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7" r:id="rId15"/>
    <p:sldId id="268" r:id="rId16"/>
    <p:sldId id="266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92" r:id="rId29"/>
    <p:sldId id="291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88" r:id="rId40"/>
    <p:sldId id="290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10" r:id="rId49"/>
    <p:sldId id="311" r:id="rId50"/>
    <p:sldId id="312" r:id="rId51"/>
    <p:sldId id="313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9" r:id="rId61"/>
    <p:sldId id="308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2:42:42.363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57.4403"/>
      <inkml:brushProperty name="anchorY" value="84.39916"/>
      <inkml:brushProperty name="scaleFactor" value="0.5"/>
    </inkml:brush>
  </inkml:definitions>
  <inkml:trace contextRef="#ctx0" brushRef="#br0">2737 103 24575,'0'0'0,"-4"0"0,-12 0 0,-5-5 0,-9 0 0,-2 0 0,-11-5 0,0 2 0,2 1 0,-2 2 0,-1 1 0,4 2 0,-3 1 0,5 1 0,-8 0 0,-7 0 0,-2 1 0,-6-1 0,-6 0 0,2 1 0,1-1 0,-1-5 0,8-1 0,3-4 0,8 1 0,6 1 0,6 1 0,5 3 0,2 2 0,2 1 0,1 0 0,0 2 0,-5-1 0,-1 0 0,-10 1 0,0-1 0,1 0 0,-2 0 0,-2 0 0,-2 5 0,3 0 0,3 1 0,4 3 0,4-1 0,3-1 0,1-1 0,2-3 0,0-1 0,1-1 0,-1-1 0,0 0 0,0 0 0,0-1 0,0 1 0,0 0 0,-1 0 0,1 0 0,-1 0 0,1 0 0,-1 0 0,1 0 0,0 0 0,-1 0 0,1 0 0,-1 0 0,1 0 0,0 0 0,-1 0 0,1 0 0,-1 0 0,1 0 0,0 0 0,-1 0 0,1 0 0,-1 0 0,1 0 0,0 0 0,-1 0 0,1 0 0,-1 0 0,6-5 0,0-1 0,0 1 0,-2-4 0,10 1 0,14 8 0,-2-1 0,0 1 0,0 0 0,0 0 0,0-1 0,0 1 0,0 0 0,0 0 0,0-1 0,0 1 0,0 0 0,0 0 0,0-1 0,0 1 0,1 0 0,-1 0 0,0-1 0,0 1 0,0 0 0,0 0 0,0 0 0,1-1 0,-1 1 0,0 0 0,0 0 0,0 0 0,1 0 0,-1-1 0,0 1 0,0 0 0,1 0 0,-1 0 0,0 0 0,0 0 0,0 0 0,1 0 0,-1 0 0,1 0 0,16-6 0,18 3 0,15 1 0,6 1 0,3 1 0,6 0 0,-2 0 0,-1 0 0,-9 1 0,-2-1 0,-3 0 0,-5 0 0,-1 0 0,7 0 0,1 0 0,2 0 0,6 0 0,4 0 0,11 0 0,-1 0 0,8 0 0,0 0 0,1 0 0,-1 0 0,0 0 0,-2 0 0,5 0 0,-1 0 0,4 0 0,0 0 0,3 0 0,-1 0 0,-3 0 0,-2 0 0,2 5 0,-1 0 0,8 6 0,4 3 0,-1 4 0,-4-1 0,7-3 0,6-5 0,7-2 0,11-4 0,6-2 0,2 4 0,-3 0 0,4 5 0,-6 4 0,5 4 0,0 3 0,-5-2 0,-6-4 0,-11-5 0,-10-4 0,-8-2 0,-18-3 0,-9-1 0,-13-1 0,-10 0 0,-7 1 0,-6-1 0,-2 1 0,-1-1 0,-1 1 0,0 0 0,1 0 0,0 0 0,6 0 0,11-5 0,5 0 0,9 0 0,3-4 0,-4-5 0,-7 2 0,-6 1 0,-7 4 0,1-4 0,-3 3 0,-1 1 0,7-2 0,5 0 0,-1 3 0,2 1 0,-3 2 0,6 1 0,-3 1 0,7-4 0,-4 0 0,-4 1 0,-6 0 0,-4 1 0,-3 1 0,-3 1 0,3 1 0,0 0 0,0 0 0,4 0 0,4 0 0,4 1 0,4-1 0,2 0 0,8 0 0,5 0 0,1 0 0,5 0 0,2 0 0,-2 0 0,6 0 0,8 0 0,6 0 0,2 0 0,3 0 0,9 0 0,7 0 0,7 0 0,11 0 0,4 0 0,2 0 0,10 0 0,0 0 0,-1 0 0,7 0 0,-3 0 0,-3 0 0,-4 0 0,-9 0 0,-9 0 0,-17 0 0,-11 0 0,-9 0 0,-10 0 0,-4 0 0,-1 0 0,-10 0 0,-3 0 0,2 0 0,-7 0 0,4 0 0,-1 0 0,6 0 0,-1 0 0,-1 0 0,4 0 0,-1 0 0,-7 0 0,3 0 0,3 0 0,0 0 0,9 0 0,9 0 0,4 0 0,6 0 0,5 0 0,5 0 0,-8 0 0,-3 0 0,-4 0 0,-9 0 0,-1 0 0,-2 0 0,1 0 0,1 0 0,2 0 0,-10 0 0,-4 0 0,-5 0 0,-8 0 0,-7 0 0,-6 0 0,-4 0 0,-4 0 0,-1 0 0,5 0 0,-1 0 0,5 0 0,0 0 0,-1 0 0,-1 0 0,-3 0 0,-1 0 0,-2 0 0,0 0 0,-1 0 0,5-5 0,1 0 0,-1-1 0,0 2 0,-2 1 0,-1 1 0,-1 1 0,-5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2:42:43.759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0887.19434"/>
      <inkml:brushProperty name="anchorY" value="-880.22412"/>
      <inkml:brushProperty name="scaleFactor" value="0.5"/>
    </inkml:brush>
  </inkml:definitions>
  <inkml:trace contextRef="#ctx0" brushRef="#br0">1 79 24575,'0'0'0,"8"0"0,14 0 0,19 0 0,19 0 0,22 0 0,18 0 0,13 0 0,9 0 0,6 0 0,7 0 0,1 0 0,0 0 0,8 0 0,-6-5 0,-3-6 0,-13 1 0,-3-4 0,-16 1 0,-11 3 0,-8 3 0,0 2 0,1 3 0,0 1 0,3 0 0,3 2 0,-1-1 0,-2 1 0,-4-1 0,-7 1 0,-4-1 0,0 0 0,-11 0 0,0 0 0,-4 0 0,-8 0 0,-1 0 0,-2 0 0,-6 0 0,2 0 0,-5 0 0,-4 0 0,-2 0 0,-4 0 0,-1 0 0,-1 0 0,-1 0 0,-1 0 0,1 0 0,0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2:42:45.575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5557.53613"/>
      <inkml:brushProperty name="anchorY" value="-1820.62402"/>
      <inkml:brushProperty name="scaleFactor" value="0.5"/>
    </inkml:brush>
  </inkml:definitions>
  <inkml:trace contextRef="#ctx0" brushRef="#br0">4663 78 24575,'0'0'0,"-4"4"0,-7 2 0,-5-1 0,-3-1 0,-4-1 0,-2-1 0,-1 0 0,0-2 0,-6 0 0,-9 0 0,-1 0 0,-9-1 0,-7 1 0,-1 0 0,-6 0 0,-3 0 0,1 0 0,-7 0 0,-2 0 0,4 0 0,-6 0 0,0 0 0,-1 0 0,1 0 0,-10 5 0,-16 5 0,-9 6 0,-13 4 0,4 3 0,-6 2 0,-1 5 0,9-3 0,1-1 0,15-5 0,15-7 0,9-4 0,6-5 0,7-3 0,-4-2 0,-1-1 0,3 0 0,4 0 0,0 0 0,8 1 0,3-1 0,3 1 0,2 0 0,0 0 0,-5-5 0,-1-6 0,0 1 0,-4-5 0,5 3 0,-9-4 0,2 4 0,-10-3 0,7-2 0,3 3 0,-6-3 0,7 3 0,-2-1 0,2 3 0,3-2 0,7 2 0,1 3 0,3-2 0,-1-2 0,-1-5 0,5 3 0,4 3 0,-6-2 0,-1 3 0,3 3 0,3 2 0,10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2:42:48.399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9879.21289"/>
      <inkml:brushProperty name="anchorY" value="-727.39362"/>
      <inkml:brushProperty name="scaleFactor" value="0.5"/>
    </inkml:brush>
  </inkml:definitions>
  <inkml:trace contextRef="#ctx0" brushRef="#br0">0 1 24575,'0'0'0,"13"0"0,25 0 0,14 0 0,2 0 0,4 0 0,-1 0 0,-6 0 0,-8 0 0,-5 0 0,-6 0 0,-4 0 0,-2 0 0,-1 0 0,-1 0 0,0 0 0,0 0 0,1 0 0,0 0 0,0 0 0,0 0 0,6 0 0,-1 0 0,6 0 0,4 0 0,9 0 0,9 0 0,1 0 0,7 0 0,3 0 0,3 0 0,-8 0 0,2 0 0,-10 0 0,-3 0 0,-3 0 0,-6 0 0,-1 0 0,-5 0 0,2 0 0,1 0 0,-2 0 0,2 0 0,-3 0 0,3 0 0,1 0 0,3 0 0,-3 0 0,1 0 0,-3 0 0,1 0 0,2 0 0,2 0 0,8 0 0,1 0 0,6 0 0,5 0 0,-1 0 0,9 0 0,8 0 0,6 0 0,12 0 0,4 5 0,-2 0 0,1 0 0,-1-1 0,0-1 0,-11-1 0,-4 0 0,-16-2 0,-8 0 0,-7 0 0,-10 0 0,-6-1 0,-7 1 0,-4 0 0,-2 0 0,-1 0 0,-1 0 0,-1 0 0,2 0 0,-1 0 0,1 0 0,0 0 0,0 0 0,1 0 0,-1 0 0,1 0 0,-1 0 0,1 0 0,-1 0 0,0 0 0,1 0 0,-1 0 0,1 0 0,-1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1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8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9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2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5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E78D-6401-709B-248A-B74F82E8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EC4206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&amp;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1E9E9-3BDB-2A8A-3732-D856DA29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Practical Assignment: Software Testing and Quality for MERN, Spring Boot, or .NET Applications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5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0C444-695F-F868-8BBF-953D7439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4C04-2BCE-58E4-0503-48322A33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2E59-75A6-1A53-73BF-599DE653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/ Failing test as above.</a:t>
            </a:r>
          </a:p>
          <a:p>
            <a:pPr lvl="1"/>
            <a:r>
              <a:rPr lang="en-US" dirty="0"/>
              <a:t>Ran test and test cases failed as above.</a:t>
            </a:r>
          </a:p>
          <a:p>
            <a:pPr lvl="1"/>
            <a:r>
              <a:rPr lang="en-US" dirty="0"/>
              <a:t>Commented </a:t>
            </a:r>
            <a:r>
              <a:rPr lang="en-US" dirty="0" err="1"/>
              <a:t>erro</a:t>
            </a:r>
            <a:r>
              <a:rPr lang="en-US" dirty="0"/>
              <a:t>-some code and added correct code (REFACTORED)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1F30-73CE-843C-ED50-E8B89C46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0090-0AC2-87EC-FD97-B136B605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0E1F9-CE80-E640-9359-1C28B6FA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71815"/>
            <a:ext cx="9153144" cy="65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5F66-47A7-496B-5A6D-49BA4FA4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6B4-FF23-292E-D77B-ED37ECA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3AF9-8625-9C8B-FD43-5DF12DA9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/ Failing test as above.</a:t>
            </a:r>
          </a:p>
          <a:p>
            <a:pPr lvl="1"/>
            <a:r>
              <a:rPr lang="en-US" dirty="0"/>
              <a:t>Ran test and test cases failed as above.</a:t>
            </a:r>
          </a:p>
          <a:p>
            <a:pPr lvl="1"/>
            <a:r>
              <a:rPr lang="en-US" dirty="0"/>
              <a:t>Commented </a:t>
            </a:r>
            <a:r>
              <a:rPr lang="en-US" dirty="0" err="1"/>
              <a:t>erro</a:t>
            </a:r>
            <a:r>
              <a:rPr lang="en-US" dirty="0"/>
              <a:t>-some code and added correct code (REFACTORED) as above.</a:t>
            </a:r>
          </a:p>
          <a:p>
            <a:pPr lvl="1"/>
            <a:r>
              <a:rPr lang="en-US" dirty="0"/>
              <a:t>Re-ran test and all test cases have passed like below (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0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7B89-6CD5-4548-A7B0-32ADDAFC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D9B3-F8C9-0801-D621-DABEF843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F791D-BB37-BAFF-209B-82BEFFEE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83" y="153286"/>
            <a:ext cx="8742327" cy="65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359C4-16AE-4A04-C696-77E0D6B61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1261-CE35-4403-F323-6BA5770C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499F-70CF-EB6D-D836-3F0A40E3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BDD – Behavior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User scenarios were written in Gherkin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6F0D-6177-F503-84DB-1ADAAFC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1E7A-ECC4-CB20-3DB3-158619E1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7E652-AD01-C391-B1D3-468411F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79" y="347472"/>
            <a:ext cx="10486798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AA76B-8117-0E66-9FB1-5A1A596F6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9BDD-88D7-E006-A6DC-7E679261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Test-Driven Development (TDD) &amp; Behavior-Driven Development (BDD)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7E1C-78DD-E4BA-F9B8-895E1DF6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BDD – Behavior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User scenarios were written in Gherkin as above.</a:t>
            </a:r>
          </a:p>
          <a:p>
            <a:pPr lvl="1"/>
            <a:r>
              <a:rPr lang="en-US" dirty="0"/>
              <a:t>Following Cucumber tests were written.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4B5-D7EE-4450-FCB4-D86731F6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A2F1-6701-A571-27BF-CE3E3E09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A2945-1748-E17C-1912-870E574D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64" y="403834"/>
            <a:ext cx="6755415" cy="62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B040C-7FC9-76F8-D606-0B7E709F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EE45-B69F-862A-D6E5-0684227C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867F-C629-5D17-6E87-ADF60558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BDD – Behavior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User scenarios were written in Gherkin as above.</a:t>
            </a:r>
          </a:p>
          <a:p>
            <a:pPr lvl="1"/>
            <a:r>
              <a:rPr lang="en-US" dirty="0"/>
              <a:t>Above Cucumber tests were written.</a:t>
            </a:r>
          </a:p>
          <a:p>
            <a:pPr lvl="1"/>
            <a:r>
              <a:rPr lang="en-US" dirty="0"/>
              <a:t>Tests were passed giving following result.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6C16-F81A-9699-38CE-E7947B66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D5F7-51E1-4812-119A-A1A12979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A5694-278A-354E-9B48-1F5C0715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28" y="453332"/>
            <a:ext cx="9769127" cy="61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6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2287-57D2-4754-5327-F86B9B46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15D0-77B0-40DF-477C-F9035BD0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TDD – Test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following unit tests using Junit.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6779A-6240-C242-2213-BCA39515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6E1-E512-AAC9-8216-252CF43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E9DF-F3C9-1B64-656D-B9EAFA36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Selenium Automated Tests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following selenium unit tests.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8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00F7-1FBB-D6A2-BD2D-CD980B17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3798-1CA8-BE87-F282-80B36FE7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8F02E-293A-78B2-4AF1-0FB9022D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923575"/>
            <a:ext cx="782111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5E7-B63F-DCBB-A632-0E1FE9AA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EE85-23DB-9D76-15D0-646F5555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5523C-1C4E-2B27-9CA4-9B2DAEA8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2" y="658368"/>
            <a:ext cx="11259476" cy="4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3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AB74-D372-4503-2043-08C512AB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0334-3B46-C20D-3DEA-C632829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1E70-4AD4-6CC7-EA93-C6EF700E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Selenium Automated Tests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selenium unit tests.</a:t>
            </a:r>
          </a:p>
          <a:p>
            <a:pPr lvl="1"/>
            <a:r>
              <a:rPr lang="en-US" dirty="0"/>
              <a:t>Started backend &amp; frontend and Ran the test and got following result with fails.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CAC-8FB1-DC5E-9CFF-0855C814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07E1-82D4-F40D-886B-A894DD76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06CD-A9E9-A047-65BB-31B4E2B6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242443"/>
            <a:ext cx="10555173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2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95B67-C0B8-4435-0066-1268E262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7E0-5340-5AE8-2D2E-8DB190D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D462-ACBC-556B-602A-F40C4554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Selenium Automated Tests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selenium unit tests.</a:t>
            </a:r>
          </a:p>
          <a:p>
            <a:pPr lvl="1"/>
            <a:r>
              <a:rPr lang="en-US" dirty="0"/>
              <a:t>Started backend &amp; frontend and Ran the test and got above result with fails.</a:t>
            </a:r>
          </a:p>
          <a:p>
            <a:pPr lvl="1"/>
            <a:r>
              <a:rPr lang="en-US" dirty="0"/>
              <a:t>Then did some refactoring and got following passing test results.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2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83C6-36A7-8968-A3F0-A3D38636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C807-8C91-4265-7857-B11B24BF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E7D59-F77A-CEEB-4C89-C1C63F9D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82" y="2600209"/>
            <a:ext cx="330563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3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3B9A-7044-3AD4-DECB-6880E8D9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8C3-30C9-EEB3-5533-276E5829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C61E-1265-5EDD-4740-72633A0F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API Tests (using Postman)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following API tests (and more) in Postman.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0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3F7A-86BF-0D23-2211-453FF79A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19777A-7B50-86DB-512F-F50F2DFE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308" y="868527"/>
            <a:ext cx="5631084" cy="233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3A3F5-7A01-6731-4361-5C726D5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0" y="804519"/>
            <a:ext cx="2615878" cy="4914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3D076-4DD6-9228-A96F-027EFF5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821" y="3873496"/>
            <a:ext cx="3156901" cy="2115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3FC3A-F725-FAC4-B08B-99B124B7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821" y="152782"/>
            <a:ext cx="5639587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C57A36-A098-2688-0907-C13C12261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119" y="4160664"/>
            <a:ext cx="4341627" cy="1687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1CC5F-C96F-71AC-1568-700444072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009" y="3439339"/>
            <a:ext cx="4800600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B9CE2-81D6-DF20-AEFF-1F5CB35B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6DAE-CCF0-FA0F-7007-AB9EBE91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87A5-7CB5-7B02-9228-0B51C319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API Tests (using Postman)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API tests (and more) in Postman.</a:t>
            </a:r>
          </a:p>
          <a:p>
            <a:pPr lvl="1"/>
            <a:r>
              <a:rPr lang="en-US" dirty="0"/>
              <a:t>Ran the tests in 1 iteration and got following result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99F7-1AFE-89AE-FFF3-F31D8AF6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80F9-24AF-9063-54B0-D7B7E114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1D21-45FB-2D53-E5E1-F37CB701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8845"/>
            <a:ext cx="8229600" cy="5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80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3C82-765E-AE16-716E-0A59D914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5393-6357-121A-9791-36EDC790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93E72-2875-DD4A-B0BE-F81A8564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986028"/>
            <a:ext cx="9098280" cy="44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1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8343-1F53-9609-E493-494CA90A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04F0-AB57-E05D-378C-7C2879C9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4505-60DD-9E75-3A8E-C084B2E7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987551"/>
            <a:ext cx="9934130" cy="45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3B63-5446-F33A-8F73-428DBF31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5BFC-C484-8AFC-78B0-A34071DB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AAEBA-ECE8-E3C3-6220-CBF486DC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91655"/>
            <a:ext cx="10582656" cy="37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19986-57C6-6280-9C7A-0C69FD80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E9D8-101A-659E-88B4-53093F2A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2449-53D6-4770-84DE-4595D654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C) CI/CD Pipeline using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following Workflow for </a:t>
            </a:r>
            <a:r>
              <a:rPr lang="en-US" dirty="0" err="1"/>
              <a:t>Github</a:t>
            </a:r>
            <a:r>
              <a:rPr lang="en-US" dirty="0"/>
              <a:t> Actions as </a:t>
            </a:r>
            <a:r>
              <a:rPr lang="en-US" dirty="0" err="1"/>
              <a:t>ci.yml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30C8-A916-4A02-7E95-C3582A8F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603B-C9F0-FFB5-1B2A-F6F1217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4D426-15C7-D309-F83B-2354164F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83" y="539952"/>
            <a:ext cx="4637741" cy="5147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73AFEA-D2DC-A14C-3EC9-4590CDAA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80587"/>
            <a:ext cx="4639727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6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8A030-DF02-0774-F106-8A9C3BF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D76-9DA6-1BC2-3289-207DBC1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F317-ECAE-18E6-EE90-3061A6A4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C) CI/CD Pipeline using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Workflow for </a:t>
            </a:r>
            <a:r>
              <a:rPr lang="en-US" dirty="0" err="1"/>
              <a:t>Github</a:t>
            </a:r>
            <a:r>
              <a:rPr lang="en-US" dirty="0"/>
              <a:t> Actions as </a:t>
            </a:r>
            <a:r>
              <a:rPr lang="en-US" dirty="0" err="1"/>
              <a:t>ci.yml</a:t>
            </a:r>
            <a:endParaRPr lang="en-US" dirty="0"/>
          </a:p>
          <a:p>
            <a:pPr lvl="1"/>
            <a:r>
              <a:rPr lang="en-US" dirty="0"/>
              <a:t>Got test result in Actions page as follows.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8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543D-E3EE-DE50-898F-407AE238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1FF-3D20-C2D3-C37B-CCE6B4F3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CA399-F47D-3441-BA53-C8B25326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0" y="804519"/>
            <a:ext cx="11432633" cy="56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7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6659-1730-ACE7-BBE2-E23C185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7833-2785-4D51-260C-AD14CB8D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9CF84-7891-1207-BA2E-3EA4DB97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3" y="804519"/>
            <a:ext cx="11054854" cy="50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96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6C27-D0BE-5F7C-59D9-CFE221A1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EB82-59AB-6E7E-89D6-6D8FEB0C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8F16-3BA2-DC3E-324B-92AF27F0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Load Testing with JMeter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test plan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4202-38F4-F65D-716A-2B936303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0A2B-B059-3FC8-231E-30FE6231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302EC-8589-5EC0-D0C1-4041F6DF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51" y="120440"/>
            <a:ext cx="9053697" cy="6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D0E-E600-E568-4F71-BA5B817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1978-82DB-9DAE-2FDB-C3A5C475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CB360-3BBA-2590-54E3-229CA6B8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8" y="266500"/>
            <a:ext cx="7564044" cy="62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83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3F41-8C87-1CAF-D534-7CDCA276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0D3-2DAE-3F05-FC96-A1AB764A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23B-B1E4-B7F4-CD6E-697B0B75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Load Testing with JMeter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test plan as above.</a:t>
            </a:r>
          </a:p>
          <a:p>
            <a:pPr lvl="1"/>
            <a:r>
              <a:rPr lang="en-US" dirty="0"/>
              <a:t>Wrote </a:t>
            </a:r>
            <a:r>
              <a:rPr lang="en-US" dirty="0" err="1"/>
              <a:t>powershell</a:t>
            </a:r>
            <a:r>
              <a:rPr lang="en-US" dirty="0"/>
              <a:t> script to run the </a:t>
            </a:r>
            <a:r>
              <a:rPr lang="en-US" dirty="0" err="1"/>
              <a:t>jmeter</a:t>
            </a:r>
            <a:r>
              <a:rPr lang="en-US" dirty="0"/>
              <a:t> test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71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915D-2CFA-13F2-1BFB-DC54B026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76B8-FF05-1449-A8EA-48A33436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4ACB4-0BEA-B691-EBE3-E6A37879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90" y="515900"/>
            <a:ext cx="9104331" cy="58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14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CA0F-47DF-C670-5EA3-421D456C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EDC7-071D-1123-994E-FAC25FB4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ACA8-AE4C-7028-C0F1-C7486FD9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Load Testing with JMeter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test plan as above.</a:t>
            </a:r>
          </a:p>
          <a:p>
            <a:pPr lvl="1"/>
            <a:r>
              <a:rPr lang="en-US" dirty="0"/>
              <a:t>Wrote </a:t>
            </a:r>
            <a:r>
              <a:rPr lang="en-US" dirty="0" err="1"/>
              <a:t>powershell</a:t>
            </a:r>
            <a:r>
              <a:rPr lang="en-US" dirty="0"/>
              <a:t> script to run the </a:t>
            </a:r>
            <a:r>
              <a:rPr lang="en-US" dirty="0" err="1"/>
              <a:t>jmeter</a:t>
            </a:r>
            <a:r>
              <a:rPr lang="en-US" dirty="0"/>
              <a:t> test as below.</a:t>
            </a:r>
          </a:p>
          <a:p>
            <a:pPr lvl="1"/>
            <a:r>
              <a:rPr lang="en-US" dirty="0"/>
              <a:t>Ran the test and acquired following test report .html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05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CB95-413E-ED49-A303-291661D0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6390-52C7-EA6E-9816-8E729B30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6B5FC-BDFA-382F-DCC5-E3F33656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0" y="804519"/>
            <a:ext cx="11696600" cy="58818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276303-53BF-4B39-97CE-517238EF3B2B}"/>
              </a:ext>
            </a:extLst>
          </p:cNvPr>
          <p:cNvSpPr txBox="1">
            <a:spLocks/>
          </p:cNvSpPr>
          <p:nvPr/>
        </p:nvSpPr>
        <p:spPr>
          <a:xfrm>
            <a:off x="4536033" y="266036"/>
            <a:ext cx="3434365" cy="75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96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F1FA-D258-850E-4A34-2FE7926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B4FC-766A-1B05-505F-B7C5ABA7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AF41-7E28-E899-4B95-74739C3E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1109612"/>
            <a:ext cx="10058400" cy="56555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A2FFA7-D2FA-404C-0177-5436E48A5A8B}"/>
              </a:ext>
            </a:extLst>
          </p:cNvPr>
          <p:cNvSpPr txBox="1">
            <a:spLocks/>
          </p:cNvSpPr>
          <p:nvPr/>
        </p:nvSpPr>
        <p:spPr>
          <a:xfrm>
            <a:off x="4450445" y="279901"/>
            <a:ext cx="293144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97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C599-EFB2-97EC-2054-F69BF07C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597C-895C-CAF8-8523-97641B12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A33533-B80A-ACF7-0EE7-4074C0C1770D}"/>
              </a:ext>
            </a:extLst>
          </p:cNvPr>
          <p:cNvSpPr txBox="1">
            <a:spLocks/>
          </p:cNvSpPr>
          <p:nvPr/>
        </p:nvSpPr>
        <p:spPr>
          <a:xfrm>
            <a:off x="4186793" y="314945"/>
            <a:ext cx="3571525" cy="56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A9F3D-3F4C-1537-83AC-0F1ADAD0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1" y="955612"/>
            <a:ext cx="5653992" cy="2473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E4777-F901-9437-96DB-8FF71935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57" y="836437"/>
            <a:ext cx="5794736" cy="3071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7FFCB4-4DBB-DDDA-A315-0B39E2479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9" y="4069667"/>
            <a:ext cx="5684774" cy="2473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8BA45-E52E-28BA-75B9-DAF8EAC7A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566" y="3939607"/>
            <a:ext cx="6053895" cy="2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9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5477-DAB1-66A5-7375-862CDD7D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D49A-5C28-ABDC-C98C-2E45D1AA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6711B-39A8-F8EB-E357-0F831D53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48" y="969111"/>
            <a:ext cx="9307973" cy="5821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99815E-3DD7-47D7-0ECE-FFA6B5DF2A35}"/>
              </a:ext>
            </a:extLst>
          </p:cNvPr>
          <p:cNvSpPr txBox="1">
            <a:spLocks/>
          </p:cNvSpPr>
          <p:nvPr/>
        </p:nvSpPr>
        <p:spPr>
          <a:xfrm>
            <a:off x="4186793" y="314945"/>
            <a:ext cx="3571525" cy="56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16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4262-764B-F5A1-CB56-DFB459F9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5AF-6F62-A981-7CDC-54AC115D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C4BB9-4339-225E-2EE1-7D682077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2" y="804519"/>
            <a:ext cx="9603275" cy="5967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840315-75BE-3BFE-10F5-9EAB73B9358C}"/>
              </a:ext>
            </a:extLst>
          </p:cNvPr>
          <p:cNvSpPr txBox="1">
            <a:spLocks/>
          </p:cNvSpPr>
          <p:nvPr/>
        </p:nvSpPr>
        <p:spPr>
          <a:xfrm>
            <a:off x="4186793" y="314945"/>
            <a:ext cx="3571525" cy="56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84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683C-A343-863E-778E-9FD42262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985F-7B7A-6A78-4DE9-2D63CE44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2942-4950-C317-1465-C50788C6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37" y="1001721"/>
            <a:ext cx="9438925" cy="57459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1255A-ADF5-F80B-3177-BA78EE33A465}"/>
              </a:ext>
            </a:extLst>
          </p:cNvPr>
          <p:cNvSpPr txBox="1">
            <a:spLocks/>
          </p:cNvSpPr>
          <p:nvPr/>
        </p:nvSpPr>
        <p:spPr>
          <a:xfrm>
            <a:off x="4186793" y="314945"/>
            <a:ext cx="3571525" cy="56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53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EF0E-5B5A-34BD-9345-FEB6AF81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0E7F-57E1-4E66-D8CD-71F7EE4A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E8FA-6B7C-94C9-029E-81EA0F3F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Security Testing (OWASP Top 10 basics) 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Kept an intentional query vulnerable to SQL Injection to test A03:2021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8118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B0B3-BACA-A7D4-0A1A-9DFCFD76B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616-1096-4E5D-44E0-082A7AD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B4C8-117C-38A9-E8F2-BCA744F6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RED/ Failing test as below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5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BF39-1B06-6D48-C16F-DC08429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F5FB-D348-CE7A-83DD-1622A133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7FCDF-5B5D-FDD5-2C35-AE1EF92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8" y="440186"/>
            <a:ext cx="10317015" cy="358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C01D3-8224-016D-A86C-2D4E91F9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58" y="4243478"/>
            <a:ext cx="7230484" cy="1810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2A92F5-67D1-6B02-F158-4546C6C5E675}"/>
                  </a:ext>
                </a:extLst>
              </p14:cNvPr>
              <p14:cNvContentPartPr/>
              <p14:nvPr/>
            </p14:nvContentPartPr>
            <p14:xfrm>
              <a:off x="3312216" y="4553136"/>
              <a:ext cx="4560120" cy="84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2A92F5-67D1-6B02-F158-4546C6C5E6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9216" y="4490136"/>
                <a:ext cx="4685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1C0521-AB55-5475-60FF-3F642790BD6E}"/>
                  </a:ext>
                </a:extLst>
              </p14:cNvPr>
              <p14:cNvContentPartPr/>
              <p14:nvPr/>
            </p14:nvContentPartPr>
            <p14:xfrm>
              <a:off x="3245976" y="4781376"/>
              <a:ext cx="1315800" cy="2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1C0521-AB55-5475-60FF-3F642790BD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3336" y="4718376"/>
                <a:ext cx="1441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ADE9E4-357A-1AEA-543F-AEA9E275B5E0}"/>
                  </a:ext>
                </a:extLst>
              </p14:cNvPr>
              <p14:cNvContentPartPr/>
              <p14:nvPr/>
            </p14:nvContentPartPr>
            <p14:xfrm>
              <a:off x="3350376" y="4982976"/>
              <a:ext cx="1678680" cy="121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ADE9E4-357A-1AEA-543F-AEA9E275B5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7736" y="4920336"/>
                <a:ext cx="1804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51328F-6896-A305-3AA6-F13211A66A82}"/>
                  </a:ext>
                </a:extLst>
              </p14:cNvPr>
              <p14:cNvContentPartPr/>
              <p14:nvPr/>
            </p14:nvContentPartPr>
            <p14:xfrm>
              <a:off x="3419856" y="5248296"/>
              <a:ext cx="1571760" cy="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51328F-6896-A305-3AA6-F13211A66A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6856" y="5185656"/>
                <a:ext cx="1697400" cy="1353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C23EB3-9148-D466-08A8-E7076C499734}"/>
              </a:ext>
            </a:extLst>
          </p:cNvPr>
          <p:cNvSpPr/>
          <p:nvPr/>
        </p:nvSpPr>
        <p:spPr>
          <a:xfrm>
            <a:off x="2029356" y="5811585"/>
            <a:ext cx="3667356" cy="249004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9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B408-2334-7A89-225A-A1C82B0D5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B8D6-E048-3E71-ADCA-A9EEF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3DF8-9A89-BBCD-98EE-47D8F82B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Security Testing (OWASP Top 10 basics) 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Kept an intentional query vulnerable to SQL Injection to test A03:2021 vulnerability.</a:t>
            </a:r>
          </a:p>
          <a:p>
            <a:pPr lvl="1"/>
            <a:r>
              <a:rPr lang="en-US" dirty="0"/>
              <a:t>Unsafe (with intentional vulnerability) code got following result with all rows for SQL injection.</a:t>
            </a:r>
          </a:p>
          <a:p>
            <a:pPr lvl="2"/>
            <a:r>
              <a:rPr lang="en-US" dirty="0"/>
              <a:t>SQL Injection: </a:t>
            </a:r>
            <a:r>
              <a:rPr lang="en-US" i="1" dirty="0"/>
              <a:t>http://localhost:5000/api/events/search?q=' OR 1=1 - -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66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316-3978-D7EA-487F-AA885F70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4C9E-1A8F-1994-9698-9CDA557E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271E-3380-9ADD-DA8B-948C835F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" y="1487528"/>
            <a:ext cx="11410406" cy="38829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4D3D9D-D139-FDEA-3704-AD957B9F16EF}"/>
              </a:ext>
            </a:extLst>
          </p:cNvPr>
          <p:cNvSpPr/>
          <p:nvPr/>
        </p:nvSpPr>
        <p:spPr>
          <a:xfrm>
            <a:off x="548640" y="5102353"/>
            <a:ext cx="1847088" cy="192024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0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EEAE-8CC0-D38F-4197-86CF43515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7073-7B07-2105-6D10-23C03332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34AD-B41C-FB9F-5191-3B91722B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B) Security Testing (OWASP Top 10 basics)</a:t>
            </a:r>
          </a:p>
          <a:p>
            <a:r>
              <a:rPr lang="en-US" dirty="0"/>
              <a:t>a) SQL Injection in OWASP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Kept an intentional query vulnerable to SQL Injection to test A03:2021 vulnerability.</a:t>
            </a:r>
          </a:p>
          <a:p>
            <a:pPr lvl="1"/>
            <a:r>
              <a:rPr lang="en-US" dirty="0"/>
              <a:t>Unsafe (with intentional vulnerability) code got above result with all headers for SQL injection.</a:t>
            </a:r>
          </a:p>
          <a:p>
            <a:pPr lvl="2"/>
            <a:r>
              <a:rPr lang="en-US" dirty="0"/>
              <a:t>SQL Injection: </a:t>
            </a:r>
            <a:r>
              <a:rPr lang="en-US" i="1" dirty="0"/>
              <a:t>http://localhost:5000/api/events/search?q=' OR 1=1 - -</a:t>
            </a:r>
          </a:p>
          <a:p>
            <a:pPr lvl="1"/>
            <a:r>
              <a:rPr lang="en-US" dirty="0"/>
              <a:t>Safe code got below result with minimum rows (harmless data headers) for same SQL Injection.</a:t>
            </a:r>
          </a:p>
        </p:txBody>
      </p:sp>
    </p:spTree>
    <p:extLst>
      <p:ext uri="{BB962C8B-B14F-4D97-AF65-F5344CB8AC3E}">
        <p14:creationId xmlns:p14="http://schemas.microsoft.com/office/powerpoint/2010/main" val="4205644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6824-9988-9B91-20AA-24DDE281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D586-097D-8E86-7DF4-3B13203C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FF400-BF63-1936-0C44-096FD927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50" y="272424"/>
            <a:ext cx="9088164" cy="631315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F8397-727B-2897-4513-619DFE518EA7}"/>
              </a:ext>
            </a:extLst>
          </p:cNvPr>
          <p:cNvSpPr/>
          <p:nvPr/>
        </p:nvSpPr>
        <p:spPr>
          <a:xfrm>
            <a:off x="1353312" y="5929948"/>
            <a:ext cx="2459736" cy="507428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0F25-20AF-16C5-7589-538187977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4EC-568F-FE22-88BC-2E0C53D9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1ED6-FBF5-629E-224D-D241560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B) Security Testing (OWASP Top 10 basics)</a:t>
            </a:r>
          </a:p>
          <a:p>
            <a:r>
              <a:rPr lang="en-US" dirty="0"/>
              <a:t>b) Broken Access Control (IDOR) in OWASP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the following code with and without intentional IDOR </a:t>
            </a:r>
            <a:r>
              <a:rPr lang="en-US" dirty="0" err="1"/>
              <a:t>vulnarability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6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DB88-A94A-6F1D-9775-54241CA1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A466-8A4D-78BF-D44F-2B61B8FC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13135-63C2-8E25-29E4-178FFE02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323416"/>
            <a:ext cx="8817945" cy="58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2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712DC-9D32-A770-880B-B0199F64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F662-530A-EBA5-92A3-895113D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8E86-5649-34D7-7D97-D5CCE3F9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B) Security Testing (OWASP Top 10 basics)</a:t>
            </a:r>
          </a:p>
          <a:p>
            <a:r>
              <a:rPr lang="en-US" dirty="0"/>
              <a:t>b) Broken Access Control (IDOR) in OWASP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the above code with and without intentional IDOR vulnerability.</a:t>
            </a:r>
          </a:p>
          <a:p>
            <a:pPr lvl="1"/>
            <a:r>
              <a:rPr lang="en-US" dirty="0"/>
              <a:t>Got the following results contrast.</a:t>
            </a:r>
          </a:p>
        </p:txBody>
      </p:sp>
    </p:spTree>
    <p:extLst>
      <p:ext uri="{BB962C8B-B14F-4D97-AF65-F5344CB8AC3E}">
        <p14:creationId xmlns:p14="http://schemas.microsoft.com/office/powerpoint/2010/main" val="6675820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8FA3-F414-5E85-E05B-EFD48261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A86-48BB-AB60-659A-EFF1B748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437FC-AE9C-EC38-3828-4F120836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67088"/>
            <a:ext cx="11396472" cy="304242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BAA020-5729-2C1D-AA54-AC54145887A6}"/>
              </a:ext>
            </a:extLst>
          </p:cNvPr>
          <p:cNvSpPr/>
          <p:nvPr/>
        </p:nvSpPr>
        <p:spPr>
          <a:xfrm>
            <a:off x="548640" y="2208340"/>
            <a:ext cx="3227831" cy="186074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BFC260-1C5A-7A57-9A71-B2688CBAD08A}"/>
              </a:ext>
            </a:extLst>
          </p:cNvPr>
          <p:cNvSpPr/>
          <p:nvPr/>
        </p:nvSpPr>
        <p:spPr>
          <a:xfrm>
            <a:off x="530352" y="4423666"/>
            <a:ext cx="3703320" cy="194054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5E2429A-B932-685C-CD01-B67C5A062241}"/>
              </a:ext>
            </a:extLst>
          </p:cNvPr>
          <p:cNvSpPr/>
          <p:nvPr/>
        </p:nvSpPr>
        <p:spPr>
          <a:xfrm>
            <a:off x="4069080" y="2916936"/>
            <a:ext cx="1380744" cy="2926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244777F-A57A-3A37-1E49-604EE4D37AFA}"/>
              </a:ext>
            </a:extLst>
          </p:cNvPr>
          <p:cNvSpPr/>
          <p:nvPr/>
        </p:nvSpPr>
        <p:spPr>
          <a:xfrm>
            <a:off x="4279392" y="4325112"/>
            <a:ext cx="1380744" cy="292608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60331-FCBB-D5C3-DC24-47AB5E3B8589}"/>
              </a:ext>
            </a:extLst>
          </p:cNvPr>
          <p:cNvSpPr/>
          <p:nvPr/>
        </p:nvSpPr>
        <p:spPr>
          <a:xfrm>
            <a:off x="5660136" y="2878574"/>
            <a:ext cx="28534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Before Refactor (Vulnerable)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B15F5-43FA-9350-DCF1-1AE254ABB8E6}"/>
              </a:ext>
            </a:extLst>
          </p:cNvPr>
          <p:cNvSpPr/>
          <p:nvPr/>
        </p:nvSpPr>
        <p:spPr>
          <a:xfrm>
            <a:off x="5644139" y="4239000"/>
            <a:ext cx="28854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Refactor (Invulnerable)</a:t>
            </a:r>
          </a:p>
        </p:txBody>
      </p:sp>
    </p:spTree>
    <p:extLst>
      <p:ext uri="{BB962C8B-B14F-4D97-AF65-F5344CB8AC3E}">
        <p14:creationId xmlns:p14="http://schemas.microsoft.com/office/powerpoint/2010/main" val="675165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C91B-D3B8-8827-9C9E-F729CE950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A5C6-6F61-E919-E516-E4184289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804519"/>
            <a:ext cx="9765550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Defect Tracking and Bug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0DF6-B6BD-88B8-A733-ABB8DD33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Jira</a:t>
            </a:r>
          </a:p>
          <a:p>
            <a:r>
              <a:rPr lang="en-US" dirty="0"/>
              <a:t>Tracked the same SQL Injection Bug and IDOR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6585-D12E-2EA4-187C-3EAA1C43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17DE-578E-0DB6-191A-FB30520D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CF64F-2CE0-41E7-4D0C-8BB42BC9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91" y="354375"/>
            <a:ext cx="9172630" cy="61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B150-D9CD-37A6-6E7F-5AAF63C1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E87FD-E348-C6BC-ED80-98237BF4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6" y="1200776"/>
            <a:ext cx="11176434" cy="54047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DDA212-E01B-C5B7-2F95-709CE5EF33D3}"/>
              </a:ext>
            </a:extLst>
          </p:cNvPr>
          <p:cNvSpPr txBox="1">
            <a:spLocks/>
          </p:cNvSpPr>
          <p:nvPr/>
        </p:nvSpPr>
        <p:spPr>
          <a:xfrm>
            <a:off x="3179064" y="338187"/>
            <a:ext cx="5833872" cy="107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Project 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112F1-BE85-913E-C3D4-2C283525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F76-F698-4974-6B9E-F4A5BFD2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EA7FD-FAF0-C1F4-2C7A-47623D85C17A}"/>
              </a:ext>
            </a:extLst>
          </p:cNvPr>
          <p:cNvSpPr txBox="1">
            <a:spLocks/>
          </p:cNvSpPr>
          <p:nvPr/>
        </p:nvSpPr>
        <p:spPr>
          <a:xfrm>
            <a:off x="3179064" y="338187"/>
            <a:ext cx="5833872" cy="107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SQL Injection bug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15282-3ED1-1293-2E60-CEA4437E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3" y="1265885"/>
            <a:ext cx="6006166" cy="43891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CFACF-3F06-4EB8-ED36-28402A0B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29" y="1265886"/>
            <a:ext cx="5430234" cy="4389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5828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C99A9-A89A-EA42-E026-08978915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D977-3DB2-EC68-5424-028E7A75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86E3E4-3FDB-DBC5-AC91-FE662A41B87C}"/>
              </a:ext>
            </a:extLst>
          </p:cNvPr>
          <p:cNvSpPr txBox="1">
            <a:spLocks/>
          </p:cNvSpPr>
          <p:nvPr/>
        </p:nvSpPr>
        <p:spPr>
          <a:xfrm>
            <a:off x="3179064" y="338187"/>
            <a:ext cx="5833872" cy="107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IDOR bug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F1B6B-2F52-C1F5-47FC-AFCDC5E7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2" y="1391654"/>
            <a:ext cx="6227651" cy="42633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B3EFF-692A-841E-5AC2-ACC106DF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99" y="755416"/>
            <a:ext cx="5295839" cy="56362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37418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0B1F4-A6C9-A88B-ECDC-65387EBFD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1062-9530-C19F-C77C-888F017A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867037"/>
            <a:ext cx="10588752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Software Quality Metrics and Standards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2F09-169D-E025-DC4F-C250BAD7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A) Defects Density</a:t>
            </a:r>
          </a:p>
          <a:p>
            <a:pPr lvl="1"/>
            <a:r>
              <a:rPr lang="en-US" dirty="0"/>
              <a:t>Chosen event.js module (same module with SQL Injection and IDOR)</a:t>
            </a:r>
          </a:p>
          <a:p>
            <a:pPr lvl="1"/>
            <a:r>
              <a:rPr lang="en-US" dirty="0"/>
              <a:t>Effective LOC: 120</a:t>
            </a:r>
            <a:br>
              <a:rPr lang="en-US" dirty="0"/>
            </a:br>
            <a:r>
              <a:rPr lang="en-US" dirty="0"/>
              <a:t>Defects: 2</a:t>
            </a:r>
            <a:br>
              <a:rPr lang="en-US" dirty="0"/>
            </a:br>
            <a:r>
              <a:rPr lang="en-US" dirty="0"/>
              <a:t>Defect Density: 16.67 defects/KLOC</a:t>
            </a:r>
          </a:p>
        </p:txBody>
      </p:sp>
    </p:spTree>
    <p:extLst>
      <p:ext uri="{BB962C8B-B14F-4D97-AF65-F5344CB8AC3E}">
        <p14:creationId xmlns:p14="http://schemas.microsoft.com/office/powerpoint/2010/main" val="2818980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3E4D9-2A49-F5A8-1FC1-8F15C782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6FC9-E6AB-AA86-EB9F-95CE2365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867037"/>
            <a:ext cx="10588752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Software Quality Metrics and Standards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79EF-E05A-697B-3437-C9EBD8BE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B) Mean Time To Failure (MTTF)</a:t>
            </a:r>
          </a:p>
          <a:p>
            <a:pPr lvl="1"/>
            <a:r>
              <a:rPr lang="en-US" dirty="0"/>
              <a:t>Timeline</a:t>
            </a:r>
          </a:p>
          <a:p>
            <a:pPr lvl="2"/>
            <a:r>
              <a:rPr lang="en-US" dirty="0"/>
              <a:t>10:10–10:30 (20 min) Running initial tests → Failure F1 occurs at 20 min</a:t>
            </a:r>
          </a:p>
          <a:p>
            <a:pPr lvl="2"/>
            <a:r>
              <a:rPr lang="en-US" dirty="0"/>
              <a:t>10:30–10:45 Fix period (NOT counted)</a:t>
            </a:r>
          </a:p>
          <a:p>
            <a:pPr lvl="2"/>
            <a:r>
              <a:rPr lang="en-US" dirty="0"/>
              <a:t>10:45–11:00 (15 min more) JMeter first run attempt → Failure F2 at cumulative 35 min operational time After F2 fix:</a:t>
            </a:r>
          </a:p>
          <a:p>
            <a:pPr lvl="2"/>
            <a:r>
              <a:rPr lang="en-US" dirty="0"/>
              <a:t>11:00–11:40 (40 min) Stable operation (no further failures) – optional evidence of reliability trend</a:t>
            </a:r>
          </a:p>
        </p:txBody>
      </p:sp>
    </p:spTree>
    <p:extLst>
      <p:ext uri="{BB962C8B-B14F-4D97-AF65-F5344CB8AC3E}">
        <p14:creationId xmlns:p14="http://schemas.microsoft.com/office/powerpoint/2010/main" val="3871945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E340-2B79-4A34-26C4-0A208BA70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0A01-3C8D-5A3F-BEDF-596853A9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867037"/>
            <a:ext cx="10588752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Software Quality Metrics and Standards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46E2-D0D6-725A-6BBA-6A4496F3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B) Mean Time To Failure (MTTF)</a:t>
            </a:r>
          </a:p>
          <a:p>
            <a:pPr lvl="1"/>
            <a:r>
              <a:rPr lang="en-US" dirty="0"/>
              <a:t>Primary MTTF Calculation</a:t>
            </a:r>
          </a:p>
          <a:p>
            <a:pPr lvl="2"/>
            <a:r>
              <a:rPr lang="en-US" dirty="0"/>
              <a:t>Up to second failure: Total operational time to last failure = 35 minutes</a:t>
            </a:r>
          </a:p>
          <a:p>
            <a:pPr lvl="2"/>
            <a:r>
              <a:rPr lang="en-US" dirty="0"/>
              <a:t>Failures observed = 2</a:t>
            </a:r>
          </a:p>
          <a:p>
            <a:pPr lvl="2"/>
            <a:r>
              <a:rPr lang="en-US" dirty="0"/>
              <a:t>MTTF = 35 / 2 = 17.5 minutes</a:t>
            </a:r>
          </a:p>
        </p:txBody>
      </p:sp>
    </p:spTree>
    <p:extLst>
      <p:ext uri="{BB962C8B-B14F-4D97-AF65-F5344CB8AC3E}">
        <p14:creationId xmlns:p14="http://schemas.microsoft.com/office/powerpoint/2010/main" val="362490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C40C-1249-6136-306B-7ADB98C9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BC6C-AF58-E1CD-E814-B06445B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CC41-54AD-BB51-6332-943C813A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RED/ Failing test as above.</a:t>
            </a:r>
          </a:p>
          <a:p>
            <a:pPr lvl="1"/>
            <a:r>
              <a:rPr lang="en-US" dirty="0"/>
              <a:t>Ran test and test cases failed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0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E881-9C2A-59CC-D3A3-44846AEB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9C1A5-1B4C-4F3F-E258-F60135CD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78180"/>
            <a:ext cx="9722389" cy="650199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43230C-7E50-F4FF-0EE8-B698A01282F6}"/>
              </a:ext>
            </a:extLst>
          </p:cNvPr>
          <p:cNvSpPr/>
          <p:nvPr/>
        </p:nvSpPr>
        <p:spPr>
          <a:xfrm>
            <a:off x="1981689" y="4656775"/>
            <a:ext cx="9192279" cy="34747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8210-A156-8E8A-A327-5DC44E1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D205-6E33-D55C-32DA-04C9B481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72BC-7E26-7D9B-4D35-13C0E21E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1" y="190353"/>
            <a:ext cx="10764607" cy="64772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85BA9-5FF5-5FED-AAFE-8E04E120EC10}"/>
              </a:ext>
            </a:extLst>
          </p:cNvPr>
          <p:cNvSpPr/>
          <p:nvPr/>
        </p:nvSpPr>
        <p:spPr>
          <a:xfrm>
            <a:off x="1451579" y="365760"/>
            <a:ext cx="9073165" cy="34747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8C93A3-10B8-5AC7-55A6-1EDB78511101}"/>
              </a:ext>
            </a:extLst>
          </p:cNvPr>
          <p:cNvSpPr/>
          <p:nvPr/>
        </p:nvSpPr>
        <p:spPr>
          <a:xfrm>
            <a:off x="1527049" y="2422047"/>
            <a:ext cx="3749040" cy="34747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7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568bf2-f88a-42ff-9a69-8ed898b4cf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47F5ACB7A1B242BC44DA1A06452D57" ma:contentTypeVersion="13" ma:contentTypeDescription="Create a new document." ma:contentTypeScope="" ma:versionID="332af71c3dd0b02acac29408db3542c6">
  <xsd:schema xmlns:xsd="http://www.w3.org/2001/XMLSchema" xmlns:xs="http://www.w3.org/2001/XMLSchema" xmlns:p="http://schemas.microsoft.com/office/2006/metadata/properties" xmlns:ns3="b0568bf2-f88a-42ff-9a69-8ed898b4cf20" targetNamespace="http://schemas.microsoft.com/office/2006/metadata/properties" ma:root="true" ma:fieldsID="2189dca6ba1e49bfcd131b0e5b234055" ns3:_="">
    <xsd:import namespace="b0568bf2-f88a-42ff-9a69-8ed898b4cf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68bf2-f88a-42ff-9a69-8ed898b4c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2A71B-4590-4260-8D8C-D6F8B41630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22F13-317E-40F1-A6AF-DBF56945D8DF}">
  <ds:schemaRefs>
    <ds:schemaRef ds:uri="http://schemas.microsoft.com/office/2006/documentManagement/types"/>
    <ds:schemaRef ds:uri="b0568bf2-f88a-42ff-9a69-8ed898b4cf20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5304FF-99D7-41D3-8476-E1FC8BB98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568bf2-f88a-42ff-9a69-8ed898b4cf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2844</TotalTime>
  <Words>1494</Words>
  <Application>Microsoft Office PowerPoint</Application>
  <PresentationFormat>Widescreen</PresentationFormat>
  <Paragraphs>155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Gill Sans MT</vt:lpstr>
      <vt:lpstr>Times New Roman</vt:lpstr>
      <vt:lpstr>Gallery</vt:lpstr>
      <vt:lpstr>EC4206 Software Testing &amp; Quality Assurance</vt:lpstr>
      <vt:lpstr>1. Test-Driven Development (TDD) &amp; Behavior-Driven Development (BDD) </vt:lpstr>
      <vt:lpstr>PowerPoint Presentation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2. Test Automation &amp; Continuous Integration </vt:lpstr>
      <vt:lpstr>PowerPoint Presentation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PowerPoint Presentation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4. Defect Tracking and Bug Management </vt:lpstr>
      <vt:lpstr>PowerPoint Presentation</vt:lpstr>
      <vt:lpstr>PowerPoint Presentation</vt:lpstr>
      <vt:lpstr>PowerPoint Presentation</vt:lpstr>
      <vt:lpstr>5. Software Quality Metrics and Standards </vt:lpstr>
      <vt:lpstr>5. Software Quality Metrics and Standards </vt:lpstr>
      <vt:lpstr>5. Software Quality Metrics and Standards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Thanujaya Tennekoon</dc:creator>
  <cp:lastModifiedBy>Thanujaya Tennekoon</cp:lastModifiedBy>
  <cp:revision>10</cp:revision>
  <dcterms:created xsi:type="dcterms:W3CDTF">2025-08-17T17:11:29Z</dcterms:created>
  <dcterms:modified xsi:type="dcterms:W3CDTF">2025-08-20T11:40:26Z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0x0101008347F5ACB7A1B242BC44DA1A06452D57</vt:lpwstr>
  </property>
</Properties>
</file>