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ppt/media/image15.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1"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day\Downloads\THANU%20SREE%20NM%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day\Downloads\THANU%20SREE%20NM%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[THANU SREE NM PROJECT.xlsx]Sheet2!PivotTable1</c:name>
    <c:fmtId val="15"/>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dirty="0"/>
              <a:t>EMPLOYEE DATA ANALYSIS</a:t>
            </a:r>
          </a:p>
        </c:rich>
      </c:tx>
      <c:layout>
        <c:manualLayout>
          <c:xMode val="edge"/>
          <c:yMode val="edge"/>
          <c:x val="0.3184417272360186"/>
          <c:y val="7.8916809311879513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pivotFmt>
      <c:pivotFmt>
        <c:idx val="1"/>
      </c:pivotFmt>
      <c:pivotFmt>
        <c:idx val="2"/>
      </c:pivotFmt>
      <c:pivotFmt>
        <c:idx val="3"/>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pivotFmt>
      <c:pivotFmt>
        <c:idx val="13"/>
        <c:spPr>
          <a:solidFill>
            <a:schemeClr val="accent2"/>
          </a:solidFill>
          <a:ln>
            <a:noFill/>
          </a:ln>
          <a:effectLst/>
        </c:spPr>
        <c:marker>
          <c:symbol val="none"/>
        </c:marker>
      </c:pivotFmt>
      <c:pivotFmt>
        <c:idx val="14"/>
        <c:spPr>
          <a:solidFill>
            <a:schemeClr val="accent2"/>
          </a:solidFill>
          <a:ln>
            <a:noFill/>
          </a:ln>
          <a:effectLst/>
        </c:spPr>
        <c:marker>
          <c:symbol val="none"/>
        </c:marker>
      </c:pivotFmt>
      <c:pivotFmt>
        <c:idx val="15"/>
        <c:spPr>
          <a:solidFill>
            <a:schemeClr val="accent2"/>
          </a:solidFill>
          <a:ln>
            <a:noFill/>
          </a:ln>
          <a:effectLst/>
        </c:spPr>
        <c:marker>
          <c:symbol val="none"/>
        </c:marker>
      </c:pivotFmt>
    </c:pivotFmts>
    <c:plotArea>
      <c:layout>
        <c:manualLayout>
          <c:layoutTarget val="inner"/>
          <c:xMode val="edge"/>
          <c:yMode val="edge"/>
          <c:x val="6.8630988439894042E-2"/>
          <c:y val="8.2840579710144926E-2"/>
          <c:w val="0.78093878161211916"/>
          <c:h val="0.82271528015519801"/>
        </c:manualLayout>
      </c:layout>
      <c:barChart>
        <c:barDir val="col"/>
        <c:grouping val="clustered"/>
        <c:varyColors val="0"/>
        <c:ser>
          <c:idx val="0"/>
          <c:order val="0"/>
          <c:tx>
            <c:strRef>
              <c:f>Sheet2!$B$3:$B$4</c:f>
              <c:strCache>
                <c:ptCount val="1"/>
                <c:pt idx="0">
                  <c:v>HIGH</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4D9-445D-A7A8-EC2357427C1C}"/>
            </c:ext>
          </c:extLst>
        </c:ser>
        <c:ser>
          <c:idx val="1"/>
          <c:order val="1"/>
          <c:tx>
            <c:strRef>
              <c:f>Sheet2!$C$3:$C$4</c:f>
              <c:strCache>
                <c:ptCount val="1"/>
                <c:pt idx="0">
                  <c:v>LOW</c:v>
                </c:pt>
              </c:strCache>
            </c:strRef>
          </c:tx>
          <c:spPr>
            <a:solidFill>
              <a:schemeClr val="accent4"/>
            </a:solidFill>
            <a:ln>
              <a:noFill/>
            </a:ln>
            <a:effectLst/>
          </c:spPr>
          <c:invertIfNegative val="0"/>
          <c:trendline>
            <c:spPr>
              <a:ln w="19050" cap="rnd">
                <a:solidFill>
                  <a:schemeClr val="accent4"/>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4D9-445D-A7A8-EC2357427C1C}"/>
            </c:ext>
          </c:extLst>
        </c:ser>
        <c:ser>
          <c:idx val="2"/>
          <c:order val="2"/>
          <c:tx>
            <c:strRef>
              <c:f>Sheet2!$D$3:$D$4</c:f>
              <c:strCache>
                <c:ptCount val="1"/>
                <c:pt idx="0">
                  <c:v>MED</c:v>
                </c:pt>
              </c:strCache>
            </c:strRef>
          </c:tx>
          <c:spPr>
            <a:solidFill>
              <a:schemeClr val="accent6"/>
            </a:solidFill>
            <a:ln>
              <a:noFill/>
            </a:ln>
            <a:effectLst/>
          </c:spPr>
          <c:invertIfNegative val="0"/>
          <c:trendline>
            <c:spPr>
              <a:ln w="19050" cap="rnd">
                <a:solidFill>
                  <a:schemeClr val="accent6"/>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14D9-445D-A7A8-EC2357427C1C}"/>
            </c:ext>
          </c:extLst>
        </c:ser>
        <c:ser>
          <c:idx val="3"/>
          <c:order val="3"/>
          <c:tx>
            <c:strRef>
              <c:f>Sheet2!$E$3:$E$4</c:f>
              <c:strCache>
                <c:ptCount val="1"/>
                <c:pt idx="0">
                  <c:v>VERY HIGH</c:v>
                </c:pt>
              </c:strCache>
            </c:strRef>
          </c:tx>
          <c:spPr>
            <a:solidFill>
              <a:schemeClr val="accent2">
                <a:lumMod val="60000"/>
              </a:schemeClr>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14D9-445D-A7A8-EC2357427C1C}"/>
            </c:ext>
          </c:extLst>
        </c:ser>
        <c:dLbls>
          <c:showLegendKey val="0"/>
          <c:showVal val="0"/>
          <c:showCatName val="0"/>
          <c:showSerName val="0"/>
          <c:showPercent val="0"/>
          <c:showBubbleSize val="0"/>
        </c:dLbls>
        <c:gapWidth val="267"/>
        <c:overlap val="-43"/>
        <c:axId val="786735695"/>
        <c:axId val="786739535"/>
      </c:barChart>
      <c:catAx>
        <c:axId val="78673569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786739535"/>
        <c:crosses val="autoZero"/>
        <c:auto val="1"/>
        <c:lblAlgn val="ctr"/>
        <c:lblOffset val="100"/>
        <c:noMultiLvlLbl val="0"/>
      </c:catAx>
      <c:valAx>
        <c:axId val="78673953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786735695"/>
        <c:crosses val="autoZero"/>
        <c:crossBetween val="between"/>
      </c:valAx>
      <c:spPr>
        <a:pattFill prst="ltDnDiag">
          <a:fgClr>
            <a:schemeClr val="dk1">
              <a:lumMod val="15000"/>
              <a:lumOff val="85000"/>
            </a:schemeClr>
          </a:fgClr>
          <a:bgClr>
            <a:schemeClr val="lt1"/>
          </a:bgClr>
        </a:pattFill>
        <a:ln>
          <a:noFill/>
        </a:ln>
        <a:effectLst/>
      </c:spPr>
    </c:plotArea>
    <c:legend>
      <c:legendPos val="r"/>
      <c:layout>
        <c:manualLayout>
          <c:xMode val="edge"/>
          <c:yMode val="edge"/>
          <c:x val="0.87250802311128428"/>
          <c:y val="0.38914116170261326"/>
          <c:w val="0.12749197688871569"/>
          <c:h val="0.284268401232454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[THANU SREE NM PROJECT.xlsx]Sheet2!PivotTable1</c:name>
    <c:fmtId val="18"/>
  </c:pivotSource>
  <c:chart>
    <c:title>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4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4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4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4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4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5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5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6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6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7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7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8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8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9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10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0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1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12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2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13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3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14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4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15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5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pivotFmt>
      <c:pivotFmt>
        <c:idx val="16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6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7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7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7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7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7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
        <c:idx val="17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1-7798-41DC-91B8-243B29E95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3-7798-41DC-91B8-243B29E95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05-7798-41DC-91B8-243B29E95E0D}"/>
              </c:ext>
            </c:extLst>
          </c:dPt>
          <c:dPt>
            <c:idx val="3"/>
            <c:bubble3D val="0"/>
            <c:explosion val="14"/>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7798-41DC-91B8-243B29E95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7798-41DC-91B8-243B29E95E0D}"/>
              </c:ext>
            </c:extLst>
          </c:dPt>
          <c:dPt>
            <c:idx val="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7798-41DC-91B8-243B29E95E0D}"/>
              </c:ext>
            </c:extLst>
          </c:dPt>
          <c:dPt>
            <c:idx val="6"/>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D-7798-41DC-91B8-243B29E95E0D}"/>
              </c:ext>
            </c:extLst>
          </c:dPt>
          <c:dPt>
            <c:idx val="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F-7798-41DC-91B8-243B29E95E0D}"/>
              </c:ext>
            </c:extLst>
          </c:dPt>
          <c:dPt>
            <c:idx val="8"/>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1-7798-41DC-91B8-243B29E95E0D}"/>
              </c:ext>
            </c:extLst>
          </c:dPt>
          <c:dPt>
            <c:idx val="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3-7798-41DC-91B8-243B29E95E0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7798-41DC-91B8-243B29E95E0D}"/>
            </c:ext>
          </c:extLst>
        </c:ser>
        <c:ser>
          <c:idx val="1"/>
          <c:order val="1"/>
          <c:tx>
            <c:strRef>
              <c:f>Sheet2!$C$3:$C$4</c:f>
              <c:strCache>
                <c:ptCount val="1"/>
                <c:pt idx="0">
                  <c:v>LOW</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16-7798-41DC-91B8-243B29E95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18-7798-41DC-91B8-243B29E95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1A-7798-41DC-91B8-243B29E95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1C-7798-41DC-91B8-243B29E95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1E-7798-41DC-91B8-243B29E95E0D}"/>
              </c:ext>
            </c:extLst>
          </c:dPt>
          <c:dPt>
            <c:idx val="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20-7798-41DC-91B8-243B29E95E0D}"/>
              </c:ext>
            </c:extLst>
          </c:dPt>
          <c:dPt>
            <c:idx val="6"/>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22-7798-41DC-91B8-243B29E95E0D}"/>
              </c:ext>
            </c:extLst>
          </c:dPt>
          <c:dPt>
            <c:idx val="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24-7798-41DC-91B8-243B29E95E0D}"/>
              </c:ext>
            </c:extLst>
          </c:dPt>
          <c:dPt>
            <c:idx val="8"/>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26-7798-41DC-91B8-243B29E95E0D}"/>
              </c:ext>
            </c:extLst>
          </c:dPt>
          <c:dPt>
            <c:idx val="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28-7798-41DC-91B8-243B29E95E0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7798-41DC-91B8-243B29E95E0D}"/>
            </c:ext>
          </c:extLst>
        </c:ser>
        <c:ser>
          <c:idx val="2"/>
          <c:order val="2"/>
          <c:tx>
            <c:strRef>
              <c:f>Sheet2!$D$3:$D$4</c:f>
              <c:strCache>
                <c:ptCount val="1"/>
                <c:pt idx="0">
                  <c:v>MED</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2B-7798-41DC-91B8-243B29E95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2D-7798-41DC-91B8-243B29E95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2F-7798-41DC-91B8-243B29E95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1-7798-41DC-91B8-243B29E95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3-7798-41DC-91B8-243B29E95E0D}"/>
              </c:ext>
            </c:extLst>
          </c:dPt>
          <c:dPt>
            <c:idx val="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5-7798-41DC-91B8-243B29E95E0D}"/>
              </c:ext>
            </c:extLst>
          </c:dPt>
          <c:dPt>
            <c:idx val="6"/>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37-7798-41DC-91B8-243B29E95E0D}"/>
              </c:ext>
            </c:extLst>
          </c:dPt>
          <c:dPt>
            <c:idx val="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39-7798-41DC-91B8-243B29E95E0D}"/>
              </c:ext>
            </c:extLst>
          </c:dPt>
          <c:dPt>
            <c:idx val="8"/>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3B-7798-41DC-91B8-243B29E95E0D}"/>
              </c:ext>
            </c:extLst>
          </c:dPt>
          <c:dPt>
            <c:idx val="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3D-7798-41DC-91B8-243B29E95E0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7798-41DC-91B8-243B29E95E0D}"/>
            </c:ext>
          </c:extLst>
        </c:ser>
        <c:ser>
          <c:idx val="3"/>
          <c:order val="3"/>
          <c:tx>
            <c:strRef>
              <c:f>Sheet2!$E$3:$E$4</c:f>
              <c:strCache>
                <c:ptCount val="1"/>
                <c:pt idx="0">
                  <c:v>VERY HIGH</c:v>
                </c:pt>
              </c:strCache>
            </c:strRef>
          </c:tx>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40-7798-41DC-91B8-243B29E95E0D}"/>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42-7798-41DC-91B8-243B29E95E0D}"/>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44-7798-41DC-91B8-243B29E95E0D}"/>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46-7798-41DC-91B8-243B29E95E0D}"/>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48-7798-41DC-91B8-243B29E95E0D}"/>
              </c:ext>
            </c:extLst>
          </c:dPt>
          <c:dPt>
            <c:idx val="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4A-7798-41DC-91B8-243B29E95E0D}"/>
              </c:ext>
            </c:extLst>
          </c:dPt>
          <c:dPt>
            <c:idx val="6"/>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C-7798-41DC-91B8-243B29E95E0D}"/>
              </c:ext>
            </c:extLst>
          </c:dPt>
          <c:dPt>
            <c:idx val="7"/>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E-7798-41DC-91B8-243B29E95E0D}"/>
              </c:ext>
            </c:extLst>
          </c:dPt>
          <c:dPt>
            <c:idx val="8"/>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50-7798-41DC-91B8-243B29E95E0D}"/>
              </c:ext>
            </c:extLst>
          </c:dPt>
          <c:dPt>
            <c:idx val="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52-7798-41DC-91B8-243B29E95E0D}"/>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7798-41DC-91B8-243B29E95E0D}"/>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28-Aug-2024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1027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28-Aug-2024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9600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28-Aug-2024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81531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28-Aug-2024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1660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28-Aug-2024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6705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28-Aug-2024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69021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28-Aug-2024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65468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28-Aug-2024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12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D8BD707-D9CF-40AE-B4C6-C98DA3205C09}" type="datetimeFigureOut">
              <a:rPr lang="en-US" smtClean="0"/>
              <a:t>28-Aug-2024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4564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28-Aug-2024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1056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28-Aug-2024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0146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28-Aug-2024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301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28-Aug-2024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8485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28-Aug-2024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5949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t>28-Aug-2024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001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28-Aug-2024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9940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28-Aug-2024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3659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28-Aug-2024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5738100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0834" y="307800"/>
            <a:ext cx="9982200" cy="2047997"/>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r>
              <a:rPr lang="en-US" sz="4400" b="1" i="0" dirty="0">
                <a:solidFill>
                  <a:srgbClr val="0F0F0F"/>
                </a:solidFill>
                <a:effectLst/>
                <a:latin typeface="Roboto" panose="020F0502020204030204" pitchFamily="2" charset="0"/>
              </a:rPr>
              <a:t/>
            </a:r>
            <a:br>
              <a:rPr lang="en-US" sz="4400" b="1" i="0" dirty="0">
                <a:solidFill>
                  <a:srgbClr val="0F0F0F"/>
                </a:solidFill>
                <a:effectLst/>
                <a:latin typeface="Roboto" panose="020F0502020204030204" pitchFamily="2" charset="0"/>
              </a:rPr>
            </a:br>
            <a:endParaRPr sz="4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816634" y="2667276"/>
            <a:ext cx="8610600" cy="1938992"/>
          </a:xfrm>
          <a:prstGeom prst="rect">
            <a:avLst/>
          </a:prstGeom>
          <a:noFill/>
        </p:spPr>
        <p:txBody>
          <a:bodyPr wrap="square" rtlCol="0">
            <a:spAutoFit/>
          </a:bodyPr>
          <a:lstStyle/>
          <a:p>
            <a:r>
              <a:rPr lang="en-US" sz="2400" dirty="0"/>
              <a:t>STUDENT NAME</a:t>
            </a:r>
            <a:r>
              <a:rPr lang="en-US" sz="2400" dirty="0" smtClean="0"/>
              <a:t>: THANU SREE P U</a:t>
            </a:r>
            <a:endParaRPr lang="en-US" sz="2400" dirty="0"/>
          </a:p>
          <a:p>
            <a:r>
              <a:rPr lang="en-US" sz="2400" dirty="0"/>
              <a:t>REGISTER </a:t>
            </a:r>
            <a:r>
              <a:rPr lang="en-US" sz="2400" dirty="0" smtClean="0"/>
              <a:t>NO: 322200037</a:t>
            </a:r>
            <a:endParaRPr lang="en-US" sz="2400" dirty="0"/>
          </a:p>
          <a:p>
            <a:r>
              <a:rPr lang="en-US" sz="2400" dirty="0"/>
              <a:t>DEPARTMENT</a:t>
            </a:r>
            <a:r>
              <a:rPr lang="en-US" sz="2400" dirty="0" smtClean="0"/>
              <a:t>: B.COM HONOURS</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2700">
              <a:lnSpc>
                <a:spcPct val="100000"/>
              </a:lnSpc>
              <a:spcBef>
                <a:spcPts val="105"/>
              </a:spcBef>
            </a:pPr>
            <a:r>
              <a:rPr lang="en-US" b="1" spc="15" dirty="0">
                <a:cs typeface="Trebuchet MS"/>
              </a:rPr>
              <a:t>M</a:t>
            </a:r>
            <a:r>
              <a:rPr lang="en-US" b="1" dirty="0">
                <a:cs typeface="Trebuchet MS"/>
              </a:rPr>
              <a:t>O</a:t>
            </a:r>
            <a:r>
              <a:rPr lang="en-US" b="1" spc="-15" dirty="0">
                <a:cs typeface="Trebuchet MS"/>
              </a:rPr>
              <a:t>D</a:t>
            </a:r>
            <a:r>
              <a:rPr lang="en-US" b="1" spc="-35" dirty="0">
                <a:cs typeface="Trebuchet MS"/>
              </a:rPr>
              <a:t>E</a:t>
            </a:r>
            <a:r>
              <a:rPr lang="en-US" b="1" spc="-30" dirty="0">
                <a:cs typeface="Trebuchet MS"/>
              </a:rPr>
              <a:t>LL</a:t>
            </a:r>
            <a:r>
              <a:rPr lang="en-US" b="1" spc="-5" dirty="0">
                <a:cs typeface="Trebuchet MS"/>
              </a:rPr>
              <a:t>I</a:t>
            </a:r>
            <a:r>
              <a:rPr lang="en-US" b="1" spc="30" dirty="0">
                <a:cs typeface="Trebuchet MS"/>
              </a:rPr>
              <a:t>N</a:t>
            </a:r>
            <a:r>
              <a:rPr lang="en-US" b="1" spc="5" dirty="0">
                <a:cs typeface="Trebuchet MS"/>
              </a:rPr>
              <a:t>G</a:t>
            </a:r>
            <a:endParaRPr lang="en-US" dirty="0">
              <a:cs typeface="Trebuchet MS"/>
            </a:endParaRPr>
          </a:p>
        </p:txBody>
      </p:sp>
      <p:sp>
        <p:nvSpPr>
          <p:cNvPr id="3" name="Content Placeholder 2"/>
          <p:cNvSpPr>
            <a:spLocks noGrp="1"/>
          </p:cNvSpPr>
          <p:nvPr>
            <p:ph idx="1"/>
          </p:nvPr>
        </p:nvSpPr>
        <p:spPr/>
        <p:txBody>
          <a:bodyPr>
            <a:normAutofit fontScale="92500" lnSpcReduction="20000"/>
          </a:bodyPr>
          <a:lstStyle/>
          <a:p>
            <a:r>
              <a:rPr lang="en-IN" dirty="0"/>
              <a:t>DATA COLLECTION: </a:t>
            </a:r>
          </a:p>
          <a:p>
            <a:pPr marL="342900" indent="-342900">
              <a:buFont typeface="+mj-lt"/>
              <a:buAutoNum type="arabicParenR"/>
            </a:pPr>
            <a:r>
              <a:rPr lang="en-IN" dirty="0"/>
              <a:t>Collected or downloaded data from </a:t>
            </a:r>
            <a:r>
              <a:rPr lang="en-IN" dirty="0" err="1"/>
              <a:t>edunet</a:t>
            </a:r>
            <a:r>
              <a:rPr lang="en-IN" dirty="0"/>
              <a:t> dash board.</a:t>
            </a:r>
          </a:p>
          <a:p>
            <a:endParaRPr lang="en-IN" dirty="0"/>
          </a:p>
          <a:p>
            <a:r>
              <a:rPr lang="en-IN" dirty="0"/>
              <a:t>FEATURE COLLECTION:</a:t>
            </a:r>
          </a:p>
          <a:p>
            <a:pPr marL="342900" indent="-342900">
              <a:buFont typeface="+mj-lt"/>
              <a:buAutoNum type="arabicParenR"/>
            </a:pPr>
            <a:r>
              <a:rPr lang="en-IN" dirty="0"/>
              <a:t>There were totally 26 features</a:t>
            </a:r>
          </a:p>
          <a:p>
            <a:pPr marL="342900" indent="-342900">
              <a:buFont typeface="+mj-lt"/>
              <a:buAutoNum type="arabicParenR"/>
            </a:pPr>
            <a:r>
              <a:rPr lang="en-IN" dirty="0"/>
              <a:t>9 feature were considered</a:t>
            </a:r>
          </a:p>
          <a:p>
            <a:endParaRPr lang="en-IN" dirty="0"/>
          </a:p>
          <a:p>
            <a:r>
              <a:rPr lang="en-IN" dirty="0"/>
              <a:t>DATA CLEANING:</a:t>
            </a:r>
          </a:p>
          <a:p>
            <a:pPr marL="342900" indent="-342900">
              <a:buFont typeface="+mj-lt"/>
              <a:buAutoNum type="arabicParenR"/>
            </a:pPr>
            <a:r>
              <a:rPr lang="en-IN" dirty="0"/>
              <a:t>Conditional formatting </a:t>
            </a:r>
            <a:r>
              <a:rPr lang="en-IN" dirty="0" smtClean="0"/>
              <a:t>is used </a:t>
            </a:r>
            <a:r>
              <a:rPr lang="en-IN" dirty="0"/>
              <a:t>to highlight the missing entries</a:t>
            </a:r>
            <a:r>
              <a:rPr lang="en-IN" dirty="0" smtClean="0"/>
              <a:t>.</a:t>
            </a:r>
          </a:p>
          <a:p>
            <a:pPr marL="342900" indent="-342900">
              <a:buFont typeface="+mj-lt"/>
              <a:buAutoNum type="arabicParenR"/>
            </a:pPr>
            <a:r>
              <a:rPr lang="en-IN" dirty="0" smtClean="0"/>
              <a:t>Filter by colour is used to remove the missing entries.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3276600"/>
            <a:ext cx="3038475" cy="1476375"/>
          </a:xfrm>
          <a:prstGeom prst="rect">
            <a:avLst/>
          </a:prstGeom>
        </p:spPr>
      </p:pic>
    </p:spTree>
    <p:extLst>
      <p:ext uri="{BB962C8B-B14F-4D97-AF65-F5344CB8AC3E}">
        <p14:creationId xmlns:p14="http://schemas.microsoft.com/office/powerpoint/2010/main" val="180444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91535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EE78223-8EDE-098B-658C-76C675C637FC}"/>
              </a:ext>
            </a:extLst>
          </p:cNvPr>
          <p:cNvGraphicFramePr>
            <a:graphicFrameLocks/>
          </p:cNvGraphicFramePr>
          <p:nvPr>
            <p:extLst>
              <p:ext uri="{D42A27DB-BD31-4B8C-83A1-F6EECF244321}">
                <p14:modId xmlns:p14="http://schemas.microsoft.com/office/powerpoint/2010/main" val="310985476"/>
              </p:ext>
            </p:extLst>
          </p:nvPr>
        </p:nvGraphicFramePr>
        <p:xfrm>
          <a:off x="1371600" y="2085975"/>
          <a:ext cx="9144001" cy="4381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a:extLst>
              <a:ext uri="{FF2B5EF4-FFF2-40B4-BE49-F238E27FC236}">
                <a16:creationId xmlns:a16="http://schemas.microsoft.com/office/drawing/2014/main" id="{C62F3DA3-62BB-F585-C139-F6821D570956}"/>
              </a:ext>
            </a:extLst>
          </p:cNvPr>
          <p:cNvGraphicFramePr>
            <a:graphicFrameLocks/>
          </p:cNvGraphicFramePr>
          <p:nvPr>
            <p:extLst>
              <p:ext uri="{D42A27DB-BD31-4B8C-83A1-F6EECF244321}">
                <p14:modId xmlns:p14="http://schemas.microsoft.com/office/powerpoint/2010/main" val="3401732070"/>
              </p:ext>
            </p:extLst>
          </p:nvPr>
        </p:nvGraphicFramePr>
        <p:xfrm>
          <a:off x="1219200" y="2632710"/>
          <a:ext cx="4351020" cy="2506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14582080"/>
              </p:ext>
            </p:extLst>
          </p:nvPr>
        </p:nvGraphicFramePr>
        <p:xfrm>
          <a:off x="6934200" y="3581400"/>
          <a:ext cx="4152900" cy="210312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3875387763"/>
                    </a:ext>
                  </a:extLst>
                </a:gridCol>
                <a:gridCol w="1003300">
                  <a:extLst>
                    <a:ext uri="{9D8B030D-6E8A-4147-A177-3AD203B41FA5}">
                      <a16:colId xmlns:a16="http://schemas.microsoft.com/office/drawing/2014/main" val="3060713270"/>
                    </a:ext>
                  </a:extLst>
                </a:gridCol>
                <a:gridCol w="330200">
                  <a:extLst>
                    <a:ext uri="{9D8B030D-6E8A-4147-A177-3AD203B41FA5}">
                      <a16:colId xmlns:a16="http://schemas.microsoft.com/office/drawing/2014/main" val="1389560279"/>
                    </a:ext>
                  </a:extLst>
                </a:gridCol>
                <a:gridCol w="330200">
                  <a:extLst>
                    <a:ext uri="{9D8B030D-6E8A-4147-A177-3AD203B41FA5}">
                      <a16:colId xmlns:a16="http://schemas.microsoft.com/office/drawing/2014/main" val="304728234"/>
                    </a:ext>
                  </a:extLst>
                </a:gridCol>
                <a:gridCol w="673100">
                  <a:extLst>
                    <a:ext uri="{9D8B030D-6E8A-4147-A177-3AD203B41FA5}">
                      <a16:colId xmlns:a16="http://schemas.microsoft.com/office/drawing/2014/main" val="2754089363"/>
                    </a:ext>
                  </a:extLst>
                </a:gridCol>
                <a:gridCol w="698500">
                  <a:extLst>
                    <a:ext uri="{9D8B030D-6E8A-4147-A177-3AD203B41FA5}">
                      <a16:colId xmlns:a16="http://schemas.microsoft.com/office/drawing/2014/main" val="1997297769"/>
                    </a:ext>
                  </a:extLst>
                </a:gridCol>
              </a:tblGrid>
              <a:tr h="175260">
                <a:tc>
                  <a:txBody>
                    <a:bodyPr/>
                    <a:lstStyle/>
                    <a:p>
                      <a:pPr algn="l" fontAlgn="b"/>
                      <a:r>
                        <a:rPr lang="en-US" sz="1000" u="none" strike="noStrike">
                          <a:effectLst/>
                        </a:rPr>
                        <a:t>Row Labels</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000" u="none" strike="noStrike">
                          <a:effectLst/>
                        </a:rPr>
                        <a:t>HIGH</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000" u="none" strike="noStrike">
                          <a:effectLst/>
                        </a:rPr>
                        <a:t>LOW</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000" u="none" strike="noStrike">
                          <a:effectLst/>
                        </a:rPr>
                        <a:t>MED</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000" u="none" strike="noStrike">
                          <a:effectLst/>
                        </a:rPr>
                        <a:t>VERY HIGH</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7175903"/>
                  </a:ext>
                </a:extLst>
              </a:tr>
              <a:tr h="175260">
                <a:tc>
                  <a:txBody>
                    <a:bodyPr/>
                    <a:lstStyle/>
                    <a:p>
                      <a:pPr algn="l" fontAlgn="b"/>
                      <a:r>
                        <a:rPr lang="en-US" sz="1000" u="none" strike="noStrike">
                          <a:effectLst/>
                        </a:rPr>
                        <a:t>BPC</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34</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85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150</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8552805"/>
                  </a:ext>
                </a:extLst>
              </a:tr>
              <a:tr h="175260">
                <a:tc>
                  <a:txBody>
                    <a:bodyPr/>
                    <a:lstStyle/>
                    <a:p>
                      <a:pPr algn="l" fontAlgn="b"/>
                      <a:r>
                        <a:rPr lang="en-US" sz="1000" u="none" strike="noStrike">
                          <a:effectLst/>
                        </a:rPr>
                        <a:t>CCDR</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47</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145</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170677"/>
                  </a:ext>
                </a:extLst>
              </a:tr>
              <a:tr h="175260">
                <a:tc>
                  <a:txBody>
                    <a:bodyPr/>
                    <a:lstStyle/>
                    <a:p>
                      <a:pPr algn="l" fontAlgn="b"/>
                      <a:r>
                        <a:rPr lang="en-US" sz="1000" u="none" strike="noStrike">
                          <a:effectLst/>
                        </a:rPr>
                        <a:t>EW</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154</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3642593"/>
                  </a:ext>
                </a:extLst>
              </a:tr>
              <a:tr h="175260">
                <a:tc>
                  <a:txBody>
                    <a:bodyPr/>
                    <a:lstStyle/>
                    <a:p>
                      <a:pPr algn="l" fontAlgn="b"/>
                      <a:r>
                        <a:rPr lang="en-US" sz="1000" u="none" strike="noStrike">
                          <a:effectLst/>
                        </a:rPr>
                        <a:t>MSC</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157</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7519545"/>
                  </a:ext>
                </a:extLst>
              </a:tr>
              <a:tr h="175260">
                <a:tc>
                  <a:txBody>
                    <a:bodyPr/>
                    <a:lstStyle/>
                    <a:p>
                      <a:pPr algn="l" fontAlgn="b"/>
                      <a:r>
                        <a:rPr lang="en-US" sz="1000" u="none" strike="noStrike">
                          <a:effectLst/>
                        </a:rPr>
                        <a:t>NEL</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77</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154</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8267983"/>
                  </a:ext>
                </a:extLst>
              </a:tr>
              <a:tr h="175260">
                <a:tc>
                  <a:txBody>
                    <a:bodyPr/>
                    <a:lstStyle/>
                    <a:p>
                      <a:pPr algn="l" fontAlgn="b"/>
                      <a:r>
                        <a:rPr lang="en-US" sz="1000" u="none" strike="noStrike">
                          <a:effectLst/>
                        </a:rPr>
                        <a:t>PL</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29</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33</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69</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143</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2255916"/>
                  </a:ext>
                </a:extLst>
              </a:tr>
              <a:tr h="175260">
                <a:tc>
                  <a:txBody>
                    <a:bodyPr/>
                    <a:lstStyle/>
                    <a:p>
                      <a:pPr algn="l" fontAlgn="b"/>
                      <a:r>
                        <a:rPr lang="en-US" sz="1000" u="none" strike="noStrike">
                          <a:effectLst/>
                        </a:rPr>
                        <a:t>PYZ</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26</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157</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2750055"/>
                  </a:ext>
                </a:extLst>
              </a:tr>
              <a:tr h="175260">
                <a:tc>
                  <a:txBody>
                    <a:bodyPr/>
                    <a:lstStyle/>
                    <a:p>
                      <a:pPr algn="l" fontAlgn="b"/>
                      <a:r>
                        <a:rPr lang="en-US" sz="1000" u="none" strike="noStrike">
                          <a:effectLst/>
                        </a:rPr>
                        <a:t>SVG</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26</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43</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82</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167</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2645497"/>
                  </a:ext>
                </a:extLst>
              </a:tr>
              <a:tr h="175260">
                <a:tc>
                  <a:txBody>
                    <a:bodyPr/>
                    <a:lstStyle/>
                    <a:p>
                      <a:pPr algn="l" fontAlgn="b"/>
                      <a:r>
                        <a:rPr lang="en-US" sz="1000" u="none" strike="noStrike">
                          <a:effectLst/>
                        </a:rPr>
                        <a:t>TNS</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45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150</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1985175"/>
                  </a:ext>
                </a:extLst>
              </a:tr>
              <a:tr h="175260">
                <a:tc>
                  <a:txBody>
                    <a:bodyPr/>
                    <a:lstStyle/>
                    <a:p>
                      <a:pPr algn="l" fontAlgn="b"/>
                      <a:r>
                        <a:rPr lang="en-US" sz="1000" u="none" strike="noStrike">
                          <a:effectLst/>
                        </a:rPr>
                        <a:t>WBL</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34</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84</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156</a:t>
                      </a:r>
                      <a:endParaRPr lang="en-US"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8595196"/>
                  </a:ext>
                </a:extLst>
              </a:tr>
              <a:tr h="175260">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220</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398</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778</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a:effectLst/>
                        </a:rPr>
                        <a:t>137</a:t>
                      </a:r>
                      <a:endParaRPr lang="en-US" sz="10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000" u="none" strike="noStrike" dirty="0">
                          <a:effectLst/>
                        </a:rPr>
                        <a:t>1533</a:t>
                      </a:r>
                      <a:endParaRPr lang="en-US" sz="1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2661606"/>
                  </a:ext>
                </a:extLst>
              </a:tr>
            </a:tbl>
          </a:graphicData>
        </a:graphic>
      </p:graphicFrame>
    </p:spTree>
    <p:extLst>
      <p:ext uri="{BB962C8B-B14F-4D97-AF65-F5344CB8AC3E}">
        <p14:creationId xmlns:p14="http://schemas.microsoft.com/office/powerpoint/2010/main" val="2873900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a:t>
            </a:r>
            <a:r>
              <a:rPr lang="en-US"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990600" y="2743200"/>
            <a:ext cx="6553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When comparing employee performance, it was observed that the majority of employees fall into the moderate performance category, while the number of highly dedicated performers is relatively low. To achieve organizational goals, we aim to motivate the moderately performing employees by assigning them tasks of varying difficulty and offering increments as incentives.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640355" y="2971800"/>
            <a:ext cx="65" cy="276999"/>
          </a:xfrm>
          <a:prstGeom prst="rect">
            <a:avLst/>
          </a:prstGeom>
          <a:noFill/>
        </p:spPr>
        <p:txBody>
          <a:bodyPr wrap="none" lIns="0" tIns="0" rIns="0" bIns="0" rtlCol="0">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3505200"/>
            <a:ext cx="4191000" cy="2362200"/>
          </a:xfrm>
          <a:prstGeom prst="rect">
            <a:avLst/>
          </a:prstGeom>
        </p:spPr>
      </p:pic>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488036" y="6467475"/>
            <a:ext cx="3505200" cy="2476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47675" y="641985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421" y="3883447"/>
            <a:ext cx="1607976" cy="261437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8605"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1826" y="86510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290636" y="2667000"/>
            <a:ext cx="5872163" cy="2246769"/>
          </a:xfrm>
          <a:prstGeom prst="rect">
            <a:avLst/>
          </a:prstGeom>
          <a:noFill/>
        </p:spPr>
        <p:txBody>
          <a:bodyPr wrap="square" rtlCol="0">
            <a:spAutoFit/>
          </a:bodyPr>
          <a:lstStyle/>
          <a:p>
            <a:r>
              <a:rPr lang="en-US" sz="2000" dirty="0"/>
              <a:t>Employee performance analysis aims to monitor both employee and organizational growth, document individual achievements, assess performance, and motivate employees to excel. It also involves recognizing their efforts through rewards such as increments, promotions, and other forms of appreciation.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p:cNvSpPr txBox="1"/>
          <p:nvPr/>
        </p:nvSpPr>
        <p:spPr>
          <a:xfrm>
            <a:off x="990600" y="2647950"/>
            <a:ext cx="7239000" cy="2031325"/>
          </a:xfrm>
          <a:prstGeom prst="rect">
            <a:avLst/>
          </a:prstGeom>
          <a:noFill/>
        </p:spPr>
        <p:txBody>
          <a:bodyPr wrap="square" rtlCol="0">
            <a:spAutoFit/>
          </a:bodyPr>
          <a:lstStyle/>
          <a:p>
            <a:r>
              <a:rPr lang="en-US" dirty="0"/>
              <a:t>Employee data analysis involves collecting, analyzing, and interpreting employee-related data to enhance decision-making, boost productivity, and improve the workplace environment. It utilizes data analysis tools and metrics to assess and enhance workforce performance. This process includes evaluating employee performance based on various factors such as gender, performance scores, ratings, achievements, and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3" name="Rectangle 4"/>
          <p:cNvSpPr>
            <a:spLocks noChangeArrowheads="1"/>
          </p:cNvSpPr>
          <p:nvPr/>
        </p:nvSpPr>
        <p:spPr bwMode="auto">
          <a:xfrm>
            <a:off x="1600200" y="2783963"/>
            <a:ext cx="8763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Human Resources (HR)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Managers and Supervisors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Senior Leadership/Executives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Employees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Analysts/IT Support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528" y="2643188"/>
            <a:ext cx="3600450" cy="21431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3505200" y="2743200"/>
            <a:ext cx="6477000" cy="1754326"/>
          </a:xfrm>
          <a:prstGeom prst="rect">
            <a:avLst/>
          </a:prstGeom>
          <a:noFill/>
        </p:spPr>
        <p:txBody>
          <a:bodyPr wrap="square" rtlCol="0">
            <a:spAutoFit/>
          </a:bodyPr>
          <a:lstStyle/>
          <a:p>
            <a:r>
              <a:rPr lang="en-US" dirty="0"/>
              <a:t>Conditional formatting is applied to highlight any missing entries. A filter is then used to remove these missing entries. The IFS formula is employed to calculate the employee performance levels. A pivot table is utilized to present a summary, while graphs and charts are created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2362200" y="6235362"/>
            <a:ext cx="3683794" cy="1524000"/>
          </a:xfrm>
          <a:prstGeom prst="rect">
            <a:avLst/>
          </a:prstGeom>
          <a:noFill/>
        </p:spPr>
        <p:txBody>
          <a:bodyPr wrap="square" rtlCol="0">
            <a:spAutoFit/>
          </a:bodyPr>
          <a:lstStyle/>
          <a:p>
            <a:endParaRPr lang="en-US" dirty="0"/>
          </a:p>
        </p:txBody>
      </p:sp>
      <p:sp>
        <p:nvSpPr>
          <p:cNvPr id="4" name="Rectangle 1"/>
          <p:cNvSpPr>
            <a:spLocks noChangeArrowheads="1"/>
          </p:cNvSpPr>
          <p:nvPr/>
        </p:nvSpPr>
        <p:spPr bwMode="auto">
          <a:xfrm>
            <a:off x="1066800" y="2819400"/>
            <a:ext cx="6477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The initial employee dataset was downloaded from the Edunet dashboard and originally contained 26 features. However, only 9 key features were selected for analysis: employee ID, first name, last name, business unit, employee status, type and classification, gender, performance score, and ratings. A pivot table was also utilized for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2286000"/>
            <a:ext cx="3810000" cy="2857500"/>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flipV="1">
            <a:off x="6505574" y="5698559"/>
            <a:ext cx="4513695" cy="707886"/>
          </a:xfrm>
          <a:prstGeom prst="rect">
            <a:avLst/>
          </a:prstGeom>
          <a:noFill/>
        </p:spPr>
        <p:txBody>
          <a:bodyPr wrap="square" rtlCol="0">
            <a:spAutoFit/>
          </a:bodyPr>
          <a:lstStyle/>
          <a:p>
            <a:pPr algn="l">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0" y="3276600"/>
            <a:ext cx="858202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performance level of an employee was determined using their rating, applying the 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=IFS(Z9&gt;=5,“VERY</a:t>
            </a:r>
            <a:r>
              <a:rPr kumimoji="0" lang="en-US" altLang="en-US" sz="2000" b="0" i="0" u="none" strike="noStrike" cap="none" normalizeH="0" dirty="0" smtClean="0">
                <a:ln>
                  <a:noFill/>
                </a:ln>
                <a:solidFill>
                  <a:schemeClr val="tx1"/>
                </a:solidFill>
                <a:effectLst/>
                <a:latin typeface="Arial Unicode MS"/>
              </a:rPr>
              <a:t> HIGH”</a:t>
            </a:r>
            <a:r>
              <a:rPr kumimoji="0" lang="en-US" altLang="en-US" sz="2000" b="0" i="0" u="none" strike="noStrike" cap="none" normalizeH="0" baseline="0" dirty="0" smtClean="0">
                <a:ln>
                  <a:noFill/>
                </a:ln>
                <a:solidFill>
                  <a:schemeClr val="tx1"/>
                </a:solidFill>
                <a:effectLst/>
                <a:latin typeface="Arial Unicode MS"/>
              </a:rPr>
              <a:t>,Z9&gt;=4,"HIGH",Z9&gt;=3,"MED",TRUE,"LOW")</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TotalTime>
  <Words>560</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Calibri</vt:lpstr>
      <vt:lpstr>Roboto</vt:lpstr>
      <vt:lpstr>Times New Roman</vt:lpstr>
      <vt:lpstr>Trebuchet MS</vt:lpstr>
      <vt:lpstr>Berlin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Uday</cp:lastModifiedBy>
  <cp:revision>20</cp:revision>
  <dcterms:created xsi:type="dcterms:W3CDTF">2024-03-29T15:07:22Z</dcterms:created>
  <dcterms:modified xsi:type="dcterms:W3CDTF">2024-08-28T06:03:06Z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