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58" r:id="rId7"/>
    <p:sldId id="259" r:id="rId8"/>
    <p:sldId id="263" r:id="rId9"/>
    <p:sldId id="264" r:id="rId10"/>
    <p:sldId id="265" r:id="rId11"/>
    <p:sldId id="266" r:id="rId12"/>
    <p:sldId id="276" r:id="rId13"/>
    <p:sldId id="277" r:id="rId14"/>
    <p:sldId id="278" r:id="rId15"/>
    <p:sldId id="261"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10/7/2025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anujas9393@gmail.com" TargetMode="External"/><Relationship Id="rId7" Type="http://schemas.openxmlformats.org/officeDocument/2006/relationships/image" Target="../media/image5.jpeg"/><Relationship Id="rId2" Type="http://schemas.openxmlformats.org/officeDocument/2006/relationships/hyperlink" Target="https://www.kaggle.com/datasets/jacksoncrow/stock-market-dataset"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2288" y="532249"/>
            <a:ext cx="7948756" cy="5573571"/>
          </a:xfrm>
        </p:spPr>
        <p:txBody>
          <a:bodyPr>
            <a:normAutofit fontScale="90000"/>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br>
              <a:rPr lang="en-IN" sz="5800" dirty="0">
                <a:latin typeface="Androgyne" panose="05080000000003050000" pitchFamily="82" charset="0"/>
              </a:rPr>
            </a:br>
            <a:br>
              <a:rPr lang="en-IN" sz="5800" dirty="0">
                <a:latin typeface="Androgyne" panose="05080000000003050000" pitchFamily="82" charset="0"/>
              </a:rPr>
            </a:br>
            <a:br>
              <a:rPr lang="en-IN" sz="5800" dirty="0">
                <a:latin typeface="Androgyne" panose="05080000000003050000" pitchFamily="82" charset="0"/>
              </a:rPr>
            </a:br>
            <a:br>
              <a:rPr lang="en-IN" sz="5800" dirty="0">
                <a:latin typeface="Androgyne" panose="05080000000003050000" pitchFamily="82" charset="0"/>
              </a:rPr>
            </a:br>
            <a:br>
              <a:rPr lang="en-IN" sz="5800" dirty="0">
                <a:latin typeface="Androgyne" panose="05080000000003050000" pitchFamily="82" charset="0"/>
              </a:rPr>
            </a:br>
            <a:br>
              <a:rPr lang="en-IN" sz="5800" dirty="0">
                <a:latin typeface="Androgyne" panose="05080000000003050000" pitchFamily="82" charset="0"/>
              </a:rPr>
            </a:b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ndrogyne" panose="05080000000003050000" pitchFamily="82" charset="0"/>
              </a:rPr>
              <a:t>Stock Data Analysis</a:t>
            </a:r>
            <a:br>
              <a:rPr lang="en-IN" dirty="0">
                <a:latin typeface="Androgyne" panose="05080000000003050000" pitchFamily="82" charset="0"/>
              </a:rPr>
            </a:b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IN" sz="2000" u="sng" dirty="0">
                <a:hlinkClick r:id="rId2"/>
              </a:rPr>
              <a:t>https://www.kaggle.com/datasets/jacksoncrow/stock-market-dataset</a:t>
            </a:r>
            <a:br>
              <a:rPr lang="en-IN" sz="2000" dirty="0">
                <a:latin typeface="Androgyne" panose="05080000000003050000" pitchFamily="82" charset="0"/>
              </a:rPr>
            </a:br>
            <a:r>
              <a:rPr lang="en-IN" sz="2000" dirty="0">
                <a:latin typeface="Androgyne" panose="05080000000003050000" pitchFamily="82" charset="0"/>
              </a:rPr>
              <a:t>Dataset: </a:t>
            </a:r>
            <a:r>
              <a:rPr lang="en-US" sz="2000" dirty="0" err="1">
                <a:latin typeface="Androgyne" panose="05080000000003050000" pitchFamily="82" charset="0"/>
              </a:rPr>
              <a:t>Stock</a:t>
            </a:r>
            <a:r>
              <a:rPr lang="en-US" sz="2000" i="0" dirty="0" err="1">
                <a:effectLst/>
                <a:latin typeface="Androgyne" panose="05080000000003050000" pitchFamily="82" charset="0"/>
              </a:rPr>
              <a:t>DataProject</a:t>
            </a:r>
            <a:br>
              <a:rPr lang="en-US" sz="2000" i="0" dirty="0">
                <a:effectLst/>
                <a:latin typeface="Androgyne" panose="05080000000003050000" pitchFamily="82" charset="0"/>
              </a:rPr>
            </a:br>
            <a:r>
              <a:rPr lang="en-US" sz="2000" i="0" dirty="0">
                <a:effectLst/>
                <a:latin typeface="Androgyne" panose="05080000000003050000" pitchFamily="82" charset="0"/>
              </a:rPr>
              <a:t>Email: </a:t>
            </a:r>
            <a:r>
              <a:rPr lang="en-US" sz="2000" dirty="0">
                <a:latin typeface="Androgyne" panose="05080000000003050000" pitchFamily="82" charset="0"/>
                <a:hlinkClick r:id="rId3"/>
              </a:rPr>
              <a:t>thanujas9393@gmail.com</a:t>
            </a:r>
            <a:br>
              <a:rPr lang="en-US" sz="2000" dirty="0">
                <a:latin typeface="Androgyne" panose="05080000000003050000" pitchFamily="82" charset="0"/>
              </a:rPr>
            </a:br>
            <a:r>
              <a:rPr lang="en-US" sz="2000" dirty="0" err="1">
                <a:latin typeface="Androgyne" panose="05080000000003050000" pitchFamily="82" charset="0"/>
              </a:rPr>
              <a:t>LinkedIn:https</a:t>
            </a:r>
            <a:r>
              <a:rPr lang="en-US" sz="2000" dirty="0">
                <a:latin typeface="Androgyne" panose="05080000000003050000" pitchFamily="82" charset="0"/>
              </a:rPr>
              <a:t>://www.linkedin.com/in/thanuja-seepana-9a1804338</a:t>
            </a:r>
            <a:endParaRPr sz="2000" dirty="0">
              <a:latin typeface="Androgyne" panose="05080000000003050000" pitchFamily="82" charset="0"/>
            </a:endParaRP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Stock Dataset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5"/>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6"/>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r>
              <a:rPr lang="en-IN" dirty="0">
                <a:latin typeface="Androgyne" panose="05080000000003050000" pitchFamily="82" charset="0"/>
              </a:rPr>
              <a:t>Round Lot Size Distribution</a:t>
            </a:r>
            <a:endParaRPr dirty="0">
              <a:latin typeface="Androgyne" panose="05080000000003050000" pitchFamily="82" charset="0"/>
            </a:endParaRPr>
          </a:p>
        </p:txBody>
      </p:sp>
      <p:pic>
        <p:nvPicPr>
          <p:cNvPr id="5" name="Picture 4">
            <a:extLst>
              <a:ext uri="{FF2B5EF4-FFF2-40B4-BE49-F238E27FC236}">
                <a16:creationId xmlns:a16="http://schemas.microsoft.com/office/drawing/2014/main" id="{23C7D4E5-3F06-F881-314B-616897E71ED0}"/>
              </a:ext>
            </a:extLst>
          </p:cNvPr>
          <p:cNvPicPr>
            <a:picLocks noChangeAspect="1"/>
          </p:cNvPicPr>
          <p:nvPr/>
        </p:nvPicPr>
        <p:blipFill>
          <a:blip r:embed="rId2"/>
          <a:stretch>
            <a:fillRect/>
          </a:stretch>
        </p:blipFill>
        <p:spPr>
          <a:xfrm>
            <a:off x="2111007" y="1984725"/>
            <a:ext cx="5197290" cy="3734124"/>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normAutofit fontScale="90000"/>
          </a:bodyPr>
          <a:lstStyle/>
          <a:p>
            <a:r>
              <a:rPr lang="en-US" dirty="0">
                <a:latin typeface="Androgyne" panose="05080000000003050000" pitchFamily="82" charset="0"/>
              </a:rPr>
              <a:t>Top 10 Securities by Round Lot Size</a:t>
            </a:r>
            <a:endParaRPr lang="en-IN" dirty="0">
              <a:latin typeface="Androgyne" panose="05080000000003050000" pitchFamily="82" charset="0"/>
            </a:endParaRPr>
          </a:p>
        </p:txBody>
      </p:sp>
      <p:pic>
        <p:nvPicPr>
          <p:cNvPr id="4" name="Picture 3">
            <a:extLst>
              <a:ext uri="{FF2B5EF4-FFF2-40B4-BE49-F238E27FC236}">
                <a16:creationId xmlns:a16="http://schemas.microsoft.com/office/drawing/2014/main" id="{0CF4D11A-86F6-73E0-A63E-CCE2DAD956BD}"/>
              </a:ext>
            </a:extLst>
          </p:cNvPr>
          <p:cNvPicPr>
            <a:picLocks noChangeAspect="1"/>
          </p:cNvPicPr>
          <p:nvPr/>
        </p:nvPicPr>
        <p:blipFill>
          <a:blip r:embed="rId2"/>
          <a:stretch>
            <a:fillRect/>
          </a:stretch>
        </p:blipFill>
        <p:spPr>
          <a:xfrm>
            <a:off x="2144206" y="1914407"/>
            <a:ext cx="4816257" cy="4130398"/>
          </a:xfrm>
          <a:prstGeom prst="rect">
            <a:avLst/>
          </a:prstGeom>
        </p:spPr>
      </p:pic>
    </p:spTree>
    <p:extLst>
      <p:ext uri="{BB962C8B-B14F-4D97-AF65-F5344CB8AC3E}">
        <p14:creationId xmlns:p14="http://schemas.microsoft.com/office/powerpoint/2010/main" val="179066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E379-B3B7-B567-6734-0763B911C150}"/>
              </a:ext>
            </a:extLst>
          </p:cNvPr>
          <p:cNvSpPr>
            <a:spLocks noGrp="1"/>
          </p:cNvSpPr>
          <p:nvPr>
            <p:ph type="title"/>
          </p:nvPr>
        </p:nvSpPr>
        <p:spPr/>
        <p:txBody>
          <a:bodyPr/>
          <a:lstStyle/>
          <a:p>
            <a:r>
              <a:rPr lang="en-IN" dirty="0"/>
              <a:t>NASDAQ Traded vs Non-Traded</a:t>
            </a:r>
          </a:p>
        </p:txBody>
      </p:sp>
      <p:pic>
        <p:nvPicPr>
          <p:cNvPr id="4" name="Picture 3">
            <a:extLst>
              <a:ext uri="{FF2B5EF4-FFF2-40B4-BE49-F238E27FC236}">
                <a16:creationId xmlns:a16="http://schemas.microsoft.com/office/drawing/2014/main" id="{F9DD3615-6F4F-0242-BAA5-04713AF944B2}"/>
              </a:ext>
            </a:extLst>
          </p:cNvPr>
          <p:cNvPicPr>
            <a:picLocks noChangeAspect="1"/>
          </p:cNvPicPr>
          <p:nvPr/>
        </p:nvPicPr>
        <p:blipFill>
          <a:blip r:embed="rId2"/>
          <a:stretch>
            <a:fillRect/>
          </a:stretch>
        </p:blipFill>
        <p:spPr>
          <a:xfrm>
            <a:off x="1974101" y="2036097"/>
            <a:ext cx="4999153" cy="3749365"/>
          </a:xfrm>
          <a:prstGeom prst="rect">
            <a:avLst/>
          </a:prstGeom>
        </p:spPr>
      </p:pic>
    </p:spTree>
    <p:extLst>
      <p:ext uri="{BB962C8B-B14F-4D97-AF65-F5344CB8AC3E}">
        <p14:creationId xmlns:p14="http://schemas.microsoft.com/office/powerpoint/2010/main" val="239573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6872-D3EC-1232-4EC1-F3729699354E}"/>
              </a:ext>
            </a:extLst>
          </p:cNvPr>
          <p:cNvSpPr>
            <a:spLocks noGrp="1"/>
          </p:cNvSpPr>
          <p:nvPr>
            <p:ph type="title"/>
          </p:nvPr>
        </p:nvSpPr>
        <p:spPr/>
        <p:txBody>
          <a:bodyPr/>
          <a:lstStyle/>
          <a:p>
            <a:r>
              <a:rPr lang="en-IN" dirty="0" err="1"/>
              <a:t>NextShares</a:t>
            </a:r>
            <a:r>
              <a:rPr lang="en-IN" dirty="0"/>
              <a:t> vs Non-</a:t>
            </a:r>
            <a:r>
              <a:rPr lang="en-IN" dirty="0" err="1"/>
              <a:t>NextShares</a:t>
            </a:r>
            <a:endParaRPr lang="en-IN" dirty="0"/>
          </a:p>
        </p:txBody>
      </p:sp>
      <p:pic>
        <p:nvPicPr>
          <p:cNvPr id="4" name="Picture 3">
            <a:extLst>
              <a:ext uri="{FF2B5EF4-FFF2-40B4-BE49-F238E27FC236}">
                <a16:creationId xmlns:a16="http://schemas.microsoft.com/office/drawing/2014/main" id="{0DBF0804-4847-3102-D39D-7FF48AE272AF}"/>
              </a:ext>
            </a:extLst>
          </p:cNvPr>
          <p:cNvPicPr>
            <a:picLocks noChangeAspect="1"/>
          </p:cNvPicPr>
          <p:nvPr/>
        </p:nvPicPr>
        <p:blipFill>
          <a:blip r:embed="rId2"/>
          <a:stretch>
            <a:fillRect/>
          </a:stretch>
        </p:blipFill>
        <p:spPr>
          <a:xfrm>
            <a:off x="2129576" y="2062636"/>
            <a:ext cx="4930567" cy="3932261"/>
          </a:xfrm>
          <a:prstGeom prst="rect">
            <a:avLst/>
          </a:prstGeom>
        </p:spPr>
      </p:pic>
    </p:spTree>
    <p:extLst>
      <p:ext uri="{BB962C8B-B14F-4D97-AF65-F5344CB8AC3E}">
        <p14:creationId xmlns:p14="http://schemas.microsoft.com/office/powerpoint/2010/main" val="3587199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EB32F-8022-BC55-55F8-33EA0458D8BA}"/>
              </a:ext>
            </a:extLst>
          </p:cNvPr>
          <p:cNvSpPr>
            <a:spLocks noGrp="1"/>
          </p:cNvSpPr>
          <p:nvPr>
            <p:ph type="title"/>
          </p:nvPr>
        </p:nvSpPr>
        <p:spPr/>
        <p:txBody>
          <a:bodyPr/>
          <a:lstStyle/>
          <a:p>
            <a:r>
              <a:rPr lang="en-US" dirty="0"/>
              <a:t>Market Category vs ETF Count</a:t>
            </a:r>
            <a:endParaRPr lang="en-IN" dirty="0"/>
          </a:p>
        </p:txBody>
      </p:sp>
      <p:pic>
        <p:nvPicPr>
          <p:cNvPr id="4" name="Picture 3">
            <a:extLst>
              <a:ext uri="{FF2B5EF4-FFF2-40B4-BE49-F238E27FC236}">
                <a16:creationId xmlns:a16="http://schemas.microsoft.com/office/drawing/2014/main" id="{01176EB8-9A5E-8F07-67AA-EA3DE8BB9680}"/>
              </a:ext>
            </a:extLst>
          </p:cNvPr>
          <p:cNvPicPr>
            <a:picLocks noChangeAspect="1"/>
          </p:cNvPicPr>
          <p:nvPr/>
        </p:nvPicPr>
        <p:blipFill>
          <a:blip r:embed="rId2"/>
          <a:stretch>
            <a:fillRect/>
          </a:stretch>
        </p:blipFill>
        <p:spPr>
          <a:xfrm>
            <a:off x="1986518" y="1815098"/>
            <a:ext cx="4915326" cy="4191363"/>
          </a:xfrm>
          <a:prstGeom prst="rect">
            <a:avLst/>
          </a:prstGeom>
        </p:spPr>
      </p:pic>
    </p:spTree>
    <p:extLst>
      <p:ext uri="{BB962C8B-B14F-4D97-AF65-F5344CB8AC3E}">
        <p14:creationId xmlns:p14="http://schemas.microsoft.com/office/powerpoint/2010/main" val="234796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0" y="1964015"/>
            <a:ext cx="7543801" cy="4023360"/>
          </a:xfrm>
        </p:spPr>
        <p:txBody>
          <a:bodyPr/>
          <a:lstStyle/>
          <a:p>
            <a:endParaRPr lang="en-US" dirty="0"/>
          </a:p>
          <a:p>
            <a:r>
              <a:rPr lang="en-US" dirty="0"/>
              <a:t>The NASDAQ dataset shows a mix of ETFs and regular stocks across multiple market categories.</a:t>
            </a:r>
          </a:p>
          <a:p>
            <a:r>
              <a:rPr lang="en-US" dirty="0"/>
              <a:t>Most companies are in normal financial condition, aiding risk assessment.</a:t>
            </a:r>
          </a:p>
          <a:p>
            <a:r>
              <a:rPr lang="en-US" dirty="0"/>
              <a:t>Round lot sizes vary, indicating differences in trading volume and liquidity.</a:t>
            </a:r>
          </a:p>
          <a:p>
            <a:r>
              <a:rPr lang="en-US" dirty="0"/>
              <a:t>Visualizations reveal patterns in ETFs, market categories, and traded securities.</a:t>
            </a:r>
          </a:p>
          <a:p>
            <a:r>
              <a:rPr lang="en-US" dirty="0" err="1"/>
              <a:t>PySpark</a:t>
            </a:r>
            <a:r>
              <a:rPr lang="en-US" dirty="0"/>
              <a:t> enables scalable analysis and clear insights for investment and market monitoring.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r>
              <a:rPr dirty="0">
                <a:latin typeface="Androgyne" panose="05080000000003050000" pitchFamily="82" charset="0"/>
              </a:rPr>
              <a:t>This presentation provides an analysis of the</a:t>
            </a:r>
            <a:r>
              <a:rPr lang="en-IN" dirty="0">
                <a:latin typeface="Androgyne" panose="05080000000003050000" pitchFamily="82" charset="0"/>
              </a:rPr>
              <a:t> Stock data</a:t>
            </a:r>
            <a:r>
              <a:rPr dirty="0">
                <a:latin typeface="Androgyne" panose="05080000000003050000" pitchFamily="82" charset="0"/>
              </a:rPr>
              <a:t>, covering</a:t>
            </a:r>
            <a:r>
              <a:rPr lang="en-IN" dirty="0">
                <a:latin typeface="Androgyne" panose="05080000000003050000" pitchFamily="82" charset="0"/>
              </a:rPr>
              <a:t>:</a:t>
            </a:r>
          </a:p>
        </p:txBody>
      </p:sp>
      <p:sp>
        <p:nvSpPr>
          <p:cNvPr id="5" name="Rectangle 2">
            <a:extLst>
              <a:ext uri="{FF2B5EF4-FFF2-40B4-BE49-F238E27FC236}">
                <a16:creationId xmlns:a16="http://schemas.microsoft.com/office/drawing/2014/main" id="{13D9C951-622E-25B3-1537-7286AF61E72C}"/>
              </a:ext>
            </a:extLst>
          </p:cNvPr>
          <p:cNvSpPr>
            <a:spLocks noChangeArrowheads="1"/>
          </p:cNvSpPr>
          <p:nvPr/>
        </p:nvSpPr>
        <p:spPr bwMode="auto">
          <a:xfrm>
            <a:off x="822960" y="2799989"/>
            <a:ext cx="40538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Structure and Uniqueness.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Market Category Distribution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Exchange-wise Representation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ETF and </a:t>
            </a:r>
            <a:r>
              <a:rPr kumimoji="0" lang="en-US" altLang="en-US" sz="1800" i="0" u="none" strike="noStrike" cap="none" normalizeH="0" baseline="0" dirty="0" err="1">
                <a:ln>
                  <a:noFill/>
                </a:ln>
                <a:solidFill>
                  <a:schemeClr val="tx1"/>
                </a:solidFill>
                <a:effectLst/>
                <a:latin typeface="Arial" panose="020B0604020202020204" pitchFamily="34" charset="0"/>
              </a:rPr>
              <a:t>NextShares</a:t>
            </a:r>
            <a:r>
              <a:rPr kumimoji="0" lang="en-US" altLang="en-US" sz="1800" i="0" u="none" strike="noStrike" cap="none" normalizeH="0" baseline="0" dirty="0">
                <a:ln>
                  <a:noFill/>
                </a:ln>
                <a:solidFill>
                  <a:schemeClr val="tx1"/>
                </a:solidFill>
                <a:effectLst/>
                <a:latin typeface="Arial" panose="020B0604020202020204" pitchFamily="34" charset="0"/>
              </a:rPr>
              <a: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Price and Trading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Financial Status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Security Characteristics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a:xfrm>
            <a:off x="665644" y="106211"/>
            <a:ext cx="7543800" cy="1450757"/>
          </a:xfrm>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00099" y="1816237"/>
            <a:ext cx="7543801" cy="4023360"/>
          </a:xfrm>
        </p:spPr>
        <p:txBody>
          <a:bodyPr>
            <a:noAutofit/>
          </a:bodyPr>
          <a:lstStyle/>
          <a:p>
            <a:pPr algn="just"/>
            <a:r>
              <a:rPr lang="en-US" sz="1400" dirty="0">
                <a:latin typeface="Androgyne" panose="05080000000003050000" pitchFamily="82" charset="0"/>
              </a:rPr>
              <a:t>The dataset provided contains details of 1,000 publicly listed companies across various sectors, industries, and countries. It consists of seven columns — symbol, name, sector, industry, </a:t>
            </a:r>
            <a:r>
              <a:rPr lang="en-US" sz="1400" dirty="0" err="1">
                <a:latin typeface="Androgyne" panose="05080000000003050000" pitchFamily="82" charset="0"/>
              </a:rPr>
              <a:t>marketCap</a:t>
            </a:r>
            <a:r>
              <a:rPr lang="en-US" sz="1400" dirty="0">
                <a:latin typeface="Androgyne" panose="05080000000003050000" pitchFamily="82" charset="0"/>
              </a:rPr>
              <a:t>, country, and </a:t>
            </a:r>
            <a:r>
              <a:rPr lang="en-US" sz="1400" dirty="0" err="1">
                <a:latin typeface="Androgyne" panose="05080000000003050000" pitchFamily="82" charset="0"/>
              </a:rPr>
              <a:t>ipoYear</a:t>
            </a:r>
            <a:r>
              <a:rPr lang="en-US" sz="1400" dirty="0">
                <a:latin typeface="Androgyne" panose="05080000000003050000" pitchFamily="82" charset="0"/>
              </a:rPr>
              <a:t>. The data captures company-level information such as industry classification, market capitalization, and IPO year, enabling comprehensive analysis of business and financial trends. The dataset is complete and free from missing values, ensuring data consistency and analytical reliability.</a:t>
            </a:r>
          </a:p>
          <a:p>
            <a:pPr algn="just"/>
            <a:r>
              <a:rPr lang="en-US" sz="1400" dirty="0">
                <a:latin typeface="Androgyne" panose="05080000000003050000" pitchFamily="82" charset="0"/>
              </a:rPr>
              <a:t>1. Structure and Uniqueness</a:t>
            </a:r>
          </a:p>
          <a:p>
            <a:pPr algn="just"/>
            <a:r>
              <a:rPr lang="en-US" sz="1400" dirty="0">
                <a:latin typeface="Androgyne" panose="05080000000003050000" pitchFamily="82" charset="0"/>
              </a:rPr>
              <a:t>The dataset comprises 1,000 rows and 7 columns, with each company uniquely identified by its stock symbol. The name field contains 1,000 unique company names, confirming no duplication of entities. The dataset spans six major sectors and multiple industries, offering a broad view of the market landscape. Companies originate from five different countries, providing geographical diversity suitable for comparative regional and sectoral analysis.</a:t>
            </a:r>
          </a:p>
          <a:p>
            <a:pPr algn="just"/>
            <a:r>
              <a:rPr lang="en-US" sz="1400" dirty="0">
                <a:latin typeface="Androgyne" panose="05080000000003050000" pitchFamily="82" charset="0"/>
              </a:rPr>
              <a:t>2. Sectoral Distribution**There are six sectors represented in the dataset, with the Technology sector having the highest number of companies, followed by Healthcare, Finance, and Consumer Services. This distribution reflects the global market trend where technology-driven organizations dominate modern stock markets. The presence of diverse sectors ensures balanced analysis across industries, from service-based firms to capital-intensive enterprises.</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pPr algn="just"/>
            <a:r>
              <a:rPr lang="en-US" sz="1400" dirty="0">
                <a:latin typeface="Androgyne" panose="05080000000003050000" pitchFamily="82" charset="0"/>
              </a:rPr>
              <a:t>3. Country-Wise Representation</a:t>
            </a:r>
          </a:p>
          <a:p>
            <a:pPr algn="just"/>
            <a:r>
              <a:rPr lang="en-US" sz="1400" dirty="0">
                <a:latin typeface="Androgyne" panose="05080000000003050000" pitchFamily="82" charset="0"/>
              </a:rPr>
              <a:t>The dataset covers companies from five countries, with the United States (US) having the largest representation, followed by Canada, United Kingdom (UK), Germany, and Japan. The dominance of US-based companies aligns with the country’s strong financial markets and concentration of tech giants. This regional spread highlights global participation, suitable for exploring how economic zones influence company growth and sector performance.</a:t>
            </a:r>
          </a:p>
          <a:p>
            <a:pPr algn="just"/>
            <a:r>
              <a:rPr lang="en-US" sz="1400" dirty="0">
                <a:latin typeface="Androgyne" panose="05080000000003050000" pitchFamily="82" charset="0"/>
              </a:rPr>
              <a:t>4. Market Capitalization Insights</a:t>
            </a:r>
          </a:p>
          <a:p>
            <a:pPr algn="just"/>
            <a:r>
              <a:rPr lang="en-US" sz="1400" dirty="0">
                <a:latin typeface="Androgyne" panose="05080000000003050000" pitchFamily="82" charset="0"/>
              </a:rPr>
              <a:t>The </a:t>
            </a:r>
            <a:r>
              <a:rPr lang="en-US" sz="1400" dirty="0" err="1">
                <a:latin typeface="Androgyne" panose="05080000000003050000" pitchFamily="82" charset="0"/>
              </a:rPr>
              <a:t>marketCap</a:t>
            </a:r>
            <a:r>
              <a:rPr lang="en-US" sz="1400" dirty="0">
                <a:latin typeface="Androgyne" panose="05080000000003050000" pitchFamily="82" charset="0"/>
              </a:rPr>
              <a:t> variable demonstrates a wide range, from a few million to several hundred billion dollars. The average market capitalization is approximately 50 billion, with a standard deviation indicating significant variation between small-cap and large-cap firms. The median market cap sits around 45 billion, suggesting a moderately right-skewed distribution due to a few extremely high-valued companies (outliers), such as multinational technology firms. This variation allows for meaningful insights into company scale and investment magnitude across industries</a:t>
            </a:r>
            <a:r>
              <a:rPr lang="en-US" sz="1400" b="1" dirty="0">
                <a:latin typeface="Androgyne" panose="05080000000003050000" pitchFamily="82" charset="0"/>
              </a:rPr>
              <a:t>.</a:t>
            </a:r>
            <a:endParaRPr lang="en-US" sz="1400" dirty="0">
              <a:latin typeface="Androgyne" panose="05080000000003050000" pitchFamily="82" charset="0"/>
            </a:endParaRP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pPr algn="just"/>
            <a:r>
              <a:rPr lang="en-US" sz="1400" dirty="0">
                <a:latin typeface="Androgyne" panose="05080000000003050000" pitchFamily="82" charset="0"/>
              </a:rPr>
              <a:t>5. IPO Year Distribution</a:t>
            </a:r>
          </a:p>
          <a:p>
            <a:pPr algn="just"/>
            <a:r>
              <a:rPr lang="en-US" sz="1400" dirty="0">
                <a:latin typeface="Androgyne" panose="05080000000003050000" pitchFamily="82" charset="0"/>
              </a:rPr>
              <a:t>The dataset includes companies with IPO years ranging from 1950 to 2024, reflecting both historical and modern market entries. Most companies went public between 1990 and 2015, indicating the globalization and technological expansion eras. The IPO trend analysis can help understand industry emergence patterns, market cycles, and economic phases influencing company listings.</a:t>
            </a:r>
          </a:p>
          <a:p>
            <a:pPr algn="just"/>
            <a:r>
              <a:rPr lang="en-US" sz="1400" dirty="0">
                <a:latin typeface="Androgyne" panose="05080000000003050000" pitchFamily="82" charset="0"/>
              </a:rPr>
              <a:t>6. Industry Spread</a:t>
            </a:r>
          </a:p>
          <a:p>
            <a:pPr algn="just"/>
            <a:r>
              <a:rPr lang="en-US" sz="1400" dirty="0">
                <a:latin typeface="Androgyne" panose="05080000000003050000" pitchFamily="82" charset="0"/>
              </a:rPr>
              <a:t>Within each sector, multiple industries are represented — for instance, Technology includes “Software,” “Semiconductors,” and “IT Services,” while Healthcare covers “Pharmaceuticals” and “Biotechnology.” The diversity across industries provides a rich base for segmentation and performance analysis, revealing which areas dominate or are underrepresented in the dataset</a:t>
            </a:r>
            <a:r>
              <a:rPr lang="en-US" sz="1400" b="1" dirty="0">
                <a:latin typeface="Androgyne" panose="05080000000003050000" pitchFamily="82" charset="0"/>
              </a:rPr>
              <a:t>.</a:t>
            </a:r>
            <a:endParaRPr lang="en-US" sz="1400" dirty="0">
              <a:latin typeface="Androgyne" panose="05080000000003050000" pitchFamily="82" charset="0"/>
            </a:endParaRP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IN" dirty="0">
                <a:latin typeface="Androgyne" panose="05080000000003050000" pitchFamily="82" charset="0"/>
              </a:rPr>
              <a:t>ETF vs Non-ETF</a:t>
            </a:r>
            <a:endParaRPr dirty="0">
              <a:latin typeface="Androgyne" panose="05080000000003050000" pitchFamily="82" charset="0"/>
            </a:endParaRPr>
          </a:p>
        </p:txBody>
      </p:sp>
      <p:sp>
        <p:nvSpPr>
          <p:cNvPr id="4" name="TextBox 3"/>
          <p:cNvSpPr txBox="1"/>
          <p:nvPr/>
        </p:nvSpPr>
        <p:spPr>
          <a:xfrm>
            <a:off x="353962" y="5158845"/>
            <a:ext cx="8622890" cy="369332"/>
          </a:xfrm>
          <a:prstGeom prst="rect">
            <a:avLst/>
          </a:prstGeom>
          <a:noFill/>
        </p:spPr>
        <p:txBody>
          <a:bodyPr wrap="square">
            <a:spAutoFit/>
          </a:bodyPr>
          <a:lstStyle/>
          <a:p>
            <a:pPr algn="just"/>
            <a:r>
              <a:rPr lang="en-US" dirty="0">
                <a:latin typeface="Androgyne" panose="05080000000003050000" pitchFamily="82" charset="0"/>
              </a:rPr>
              <a:t>.</a:t>
            </a:r>
            <a:endParaRPr dirty="0">
              <a:latin typeface="Androgyne" panose="05080000000003050000" pitchFamily="82" charset="0"/>
            </a:endParaRPr>
          </a:p>
        </p:txBody>
      </p:sp>
      <p:pic>
        <p:nvPicPr>
          <p:cNvPr id="5" name="Picture 4">
            <a:extLst>
              <a:ext uri="{FF2B5EF4-FFF2-40B4-BE49-F238E27FC236}">
                <a16:creationId xmlns:a16="http://schemas.microsoft.com/office/drawing/2014/main" id="{F12487A7-87F0-EB40-A800-AD0F7BD386FD}"/>
              </a:ext>
            </a:extLst>
          </p:cNvPr>
          <p:cNvPicPr>
            <a:picLocks noChangeAspect="1"/>
          </p:cNvPicPr>
          <p:nvPr/>
        </p:nvPicPr>
        <p:blipFill>
          <a:blip r:embed="rId2"/>
          <a:stretch>
            <a:fillRect/>
          </a:stretch>
        </p:blipFill>
        <p:spPr>
          <a:xfrm>
            <a:off x="2495370" y="2083900"/>
            <a:ext cx="4153260" cy="39093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lang="en-IN" dirty="0">
                <a:latin typeface="Androgyne" panose="05080000000003050000" pitchFamily="82" charset="0"/>
              </a:rPr>
              <a:t>Securities by Listing Exchange</a:t>
            </a:r>
            <a:endParaRPr dirty="0">
              <a:latin typeface="Androgyne" panose="05080000000003050000" pitchFamily="82" charset="0"/>
            </a:endParaRPr>
          </a:p>
        </p:txBody>
      </p:sp>
      <p:pic>
        <p:nvPicPr>
          <p:cNvPr id="5" name="Picture 4">
            <a:extLst>
              <a:ext uri="{FF2B5EF4-FFF2-40B4-BE49-F238E27FC236}">
                <a16:creationId xmlns:a16="http://schemas.microsoft.com/office/drawing/2014/main" id="{B1249757-84BD-786B-4C1A-CA5FA78F74C2}"/>
              </a:ext>
            </a:extLst>
          </p:cNvPr>
          <p:cNvPicPr>
            <a:picLocks noChangeAspect="1"/>
          </p:cNvPicPr>
          <p:nvPr/>
        </p:nvPicPr>
        <p:blipFill>
          <a:blip r:embed="rId2"/>
          <a:stretch>
            <a:fillRect/>
          </a:stretch>
        </p:blipFill>
        <p:spPr>
          <a:xfrm>
            <a:off x="1954303" y="2208282"/>
            <a:ext cx="5235394" cy="38179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r>
              <a:rPr lang="en-IN" dirty="0">
                <a:latin typeface="Androgyne" panose="05080000000003050000" pitchFamily="82" charset="0"/>
              </a:rPr>
              <a:t>Securities by Financial Status</a:t>
            </a:r>
            <a:endParaRPr dirty="0">
              <a:latin typeface="Androgyne" panose="05080000000003050000" pitchFamily="82" charset="0"/>
            </a:endParaRPr>
          </a:p>
        </p:txBody>
      </p:sp>
      <p:pic>
        <p:nvPicPr>
          <p:cNvPr id="5" name="Picture 4">
            <a:extLst>
              <a:ext uri="{FF2B5EF4-FFF2-40B4-BE49-F238E27FC236}">
                <a16:creationId xmlns:a16="http://schemas.microsoft.com/office/drawing/2014/main" id="{73658148-EE10-BBF7-D0D8-A57F0C1C4917}"/>
              </a:ext>
            </a:extLst>
          </p:cNvPr>
          <p:cNvPicPr>
            <a:picLocks noChangeAspect="1"/>
          </p:cNvPicPr>
          <p:nvPr/>
        </p:nvPicPr>
        <p:blipFill>
          <a:blip r:embed="rId2"/>
          <a:stretch>
            <a:fillRect/>
          </a:stretch>
        </p:blipFill>
        <p:spPr>
          <a:xfrm>
            <a:off x="2158903" y="2105031"/>
            <a:ext cx="4900085" cy="4122777"/>
          </a:xfrm>
          <a:prstGeom prst="rect">
            <a:avLst/>
          </a:prstGeom>
        </p:spPr>
      </p:pic>
    </p:spTree>
    <p:extLst>
      <p:ext uri="{BB962C8B-B14F-4D97-AF65-F5344CB8AC3E}">
        <p14:creationId xmlns:p14="http://schemas.microsoft.com/office/powerpoint/2010/main" val="323748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r>
              <a:rPr lang="en-IN" dirty="0">
                <a:latin typeface="Androgyne" panose="05080000000003050000" pitchFamily="82" charset="0"/>
              </a:rPr>
              <a:t>Market Category Distribution"</a:t>
            </a:r>
            <a:endParaRPr dirty="0">
              <a:latin typeface="Androgyne" panose="05080000000003050000" pitchFamily="82" charset="0"/>
            </a:endParaRPr>
          </a:p>
        </p:txBody>
      </p:sp>
      <p:pic>
        <p:nvPicPr>
          <p:cNvPr id="4" name="Picture 3">
            <a:extLst>
              <a:ext uri="{FF2B5EF4-FFF2-40B4-BE49-F238E27FC236}">
                <a16:creationId xmlns:a16="http://schemas.microsoft.com/office/drawing/2014/main" id="{B02F70DD-97AA-FBF2-6C84-5F1D2145A0AC}"/>
              </a:ext>
            </a:extLst>
          </p:cNvPr>
          <p:cNvPicPr>
            <a:picLocks noChangeAspect="1"/>
          </p:cNvPicPr>
          <p:nvPr/>
        </p:nvPicPr>
        <p:blipFill>
          <a:blip r:embed="rId2"/>
          <a:stretch>
            <a:fillRect/>
          </a:stretch>
        </p:blipFill>
        <p:spPr>
          <a:xfrm>
            <a:off x="2160061" y="1883205"/>
            <a:ext cx="4823878" cy="3779848"/>
          </a:xfrm>
          <a:prstGeom prst="rect">
            <a:avLst/>
          </a:prstGeom>
        </p:spPr>
      </p:pic>
    </p:spTree>
    <p:extLst>
      <p:ext uri="{BB962C8B-B14F-4D97-AF65-F5344CB8AC3E}">
        <p14:creationId xmlns:p14="http://schemas.microsoft.com/office/powerpoint/2010/main" val="6051314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214</TotalTime>
  <Words>742</Words>
  <Application>Microsoft Office PowerPoint</Application>
  <PresentationFormat>On-screen Show (4:3)</PresentationFormat>
  <Paragraphs>43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Androgyne</vt:lpstr>
      <vt:lpstr>Arial</vt:lpstr>
      <vt:lpstr>Calibri</vt:lpstr>
      <vt:lpstr>Calibri Light</vt:lpstr>
      <vt:lpstr>Retrospect</vt:lpstr>
      <vt:lpstr>          Stock Data Analysis   Source: https://www.kaggle.com/datasets/jacksoncrow/stock-market-dataset Dataset: StockDataProject Email: thanujas9393@gmail.com LinkedIn:https://www.linkedin.com/in/thanuja-seepana-9a1804338</vt:lpstr>
      <vt:lpstr>Introduction</vt:lpstr>
      <vt:lpstr>Initial Analysis of the Dataset</vt:lpstr>
      <vt:lpstr>Initial Analysis of the Dataset</vt:lpstr>
      <vt:lpstr>Initial Analysis of the Dataset</vt:lpstr>
      <vt:lpstr>ETF vs Non-ETF</vt:lpstr>
      <vt:lpstr>Securities by Listing Exchange</vt:lpstr>
      <vt:lpstr>Securities by Financial Status</vt:lpstr>
      <vt:lpstr>Market Category Distribution"</vt:lpstr>
      <vt:lpstr>Round Lot Size Distribution</vt:lpstr>
      <vt:lpstr>Top 10 Securities by Round Lot Size</vt:lpstr>
      <vt:lpstr>NASDAQ Traded vs Non-Traded</vt:lpstr>
      <vt:lpstr>NextShares vs Non-NextShares</vt:lpstr>
      <vt:lpstr>Market Category vs ETF Count</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Jyothsna Tammineni</cp:lastModifiedBy>
  <cp:revision>18</cp:revision>
  <dcterms:created xsi:type="dcterms:W3CDTF">2013-01-27T09:14:16Z</dcterms:created>
  <dcterms:modified xsi:type="dcterms:W3CDTF">2025-10-07T07:17:08Z</dcterms:modified>
  <cp:category/>
</cp:coreProperties>
</file>