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XecPh3Jd3yS3f+g8Qcvgj7aRB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7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8159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44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9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29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43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87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592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58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43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44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85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12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361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62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3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30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39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06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56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14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92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0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4" name="Google Shape;3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4" name="Google Shape;4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28000"/>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75491" y="980728"/>
            <a:ext cx="906850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MOVIE </a:t>
            </a:r>
            <a:endParaRPr/>
          </a:p>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RECOMMENDER </a:t>
            </a:r>
            <a:endParaRPr/>
          </a:p>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SYSTEM</a:t>
            </a:r>
            <a:endParaRPr sz="3200" b="1" i="1" u="none" strike="noStrike" cap="none">
              <a:solidFill>
                <a:schemeClr val="dk1"/>
              </a:solidFill>
              <a:latin typeface="Arial"/>
              <a:ea typeface="Arial"/>
              <a:cs typeface="Arial"/>
              <a:sym typeface="Arial"/>
            </a:endParaRPr>
          </a:p>
        </p:txBody>
      </p:sp>
      <p:sp>
        <p:nvSpPr>
          <p:cNvPr id="85" name="Google Shape;85;p1"/>
          <p:cNvSpPr txBox="1"/>
          <p:nvPr/>
        </p:nvSpPr>
        <p:spPr>
          <a:xfrm>
            <a:off x="3203848" y="2852936"/>
            <a:ext cx="594015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-Using Collaborative Filtering</a:t>
            </a:r>
            <a:endParaRPr sz="1800" b="0" i="0" u="none" strike="noStrike" cap="none">
              <a:solidFill>
                <a:schemeClr val="dk1"/>
              </a:solidFill>
              <a:latin typeface="Arial"/>
              <a:ea typeface="Arial"/>
              <a:cs typeface="Arial"/>
              <a:sym typeface="Arial"/>
            </a:endParaRPr>
          </a:p>
        </p:txBody>
      </p:sp>
      <p:pic>
        <p:nvPicPr>
          <p:cNvPr id="86" name="Google Shape;86;p1" descr="C:\Users\deven\AppData\Local\Microsoft\Windows\INetCache\IE\8YC52WTD\Star_rating_5_of_5[1].png"/>
          <p:cNvPicPr preferRelativeResize="0"/>
          <p:nvPr/>
        </p:nvPicPr>
        <p:blipFill rotWithShape="1">
          <a:blip r:embed="rId4">
            <a:alphaModFix/>
          </a:blip>
          <a:srcRect/>
          <a:stretch/>
        </p:blipFill>
        <p:spPr>
          <a:xfrm>
            <a:off x="5882293" y="3717032"/>
            <a:ext cx="3261707" cy="771833"/>
          </a:xfrm>
          <a:prstGeom prst="rect">
            <a:avLst/>
          </a:prstGeom>
          <a:noFill/>
          <a:ln>
            <a:noFill/>
          </a:ln>
        </p:spPr>
      </p:pic>
      <p:pic>
        <p:nvPicPr>
          <p:cNvPr id="87" name="Google Shape;87;p1" descr="cinema-clipart-animated-movie-16.png"/>
          <p:cNvPicPr preferRelativeResize="0"/>
          <p:nvPr/>
        </p:nvPicPr>
        <p:blipFill rotWithShape="1">
          <a:blip r:embed="rId5">
            <a:alphaModFix/>
          </a:blip>
          <a:srcRect/>
          <a:stretch/>
        </p:blipFill>
        <p:spPr>
          <a:xfrm>
            <a:off x="7199784" y="4751400"/>
            <a:ext cx="1944216" cy="210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67544" y="764704"/>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Methodology</a:t>
            </a:r>
            <a:endParaRPr b="1"/>
          </a:p>
        </p:txBody>
      </p:sp>
      <p:sp>
        <p:nvSpPr>
          <p:cNvPr id="145" name="Google Shape;145;p10"/>
          <p:cNvSpPr txBox="1">
            <a:spLocks noGrp="1"/>
          </p:cNvSpPr>
          <p:nvPr>
            <p:ph type="body" idx="1"/>
          </p:nvPr>
        </p:nvSpPr>
        <p:spPr>
          <a:xfrm>
            <a:off x="457200" y="2420888"/>
            <a:ext cx="7859216" cy="3705275"/>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a:t>The first part of the script ex8_cofi.m will load the dataset ex8_movies.mat, providing the variables Y and R in your Octave/MATLAB environment. The matrix Y (a num movies × num users matrix) stores the ratings y (i,j) (from 1 to 5). The matrix R is an binary-valued indicator matrix, where R(i, j) = 1 if user j gave a rating to movie i, and R(i, j) = 0 otherwise. The objective of collaborative filtering is to predict movie ratings for the movies that users have not yet rated, that is, the entries with R(i, j) = 0. This will allow us to recommend the movies with the highest predicted ratings to the user.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467544" y="764704"/>
            <a:ext cx="6635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Experimental Analysis</a:t>
            </a:r>
            <a:endParaRPr b="1"/>
          </a:p>
        </p:txBody>
      </p:sp>
      <p:sp>
        <p:nvSpPr>
          <p:cNvPr id="151" name="Google Shape;151;p11"/>
          <p:cNvSpPr txBox="1">
            <a:spLocks noGrp="1"/>
          </p:cNvSpPr>
          <p:nvPr>
            <p:ph type="body" idx="1"/>
          </p:nvPr>
        </p:nvSpPr>
        <p:spPr>
          <a:xfrm>
            <a:off x="457200" y="2060848"/>
            <a:ext cx="7787208" cy="406531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basic setup required for the complete functioning of this project on a PC is a perfectly working Octave/Matlab GUI.</a:t>
            </a:r>
            <a:endParaRPr/>
          </a:p>
          <a:p>
            <a:pPr marL="342900" lvl="0" indent="-342900" algn="l" rtl="0">
              <a:spcBef>
                <a:spcPts val="640"/>
              </a:spcBef>
              <a:spcAft>
                <a:spcPts val="0"/>
              </a:spcAft>
              <a:buClr>
                <a:schemeClr val="dk1"/>
              </a:buClr>
              <a:buSzPts val="3200"/>
              <a:buChar char="•"/>
            </a:pPr>
            <a:r>
              <a:rPr lang="en-US"/>
              <a:t> The first part of implementation of the collaborative filtering algorithm is writing a cost function (without regularization). </a:t>
            </a:r>
            <a:endParaRPr/>
          </a:p>
        </p:txBody>
      </p:sp>
      <p:pic>
        <p:nvPicPr>
          <p:cNvPr id="152" name="Google Shape;152;p11" descr="cost f.PNG"/>
          <p:cNvPicPr preferRelativeResize="0"/>
          <p:nvPr/>
        </p:nvPicPr>
        <p:blipFill rotWithShape="1">
          <a:blip r:embed="rId3">
            <a:alphaModFix/>
          </a:blip>
          <a:srcRect/>
          <a:stretch/>
        </p:blipFill>
        <p:spPr>
          <a:xfrm>
            <a:off x="1331640" y="5373216"/>
            <a:ext cx="6312595" cy="809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body" idx="1"/>
          </p:nvPr>
        </p:nvSpPr>
        <p:spPr>
          <a:xfrm>
            <a:off x="457200" y="1628800"/>
            <a:ext cx="6851104" cy="44973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The next step is to write the gradient of this cost function. The gradients of this cost function is given by</a:t>
            </a:r>
            <a:endParaRPr/>
          </a:p>
          <a:p>
            <a:pPr marL="342900" lvl="0" indent="-139700" algn="just" rtl="0">
              <a:spcBef>
                <a:spcPts val="640"/>
              </a:spcBef>
              <a:spcAft>
                <a:spcPts val="0"/>
              </a:spcAft>
              <a:buClr>
                <a:schemeClr val="dk1"/>
              </a:buClr>
              <a:buSzPts val="3200"/>
              <a:buNone/>
            </a:pPr>
            <a:endParaRPr/>
          </a:p>
          <a:p>
            <a:pPr marL="342900" lvl="0" indent="-139700" algn="just"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en-US"/>
              <a:t>The next step is writing a regularized cost function that performs better than the non regularized one</a:t>
            </a:r>
            <a:endParaRPr/>
          </a:p>
        </p:txBody>
      </p:sp>
      <p:pic>
        <p:nvPicPr>
          <p:cNvPr id="158" name="Google Shape;158;p12" descr="redg.PNG"/>
          <p:cNvPicPr preferRelativeResize="0"/>
          <p:nvPr/>
        </p:nvPicPr>
        <p:blipFill rotWithShape="1">
          <a:blip r:embed="rId3">
            <a:alphaModFix/>
          </a:blip>
          <a:srcRect/>
          <a:stretch/>
        </p:blipFill>
        <p:spPr>
          <a:xfrm>
            <a:off x="5364088" y="3140968"/>
            <a:ext cx="2967709" cy="1080120"/>
          </a:xfrm>
          <a:prstGeom prst="rect">
            <a:avLst/>
          </a:prstGeom>
          <a:noFill/>
          <a:ln>
            <a:noFill/>
          </a:ln>
        </p:spPr>
      </p:pic>
      <p:pic>
        <p:nvPicPr>
          <p:cNvPr id="159" name="Google Shape;159;p12" descr="deft.PNG"/>
          <p:cNvPicPr preferRelativeResize="0"/>
          <p:nvPr/>
        </p:nvPicPr>
        <p:blipFill rotWithShape="1">
          <a:blip r:embed="rId4">
            <a:alphaModFix/>
          </a:blip>
          <a:srcRect/>
          <a:stretch/>
        </p:blipFill>
        <p:spPr>
          <a:xfrm>
            <a:off x="4788024" y="5877272"/>
            <a:ext cx="4077054" cy="8161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Now it is time to regularize the gradient.</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All of our implementations are finished now it is time to train our model and pass the inputs.</a:t>
            </a:r>
            <a:endParaRPr/>
          </a:p>
        </p:txBody>
      </p:sp>
      <p:pic>
        <p:nvPicPr>
          <p:cNvPr id="165" name="Google Shape;165;p13" descr="hgs.PNG"/>
          <p:cNvPicPr preferRelativeResize="0"/>
          <p:nvPr/>
        </p:nvPicPr>
        <p:blipFill rotWithShape="1">
          <a:blip r:embed="rId3">
            <a:alphaModFix/>
          </a:blip>
          <a:srcRect/>
          <a:stretch/>
        </p:blipFill>
        <p:spPr>
          <a:xfrm>
            <a:off x="2987823" y="2420888"/>
            <a:ext cx="3128287" cy="1296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pic>
        <p:nvPicPr>
          <p:cNvPr id="170" name="Google Shape;170;p14" descr="grpd.PNG"/>
          <p:cNvPicPr preferRelativeResize="0">
            <a:picLocks noGrp="1"/>
          </p:cNvPicPr>
          <p:nvPr>
            <p:ph type="body" idx="1"/>
          </p:nvPr>
        </p:nvPicPr>
        <p:blipFill rotWithShape="1">
          <a:blip r:embed="rId4">
            <a:alphaModFix/>
          </a:blip>
          <a:srcRect/>
          <a:stretch/>
        </p:blipFill>
        <p:spPr>
          <a:xfrm>
            <a:off x="683568" y="0"/>
            <a:ext cx="7632848" cy="53362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67544" y="836712"/>
            <a:ext cx="8075240" cy="101297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b="1"/>
              <a:t>Checking Cost Functions and gradients without regularization </a:t>
            </a:r>
            <a:endParaRPr b="1"/>
          </a:p>
        </p:txBody>
      </p:sp>
      <p:sp>
        <p:nvSpPr>
          <p:cNvPr id="176" name="Google Shape;176;p15"/>
          <p:cNvSpPr txBox="1">
            <a:spLocks noGrp="1"/>
          </p:cNvSpPr>
          <p:nvPr>
            <p:ph type="body" idx="1"/>
          </p:nvPr>
        </p:nvSpPr>
        <p:spPr>
          <a:xfrm>
            <a:off x="395536" y="2332037"/>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100"/>
              <a:buChar char="•"/>
            </a:pPr>
            <a:r>
              <a:rPr lang="en-US" sz="1100"/>
              <a:t>Cost at loaded parameters: 22.224604</a:t>
            </a:r>
            <a:endParaRPr/>
          </a:p>
          <a:p>
            <a:pPr marL="342900" lvl="0" indent="-342900" algn="l" rtl="0">
              <a:spcBef>
                <a:spcPts val="220"/>
              </a:spcBef>
              <a:spcAft>
                <a:spcPts val="0"/>
              </a:spcAft>
              <a:buClr>
                <a:schemeClr val="dk1"/>
              </a:buClr>
              <a:buSzPts val="1100"/>
              <a:buChar char="•"/>
            </a:pPr>
            <a:r>
              <a:rPr lang="en-US" sz="1100"/>
              <a:t>Checking Gradients (without regularization) ...</a:t>
            </a:r>
            <a:endParaRPr/>
          </a:p>
          <a:p>
            <a:pPr marL="342900" lvl="0" indent="-342900" algn="l" rtl="0">
              <a:spcBef>
                <a:spcPts val="220"/>
              </a:spcBef>
              <a:spcAft>
                <a:spcPts val="0"/>
              </a:spcAft>
              <a:buClr>
                <a:schemeClr val="dk1"/>
              </a:buClr>
              <a:buSzPts val="1100"/>
              <a:buChar char="•"/>
            </a:pPr>
            <a:r>
              <a:rPr lang="en-US" sz="1100"/>
              <a:t>   4.627067   4.627067</a:t>
            </a:r>
            <a:endParaRPr/>
          </a:p>
          <a:p>
            <a:pPr marL="342900" lvl="0" indent="-342900" algn="l" rtl="0">
              <a:spcBef>
                <a:spcPts val="220"/>
              </a:spcBef>
              <a:spcAft>
                <a:spcPts val="0"/>
              </a:spcAft>
              <a:buClr>
                <a:schemeClr val="dk1"/>
              </a:buClr>
              <a:buSzPts val="1100"/>
              <a:buChar char="•"/>
            </a:pPr>
            <a:r>
              <a:rPr lang="en-US" sz="1100"/>
              <a:t>   2.511089   2.511089</a:t>
            </a:r>
            <a:endParaRPr/>
          </a:p>
          <a:p>
            <a:pPr marL="342900" lvl="0" indent="-342900" algn="l" rtl="0">
              <a:spcBef>
                <a:spcPts val="220"/>
              </a:spcBef>
              <a:spcAft>
                <a:spcPts val="0"/>
              </a:spcAft>
              <a:buClr>
                <a:schemeClr val="dk1"/>
              </a:buClr>
              <a:buSzPts val="1100"/>
              <a:buChar char="•"/>
            </a:pPr>
            <a:r>
              <a:rPr lang="en-US" sz="1100"/>
              <a:t>   3.581975   3.581975</a:t>
            </a:r>
            <a:endParaRPr/>
          </a:p>
          <a:p>
            <a:pPr marL="342900" lvl="0" indent="-342900" algn="l" rtl="0">
              <a:spcBef>
                <a:spcPts val="220"/>
              </a:spcBef>
              <a:spcAft>
                <a:spcPts val="0"/>
              </a:spcAft>
              <a:buClr>
                <a:schemeClr val="dk1"/>
              </a:buClr>
              <a:buSzPts val="1100"/>
              <a:buChar char="•"/>
            </a:pPr>
            <a:r>
              <a:rPr lang="en-US" sz="1100"/>
              <a:t>   0.353297   0.353297</a:t>
            </a:r>
            <a:endParaRPr/>
          </a:p>
          <a:p>
            <a:pPr marL="342900" lvl="0" indent="-342900" algn="l" rtl="0">
              <a:spcBef>
                <a:spcPts val="220"/>
              </a:spcBef>
              <a:spcAft>
                <a:spcPts val="0"/>
              </a:spcAft>
              <a:buClr>
                <a:schemeClr val="dk1"/>
              </a:buClr>
              <a:buSzPts val="1100"/>
              <a:buChar char="•"/>
            </a:pPr>
            <a:r>
              <a:rPr lang="en-US" sz="1100"/>
              <a:t>……………………….</a:t>
            </a:r>
            <a:endParaRPr/>
          </a:p>
          <a:p>
            <a:pPr marL="342900" lvl="0" indent="-342900" algn="l" rtl="0">
              <a:spcBef>
                <a:spcPts val="220"/>
              </a:spcBef>
              <a:spcAft>
                <a:spcPts val="0"/>
              </a:spcAft>
              <a:buClr>
                <a:schemeClr val="dk1"/>
              </a:buClr>
              <a:buSzPts val="1100"/>
              <a:buChar char="•"/>
            </a:pPr>
            <a:r>
              <a:rPr lang="en-US" sz="1100"/>
              <a:t>  -0.020419  -0.020419</a:t>
            </a:r>
            <a:endParaRPr/>
          </a:p>
          <a:p>
            <a:pPr marL="342900" lvl="0" indent="-342900" algn="l" rtl="0">
              <a:spcBef>
                <a:spcPts val="220"/>
              </a:spcBef>
              <a:spcAft>
                <a:spcPts val="0"/>
              </a:spcAft>
              <a:buClr>
                <a:schemeClr val="dk1"/>
              </a:buClr>
              <a:buSzPts val="1100"/>
              <a:buChar char="•"/>
            </a:pPr>
            <a:r>
              <a:rPr lang="en-US" sz="1100"/>
              <a:t>  -1.749313  -1.749313</a:t>
            </a:r>
            <a:endParaRPr/>
          </a:p>
          <a:p>
            <a:pPr marL="342900" lvl="0" indent="-342900" algn="l" rtl="0">
              <a:spcBef>
                <a:spcPts val="220"/>
              </a:spcBef>
              <a:spcAft>
                <a:spcPts val="0"/>
              </a:spcAft>
              <a:buClr>
                <a:schemeClr val="dk1"/>
              </a:buClr>
              <a:buSzPts val="1100"/>
              <a:buChar char="•"/>
            </a:pPr>
            <a:r>
              <a:rPr lang="en-US" sz="1100"/>
              <a:t>   0.696072   0.696072</a:t>
            </a:r>
            <a:endParaRPr/>
          </a:p>
          <a:p>
            <a:pPr marL="342900" lvl="0" indent="-342900" algn="l" rtl="0">
              <a:spcBef>
                <a:spcPts val="220"/>
              </a:spcBef>
              <a:spcAft>
                <a:spcPts val="0"/>
              </a:spcAft>
              <a:buClr>
                <a:schemeClr val="dk1"/>
              </a:buClr>
              <a:buSzPts val="1100"/>
              <a:buChar char="•"/>
            </a:pPr>
            <a:r>
              <a:rPr lang="en-US" sz="1100"/>
              <a:t>   3.748512   3.748512</a:t>
            </a:r>
            <a:endParaRPr/>
          </a:p>
          <a:p>
            <a:pPr marL="342900" lvl="0" indent="-342900" algn="l" rtl="0">
              <a:spcBef>
                <a:spcPts val="220"/>
              </a:spcBef>
              <a:spcAft>
                <a:spcPts val="0"/>
              </a:spcAft>
              <a:buClr>
                <a:schemeClr val="dk1"/>
              </a:buClr>
              <a:buSzPts val="1100"/>
              <a:buChar char="•"/>
            </a:pPr>
            <a:r>
              <a:rPr lang="en-US" sz="1100"/>
              <a:t>  -0.859814  -0.859814</a:t>
            </a:r>
            <a:endParaRPr/>
          </a:p>
          <a:p>
            <a:pPr marL="342900" lvl="0" indent="-342900" algn="l" rtl="0">
              <a:spcBef>
                <a:spcPts val="220"/>
              </a:spcBef>
              <a:spcAft>
                <a:spcPts val="0"/>
              </a:spcAft>
              <a:buClr>
                <a:schemeClr val="dk1"/>
              </a:buClr>
              <a:buSzPts val="1100"/>
              <a:buChar char="•"/>
            </a:pPr>
            <a:r>
              <a:rPr lang="en-US" sz="1100"/>
              <a:t>   0.097699   0.097699</a:t>
            </a:r>
            <a:endParaRPr/>
          </a:p>
          <a:p>
            <a:pPr marL="342900" lvl="0" indent="-342900" algn="l" rtl="0">
              <a:spcBef>
                <a:spcPts val="220"/>
              </a:spcBef>
              <a:spcAft>
                <a:spcPts val="0"/>
              </a:spcAft>
              <a:buClr>
                <a:schemeClr val="dk1"/>
              </a:buClr>
              <a:buSzPts val="1100"/>
              <a:buChar char="•"/>
            </a:pPr>
            <a:r>
              <a:rPr lang="en-US" sz="1100"/>
              <a:t>The above two columns you get should be very similar.</a:t>
            </a:r>
            <a:endParaRPr/>
          </a:p>
          <a:p>
            <a:pPr marL="342900" lvl="0" indent="-342900" algn="l" rtl="0">
              <a:spcBef>
                <a:spcPts val="220"/>
              </a:spcBef>
              <a:spcAft>
                <a:spcPts val="0"/>
              </a:spcAft>
              <a:buClr>
                <a:schemeClr val="dk1"/>
              </a:buClr>
              <a:buSzPts val="1100"/>
              <a:buChar char="•"/>
            </a:pPr>
            <a:r>
              <a:rPr lang="en-US" sz="1100"/>
              <a:t>(Left-Your Numerical Gradient, Right-Analytical Gradient)</a:t>
            </a:r>
            <a:endParaRPr/>
          </a:p>
          <a:p>
            <a:pPr marL="342900" lvl="0" indent="-342900" algn="l" rtl="0">
              <a:spcBef>
                <a:spcPts val="220"/>
              </a:spcBef>
              <a:spcAft>
                <a:spcPts val="0"/>
              </a:spcAft>
              <a:buClr>
                <a:schemeClr val="dk1"/>
              </a:buClr>
              <a:buSzPts val="1100"/>
              <a:buChar char="•"/>
            </a:pPr>
            <a:r>
              <a:rPr lang="en-US" sz="1100"/>
              <a:t>If your cost function implementation is correct, then</a:t>
            </a:r>
            <a:endParaRPr/>
          </a:p>
          <a:p>
            <a:pPr marL="342900" lvl="0" indent="-342900" algn="l" rtl="0">
              <a:spcBef>
                <a:spcPts val="220"/>
              </a:spcBef>
              <a:spcAft>
                <a:spcPts val="0"/>
              </a:spcAft>
              <a:buClr>
                <a:schemeClr val="dk1"/>
              </a:buClr>
              <a:buSzPts val="1100"/>
              <a:buChar char="•"/>
            </a:pPr>
            <a:r>
              <a:rPr lang="en-US" sz="1100"/>
              <a:t>the relative difference will be small (less than 1e-9).</a:t>
            </a:r>
            <a:endParaRPr/>
          </a:p>
          <a:p>
            <a:pPr marL="342900" lvl="0" indent="-273050" algn="l" rtl="0">
              <a:spcBef>
                <a:spcPts val="220"/>
              </a:spcBef>
              <a:spcAft>
                <a:spcPts val="0"/>
              </a:spcAft>
              <a:buClr>
                <a:schemeClr val="dk1"/>
              </a:buClr>
              <a:buSzPts val="1100"/>
              <a:buNone/>
            </a:pPr>
            <a:endParaRPr sz="1100"/>
          </a:p>
          <a:p>
            <a:pPr marL="342900" lvl="0" indent="-342900" algn="l" rtl="0">
              <a:spcBef>
                <a:spcPts val="220"/>
              </a:spcBef>
              <a:spcAft>
                <a:spcPts val="0"/>
              </a:spcAft>
              <a:buClr>
                <a:schemeClr val="dk1"/>
              </a:buClr>
              <a:buSzPts val="1100"/>
              <a:buChar char="•"/>
            </a:pPr>
            <a:r>
              <a:rPr lang="en-US" sz="1100"/>
              <a:t>Relative Difference: 1.2747e-12</a:t>
            </a:r>
            <a:endParaRPr/>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457200" y="274638"/>
            <a:ext cx="7859216"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b="1"/>
              <a:t>Checking cost function and gradients with regularization</a:t>
            </a:r>
            <a:endParaRPr b="1"/>
          </a:p>
        </p:txBody>
      </p:sp>
      <p:sp>
        <p:nvSpPr>
          <p:cNvPr id="182" name="Google Shape;182;p16"/>
          <p:cNvSpPr txBox="1">
            <a:spLocks noGrp="1"/>
          </p:cNvSpPr>
          <p:nvPr>
            <p:ph type="body" idx="1"/>
          </p:nvPr>
        </p:nvSpPr>
        <p:spPr>
          <a:xfrm>
            <a:off x="467544" y="2060848"/>
            <a:ext cx="8229600" cy="45259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a:t>Cost at loaded parameters (lambda = 1.5): 31.344056</a:t>
            </a:r>
            <a:endParaRPr/>
          </a:p>
          <a:p>
            <a:pPr marL="342900" lvl="0" indent="-261620" algn="l" rtl="0">
              <a:spcBef>
                <a:spcPts val="256"/>
              </a:spcBef>
              <a:spcAft>
                <a:spcPts val="0"/>
              </a:spcAft>
              <a:buClr>
                <a:schemeClr val="dk1"/>
              </a:buClr>
              <a:buSzPct val="100000"/>
              <a:buNone/>
            </a:pPr>
            <a:endParaRPr/>
          </a:p>
          <a:p>
            <a:pPr marL="342900" lvl="0" indent="-342900" algn="l" rtl="0">
              <a:spcBef>
                <a:spcPts val="256"/>
              </a:spcBef>
              <a:spcAft>
                <a:spcPts val="0"/>
              </a:spcAft>
              <a:buClr>
                <a:schemeClr val="dk1"/>
              </a:buClr>
              <a:buSzPct val="100000"/>
              <a:buChar char="•"/>
            </a:pPr>
            <a:r>
              <a:rPr lang="en-US"/>
              <a:t>Checking Gradients (with regularization) ...</a:t>
            </a:r>
            <a:endParaRPr/>
          </a:p>
          <a:p>
            <a:pPr marL="342900" lvl="0" indent="-342900" algn="l" rtl="0">
              <a:spcBef>
                <a:spcPts val="256"/>
              </a:spcBef>
              <a:spcAft>
                <a:spcPts val="0"/>
              </a:spcAft>
              <a:buClr>
                <a:schemeClr val="dk1"/>
              </a:buClr>
              <a:buSzPct val="100000"/>
              <a:buChar char="•"/>
            </a:pPr>
            <a:r>
              <a:rPr lang="en-US"/>
              <a:t>  -1.763802  -1.763802</a:t>
            </a:r>
            <a:endParaRPr/>
          </a:p>
          <a:p>
            <a:pPr marL="342900" lvl="0" indent="-342900" algn="l" rtl="0">
              <a:spcBef>
                <a:spcPts val="256"/>
              </a:spcBef>
              <a:spcAft>
                <a:spcPts val="0"/>
              </a:spcAft>
              <a:buClr>
                <a:schemeClr val="dk1"/>
              </a:buClr>
              <a:buSzPct val="100000"/>
              <a:buChar char="•"/>
            </a:pPr>
            <a:r>
              <a:rPr lang="en-US"/>
              <a:t>   0.490032   0.490032</a:t>
            </a:r>
            <a:endParaRPr/>
          </a:p>
          <a:p>
            <a:pPr marL="342900" lvl="0" indent="-342900" algn="l" rtl="0">
              <a:spcBef>
                <a:spcPts val="256"/>
              </a:spcBef>
              <a:spcAft>
                <a:spcPts val="0"/>
              </a:spcAft>
              <a:buClr>
                <a:schemeClr val="dk1"/>
              </a:buClr>
              <a:buSzPct val="100000"/>
              <a:buChar char="•"/>
            </a:pPr>
            <a:r>
              <a:rPr lang="en-US"/>
              <a:t>   5.572445   5.572445</a:t>
            </a:r>
            <a:endParaRPr/>
          </a:p>
          <a:p>
            <a:pPr marL="342900" lvl="0" indent="-342900" algn="l" rtl="0">
              <a:spcBef>
                <a:spcPts val="256"/>
              </a:spcBef>
              <a:spcAft>
                <a:spcPts val="0"/>
              </a:spcAft>
              <a:buClr>
                <a:schemeClr val="dk1"/>
              </a:buClr>
              <a:buSzPct val="100000"/>
              <a:buChar char="•"/>
            </a:pPr>
            <a:r>
              <a:rPr lang="en-US"/>
              <a:t>  -0.787346  -0.787346</a:t>
            </a:r>
            <a:endParaRPr/>
          </a:p>
          <a:p>
            <a:pPr marL="342900" lvl="0" indent="-342900" algn="l" rtl="0">
              <a:spcBef>
                <a:spcPts val="256"/>
              </a:spcBef>
              <a:spcAft>
                <a:spcPts val="0"/>
              </a:spcAft>
              <a:buClr>
                <a:schemeClr val="dk1"/>
              </a:buClr>
              <a:buSzPct val="100000"/>
              <a:buChar char="•"/>
            </a:pPr>
            <a:r>
              <a:rPr lang="en-US"/>
              <a:t>  -1.051921  -1.051921</a:t>
            </a:r>
            <a:endParaRPr/>
          </a:p>
          <a:p>
            <a:pPr marL="342900" lvl="0" indent="-342900" algn="l" rtl="0">
              <a:spcBef>
                <a:spcPts val="256"/>
              </a:spcBef>
              <a:spcAft>
                <a:spcPts val="0"/>
              </a:spcAft>
              <a:buClr>
                <a:schemeClr val="dk1"/>
              </a:buClr>
              <a:buSzPct val="100000"/>
              <a:buChar char="•"/>
            </a:pPr>
            <a:r>
              <a:rPr lang="en-US"/>
              <a:t>……………</a:t>
            </a:r>
            <a:endParaRPr/>
          </a:p>
          <a:p>
            <a:pPr marL="342900" lvl="0" indent="-342900" algn="l" rtl="0">
              <a:spcBef>
                <a:spcPts val="256"/>
              </a:spcBef>
              <a:spcAft>
                <a:spcPts val="0"/>
              </a:spcAft>
              <a:buClr>
                <a:schemeClr val="dk1"/>
              </a:buClr>
              <a:buSzPct val="100000"/>
              <a:buChar char="•"/>
            </a:pPr>
            <a:r>
              <a:rPr lang="en-US"/>
              <a:t>-2.590958  -2.590958</a:t>
            </a:r>
            <a:endParaRPr/>
          </a:p>
          <a:p>
            <a:pPr marL="342900" lvl="0" indent="-342900" algn="l" rtl="0">
              <a:spcBef>
                <a:spcPts val="256"/>
              </a:spcBef>
              <a:spcAft>
                <a:spcPts val="0"/>
              </a:spcAft>
              <a:buClr>
                <a:schemeClr val="dk1"/>
              </a:buClr>
              <a:buSzPct val="100000"/>
              <a:buChar char="•"/>
            </a:pPr>
            <a:r>
              <a:rPr lang="en-US"/>
              <a:t>  -3.235983  -3.235983</a:t>
            </a:r>
            <a:endParaRPr/>
          </a:p>
          <a:p>
            <a:pPr marL="342900" lvl="0" indent="-342900" algn="l" rtl="0">
              <a:spcBef>
                <a:spcPts val="256"/>
              </a:spcBef>
              <a:spcAft>
                <a:spcPts val="0"/>
              </a:spcAft>
              <a:buClr>
                <a:schemeClr val="dk1"/>
              </a:buClr>
              <a:buSzPct val="100000"/>
              <a:buChar char="•"/>
            </a:pPr>
            <a:r>
              <a:rPr lang="en-US"/>
              <a:t>   0.417496   0.417496</a:t>
            </a:r>
            <a:endParaRPr/>
          </a:p>
          <a:p>
            <a:pPr marL="342900" lvl="0" indent="-342900" algn="l" rtl="0">
              <a:spcBef>
                <a:spcPts val="256"/>
              </a:spcBef>
              <a:spcAft>
                <a:spcPts val="0"/>
              </a:spcAft>
              <a:buClr>
                <a:schemeClr val="dk1"/>
              </a:buClr>
              <a:buSzPct val="100000"/>
              <a:buChar char="•"/>
            </a:pPr>
            <a:r>
              <a:rPr lang="en-US"/>
              <a:t>   5.263597   5.263597</a:t>
            </a:r>
            <a:endParaRPr/>
          </a:p>
          <a:p>
            <a:pPr marL="342900" lvl="0" indent="-342900" algn="l" rtl="0">
              <a:spcBef>
                <a:spcPts val="256"/>
              </a:spcBef>
              <a:spcAft>
                <a:spcPts val="0"/>
              </a:spcAft>
              <a:buClr>
                <a:schemeClr val="dk1"/>
              </a:buClr>
              <a:buSzPct val="100000"/>
              <a:buChar char="•"/>
            </a:pPr>
            <a:r>
              <a:rPr lang="en-US"/>
              <a:t>   4.651891   4.651891</a:t>
            </a:r>
            <a:endParaRPr/>
          </a:p>
          <a:p>
            <a:pPr marL="342900" lvl="0" indent="-342900" algn="l" rtl="0">
              <a:spcBef>
                <a:spcPts val="256"/>
              </a:spcBef>
              <a:spcAft>
                <a:spcPts val="0"/>
              </a:spcAft>
              <a:buClr>
                <a:schemeClr val="dk1"/>
              </a:buClr>
              <a:buSzPct val="100000"/>
              <a:buChar char="•"/>
            </a:pPr>
            <a:r>
              <a:rPr lang="en-US"/>
              <a:t>The above two columns you get should be very similar.</a:t>
            </a:r>
            <a:endParaRPr/>
          </a:p>
          <a:p>
            <a:pPr marL="342900" lvl="0" indent="-342900" algn="l" rtl="0">
              <a:spcBef>
                <a:spcPts val="256"/>
              </a:spcBef>
              <a:spcAft>
                <a:spcPts val="0"/>
              </a:spcAft>
              <a:buClr>
                <a:schemeClr val="dk1"/>
              </a:buClr>
              <a:buSzPct val="100000"/>
              <a:buChar char="•"/>
            </a:pPr>
            <a:r>
              <a:rPr lang="en-US"/>
              <a:t>(Left-Your Numerical Gradient, Right-Analytical Gradient)</a:t>
            </a:r>
            <a:endParaRPr/>
          </a:p>
          <a:p>
            <a:pPr marL="342900" lvl="0" indent="-261620" algn="l" rtl="0">
              <a:spcBef>
                <a:spcPts val="256"/>
              </a:spcBef>
              <a:spcAft>
                <a:spcPts val="0"/>
              </a:spcAft>
              <a:buClr>
                <a:schemeClr val="dk1"/>
              </a:buClr>
              <a:buSzPct val="100000"/>
              <a:buNone/>
            </a:pPr>
            <a:endParaRPr/>
          </a:p>
          <a:p>
            <a:pPr marL="342900" lvl="0" indent="-342900" algn="l" rtl="0">
              <a:spcBef>
                <a:spcPts val="256"/>
              </a:spcBef>
              <a:spcAft>
                <a:spcPts val="0"/>
              </a:spcAft>
              <a:buClr>
                <a:schemeClr val="dk1"/>
              </a:buClr>
              <a:buSzPct val="100000"/>
              <a:buChar char="•"/>
            </a:pPr>
            <a:r>
              <a:rPr lang="en-US"/>
              <a:t>If your cost function implementation is correct, then</a:t>
            </a:r>
            <a:endParaRPr/>
          </a:p>
          <a:p>
            <a:pPr marL="342900" lvl="0" indent="-342900" algn="l" rtl="0">
              <a:spcBef>
                <a:spcPts val="256"/>
              </a:spcBef>
              <a:spcAft>
                <a:spcPts val="0"/>
              </a:spcAft>
              <a:buClr>
                <a:schemeClr val="dk1"/>
              </a:buClr>
              <a:buSzPct val="100000"/>
              <a:buChar char="•"/>
            </a:pPr>
            <a:r>
              <a:rPr lang="en-US"/>
              <a:t>the relative difference will be small (less than 1e-9).</a:t>
            </a:r>
            <a:endParaRPr/>
          </a:p>
          <a:p>
            <a:pPr marL="342900" lvl="0" indent="-342900" algn="l" rtl="0">
              <a:spcBef>
                <a:spcPts val="256"/>
              </a:spcBef>
              <a:spcAft>
                <a:spcPts val="0"/>
              </a:spcAft>
              <a:buClr>
                <a:schemeClr val="dk1"/>
              </a:buClr>
              <a:buSzPct val="100000"/>
              <a:buChar char="•"/>
            </a:pPr>
            <a:r>
              <a:rPr lang="en-US"/>
              <a:t>Relative Difference: 2.94833e-12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Movie Ratings</a:t>
            </a:r>
            <a:endParaRPr b="1"/>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b="1"/>
              <a:t>New user ratings:</a:t>
            </a:r>
            <a:endParaRPr/>
          </a:p>
          <a:p>
            <a:pPr marL="342900" lvl="0" indent="-342900" algn="l" rtl="0">
              <a:spcBef>
                <a:spcPts val="350"/>
              </a:spcBef>
              <a:spcAft>
                <a:spcPts val="0"/>
              </a:spcAft>
              <a:buClr>
                <a:schemeClr val="dk1"/>
              </a:buClr>
              <a:buSzPct val="100000"/>
              <a:buChar char="•"/>
            </a:pPr>
            <a:r>
              <a:rPr lang="en-US"/>
              <a:t>Rated 4 for Toy Story (1995)</a:t>
            </a:r>
            <a:endParaRPr/>
          </a:p>
          <a:p>
            <a:pPr marL="342900" lvl="0" indent="-342900" algn="l" rtl="0">
              <a:spcBef>
                <a:spcPts val="350"/>
              </a:spcBef>
              <a:spcAft>
                <a:spcPts val="0"/>
              </a:spcAft>
              <a:buClr>
                <a:schemeClr val="dk1"/>
              </a:buClr>
              <a:buSzPct val="100000"/>
              <a:buChar char="•"/>
            </a:pPr>
            <a:r>
              <a:rPr lang="en-US"/>
              <a:t>Rated 3 for Twelve Monkeys (1995)</a:t>
            </a:r>
            <a:endParaRPr/>
          </a:p>
          <a:p>
            <a:pPr marL="342900" lvl="0" indent="-342900" algn="l" rtl="0">
              <a:spcBef>
                <a:spcPts val="350"/>
              </a:spcBef>
              <a:spcAft>
                <a:spcPts val="0"/>
              </a:spcAft>
              <a:buClr>
                <a:schemeClr val="dk1"/>
              </a:buClr>
              <a:buSzPct val="100000"/>
              <a:buChar char="•"/>
            </a:pPr>
            <a:r>
              <a:rPr lang="en-US"/>
              <a:t>Rated 5 for Usual Suspects, The (1995)</a:t>
            </a:r>
            <a:endParaRPr/>
          </a:p>
          <a:p>
            <a:pPr marL="342900" lvl="0" indent="-342900" algn="l" rtl="0">
              <a:spcBef>
                <a:spcPts val="350"/>
              </a:spcBef>
              <a:spcAft>
                <a:spcPts val="0"/>
              </a:spcAft>
              <a:buClr>
                <a:schemeClr val="dk1"/>
              </a:buClr>
              <a:buSzPct val="100000"/>
              <a:buChar char="•"/>
            </a:pPr>
            <a:r>
              <a:rPr lang="en-US"/>
              <a:t>Rated 4 for Outbreak (1995)</a:t>
            </a:r>
            <a:endParaRPr/>
          </a:p>
          <a:p>
            <a:pPr marL="342900" lvl="0" indent="-342900" algn="l" rtl="0">
              <a:spcBef>
                <a:spcPts val="350"/>
              </a:spcBef>
              <a:spcAft>
                <a:spcPts val="0"/>
              </a:spcAft>
              <a:buClr>
                <a:schemeClr val="dk1"/>
              </a:buClr>
              <a:buSzPct val="100000"/>
              <a:buChar char="•"/>
            </a:pPr>
            <a:r>
              <a:rPr lang="en-US"/>
              <a:t>Rated 5 for Shawshank Redemption, The (1994)</a:t>
            </a:r>
            <a:endParaRPr/>
          </a:p>
          <a:p>
            <a:pPr marL="342900" lvl="0" indent="-342900" algn="l" rtl="0">
              <a:spcBef>
                <a:spcPts val="350"/>
              </a:spcBef>
              <a:spcAft>
                <a:spcPts val="0"/>
              </a:spcAft>
              <a:buClr>
                <a:schemeClr val="dk1"/>
              </a:buClr>
              <a:buSzPct val="100000"/>
              <a:buChar char="•"/>
            </a:pPr>
            <a:r>
              <a:rPr lang="en-US"/>
              <a:t>Rated 3 for While You Were Sleeping (1995)</a:t>
            </a:r>
            <a:endParaRPr/>
          </a:p>
          <a:p>
            <a:pPr marL="342900" lvl="0" indent="-342900" algn="l" rtl="0">
              <a:spcBef>
                <a:spcPts val="350"/>
              </a:spcBef>
              <a:spcAft>
                <a:spcPts val="0"/>
              </a:spcAft>
              <a:buClr>
                <a:schemeClr val="dk1"/>
              </a:buClr>
              <a:buSzPct val="100000"/>
              <a:buChar char="•"/>
            </a:pPr>
            <a:r>
              <a:rPr lang="en-US"/>
              <a:t>Rated 5 for Forrest Gump (1994)</a:t>
            </a:r>
            <a:endParaRPr/>
          </a:p>
          <a:p>
            <a:pPr marL="342900" lvl="0" indent="-342900" algn="l" rtl="0">
              <a:spcBef>
                <a:spcPts val="350"/>
              </a:spcBef>
              <a:spcAft>
                <a:spcPts val="0"/>
              </a:spcAft>
              <a:buClr>
                <a:schemeClr val="dk1"/>
              </a:buClr>
              <a:buSzPct val="100000"/>
              <a:buChar char="•"/>
            </a:pPr>
            <a:r>
              <a:rPr lang="en-US"/>
              <a:t>Rated 2 for Silence of the Lambs, The (1991)</a:t>
            </a:r>
            <a:endParaRPr/>
          </a:p>
          <a:p>
            <a:pPr marL="342900" lvl="0" indent="-342900" algn="l" rtl="0">
              <a:spcBef>
                <a:spcPts val="350"/>
              </a:spcBef>
              <a:spcAft>
                <a:spcPts val="0"/>
              </a:spcAft>
              <a:buClr>
                <a:schemeClr val="dk1"/>
              </a:buClr>
              <a:buSzPct val="100000"/>
              <a:buChar char="•"/>
            </a:pPr>
            <a:r>
              <a:rPr lang="en-US"/>
              <a:t>Rated 4 for Alien (1979)</a:t>
            </a:r>
            <a:endParaRPr/>
          </a:p>
          <a:p>
            <a:pPr marL="342900" lvl="0" indent="-342900" algn="l" rtl="0">
              <a:spcBef>
                <a:spcPts val="350"/>
              </a:spcBef>
              <a:spcAft>
                <a:spcPts val="0"/>
              </a:spcAft>
              <a:buClr>
                <a:schemeClr val="dk1"/>
              </a:buClr>
              <a:buSzPct val="100000"/>
              <a:buChar char="•"/>
            </a:pPr>
            <a:r>
              <a:rPr lang="en-US"/>
              <a:t>Rated 5 for Die Hard 2 (1990)</a:t>
            </a:r>
            <a:endParaRPr/>
          </a:p>
          <a:p>
            <a:pPr marL="342900" lvl="0" indent="-342900" algn="l" rtl="0">
              <a:spcBef>
                <a:spcPts val="350"/>
              </a:spcBef>
              <a:spcAft>
                <a:spcPts val="0"/>
              </a:spcAft>
              <a:buClr>
                <a:schemeClr val="dk1"/>
              </a:buClr>
              <a:buSzPct val="100000"/>
              <a:buChar char="•"/>
            </a:pPr>
            <a:r>
              <a:rPr lang="en-US"/>
              <a:t>Rated 5 for Sphere (1998)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Result</a:t>
            </a:r>
            <a:endParaRPr b="1"/>
          </a:p>
        </p:txBody>
      </p:sp>
      <p:sp>
        <p:nvSpPr>
          <p:cNvPr id="194" name="Google Shape;194;p18"/>
          <p:cNvSpPr txBox="1">
            <a:spLocks noGrp="1"/>
          </p:cNvSpPr>
          <p:nvPr>
            <p:ph type="body" idx="1"/>
          </p:nvPr>
        </p:nvSpPr>
        <p:spPr>
          <a:xfrm>
            <a:off x="457200" y="1772816"/>
            <a:ext cx="7643192" cy="4536504"/>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a:t>The result will be the recommendation of the movies based on the input provided.</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Char char="•"/>
            </a:pPr>
            <a:r>
              <a:rPr lang="en-US"/>
              <a:t>Training collaborative filtering...</a:t>
            </a:r>
            <a:endParaRPr/>
          </a:p>
          <a:p>
            <a:pPr marL="342900" lvl="0" indent="-342900" algn="l" rtl="0">
              <a:spcBef>
                <a:spcPts val="304"/>
              </a:spcBef>
              <a:spcAft>
                <a:spcPts val="0"/>
              </a:spcAft>
              <a:buClr>
                <a:schemeClr val="dk1"/>
              </a:buClr>
              <a:buSzPct val="100000"/>
              <a:buChar char="•"/>
            </a:pPr>
            <a:r>
              <a:rPr lang="en-US"/>
              <a:t>Iteration   100 | Cost: 3.896648e+04</a:t>
            </a:r>
            <a:endParaRPr/>
          </a:p>
          <a:p>
            <a:pPr marL="342900" lvl="0" indent="-342900" algn="l" rtl="0">
              <a:spcBef>
                <a:spcPts val="304"/>
              </a:spcBef>
              <a:spcAft>
                <a:spcPts val="0"/>
              </a:spcAft>
              <a:buClr>
                <a:schemeClr val="dk1"/>
              </a:buClr>
              <a:buSzPct val="100000"/>
              <a:buChar char="•"/>
            </a:pPr>
            <a:r>
              <a:rPr lang="en-US"/>
              <a:t>Recommender system learning completed.</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Char char="•"/>
            </a:pPr>
            <a:r>
              <a:rPr lang="en-US"/>
              <a:t>After the recommender system performed the recommended movies are: </a:t>
            </a:r>
            <a:endParaRPr/>
          </a:p>
          <a:p>
            <a:pPr marL="342900" lvl="0" indent="-342900" algn="l" rtl="0">
              <a:spcBef>
                <a:spcPts val="304"/>
              </a:spcBef>
              <a:spcAft>
                <a:spcPts val="0"/>
              </a:spcAft>
              <a:buClr>
                <a:schemeClr val="dk1"/>
              </a:buClr>
              <a:buSzPct val="100000"/>
              <a:buChar char="•"/>
            </a:pPr>
            <a:r>
              <a:rPr lang="en-US" b="1"/>
              <a:t>Top recommendations for you:</a:t>
            </a:r>
            <a:endParaRPr/>
          </a:p>
          <a:p>
            <a:pPr marL="342900" lvl="0" indent="-342900" algn="l" rtl="0">
              <a:spcBef>
                <a:spcPts val="304"/>
              </a:spcBef>
              <a:spcAft>
                <a:spcPts val="0"/>
              </a:spcAft>
              <a:buClr>
                <a:schemeClr val="dk1"/>
              </a:buClr>
              <a:buSzPct val="100000"/>
              <a:buChar char="•"/>
            </a:pPr>
            <a:r>
              <a:rPr lang="en-US"/>
              <a:t>Predicting rating 5.0 for movie Someone Else's America (1995)</a:t>
            </a:r>
            <a:endParaRPr/>
          </a:p>
          <a:p>
            <a:pPr marL="342900" lvl="0" indent="-342900" algn="l" rtl="0">
              <a:spcBef>
                <a:spcPts val="304"/>
              </a:spcBef>
              <a:spcAft>
                <a:spcPts val="0"/>
              </a:spcAft>
              <a:buClr>
                <a:schemeClr val="dk1"/>
              </a:buClr>
              <a:buSzPct val="100000"/>
              <a:buChar char="•"/>
            </a:pPr>
            <a:r>
              <a:rPr lang="en-US"/>
              <a:t>Predicting rating 5.0 for movie They Made Me a Criminal (1939)</a:t>
            </a:r>
            <a:endParaRPr/>
          </a:p>
          <a:p>
            <a:pPr marL="342900" lvl="0" indent="-342900" algn="l" rtl="0">
              <a:spcBef>
                <a:spcPts val="304"/>
              </a:spcBef>
              <a:spcAft>
                <a:spcPts val="0"/>
              </a:spcAft>
              <a:buClr>
                <a:schemeClr val="dk1"/>
              </a:buClr>
              <a:buSzPct val="100000"/>
              <a:buChar char="•"/>
            </a:pPr>
            <a:r>
              <a:rPr lang="en-US"/>
              <a:t>Predicting rating 5.0 for movie Star Kid (1997)</a:t>
            </a:r>
            <a:endParaRPr/>
          </a:p>
          <a:p>
            <a:pPr marL="342900" lvl="0" indent="-342900" algn="l" rtl="0">
              <a:spcBef>
                <a:spcPts val="304"/>
              </a:spcBef>
              <a:spcAft>
                <a:spcPts val="0"/>
              </a:spcAft>
              <a:buClr>
                <a:schemeClr val="dk1"/>
              </a:buClr>
              <a:buSzPct val="100000"/>
              <a:buChar char="•"/>
            </a:pPr>
            <a:r>
              <a:rPr lang="en-US"/>
              <a:t>Predicting rating 5.0 for movie Prefontaine (1997)</a:t>
            </a:r>
            <a:endParaRPr/>
          </a:p>
          <a:p>
            <a:pPr marL="342900" lvl="0" indent="-342900" algn="l" rtl="0">
              <a:spcBef>
                <a:spcPts val="304"/>
              </a:spcBef>
              <a:spcAft>
                <a:spcPts val="0"/>
              </a:spcAft>
              <a:buClr>
                <a:schemeClr val="dk1"/>
              </a:buClr>
              <a:buSzPct val="100000"/>
              <a:buChar char="•"/>
            </a:pPr>
            <a:r>
              <a:rPr lang="en-US"/>
              <a:t>Predicting rating 5.0 for movie Entertaining Angels: The Dorothy Day Story (1996)</a:t>
            </a:r>
            <a:endParaRPr/>
          </a:p>
          <a:p>
            <a:pPr marL="342900" lvl="0" indent="-342900" algn="l" rtl="0">
              <a:spcBef>
                <a:spcPts val="304"/>
              </a:spcBef>
              <a:spcAft>
                <a:spcPts val="0"/>
              </a:spcAft>
              <a:buClr>
                <a:schemeClr val="dk1"/>
              </a:buClr>
              <a:buSzPct val="100000"/>
              <a:buChar char="•"/>
            </a:pPr>
            <a:r>
              <a:rPr lang="en-US"/>
              <a:t>Predicting rating 5.0 for movie Aiqing wansui (1994)</a:t>
            </a:r>
            <a:endParaRPr/>
          </a:p>
          <a:p>
            <a:pPr marL="342900" lvl="0" indent="-342900" algn="l" rtl="0">
              <a:spcBef>
                <a:spcPts val="304"/>
              </a:spcBef>
              <a:spcAft>
                <a:spcPts val="0"/>
              </a:spcAft>
              <a:buClr>
                <a:schemeClr val="dk1"/>
              </a:buClr>
              <a:buSzPct val="100000"/>
              <a:buChar char="•"/>
            </a:pPr>
            <a:r>
              <a:rPr lang="en-US"/>
              <a:t>Predicting rating 5.0 for movie Marlene Dietrich: Shadow and Light (1996)</a:t>
            </a:r>
            <a:endParaRPr/>
          </a:p>
          <a:p>
            <a:pPr marL="342900" lvl="0" indent="-342900" algn="l" rtl="0">
              <a:spcBef>
                <a:spcPts val="304"/>
              </a:spcBef>
              <a:spcAft>
                <a:spcPts val="0"/>
              </a:spcAft>
              <a:buClr>
                <a:schemeClr val="dk1"/>
              </a:buClr>
              <a:buSzPct val="100000"/>
              <a:buChar char="•"/>
            </a:pPr>
            <a:r>
              <a:rPr lang="en-US"/>
              <a:t>Predicting rating 5.0 for movie Santa with Muscles (1996)</a:t>
            </a:r>
            <a:endParaRPr/>
          </a:p>
          <a:p>
            <a:pPr marL="342900" lvl="0" indent="-342900" algn="l" rtl="0">
              <a:spcBef>
                <a:spcPts val="304"/>
              </a:spcBef>
              <a:spcAft>
                <a:spcPts val="0"/>
              </a:spcAft>
              <a:buClr>
                <a:schemeClr val="dk1"/>
              </a:buClr>
              <a:buSzPct val="100000"/>
              <a:buChar char="•"/>
            </a:pPr>
            <a:r>
              <a:rPr lang="en-US"/>
              <a:t>Predicting rating 5.0 for movie Great Day in Harlem, A (1994)</a:t>
            </a:r>
            <a:endParaRPr/>
          </a:p>
          <a:p>
            <a:pPr marL="342900" lvl="0" indent="-342900" algn="l" rtl="0">
              <a:spcBef>
                <a:spcPts val="304"/>
              </a:spcBef>
              <a:spcAft>
                <a:spcPts val="0"/>
              </a:spcAft>
              <a:buClr>
                <a:schemeClr val="dk1"/>
              </a:buClr>
              <a:buSzPct val="100000"/>
              <a:buChar char="•"/>
            </a:pPr>
            <a:r>
              <a:rPr lang="en-US"/>
              <a:t>Predicting rating 5.0 for movie Saint of Fort Washington, The (1993)</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Conclusion</a:t>
            </a:r>
            <a:endParaRPr b="1"/>
          </a:p>
        </p:txBody>
      </p:sp>
      <p:sp>
        <p:nvSpPr>
          <p:cNvPr id="200" name="Google Shape;20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Movie Recommendation systems proved themselves to be a best solution for addressing problem of the information overload. They help in taking choices by preserving time and energy. Future work will focus on enhancement of the existing methods and algorithms used so that the recommendation systems predictions and recommendations quality can be improved. Further this collaborative filtering algorithm can also be used in various ecommerce and music streaming applications and websites.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800"/>
              <a:buFont typeface="Calibri"/>
              <a:buNone/>
            </a:pPr>
            <a:r>
              <a:rPr lang="en-US" sz="4800" b="1"/>
              <a:t>Contents</a:t>
            </a:r>
            <a:endParaRPr sz="4800" b="1"/>
          </a:p>
        </p:txBody>
      </p:sp>
      <p:sp>
        <p:nvSpPr>
          <p:cNvPr id="93" name="Google Shape;9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Introduction</a:t>
            </a:r>
            <a:endParaRPr/>
          </a:p>
          <a:p>
            <a:pPr marL="342900" lvl="0" indent="-342900" algn="l" rtl="0">
              <a:spcBef>
                <a:spcPts val="592"/>
              </a:spcBef>
              <a:spcAft>
                <a:spcPts val="0"/>
              </a:spcAft>
              <a:buClr>
                <a:schemeClr val="dk1"/>
              </a:buClr>
              <a:buSzPct val="100000"/>
              <a:buChar char="•"/>
            </a:pPr>
            <a:r>
              <a:rPr lang="en-US"/>
              <a:t>Collaborative Filtering</a:t>
            </a:r>
            <a:endParaRPr/>
          </a:p>
          <a:p>
            <a:pPr marL="342900" lvl="0" indent="-342900" algn="l" rtl="0">
              <a:spcBef>
                <a:spcPts val="592"/>
              </a:spcBef>
              <a:spcAft>
                <a:spcPts val="0"/>
              </a:spcAft>
              <a:buClr>
                <a:schemeClr val="dk1"/>
              </a:buClr>
              <a:buSzPct val="100000"/>
              <a:buChar char="•"/>
            </a:pPr>
            <a:r>
              <a:rPr lang="en-US"/>
              <a:t>Problem Formulation</a:t>
            </a:r>
            <a:endParaRPr/>
          </a:p>
          <a:p>
            <a:pPr marL="342900" lvl="0" indent="-342900" algn="l" rtl="0">
              <a:spcBef>
                <a:spcPts val="592"/>
              </a:spcBef>
              <a:spcAft>
                <a:spcPts val="0"/>
              </a:spcAft>
              <a:buClr>
                <a:schemeClr val="dk1"/>
              </a:buClr>
              <a:buSzPct val="100000"/>
              <a:buChar char="•"/>
            </a:pPr>
            <a:r>
              <a:rPr lang="en-US"/>
              <a:t>Dataset</a:t>
            </a:r>
            <a:endParaRPr/>
          </a:p>
          <a:p>
            <a:pPr marL="342900" lvl="0" indent="-342900" algn="l" rtl="0">
              <a:spcBef>
                <a:spcPts val="592"/>
              </a:spcBef>
              <a:spcAft>
                <a:spcPts val="0"/>
              </a:spcAft>
              <a:buClr>
                <a:schemeClr val="dk1"/>
              </a:buClr>
              <a:buSzPct val="100000"/>
              <a:buChar char="•"/>
            </a:pPr>
            <a:r>
              <a:rPr lang="en-US"/>
              <a:t>Methodology</a:t>
            </a:r>
            <a:endParaRPr/>
          </a:p>
          <a:p>
            <a:pPr marL="342900" lvl="0" indent="-342900" algn="l" rtl="0">
              <a:spcBef>
                <a:spcPts val="592"/>
              </a:spcBef>
              <a:spcAft>
                <a:spcPts val="0"/>
              </a:spcAft>
              <a:buClr>
                <a:schemeClr val="dk1"/>
              </a:buClr>
              <a:buSzPct val="100000"/>
              <a:buChar char="•"/>
            </a:pPr>
            <a:r>
              <a:rPr lang="en-US"/>
              <a:t>Experimental Analysis</a:t>
            </a:r>
            <a:endParaRPr/>
          </a:p>
          <a:p>
            <a:pPr marL="342900" lvl="0" indent="-342900" algn="l" rtl="0">
              <a:spcBef>
                <a:spcPts val="592"/>
              </a:spcBef>
              <a:spcAft>
                <a:spcPts val="0"/>
              </a:spcAft>
              <a:buClr>
                <a:schemeClr val="dk1"/>
              </a:buClr>
              <a:buSzPct val="100000"/>
              <a:buChar char="•"/>
            </a:pPr>
            <a:r>
              <a:rPr lang="en-US"/>
              <a:t>Results</a:t>
            </a:r>
            <a:endParaRPr/>
          </a:p>
          <a:p>
            <a:pPr marL="342900" lvl="0" indent="-342900" algn="l" rtl="0">
              <a:spcBef>
                <a:spcPts val="592"/>
              </a:spcBef>
              <a:spcAft>
                <a:spcPts val="0"/>
              </a:spcAft>
              <a:buClr>
                <a:schemeClr val="dk1"/>
              </a:buClr>
              <a:buSzPct val="100000"/>
              <a:buChar char="•"/>
            </a:pPr>
            <a:r>
              <a:rPr lang="en-US"/>
              <a:t>Conclusion</a:t>
            </a:r>
            <a:endParaRPr/>
          </a:p>
          <a:p>
            <a:pPr marL="342900" lvl="0" indent="-342900" algn="l" rtl="0">
              <a:spcBef>
                <a:spcPts val="592"/>
              </a:spcBef>
              <a:spcAft>
                <a:spcPts val="0"/>
              </a:spcAft>
              <a:buClr>
                <a:schemeClr val="dk1"/>
              </a:buClr>
              <a:buSzPct val="100000"/>
              <a:buChar char="•"/>
            </a:pPr>
            <a:r>
              <a:rPr lang="en-US"/>
              <a:t>References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mt="87000"/>
          </a:blip>
          <a:stretch>
            <a:fillRect/>
          </a:stretch>
        </a:blipFill>
        <a:effectLst/>
      </p:bgPr>
    </p:bg>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800"/>
              <a:buFont typeface="Calibri"/>
              <a:buNone/>
            </a:pPr>
            <a:r>
              <a:rPr lang="en-US" sz="4800" b="1"/>
              <a:t>References</a:t>
            </a:r>
            <a:endParaRPr sz="4800" b="1"/>
          </a:p>
        </p:txBody>
      </p:sp>
      <p:sp>
        <p:nvSpPr>
          <p:cNvPr id="206" name="Google Shape;206;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b="1"/>
              <a:t>[1] Jian Hei, Kai Chen, Yi Zhou, “Collaborative filtering and deep learning based recommendation systems,” in School of Engineering and Applied Science, Aston University, Birmingham, B4 7ET, UK</a:t>
            </a:r>
            <a:endParaRPr/>
          </a:p>
          <a:p>
            <a:pPr marL="342900" lvl="0" indent="-342900" algn="l" rtl="0">
              <a:spcBef>
                <a:spcPts val="400"/>
              </a:spcBef>
              <a:spcAft>
                <a:spcPts val="0"/>
              </a:spcAft>
              <a:buClr>
                <a:schemeClr val="dk1"/>
              </a:buClr>
              <a:buSzPts val="2000"/>
              <a:buChar char="•"/>
            </a:pPr>
            <a:r>
              <a:rPr lang="en-US" sz="2000" b="1"/>
              <a:t> [2] Daniel E. Acuna, Tulakan Ruangrong and Konrad Kording, “Science Concierge: A Fast Content-Based Recommendation System for Scientific Publications” </a:t>
            </a:r>
            <a:endParaRPr sz="2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1" descr="thank_you_presentation_images_Slide01.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12" name="Google Shape;212;p21"/>
          <p:cNvSpPr txBox="1"/>
          <p:nvPr/>
        </p:nvSpPr>
        <p:spPr>
          <a:xfrm>
            <a:off x="6084168" y="2852936"/>
            <a:ext cx="271939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r>
              <a:rPr lang="en-US" sz="1800" smtClean="0">
                <a:solidFill>
                  <a:schemeClr val="dk1"/>
                </a:solidFill>
                <a:latin typeface="Calibri"/>
                <a:ea typeface="Calibri"/>
                <a:cs typeface="Calibri"/>
                <a:sym typeface="Calibri"/>
              </a:rPr>
              <a:t>BY</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Mulla</a:t>
            </a:r>
            <a:r>
              <a:rPr lang="en-US" sz="1800" dirty="0">
                <a:solidFill>
                  <a:schemeClr val="dk1"/>
                </a:solidFill>
                <a:latin typeface="Calibri"/>
                <a:ea typeface="Calibri"/>
                <a:cs typeface="Calibri"/>
                <a:sym typeface="Calibri"/>
              </a:rPr>
              <a:t> Thanuj Kumar </a:t>
            </a:r>
            <a:r>
              <a:rPr lang="en-US" sz="1800" dirty="0" smtClean="0">
                <a:solidFill>
                  <a:schemeClr val="dk1"/>
                </a:solidFill>
                <a:latin typeface="Calibri"/>
                <a:ea typeface="Calibri"/>
                <a:cs typeface="Calibri"/>
                <a:sym typeface="Calibri"/>
              </a:rPr>
              <a:t>Reddy</a:t>
            </a:r>
            <a:endParaRPr dirty="0"/>
          </a:p>
        </p:txBody>
      </p:sp>
      <p:pic>
        <p:nvPicPr>
          <p:cNvPr id="213" name="Google Shape;213;p21" descr="C:\Users\deven\AppData\Local\Microsoft\Windows\INetCache\IE\N1Y8NADJ\1200px-Breathe-face-smile.svg[1].png"/>
          <p:cNvPicPr preferRelativeResize="0"/>
          <p:nvPr/>
        </p:nvPicPr>
        <p:blipFill rotWithShape="1">
          <a:blip r:embed="rId4">
            <a:alphaModFix/>
          </a:blip>
          <a:srcRect/>
          <a:stretch/>
        </p:blipFill>
        <p:spPr>
          <a:xfrm>
            <a:off x="7884368" y="4941168"/>
            <a:ext cx="908720" cy="9087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Introduction</a:t>
            </a:r>
            <a:endParaRPr b="1"/>
          </a:p>
        </p:txBody>
      </p:sp>
      <p:sp>
        <p:nvSpPr>
          <p:cNvPr id="99" name="Google Shape;99;p3"/>
          <p:cNvSpPr txBox="1">
            <a:spLocks noGrp="1"/>
          </p:cNvSpPr>
          <p:nvPr>
            <p:ph type="body" idx="1"/>
          </p:nvPr>
        </p:nvSpPr>
        <p:spPr>
          <a:xfrm>
            <a:off x="251520" y="2432645"/>
            <a:ext cx="7643192" cy="442535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US" sz="2400"/>
              <a:t>Recommendation systems imitate this social process to enable quick filtering of the information on the web.</a:t>
            </a:r>
            <a:endParaRPr/>
          </a:p>
          <a:p>
            <a:pPr marL="342900" lvl="0" indent="-342900" algn="just" rtl="0">
              <a:spcBef>
                <a:spcPts val="480"/>
              </a:spcBef>
              <a:spcAft>
                <a:spcPts val="0"/>
              </a:spcAft>
              <a:buClr>
                <a:schemeClr val="dk1"/>
              </a:buClr>
              <a:buSzPts val="2400"/>
              <a:buChar char="•"/>
            </a:pPr>
            <a:r>
              <a:rPr lang="en-US" sz="2400"/>
              <a:t>The most important responsibility for every recommendation system is how to make the appropriate personalized recommendation for different customers rapidly and effectively. The context of the movies is also considered while recommending. The user - user relationship as well as user - item relationship plays a role in the recommendation. Recommendations functionality displays a list of items to a user. The items are listed in the order of usefulness to the user.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Collaborative Filtering</a:t>
            </a:r>
            <a:endParaRPr b="1"/>
          </a:p>
        </p:txBody>
      </p:sp>
      <p:sp>
        <p:nvSpPr>
          <p:cNvPr id="105" name="Google Shape;105;p4"/>
          <p:cNvSpPr txBox="1">
            <a:spLocks noGrp="1"/>
          </p:cNvSpPr>
          <p:nvPr>
            <p:ph type="body" idx="1"/>
          </p:nvPr>
        </p:nvSpPr>
        <p:spPr>
          <a:xfrm>
            <a:off x="107504" y="2132856"/>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Collaborative Filtering is the process of filtering or evaluating items using the opinions of other people. This filtering is done by using profiles. </a:t>
            </a:r>
            <a:endParaRPr/>
          </a:p>
          <a:p>
            <a:pPr marL="342900" lvl="0" indent="-342900" algn="just" rtl="0">
              <a:spcBef>
                <a:spcPts val="592"/>
              </a:spcBef>
              <a:spcAft>
                <a:spcPts val="0"/>
              </a:spcAft>
              <a:buClr>
                <a:schemeClr val="dk1"/>
              </a:buClr>
              <a:buSzPct val="100000"/>
              <a:buChar char="•"/>
            </a:pPr>
            <a:r>
              <a:rPr lang="en-US"/>
              <a:t>The performance of collaborative filtering algorithms dependence on the type of data sets. Many collaborative filtering algorithms have been designed specially to suite the characteristic of data set, different algorithms are used when there are many users than items and when there are many items when compared to user.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0" y="1124744"/>
            <a:ext cx="5904656"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Collaborative Filtering</a:t>
            </a:r>
            <a:br>
              <a:rPr lang="en-US" b="1"/>
            </a:br>
            <a:r>
              <a:rPr lang="en-US" b="1"/>
              <a:t> Vs </a:t>
            </a:r>
            <a:br>
              <a:rPr lang="en-US" b="1"/>
            </a:br>
            <a:r>
              <a:rPr lang="en-US" b="1"/>
              <a:t>Content-based Filtering</a:t>
            </a:r>
            <a:endParaRPr b="1"/>
          </a:p>
        </p:txBody>
      </p:sp>
      <p:pic>
        <p:nvPicPr>
          <p:cNvPr id="111" name="Google Shape;111;p5" descr="Content-based-filtering-vs-Collaborative-filtering-Source.png"/>
          <p:cNvPicPr preferRelativeResize="0">
            <a:picLocks noGrp="1"/>
          </p:cNvPicPr>
          <p:nvPr>
            <p:ph type="body" idx="1"/>
          </p:nvPr>
        </p:nvPicPr>
        <p:blipFill rotWithShape="1">
          <a:blip r:embed="rId3">
            <a:alphaModFix/>
          </a:blip>
          <a:srcRect/>
          <a:stretch/>
        </p:blipFill>
        <p:spPr>
          <a:xfrm>
            <a:off x="1544727" y="2695255"/>
            <a:ext cx="6477000" cy="39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07504" y="836712"/>
            <a:ext cx="750952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Problem Formulation</a:t>
            </a:r>
            <a:endParaRPr b="1"/>
          </a:p>
        </p:txBody>
      </p:sp>
      <p:sp>
        <p:nvSpPr>
          <p:cNvPr id="117" name="Google Shape;117;p6"/>
          <p:cNvSpPr txBox="1">
            <a:spLocks noGrp="1"/>
          </p:cNvSpPr>
          <p:nvPr>
            <p:ph type="body" idx="1"/>
          </p:nvPr>
        </p:nvSpPr>
        <p:spPr>
          <a:xfrm>
            <a:off x="0" y="1844824"/>
            <a:ext cx="7571184"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Most of these companies give various recommendations to the users based on their likes and dislikes and keep the users engaged on their platform. These recommendations are only possible because of the collaborative filtering algorithm. </a:t>
            </a:r>
            <a:endParaRPr/>
          </a:p>
        </p:txBody>
      </p:sp>
      <p:pic>
        <p:nvPicPr>
          <p:cNvPr id="118" name="Google Shape;118;p6" descr="C:\Users\deven\AppData\Local\Microsoft\Windows\INetCache\IE\N1Y8NADJ\question-mark[1].jpg"/>
          <p:cNvPicPr preferRelativeResize="0"/>
          <p:nvPr/>
        </p:nvPicPr>
        <p:blipFill rotWithShape="1">
          <a:blip r:embed="rId3">
            <a:alphaModFix/>
          </a:blip>
          <a:srcRect/>
          <a:stretch/>
        </p:blipFill>
        <p:spPr>
          <a:xfrm>
            <a:off x="6672064" y="4794855"/>
            <a:ext cx="2471936" cy="2063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7" descr="12 capt.PNG"/>
          <p:cNvPicPr preferRelativeResize="0">
            <a:picLocks noGrp="1"/>
          </p:cNvPicPr>
          <p:nvPr>
            <p:ph type="body" idx="1"/>
          </p:nvPr>
        </p:nvPicPr>
        <p:blipFill rotWithShape="1">
          <a:blip r:embed="rId3">
            <a:alphaModFix/>
          </a:blip>
          <a:srcRect/>
          <a:stretch/>
        </p:blipFill>
        <p:spPr>
          <a:xfrm>
            <a:off x="251520" y="3861048"/>
            <a:ext cx="4248472" cy="2088232"/>
          </a:xfrm>
          <a:prstGeom prst="rect">
            <a:avLst/>
          </a:prstGeom>
          <a:noFill/>
          <a:ln>
            <a:noFill/>
          </a:ln>
        </p:spPr>
      </p:pic>
      <p:sp>
        <p:nvSpPr>
          <p:cNvPr id="124" name="Google Shape;124;p7"/>
          <p:cNvSpPr txBox="1">
            <a:spLocks noGrp="1"/>
          </p:cNvSpPr>
          <p:nvPr>
            <p:ph type="body" idx="2"/>
          </p:nvPr>
        </p:nvSpPr>
        <p:spPr>
          <a:xfrm>
            <a:off x="4932040" y="2393504"/>
            <a:ext cx="4038600" cy="4464496"/>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a:t>Suppose there are 5 films and 4 users. The ratings of the users for the movies are given below.</a:t>
            </a:r>
            <a:endParaRPr/>
          </a:p>
          <a:p>
            <a:pPr marL="342900" lvl="0" indent="-342900" algn="just" rtl="0">
              <a:spcBef>
                <a:spcPts val="434"/>
              </a:spcBef>
              <a:spcAft>
                <a:spcPts val="0"/>
              </a:spcAft>
              <a:buClr>
                <a:schemeClr val="dk1"/>
              </a:buClr>
              <a:buSzPct val="100000"/>
              <a:buChar char="•"/>
            </a:pPr>
            <a:r>
              <a:rPr lang="en-US"/>
              <a:t>So let the first three movies fall into romantic genre and the rest into action and by the looks of the table Alice and Bob seems to like romantic movies and hate action movies at the same time we have Carol and Dave who seems to like action movies but hate romantic movies. </a:t>
            </a:r>
            <a:endParaRPr/>
          </a:p>
        </p:txBody>
      </p:sp>
      <p:pic>
        <p:nvPicPr>
          <p:cNvPr id="125" name="Google Shape;125;p7" descr="unnamed.jpg"/>
          <p:cNvPicPr preferRelativeResize="0"/>
          <p:nvPr/>
        </p:nvPicPr>
        <p:blipFill rotWithShape="1">
          <a:blip r:embed="rId4">
            <a:alphaModFix/>
          </a:blip>
          <a:srcRect/>
          <a:stretch/>
        </p:blipFill>
        <p:spPr>
          <a:xfrm>
            <a:off x="1259632" y="1124744"/>
            <a:ext cx="2159000" cy="21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395536" y="83671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Dataset</a:t>
            </a:r>
            <a:endParaRPr b="1"/>
          </a:p>
        </p:txBody>
      </p:sp>
      <p:sp>
        <p:nvSpPr>
          <p:cNvPr id="131" name="Google Shape;131;p8"/>
          <p:cNvSpPr txBox="1">
            <a:spLocks noGrp="1"/>
          </p:cNvSpPr>
          <p:nvPr>
            <p:ph type="body" idx="1"/>
          </p:nvPr>
        </p:nvSpPr>
        <p:spPr>
          <a:xfrm>
            <a:off x="0" y="1988840"/>
            <a:ext cx="6948264" cy="4741987"/>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Clr>
                <a:schemeClr val="dk1"/>
              </a:buClr>
              <a:buSzPct val="100000"/>
              <a:buChar char="•"/>
            </a:pPr>
            <a:r>
              <a:rPr lang="en-US"/>
              <a:t>In this project we will be performing collaborative filtering on the </a:t>
            </a:r>
            <a:r>
              <a:rPr lang="en-US" b="1"/>
              <a:t>MovieLens 100k Dataset from GroupLens Research</a:t>
            </a:r>
            <a:r>
              <a:rPr lang="en-US"/>
              <a:t>. This dataset consists of ratings on a scale of 1 to 5. The dataset has </a:t>
            </a:r>
            <a:r>
              <a:rPr lang="en-US" b="1"/>
              <a:t>nu = 943 users</a:t>
            </a:r>
            <a:r>
              <a:rPr lang="en-US"/>
              <a:t>, and </a:t>
            </a:r>
            <a:r>
              <a:rPr lang="en-US" b="1"/>
              <a:t>nm = 1682 movies</a:t>
            </a:r>
            <a:r>
              <a:rPr lang="en-US"/>
              <a:t>. We will be building a cost function and the gradient for the algorithm and we will use </a:t>
            </a:r>
            <a:r>
              <a:rPr lang="en-US" b="1"/>
              <a:t>fmincg.m </a:t>
            </a:r>
            <a:r>
              <a:rPr lang="en-US"/>
              <a:t>to learn the parameters for collaborative filtering.</a:t>
            </a:r>
            <a:endParaRPr/>
          </a:p>
        </p:txBody>
      </p:sp>
      <p:pic>
        <p:nvPicPr>
          <p:cNvPr id="132" name="Google Shape;132;p8" descr="C:\Users\deven\AppData\Local\Microsoft\Windows\INetCache\IE\X1SK0DWU\data_analysis[1].jpg"/>
          <p:cNvPicPr preferRelativeResize="0"/>
          <p:nvPr/>
        </p:nvPicPr>
        <p:blipFill rotWithShape="1">
          <a:blip r:embed="rId3">
            <a:alphaModFix/>
          </a:blip>
          <a:srcRect/>
          <a:stretch/>
        </p:blipFill>
        <p:spPr>
          <a:xfrm>
            <a:off x="7387208" y="5101208"/>
            <a:ext cx="1756792" cy="17567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pic>
        <p:nvPicPr>
          <p:cNvPr id="137" name="Google Shape;137;p9" descr="datad.PNG"/>
          <p:cNvPicPr preferRelativeResize="0"/>
          <p:nvPr/>
        </p:nvPicPr>
        <p:blipFill rotWithShape="1">
          <a:blip r:embed="rId4">
            <a:alphaModFix/>
          </a:blip>
          <a:srcRect/>
          <a:stretch/>
        </p:blipFill>
        <p:spPr>
          <a:xfrm>
            <a:off x="3491880" y="1"/>
            <a:ext cx="5652120" cy="6858000"/>
          </a:xfrm>
          <a:prstGeom prst="rect">
            <a:avLst/>
          </a:prstGeom>
          <a:solidFill>
            <a:srgbClr val="ECECEC"/>
          </a:solidFill>
          <a:ln>
            <a:noFill/>
          </a:ln>
          <a:effectLst>
            <a:outerShdw blurRad="55000" dist="18000" dir="5400000" algn="tl" rotWithShape="0">
              <a:srgbClr val="000000">
                <a:alpha val="40000"/>
              </a:srgbClr>
            </a:outerShdw>
          </a:effectLst>
        </p:spPr>
      </p:pic>
      <p:sp>
        <p:nvSpPr>
          <p:cNvPr id="138" name="Google Shape;138;p9"/>
          <p:cNvSpPr txBox="1"/>
          <p:nvPr/>
        </p:nvSpPr>
        <p:spPr>
          <a:xfrm>
            <a:off x="1259632" y="1124744"/>
            <a:ext cx="1806713"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DATA</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VARIABLES</a:t>
            </a:r>
            <a:endParaRPr sz="2800" b="1">
              <a:solidFill>
                <a:schemeClr val="dk1"/>
              </a:solidFill>
              <a:latin typeface="Calibri"/>
              <a:ea typeface="Calibri"/>
              <a:cs typeface="Calibri"/>
              <a:sym typeface="Calibri"/>
            </a:endParaRPr>
          </a:p>
        </p:txBody>
      </p:sp>
      <p:pic>
        <p:nvPicPr>
          <p:cNvPr id="139" name="Google Shape;139;p9" descr="download (1).png"/>
          <p:cNvPicPr preferRelativeResize="0"/>
          <p:nvPr/>
        </p:nvPicPr>
        <p:blipFill rotWithShape="1">
          <a:blip r:embed="rId5">
            <a:alphaModFix/>
          </a:blip>
          <a:srcRect/>
          <a:stretch/>
        </p:blipFill>
        <p:spPr>
          <a:xfrm>
            <a:off x="1475656" y="2060848"/>
            <a:ext cx="1828800" cy="1600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1254</Words>
  <Application>Microsoft Office PowerPoint</Application>
  <PresentationFormat>On-screen Show (4:3)</PresentationFormat>
  <Paragraphs>123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Contents</vt:lpstr>
      <vt:lpstr>Introduction</vt:lpstr>
      <vt:lpstr>Collaborative Filtering</vt:lpstr>
      <vt:lpstr>Collaborative Filtering  Vs  Content-based Filtering</vt:lpstr>
      <vt:lpstr>Problem Formulation</vt:lpstr>
      <vt:lpstr>PowerPoint Presentation</vt:lpstr>
      <vt:lpstr>Dataset</vt:lpstr>
      <vt:lpstr>PowerPoint Presentation</vt:lpstr>
      <vt:lpstr>Methodology</vt:lpstr>
      <vt:lpstr>Experimental Analysis</vt:lpstr>
      <vt:lpstr>PowerPoint Presentation</vt:lpstr>
      <vt:lpstr>PowerPoint Presentation</vt:lpstr>
      <vt:lpstr>PowerPoint Presentation</vt:lpstr>
      <vt:lpstr>Checking Cost Functions and gradients without regularization </vt:lpstr>
      <vt:lpstr>Checking cost function and gradients with regularization</vt:lpstr>
      <vt:lpstr>Movie Ratings</vt:lpstr>
      <vt:lpstr>Result</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c:creator>
  <cp:lastModifiedBy>Thanuj Reddy</cp:lastModifiedBy>
  <cp:revision>2</cp:revision>
  <dcterms:created xsi:type="dcterms:W3CDTF">2020-12-05T16:19:02Z</dcterms:created>
  <dcterms:modified xsi:type="dcterms:W3CDTF">2021-06-30T05:57:04Z</dcterms:modified>
</cp:coreProperties>
</file>