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59" r:id="rId7"/>
    <p:sldId id="266" r:id="rId8"/>
    <p:sldId id="260" r:id="rId9"/>
    <p:sldId id="275" r:id="rId10"/>
    <p:sldId id="268" r:id="rId11"/>
    <p:sldId id="261" r:id="rId12"/>
    <p:sldId id="267" r:id="rId13"/>
    <p:sldId id="269" r:id="rId14"/>
    <p:sldId id="270" r:id="rId15"/>
    <p:sldId id="271" r:id="rId16"/>
    <p:sldId id="272" r:id="rId17"/>
    <p:sldId id="273" r:id="rId18"/>
    <p:sldId id="262" r:id="rId19"/>
    <p:sldId id="263"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FD13A3-F34E-4F70-A56B-2916414205F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999B5-B5D9-423D-979C-F93B3106CC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D13A3-F34E-4F70-A56B-2916414205F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999B5-B5D9-423D-979C-F93B3106CC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D13A3-F34E-4F70-A56B-2916414205F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999B5-B5D9-423D-979C-F93B3106CC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D13A3-F34E-4F70-A56B-2916414205F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999B5-B5D9-423D-979C-F93B3106CC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FD13A3-F34E-4F70-A56B-2916414205F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999B5-B5D9-423D-979C-F93B3106CC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FD13A3-F34E-4F70-A56B-2916414205FF}"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999B5-B5D9-423D-979C-F93B3106CC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FD13A3-F34E-4F70-A56B-2916414205FF}" type="datetimeFigureOut">
              <a:rPr lang="en-US" smtClean="0"/>
              <a:pPr/>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3999B5-B5D9-423D-979C-F93B3106CC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FD13A3-F34E-4F70-A56B-2916414205FF}"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3999B5-B5D9-423D-979C-F93B3106CC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D13A3-F34E-4F70-A56B-2916414205FF}" type="datetimeFigureOut">
              <a:rPr lang="en-US" smtClean="0"/>
              <a:pPr/>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3999B5-B5D9-423D-979C-F93B3106CC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D13A3-F34E-4F70-A56B-2916414205FF}"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999B5-B5D9-423D-979C-F93B3106CC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D13A3-F34E-4F70-A56B-2916414205FF}"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999B5-B5D9-423D-979C-F93B3106CC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D13A3-F34E-4F70-A56B-2916414205FF}" type="datetimeFigureOut">
              <a:rPr lang="en-US" smtClean="0"/>
              <a:pPr/>
              <a:t>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999B5-B5D9-423D-979C-F93B3106CC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8000"/>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75491" y="980728"/>
            <a:ext cx="9068509" cy="1569660"/>
          </a:xfrm>
          <a:prstGeom prst="rect">
            <a:avLst/>
          </a:prstGeom>
          <a:noFill/>
        </p:spPr>
        <p:txBody>
          <a:bodyPr wrap="square" rtlCol="0">
            <a:spAutoFit/>
          </a:bodyPr>
          <a:lstStyle/>
          <a:p>
            <a:pPr algn="ctr"/>
            <a:r>
              <a:rPr lang="en-US" sz="3200" b="1" i="1" dirty="0" smtClean="0">
                <a:latin typeface="Blackoak Std" pitchFamily="82" charset="0"/>
              </a:rPr>
              <a:t>MOVIE </a:t>
            </a:r>
          </a:p>
          <a:p>
            <a:pPr algn="ctr"/>
            <a:r>
              <a:rPr lang="en-US" sz="3200" b="1" i="1" dirty="0" smtClean="0">
                <a:latin typeface="Blackoak Std" pitchFamily="82" charset="0"/>
              </a:rPr>
              <a:t>RECOMMENDER </a:t>
            </a:r>
          </a:p>
          <a:p>
            <a:pPr algn="ctr"/>
            <a:r>
              <a:rPr lang="en-US" sz="3200" b="1" i="1" dirty="0" smtClean="0">
                <a:latin typeface="Blackoak Std" pitchFamily="82" charset="0"/>
              </a:rPr>
              <a:t>SYSTEM</a:t>
            </a:r>
            <a:endParaRPr lang="en-US" sz="3200" b="1" i="1" dirty="0">
              <a:latin typeface="Blackoak Std" pitchFamily="82" charset="0"/>
            </a:endParaRPr>
          </a:p>
        </p:txBody>
      </p:sp>
      <p:sp>
        <p:nvSpPr>
          <p:cNvPr id="9" name="TextBox 8"/>
          <p:cNvSpPr txBox="1"/>
          <p:nvPr/>
        </p:nvSpPr>
        <p:spPr>
          <a:xfrm>
            <a:off x="3203848" y="2852936"/>
            <a:ext cx="5940152" cy="646331"/>
          </a:xfrm>
          <a:prstGeom prst="rect">
            <a:avLst/>
          </a:prstGeom>
          <a:noFill/>
        </p:spPr>
        <p:txBody>
          <a:bodyPr wrap="square" rtlCol="0">
            <a:spAutoFit/>
          </a:bodyPr>
          <a:lstStyle/>
          <a:p>
            <a:pPr algn="ctr"/>
            <a:r>
              <a:rPr lang="en-US" dirty="0" smtClean="0">
                <a:latin typeface="Blackoak Std" pitchFamily="82" charset="0"/>
              </a:rPr>
              <a:t>-Using Collaborative Filtering</a:t>
            </a:r>
            <a:endParaRPr lang="en-US" dirty="0">
              <a:latin typeface="Blackoak Std" pitchFamily="82" charset="0"/>
            </a:endParaRPr>
          </a:p>
        </p:txBody>
      </p:sp>
      <p:pic>
        <p:nvPicPr>
          <p:cNvPr id="6146" name="Picture 2" descr="C:\Users\deven\AppData\Local\Microsoft\Windows\INetCache\IE\8YC52WTD\Star_rating_5_of_5[1].png"/>
          <p:cNvPicPr>
            <a:picLocks noChangeAspect="1" noChangeArrowheads="1"/>
          </p:cNvPicPr>
          <p:nvPr/>
        </p:nvPicPr>
        <p:blipFill>
          <a:blip r:embed="rId3" cstate="print"/>
          <a:srcRect/>
          <a:stretch>
            <a:fillRect/>
          </a:stretch>
        </p:blipFill>
        <p:spPr bwMode="auto">
          <a:xfrm>
            <a:off x="5882293" y="3717032"/>
            <a:ext cx="3261707" cy="771833"/>
          </a:xfrm>
          <a:prstGeom prst="rect">
            <a:avLst/>
          </a:prstGeom>
          <a:noFill/>
        </p:spPr>
      </p:pic>
      <p:pic>
        <p:nvPicPr>
          <p:cNvPr id="11" name="Picture 10" descr="cinema-clipart-animated-movie-16.png"/>
          <p:cNvPicPr>
            <a:picLocks noChangeAspect="1"/>
          </p:cNvPicPr>
          <p:nvPr/>
        </p:nvPicPr>
        <p:blipFill>
          <a:blip r:embed="rId4" cstate="print"/>
          <a:stretch>
            <a:fillRect/>
          </a:stretch>
        </p:blipFill>
        <p:spPr>
          <a:xfrm>
            <a:off x="7199784" y="4751400"/>
            <a:ext cx="1944216" cy="2106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lstStyle/>
          <a:p>
            <a:pPr algn="l"/>
            <a:r>
              <a:rPr lang="en-US" b="1" dirty="0" smtClean="0"/>
              <a:t>Methodology</a:t>
            </a:r>
            <a:endParaRPr lang="en-US" b="1" dirty="0"/>
          </a:p>
        </p:txBody>
      </p:sp>
      <p:sp>
        <p:nvSpPr>
          <p:cNvPr id="3" name="Content Placeholder 2"/>
          <p:cNvSpPr>
            <a:spLocks noGrp="1"/>
          </p:cNvSpPr>
          <p:nvPr>
            <p:ph idx="1"/>
          </p:nvPr>
        </p:nvSpPr>
        <p:spPr>
          <a:xfrm>
            <a:off x="457200" y="2420888"/>
            <a:ext cx="7859216" cy="3705275"/>
          </a:xfrm>
        </p:spPr>
        <p:txBody>
          <a:bodyPr>
            <a:normAutofit fontScale="77500" lnSpcReduction="20000"/>
          </a:bodyPr>
          <a:lstStyle/>
          <a:p>
            <a:pPr algn="just"/>
            <a:r>
              <a:rPr lang="en-US" dirty="0" smtClean="0"/>
              <a:t>The first part of the script ex8_cofi.m will load the dataset ex8_movies.mat, providing the variables Y and R in your Octave/MATLAB environment. The matrix Y (a num movies × num users matrix) stores the ratings y (</a:t>
            </a:r>
            <a:r>
              <a:rPr lang="en-US" dirty="0" err="1" smtClean="0"/>
              <a:t>i,j</a:t>
            </a:r>
            <a:r>
              <a:rPr lang="en-US" dirty="0" smtClean="0"/>
              <a:t>) (from 1 to 5). The matrix R is an binary-valued indicator matrix, where R(</a:t>
            </a:r>
            <a:r>
              <a:rPr lang="en-US" dirty="0" err="1" smtClean="0"/>
              <a:t>i</a:t>
            </a:r>
            <a:r>
              <a:rPr lang="en-US" dirty="0" smtClean="0"/>
              <a:t>, j) = 1 if user j gave a rating to movie </a:t>
            </a:r>
            <a:r>
              <a:rPr lang="en-US" dirty="0" err="1" smtClean="0"/>
              <a:t>i</a:t>
            </a:r>
            <a:r>
              <a:rPr lang="en-US" dirty="0" smtClean="0"/>
              <a:t>, and R(</a:t>
            </a:r>
            <a:r>
              <a:rPr lang="en-US" dirty="0" err="1" smtClean="0"/>
              <a:t>i</a:t>
            </a:r>
            <a:r>
              <a:rPr lang="en-US" dirty="0" smtClean="0"/>
              <a:t>, j) = 0 otherwise. The objective of collaborative filtering is to predict movie ratings for the movies that users have not yet rated, that is, the entries with R(</a:t>
            </a:r>
            <a:r>
              <a:rPr lang="en-US" dirty="0" err="1" smtClean="0"/>
              <a:t>i</a:t>
            </a:r>
            <a:r>
              <a:rPr lang="en-US" dirty="0" smtClean="0"/>
              <a:t>, j) = 0. This will allow us to recommend the movies with the highest predicted ratings to the user.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6635080" cy="1143000"/>
          </a:xfrm>
        </p:spPr>
        <p:txBody>
          <a:bodyPr>
            <a:normAutofit/>
          </a:bodyPr>
          <a:lstStyle/>
          <a:p>
            <a:pPr algn="l"/>
            <a:r>
              <a:rPr lang="en-IN" b="1" dirty="0" smtClean="0"/>
              <a:t>Experimental Analysis</a:t>
            </a:r>
            <a:endParaRPr lang="en-US" b="1" dirty="0"/>
          </a:p>
        </p:txBody>
      </p:sp>
      <p:sp>
        <p:nvSpPr>
          <p:cNvPr id="3" name="Content Placeholder 2"/>
          <p:cNvSpPr>
            <a:spLocks noGrp="1"/>
          </p:cNvSpPr>
          <p:nvPr>
            <p:ph idx="1"/>
          </p:nvPr>
        </p:nvSpPr>
        <p:spPr>
          <a:xfrm>
            <a:off x="457200" y="2060848"/>
            <a:ext cx="7787208" cy="4065315"/>
          </a:xfrm>
        </p:spPr>
        <p:txBody>
          <a:bodyPr>
            <a:normAutofit/>
          </a:bodyPr>
          <a:lstStyle/>
          <a:p>
            <a:r>
              <a:rPr lang="en-US" dirty="0" smtClean="0"/>
              <a:t>The basic setup required for the complete functioning of this project on a PC is a perfectly working Octave/</a:t>
            </a:r>
            <a:r>
              <a:rPr lang="en-US" dirty="0" err="1" smtClean="0"/>
              <a:t>Matlab</a:t>
            </a:r>
            <a:r>
              <a:rPr lang="en-US" dirty="0" smtClean="0"/>
              <a:t> GUI.</a:t>
            </a:r>
          </a:p>
          <a:p>
            <a:r>
              <a:rPr lang="en-US" dirty="0" smtClean="0"/>
              <a:t> The first part of implementation of the collaborative filtering algorithm is writing a cost function (without regularization). </a:t>
            </a:r>
            <a:endParaRPr lang="en-US" dirty="0"/>
          </a:p>
        </p:txBody>
      </p:sp>
      <p:pic>
        <p:nvPicPr>
          <p:cNvPr id="5" name="Picture 4" descr="cost f.PNG"/>
          <p:cNvPicPr>
            <a:picLocks noChangeAspect="1"/>
          </p:cNvPicPr>
          <p:nvPr/>
        </p:nvPicPr>
        <p:blipFill>
          <a:blip r:embed="rId2" cstate="print"/>
          <a:stretch>
            <a:fillRect/>
          </a:stretch>
        </p:blipFill>
        <p:spPr>
          <a:xfrm>
            <a:off x="1331640" y="5373216"/>
            <a:ext cx="6312595" cy="80965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8800"/>
            <a:ext cx="6851104" cy="4497363"/>
          </a:xfrm>
        </p:spPr>
        <p:txBody>
          <a:bodyPr>
            <a:normAutofit/>
          </a:bodyPr>
          <a:lstStyle/>
          <a:p>
            <a:pPr algn="just"/>
            <a:r>
              <a:rPr lang="en-US" dirty="0" smtClean="0"/>
              <a:t>The next step is to write the gradient of this cost function. The gradients of this cost function is given by</a:t>
            </a:r>
          </a:p>
          <a:p>
            <a:pPr algn="just"/>
            <a:endParaRPr lang="en-US" dirty="0" smtClean="0"/>
          </a:p>
          <a:p>
            <a:pPr algn="just"/>
            <a:endParaRPr lang="en-US" dirty="0" smtClean="0"/>
          </a:p>
          <a:p>
            <a:pPr algn="just"/>
            <a:r>
              <a:rPr lang="en-US" dirty="0" smtClean="0"/>
              <a:t>The next step is writing a regularized cost function that performs better than the non regularized one</a:t>
            </a:r>
            <a:endParaRPr lang="en-US" dirty="0"/>
          </a:p>
        </p:txBody>
      </p:sp>
      <p:pic>
        <p:nvPicPr>
          <p:cNvPr id="4" name="Picture 3" descr="redg.PNG"/>
          <p:cNvPicPr>
            <a:picLocks noChangeAspect="1"/>
          </p:cNvPicPr>
          <p:nvPr/>
        </p:nvPicPr>
        <p:blipFill>
          <a:blip r:embed="rId2" cstate="print"/>
          <a:stretch>
            <a:fillRect/>
          </a:stretch>
        </p:blipFill>
        <p:spPr>
          <a:xfrm>
            <a:off x="5364088" y="3140968"/>
            <a:ext cx="2967709" cy="1080120"/>
          </a:xfrm>
          <a:prstGeom prst="rect">
            <a:avLst/>
          </a:prstGeom>
        </p:spPr>
      </p:pic>
      <p:pic>
        <p:nvPicPr>
          <p:cNvPr id="5" name="Picture 4" descr="deft.PNG"/>
          <p:cNvPicPr>
            <a:picLocks noChangeAspect="1"/>
          </p:cNvPicPr>
          <p:nvPr/>
        </p:nvPicPr>
        <p:blipFill>
          <a:blip r:embed="rId3" cstate="print"/>
          <a:stretch>
            <a:fillRect/>
          </a:stretch>
        </p:blipFill>
        <p:spPr>
          <a:xfrm>
            <a:off x="4788024" y="5877272"/>
            <a:ext cx="4077054" cy="81618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Now it is time to regularize the gradient.</a:t>
            </a:r>
          </a:p>
          <a:p>
            <a:endParaRPr lang="en-US" dirty="0" smtClean="0"/>
          </a:p>
          <a:p>
            <a:endParaRPr lang="en-US" dirty="0" smtClean="0"/>
          </a:p>
          <a:p>
            <a:endParaRPr lang="en-US" dirty="0" smtClean="0"/>
          </a:p>
          <a:p>
            <a:r>
              <a:rPr lang="en-US" dirty="0" smtClean="0"/>
              <a:t>All of our implementations are finished now it is time to train our model and pass the inputs.</a:t>
            </a:r>
            <a:endParaRPr lang="en-US" dirty="0"/>
          </a:p>
        </p:txBody>
      </p:sp>
      <p:pic>
        <p:nvPicPr>
          <p:cNvPr id="4" name="Picture 3" descr="hgs.PNG"/>
          <p:cNvPicPr>
            <a:picLocks noChangeAspect="1"/>
          </p:cNvPicPr>
          <p:nvPr/>
        </p:nvPicPr>
        <p:blipFill>
          <a:blip r:embed="rId2" cstate="print"/>
          <a:stretch>
            <a:fillRect/>
          </a:stretch>
        </p:blipFill>
        <p:spPr>
          <a:xfrm>
            <a:off x="2987823" y="2420888"/>
            <a:ext cx="3128287" cy="129614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7000"/>
          </a:stretch>
        </a:blipFill>
        <a:effectLst/>
      </p:bgPr>
    </p:bg>
    <p:spTree>
      <p:nvGrpSpPr>
        <p:cNvPr id="1" name=""/>
        <p:cNvGrpSpPr/>
        <p:nvPr/>
      </p:nvGrpSpPr>
      <p:grpSpPr>
        <a:xfrm>
          <a:off x="0" y="0"/>
          <a:ext cx="0" cy="0"/>
          <a:chOff x="0" y="0"/>
          <a:chExt cx="0" cy="0"/>
        </a:xfrm>
      </p:grpSpPr>
      <p:pic>
        <p:nvPicPr>
          <p:cNvPr id="4" name="Content Placeholder 3" descr="grpd.PNG"/>
          <p:cNvPicPr>
            <a:picLocks noGrp="1" noChangeAspect="1"/>
          </p:cNvPicPr>
          <p:nvPr>
            <p:ph idx="1"/>
          </p:nvPr>
        </p:nvPicPr>
        <p:blipFill>
          <a:blip r:embed="rId3" cstate="print"/>
          <a:stretch>
            <a:fillRect/>
          </a:stretch>
        </p:blipFill>
        <p:spPr>
          <a:xfrm>
            <a:off x="683568" y="0"/>
            <a:ext cx="7632848" cy="5336239"/>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836712"/>
            <a:ext cx="8075240" cy="1012974"/>
          </a:xfrm>
        </p:spPr>
        <p:txBody>
          <a:bodyPr>
            <a:normAutofit fontScale="90000"/>
          </a:bodyPr>
          <a:lstStyle/>
          <a:p>
            <a:pPr algn="l"/>
            <a:r>
              <a:rPr lang="en-US" b="1" dirty="0" smtClean="0"/>
              <a:t>Checking Cost Functions and gradients without regularization </a:t>
            </a:r>
            <a:endParaRPr lang="en-US" b="1" dirty="0"/>
          </a:p>
        </p:txBody>
      </p:sp>
      <p:sp>
        <p:nvSpPr>
          <p:cNvPr id="3" name="Content Placeholder 2"/>
          <p:cNvSpPr>
            <a:spLocks noGrp="1"/>
          </p:cNvSpPr>
          <p:nvPr>
            <p:ph idx="1"/>
          </p:nvPr>
        </p:nvSpPr>
        <p:spPr>
          <a:xfrm>
            <a:off x="395536" y="2332037"/>
            <a:ext cx="8229600" cy="4525963"/>
          </a:xfrm>
        </p:spPr>
        <p:txBody>
          <a:bodyPr>
            <a:noAutofit/>
          </a:bodyPr>
          <a:lstStyle/>
          <a:p>
            <a:r>
              <a:rPr lang="en-US" sz="1100" dirty="0" smtClean="0"/>
              <a:t>Cost at loaded parameters: 22.224604</a:t>
            </a:r>
          </a:p>
          <a:p>
            <a:r>
              <a:rPr lang="en-US" sz="1100" dirty="0" smtClean="0"/>
              <a:t>Checking Gradients (without regularization) ...</a:t>
            </a:r>
          </a:p>
          <a:p>
            <a:r>
              <a:rPr lang="en-US" sz="1100" dirty="0" smtClean="0"/>
              <a:t>   4.627067   4.627067</a:t>
            </a:r>
          </a:p>
          <a:p>
            <a:r>
              <a:rPr lang="en-US" sz="1100" dirty="0" smtClean="0"/>
              <a:t>   2.511089   2.511089</a:t>
            </a:r>
          </a:p>
          <a:p>
            <a:r>
              <a:rPr lang="en-US" sz="1100" dirty="0" smtClean="0"/>
              <a:t>   3.581975   3.581975</a:t>
            </a:r>
          </a:p>
          <a:p>
            <a:r>
              <a:rPr lang="en-US" sz="1100" dirty="0" smtClean="0"/>
              <a:t>   0.353297   0.353297</a:t>
            </a:r>
          </a:p>
          <a:p>
            <a:r>
              <a:rPr lang="en-US" sz="1100" dirty="0" smtClean="0"/>
              <a:t>……………………….</a:t>
            </a:r>
          </a:p>
          <a:p>
            <a:r>
              <a:rPr lang="en-US" sz="1100" dirty="0" smtClean="0"/>
              <a:t>  -0.020419  -0.020419</a:t>
            </a:r>
          </a:p>
          <a:p>
            <a:r>
              <a:rPr lang="en-US" sz="1100" dirty="0" smtClean="0"/>
              <a:t>  -1.749313  -1.749313</a:t>
            </a:r>
          </a:p>
          <a:p>
            <a:r>
              <a:rPr lang="en-US" sz="1100" dirty="0" smtClean="0"/>
              <a:t>   0.696072   0.696072</a:t>
            </a:r>
          </a:p>
          <a:p>
            <a:r>
              <a:rPr lang="en-US" sz="1100" dirty="0" smtClean="0"/>
              <a:t>   3.748512   3.748512</a:t>
            </a:r>
          </a:p>
          <a:p>
            <a:r>
              <a:rPr lang="en-US" sz="1100" dirty="0" smtClean="0"/>
              <a:t>  -0.859814  -0.859814</a:t>
            </a:r>
          </a:p>
          <a:p>
            <a:r>
              <a:rPr lang="en-US" sz="1100" dirty="0" smtClean="0"/>
              <a:t>   0.097699   0.097699</a:t>
            </a:r>
          </a:p>
          <a:p>
            <a:r>
              <a:rPr lang="en-US" sz="1100" dirty="0" smtClean="0"/>
              <a:t>The above two columns you get should be very similar.</a:t>
            </a:r>
          </a:p>
          <a:p>
            <a:r>
              <a:rPr lang="en-US" sz="1100" dirty="0" smtClean="0"/>
              <a:t>(Left-Your Numerical Gradient, Right-Analytical Gradient)</a:t>
            </a:r>
          </a:p>
          <a:p>
            <a:r>
              <a:rPr lang="en-US" sz="1100" dirty="0" smtClean="0"/>
              <a:t>If your cost function implementation is correct, then</a:t>
            </a:r>
          </a:p>
          <a:p>
            <a:r>
              <a:rPr lang="en-US" sz="1100" dirty="0" smtClean="0"/>
              <a:t>the relative difference will be small (less than 1e-9).</a:t>
            </a:r>
          </a:p>
          <a:p>
            <a:endParaRPr lang="en-US" sz="1100" dirty="0" smtClean="0"/>
          </a:p>
          <a:p>
            <a:r>
              <a:rPr lang="en-US" sz="1100" dirty="0" smtClean="0"/>
              <a:t>Relative Difference: 1.2747e-12</a:t>
            </a:r>
          </a:p>
          <a:p>
            <a:endParaRPr lang="en-US" sz="1100" dirty="0" smtClean="0"/>
          </a:p>
          <a:p>
            <a:endParaRPr lang="en-US" sz="11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1143000"/>
          </a:xfrm>
        </p:spPr>
        <p:txBody>
          <a:bodyPr>
            <a:normAutofit fontScale="90000"/>
          </a:bodyPr>
          <a:lstStyle/>
          <a:p>
            <a:pPr algn="l"/>
            <a:r>
              <a:rPr lang="en-US" b="1" dirty="0" smtClean="0"/>
              <a:t>Checking cost function and gradients with regularization</a:t>
            </a:r>
            <a:endParaRPr lang="en-US" b="1" dirty="0"/>
          </a:p>
        </p:txBody>
      </p:sp>
      <p:sp>
        <p:nvSpPr>
          <p:cNvPr id="3" name="Content Placeholder 2"/>
          <p:cNvSpPr>
            <a:spLocks noGrp="1"/>
          </p:cNvSpPr>
          <p:nvPr>
            <p:ph idx="1"/>
          </p:nvPr>
        </p:nvSpPr>
        <p:spPr>
          <a:xfrm>
            <a:off x="467544" y="2060848"/>
            <a:ext cx="8229600" cy="4525963"/>
          </a:xfrm>
        </p:spPr>
        <p:txBody>
          <a:bodyPr>
            <a:normAutofit fontScale="40000" lnSpcReduction="20000"/>
          </a:bodyPr>
          <a:lstStyle/>
          <a:p>
            <a:r>
              <a:rPr lang="en-US" dirty="0" smtClean="0"/>
              <a:t>Cost at loaded parameters (lambda = 1.5): 31.344056</a:t>
            </a:r>
          </a:p>
          <a:p>
            <a:endParaRPr lang="en-US" dirty="0" smtClean="0"/>
          </a:p>
          <a:p>
            <a:r>
              <a:rPr lang="en-US" dirty="0" smtClean="0"/>
              <a:t>Checking Gradients (with regularization) ...</a:t>
            </a:r>
          </a:p>
          <a:p>
            <a:r>
              <a:rPr lang="en-US" dirty="0" smtClean="0"/>
              <a:t>  -1.763802  -1.763802</a:t>
            </a:r>
          </a:p>
          <a:p>
            <a:r>
              <a:rPr lang="en-US" dirty="0" smtClean="0"/>
              <a:t>   0.490032   0.490032</a:t>
            </a:r>
          </a:p>
          <a:p>
            <a:r>
              <a:rPr lang="en-US" dirty="0" smtClean="0"/>
              <a:t>   5.572445   5.572445</a:t>
            </a:r>
          </a:p>
          <a:p>
            <a:r>
              <a:rPr lang="en-US" dirty="0" smtClean="0"/>
              <a:t>  -0.787346  -0.787346</a:t>
            </a:r>
          </a:p>
          <a:p>
            <a:r>
              <a:rPr lang="en-US" dirty="0" smtClean="0"/>
              <a:t>  -1.051921  -1.051921</a:t>
            </a:r>
          </a:p>
          <a:p>
            <a:r>
              <a:rPr lang="en-US" dirty="0" smtClean="0"/>
              <a:t>……………</a:t>
            </a:r>
          </a:p>
          <a:p>
            <a:r>
              <a:rPr lang="en-US" dirty="0" smtClean="0"/>
              <a:t>-2.590958  -2.590958</a:t>
            </a:r>
          </a:p>
          <a:p>
            <a:r>
              <a:rPr lang="en-US" dirty="0" smtClean="0"/>
              <a:t>  -3.235983  -3.235983</a:t>
            </a:r>
          </a:p>
          <a:p>
            <a:r>
              <a:rPr lang="en-US" dirty="0" smtClean="0"/>
              <a:t>   0.417496   0.417496</a:t>
            </a:r>
          </a:p>
          <a:p>
            <a:r>
              <a:rPr lang="en-US" dirty="0" smtClean="0"/>
              <a:t>   5.263597   5.263597</a:t>
            </a:r>
          </a:p>
          <a:p>
            <a:r>
              <a:rPr lang="en-US" dirty="0" smtClean="0"/>
              <a:t>   4.651891   4.651891</a:t>
            </a:r>
          </a:p>
          <a:p>
            <a:r>
              <a:rPr lang="en-US" dirty="0" smtClean="0"/>
              <a:t>The above two columns you get should be very similar.</a:t>
            </a:r>
          </a:p>
          <a:p>
            <a:r>
              <a:rPr lang="en-US" dirty="0" smtClean="0"/>
              <a:t>(Left-Your Numerical Gradient, Right-Analytical Gradient)</a:t>
            </a:r>
          </a:p>
          <a:p>
            <a:endParaRPr lang="en-US" dirty="0" smtClean="0"/>
          </a:p>
          <a:p>
            <a:r>
              <a:rPr lang="en-US" dirty="0" smtClean="0"/>
              <a:t>If your cost function implementation is correct, then</a:t>
            </a:r>
          </a:p>
          <a:p>
            <a:r>
              <a:rPr lang="en-US" dirty="0" smtClean="0"/>
              <a:t>the relative difference will be small (less than 1e-9).</a:t>
            </a:r>
          </a:p>
          <a:p>
            <a:r>
              <a:rPr lang="en-US" dirty="0" smtClean="0"/>
              <a:t>Relative Difference: 2.94833e-12</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Movie Ratings</a:t>
            </a:r>
            <a:endParaRPr lang="en-US" b="1" dirty="0"/>
          </a:p>
        </p:txBody>
      </p:sp>
      <p:sp>
        <p:nvSpPr>
          <p:cNvPr id="3" name="Content Placeholder 2"/>
          <p:cNvSpPr>
            <a:spLocks noGrp="1"/>
          </p:cNvSpPr>
          <p:nvPr>
            <p:ph sz="half" idx="1"/>
          </p:nvPr>
        </p:nvSpPr>
        <p:spPr/>
        <p:txBody>
          <a:bodyPr>
            <a:normAutofit fontScale="62500" lnSpcReduction="20000"/>
          </a:bodyPr>
          <a:lstStyle/>
          <a:p>
            <a:r>
              <a:rPr lang="en-US" b="1" dirty="0" smtClean="0"/>
              <a:t>New user ratings:</a:t>
            </a:r>
          </a:p>
          <a:p>
            <a:r>
              <a:rPr lang="en-US" dirty="0" smtClean="0"/>
              <a:t>Rated 4 for Toy Story (1995)</a:t>
            </a:r>
          </a:p>
          <a:p>
            <a:r>
              <a:rPr lang="en-US" dirty="0" smtClean="0"/>
              <a:t>Rated 3 for Twelve Monkeys (1995)</a:t>
            </a:r>
          </a:p>
          <a:p>
            <a:r>
              <a:rPr lang="en-US" dirty="0" smtClean="0"/>
              <a:t>Rated 5 for Usual Suspects, The (1995)</a:t>
            </a:r>
          </a:p>
          <a:p>
            <a:r>
              <a:rPr lang="en-US" dirty="0" smtClean="0"/>
              <a:t>Rated 4 for Outbreak (1995)</a:t>
            </a:r>
          </a:p>
          <a:p>
            <a:r>
              <a:rPr lang="en-US" dirty="0" smtClean="0"/>
              <a:t>Rated 5 for </a:t>
            </a:r>
            <a:r>
              <a:rPr lang="en-US" dirty="0" err="1" smtClean="0"/>
              <a:t>Shawshank</a:t>
            </a:r>
            <a:r>
              <a:rPr lang="en-US" dirty="0" smtClean="0"/>
              <a:t> Redemption, The (1994)</a:t>
            </a:r>
          </a:p>
          <a:p>
            <a:r>
              <a:rPr lang="en-US" dirty="0" smtClean="0"/>
              <a:t>Rated 3 for While You Were Sleeping (1995)</a:t>
            </a:r>
          </a:p>
          <a:p>
            <a:r>
              <a:rPr lang="en-US" dirty="0" smtClean="0"/>
              <a:t>Rated 5 for Forrest Gump (1994)</a:t>
            </a:r>
          </a:p>
          <a:p>
            <a:r>
              <a:rPr lang="en-US" dirty="0" smtClean="0"/>
              <a:t>Rated 2 for Silence of the Lambs, The (1991)</a:t>
            </a:r>
          </a:p>
          <a:p>
            <a:r>
              <a:rPr lang="en-US" dirty="0" smtClean="0"/>
              <a:t>Rated 4 for Alien (1979)</a:t>
            </a:r>
          </a:p>
          <a:p>
            <a:r>
              <a:rPr lang="en-US" dirty="0" smtClean="0"/>
              <a:t>Rated 5 for Die Hard 2 (1990)</a:t>
            </a:r>
          </a:p>
          <a:p>
            <a:r>
              <a:rPr lang="en-US" dirty="0" smtClean="0"/>
              <a:t>Rated 5 for Sphere (1998)</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t>Result</a:t>
            </a:r>
            <a:endParaRPr lang="en-US" b="1" dirty="0"/>
          </a:p>
        </p:txBody>
      </p:sp>
      <p:sp>
        <p:nvSpPr>
          <p:cNvPr id="3" name="Content Placeholder 2"/>
          <p:cNvSpPr>
            <a:spLocks noGrp="1"/>
          </p:cNvSpPr>
          <p:nvPr>
            <p:ph idx="1"/>
          </p:nvPr>
        </p:nvSpPr>
        <p:spPr>
          <a:xfrm>
            <a:off x="457200" y="1772816"/>
            <a:ext cx="7643192" cy="4536504"/>
          </a:xfrm>
        </p:spPr>
        <p:txBody>
          <a:bodyPr>
            <a:normAutofit fontScale="47500" lnSpcReduction="20000"/>
          </a:bodyPr>
          <a:lstStyle/>
          <a:p>
            <a:r>
              <a:rPr lang="en-US" dirty="0" smtClean="0"/>
              <a:t>The result will be the recommendation of the movies based on the input provided</a:t>
            </a:r>
            <a:r>
              <a:rPr lang="en-US" dirty="0" smtClean="0"/>
              <a:t>.</a:t>
            </a:r>
          </a:p>
          <a:p>
            <a:endParaRPr lang="en-US" dirty="0" smtClean="0"/>
          </a:p>
          <a:p>
            <a:r>
              <a:rPr lang="en-US" dirty="0" smtClean="0"/>
              <a:t>Training collaborative filtering...</a:t>
            </a:r>
          </a:p>
          <a:p>
            <a:r>
              <a:rPr lang="en-US" dirty="0" smtClean="0"/>
              <a:t>Iteration   100 | Cost: 3.896648e+04</a:t>
            </a:r>
          </a:p>
          <a:p>
            <a:r>
              <a:rPr lang="en-US" dirty="0" smtClean="0"/>
              <a:t>Recommender system learning completed.</a:t>
            </a:r>
          </a:p>
          <a:p>
            <a:endParaRPr lang="en-US" dirty="0" smtClean="0"/>
          </a:p>
          <a:p>
            <a:r>
              <a:rPr lang="en-US" dirty="0" smtClean="0"/>
              <a:t>After the recommender system performed the recommended movies are: </a:t>
            </a:r>
          </a:p>
          <a:p>
            <a:r>
              <a:rPr lang="en-US" b="1" dirty="0" smtClean="0"/>
              <a:t>Top recommendations for you:</a:t>
            </a:r>
          </a:p>
          <a:p>
            <a:r>
              <a:rPr lang="en-US" dirty="0" smtClean="0"/>
              <a:t>Predicting rating 5.0 for movie Someone Else's America (1995)</a:t>
            </a:r>
          </a:p>
          <a:p>
            <a:r>
              <a:rPr lang="en-US" dirty="0" smtClean="0"/>
              <a:t>Predicting rating 5.0 for movie They Made Me a Criminal (1939)</a:t>
            </a:r>
          </a:p>
          <a:p>
            <a:r>
              <a:rPr lang="en-US" dirty="0" smtClean="0"/>
              <a:t>Predicting rating 5.0 for movie Star Kid (1997)</a:t>
            </a:r>
          </a:p>
          <a:p>
            <a:r>
              <a:rPr lang="en-US" dirty="0" smtClean="0"/>
              <a:t>Predicting rating 5.0 for movie </a:t>
            </a:r>
            <a:r>
              <a:rPr lang="en-US" dirty="0" err="1" smtClean="0"/>
              <a:t>Prefontaine</a:t>
            </a:r>
            <a:r>
              <a:rPr lang="en-US" dirty="0" smtClean="0"/>
              <a:t> (1997)</a:t>
            </a:r>
          </a:p>
          <a:p>
            <a:r>
              <a:rPr lang="en-US" dirty="0" smtClean="0"/>
              <a:t>Predicting rating 5.0 for movie Entertaining Angels: The Dorothy Day Story (1996)</a:t>
            </a:r>
          </a:p>
          <a:p>
            <a:r>
              <a:rPr lang="en-US" dirty="0" smtClean="0"/>
              <a:t>Predicting rating 5.0 for movie </a:t>
            </a:r>
            <a:r>
              <a:rPr lang="en-US" dirty="0" err="1" smtClean="0"/>
              <a:t>Aiqing</a:t>
            </a:r>
            <a:r>
              <a:rPr lang="en-US" dirty="0" smtClean="0"/>
              <a:t> </a:t>
            </a:r>
            <a:r>
              <a:rPr lang="en-US" dirty="0" err="1" smtClean="0"/>
              <a:t>wansui</a:t>
            </a:r>
            <a:r>
              <a:rPr lang="en-US" dirty="0" smtClean="0"/>
              <a:t> (1994)</a:t>
            </a:r>
          </a:p>
          <a:p>
            <a:r>
              <a:rPr lang="en-US" dirty="0" smtClean="0"/>
              <a:t>Predicting rating 5.0 for movie Marlene Dietrich: Shadow and Light (1996)</a:t>
            </a:r>
          </a:p>
          <a:p>
            <a:r>
              <a:rPr lang="en-US" dirty="0" smtClean="0"/>
              <a:t>Predicting rating 5.0 for movie Santa with Muscles (1996)</a:t>
            </a:r>
          </a:p>
          <a:p>
            <a:r>
              <a:rPr lang="en-US" dirty="0" smtClean="0"/>
              <a:t>Predicting rating 5.0 for movie Great Day in Harlem, A (1994)</a:t>
            </a:r>
          </a:p>
          <a:p>
            <a:r>
              <a:rPr lang="en-US" dirty="0" smtClean="0"/>
              <a:t>Predicting rating 5.0 for movie Saint of Fort Washington, The (1993)</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t>Conclusion</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Movie Recommendation systems proved themselves to be a best solution for addressing problem of the information overload. They help in taking choices by preserving time and energy. Future work will focus on enhancement of the existing methods and algorithms used so that the recommendation systems predictions and recommendations quality can be improved. Further this collaborative filtering algorithm can also be used in various ecommerce and music streaming applications and websites.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t>Contents</a:t>
            </a:r>
            <a:endParaRPr lang="en-US" sz="4800" b="1" dirty="0"/>
          </a:p>
        </p:txBody>
      </p:sp>
      <p:sp>
        <p:nvSpPr>
          <p:cNvPr id="3" name="Content Placeholder 2"/>
          <p:cNvSpPr>
            <a:spLocks noGrp="1"/>
          </p:cNvSpPr>
          <p:nvPr>
            <p:ph idx="1"/>
          </p:nvPr>
        </p:nvSpPr>
        <p:spPr/>
        <p:txBody>
          <a:bodyPr>
            <a:normAutofit fontScale="92500" lnSpcReduction="20000"/>
          </a:bodyPr>
          <a:lstStyle/>
          <a:p>
            <a:r>
              <a:rPr lang="en-IN" dirty="0" smtClean="0"/>
              <a:t>Introduction</a:t>
            </a:r>
          </a:p>
          <a:p>
            <a:r>
              <a:rPr lang="en-IN" dirty="0" smtClean="0"/>
              <a:t>Collaborative Filtering</a:t>
            </a:r>
          </a:p>
          <a:p>
            <a:r>
              <a:rPr lang="en-IN" dirty="0" smtClean="0"/>
              <a:t>Problem Formulation</a:t>
            </a:r>
          </a:p>
          <a:p>
            <a:r>
              <a:rPr lang="en-IN" dirty="0" smtClean="0"/>
              <a:t>Dataset</a:t>
            </a:r>
          </a:p>
          <a:p>
            <a:r>
              <a:rPr lang="en-IN" dirty="0" smtClean="0"/>
              <a:t>Methodology</a:t>
            </a:r>
          </a:p>
          <a:p>
            <a:r>
              <a:rPr lang="en-IN" smtClean="0"/>
              <a:t>Experimental </a:t>
            </a:r>
            <a:r>
              <a:rPr lang="en-IN" dirty="0" smtClean="0"/>
              <a:t>Analysis</a:t>
            </a:r>
          </a:p>
          <a:p>
            <a:r>
              <a:rPr lang="en-IN" dirty="0" smtClean="0"/>
              <a:t>Results</a:t>
            </a:r>
          </a:p>
          <a:p>
            <a:r>
              <a:rPr lang="en-IN" dirty="0" smtClean="0"/>
              <a:t>Conclusion</a:t>
            </a:r>
          </a:p>
          <a:p>
            <a:r>
              <a:rPr lang="en-IN" dirty="0" smtClean="0"/>
              <a:t>References</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7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References</a:t>
            </a:r>
            <a:endParaRPr lang="en-US" sz="4800" b="1" dirty="0"/>
          </a:p>
        </p:txBody>
      </p:sp>
      <p:sp>
        <p:nvSpPr>
          <p:cNvPr id="3" name="Content Placeholder 2"/>
          <p:cNvSpPr>
            <a:spLocks noGrp="1"/>
          </p:cNvSpPr>
          <p:nvPr>
            <p:ph idx="1"/>
          </p:nvPr>
        </p:nvSpPr>
        <p:spPr/>
        <p:txBody>
          <a:bodyPr>
            <a:normAutofit/>
          </a:bodyPr>
          <a:lstStyle/>
          <a:p>
            <a:r>
              <a:rPr lang="en-US" sz="2000" b="1" dirty="0" smtClean="0"/>
              <a:t>[1] </a:t>
            </a:r>
            <a:r>
              <a:rPr lang="en-US" sz="2000" b="1" dirty="0" err="1" smtClean="0"/>
              <a:t>Jian</a:t>
            </a:r>
            <a:r>
              <a:rPr lang="en-US" sz="2000" b="1" dirty="0" smtClean="0"/>
              <a:t> </a:t>
            </a:r>
            <a:r>
              <a:rPr lang="en-US" sz="2000" b="1" dirty="0" err="1" smtClean="0"/>
              <a:t>Hei</a:t>
            </a:r>
            <a:r>
              <a:rPr lang="en-US" sz="2000" b="1" dirty="0" smtClean="0"/>
              <a:t>, Kai Chen, Yi Zhou, “Collaborative filtering and deep learning based recommendation systems,” in School of Engineering and Applied Science, Aston University, Birmingham, B4 7ET, UK</a:t>
            </a:r>
          </a:p>
          <a:p>
            <a:r>
              <a:rPr lang="en-US" sz="2000" b="1" dirty="0" smtClean="0"/>
              <a:t> [2] Daniel E. </a:t>
            </a:r>
            <a:r>
              <a:rPr lang="en-US" sz="2000" b="1" dirty="0" err="1" smtClean="0"/>
              <a:t>Acuna</a:t>
            </a:r>
            <a:r>
              <a:rPr lang="en-US" sz="2000" b="1" dirty="0" smtClean="0"/>
              <a:t>, </a:t>
            </a:r>
            <a:r>
              <a:rPr lang="en-US" sz="2000" b="1" dirty="0" err="1" smtClean="0"/>
              <a:t>Tulakan</a:t>
            </a:r>
            <a:r>
              <a:rPr lang="en-US" sz="2000" b="1" dirty="0" smtClean="0"/>
              <a:t> </a:t>
            </a:r>
            <a:r>
              <a:rPr lang="en-US" sz="2000" b="1" dirty="0" err="1" smtClean="0"/>
              <a:t>Ruangrong</a:t>
            </a:r>
            <a:r>
              <a:rPr lang="en-US" sz="2000" b="1" dirty="0" smtClean="0"/>
              <a:t> and </a:t>
            </a:r>
            <a:r>
              <a:rPr lang="en-US" sz="2000" b="1" dirty="0" err="1" smtClean="0"/>
              <a:t>Konrad</a:t>
            </a:r>
            <a:r>
              <a:rPr lang="en-US" sz="2000" b="1" dirty="0" smtClean="0"/>
              <a:t> </a:t>
            </a:r>
            <a:r>
              <a:rPr lang="en-US" sz="2000" b="1" dirty="0" err="1" smtClean="0"/>
              <a:t>Kording</a:t>
            </a:r>
            <a:r>
              <a:rPr lang="en-US" sz="2000" b="1" dirty="0" smtClean="0"/>
              <a:t>, “Science Concierge: A Fast Content-Based Recommendation System for Scientific Publications” </a:t>
            </a:r>
            <a:endParaRPr lang="en-US" sz="2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_you_presentation_images_Slide01.jpg"/>
          <p:cNvPicPr>
            <a:picLocks noChangeAspect="1"/>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a:off x="6084168" y="2852936"/>
            <a:ext cx="2719399" cy="2031325"/>
          </a:xfrm>
          <a:prstGeom prst="rect">
            <a:avLst/>
          </a:prstGeom>
          <a:noFill/>
        </p:spPr>
        <p:txBody>
          <a:bodyPr wrap="none" rtlCol="0">
            <a:spAutoFit/>
          </a:bodyPr>
          <a:lstStyle/>
          <a:p>
            <a:r>
              <a:rPr lang="en-US" dirty="0" smtClean="0"/>
              <a:t>-BY</a:t>
            </a:r>
          </a:p>
          <a:p>
            <a:r>
              <a:rPr lang="en-US" dirty="0" smtClean="0"/>
              <a:t>Ala </a:t>
            </a:r>
            <a:r>
              <a:rPr lang="en-US" dirty="0" err="1" smtClean="0"/>
              <a:t>Sai</a:t>
            </a:r>
            <a:r>
              <a:rPr lang="en-US" dirty="0" smtClean="0"/>
              <a:t> </a:t>
            </a:r>
            <a:r>
              <a:rPr lang="en-US" dirty="0" err="1" smtClean="0"/>
              <a:t>Vardhan</a:t>
            </a:r>
            <a:r>
              <a:rPr lang="en-US" dirty="0" smtClean="0"/>
              <a:t> Reddy</a:t>
            </a:r>
          </a:p>
          <a:p>
            <a:r>
              <a:rPr lang="en-US" dirty="0" err="1" smtClean="0"/>
              <a:t>Mulla</a:t>
            </a:r>
            <a:r>
              <a:rPr lang="en-US" dirty="0" smtClean="0"/>
              <a:t> </a:t>
            </a:r>
            <a:r>
              <a:rPr lang="en-US" dirty="0" err="1" smtClean="0"/>
              <a:t>Thanuj</a:t>
            </a:r>
            <a:r>
              <a:rPr lang="en-US" dirty="0" smtClean="0"/>
              <a:t> Kumar Reddy</a:t>
            </a:r>
          </a:p>
          <a:p>
            <a:r>
              <a:rPr lang="en-US" dirty="0" err="1" smtClean="0"/>
              <a:t>Dandala</a:t>
            </a:r>
            <a:r>
              <a:rPr lang="en-US" dirty="0" smtClean="0"/>
              <a:t> </a:t>
            </a:r>
            <a:r>
              <a:rPr lang="en-US" dirty="0" err="1" smtClean="0"/>
              <a:t>Bhagat</a:t>
            </a:r>
            <a:r>
              <a:rPr lang="en-US" dirty="0" smtClean="0"/>
              <a:t> Reddy</a:t>
            </a:r>
          </a:p>
          <a:p>
            <a:r>
              <a:rPr lang="en-US" dirty="0" err="1" smtClean="0"/>
              <a:t>Ramagiri</a:t>
            </a:r>
            <a:r>
              <a:rPr lang="en-US" dirty="0" smtClean="0"/>
              <a:t> </a:t>
            </a:r>
            <a:r>
              <a:rPr lang="en-US" dirty="0" err="1" smtClean="0"/>
              <a:t>Nivas</a:t>
            </a:r>
            <a:endParaRPr lang="en-US" dirty="0" smtClean="0"/>
          </a:p>
          <a:p>
            <a:r>
              <a:rPr lang="en-US" dirty="0" smtClean="0"/>
              <a:t>Kota </a:t>
            </a:r>
            <a:r>
              <a:rPr lang="en-US" dirty="0" err="1" smtClean="0"/>
              <a:t>Rohit</a:t>
            </a:r>
            <a:endParaRPr lang="en-US" dirty="0" smtClean="0"/>
          </a:p>
          <a:p>
            <a:r>
              <a:rPr lang="en-US" dirty="0" err="1" smtClean="0"/>
              <a:t>Devendra</a:t>
            </a:r>
            <a:r>
              <a:rPr lang="en-US" dirty="0" smtClean="0"/>
              <a:t> Reddy </a:t>
            </a:r>
            <a:r>
              <a:rPr lang="en-US" dirty="0" err="1" smtClean="0"/>
              <a:t>Bakka</a:t>
            </a:r>
            <a:endParaRPr lang="en-US" dirty="0"/>
          </a:p>
        </p:txBody>
      </p:sp>
      <p:pic>
        <p:nvPicPr>
          <p:cNvPr id="5123" name="Picture 3" descr="C:\Users\deven\AppData\Local\Microsoft\Windows\INetCache\IE\N1Y8NADJ\1200px-Breathe-face-smile.svg[1].png"/>
          <p:cNvPicPr>
            <a:picLocks noChangeAspect="1" noChangeArrowheads="1"/>
          </p:cNvPicPr>
          <p:nvPr/>
        </p:nvPicPr>
        <p:blipFill>
          <a:blip r:embed="rId3" cstate="print"/>
          <a:srcRect/>
          <a:stretch>
            <a:fillRect/>
          </a:stretch>
        </p:blipFill>
        <p:spPr bwMode="auto">
          <a:xfrm>
            <a:off x="7884368" y="4941168"/>
            <a:ext cx="908720" cy="90872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Introduction</a:t>
            </a:r>
            <a:endParaRPr lang="en-US" b="1" dirty="0"/>
          </a:p>
        </p:txBody>
      </p:sp>
      <p:sp>
        <p:nvSpPr>
          <p:cNvPr id="3" name="Content Placeholder 2"/>
          <p:cNvSpPr>
            <a:spLocks noGrp="1"/>
          </p:cNvSpPr>
          <p:nvPr>
            <p:ph idx="1"/>
          </p:nvPr>
        </p:nvSpPr>
        <p:spPr>
          <a:xfrm>
            <a:off x="251520" y="2432645"/>
            <a:ext cx="7643192" cy="4425355"/>
          </a:xfrm>
        </p:spPr>
        <p:txBody>
          <a:bodyPr>
            <a:noAutofit/>
          </a:bodyPr>
          <a:lstStyle/>
          <a:p>
            <a:pPr algn="just"/>
            <a:r>
              <a:rPr lang="en-US" sz="2400" dirty="0" smtClean="0"/>
              <a:t>Recommendation systems imitate this social process to enable quick filtering of the information on the web.</a:t>
            </a:r>
          </a:p>
          <a:p>
            <a:pPr algn="just"/>
            <a:r>
              <a:rPr lang="en-US" sz="2400" dirty="0" smtClean="0"/>
              <a:t>The most important responsibility for every recommendation system is how to make the appropriate personalized recommendation for different customers rapidly and effectively. The context of the movies is also considered while recommending. The user - user relationship as well as user - item relationship plays a role in the recommendation. Recommendations functionality displays a list of items to a user. The items are listed in the order of usefulness to the user. </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Collaborative Filtering</a:t>
            </a:r>
            <a:endParaRPr lang="en-US" b="1" dirty="0"/>
          </a:p>
        </p:txBody>
      </p:sp>
      <p:sp>
        <p:nvSpPr>
          <p:cNvPr id="3" name="Content Placeholder 2"/>
          <p:cNvSpPr>
            <a:spLocks noGrp="1"/>
          </p:cNvSpPr>
          <p:nvPr>
            <p:ph idx="1"/>
          </p:nvPr>
        </p:nvSpPr>
        <p:spPr>
          <a:xfrm>
            <a:off x="107504" y="2132856"/>
            <a:ext cx="8229600" cy="4525963"/>
          </a:xfrm>
        </p:spPr>
        <p:txBody>
          <a:bodyPr>
            <a:normAutofit fontScale="92500" lnSpcReduction="10000"/>
          </a:bodyPr>
          <a:lstStyle/>
          <a:p>
            <a:pPr algn="just"/>
            <a:r>
              <a:rPr lang="en-US" dirty="0" smtClean="0"/>
              <a:t>Collaborative Filtering is the process of filtering or evaluating items using the opinions of other people. This filtering is done by using profiles. </a:t>
            </a:r>
          </a:p>
          <a:p>
            <a:pPr algn="just"/>
            <a:r>
              <a:rPr lang="en-US" dirty="0" smtClean="0"/>
              <a:t>The performance of collaborative filtering algorithms dependence on the type of data sets. Many collaborative filtering algorithms have been designed specially to suite the characteristic of data set, different algorithms are used when there are many users than items and when there are many items when compared to user.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4744"/>
            <a:ext cx="5904656" cy="1143000"/>
          </a:xfrm>
        </p:spPr>
        <p:txBody>
          <a:bodyPr>
            <a:normAutofit fontScale="90000"/>
          </a:bodyPr>
          <a:lstStyle/>
          <a:p>
            <a:r>
              <a:rPr lang="en-US" b="1" dirty="0" smtClean="0"/>
              <a:t>Collaborative Filtering</a:t>
            </a:r>
            <a:br>
              <a:rPr lang="en-US" b="1" dirty="0" smtClean="0"/>
            </a:br>
            <a:r>
              <a:rPr lang="en-US" b="1" dirty="0" smtClean="0"/>
              <a:t> Vs </a:t>
            </a:r>
            <a:br>
              <a:rPr lang="en-US" b="1" dirty="0" smtClean="0"/>
            </a:br>
            <a:r>
              <a:rPr lang="en-US" b="1" dirty="0" smtClean="0"/>
              <a:t>Content-based Filtering</a:t>
            </a:r>
            <a:endParaRPr lang="en-US" b="1" dirty="0"/>
          </a:p>
        </p:txBody>
      </p:sp>
      <p:pic>
        <p:nvPicPr>
          <p:cNvPr id="4" name="Content Placeholder 3" descr="Content-based-filtering-vs-Collaborative-filtering-Source.png"/>
          <p:cNvPicPr>
            <a:picLocks noGrp="1" noChangeAspect="1"/>
          </p:cNvPicPr>
          <p:nvPr>
            <p:ph idx="1"/>
          </p:nvPr>
        </p:nvPicPr>
        <p:blipFill>
          <a:blip r:embed="rId2" cstate="print"/>
          <a:stretch>
            <a:fillRect/>
          </a:stretch>
        </p:blipFill>
        <p:spPr>
          <a:xfrm>
            <a:off x="2339752" y="2887980"/>
            <a:ext cx="6477000" cy="397002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836712"/>
            <a:ext cx="7509520" cy="1143000"/>
          </a:xfrm>
        </p:spPr>
        <p:txBody>
          <a:bodyPr>
            <a:normAutofit/>
          </a:bodyPr>
          <a:lstStyle/>
          <a:p>
            <a:r>
              <a:rPr lang="en-IN" b="1" dirty="0" smtClean="0"/>
              <a:t>Problem Formulation</a:t>
            </a:r>
            <a:endParaRPr lang="en-US" b="1" dirty="0"/>
          </a:p>
        </p:txBody>
      </p:sp>
      <p:sp>
        <p:nvSpPr>
          <p:cNvPr id="3" name="Content Placeholder 2"/>
          <p:cNvSpPr>
            <a:spLocks noGrp="1"/>
          </p:cNvSpPr>
          <p:nvPr>
            <p:ph idx="1"/>
          </p:nvPr>
        </p:nvSpPr>
        <p:spPr>
          <a:xfrm>
            <a:off x="0" y="1844824"/>
            <a:ext cx="7571184" cy="4525963"/>
          </a:xfrm>
        </p:spPr>
        <p:txBody>
          <a:bodyPr/>
          <a:lstStyle/>
          <a:p>
            <a:pPr algn="just"/>
            <a:r>
              <a:rPr lang="en-US" dirty="0" smtClean="0"/>
              <a:t>Most of these companies give various recommendations to the users based on their likes and dislikes and keep the users engaged on their platform. These recommendations are only possible because of the collaborative filtering algorithm. </a:t>
            </a:r>
            <a:endParaRPr lang="en-US" dirty="0"/>
          </a:p>
        </p:txBody>
      </p:sp>
      <p:pic>
        <p:nvPicPr>
          <p:cNvPr id="3074" name="Picture 2" descr="C:\Users\deven\AppData\Local\Microsoft\Windows\INetCache\IE\N1Y8NADJ\question-mark[1].jpg"/>
          <p:cNvPicPr>
            <a:picLocks noChangeAspect="1" noChangeArrowheads="1"/>
          </p:cNvPicPr>
          <p:nvPr/>
        </p:nvPicPr>
        <p:blipFill>
          <a:blip r:embed="rId2" cstate="print"/>
          <a:srcRect/>
          <a:stretch>
            <a:fillRect/>
          </a:stretch>
        </p:blipFill>
        <p:spPr bwMode="auto">
          <a:xfrm>
            <a:off x="6672064" y="4794855"/>
            <a:ext cx="2471936" cy="206314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2 capt.PNG"/>
          <p:cNvPicPr>
            <a:picLocks noGrp="1" noChangeAspect="1"/>
          </p:cNvPicPr>
          <p:nvPr>
            <p:ph sz="half" idx="1"/>
          </p:nvPr>
        </p:nvPicPr>
        <p:blipFill>
          <a:blip r:embed="rId2" cstate="print"/>
          <a:stretch>
            <a:fillRect/>
          </a:stretch>
        </p:blipFill>
        <p:spPr>
          <a:xfrm>
            <a:off x="251520" y="3861048"/>
            <a:ext cx="4248472" cy="2088232"/>
          </a:xfrm>
        </p:spPr>
      </p:pic>
      <p:sp>
        <p:nvSpPr>
          <p:cNvPr id="7" name="Content Placeholder 6"/>
          <p:cNvSpPr>
            <a:spLocks noGrp="1"/>
          </p:cNvSpPr>
          <p:nvPr>
            <p:ph sz="half" idx="2"/>
          </p:nvPr>
        </p:nvSpPr>
        <p:spPr>
          <a:xfrm>
            <a:off x="4932040" y="2393504"/>
            <a:ext cx="4038600" cy="4464496"/>
          </a:xfrm>
        </p:spPr>
        <p:txBody>
          <a:bodyPr>
            <a:normAutofit fontScale="77500" lnSpcReduction="20000"/>
          </a:bodyPr>
          <a:lstStyle/>
          <a:p>
            <a:pPr algn="just"/>
            <a:r>
              <a:rPr lang="en-US" dirty="0" smtClean="0"/>
              <a:t>Suppose there are 5 films and 4 users. The ratings of the users for the movies are given below.</a:t>
            </a:r>
          </a:p>
          <a:p>
            <a:pPr algn="just"/>
            <a:r>
              <a:rPr lang="en-US" dirty="0" smtClean="0"/>
              <a:t>So let the first three movies fall into romantic genre and the rest into action and by the looks of the table Alice and Bob seems to like romantic movies and hate action movies at the same time we have Carol and Dave who seems to like action movies but hate romantic movies. </a:t>
            </a:r>
            <a:endParaRPr lang="en-US" dirty="0"/>
          </a:p>
        </p:txBody>
      </p:sp>
      <p:pic>
        <p:nvPicPr>
          <p:cNvPr id="9" name="Picture 8" descr="unnamed.jpg"/>
          <p:cNvPicPr>
            <a:picLocks noChangeAspect="1"/>
          </p:cNvPicPr>
          <p:nvPr/>
        </p:nvPicPr>
        <p:blipFill>
          <a:blip r:embed="rId3" cstate="print"/>
          <a:stretch>
            <a:fillRect/>
          </a:stretch>
        </p:blipFill>
        <p:spPr>
          <a:xfrm>
            <a:off x="1259632" y="1124744"/>
            <a:ext cx="2159000" cy="21463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6712"/>
            <a:ext cx="8229600" cy="1143000"/>
          </a:xfrm>
        </p:spPr>
        <p:txBody>
          <a:bodyPr>
            <a:normAutofit/>
          </a:bodyPr>
          <a:lstStyle/>
          <a:p>
            <a:pPr algn="l"/>
            <a:r>
              <a:rPr lang="en-IN" b="1" dirty="0" smtClean="0"/>
              <a:t>Dataset</a:t>
            </a:r>
            <a:endParaRPr lang="en-US" b="1" dirty="0"/>
          </a:p>
        </p:txBody>
      </p:sp>
      <p:sp>
        <p:nvSpPr>
          <p:cNvPr id="3" name="Content Placeholder 2"/>
          <p:cNvSpPr>
            <a:spLocks noGrp="1"/>
          </p:cNvSpPr>
          <p:nvPr>
            <p:ph idx="1"/>
          </p:nvPr>
        </p:nvSpPr>
        <p:spPr>
          <a:xfrm>
            <a:off x="0" y="1988840"/>
            <a:ext cx="6948264" cy="4741987"/>
          </a:xfrm>
        </p:spPr>
        <p:txBody>
          <a:bodyPr>
            <a:normAutofit fontScale="92500"/>
          </a:bodyPr>
          <a:lstStyle/>
          <a:p>
            <a:pPr algn="just"/>
            <a:r>
              <a:rPr lang="en-US" dirty="0" smtClean="0"/>
              <a:t>In this project we will be performing collaborative filtering on the </a:t>
            </a:r>
            <a:r>
              <a:rPr lang="en-US" b="1" dirty="0" err="1" smtClean="0"/>
              <a:t>MovieLens</a:t>
            </a:r>
            <a:r>
              <a:rPr lang="en-US" b="1" dirty="0" smtClean="0"/>
              <a:t> 100k Dataset from </a:t>
            </a:r>
            <a:r>
              <a:rPr lang="en-US" b="1" dirty="0" err="1" smtClean="0"/>
              <a:t>GroupLens</a:t>
            </a:r>
            <a:r>
              <a:rPr lang="en-US" b="1" dirty="0" smtClean="0"/>
              <a:t> Research</a:t>
            </a:r>
            <a:r>
              <a:rPr lang="en-US" dirty="0" smtClean="0"/>
              <a:t>. This dataset consists of ratings on a scale of 1 to 5. The dataset has </a:t>
            </a:r>
            <a:r>
              <a:rPr lang="en-US" b="1" dirty="0" smtClean="0"/>
              <a:t>nu = 943 users</a:t>
            </a:r>
            <a:r>
              <a:rPr lang="en-US" dirty="0" smtClean="0"/>
              <a:t>, and </a:t>
            </a:r>
            <a:r>
              <a:rPr lang="en-US" b="1" dirty="0" smtClean="0"/>
              <a:t>nm = 1682 movies</a:t>
            </a:r>
            <a:r>
              <a:rPr lang="en-US" dirty="0" smtClean="0"/>
              <a:t>. We will be building a cost function and the gradient for the algorithm and we will use </a:t>
            </a:r>
            <a:r>
              <a:rPr lang="en-US" b="1" dirty="0" err="1" smtClean="0"/>
              <a:t>fmincg.m</a:t>
            </a:r>
            <a:r>
              <a:rPr lang="en-US" b="1" dirty="0" smtClean="0"/>
              <a:t> </a:t>
            </a:r>
            <a:r>
              <a:rPr lang="en-US" dirty="0" smtClean="0"/>
              <a:t>to learn the parameters for collaborative filtering.</a:t>
            </a:r>
            <a:endParaRPr lang="en-US" dirty="0"/>
          </a:p>
        </p:txBody>
      </p:sp>
      <p:pic>
        <p:nvPicPr>
          <p:cNvPr id="2054" name="Picture 6" descr="C:\Users\deven\AppData\Local\Microsoft\Windows\INetCache\IE\X1SK0DWU\data_analysis[1].jpg"/>
          <p:cNvPicPr>
            <a:picLocks noChangeAspect="1" noChangeArrowheads="1"/>
          </p:cNvPicPr>
          <p:nvPr/>
        </p:nvPicPr>
        <p:blipFill>
          <a:blip r:embed="rId2" cstate="print"/>
          <a:srcRect/>
          <a:stretch>
            <a:fillRect/>
          </a:stretch>
        </p:blipFill>
        <p:spPr bwMode="auto">
          <a:xfrm>
            <a:off x="7387208" y="5101208"/>
            <a:ext cx="1756792" cy="175679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000" r="-1000"/>
          </a:stretch>
        </a:blipFill>
        <a:effectLst/>
      </p:bgPr>
    </p:bg>
    <p:spTree>
      <p:nvGrpSpPr>
        <p:cNvPr id="1" name=""/>
        <p:cNvGrpSpPr/>
        <p:nvPr/>
      </p:nvGrpSpPr>
      <p:grpSpPr>
        <a:xfrm>
          <a:off x="0" y="0"/>
          <a:ext cx="0" cy="0"/>
          <a:chOff x="0" y="0"/>
          <a:chExt cx="0" cy="0"/>
        </a:xfrm>
      </p:grpSpPr>
      <p:pic>
        <p:nvPicPr>
          <p:cNvPr id="7" name="Picture 6" descr="datad.PNG"/>
          <p:cNvPicPr>
            <a:picLocks noChangeAspect="1"/>
          </p:cNvPicPr>
          <p:nvPr/>
        </p:nvPicPr>
        <p:blipFill>
          <a:blip r:embed="rId3" cstate="print"/>
          <a:stretch>
            <a:fillRect/>
          </a:stretch>
        </p:blipFill>
        <p:spPr>
          <a:xfrm>
            <a:off x="3491880" y="1"/>
            <a:ext cx="5652120" cy="685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1259632" y="1124744"/>
            <a:ext cx="1806713" cy="954107"/>
          </a:xfrm>
          <a:prstGeom prst="rect">
            <a:avLst/>
          </a:prstGeom>
          <a:noFill/>
        </p:spPr>
        <p:txBody>
          <a:bodyPr wrap="none" rtlCol="0">
            <a:spAutoFit/>
          </a:bodyPr>
          <a:lstStyle/>
          <a:p>
            <a:r>
              <a:rPr lang="en-US" sz="2800" b="1" dirty="0" smtClean="0"/>
              <a:t>DATA</a:t>
            </a:r>
          </a:p>
          <a:p>
            <a:r>
              <a:rPr lang="en-US" sz="2800" b="1" dirty="0" smtClean="0"/>
              <a:t>VARIABLES</a:t>
            </a:r>
            <a:endParaRPr lang="en-US" sz="2800" b="1" dirty="0"/>
          </a:p>
        </p:txBody>
      </p:sp>
      <p:pic>
        <p:nvPicPr>
          <p:cNvPr id="11" name="Picture 10" descr="download (1).png"/>
          <p:cNvPicPr>
            <a:picLocks noChangeAspect="1"/>
          </p:cNvPicPr>
          <p:nvPr/>
        </p:nvPicPr>
        <p:blipFill>
          <a:blip r:embed="rId4" cstate="print"/>
          <a:stretch>
            <a:fillRect/>
          </a:stretch>
        </p:blipFill>
        <p:spPr>
          <a:xfrm>
            <a:off x="1475656" y="2060848"/>
            <a:ext cx="1828800" cy="16002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1268</Words>
  <Application>Microsoft Office PowerPoint</Application>
  <PresentationFormat>On-screen Show (4:3)</PresentationFormat>
  <Paragraphs>128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Contents</vt:lpstr>
      <vt:lpstr>Introduction</vt:lpstr>
      <vt:lpstr>Collaborative Filtering</vt:lpstr>
      <vt:lpstr>Collaborative Filtering  Vs  Content-based Filtering</vt:lpstr>
      <vt:lpstr>Problem Formulation</vt:lpstr>
      <vt:lpstr>Slide 7</vt:lpstr>
      <vt:lpstr>Dataset</vt:lpstr>
      <vt:lpstr>Slide 9</vt:lpstr>
      <vt:lpstr>Methodology</vt:lpstr>
      <vt:lpstr>Experimental Analysis</vt:lpstr>
      <vt:lpstr>Slide 12</vt:lpstr>
      <vt:lpstr>Slide 13</vt:lpstr>
      <vt:lpstr>Slide 14</vt:lpstr>
      <vt:lpstr>Checking Cost Functions and gradients without regularization </vt:lpstr>
      <vt:lpstr>Checking cost function and gradients with regularization</vt:lpstr>
      <vt:lpstr>Movie Ratings</vt:lpstr>
      <vt:lpstr>Result</vt:lpstr>
      <vt:lpstr>Conclusion</vt:lpstr>
      <vt:lpstr>References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Recommender System</dc:title>
  <dc:creator>deven</dc:creator>
  <cp:lastModifiedBy>deven</cp:lastModifiedBy>
  <cp:revision>38</cp:revision>
  <dcterms:created xsi:type="dcterms:W3CDTF">2020-12-05T16:19:02Z</dcterms:created>
  <dcterms:modified xsi:type="dcterms:W3CDTF">2020-12-06T06:26:37Z</dcterms:modified>
</cp:coreProperties>
</file>