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 id="2147483688" r:id="rId2"/>
    <p:sldMasterId id="2147483689" r:id="rId3"/>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embeddedFontLst>
    <p:embeddedFont>
      <p:font typeface="Calibri" pitchFamily="34" charset="0"/>
      <p:regular r:id="rId22"/>
      <p:bold r:id="rId23"/>
      <p:italic r:id="rId24"/>
      <p:boldItalic r:id="rId25"/>
    </p:embeddedFont>
    <p:embeddedFont>
      <p:font typeface="Arial Black" pitchFamily="34" charset="0"/>
      <p:bold r:id="rId26"/>
    </p:embeddedFont>
    <p:embeddedFont>
      <p:font typeface="Raleway Thin"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5.fntdata"/><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d48a296c7e_3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d48a296c7e_3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gd48a296c7e_3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48a296c7e_3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48a296c7e_3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gd48a296c7e_3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8a296c7e_4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8a296c7e_4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gd48a296c7e_4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d48a296c7e_4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d48a296c7e_4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gd48a296c7e_4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b1315b14e5642d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b1315b14e5642d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g1b1315b14e5642d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48a296c7e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48a296c7e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d48a296c7e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d48a296c7e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d48a296c7e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gd48a296c7e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4"/>
        <p:cNvGrpSpPr/>
        <p:nvPr/>
      </p:nvGrpSpPr>
      <p:grpSpPr>
        <a:xfrm>
          <a:off x="0" y="0"/>
          <a:ext cx="0" cy="0"/>
          <a:chOff x="0" y="0"/>
          <a:chExt cx="0" cy="0"/>
        </a:xfrm>
      </p:grpSpPr>
      <p:sp>
        <p:nvSpPr>
          <p:cNvPr id="85" name="Google Shape;85;p13"/>
          <p:cNvSpPr/>
          <p:nvPr/>
        </p:nvSpPr>
        <p:spPr>
          <a:xfrm>
            <a:off x="-19050" y="1905000"/>
            <a:ext cx="1221120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13"/>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 name="Google Shape;87;p13"/>
          <p:cNvSpPr/>
          <p:nvPr/>
        </p:nvSpPr>
        <p:spPr>
          <a:xfrm>
            <a:off x="1085850" y="1009650"/>
            <a:ext cx="10020300" cy="5238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13"/>
          <p:cNvSpPr>
            <a:spLocks noGrp="1"/>
          </p:cNvSpPr>
          <p:nvPr>
            <p:ph type="pic" idx="2"/>
          </p:nvPr>
        </p:nvSpPr>
        <p:spPr>
          <a:xfrm>
            <a:off x="1847850" y="2819400"/>
            <a:ext cx="8496300" cy="2800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5"/>
        <p:cNvGrpSpPr/>
        <p:nvPr/>
      </p:nvGrpSpPr>
      <p:grpSpPr>
        <a:xfrm>
          <a:off x="0" y="0"/>
          <a:ext cx="0" cy="0"/>
          <a:chOff x="0" y="0"/>
          <a:chExt cx="0" cy="0"/>
        </a:xfrm>
      </p:grpSpPr>
      <p:sp>
        <p:nvSpPr>
          <p:cNvPr id="96" name="Google Shape;96;p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7" name="Google Shape;97;p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98" name="Google Shape;98;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9" name="Google Shape;99;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 name="Google Shape;103;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4" name="Google Shape;104;p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 name="Google Shape;109;p17"/>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0" name="Google Shape;110;p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18"/>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6" name="Google Shape;116;p18"/>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7" name="Google Shape;117;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 name="Google Shape;119;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9"/>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23" name="Google Shape;123;p19"/>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4" name="Google Shape;124;p19"/>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25" name="Google Shape;125;p19"/>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6" name="Google Shape;126;p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1" name="Google Shape;131;p2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2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6" name="Google Shape;136;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7" name="Google Shape;137;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2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41" name="Google Shape;141;p2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42" name="Google Shape;142;p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3" name="Google Shape;143;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4" name="Google Shape;144;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7" name="Google Shape;147;p23"/>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8" name="Google Shape;148;p23"/>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49" name="Google Shape;149;p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1" name="Google Shape;151;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4" name="Google Shape;154;p24"/>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5" name="Google Shape;155;p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6" name="Google Shape;156;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7" name="Google Shape;157;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0" name="Google Shape;160;p25"/>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1" name="Google Shape;161;p2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2" name="Google Shape;162;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3" name="Google Shape;163;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164"/>
        <p:cNvGrpSpPr/>
        <p:nvPr/>
      </p:nvGrpSpPr>
      <p:grpSpPr>
        <a:xfrm>
          <a:off x="0" y="0"/>
          <a:ext cx="0" cy="0"/>
          <a:chOff x="0" y="0"/>
          <a:chExt cx="0" cy="0"/>
        </a:xfrm>
      </p:grpSpPr>
      <p:sp>
        <p:nvSpPr>
          <p:cNvPr id="165" name="Google Shape;165;p26"/>
          <p:cNvSpPr/>
          <p:nvPr/>
        </p:nvSpPr>
        <p:spPr>
          <a:xfrm>
            <a:off x="-19050" y="1905000"/>
            <a:ext cx="1221120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26"/>
          <p:cNvSpPr/>
          <p:nvPr/>
        </p:nvSpPr>
        <p:spPr>
          <a:xfrm>
            <a:off x="1085850" y="1009650"/>
            <a:ext cx="10020300" cy="5238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26"/>
          <p:cNvSpPr>
            <a:spLocks noGrp="1"/>
          </p:cNvSpPr>
          <p:nvPr>
            <p:ph type="pic" idx="2"/>
          </p:nvPr>
        </p:nvSpPr>
        <p:spPr>
          <a:xfrm>
            <a:off x="1847850" y="2819400"/>
            <a:ext cx="8496300" cy="2800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9"/>
        <p:cNvGrpSpPr/>
        <p:nvPr/>
      </p:nvGrpSpPr>
      <p:grpSpPr>
        <a:xfrm>
          <a:off x="0" y="0"/>
          <a:ext cx="0" cy="0"/>
          <a:chOff x="0" y="0"/>
          <a:chExt cx="0" cy="0"/>
        </a:xfrm>
      </p:grpSpPr>
      <p:sp>
        <p:nvSpPr>
          <p:cNvPr id="170" name="Google Shape;170;p2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1" name="Google Shape;171;p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2" name="Google Shape;172;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30"/>
          <p:cNvSpPr txBox="1">
            <a:spLocks noGrp="1"/>
          </p:cNvSpPr>
          <p:nvPr>
            <p:ph type="body" idx="1"/>
          </p:nvPr>
        </p:nvSpPr>
        <p:spPr>
          <a:xfrm>
            <a:off x="0" y="164638"/>
            <a:ext cx="12192000" cy="768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77" name="Google Shape;177;p30"/>
          <p:cNvSpPr txBox="1">
            <a:spLocks noGrp="1"/>
          </p:cNvSpPr>
          <p:nvPr>
            <p:ph type="body" idx="2"/>
          </p:nvPr>
        </p:nvSpPr>
        <p:spPr>
          <a:xfrm>
            <a:off x="0" y="932723"/>
            <a:ext cx="12192000" cy="384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78" name="Google Shape;178;p30"/>
          <p:cNvSpPr/>
          <p:nvPr/>
        </p:nvSpPr>
        <p:spPr>
          <a:xfrm>
            <a:off x="4037371" y="1"/>
            <a:ext cx="4128600" cy="6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9" name="Google Shape;179;p30"/>
          <p:cNvSpPr/>
          <p:nvPr/>
        </p:nvSpPr>
        <p:spPr>
          <a:xfrm>
            <a:off x="0" y="6753308"/>
            <a:ext cx="12192000" cy="111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80"/>
        <p:cNvGrpSpPr/>
        <p:nvPr/>
      </p:nvGrpSpPr>
      <p:grpSpPr>
        <a:xfrm>
          <a:off x="0" y="0"/>
          <a:ext cx="0" cy="0"/>
          <a:chOff x="0" y="0"/>
          <a:chExt cx="0" cy="0"/>
        </a:xfrm>
      </p:grpSpPr>
      <p:sp>
        <p:nvSpPr>
          <p:cNvPr id="181" name="Google Shape;181;p31"/>
          <p:cNvSpPr txBox="1">
            <a:spLocks noGrp="1"/>
          </p:cNvSpPr>
          <p:nvPr>
            <p:ph type="body" idx="1"/>
          </p:nvPr>
        </p:nvSpPr>
        <p:spPr>
          <a:xfrm>
            <a:off x="0" y="164638"/>
            <a:ext cx="12192000" cy="768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2" name="Google Shape;182;p31"/>
          <p:cNvSpPr txBox="1">
            <a:spLocks noGrp="1"/>
          </p:cNvSpPr>
          <p:nvPr>
            <p:ph type="body" idx="2"/>
          </p:nvPr>
        </p:nvSpPr>
        <p:spPr>
          <a:xfrm>
            <a:off x="0" y="932723"/>
            <a:ext cx="12192000" cy="384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3" name="Google Shape;183;p31"/>
          <p:cNvSpPr/>
          <p:nvPr/>
        </p:nvSpPr>
        <p:spPr>
          <a:xfrm>
            <a:off x="4037371" y="1"/>
            <a:ext cx="4128600" cy="6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84" name="Google Shape;184;p31"/>
          <p:cNvSpPr/>
          <p:nvPr/>
        </p:nvSpPr>
        <p:spPr>
          <a:xfrm>
            <a:off x="0" y="6753308"/>
            <a:ext cx="12192000" cy="111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85"/>
        <p:cNvGrpSpPr/>
        <p:nvPr/>
      </p:nvGrpSpPr>
      <p:grpSpPr>
        <a:xfrm>
          <a:off x="0" y="0"/>
          <a:ext cx="0" cy="0"/>
          <a:chOff x="0" y="0"/>
          <a:chExt cx="0" cy="0"/>
        </a:xfrm>
      </p:grpSpPr>
      <p:sp>
        <p:nvSpPr>
          <p:cNvPr id="186" name="Google Shape;186;p32"/>
          <p:cNvSpPr txBox="1">
            <a:spLocks noGrp="1"/>
          </p:cNvSpPr>
          <p:nvPr>
            <p:ph type="body" idx="1"/>
          </p:nvPr>
        </p:nvSpPr>
        <p:spPr>
          <a:xfrm>
            <a:off x="2735627" y="164638"/>
            <a:ext cx="9456300" cy="7680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7" name="Google Shape;187;p32"/>
          <p:cNvSpPr txBox="1">
            <a:spLocks noGrp="1"/>
          </p:cNvSpPr>
          <p:nvPr>
            <p:ph type="body" idx="2"/>
          </p:nvPr>
        </p:nvSpPr>
        <p:spPr>
          <a:xfrm>
            <a:off x="2735627" y="932723"/>
            <a:ext cx="9456300" cy="3840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8" name="Google Shape;188;p32"/>
          <p:cNvSpPr/>
          <p:nvPr/>
        </p:nvSpPr>
        <p:spPr>
          <a:xfrm>
            <a:off x="0" y="1"/>
            <a:ext cx="2543700" cy="686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89"/>
        <p:cNvGrpSpPr/>
        <p:nvPr/>
      </p:nvGrpSpPr>
      <p:grpSpPr>
        <a:xfrm>
          <a:off x="0" y="0"/>
          <a:ext cx="0" cy="0"/>
          <a:chOff x="0" y="0"/>
          <a:chExt cx="0" cy="0"/>
        </a:xfrm>
      </p:grpSpPr>
      <p:sp>
        <p:nvSpPr>
          <p:cNvPr id="190" name="Google Shape;190;p33"/>
          <p:cNvSpPr txBox="1">
            <a:spLocks noGrp="1"/>
          </p:cNvSpPr>
          <p:nvPr>
            <p:ph type="body" idx="1"/>
          </p:nvPr>
        </p:nvSpPr>
        <p:spPr>
          <a:xfrm>
            <a:off x="0" y="242176"/>
            <a:ext cx="12192000" cy="768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91" name="Google Shape;191;p33"/>
          <p:cNvSpPr txBox="1">
            <a:spLocks noGrp="1"/>
          </p:cNvSpPr>
          <p:nvPr>
            <p:ph type="body" idx="2"/>
          </p:nvPr>
        </p:nvSpPr>
        <p:spPr>
          <a:xfrm>
            <a:off x="0" y="1010261"/>
            <a:ext cx="12192000" cy="384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92" name="Google Shape;192;p33"/>
          <p:cNvSpPr/>
          <p:nvPr/>
        </p:nvSpPr>
        <p:spPr>
          <a:xfrm>
            <a:off x="0" y="2276872"/>
            <a:ext cx="12192000" cy="2400300"/>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3" name="Google Shape;193;p33"/>
          <p:cNvSpPr/>
          <p:nvPr/>
        </p:nvSpPr>
        <p:spPr>
          <a:xfrm rot="10800000">
            <a:off x="1583435" y="4677380"/>
            <a:ext cx="384000" cy="331200"/>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4" name="Google Shape;194;p33"/>
          <p:cNvSpPr/>
          <p:nvPr/>
        </p:nvSpPr>
        <p:spPr>
          <a:xfrm rot="10800000">
            <a:off x="4463755" y="4677380"/>
            <a:ext cx="384000" cy="331200"/>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5" name="Google Shape;195;p33"/>
          <p:cNvSpPr/>
          <p:nvPr/>
        </p:nvSpPr>
        <p:spPr>
          <a:xfrm rot="10800000">
            <a:off x="7344075" y="4677380"/>
            <a:ext cx="384000" cy="331200"/>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6" name="Google Shape;196;p33"/>
          <p:cNvSpPr/>
          <p:nvPr/>
        </p:nvSpPr>
        <p:spPr>
          <a:xfrm rot="10800000">
            <a:off x="10224391" y="4677380"/>
            <a:ext cx="384000" cy="331200"/>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7" name="Google Shape;197;p33"/>
          <p:cNvSpPr/>
          <p:nvPr/>
        </p:nvSpPr>
        <p:spPr>
          <a:xfrm>
            <a:off x="4037371" y="1"/>
            <a:ext cx="4128600" cy="6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8" name="Google Shape;198;p33"/>
          <p:cNvSpPr/>
          <p:nvPr/>
        </p:nvSpPr>
        <p:spPr>
          <a:xfrm>
            <a:off x="0" y="6753308"/>
            <a:ext cx="12192000" cy="111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9" name="Google Shape;199;p33"/>
          <p:cNvSpPr>
            <a:spLocks noGrp="1"/>
          </p:cNvSpPr>
          <p:nvPr>
            <p:ph type="pic" idx="3"/>
          </p:nvPr>
        </p:nvSpPr>
        <p:spPr>
          <a:xfrm>
            <a:off x="815413"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200" name="Google Shape;200;p33"/>
          <p:cNvSpPr>
            <a:spLocks noGrp="1"/>
          </p:cNvSpPr>
          <p:nvPr>
            <p:ph type="pic" idx="4"/>
          </p:nvPr>
        </p:nvSpPr>
        <p:spPr>
          <a:xfrm>
            <a:off x="3695732"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201" name="Google Shape;201;p33"/>
          <p:cNvSpPr>
            <a:spLocks noGrp="1"/>
          </p:cNvSpPr>
          <p:nvPr>
            <p:ph type="pic" idx="5"/>
          </p:nvPr>
        </p:nvSpPr>
        <p:spPr>
          <a:xfrm>
            <a:off x="6576051"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202" name="Google Shape;202;p33"/>
          <p:cNvSpPr>
            <a:spLocks noGrp="1"/>
          </p:cNvSpPr>
          <p:nvPr>
            <p:ph type="pic" idx="6"/>
          </p:nvPr>
        </p:nvSpPr>
        <p:spPr>
          <a:xfrm>
            <a:off x="9456369"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203"/>
        <p:cNvGrpSpPr/>
        <p:nvPr/>
      </p:nvGrpSpPr>
      <p:grpSpPr>
        <a:xfrm>
          <a:off x="0" y="0"/>
          <a:ext cx="0" cy="0"/>
          <a:chOff x="0" y="0"/>
          <a:chExt cx="0" cy="0"/>
        </a:xfrm>
      </p:grpSpPr>
      <p:sp>
        <p:nvSpPr>
          <p:cNvPr id="204" name="Google Shape;204;p34"/>
          <p:cNvSpPr/>
          <p:nvPr/>
        </p:nvSpPr>
        <p:spPr>
          <a:xfrm>
            <a:off x="5231904" y="2276872"/>
            <a:ext cx="5712000" cy="3936300"/>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205" name="Google Shape;205;p34"/>
          <p:cNvSpPr>
            <a:spLocks noGrp="1"/>
          </p:cNvSpPr>
          <p:nvPr>
            <p:ph type="pic" idx="2"/>
          </p:nvPr>
        </p:nvSpPr>
        <p:spPr>
          <a:xfrm>
            <a:off x="1103445" y="1412776"/>
            <a:ext cx="4560000" cy="3696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206"/>
        <p:cNvGrpSpPr/>
        <p:nvPr/>
      </p:nvGrpSpPr>
      <p:grpSpPr>
        <a:xfrm>
          <a:off x="0" y="0"/>
          <a:ext cx="0" cy="0"/>
          <a:chOff x="0" y="0"/>
          <a:chExt cx="0" cy="0"/>
        </a:xfrm>
      </p:grpSpPr>
      <p:sp>
        <p:nvSpPr>
          <p:cNvPr id="207" name="Google Shape;207;p35"/>
          <p:cNvSpPr>
            <a:spLocks noGrp="1"/>
          </p:cNvSpPr>
          <p:nvPr>
            <p:ph type="pic" idx="2"/>
          </p:nvPr>
        </p:nvSpPr>
        <p:spPr>
          <a:xfrm>
            <a:off x="0" y="990600"/>
            <a:ext cx="3887700" cy="58674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208" name="Google Shape;208;p35"/>
          <p:cNvSpPr>
            <a:spLocks noGrp="1"/>
          </p:cNvSpPr>
          <p:nvPr>
            <p:ph type="pic" idx="3"/>
          </p:nvPr>
        </p:nvSpPr>
        <p:spPr>
          <a:xfrm>
            <a:off x="4079776" y="0"/>
            <a:ext cx="8112300" cy="3621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209"/>
        <p:cNvGrpSpPr/>
        <p:nvPr/>
      </p:nvGrpSpPr>
      <p:grpSpPr>
        <a:xfrm>
          <a:off x="0" y="0"/>
          <a:ext cx="0" cy="0"/>
          <a:chOff x="0" y="0"/>
          <a:chExt cx="0" cy="0"/>
        </a:xfrm>
      </p:grpSpPr>
      <p:sp>
        <p:nvSpPr>
          <p:cNvPr id="210" name="Google Shape;210;p36"/>
          <p:cNvSpPr>
            <a:spLocks noGrp="1"/>
          </p:cNvSpPr>
          <p:nvPr>
            <p:ph type="pic" idx="2"/>
          </p:nvPr>
        </p:nvSpPr>
        <p:spPr>
          <a:xfrm>
            <a:off x="0" y="1013496"/>
            <a:ext cx="3887700" cy="35676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211" name="Google Shape;211;p36"/>
          <p:cNvSpPr>
            <a:spLocks noGrp="1"/>
          </p:cNvSpPr>
          <p:nvPr>
            <p:ph type="pic" idx="3"/>
          </p:nvPr>
        </p:nvSpPr>
        <p:spPr>
          <a:xfrm>
            <a:off x="8304245" y="0"/>
            <a:ext cx="3887700" cy="4581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212" name="Google Shape;212;p36"/>
          <p:cNvSpPr>
            <a:spLocks noGrp="1"/>
          </p:cNvSpPr>
          <p:nvPr>
            <p:ph type="pic" idx="4"/>
          </p:nvPr>
        </p:nvSpPr>
        <p:spPr>
          <a:xfrm>
            <a:off x="0" y="4773149"/>
            <a:ext cx="6096000" cy="2085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213"/>
        <p:cNvGrpSpPr/>
        <p:nvPr/>
      </p:nvGrpSpPr>
      <p:grpSpPr>
        <a:xfrm>
          <a:off x="0" y="0"/>
          <a:ext cx="0" cy="0"/>
          <a:chOff x="0" y="0"/>
          <a:chExt cx="0" cy="0"/>
        </a:xfrm>
      </p:grpSpPr>
      <p:sp>
        <p:nvSpPr>
          <p:cNvPr id="214" name="Google Shape;214;p37"/>
          <p:cNvSpPr txBox="1">
            <a:spLocks noGrp="1"/>
          </p:cNvSpPr>
          <p:nvPr>
            <p:ph type="body" idx="1"/>
          </p:nvPr>
        </p:nvSpPr>
        <p:spPr>
          <a:xfrm>
            <a:off x="0" y="242176"/>
            <a:ext cx="12192000" cy="768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15" name="Google Shape;215;p37"/>
          <p:cNvSpPr txBox="1">
            <a:spLocks noGrp="1"/>
          </p:cNvSpPr>
          <p:nvPr>
            <p:ph type="body" idx="2"/>
          </p:nvPr>
        </p:nvSpPr>
        <p:spPr>
          <a:xfrm>
            <a:off x="0" y="1010261"/>
            <a:ext cx="12192000" cy="384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16" name="Google Shape;216;p37"/>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217" name="Google Shape;217;p37"/>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218" name="Google Shape;218;p37"/>
          <p:cNvSpPr>
            <a:spLocks noGrp="1"/>
          </p:cNvSpPr>
          <p:nvPr>
            <p:ph type="pic" idx="3"/>
          </p:nvPr>
        </p:nvSpPr>
        <p:spPr>
          <a:xfrm>
            <a:off x="595027" y="1700808"/>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219" name="Google Shape;219;p37"/>
          <p:cNvSpPr>
            <a:spLocks noGrp="1"/>
          </p:cNvSpPr>
          <p:nvPr>
            <p:ph type="pic" idx="4"/>
          </p:nvPr>
        </p:nvSpPr>
        <p:spPr>
          <a:xfrm>
            <a:off x="9196973" y="4101331"/>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220" name="Google Shape;220;p37"/>
          <p:cNvSpPr>
            <a:spLocks noGrp="1"/>
          </p:cNvSpPr>
          <p:nvPr>
            <p:ph type="pic" idx="5"/>
          </p:nvPr>
        </p:nvSpPr>
        <p:spPr>
          <a:xfrm>
            <a:off x="3119669" y="4101331"/>
            <a:ext cx="59526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221" name="Google Shape;221;p37"/>
          <p:cNvSpPr>
            <a:spLocks noGrp="1"/>
          </p:cNvSpPr>
          <p:nvPr>
            <p:ph type="pic" idx="6"/>
          </p:nvPr>
        </p:nvSpPr>
        <p:spPr>
          <a:xfrm>
            <a:off x="3119669" y="1700808"/>
            <a:ext cx="59526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222"/>
        <p:cNvGrpSpPr/>
        <p:nvPr/>
      </p:nvGrpSpPr>
      <p:grpSpPr>
        <a:xfrm>
          <a:off x="0" y="0"/>
          <a:ext cx="0" cy="0"/>
          <a:chOff x="0" y="0"/>
          <a:chExt cx="0" cy="0"/>
        </a:xfrm>
      </p:grpSpPr>
      <p:sp>
        <p:nvSpPr>
          <p:cNvPr id="223" name="Google Shape;223;p38"/>
          <p:cNvSpPr>
            <a:spLocks noGrp="1"/>
          </p:cNvSpPr>
          <p:nvPr>
            <p:ph type="pic" idx="2"/>
          </p:nvPr>
        </p:nvSpPr>
        <p:spPr>
          <a:xfrm>
            <a:off x="709650" y="480055"/>
            <a:ext cx="4224600" cy="4197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224" name="Google Shape;224;p38"/>
          <p:cNvSpPr>
            <a:spLocks noGrp="1"/>
          </p:cNvSpPr>
          <p:nvPr>
            <p:ph type="pic" idx="3"/>
          </p:nvPr>
        </p:nvSpPr>
        <p:spPr>
          <a:xfrm>
            <a:off x="5126140" y="480056"/>
            <a:ext cx="6336600" cy="22962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225" name="Google Shape;225;p38"/>
          <p:cNvSpPr>
            <a:spLocks noGrp="1"/>
          </p:cNvSpPr>
          <p:nvPr>
            <p:ph type="pic" idx="4"/>
          </p:nvPr>
        </p:nvSpPr>
        <p:spPr>
          <a:xfrm>
            <a:off x="5126140" y="2948948"/>
            <a:ext cx="1968000" cy="17283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226" name="Google Shape;226;p38"/>
          <p:cNvSpPr>
            <a:spLocks noGrp="1"/>
          </p:cNvSpPr>
          <p:nvPr>
            <p:ph type="pic" idx="5"/>
          </p:nvPr>
        </p:nvSpPr>
        <p:spPr>
          <a:xfrm>
            <a:off x="7310492" y="2948948"/>
            <a:ext cx="1968000" cy="17283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227" name="Google Shape;227;p38"/>
          <p:cNvSpPr>
            <a:spLocks noGrp="1"/>
          </p:cNvSpPr>
          <p:nvPr>
            <p:ph type="pic" idx="6"/>
          </p:nvPr>
        </p:nvSpPr>
        <p:spPr>
          <a:xfrm>
            <a:off x="9494844" y="2948948"/>
            <a:ext cx="1968000" cy="17283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228"/>
        <p:cNvGrpSpPr/>
        <p:nvPr/>
      </p:nvGrpSpPr>
      <p:grpSpPr>
        <a:xfrm>
          <a:off x="0" y="0"/>
          <a:ext cx="0" cy="0"/>
          <a:chOff x="0" y="0"/>
          <a:chExt cx="0" cy="0"/>
        </a:xfrm>
      </p:grpSpPr>
      <p:sp>
        <p:nvSpPr>
          <p:cNvPr id="229" name="Google Shape;229;p39"/>
          <p:cNvSpPr txBox="1">
            <a:spLocks noGrp="1"/>
          </p:cNvSpPr>
          <p:nvPr>
            <p:ph type="body" idx="1"/>
          </p:nvPr>
        </p:nvSpPr>
        <p:spPr>
          <a:xfrm>
            <a:off x="0" y="242176"/>
            <a:ext cx="12192000" cy="768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30" name="Google Shape;230;p39"/>
          <p:cNvSpPr txBox="1">
            <a:spLocks noGrp="1"/>
          </p:cNvSpPr>
          <p:nvPr>
            <p:ph type="body" idx="2"/>
          </p:nvPr>
        </p:nvSpPr>
        <p:spPr>
          <a:xfrm>
            <a:off x="0" y="1010261"/>
            <a:ext cx="12192000" cy="384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231" name="Google Shape;231;p39"/>
          <p:cNvPicPr preferRelativeResize="0"/>
          <p:nvPr/>
        </p:nvPicPr>
        <p:blipFill rotWithShape="1">
          <a:blip r:embed="rId2">
            <a:alphaModFix/>
          </a:blip>
          <a:srcRect/>
          <a:stretch/>
        </p:blipFill>
        <p:spPr>
          <a:xfrm>
            <a:off x="4546767" y="2276873"/>
            <a:ext cx="7238125" cy="3966041"/>
          </a:xfrm>
          <a:prstGeom prst="rect">
            <a:avLst/>
          </a:prstGeom>
          <a:noFill/>
          <a:ln>
            <a:noFill/>
          </a:ln>
        </p:spPr>
      </p:pic>
      <p:sp>
        <p:nvSpPr>
          <p:cNvPr id="232" name="Google Shape;232;p39"/>
          <p:cNvSpPr>
            <a:spLocks noGrp="1"/>
          </p:cNvSpPr>
          <p:nvPr>
            <p:ph type="pic" idx="3"/>
          </p:nvPr>
        </p:nvSpPr>
        <p:spPr>
          <a:xfrm>
            <a:off x="5705875" y="2485912"/>
            <a:ext cx="4833000" cy="31242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233" name="Google Shape;233;p39"/>
          <p:cNvSpPr/>
          <p:nvPr/>
        </p:nvSpPr>
        <p:spPr>
          <a:xfrm>
            <a:off x="4037371" y="1"/>
            <a:ext cx="4128600" cy="60900"/>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234" name="Google Shape;234;p39"/>
          <p:cNvSpPr/>
          <p:nvPr/>
        </p:nvSpPr>
        <p:spPr>
          <a:xfrm>
            <a:off x="0" y="6753308"/>
            <a:ext cx="12192000" cy="111000"/>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235"/>
        <p:cNvGrpSpPr/>
        <p:nvPr/>
      </p:nvGrpSpPr>
      <p:grpSpPr>
        <a:xfrm>
          <a:off x="0" y="0"/>
          <a:ext cx="0" cy="0"/>
          <a:chOff x="0" y="0"/>
          <a:chExt cx="0" cy="0"/>
        </a:xfrm>
      </p:grpSpPr>
      <p:sp>
        <p:nvSpPr>
          <p:cNvPr id="236" name="Google Shape;236;p40"/>
          <p:cNvSpPr txBox="1">
            <a:spLocks noGrp="1"/>
          </p:cNvSpPr>
          <p:nvPr>
            <p:ph type="body" idx="1"/>
          </p:nvPr>
        </p:nvSpPr>
        <p:spPr>
          <a:xfrm>
            <a:off x="0" y="242176"/>
            <a:ext cx="12192000" cy="768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37" name="Google Shape;237;p40"/>
          <p:cNvSpPr txBox="1">
            <a:spLocks noGrp="1"/>
          </p:cNvSpPr>
          <p:nvPr>
            <p:ph type="body" idx="2"/>
          </p:nvPr>
        </p:nvSpPr>
        <p:spPr>
          <a:xfrm>
            <a:off x="0" y="1010261"/>
            <a:ext cx="12192000" cy="384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238" name="Google Shape;238;p40"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239" name="Google Shape;239;p40"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240" name="Google Shape;240;p40"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241" name="Google Shape;241;p40"/>
          <p:cNvSpPr>
            <a:spLocks noGrp="1"/>
          </p:cNvSpPr>
          <p:nvPr>
            <p:ph type="pic" idx="3"/>
          </p:nvPr>
        </p:nvSpPr>
        <p:spPr>
          <a:xfrm>
            <a:off x="909901" y="1957962"/>
            <a:ext cx="3073800" cy="20799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242" name="Google Shape;242;p40"/>
          <p:cNvSpPr>
            <a:spLocks noGrp="1"/>
          </p:cNvSpPr>
          <p:nvPr>
            <p:ph type="pic" idx="4"/>
          </p:nvPr>
        </p:nvSpPr>
        <p:spPr>
          <a:xfrm>
            <a:off x="4539561" y="1957962"/>
            <a:ext cx="3073800" cy="20799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243" name="Google Shape;243;p40"/>
          <p:cNvSpPr>
            <a:spLocks noGrp="1"/>
          </p:cNvSpPr>
          <p:nvPr>
            <p:ph type="pic" idx="5"/>
          </p:nvPr>
        </p:nvSpPr>
        <p:spPr>
          <a:xfrm>
            <a:off x="8169221" y="1957962"/>
            <a:ext cx="3073800" cy="20799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244" name="Google Shape;244;p40"/>
          <p:cNvSpPr/>
          <p:nvPr/>
        </p:nvSpPr>
        <p:spPr>
          <a:xfrm>
            <a:off x="4037371" y="1"/>
            <a:ext cx="4128600" cy="6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245" name="Google Shape;245;p40"/>
          <p:cNvSpPr/>
          <p:nvPr/>
        </p:nvSpPr>
        <p:spPr>
          <a:xfrm>
            <a:off x="0" y="6753308"/>
            <a:ext cx="12192000" cy="111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246"/>
        <p:cNvGrpSpPr/>
        <p:nvPr/>
      </p:nvGrpSpPr>
      <p:grpSpPr>
        <a:xfrm>
          <a:off x="0" y="0"/>
          <a:ext cx="0" cy="0"/>
          <a:chOff x="0" y="0"/>
          <a:chExt cx="0" cy="0"/>
        </a:xfrm>
      </p:grpSpPr>
      <p:sp>
        <p:nvSpPr>
          <p:cNvPr id="247" name="Google Shape;247;p41"/>
          <p:cNvSpPr>
            <a:spLocks noGrp="1"/>
          </p:cNvSpPr>
          <p:nvPr>
            <p:ph type="pic" idx="2"/>
          </p:nvPr>
        </p:nvSpPr>
        <p:spPr>
          <a:xfrm>
            <a:off x="0" y="0"/>
            <a:ext cx="12192000" cy="4101000"/>
          </a:xfrm>
          <a:prstGeom prst="rect">
            <a:avLst/>
          </a:prstGeom>
          <a:solidFill>
            <a:srgbClr val="D8D8D8"/>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248"/>
        <p:cNvGrpSpPr/>
        <p:nvPr/>
      </p:nvGrpSpPr>
      <p:grpSpPr>
        <a:xfrm>
          <a:off x="0" y="0"/>
          <a:ext cx="0" cy="0"/>
          <a:chOff x="0" y="0"/>
          <a:chExt cx="0" cy="0"/>
        </a:xfrm>
      </p:grpSpPr>
      <p:sp>
        <p:nvSpPr>
          <p:cNvPr id="249" name="Google Shape;249;p42"/>
          <p:cNvSpPr txBox="1">
            <a:spLocks noGrp="1"/>
          </p:cNvSpPr>
          <p:nvPr>
            <p:ph type="body" idx="1"/>
          </p:nvPr>
        </p:nvSpPr>
        <p:spPr>
          <a:xfrm>
            <a:off x="0" y="164638"/>
            <a:ext cx="12192000" cy="7680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250" name="Google Shape;250;p42"/>
          <p:cNvGrpSpPr/>
          <p:nvPr/>
        </p:nvGrpSpPr>
        <p:grpSpPr>
          <a:xfrm>
            <a:off x="471999" y="1508748"/>
            <a:ext cx="3799505" cy="4865478"/>
            <a:chOff x="354008" y="1131589"/>
            <a:chExt cx="2849700" cy="3649200"/>
          </a:xfrm>
        </p:grpSpPr>
        <p:sp>
          <p:nvSpPr>
            <p:cNvPr id="251" name="Google Shape;251;p42"/>
            <p:cNvSpPr/>
            <p:nvPr/>
          </p:nvSpPr>
          <p:spPr>
            <a:xfrm>
              <a:off x="354008" y="1131589"/>
              <a:ext cx="2849700" cy="3649200"/>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252" name="Google Shape;252;p42"/>
            <p:cNvSpPr/>
            <p:nvPr/>
          </p:nvSpPr>
          <p:spPr>
            <a:xfrm>
              <a:off x="531932" y="1347500"/>
              <a:ext cx="108600" cy="3240600"/>
            </a:xfrm>
            <a:prstGeom prst="roundRect">
              <a:avLst>
                <a:gd name="adj" fmla="val 50000"/>
              </a:avLst>
            </a:prstGeom>
            <a:solidFill>
              <a:schemeClr val="lt1">
                <a:alpha val="4078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253" name="Google Shape;253;p42"/>
            <p:cNvSpPr/>
            <p:nvPr/>
          </p:nvSpPr>
          <p:spPr>
            <a:xfrm rot="5400000">
              <a:off x="2592773" y="1238201"/>
              <a:ext cx="502200" cy="502200"/>
            </a:xfrm>
            <a:prstGeom prst="halfFrame">
              <a:avLst>
                <a:gd name="adj1" fmla="val 23728"/>
                <a:gd name="adj2" fmla="val 24642"/>
              </a:avLst>
            </a:prstGeom>
            <a:solidFill>
              <a:schemeClr val="lt1">
                <a:alpha val="2275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1" name="Google Shape;91;p1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2" name="Google Shape;92;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3"/>
          <p:cNvSpPr/>
          <p:nvPr/>
        </p:nvSpPr>
        <p:spPr>
          <a:xfrm>
            <a:off x="-4421" y="6053794"/>
            <a:ext cx="12196421"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 name="Google Shape;259;p43"/>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 name="Google Shape;260;p43"/>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61" name="Google Shape;261;p43"/>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2" name="Google Shape;262;p43"/>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3" name="Google Shape;263;p43"/>
          <p:cNvSpPr/>
          <p:nvPr/>
        </p:nvSpPr>
        <p:spPr>
          <a:xfrm>
            <a:off x="2698031" y="1476029"/>
            <a:ext cx="6829425" cy="2797237"/>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2400" b="0" i="1" u="none" strike="noStrike" cap="none" dirty="0">
                <a:solidFill>
                  <a:srgbClr val="000000"/>
                </a:solidFill>
                <a:latin typeface="Calibri"/>
                <a:ea typeface="Calibri"/>
                <a:cs typeface="Calibri"/>
                <a:sym typeface="Calibri"/>
              </a:rPr>
              <a:t>Submitted in the partial fulfillment for the award of the degree of</a:t>
            </a:r>
            <a:endParaRPr/>
          </a:p>
          <a:p>
            <a:pPr marL="0" marR="0" lvl="0" indent="0" algn="ctr" rtl="0">
              <a:lnSpc>
                <a:spcPct val="150000"/>
              </a:lnSpc>
              <a:spcBef>
                <a:spcPts val="0"/>
              </a:spcBef>
              <a:spcAft>
                <a:spcPts val="0"/>
              </a:spcAft>
              <a:buNone/>
            </a:pPr>
            <a:r>
              <a:rPr lang="en-US" sz="2400" b="1" i="0" u="none" strike="noStrike" cap="none" dirty="0">
                <a:solidFill>
                  <a:srgbClr val="000000"/>
                </a:solidFill>
                <a:latin typeface="Calibri"/>
                <a:ea typeface="Calibri"/>
                <a:cs typeface="Calibri"/>
                <a:sym typeface="Calibri"/>
              </a:rPr>
              <a:t>BACHELOR OF ENGINEERING </a:t>
            </a:r>
            <a:endParaRPr sz="2400" b="0" i="0" u="none" strike="noStrike" cap="none">
              <a:solidFill>
                <a:srgbClr val="000000"/>
              </a:solidFill>
              <a:latin typeface="Calibri"/>
              <a:ea typeface="Calibri"/>
              <a:cs typeface="Calibri"/>
              <a:sym typeface="Calibri"/>
            </a:endParaRPr>
          </a:p>
          <a:p>
            <a:pPr marL="0" marR="0" lvl="0" indent="0" algn="ctr" rtl="0">
              <a:lnSpc>
                <a:spcPct val="150000"/>
              </a:lnSpc>
              <a:spcBef>
                <a:spcPts val="0"/>
              </a:spcBef>
              <a:spcAft>
                <a:spcPts val="0"/>
              </a:spcAft>
              <a:buNone/>
            </a:pPr>
            <a:r>
              <a:rPr lang="en-US" sz="2400" b="0" i="1" u="none" strike="noStrike" cap="none" dirty="0">
                <a:solidFill>
                  <a:srgbClr val="000000"/>
                </a:solidFill>
                <a:latin typeface="Calibri"/>
                <a:ea typeface="Calibri"/>
                <a:cs typeface="Calibri"/>
                <a:sym typeface="Calibri"/>
              </a:rPr>
              <a:t> IN</a:t>
            </a:r>
            <a:endParaRPr/>
          </a:p>
          <a:p>
            <a:pPr marL="0" marR="0" lvl="0" indent="0" algn="ctr" rtl="0">
              <a:lnSpc>
                <a:spcPct val="150000"/>
              </a:lnSpc>
              <a:spcBef>
                <a:spcPts val="0"/>
              </a:spcBef>
              <a:spcAft>
                <a:spcPts val="0"/>
              </a:spcAft>
              <a:buNone/>
            </a:pPr>
            <a:r>
              <a:rPr lang="en-US" sz="2400" b="1" dirty="0">
                <a:latin typeface="Calibri"/>
                <a:ea typeface="Calibri"/>
                <a:cs typeface="Calibri"/>
                <a:sym typeface="Calibri"/>
              </a:rPr>
              <a:t>COMPUTER SCIENCE (AI&amp;ML)</a:t>
            </a:r>
            <a:endParaRPr sz="2400" b="0" i="0" u="none" strike="noStrike" cap="none">
              <a:solidFill>
                <a:srgbClr val="000000"/>
              </a:solidFill>
              <a:latin typeface="Calibri"/>
              <a:ea typeface="Calibri"/>
              <a:cs typeface="Calibri"/>
              <a:sym typeface="Calibri"/>
            </a:endParaRPr>
          </a:p>
        </p:txBody>
      </p:sp>
      <p:sp>
        <p:nvSpPr>
          <p:cNvPr id="264" name="Google Shape;264;p43"/>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 name="Google Shape;265;p43"/>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266" name="Google Shape;266;p43"/>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 name="Google Shape;267;p43"/>
          <p:cNvSpPr txBox="1"/>
          <p:nvPr/>
        </p:nvSpPr>
        <p:spPr>
          <a:xfrm>
            <a:off x="443345" y="6014156"/>
            <a:ext cx="5882609" cy="43088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a:solidFill>
                  <a:srgbClr val="FF0000"/>
                </a:solidFill>
                <a:latin typeface="Times New Roman"/>
                <a:ea typeface="Times New Roman"/>
                <a:cs typeface="Times New Roman"/>
                <a:sym typeface="Times New Roman"/>
              </a:rPr>
              <a:t>Department of AIT-CSE</a:t>
            </a:r>
            <a:endParaRPr sz="1600" b="0" i="0" u="none" strike="noStrike" cap="none">
              <a:solidFill>
                <a:srgbClr val="FF0000"/>
              </a:solidFill>
              <a:latin typeface="Times New Roman"/>
              <a:ea typeface="Times New Roman"/>
              <a:cs typeface="Times New Roman"/>
              <a:sym typeface="Times New Roman"/>
            </a:endParaRPr>
          </a:p>
        </p:txBody>
      </p:sp>
      <p:sp>
        <p:nvSpPr>
          <p:cNvPr id="268" name="Google Shape;268;p43"/>
          <p:cNvSpPr txBox="1"/>
          <p:nvPr/>
        </p:nvSpPr>
        <p:spPr>
          <a:xfrm>
            <a:off x="1657138" y="443068"/>
            <a:ext cx="84771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Arial Black"/>
                <a:ea typeface="Arial Black"/>
                <a:cs typeface="Arial Black"/>
                <a:sym typeface="Arial Black"/>
              </a:rPr>
              <a:t>Vehicle Speed Detection</a:t>
            </a:r>
            <a:endParaRPr sz="3600" b="0" i="0" u="none" strike="noStrike" cap="none">
              <a:solidFill>
                <a:schemeClr val="dk1"/>
              </a:solidFill>
              <a:latin typeface="Raleway Thin"/>
              <a:ea typeface="Raleway Thin"/>
              <a:cs typeface="Raleway Thin"/>
              <a:sym typeface="Raleway Thin"/>
            </a:endParaRPr>
          </a:p>
        </p:txBody>
      </p:sp>
      <p:sp>
        <p:nvSpPr>
          <p:cNvPr id="269" name="Google Shape;269;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270" name="Google Shape;270;p43"/>
          <p:cNvSpPr txBox="1"/>
          <p:nvPr/>
        </p:nvSpPr>
        <p:spPr>
          <a:xfrm>
            <a:off x="1438100" y="4725650"/>
            <a:ext cx="3893100" cy="16311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sng" strike="noStrike" cap="none" dirty="0">
                <a:solidFill>
                  <a:schemeClr val="dk1"/>
                </a:solidFill>
                <a:latin typeface="Calibri"/>
                <a:ea typeface="Calibri"/>
                <a:cs typeface="Calibri"/>
                <a:sym typeface="Calibri"/>
              </a:rPr>
              <a:t>Submitted by: </a:t>
            </a:r>
            <a:endParaRPr lang="en-US" sz="2000" b="1" i="0" u="sng"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err="1" smtClean="0">
                <a:solidFill>
                  <a:schemeClr val="dk1"/>
                </a:solidFill>
                <a:latin typeface="Calibri"/>
                <a:ea typeface="Calibri"/>
                <a:cs typeface="Calibri"/>
                <a:sym typeface="Calibri"/>
              </a:rPr>
              <a:t>Thanuj</a:t>
            </a:r>
            <a:r>
              <a:rPr lang="en-US" sz="2000" dirty="0" smtClean="0">
                <a:solidFill>
                  <a:schemeClr val="dk1"/>
                </a:solidFill>
                <a:latin typeface="Calibri"/>
                <a:ea typeface="Calibri"/>
                <a:cs typeface="Calibri"/>
                <a:sym typeface="Calibri"/>
              </a:rPr>
              <a:t> Reddy 18BCS6189</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err="1" smtClean="0">
                <a:solidFill>
                  <a:schemeClr val="dk1"/>
                </a:solidFill>
                <a:latin typeface="Calibri"/>
                <a:ea typeface="Calibri"/>
                <a:cs typeface="Calibri"/>
                <a:sym typeface="Calibri"/>
              </a:rPr>
              <a:t>Tushar</a:t>
            </a:r>
            <a:r>
              <a:rPr lang="en-US" sz="2000" dirty="0" smtClean="0">
                <a:solidFill>
                  <a:schemeClr val="dk1"/>
                </a:solidFill>
                <a:latin typeface="Calibri"/>
                <a:ea typeface="Calibri"/>
                <a:cs typeface="Calibri"/>
                <a:sym typeface="Calibri"/>
              </a:rPr>
              <a:t> </a:t>
            </a:r>
            <a:r>
              <a:rPr lang="en-US" sz="2000" dirty="0" err="1" smtClean="0">
                <a:solidFill>
                  <a:schemeClr val="dk1"/>
                </a:solidFill>
                <a:latin typeface="Calibri"/>
                <a:ea typeface="Calibri"/>
                <a:cs typeface="Calibri"/>
                <a:sym typeface="Calibri"/>
              </a:rPr>
              <a:t>Chauhan</a:t>
            </a:r>
            <a:r>
              <a:rPr lang="en-US" sz="2000" dirty="0" smtClean="0">
                <a:solidFill>
                  <a:schemeClr val="dk1"/>
                </a:solidFill>
                <a:latin typeface="Calibri"/>
                <a:ea typeface="Calibri"/>
                <a:cs typeface="Calibri"/>
                <a:sym typeface="Calibri"/>
              </a:rPr>
              <a:t> 18BCS6162</a:t>
            </a:r>
          </a:p>
          <a:p>
            <a:pPr marL="0" marR="0" lvl="0" indent="0" algn="l" rtl="0">
              <a:spcBef>
                <a:spcPts val="0"/>
              </a:spcBef>
              <a:spcAft>
                <a:spcPts val="0"/>
              </a:spcAft>
              <a:buNone/>
            </a:pPr>
            <a:r>
              <a:rPr lang="en-US" sz="2000" dirty="0" err="1" smtClean="0">
                <a:solidFill>
                  <a:schemeClr val="dk1"/>
                </a:solidFill>
                <a:latin typeface="Calibri"/>
                <a:ea typeface="Calibri"/>
                <a:cs typeface="Calibri"/>
                <a:sym typeface="Calibri"/>
              </a:rPr>
              <a:t>Devendra</a:t>
            </a:r>
            <a:r>
              <a:rPr lang="en-US" sz="2000" dirty="0" smtClean="0">
                <a:solidFill>
                  <a:schemeClr val="dk1"/>
                </a:solidFill>
                <a:latin typeface="Calibri"/>
                <a:ea typeface="Calibri"/>
                <a:cs typeface="Calibri"/>
                <a:sym typeface="Calibri"/>
              </a:rPr>
              <a:t> Reddy 18BCS6175</a:t>
            </a:r>
            <a:r>
              <a:rPr lang="en-US" sz="2000" dirty="0" smtClean="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71" name="Google Shape;271;p43"/>
          <p:cNvSpPr txBox="1"/>
          <p:nvPr/>
        </p:nvSpPr>
        <p:spPr>
          <a:xfrm>
            <a:off x="7681250" y="4725655"/>
            <a:ext cx="2909019"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dirty="0">
                <a:solidFill>
                  <a:schemeClr val="dk1"/>
                </a:solidFill>
                <a:latin typeface="Calibri"/>
                <a:ea typeface="Calibri"/>
                <a:cs typeface="Calibri"/>
                <a:sym typeface="Calibri"/>
              </a:rPr>
              <a:t>Under the Supervision of: </a:t>
            </a:r>
            <a:endParaRPr sz="2000" u="sng">
              <a:solidFill>
                <a:schemeClr val="dk1"/>
              </a:solidFill>
              <a:latin typeface="Calibri"/>
              <a:ea typeface="Calibri"/>
              <a:cs typeface="Calibri"/>
              <a:sym typeface="Calibri"/>
            </a:endParaRPr>
          </a:p>
          <a:p>
            <a:pPr lvl="0"/>
            <a:r>
              <a:rPr lang="en-US" sz="2000" dirty="0">
                <a:solidFill>
                  <a:schemeClr val="dk1"/>
                </a:solidFill>
                <a:latin typeface="Calibri"/>
                <a:ea typeface="Calibri"/>
                <a:cs typeface="Calibri"/>
                <a:sym typeface="Calibri"/>
              </a:rPr>
              <a:t>Prof. </a:t>
            </a:r>
            <a:r>
              <a:rPr lang="en-US" sz="2000" b="1" dirty="0" err="1" smtClean="0"/>
              <a:t>Shikha</a:t>
            </a:r>
            <a:r>
              <a:rPr lang="en-US" sz="2000" b="1" dirty="0" smtClean="0"/>
              <a:t> Gupta</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100">
                <a:latin typeface="Times New Roman"/>
                <a:ea typeface="Times New Roman"/>
                <a:cs typeface="Times New Roman"/>
                <a:sym typeface="Times New Roman"/>
              </a:rPr>
              <a:t>DETECTING THE SPEED </a:t>
            </a:r>
            <a:endParaRPr sz="3100">
              <a:latin typeface="Times New Roman"/>
              <a:ea typeface="Times New Roman"/>
              <a:cs typeface="Times New Roman"/>
              <a:sym typeface="Times New Roman"/>
            </a:endParaRPr>
          </a:p>
        </p:txBody>
      </p:sp>
      <p:sp>
        <p:nvSpPr>
          <p:cNvPr id="345" name="Google Shape;345;p5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pic>
        <p:nvPicPr>
          <p:cNvPr id="346" name="Google Shape;346;p52"/>
          <p:cNvPicPr preferRelativeResize="0"/>
          <p:nvPr/>
        </p:nvPicPr>
        <p:blipFill>
          <a:blip r:embed="rId3">
            <a:alphaModFix/>
          </a:blip>
          <a:stretch>
            <a:fillRect/>
          </a:stretch>
        </p:blipFill>
        <p:spPr>
          <a:xfrm>
            <a:off x="924950" y="1924550"/>
            <a:ext cx="8305799" cy="4667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pic>
        <p:nvPicPr>
          <p:cNvPr id="353" name="Google Shape;353;p53"/>
          <p:cNvPicPr preferRelativeResize="0"/>
          <p:nvPr/>
        </p:nvPicPr>
        <p:blipFill>
          <a:blip r:embed="rId3">
            <a:alphaModFix/>
          </a:blip>
          <a:stretch>
            <a:fillRect/>
          </a:stretch>
        </p:blipFill>
        <p:spPr>
          <a:xfrm>
            <a:off x="1290276" y="785725"/>
            <a:ext cx="9735051" cy="5431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latin typeface="Times New Roman"/>
                <a:ea typeface="Times New Roman"/>
                <a:cs typeface="Times New Roman"/>
                <a:sym typeface="Times New Roman"/>
              </a:rPr>
              <a:t>USER INTERFACE</a:t>
            </a:r>
            <a:endParaRPr>
              <a:latin typeface="Times New Roman"/>
              <a:ea typeface="Times New Roman"/>
              <a:cs typeface="Times New Roman"/>
              <a:sym typeface="Times New Roman"/>
            </a:endParaRPr>
          </a:p>
        </p:txBody>
      </p:sp>
      <p:sp>
        <p:nvSpPr>
          <p:cNvPr id="360" name="Google Shape;360;p5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pic>
        <p:nvPicPr>
          <p:cNvPr id="5" name="Picture 4" descr="user interface.jpg"/>
          <p:cNvPicPr>
            <a:picLocks noChangeAspect="1"/>
          </p:cNvPicPr>
          <p:nvPr/>
        </p:nvPicPr>
        <p:blipFill>
          <a:blip r:embed="rId3"/>
          <a:stretch>
            <a:fillRect/>
          </a:stretch>
        </p:blipFill>
        <p:spPr>
          <a:xfrm>
            <a:off x="1655064" y="1472184"/>
            <a:ext cx="8961120" cy="46962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13</a:t>
            </a:fld>
            <a:endParaRPr/>
          </a:p>
        </p:txBody>
      </p:sp>
      <p:pic>
        <p:nvPicPr>
          <p:cNvPr id="368" name="Google Shape;368;p55"/>
          <p:cNvPicPr preferRelativeResize="0"/>
          <p:nvPr/>
        </p:nvPicPr>
        <p:blipFill>
          <a:blip r:embed="rId3">
            <a:alphaModFix/>
          </a:blip>
          <a:stretch>
            <a:fillRect/>
          </a:stretch>
        </p:blipFill>
        <p:spPr>
          <a:xfrm>
            <a:off x="369800" y="656375"/>
            <a:ext cx="11887200" cy="58569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374" name="Google Shape;374;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Finally, the Vehicle Speed Detection Systems have been set up in various parts of the country.</a:t>
            </a:r>
            <a:endParaRPr>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The purpose of these systems is to detect the speed of the moving vehicles.</a:t>
            </a:r>
            <a:endParaRPr>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The results of this system has positively brought the current situation of road accidents in hand and would ensure positive results in the future as well.</a:t>
            </a:r>
            <a:endParaRPr>
              <a:latin typeface="Times New Roman"/>
              <a:ea typeface="Times New Roman"/>
              <a:cs typeface="Times New Roman"/>
              <a:sym typeface="Times New Roman"/>
            </a:endParaRPr>
          </a:p>
        </p:txBody>
      </p:sp>
      <p:sp>
        <p:nvSpPr>
          <p:cNvPr id="375" name="Google Shape;375;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Future Scope</a:t>
            </a:r>
            <a:endParaRPr/>
          </a:p>
        </p:txBody>
      </p:sp>
      <p:sp>
        <p:nvSpPr>
          <p:cNvPr id="381" name="Google Shape;381;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Char char="•"/>
            </a:pPr>
            <a:r>
              <a:rPr lang="en-US"/>
              <a:t>This system is a low cost system ensuring accurate vehicle speed detection </a:t>
            </a:r>
            <a:endParaRPr/>
          </a:p>
          <a:p>
            <a:pPr marL="0" lvl="0" indent="0" algn="l" rtl="0">
              <a:lnSpc>
                <a:spcPct val="90000"/>
              </a:lnSpc>
              <a:spcBef>
                <a:spcPts val="1000"/>
              </a:spcBef>
              <a:spcAft>
                <a:spcPts val="0"/>
              </a:spcAft>
              <a:buNone/>
            </a:pPr>
            <a:endParaRPr/>
          </a:p>
          <a:p>
            <a:pPr marL="457200" lvl="0" indent="-342900" algn="l" rtl="0">
              <a:lnSpc>
                <a:spcPct val="90000"/>
              </a:lnSpc>
              <a:spcBef>
                <a:spcPts val="1000"/>
              </a:spcBef>
              <a:spcAft>
                <a:spcPts val="0"/>
              </a:spcAft>
              <a:buSzPts val="1800"/>
              <a:buChar char="•"/>
            </a:pPr>
            <a:r>
              <a:rPr lang="en-US"/>
              <a:t>Easy to get system equipments</a:t>
            </a:r>
            <a:endParaRPr/>
          </a:p>
          <a:p>
            <a:pPr marL="0" lvl="0" indent="0" algn="l" rtl="0">
              <a:lnSpc>
                <a:spcPct val="90000"/>
              </a:lnSpc>
              <a:spcBef>
                <a:spcPts val="1000"/>
              </a:spcBef>
              <a:spcAft>
                <a:spcPts val="0"/>
              </a:spcAft>
              <a:buNone/>
            </a:pPr>
            <a:endParaRPr/>
          </a:p>
          <a:p>
            <a:pPr marL="457200" lvl="0" indent="-342900" algn="l" rtl="0">
              <a:lnSpc>
                <a:spcPct val="90000"/>
              </a:lnSpc>
              <a:spcBef>
                <a:spcPts val="1000"/>
              </a:spcBef>
              <a:spcAft>
                <a:spcPts val="0"/>
              </a:spcAft>
              <a:buSzPts val="1800"/>
              <a:buChar char="•"/>
            </a:pPr>
            <a:r>
              <a:rPr lang="en-US"/>
              <a:t>Low Maintenance and repairing cost</a:t>
            </a:r>
            <a:endParaRPr/>
          </a:p>
        </p:txBody>
      </p:sp>
      <p:sp>
        <p:nvSpPr>
          <p:cNvPr id="382" name="Google Shape;382;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388" name="Google Shape;388;p58"/>
          <p:cNvSpPr txBox="1">
            <a:spLocks noGrp="1"/>
          </p:cNvSpPr>
          <p:nvPr>
            <p:ph type="body" idx="1"/>
          </p:nvPr>
        </p:nvSpPr>
        <p:spPr>
          <a:xfrm>
            <a:off x="1042153" y="2005150"/>
            <a:ext cx="10515600" cy="4351200"/>
          </a:xfrm>
          <a:prstGeom prst="rect">
            <a:avLst/>
          </a:prstGeom>
          <a:noFill/>
          <a:ln>
            <a:noFill/>
          </a:ln>
        </p:spPr>
        <p:txBody>
          <a:bodyPr spcFirstLastPara="1" wrap="square" lIns="91425" tIns="45700" rIns="91425" bIns="45700" anchor="t" anchorCtr="0">
            <a:normAutofit/>
          </a:bodyPr>
          <a:lstStyle/>
          <a:p>
            <a:pPr marL="228600" lvl="0" indent="-182880" algn="l" rtl="0">
              <a:lnSpc>
                <a:spcPct val="70000"/>
              </a:lnSpc>
              <a:spcBef>
                <a:spcPts val="1000"/>
              </a:spcBef>
              <a:spcAft>
                <a:spcPts val="0"/>
              </a:spcAft>
              <a:buClr>
                <a:schemeClr val="dk1"/>
              </a:buClr>
              <a:buSzPts val="2080"/>
              <a:buFont typeface="Times New Roman"/>
              <a:buChar char="•"/>
            </a:pPr>
            <a:r>
              <a:rPr lang="en-US" sz="2080">
                <a:latin typeface="Times New Roman"/>
                <a:ea typeface="Times New Roman"/>
                <a:cs typeface="Times New Roman"/>
                <a:sym typeface="Times New Roman"/>
              </a:rPr>
              <a:t>1.E. Atkociunas, R. Blake, A. Juozapavicius, M. Kazimianec, Image Processing in Road Traffic Analysis, Nonlinear Analysis: Modelling and Control, 2005, Vol. 10, No. 4, 315-33</a:t>
            </a:r>
            <a:endParaRPr sz="2080">
              <a:latin typeface="Times New Roman"/>
              <a:ea typeface="Times New Roman"/>
              <a:cs typeface="Times New Roman"/>
              <a:sym typeface="Times New Roman"/>
            </a:endParaRPr>
          </a:p>
          <a:p>
            <a:pPr marL="228600" lvl="0" indent="0" algn="l" rtl="0">
              <a:lnSpc>
                <a:spcPct val="70000"/>
              </a:lnSpc>
              <a:spcBef>
                <a:spcPts val="1000"/>
              </a:spcBef>
              <a:spcAft>
                <a:spcPts val="0"/>
              </a:spcAft>
              <a:buSzPts val="935"/>
              <a:buNone/>
            </a:pPr>
            <a:endParaRPr sz="2080">
              <a:latin typeface="Times New Roman"/>
              <a:ea typeface="Times New Roman"/>
              <a:cs typeface="Times New Roman"/>
              <a:sym typeface="Times New Roman"/>
            </a:endParaRPr>
          </a:p>
          <a:p>
            <a:pPr marL="228600" lvl="0" indent="0" algn="l" rtl="0">
              <a:lnSpc>
                <a:spcPct val="70000"/>
              </a:lnSpc>
              <a:spcBef>
                <a:spcPts val="1000"/>
              </a:spcBef>
              <a:spcAft>
                <a:spcPts val="0"/>
              </a:spcAft>
              <a:buSzPts val="935"/>
              <a:buNone/>
            </a:pPr>
            <a:endParaRPr sz="2080">
              <a:latin typeface="Times New Roman"/>
              <a:ea typeface="Times New Roman"/>
              <a:cs typeface="Times New Roman"/>
              <a:sym typeface="Times New Roman"/>
            </a:endParaRPr>
          </a:p>
          <a:p>
            <a:pPr marL="228600" lvl="0" indent="-182880" algn="l" rtl="0">
              <a:lnSpc>
                <a:spcPct val="70000"/>
              </a:lnSpc>
              <a:spcBef>
                <a:spcPts val="1000"/>
              </a:spcBef>
              <a:spcAft>
                <a:spcPts val="0"/>
              </a:spcAft>
              <a:buClr>
                <a:schemeClr val="dk1"/>
              </a:buClr>
              <a:buSzPts val="2080"/>
              <a:buFont typeface="Times New Roman"/>
              <a:buChar char="•"/>
            </a:pPr>
            <a:r>
              <a:rPr lang="en-US" sz="2080">
                <a:latin typeface="Times New Roman"/>
                <a:ea typeface="Times New Roman"/>
                <a:cs typeface="Times New Roman"/>
                <a:sym typeface="Times New Roman"/>
              </a:rPr>
              <a:t>2.Arash Gholami Rad, Abbas Dehghani and Mohamed Rehan Karim, "Vehicle speed detection in video image sequences using CVS method", at International Journal of the Physical Sciences Vol. 5(17), pp. 2555-2563, 18 December, 2010, ISSN 1992-1950 © 2010 Academic Journals</a:t>
            </a:r>
            <a:endParaRPr sz="2080">
              <a:latin typeface="Times New Roman"/>
              <a:ea typeface="Times New Roman"/>
              <a:cs typeface="Times New Roman"/>
              <a:sym typeface="Times New Roman"/>
            </a:endParaRPr>
          </a:p>
          <a:p>
            <a:pPr marL="228600" lvl="0" indent="0" algn="l" rtl="0">
              <a:lnSpc>
                <a:spcPct val="70000"/>
              </a:lnSpc>
              <a:spcBef>
                <a:spcPts val="1000"/>
              </a:spcBef>
              <a:spcAft>
                <a:spcPts val="0"/>
              </a:spcAft>
              <a:buSzPts val="935"/>
              <a:buNone/>
            </a:pPr>
            <a:endParaRPr sz="2080">
              <a:latin typeface="Times New Roman"/>
              <a:ea typeface="Times New Roman"/>
              <a:cs typeface="Times New Roman"/>
              <a:sym typeface="Times New Roman"/>
            </a:endParaRPr>
          </a:p>
          <a:p>
            <a:pPr marL="0" lvl="0" indent="0" algn="l" rtl="0">
              <a:lnSpc>
                <a:spcPct val="70000"/>
              </a:lnSpc>
              <a:spcBef>
                <a:spcPts val="1000"/>
              </a:spcBef>
              <a:spcAft>
                <a:spcPts val="0"/>
              </a:spcAft>
              <a:buSzPts val="935"/>
              <a:buNone/>
            </a:pPr>
            <a:endParaRPr sz="2080">
              <a:latin typeface="Times New Roman"/>
              <a:ea typeface="Times New Roman"/>
              <a:cs typeface="Times New Roman"/>
              <a:sym typeface="Times New Roman"/>
            </a:endParaRPr>
          </a:p>
          <a:p>
            <a:pPr marL="228600" lvl="0" indent="-182880" algn="l" rtl="0">
              <a:lnSpc>
                <a:spcPct val="70000"/>
              </a:lnSpc>
              <a:spcBef>
                <a:spcPts val="1000"/>
              </a:spcBef>
              <a:spcAft>
                <a:spcPts val="0"/>
              </a:spcAft>
              <a:buClr>
                <a:schemeClr val="dk1"/>
              </a:buClr>
              <a:buSzPts val="2080"/>
              <a:buFont typeface="Times New Roman"/>
              <a:buChar char="•"/>
            </a:pPr>
            <a:r>
              <a:rPr lang="en-US" sz="2080">
                <a:latin typeface="Times New Roman"/>
                <a:ea typeface="Times New Roman"/>
                <a:cs typeface="Times New Roman"/>
                <a:sym typeface="Times New Roman"/>
              </a:rPr>
              <a:t>3.H. P. Moravec. Towards Automatic Visual Obstacle Avoidance. Proc. 5th International Joint Conference on Artificial Intelligence, pp. 584, 197</a:t>
            </a:r>
            <a:endParaRPr sz="2080">
              <a:latin typeface="Times New Roman"/>
              <a:ea typeface="Times New Roman"/>
              <a:cs typeface="Times New Roman"/>
              <a:sym typeface="Times New Roman"/>
            </a:endParaRPr>
          </a:p>
        </p:txBody>
      </p:sp>
      <p:sp>
        <p:nvSpPr>
          <p:cNvPr id="389" name="Google Shape;389;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9"/>
          <p:cNvSpPr txBox="1">
            <a:spLocks noGrp="1"/>
          </p:cNvSpPr>
          <p:nvPr>
            <p:ph type="body" idx="1"/>
          </p:nvPr>
        </p:nvSpPr>
        <p:spPr>
          <a:xfrm>
            <a:off x="516900" y="1249144"/>
            <a:ext cx="11158200" cy="5107200"/>
          </a:xfrm>
          <a:prstGeom prst="rect">
            <a:avLst/>
          </a:prstGeom>
        </p:spPr>
        <p:txBody>
          <a:bodyPr spcFirstLastPara="1" wrap="square" lIns="91425" tIns="45700" rIns="91425" bIns="45700" anchor="t" anchorCtr="0">
            <a:noAutofit/>
          </a:bodyPr>
          <a:lstStyle/>
          <a:p>
            <a:pPr marL="0" lvl="0" indent="0" algn="l" rtl="0">
              <a:lnSpc>
                <a:spcPct val="80000"/>
              </a:lnSpc>
              <a:spcBef>
                <a:spcPts val="1000"/>
              </a:spcBef>
              <a:spcAft>
                <a:spcPts val="0"/>
              </a:spcAft>
              <a:buSzPts val="523"/>
              <a:buNone/>
            </a:pPr>
            <a:r>
              <a:rPr lang="en-US" sz="1629">
                <a:latin typeface="Times New Roman"/>
                <a:ea typeface="Times New Roman"/>
                <a:cs typeface="Times New Roman"/>
                <a:sym typeface="Times New Roman"/>
              </a:rPr>
              <a:t>4..Z. Zheng, H. Wang and EKTeoh. Analysis of Gray Level Corner Detection. Pattern Recognition Letters, Vol. 20, pp. 149-162, 1999</a:t>
            </a:r>
            <a:endParaRPr sz="1629">
              <a:latin typeface="Times New Roman"/>
              <a:ea typeface="Times New Roman"/>
              <a:cs typeface="Times New Roman"/>
              <a:sym typeface="Times New Roman"/>
            </a:endParaRPr>
          </a:p>
          <a:p>
            <a:pPr marL="0" lvl="0" indent="0" algn="l" rtl="0">
              <a:lnSpc>
                <a:spcPct val="80000"/>
              </a:lnSpc>
              <a:spcBef>
                <a:spcPts val="1000"/>
              </a:spcBef>
              <a:spcAft>
                <a:spcPts val="0"/>
              </a:spcAft>
              <a:buSzPts val="523"/>
              <a:buNone/>
            </a:pPr>
            <a:r>
              <a:rPr lang="en-US" sz="1629">
                <a:latin typeface="Times New Roman"/>
                <a:ea typeface="Times New Roman"/>
                <a:cs typeface="Times New Roman"/>
                <a:sym typeface="Times New Roman"/>
              </a:rPr>
              <a:t>CrossRef  Google Scholar </a:t>
            </a:r>
            <a:endParaRPr sz="1629">
              <a:latin typeface="Times New Roman"/>
              <a:ea typeface="Times New Roman"/>
              <a:cs typeface="Times New Roman"/>
              <a:sym typeface="Times New Roman"/>
            </a:endParaRPr>
          </a:p>
          <a:p>
            <a:pPr marL="0" lvl="0" indent="0" algn="l" rtl="0">
              <a:lnSpc>
                <a:spcPct val="80000"/>
              </a:lnSpc>
              <a:spcBef>
                <a:spcPts val="1000"/>
              </a:spcBef>
              <a:spcAft>
                <a:spcPts val="0"/>
              </a:spcAft>
              <a:buSzPts val="523"/>
              <a:buNone/>
            </a:pPr>
            <a:endParaRPr sz="1629">
              <a:latin typeface="Times New Roman"/>
              <a:ea typeface="Times New Roman"/>
              <a:cs typeface="Times New Roman"/>
              <a:sym typeface="Times New Roman"/>
            </a:endParaRPr>
          </a:p>
          <a:p>
            <a:pPr marL="0" lvl="0" indent="0" algn="l" rtl="0">
              <a:lnSpc>
                <a:spcPct val="80000"/>
              </a:lnSpc>
              <a:spcBef>
                <a:spcPts val="1000"/>
              </a:spcBef>
              <a:spcAft>
                <a:spcPts val="0"/>
              </a:spcAft>
              <a:buSzPts val="523"/>
              <a:buNone/>
            </a:pPr>
            <a:r>
              <a:rPr lang="en-US" sz="1629">
                <a:latin typeface="Times New Roman"/>
                <a:ea typeface="Times New Roman"/>
                <a:cs typeface="Times New Roman"/>
                <a:sym typeface="Times New Roman"/>
              </a:rPr>
              <a:t>5.Rafael C. Gonzalez and Richard E. Woods "Digital Image Processing" Prentice Hall, 2001</a:t>
            </a:r>
            <a:endParaRPr sz="1629">
              <a:latin typeface="Times New Roman"/>
              <a:ea typeface="Times New Roman"/>
              <a:cs typeface="Times New Roman"/>
              <a:sym typeface="Times New Roman"/>
            </a:endParaRPr>
          </a:p>
          <a:p>
            <a:pPr marL="0" lvl="0" indent="0" algn="l" rtl="0">
              <a:lnSpc>
                <a:spcPct val="80000"/>
              </a:lnSpc>
              <a:spcBef>
                <a:spcPts val="1000"/>
              </a:spcBef>
              <a:spcAft>
                <a:spcPts val="0"/>
              </a:spcAft>
              <a:buSzPts val="523"/>
              <a:buNone/>
            </a:pPr>
            <a:r>
              <a:rPr lang="en-US" sz="1629">
                <a:latin typeface="Times New Roman"/>
                <a:ea typeface="Times New Roman"/>
                <a:cs typeface="Times New Roman"/>
                <a:sym typeface="Times New Roman"/>
              </a:rPr>
              <a:t>Google Scholar </a:t>
            </a:r>
            <a:endParaRPr sz="1629">
              <a:latin typeface="Times New Roman"/>
              <a:ea typeface="Times New Roman"/>
              <a:cs typeface="Times New Roman"/>
              <a:sym typeface="Times New Roman"/>
            </a:endParaRPr>
          </a:p>
          <a:p>
            <a:pPr marL="0" lvl="0" indent="0" algn="l" rtl="0">
              <a:lnSpc>
                <a:spcPct val="80000"/>
              </a:lnSpc>
              <a:spcBef>
                <a:spcPts val="1000"/>
              </a:spcBef>
              <a:spcAft>
                <a:spcPts val="0"/>
              </a:spcAft>
              <a:buSzPts val="523"/>
              <a:buNone/>
            </a:pPr>
            <a:endParaRPr sz="1629">
              <a:latin typeface="Times New Roman"/>
              <a:ea typeface="Times New Roman"/>
              <a:cs typeface="Times New Roman"/>
              <a:sym typeface="Times New Roman"/>
            </a:endParaRPr>
          </a:p>
          <a:p>
            <a:pPr marL="0" lvl="0" indent="0" algn="l" rtl="0">
              <a:lnSpc>
                <a:spcPct val="80000"/>
              </a:lnSpc>
              <a:spcBef>
                <a:spcPts val="1000"/>
              </a:spcBef>
              <a:spcAft>
                <a:spcPts val="0"/>
              </a:spcAft>
              <a:buSzPts val="523"/>
              <a:buNone/>
            </a:pPr>
            <a:r>
              <a:rPr lang="en-US" sz="1629">
                <a:latin typeface="Times New Roman"/>
                <a:ea typeface="Times New Roman"/>
                <a:cs typeface="Times New Roman"/>
                <a:sym typeface="Times New Roman"/>
              </a:rPr>
              <a:t>6.D. A. Forsyth, J. Ponce. "Computer Vision. A Modern Approach", Prentice Hall, 2003</a:t>
            </a:r>
            <a:endParaRPr sz="1629">
              <a:latin typeface="Times New Roman"/>
              <a:ea typeface="Times New Roman"/>
              <a:cs typeface="Times New Roman"/>
              <a:sym typeface="Times New Roman"/>
            </a:endParaRPr>
          </a:p>
          <a:p>
            <a:pPr marL="0" lvl="0" indent="0" algn="l" rtl="0">
              <a:lnSpc>
                <a:spcPct val="80000"/>
              </a:lnSpc>
              <a:spcBef>
                <a:spcPts val="1000"/>
              </a:spcBef>
              <a:spcAft>
                <a:spcPts val="0"/>
              </a:spcAft>
              <a:buSzPts val="523"/>
              <a:buNone/>
            </a:pPr>
            <a:r>
              <a:rPr lang="en-US" sz="1629">
                <a:latin typeface="Times New Roman"/>
                <a:ea typeface="Times New Roman"/>
                <a:cs typeface="Times New Roman"/>
                <a:sym typeface="Times New Roman"/>
              </a:rPr>
              <a:t>Google Scholar </a:t>
            </a:r>
            <a:endParaRPr sz="1629">
              <a:latin typeface="Times New Roman"/>
              <a:ea typeface="Times New Roman"/>
              <a:cs typeface="Times New Roman"/>
              <a:sym typeface="Times New Roman"/>
            </a:endParaRPr>
          </a:p>
          <a:p>
            <a:pPr marL="0" lvl="0" indent="0" algn="l" rtl="0">
              <a:lnSpc>
                <a:spcPct val="80000"/>
              </a:lnSpc>
              <a:spcBef>
                <a:spcPts val="1000"/>
              </a:spcBef>
              <a:spcAft>
                <a:spcPts val="0"/>
              </a:spcAft>
              <a:buSzPts val="523"/>
              <a:buNone/>
            </a:pPr>
            <a:endParaRPr sz="1629">
              <a:latin typeface="Times New Roman"/>
              <a:ea typeface="Times New Roman"/>
              <a:cs typeface="Times New Roman"/>
              <a:sym typeface="Times New Roman"/>
            </a:endParaRPr>
          </a:p>
          <a:p>
            <a:pPr marL="0" lvl="0" indent="0" algn="l" rtl="0">
              <a:lnSpc>
                <a:spcPct val="80000"/>
              </a:lnSpc>
              <a:spcBef>
                <a:spcPts val="1000"/>
              </a:spcBef>
              <a:spcAft>
                <a:spcPts val="0"/>
              </a:spcAft>
              <a:buSzPts val="523"/>
              <a:buNone/>
            </a:pPr>
            <a:r>
              <a:rPr lang="en-US" sz="1629">
                <a:latin typeface="Times New Roman"/>
                <a:ea typeface="Times New Roman"/>
                <a:cs typeface="Times New Roman"/>
                <a:sym typeface="Times New Roman"/>
              </a:rPr>
              <a:t>7.Open source computer vision library - reference manual, INTEL Corporation, 1999-2001.</a:t>
            </a:r>
            <a:endParaRPr sz="1629">
              <a:latin typeface="Times New Roman"/>
              <a:ea typeface="Times New Roman"/>
              <a:cs typeface="Times New Roman"/>
              <a:sym typeface="Times New Roman"/>
            </a:endParaRPr>
          </a:p>
          <a:p>
            <a:pPr marL="0" lvl="0" indent="0" algn="l" rtl="0">
              <a:lnSpc>
                <a:spcPct val="80000"/>
              </a:lnSpc>
              <a:spcBef>
                <a:spcPts val="1000"/>
              </a:spcBef>
              <a:spcAft>
                <a:spcPts val="0"/>
              </a:spcAft>
              <a:buSzPts val="523"/>
              <a:buNone/>
            </a:pPr>
            <a:r>
              <a:rPr lang="en-US" sz="1629">
                <a:latin typeface="Times New Roman"/>
                <a:ea typeface="Times New Roman"/>
                <a:cs typeface="Times New Roman"/>
                <a:sym typeface="Times New Roman"/>
              </a:rPr>
              <a:t>Google Scholar </a:t>
            </a:r>
            <a:endParaRPr sz="1629">
              <a:latin typeface="Times New Roman"/>
              <a:ea typeface="Times New Roman"/>
              <a:cs typeface="Times New Roman"/>
              <a:sym typeface="Times New Roman"/>
            </a:endParaRPr>
          </a:p>
          <a:p>
            <a:pPr marL="0" lvl="0" indent="0" algn="l" rtl="0">
              <a:lnSpc>
                <a:spcPct val="80000"/>
              </a:lnSpc>
              <a:spcBef>
                <a:spcPts val="1000"/>
              </a:spcBef>
              <a:spcAft>
                <a:spcPts val="0"/>
              </a:spcAft>
              <a:buSzPts val="523"/>
              <a:buNone/>
            </a:pPr>
            <a:endParaRPr sz="1629">
              <a:latin typeface="Times New Roman"/>
              <a:ea typeface="Times New Roman"/>
              <a:cs typeface="Times New Roman"/>
              <a:sym typeface="Times New Roman"/>
            </a:endParaRPr>
          </a:p>
          <a:p>
            <a:pPr marL="0" lvl="0" indent="0" algn="l" rtl="0">
              <a:lnSpc>
                <a:spcPct val="80000"/>
              </a:lnSpc>
              <a:spcBef>
                <a:spcPts val="1000"/>
              </a:spcBef>
              <a:spcAft>
                <a:spcPts val="0"/>
              </a:spcAft>
              <a:buSzPts val="523"/>
              <a:buNone/>
            </a:pPr>
            <a:r>
              <a:rPr lang="en-US" sz="1629">
                <a:latin typeface="Times New Roman"/>
                <a:ea typeface="Times New Roman"/>
                <a:cs typeface="Times New Roman"/>
                <a:sym typeface="Times New Roman"/>
              </a:rPr>
              <a:t>8.News Article: http://articles.timesofindia.indiatimes.com/2012-06-27/ chandigarh/32439930-1-road-accidents-nakas-internalroads</a:t>
            </a:r>
            <a:endParaRPr sz="1629">
              <a:latin typeface="Times New Roman"/>
              <a:ea typeface="Times New Roman"/>
              <a:cs typeface="Times New Roman"/>
              <a:sym typeface="Times New Roman"/>
            </a:endParaRPr>
          </a:p>
          <a:p>
            <a:pPr marL="0" lvl="0" indent="0" algn="l" rtl="0">
              <a:lnSpc>
                <a:spcPct val="80000"/>
              </a:lnSpc>
              <a:spcBef>
                <a:spcPts val="1000"/>
              </a:spcBef>
              <a:spcAft>
                <a:spcPts val="0"/>
              </a:spcAft>
              <a:buSzPts val="523"/>
              <a:buNone/>
            </a:pPr>
            <a:endParaRPr sz="1629">
              <a:latin typeface="Times New Roman"/>
              <a:ea typeface="Times New Roman"/>
              <a:cs typeface="Times New Roman"/>
              <a:sym typeface="Times New Roman"/>
            </a:endParaRPr>
          </a:p>
          <a:p>
            <a:pPr marL="0" lvl="0" indent="0" algn="l" rtl="0">
              <a:lnSpc>
                <a:spcPct val="80000"/>
              </a:lnSpc>
              <a:spcBef>
                <a:spcPts val="1000"/>
              </a:spcBef>
              <a:spcAft>
                <a:spcPts val="0"/>
              </a:spcAft>
              <a:buSzPts val="523"/>
              <a:buNone/>
            </a:pPr>
            <a:endParaRPr sz="1629">
              <a:latin typeface="Times New Roman"/>
              <a:ea typeface="Times New Roman"/>
              <a:cs typeface="Times New Roman"/>
              <a:sym typeface="Times New Roman"/>
            </a:endParaRPr>
          </a:p>
          <a:p>
            <a:pPr marL="0" lvl="0" indent="0" algn="l" rtl="0">
              <a:lnSpc>
                <a:spcPct val="80000"/>
              </a:lnSpc>
              <a:spcBef>
                <a:spcPts val="1000"/>
              </a:spcBef>
              <a:spcAft>
                <a:spcPts val="0"/>
              </a:spcAft>
              <a:buSzPts val="523"/>
              <a:buNone/>
            </a:pPr>
            <a:endParaRPr sz="1629">
              <a:latin typeface="Times New Roman"/>
              <a:ea typeface="Times New Roman"/>
              <a:cs typeface="Times New Roman"/>
              <a:sym typeface="Times New Roman"/>
            </a:endParaRPr>
          </a:p>
          <a:p>
            <a:pPr marL="0" lvl="0" indent="0" algn="l" rtl="0">
              <a:lnSpc>
                <a:spcPct val="80000"/>
              </a:lnSpc>
              <a:spcBef>
                <a:spcPts val="1000"/>
              </a:spcBef>
              <a:spcAft>
                <a:spcPts val="0"/>
              </a:spcAft>
              <a:buSzPts val="523"/>
              <a:buNone/>
            </a:pPr>
            <a:endParaRPr sz="1629">
              <a:latin typeface="Times New Roman"/>
              <a:ea typeface="Times New Roman"/>
              <a:cs typeface="Times New Roman"/>
              <a:sym typeface="Times New Roman"/>
            </a:endParaRPr>
          </a:p>
        </p:txBody>
      </p:sp>
      <p:sp>
        <p:nvSpPr>
          <p:cNvPr id="396" name="Google Shape;396;p5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Outline</a:t>
            </a:r>
            <a:endParaRPr b="1">
              <a:latin typeface="Times New Roman"/>
              <a:ea typeface="Times New Roman"/>
              <a:cs typeface="Times New Roman"/>
              <a:sym typeface="Times New Roman"/>
            </a:endParaRPr>
          </a:p>
        </p:txBody>
      </p:sp>
      <p:sp>
        <p:nvSpPr>
          <p:cNvPr id="277" name="Google Shape;277;p44"/>
          <p:cNvSpPr txBox="1">
            <a:spLocks noGrp="1"/>
          </p:cNvSpPr>
          <p:nvPr>
            <p:ph type="body" idx="1"/>
          </p:nvPr>
        </p:nvSpPr>
        <p:spPr>
          <a:xfrm>
            <a:off x="838200" y="1588220"/>
            <a:ext cx="10515600" cy="49522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Introduction to Project</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Problem Formulation</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Objectives of the work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Methodology used</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Results and Outputs</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References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278" name="Google Shape;27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 to Project</a:t>
            </a:r>
            <a:endParaRPr/>
          </a:p>
        </p:txBody>
      </p:sp>
      <p:sp>
        <p:nvSpPr>
          <p:cNvPr id="284" name="Google Shape;284;p45"/>
          <p:cNvSpPr txBox="1">
            <a:spLocks noGrp="1"/>
          </p:cNvSpPr>
          <p:nvPr>
            <p:ph type="body" idx="1"/>
          </p:nvPr>
        </p:nvSpPr>
        <p:spPr>
          <a:xfrm>
            <a:off x="279881" y="2005150"/>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a:p>
          <a:p>
            <a:pPr marL="228600" lvl="0" indent="-228600" algn="l" rtl="0">
              <a:lnSpc>
                <a:spcPct val="90000"/>
              </a:lnSpc>
              <a:spcBef>
                <a:spcPts val="0"/>
              </a:spcBef>
              <a:spcAft>
                <a:spcPts val="0"/>
              </a:spcAft>
              <a:buSzPts val="2800"/>
              <a:buFont typeface="Times New Roman"/>
              <a:buChar char="•"/>
            </a:pPr>
            <a:r>
              <a:rPr lang="en-US">
                <a:latin typeface="Times New Roman"/>
                <a:ea typeface="Times New Roman"/>
                <a:cs typeface="Times New Roman"/>
                <a:sym typeface="Times New Roman"/>
              </a:rPr>
              <a:t>Vehicle speed detection estimates the real-time vehicle speed on roads from any real-time stream or recorded video.</a:t>
            </a:r>
            <a:endParaRPr>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a:latin typeface="Times New Roman"/>
              <a:ea typeface="Times New Roman"/>
              <a:cs typeface="Times New Roman"/>
              <a:sym typeface="Times New Roman"/>
            </a:endParaRPr>
          </a:p>
          <a:p>
            <a:pPr marL="228600" lvl="0" indent="-228600" algn="l" rtl="0">
              <a:lnSpc>
                <a:spcPct val="90000"/>
              </a:lnSpc>
              <a:spcBef>
                <a:spcPts val="0"/>
              </a:spcBef>
              <a:spcAft>
                <a:spcPts val="0"/>
              </a:spcAft>
              <a:buSzPts val="2800"/>
              <a:buFont typeface="Times New Roman"/>
              <a:buChar char="•"/>
            </a:pPr>
            <a:r>
              <a:rPr lang="en-US">
                <a:latin typeface="Times New Roman"/>
                <a:ea typeface="Times New Roman"/>
                <a:cs typeface="Times New Roman"/>
                <a:sym typeface="Times New Roman"/>
              </a:rPr>
              <a:t>This project uses OpenCV, Deep learning and computer vision.</a:t>
            </a:r>
            <a:endParaRPr>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22860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endParaRPr/>
          </a:p>
        </p:txBody>
      </p:sp>
      <p:sp>
        <p:nvSpPr>
          <p:cNvPr id="285" name="Google Shape;285;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txBox="1">
            <a:spLocks noGrp="1"/>
          </p:cNvSpPr>
          <p:nvPr>
            <p:ph type="body" idx="1"/>
          </p:nvPr>
        </p:nvSpPr>
        <p:spPr>
          <a:xfrm>
            <a:off x="838200" y="1825625"/>
            <a:ext cx="10515600" cy="37395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The input is the video or mp4 file of any road or highway. After the computational work done at the backend in the code, the output is the objects traced by green rectangles with the speed.</a:t>
            </a:r>
            <a:endParaRPr/>
          </a:p>
        </p:txBody>
      </p:sp>
      <p:sp>
        <p:nvSpPr>
          <p:cNvPr id="292" name="Google Shape;292;p4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Problem Formulation</a:t>
            </a:r>
            <a:endParaRPr/>
          </a:p>
        </p:txBody>
      </p:sp>
      <p:sp>
        <p:nvSpPr>
          <p:cNvPr id="298" name="Google Shape;298;p47"/>
          <p:cNvSpPr txBox="1">
            <a:spLocks noGrp="1"/>
          </p:cNvSpPr>
          <p:nvPr>
            <p:ph type="body" idx="1"/>
          </p:nvPr>
        </p:nvSpPr>
        <p:spPr>
          <a:xfrm>
            <a:off x="838200" y="2203775"/>
            <a:ext cx="10515600" cy="4517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a:p>
          <a:p>
            <a:pPr marL="457200" lvl="0" indent="-400050" algn="l" rtl="0">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Road accidents have been very common in the present world with the prime cause being the careless driving. The necessity to check this has been very essential and different methods have been used so far.</a:t>
            </a:r>
            <a:endParaRPr sz="2700">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2700">
              <a:latin typeface="Times New Roman"/>
              <a:ea typeface="Times New Roman"/>
              <a:cs typeface="Times New Roman"/>
              <a:sym typeface="Times New Roman"/>
            </a:endParaRPr>
          </a:p>
          <a:p>
            <a:pPr marL="457200" lvl="0" indent="0" algn="l" rtl="0">
              <a:lnSpc>
                <a:spcPct val="90000"/>
              </a:lnSpc>
              <a:spcBef>
                <a:spcPts val="0"/>
              </a:spcBef>
              <a:spcAft>
                <a:spcPts val="0"/>
              </a:spcAft>
              <a:buNone/>
            </a:pPr>
            <a:endParaRPr sz="2700">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2700">
              <a:latin typeface="Times New Roman"/>
              <a:ea typeface="Times New Roman"/>
              <a:cs typeface="Times New Roman"/>
              <a:sym typeface="Times New Roman"/>
            </a:endParaRPr>
          </a:p>
          <a:p>
            <a:pPr marL="457200" lvl="0" indent="-400050" algn="l" rtl="0">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Traffic congestion is the main problem faced by big cities, such as Jakarta. One approach to reduce congestion levels is to improve traffic management that regulates and controls the number of vehicles. </a:t>
            </a:r>
            <a:endParaRPr sz="2700">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2400">
              <a:latin typeface="Times New Roman"/>
              <a:ea typeface="Times New Roman"/>
              <a:cs typeface="Times New Roman"/>
              <a:sym typeface="Times New Roman"/>
            </a:endParaRPr>
          </a:p>
          <a:p>
            <a:pPr marL="228600" lvl="0" indent="0" algn="l" rtl="0">
              <a:lnSpc>
                <a:spcPct val="90000"/>
              </a:lnSpc>
              <a:spcBef>
                <a:spcPts val="0"/>
              </a:spcBef>
              <a:spcAft>
                <a:spcPts val="0"/>
              </a:spcAft>
              <a:buNone/>
            </a:pPr>
            <a:endParaRPr sz="2400">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endParaRPr/>
          </a:p>
        </p:txBody>
      </p:sp>
      <p:sp>
        <p:nvSpPr>
          <p:cNvPr id="299" name="Google Shape;299;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Objectives</a:t>
            </a:r>
            <a:endParaRPr/>
          </a:p>
        </p:txBody>
      </p:sp>
      <p:sp>
        <p:nvSpPr>
          <p:cNvPr id="305" name="Google Shape;305;p48"/>
          <p:cNvSpPr txBox="1">
            <a:spLocks noGrp="1"/>
          </p:cNvSpPr>
          <p:nvPr>
            <p:ph type="body" idx="1"/>
          </p:nvPr>
        </p:nvSpPr>
        <p:spPr>
          <a:xfrm>
            <a:off x="1260563" y="1847925"/>
            <a:ext cx="10515600" cy="43512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1000"/>
              </a:spcBef>
              <a:spcAft>
                <a:spcPts val="0"/>
              </a:spcAft>
              <a:buNone/>
            </a:pPr>
            <a:r>
              <a:rPr lang="en-US"/>
              <a:t>The research objectives for the Vehicle Speed Detector can be defined </a:t>
            </a:r>
            <a:endParaRPr/>
          </a:p>
          <a:p>
            <a:pPr marL="0" lvl="0" indent="0" algn="l" rtl="0">
              <a:spcBef>
                <a:spcPts val="1000"/>
              </a:spcBef>
              <a:spcAft>
                <a:spcPts val="0"/>
              </a:spcAft>
              <a:buNone/>
            </a:pPr>
            <a:r>
              <a:rPr lang="en-US"/>
              <a:t>as: </a:t>
            </a:r>
            <a:endParaRPr/>
          </a:p>
          <a:p>
            <a:pPr marL="0" lvl="0" indent="0" algn="l" rtl="0">
              <a:spcBef>
                <a:spcPts val="1000"/>
              </a:spcBef>
              <a:spcAft>
                <a:spcPts val="0"/>
              </a:spcAft>
              <a:buNone/>
            </a:pPr>
            <a:r>
              <a:rPr lang="en-US" b="1"/>
              <a:t>General Objective</a:t>
            </a:r>
            <a:r>
              <a:rPr lang="en-US"/>
              <a:t>: Vehicle Speed Detector aims at providing accurate results of the calculated </a:t>
            </a:r>
            <a:endParaRPr/>
          </a:p>
          <a:p>
            <a:pPr marL="0" lvl="0" indent="0" algn="l" rtl="0">
              <a:spcBef>
                <a:spcPts val="1000"/>
              </a:spcBef>
              <a:spcAft>
                <a:spcPts val="0"/>
              </a:spcAft>
              <a:buNone/>
            </a:pPr>
            <a:r>
              <a:rPr lang="en-US"/>
              <a:t>speed of vehicle from given input stream.  Specific Objectives: The model is based on basically three steps that are: </a:t>
            </a:r>
            <a:endParaRPr/>
          </a:p>
          <a:p>
            <a:pPr marL="0" lvl="0" indent="0" algn="l" rtl="0">
              <a:spcBef>
                <a:spcPts val="1000"/>
              </a:spcBef>
              <a:spcAft>
                <a:spcPts val="0"/>
              </a:spcAft>
              <a:buNone/>
            </a:pPr>
            <a:r>
              <a:rPr lang="en-US"/>
              <a:t>*Object detection (vehicles) </a:t>
            </a:r>
            <a:endParaRPr/>
          </a:p>
          <a:p>
            <a:pPr marL="0" lvl="0" indent="0" algn="l" rtl="0">
              <a:spcBef>
                <a:spcPts val="1000"/>
              </a:spcBef>
              <a:spcAft>
                <a:spcPts val="0"/>
              </a:spcAft>
              <a:buNone/>
            </a:pPr>
            <a:r>
              <a:rPr lang="en-US"/>
              <a:t>*Create the bounding box outside the vehicle </a:t>
            </a:r>
            <a:endParaRPr/>
          </a:p>
          <a:p>
            <a:pPr marL="0" lvl="0" indent="0" algn="l" rtl="0">
              <a:spcBef>
                <a:spcPts val="1000"/>
              </a:spcBef>
              <a:spcAft>
                <a:spcPts val="0"/>
              </a:spcAft>
              <a:buNone/>
            </a:pPr>
            <a:r>
              <a:rPr lang="en-US"/>
              <a:t>*Computing the speed of the vehicle</a:t>
            </a:r>
            <a:endParaRPr/>
          </a:p>
          <a:p>
            <a:pPr marL="0" lvl="0" indent="0" algn="l" rtl="0">
              <a:spcBef>
                <a:spcPts val="1000"/>
              </a:spcBef>
              <a:spcAft>
                <a:spcPts val="0"/>
              </a:spcAft>
              <a:buNone/>
            </a:pPr>
            <a:r>
              <a:rPr lang="en-US"/>
              <a:t> </a:t>
            </a:r>
            <a:r>
              <a:rPr lang="en-US" b="1"/>
              <a:t>Immediate Objectives</a:t>
            </a:r>
            <a:r>
              <a:rPr lang="en-US"/>
              <a:t>: We have proposed this model as this model is the need of the hour. It </a:t>
            </a:r>
            <a:endParaRPr/>
          </a:p>
          <a:p>
            <a:pPr marL="0" lvl="0" indent="0" algn="l" rtl="0">
              <a:spcBef>
                <a:spcPts val="1000"/>
              </a:spcBef>
              <a:spcAft>
                <a:spcPts val="0"/>
              </a:spcAft>
              <a:buNone/>
            </a:pPr>
            <a:r>
              <a:rPr lang="en-US"/>
              <a:t>helps in calculating the accurate speed of vehicles and also helps authorities to keep check on </a:t>
            </a:r>
            <a:endParaRPr/>
          </a:p>
          <a:p>
            <a:pPr marL="0" lvl="0" indent="0" algn="l" rtl="0">
              <a:spcBef>
                <a:spcPts val="1000"/>
              </a:spcBef>
              <a:spcAft>
                <a:spcPts val="0"/>
              </a:spcAft>
              <a:buNone/>
            </a:pPr>
            <a:r>
              <a:rPr lang="en-US"/>
              <a:t>careless drivers or on the people who are not obeying laws</a:t>
            </a:r>
            <a:endParaRPr/>
          </a:p>
        </p:txBody>
      </p:sp>
      <p:sp>
        <p:nvSpPr>
          <p:cNvPr id="306" name="Google Shape;306;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Methodology used</a:t>
            </a:r>
            <a:endParaRPr/>
          </a:p>
        </p:txBody>
      </p:sp>
      <p:sp>
        <p:nvSpPr>
          <p:cNvPr id="312" name="Google Shape;312;p49"/>
          <p:cNvSpPr txBox="1">
            <a:spLocks noGrp="1"/>
          </p:cNvSpPr>
          <p:nvPr>
            <p:ph type="body" idx="1"/>
          </p:nvPr>
        </p:nvSpPr>
        <p:spPr>
          <a:xfrm>
            <a:off x="756875" y="2366425"/>
            <a:ext cx="10515600" cy="39246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model/project used OpenCV, deep learning and computer vision for the detection of vehicles and calculate it’s speed. Object detection is applied to detect vehicles from the either input video or </a:t>
            </a:r>
            <a:endParaRPr/>
          </a:p>
          <a:p>
            <a:pPr marL="228600" lvl="0" indent="0" algn="l" rtl="0">
              <a:lnSpc>
                <a:spcPct val="90000"/>
              </a:lnSpc>
              <a:spcBef>
                <a:spcPts val="0"/>
              </a:spcBef>
              <a:spcAft>
                <a:spcPts val="0"/>
              </a:spcAft>
              <a:buNone/>
            </a:pPr>
            <a:r>
              <a:rPr lang="en-US"/>
              <a:t>real time streams.</a:t>
            </a:r>
            <a:endParaRPr/>
          </a:p>
          <a:p>
            <a:pPr marL="0" lvl="0" indent="0" algn="l" rtl="0">
              <a:lnSpc>
                <a:spcPct val="90000"/>
              </a:lnSpc>
              <a:spcBef>
                <a:spcPts val="0"/>
              </a:spcBef>
              <a:spcAft>
                <a:spcPts val="0"/>
              </a:spcAft>
              <a:buNone/>
            </a:pPr>
            <a:endParaRPr/>
          </a:p>
        </p:txBody>
      </p:sp>
      <p:sp>
        <p:nvSpPr>
          <p:cNvPr id="313" name="Google Shape;313;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8</a:t>
            </a:fld>
            <a:endParaRPr/>
          </a:p>
        </p:txBody>
      </p:sp>
      <p:sp>
        <p:nvSpPr>
          <p:cNvPr id="320" name="Google Shape;320;p50"/>
          <p:cNvSpPr/>
          <p:nvPr/>
        </p:nvSpPr>
        <p:spPr>
          <a:xfrm>
            <a:off x="3743450" y="279200"/>
            <a:ext cx="3103800" cy="67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200"/>
              <a:t>       UPLOAD VIDEO</a:t>
            </a:r>
            <a:endParaRPr sz="2200"/>
          </a:p>
        </p:txBody>
      </p:sp>
      <p:sp>
        <p:nvSpPr>
          <p:cNvPr id="321" name="Google Shape;321;p50"/>
          <p:cNvSpPr/>
          <p:nvPr/>
        </p:nvSpPr>
        <p:spPr>
          <a:xfrm>
            <a:off x="2130600" y="1309250"/>
            <a:ext cx="7156200" cy="90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a:t>                         PROCESSING OF VIDEO , </a:t>
            </a:r>
            <a:endParaRPr sz="2100"/>
          </a:p>
          <a:p>
            <a:pPr marL="0" lvl="0" indent="0" algn="l" rtl="0">
              <a:spcBef>
                <a:spcPts val="0"/>
              </a:spcBef>
              <a:spcAft>
                <a:spcPts val="0"/>
              </a:spcAft>
              <a:buNone/>
            </a:pPr>
            <a:r>
              <a:rPr lang="en-US" sz="2100"/>
              <a:t>        APPLYING BACKGROUND SUBTRACTION</a:t>
            </a:r>
            <a:endParaRPr sz="2100"/>
          </a:p>
        </p:txBody>
      </p:sp>
      <p:sp>
        <p:nvSpPr>
          <p:cNvPr id="322" name="Google Shape;322;p50"/>
          <p:cNvSpPr/>
          <p:nvPr/>
        </p:nvSpPr>
        <p:spPr>
          <a:xfrm>
            <a:off x="1791775" y="3429000"/>
            <a:ext cx="8037300" cy="748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a:t>      DRAWING THRESHOLD LINE IN THE VIDEO FRAME </a:t>
            </a:r>
            <a:endParaRPr sz="2100"/>
          </a:p>
        </p:txBody>
      </p:sp>
      <p:sp>
        <p:nvSpPr>
          <p:cNvPr id="323" name="Google Shape;323;p50"/>
          <p:cNvSpPr/>
          <p:nvPr/>
        </p:nvSpPr>
        <p:spPr>
          <a:xfrm>
            <a:off x="1501350" y="4453950"/>
            <a:ext cx="9189300" cy="97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000"/>
              <a:t>ESTIMATING THE SPEED OF VEHICLE THROUGH THE INITIAL AND FINAL COORDINATES OF THE VEHICLES</a:t>
            </a:r>
            <a:endParaRPr sz="2000"/>
          </a:p>
        </p:txBody>
      </p:sp>
      <p:sp>
        <p:nvSpPr>
          <p:cNvPr id="324" name="Google Shape;324;p50"/>
          <p:cNvSpPr/>
          <p:nvPr/>
        </p:nvSpPr>
        <p:spPr>
          <a:xfrm>
            <a:off x="815900" y="2474850"/>
            <a:ext cx="9771900" cy="67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000"/>
              <a:t>   DETECTION OF VEHICLES AND SHOW THEM BY GREEN BOUNDING BOXES</a:t>
            </a:r>
            <a:endParaRPr sz="2000"/>
          </a:p>
        </p:txBody>
      </p:sp>
      <p:sp>
        <p:nvSpPr>
          <p:cNvPr id="325" name="Google Shape;325;p50"/>
          <p:cNvSpPr/>
          <p:nvPr/>
        </p:nvSpPr>
        <p:spPr>
          <a:xfrm>
            <a:off x="910775" y="5700550"/>
            <a:ext cx="10443000" cy="748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a:t>DISPLAY THE SPEED WHEN THE VEHICLE CROSSES THE THRESHOLD LINE</a:t>
            </a:r>
            <a:endParaRPr sz="2100"/>
          </a:p>
        </p:txBody>
      </p:sp>
      <p:sp>
        <p:nvSpPr>
          <p:cNvPr id="326" name="Google Shape;326;p50"/>
          <p:cNvSpPr/>
          <p:nvPr/>
        </p:nvSpPr>
        <p:spPr>
          <a:xfrm>
            <a:off x="5031000" y="970425"/>
            <a:ext cx="216900" cy="338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0"/>
          <p:cNvSpPr/>
          <p:nvPr/>
        </p:nvSpPr>
        <p:spPr>
          <a:xfrm>
            <a:off x="5031000" y="2199713"/>
            <a:ext cx="216900" cy="338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0"/>
          <p:cNvSpPr/>
          <p:nvPr/>
        </p:nvSpPr>
        <p:spPr>
          <a:xfrm>
            <a:off x="5031000" y="3166300"/>
            <a:ext cx="216900" cy="338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0"/>
          <p:cNvSpPr/>
          <p:nvPr/>
        </p:nvSpPr>
        <p:spPr>
          <a:xfrm>
            <a:off x="5031000" y="4177500"/>
            <a:ext cx="216900" cy="338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0"/>
          <p:cNvSpPr/>
          <p:nvPr/>
        </p:nvSpPr>
        <p:spPr>
          <a:xfrm>
            <a:off x="5031000" y="5429850"/>
            <a:ext cx="216900" cy="338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1"/>
          <p:cNvSpPr txBox="1">
            <a:spLocks noGrp="1"/>
          </p:cNvSpPr>
          <p:nvPr>
            <p:ph type="title"/>
          </p:nvPr>
        </p:nvSpPr>
        <p:spPr>
          <a:xfrm>
            <a:off x="838200" y="1889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Results and Outputs</a:t>
            </a:r>
            <a:endParaRPr/>
          </a:p>
        </p:txBody>
      </p:sp>
      <p:sp>
        <p:nvSpPr>
          <p:cNvPr id="336" name="Google Shape;336;p51"/>
          <p:cNvSpPr txBox="1">
            <a:spLocks noGrp="1"/>
          </p:cNvSpPr>
          <p:nvPr>
            <p:ph type="body" idx="1"/>
          </p:nvPr>
        </p:nvSpPr>
        <p:spPr>
          <a:xfrm>
            <a:off x="838200" y="1514625"/>
            <a:ext cx="10515600" cy="797700"/>
          </a:xfrm>
          <a:prstGeom prst="rect">
            <a:avLst/>
          </a:prstGeom>
          <a:noFill/>
          <a:ln>
            <a:noFill/>
          </a:ln>
        </p:spPr>
        <p:txBody>
          <a:bodyPr spcFirstLastPara="1" wrap="square" lIns="91425" tIns="45700" rIns="91425" bIns="45700" anchor="t" anchorCtr="0">
            <a:normAutofit fontScale="32500" lnSpcReduction="20000"/>
          </a:bodyPr>
          <a:lstStyle/>
          <a:p>
            <a:pPr marL="457200" lvl="0" indent="0" algn="l" rtl="0">
              <a:lnSpc>
                <a:spcPct val="115000"/>
              </a:lnSpc>
              <a:spcBef>
                <a:spcPts val="500"/>
              </a:spcBef>
              <a:spcAft>
                <a:spcPts val="0"/>
              </a:spcAft>
              <a:buClr>
                <a:schemeClr val="dk1"/>
              </a:buClr>
              <a:buSzPts val="275"/>
              <a:buFont typeface="Arial"/>
              <a:buNone/>
            </a:pPr>
            <a:r>
              <a:rPr lang="en-US" sz="6800">
                <a:solidFill>
                  <a:srgbClr val="444444"/>
                </a:solidFill>
                <a:highlight>
                  <a:srgbClr val="FFFFFF"/>
                </a:highlight>
                <a:latin typeface="Arial"/>
                <a:ea typeface="Arial"/>
                <a:cs typeface="Arial"/>
                <a:sym typeface="Arial"/>
              </a:rPr>
              <a:t>DETECTION OF VEHICLES AND THRESHOLD LINE IN A FRAME</a:t>
            </a:r>
            <a:endParaRPr sz="6800">
              <a:solidFill>
                <a:srgbClr val="444444"/>
              </a:solidFill>
              <a:highlight>
                <a:srgbClr val="FFFFFF"/>
              </a:highlight>
              <a:latin typeface="Arial"/>
              <a:ea typeface="Arial"/>
              <a:cs typeface="Arial"/>
              <a:sym typeface="Arial"/>
            </a:endParaRPr>
          </a:p>
          <a:p>
            <a:pPr marL="228600" lvl="0" indent="-228600" algn="l" rtl="0">
              <a:lnSpc>
                <a:spcPct val="129230"/>
              </a:lnSpc>
              <a:spcBef>
                <a:spcPts val="1500"/>
              </a:spcBef>
              <a:spcAft>
                <a:spcPts val="0"/>
              </a:spcAft>
              <a:buNone/>
            </a:pPr>
            <a:endParaRPr sz="1500" b="1">
              <a:solidFill>
                <a:srgbClr val="244061"/>
              </a:solidFill>
              <a:highlight>
                <a:srgbClr val="FFFFFF"/>
              </a:highlight>
              <a:latin typeface="Arial"/>
              <a:ea typeface="Arial"/>
              <a:cs typeface="Arial"/>
              <a:sym typeface="Arial"/>
            </a:endParaRPr>
          </a:p>
          <a:p>
            <a:pPr marL="0" lvl="0" indent="0" algn="l" rtl="0">
              <a:lnSpc>
                <a:spcPct val="115000"/>
              </a:lnSpc>
              <a:spcBef>
                <a:spcPts val="1500"/>
              </a:spcBef>
              <a:spcAft>
                <a:spcPts val="0"/>
              </a:spcAft>
              <a:buNone/>
            </a:pPr>
            <a:endParaRPr sz="1150">
              <a:solidFill>
                <a:srgbClr val="595858"/>
              </a:solidFill>
              <a:highlight>
                <a:srgbClr val="FFFFFF"/>
              </a:highlight>
              <a:latin typeface="Arial"/>
              <a:ea typeface="Arial"/>
              <a:cs typeface="Arial"/>
              <a:sym typeface="Arial"/>
            </a:endParaRPr>
          </a:p>
          <a:p>
            <a:pPr marL="228600" lvl="0" indent="-228600" algn="l" rtl="0">
              <a:lnSpc>
                <a:spcPct val="129230"/>
              </a:lnSpc>
              <a:spcBef>
                <a:spcPts val="1600"/>
              </a:spcBef>
              <a:spcAft>
                <a:spcPts val="0"/>
              </a:spcAft>
              <a:buClr>
                <a:schemeClr val="dk1"/>
              </a:buClr>
              <a:buSzPct val="73333"/>
              <a:buFont typeface="Arial"/>
              <a:buNone/>
            </a:pPr>
            <a:endParaRPr sz="1500" b="1">
              <a:solidFill>
                <a:srgbClr val="244061"/>
              </a:solidFill>
              <a:highlight>
                <a:srgbClr val="FFFFFF"/>
              </a:highlight>
              <a:latin typeface="Arial"/>
              <a:ea typeface="Arial"/>
              <a:cs typeface="Arial"/>
              <a:sym typeface="Arial"/>
            </a:endParaRPr>
          </a:p>
          <a:p>
            <a:pPr marL="0" lvl="0" indent="0" algn="l" rtl="0">
              <a:lnSpc>
                <a:spcPct val="90000"/>
              </a:lnSpc>
              <a:spcBef>
                <a:spcPts val="1500"/>
              </a:spcBef>
              <a:spcAft>
                <a:spcPts val="0"/>
              </a:spcAft>
              <a:buNone/>
            </a:pPr>
            <a:endParaRPr/>
          </a:p>
        </p:txBody>
      </p:sp>
      <p:sp>
        <p:nvSpPr>
          <p:cNvPr id="337" name="Google Shape;337;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pic>
        <p:nvPicPr>
          <p:cNvPr id="338" name="Google Shape;338;p51"/>
          <p:cNvPicPr preferRelativeResize="0"/>
          <p:nvPr/>
        </p:nvPicPr>
        <p:blipFill>
          <a:blip r:embed="rId3">
            <a:alphaModFix/>
          </a:blip>
          <a:stretch>
            <a:fillRect/>
          </a:stretch>
        </p:blipFill>
        <p:spPr>
          <a:xfrm>
            <a:off x="1236050" y="2072950"/>
            <a:ext cx="7697729" cy="4351351"/>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778</Words>
  <PresentationFormat>Custom</PresentationFormat>
  <Paragraphs>124</Paragraphs>
  <Slides>17</Slides>
  <Notes>17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Arial</vt:lpstr>
      <vt:lpstr>Calibri</vt:lpstr>
      <vt:lpstr>Times New Roman</vt:lpstr>
      <vt:lpstr>Arial Black</vt:lpstr>
      <vt:lpstr>Raleway Thin</vt:lpstr>
      <vt:lpstr>1_Office Theme</vt:lpstr>
      <vt:lpstr>2_Office Theme</vt:lpstr>
      <vt:lpstr>Contents Slide Master</vt:lpstr>
      <vt:lpstr>Slide 1</vt:lpstr>
      <vt:lpstr>Outline</vt:lpstr>
      <vt:lpstr>Introduction to Project</vt:lpstr>
      <vt:lpstr>Slide 4</vt:lpstr>
      <vt:lpstr>Problem Formulation</vt:lpstr>
      <vt:lpstr>Objectives</vt:lpstr>
      <vt:lpstr>Methodology used</vt:lpstr>
      <vt:lpstr>Slide 8</vt:lpstr>
      <vt:lpstr>Results and Outputs</vt:lpstr>
      <vt:lpstr>DETECTING THE SPEED </vt:lpstr>
      <vt:lpstr>Slide 11</vt:lpstr>
      <vt:lpstr>USER INTERFACE</vt:lpstr>
      <vt:lpstr>Slide 13</vt:lpstr>
      <vt:lpstr>Conclusion</vt:lpstr>
      <vt:lpstr>Future Scope</vt:lpstr>
      <vt:lpstr>References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dc:creator>
  <cp:lastModifiedBy>Windows User</cp:lastModifiedBy>
  <cp:revision>2</cp:revision>
  <dcterms:modified xsi:type="dcterms:W3CDTF">2022-05-05T03:13:01Z</dcterms:modified>
</cp:coreProperties>
</file>