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0" r:id="rId4"/>
    <p:sldId id="257" r:id="rId5"/>
    <p:sldId id="262" r:id="rId6"/>
    <p:sldId id="259" r:id="rId7"/>
    <p:sldId id="261" r:id="rId8"/>
    <p:sldId id="276" r:id="rId9"/>
    <p:sldId id="265" r:id="rId10"/>
    <p:sldId id="269" r:id="rId11"/>
    <p:sldId id="275" r:id="rId12"/>
    <p:sldId id="274" r:id="rId13"/>
    <p:sldId id="270" r:id="rId14"/>
    <p:sldId id="271" r:id="rId15"/>
    <p:sldId id="272" r:id="rId16"/>
    <p:sldId id="263" r:id="rId17"/>
    <p:sldId id="264" r:id="rId18"/>
    <p:sldId id="266" r:id="rId19"/>
    <p:sldId id="267" r:id="rId20"/>
    <p:sldId id="268" r:id="rId21"/>
    <p:sldId id="273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E3DE00"/>
    <a:srgbClr val="0CC1E0"/>
    <a:srgbClr val="FDAEA1"/>
    <a:srgbClr val="5D8223"/>
    <a:srgbClr val="397B0D"/>
    <a:srgbClr val="000000"/>
    <a:srgbClr val="00499F"/>
    <a:srgbClr val="666666"/>
    <a:srgbClr val="990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4648" autoAdjust="0"/>
  </p:normalViewPr>
  <p:slideViewPr>
    <p:cSldViewPr>
      <p:cViewPr varScale="1">
        <p:scale>
          <a:sx n="69" d="100"/>
          <a:sy n="69" d="100"/>
        </p:scale>
        <p:origin x="16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A3377-E4E0-4969-A493-C865E4E63FA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75342197-0948-43F0-A9ED-DF93CDDCA892}">
      <dgm:prSet phldrT="[Text]" custT="1"/>
      <dgm:spPr>
        <a:solidFill>
          <a:srgbClr val="00B0F0"/>
        </a:solidFill>
      </dgm:spPr>
      <dgm:t>
        <a:bodyPr/>
        <a:lstStyle/>
        <a:p>
          <a:pPr>
            <a:lnSpc>
              <a:spcPct val="100000"/>
            </a:lnSpc>
            <a:spcAft>
              <a:spcPts val="400"/>
            </a:spcAft>
          </a:pPr>
          <a:r>
            <a:rPr lang="en-US" sz="2000" b="1" dirty="0">
              <a:latin typeface="Cordia New" panose="020B0304020202020204" pitchFamily="34" charset="-34"/>
              <a:cs typeface="Cordia New" panose="020B0304020202020204" pitchFamily="34" charset="-34"/>
            </a:rPr>
            <a:t>DB</a:t>
          </a:r>
          <a:endParaRPr lang="en-US" sz="2000" b="1" dirty="0"/>
        </a:p>
      </dgm:t>
    </dgm:pt>
    <dgm:pt modelId="{58A6A190-BBF5-4282-99BE-AC5D8892213C}" type="parTrans" cxnId="{736988EB-BC49-4D34-9BAA-020EB7B3B6E4}">
      <dgm:prSet/>
      <dgm:spPr/>
      <dgm:t>
        <a:bodyPr/>
        <a:lstStyle/>
        <a:p>
          <a:endParaRPr lang="en-US"/>
        </a:p>
      </dgm:t>
    </dgm:pt>
    <dgm:pt modelId="{D3F3E09E-0E91-4367-BB4B-B1E71DAFA279}" type="sibTrans" cxnId="{736988EB-BC49-4D34-9BAA-020EB7B3B6E4}">
      <dgm:prSet/>
      <dgm:spPr/>
      <dgm:t>
        <a:bodyPr/>
        <a:lstStyle/>
        <a:p>
          <a:endParaRPr lang="en-US"/>
        </a:p>
      </dgm:t>
    </dgm:pt>
    <dgm:pt modelId="{44994E77-B932-4D7B-88B3-14BB7D8D3F65}">
      <dgm:prSet phldrT="[Text]"/>
      <dgm:spPr>
        <a:solidFill>
          <a:srgbClr val="FFC000"/>
        </a:solidFill>
      </dgm:spPr>
      <dgm:t>
        <a:bodyPr/>
        <a:lstStyle/>
        <a:p>
          <a:r>
            <a:rPr lang="en-US" b="1" dirty="0">
              <a:latin typeface="Cordia New" panose="020B0304020202020204" pitchFamily="34" charset="-34"/>
              <a:cs typeface="Cordia New" panose="020B0304020202020204" pitchFamily="34" charset="-34"/>
            </a:rPr>
            <a:t>ETL</a:t>
          </a:r>
        </a:p>
      </dgm:t>
    </dgm:pt>
    <dgm:pt modelId="{39D16F34-A088-41AB-A540-A39E37D052F2}" type="parTrans" cxnId="{88D973C0-825B-4849-A161-64CFEEFD7EE4}">
      <dgm:prSet/>
      <dgm:spPr/>
      <dgm:t>
        <a:bodyPr/>
        <a:lstStyle/>
        <a:p>
          <a:endParaRPr lang="en-US"/>
        </a:p>
      </dgm:t>
    </dgm:pt>
    <dgm:pt modelId="{D3589896-0A35-4BBE-AEE2-A0E4F0D43FEB}" type="sibTrans" cxnId="{88D973C0-825B-4849-A161-64CFEEFD7EE4}">
      <dgm:prSet/>
      <dgm:spPr/>
      <dgm:t>
        <a:bodyPr/>
        <a:lstStyle/>
        <a:p>
          <a:endParaRPr lang="en-US"/>
        </a:p>
      </dgm:t>
    </dgm:pt>
    <dgm:pt modelId="{9460E4AB-B894-42BD-8176-6A1A2CAF6D26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>
              <a:latin typeface="Cordia New" panose="020B0304020202020204" pitchFamily="34" charset="-34"/>
              <a:cs typeface="Cordia New" panose="020B0304020202020204" pitchFamily="34" charset="-34"/>
            </a:rPr>
            <a:t>Cube</a:t>
          </a:r>
        </a:p>
      </dgm:t>
    </dgm:pt>
    <dgm:pt modelId="{ED0797C3-6974-4DDF-9049-04E142246EBA}" type="parTrans" cxnId="{A58CA447-E33C-4B16-8B01-9D94E266D32E}">
      <dgm:prSet/>
      <dgm:spPr/>
      <dgm:t>
        <a:bodyPr/>
        <a:lstStyle/>
        <a:p>
          <a:endParaRPr lang="en-US"/>
        </a:p>
      </dgm:t>
    </dgm:pt>
    <dgm:pt modelId="{AC9146E3-7807-4AD4-8B8A-9E0E7A9B2141}" type="sibTrans" cxnId="{A58CA447-E33C-4B16-8B01-9D94E266D32E}">
      <dgm:prSet/>
      <dgm:spPr/>
      <dgm:t>
        <a:bodyPr/>
        <a:lstStyle/>
        <a:p>
          <a:endParaRPr lang="en-US"/>
        </a:p>
      </dgm:t>
    </dgm:pt>
    <dgm:pt modelId="{2CEF0C12-15CB-4794-A6A1-A477879834C1}">
      <dgm:prSet custT="1"/>
      <dgm:spPr/>
      <dgm:t>
        <a:bodyPr/>
        <a:lstStyle/>
        <a:p>
          <a:r>
            <a:rPr lang="th-TH" sz="2400" dirty="0">
              <a:latin typeface="Cordia New" panose="020B0304020202020204" pitchFamily="34" charset="-34"/>
              <a:cs typeface="Cordia New" panose="020B0304020202020204" pitchFamily="34" charset="-34"/>
            </a:rPr>
            <a:t>สร้าง </a:t>
          </a:r>
          <a:r>
            <a:rPr lang="en-US" sz="2400" dirty="0">
              <a:latin typeface="Cordia New" panose="020B0304020202020204" pitchFamily="34" charset="-34"/>
              <a:cs typeface="Cordia New" panose="020B0304020202020204" pitchFamily="34" charset="-34"/>
            </a:rPr>
            <a:t>Database </a:t>
          </a:r>
          <a:r>
            <a:rPr lang="th-TH" sz="2400" dirty="0">
              <a:latin typeface="Cordia New" panose="020B0304020202020204" pitchFamily="34" charset="-34"/>
              <a:cs typeface="Cordia New" panose="020B0304020202020204" pitchFamily="34" charset="-34"/>
            </a:rPr>
            <a:t>สำหรับทำ </a:t>
          </a:r>
          <a:r>
            <a:rPr lang="en-US" sz="2400" dirty="0">
              <a:latin typeface="Cordia New" panose="020B0304020202020204" pitchFamily="34" charset="-34"/>
              <a:cs typeface="Cordia New" panose="020B0304020202020204" pitchFamily="34" charset="-34"/>
            </a:rPr>
            <a:t>Data Warehouse</a:t>
          </a:r>
        </a:p>
      </dgm:t>
    </dgm:pt>
    <dgm:pt modelId="{E8A16F25-CDC8-4B0A-8B2D-F397B35387ED}" type="parTrans" cxnId="{1AD13277-4E48-49DF-B2D9-E9CF9B0C92AA}">
      <dgm:prSet/>
      <dgm:spPr/>
      <dgm:t>
        <a:bodyPr/>
        <a:lstStyle/>
        <a:p>
          <a:endParaRPr lang="en-US"/>
        </a:p>
      </dgm:t>
    </dgm:pt>
    <dgm:pt modelId="{61A6423B-3A4C-430D-A5D0-E4DF0B635085}" type="sibTrans" cxnId="{1AD13277-4E48-49DF-B2D9-E9CF9B0C92AA}">
      <dgm:prSet/>
      <dgm:spPr/>
      <dgm:t>
        <a:bodyPr/>
        <a:lstStyle/>
        <a:p>
          <a:endParaRPr lang="en-US"/>
        </a:p>
      </dgm:t>
    </dgm:pt>
    <dgm:pt modelId="{6DEFD97C-2D34-44DF-9594-C40E88B57052}">
      <dgm:prSet custT="1"/>
      <dgm:spPr/>
      <dgm:t>
        <a:bodyPr/>
        <a:lstStyle/>
        <a:p>
          <a:r>
            <a:rPr lang="th-TH" sz="2400" dirty="0">
              <a:latin typeface="Cordia New" panose="020B0304020202020204" pitchFamily="34" charset="-34"/>
              <a:cs typeface="Cordia New" panose="020B0304020202020204" pitchFamily="34" charset="-34"/>
            </a:rPr>
            <a:t>นำข้อมูลจาก </a:t>
          </a:r>
          <a:r>
            <a:rPr lang="en-US" sz="2400" dirty="0">
              <a:latin typeface="Cordia New" panose="020B0304020202020204" pitchFamily="34" charset="-34"/>
              <a:cs typeface="Cordia New" panose="020B0304020202020204" pitchFamily="34" charset="-34"/>
            </a:rPr>
            <a:t>Source </a:t>
          </a:r>
          <a:r>
            <a:rPr lang="th-TH" sz="2400" dirty="0">
              <a:latin typeface="Cordia New" panose="020B0304020202020204" pitchFamily="34" charset="-34"/>
              <a:cs typeface="Cordia New" panose="020B0304020202020204" pitchFamily="34" charset="-34"/>
            </a:rPr>
            <a:t>ภายนอกเข้าสู่</a:t>
          </a:r>
          <a:r>
            <a:rPr lang="en-US" sz="2400" dirty="0">
              <a:latin typeface="Cordia New" panose="020B0304020202020204" pitchFamily="34" charset="-34"/>
              <a:cs typeface="Cordia New" panose="020B0304020202020204" pitchFamily="34" charset="-34"/>
            </a:rPr>
            <a:t> Data Warehouse</a:t>
          </a:r>
        </a:p>
      </dgm:t>
    </dgm:pt>
    <dgm:pt modelId="{8A305503-7FA0-44A2-ACDC-4BACE6F6E1ED}" type="parTrans" cxnId="{0FE04E6F-A45E-42B4-970E-FD0FC528EAE3}">
      <dgm:prSet/>
      <dgm:spPr/>
      <dgm:t>
        <a:bodyPr/>
        <a:lstStyle/>
        <a:p>
          <a:endParaRPr lang="en-US"/>
        </a:p>
      </dgm:t>
    </dgm:pt>
    <dgm:pt modelId="{0DE3B3BC-8340-4B7E-89A8-D06695114DA1}" type="sibTrans" cxnId="{0FE04E6F-A45E-42B4-970E-FD0FC528EAE3}">
      <dgm:prSet/>
      <dgm:spPr/>
      <dgm:t>
        <a:bodyPr/>
        <a:lstStyle/>
        <a:p>
          <a:endParaRPr lang="en-US"/>
        </a:p>
      </dgm:t>
    </dgm:pt>
    <dgm:pt modelId="{2E6F37CB-2CA3-4E72-BFF2-105738E8E10E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latin typeface="Cordia New" panose="020B0304020202020204" pitchFamily="34" charset="-34"/>
              <a:cs typeface="Cordia New" panose="020B0304020202020204" pitchFamily="34" charset="-34"/>
            </a:rPr>
            <a:t>Visual</a:t>
          </a:r>
        </a:p>
      </dgm:t>
    </dgm:pt>
    <dgm:pt modelId="{BDE4513B-0685-4985-9F39-854B273E0017}" type="parTrans" cxnId="{BAA00B17-E8C0-4EAC-9ED9-E043902432C2}">
      <dgm:prSet/>
      <dgm:spPr/>
      <dgm:t>
        <a:bodyPr/>
        <a:lstStyle/>
        <a:p>
          <a:endParaRPr lang="en-US"/>
        </a:p>
      </dgm:t>
    </dgm:pt>
    <dgm:pt modelId="{6AC5B6F8-1F9E-40C9-B46F-46A5C70D4780}" type="sibTrans" cxnId="{BAA00B17-E8C0-4EAC-9ED9-E043902432C2}">
      <dgm:prSet/>
      <dgm:spPr/>
      <dgm:t>
        <a:bodyPr/>
        <a:lstStyle/>
        <a:p>
          <a:endParaRPr lang="en-US"/>
        </a:p>
      </dgm:t>
    </dgm:pt>
    <dgm:pt modelId="{ADA8AA3F-D413-4AB2-9C6A-639D7864FD6C}">
      <dgm:prSet custT="1"/>
      <dgm:spPr/>
      <dgm:t>
        <a:bodyPr/>
        <a:lstStyle/>
        <a:p>
          <a:r>
            <a:rPr lang="th-TH" sz="2400">
              <a:latin typeface="Cordia New" panose="020B0304020202020204" pitchFamily="34" charset="-34"/>
              <a:cs typeface="Cordia New" panose="020B0304020202020204" pitchFamily="34" charset="-34"/>
            </a:rPr>
            <a:t>สร้าง </a:t>
          </a:r>
          <a:r>
            <a:rPr lang="en-US" sz="2400">
              <a:latin typeface="Cordia New" panose="020B0304020202020204" pitchFamily="34" charset="-34"/>
              <a:cs typeface="Cordia New" panose="020B0304020202020204" pitchFamily="34" charset="-34"/>
            </a:rPr>
            <a:t>Analytical Query (Cube)</a:t>
          </a:r>
          <a:endParaRPr lang="en-US" sz="2400"/>
        </a:p>
      </dgm:t>
    </dgm:pt>
    <dgm:pt modelId="{2A376C9E-9741-488D-9250-D8D8BEC53966}" type="parTrans" cxnId="{0CB8989A-9515-4505-8371-C9E825AE4BE7}">
      <dgm:prSet/>
      <dgm:spPr/>
      <dgm:t>
        <a:bodyPr/>
        <a:lstStyle/>
        <a:p>
          <a:endParaRPr lang="en-US"/>
        </a:p>
      </dgm:t>
    </dgm:pt>
    <dgm:pt modelId="{4D9E0360-EA98-4099-9C41-69454B1FDA81}" type="sibTrans" cxnId="{0CB8989A-9515-4505-8371-C9E825AE4BE7}">
      <dgm:prSet/>
      <dgm:spPr/>
      <dgm:t>
        <a:bodyPr/>
        <a:lstStyle/>
        <a:p>
          <a:endParaRPr lang="en-US"/>
        </a:p>
      </dgm:t>
    </dgm:pt>
    <dgm:pt modelId="{7674F04D-14F7-49F9-AFC5-AC535BFAE461}">
      <dgm:prSet custT="1"/>
      <dgm:spPr/>
      <dgm:t>
        <a:bodyPr/>
        <a:lstStyle/>
        <a:p>
          <a:r>
            <a:rPr lang="en-US" sz="2400" dirty="0">
              <a:latin typeface="Cordia New" panose="020B0304020202020204" pitchFamily="34" charset="-34"/>
              <a:cs typeface="Cordia New" panose="020B0304020202020204" pitchFamily="34" charset="-34"/>
            </a:rPr>
            <a:t>Dimension Table &amp; Fact Table</a:t>
          </a:r>
        </a:p>
      </dgm:t>
    </dgm:pt>
    <dgm:pt modelId="{0D391AB6-0DEA-4682-8825-94F645AB1664}" type="parTrans" cxnId="{C72640B9-8904-41F2-A336-4997BD2522FD}">
      <dgm:prSet/>
      <dgm:spPr/>
      <dgm:t>
        <a:bodyPr/>
        <a:lstStyle/>
        <a:p>
          <a:endParaRPr lang="en-US"/>
        </a:p>
      </dgm:t>
    </dgm:pt>
    <dgm:pt modelId="{FFA54891-926B-41F8-8E57-086E6C34B8F9}" type="sibTrans" cxnId="{C72640B9-8904-41F2-A336-4997BD2522FD}">
      <dgm:prSet/>
      <dgm:spPr/>
      <dgm:t>
        <a:bodyPr/>
        <a:lstStyle/>
        <a:p>
          <a:endParaRPr lang="en-US"/>
        </a:p>
      </dgm:t>
    </dgm:pt>
    <dgm:pt modelId="{B2A24430-7642-4DDB-B154-D44D2F300077}">
      <dgm:prSet custT="1"/>
      <dgm:spPr/>
      <dgm:t>
        <a:bodyPr/>
        <a:lstStyle/>
        <a:p>
          <a:r>
            <a:rPr lang="th-TH" sz="2400" dirty="0">
              <a:latin typeface="Cordia New" panose="020B0304020202020204" pitchFamily="34" charset="-34"/>
              <a:cs typeface="Cordia New" panose="020B0304020202020204" pitchFamily="34" charset="-34"/>
            </a:rPr>
            <a:t>สร้าง </a:t>
          </a:r>
          <a:r>
            <a:rPr lang="en-US" sz="2400" dirty="0">
              <a:latin typeface="Cordia New" panose="020B0304020202020204" pitchFamily="34" charset="-34"/>
              <a:cs typeface="Cordia New" panose="020B0304020202020204" pitchFamily="34" charset="-34"/>
            </a:rPr>
            <a:t>visualization </a:t>
          </a:r>
          <a:r>
            <a:rPr lang="th-TH" sz="2400" dirty="0">
              <a:latin typeface="Cordia New" panose="020B0304020202020204" pitchFamily="34" charset="-34"/>
              <a:cs typeface="Cordia New" panose="020B0304020202020204" pitchFamily="34" charset="-34"/>
            </a:rPr>
            <a:t>สำหรับการนำเสนอให้กับผู้บริหาร</a:t>
          </a:r>
          <a:endParaRPr lang="en-US" sz="2400" dirty="0">
            <a:latin typeface="Cordia New" panose="020B0304020202020204" pitchFamily="34" charset="-34"/>
            <a:cs typeface="Cordia New" panose="020B0304020202020204" pitchFamily="34" charset="-34"/>
          </a:endParaRPr>
        </a:p>
      </dgm:t>
    </dgm:pt>
    <dgm:pt modelId="{B111F3F7-D349-4167-B7B0-402729D7F98D}" type="parTrans" cxnId="{4D2CEEBA-5FC5-42BC-85CD-360811450022}">
      <dgm:prSet/>
      <dgm:spPr/>
      <dgm:t>
        <a:bodyPr/>
        <a:lstStyle/>
        <a:p>
          <a:endParaRPr lang="en-US"/>
        </a:p>
      </dgm:t>
    </dgm:pt>
    <dgm:pt modelId="{3555EA39-1DCF-47C8-931F-6B949367056C}" type="sibTrans" cxnId="{4D2CEEBA-5FC5-42BC-85CD-360811450022}">
      <dgm:prSet/>
      <dgm:spPr/>
      <dgm:t>
        <a:bodyPr/>
        <a:lstStyle/>
        <a:p>
          <a:endParaRPr lang="en-US"/>
        </a:p>
      </dgm:t>
    </dgm:pt>
    <dgm:pt modelId="{358C6BA9-1AC6-4746-BD42-EC97FEE68220}" type="pres">
      <dgm:prSet presAssocID="{C6DA3377-E4E0-4969-A493-C865E4E63FA1}" presName="linearFlow" presStyleCnt="0">
        <dgm:presLayoutVars>
          <dgm:dir/>
          <dgm:animLvl val="lvl"/>
          <dgm:resizeHandles val="exact"/>
        </dgm:presLayoutVars>
      </dgm:prSet>
      <dgm:spPr/>
    </dgm:pt>
    <dgm:pt modelId="{98416F45-C33F-4606-AEA7-FDF95376D772}" type="pres">
      <dgm:prSet presAssocID="{75342197-0948-43F0-A9ED-DF93CDDCA892}" presName="composite" presStyleCnt="0"/>
      <dgm:spPr/>
    </dgm:pt>
    <dgm:pt modelId="{047DC27B-D18D-4A5B-8554-4CD34B0808E5}" type="pres">
      <dgm:prSet presAssocID="{75342197-0948-43F0-A9ED-DF93CDDCA892}" presName="parentText" presStyleLbl="alignNode1" presStyleIdx="0" presStyleCnt="4" custLinFactNeighborX="-35453" custLinFactNeighborY="-90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00914-48A1-4DD0-B416-295632929475}" type="pres">
      <dgm:prSet presAssocID="{75342197-0948-43F0-A9ED-DF93CDDCA89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178BF-3000-401F-9D21-0A3BD21773BE}" type="pres">
      <dgm:prSet presAssocID="{D3F3E09E-0E91-4367-BB4B-B1E71DAFA279}" presName="sp" presStyleCnt="0"/>
      <dgm:spPr/>
    </dgm:pt>
    <dgm:pt modelId="{3C4BD442-911F-433A-A8E9-ED1C7353AFCE}" type="pres">
      <dgm:prSet presAssocID="{44994E77-B932-4D7B-88B3-14BB7D8D3F65}" presName="composite" presStyleCnt="0"/>
      <dgm:spPr/>
    </dgm:pt>
    <dgm:pt modelId="{0429FEE7-BE5D-4F74-9EB1-DCE1280834A7}" type="pres">
      <dgm:prSet presAssocID="{44994E77-B932-4D7B-88B3-14BB7D8D3F65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40938F-DA13-4FBD-B8DF-0FDDB8484B31}" type="pres">
      <dgm:prSet presAssocID="{44994E77-B932-4D7B-88B3-14BB7D8D3F65}" presName="descendantText" presStyleLbl="alignAcc1" presStyleIdx="1" presStyleCnt="4" custScaleY="1107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7F3C3-FD23-45BF-9F6D-C81956010B91}" type="pres">
      <dgm:prSet presAssocID="{D3589896-0A35-4BBE-AEE2-A0E4F0D43FEB}" presName="sp" presStyleCnt="0"/>
      <dgm:spPr/>
    </dgm:pt>
    <dgm:pt modelId="{6D4362F5-18A1-4E4B-9B35-356D0794DBF7}" type="pres">
      <dgm:prSet presAssocID="{9460E4AB-B894-42BD-8176-6A1A2CAF6D26}" presName="composite" presStyleCnt="0"/>
      <dgm:spPr/>
    </dgm:pt>
    <dgm:pt modelId="{A736B394-B502-4347-8ADB-C61167570908}" type="pres">
      <dgm:prSet presAssocID="{9460E4AB-B894-42BD-8176-6A1A2CAF6D2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C5F7E-2DE3-45FE-839B-C810766565ED}" type="pres">
      <dgm:prSet presAssocID="{9460E4AB-B894-42BD-8176-6A1A2CAF6D2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EE394-685F-43F3-B99B-04822B992072}" type="pres">
      <dgm:prSet presAssocID="{AC9146E3-7807-4AD4-8B8A-9E0E7A9B2141}" presName="sp" presStyleCnt="0"/>
      <dgm:spPr/>
    </dgm:pt>
    <dgm:pt modelId="{CD134331-232B-4038-9766-7A84810472DE}" type="pres">
      <dgm:prSet presAssocID="{2E6F37CB-2CA3-4E72-BFF2-105738E8E10E}" presName="composite" presStyleCnt="0"/>
      <dgm:spPr/>
    </dgm:pt>
    <dgm:pt modelId="{5AE4D194-FC9A-4985-9646-E20FB8C39CB9}" type="pres">
      <dgm:prSet presAssocID="{2E6F37CB-2CA3-4E72-BFF2-105738E8E10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FB4DB-6ECE-4E31-9AF4-CDCD54DC05BE}" type="pres">
      <dgm:prSet presAssocID="{2E6F37CB-2CA3-4E72-BFF2-105738E8E10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D973C0-825B-4849-A161-64CFEEFD7EE4}" srcId="{C6DA3377-E4E0-4969-A493-C865E4E63FA1}" destId="{44994E77-B932-4D7B-88B3-14BB7D8D3F65}" srcOrd="1" destOrd="0" parTransId="{39D16F34-A088-41AB-A540-A39E37D052F2}" sibTransId="{D3589896-0A35-4BBE-AEE2-A0E4F0D43FEB}"/>
    <dgm:cxn modelId="{0FE04E6F-A45E-42B4-970E-FD0FC528EAE3}" srcId="{44994E77-B932-4D7B-88B3-14BB7D8D3F65}" destId="{6DEFD97C-2D34-44DF-9594-C40E88B57052}" srcOrd="0" destOrd="0" parTransId="{8A305503-7FA0-44A2-ACDC-4BACE6F6E1ED}" sibTransId="{0DE3B3BC-8340-4B7E-89A8-D06695114DA1}"/>
    <dgm:cxn modelId="{4D2CEEBA-5FC5-42BC-85CD-360811450022}" srcId="{2E6F37CB-2CA3-4E72-BFF2-105738E8E10E}" destId="{B2A24430-7642-4DDB-B154-D44D2F300077}" srcOrd="0" destOrd="0" parTransId="{B111F3F7-D349-4167-B7B0-402729D7F98D}" sibTransId="{3555EA39-1DCF-47C8-931F-6B949367056C}"/>
    <dgm:cxn modelId="{1AD13277-4E48-49DF-B2D9-E9CF9B0C92AA}" srcId="{75342197-0948-43F0-A9ED-DF93CDDCA892}" destId="{2CEF0C12-15CB-4794-A6A1-A477879834C1}" srcOrd="0" destOrd="0" parTransId="{E8A16F25-CDC8-4B0A-8B2D-F397B35387ED}" sibTransId="{61A6423B-3A4C-430D-A5D0-E4DF0B635085}"/>
    <dgm:cxn modelId="{B656807B-7CBC-47B6-966C-8594891E5EFA}" type="presOf" srcId="{ADA8AA3F-D413-4AB2-9C6A-639D7864FD6C}" destId="{A61C5F7E-2DE3-45FE-839B-C810766565ED}" srcOrd="0" destOrd="0" presId="urn:microsoft.com/office/officeart/2005/8/layout/chevron2"/>
    <dgm:cxn modelId="{84CA3793-865D-4518-BBE7-1F6C7834F5F7}" type="presOf" srcId="{75342197-0948-43F0-A9ED-DF93CDDCA892}" destId="{047DC27B-D18D-4A5B-8554-4CD34B0808E5}" srcOrd="0" destOrd="0" presId="urn:microsoft.com/office/officeart/2005/8/layout/chevron2"/>
    <dgm:cxn modelId="{AE0A3C12-B1E4-46CC-B69A-5A7D07428D61}" type="presOf" srcId="{44994E77-B932-4D7B-88B3-14BB7D8D3F65}" destId="{0429FEE7-BE5D-4F74-9EB1-DCE1280834A7}" srcOrd="0" destOrd="0" presId="urn:microsoft.com/office/officeart/2005/8/layout/chevron2"/>
    <dgm:cxn modelId="{5C87E846-413B-4BA2-AC9B-BE2A54C94FFE}" type="presOf" srcId="{B2A24430-7642-4DDB-B154-D44D2F300077}" destId="{DABFB4DB-6ECE-4E31-9AF4-CDCD54DC05BE}" srcOrd="0" destOrd="0" presId="urn:microsoft.com/office/officeart/2005/8/layout/chevron2"/>
    <dgm:cxn modelId="{BAA00B17-E8C0-4EAC-9ED9-E043902432C2}" srcId="{C6DA3377-E4E0-4969-A493-C865E4E63FA1}" destId="{2E6F37CB-2CA3-4E72-BFF2-105738E8E10E}" srcOrd="3" destOrd="0" parTransId="{BDE4513B-0685-4985-9F39-854B273E0017}" sibTransId="{6AC5B6F8-1F9E-40C9-B46F-46A5C70D4780}"/>
    <dgm:cxn modelId="{A58CA447-E33C-4B16-8B01-9D94E266D32E}" srcId="{C6DA3377-E4E0-4969-A493-C865E4E63FA1}" destId="{9460E4AB-B894-42BD-8176-6A1A2CAF6D26}" srcOrd="2" destOrd="0" parTransId="{ED0797C3-6974-4DDF-9049-04E142246EBA}" sibTransId="{AC9146E3-7807-4AD4-8B8A-9E0E7A9B2141}"/>
    <dgm:cxn modelId="{0CB8989A-9515-4505-8371-C9E825AE4BE7}" srcId="{9460E4AB-B894-42BD-8176-6A1A2CAF6D26}" destId="{ADA8AA3F-D413-4AB2-9C6A-639D7864FD6C}" srcOrd="0" destOrd="0" parTransId="{2A376C9E-9741-488D-9250-D8D8BEC53966}" sibTransId="{4D9E0360-EA98-4099-9C41-69454B1FDA81}"/>
    <dgm:cxn modelId="{736988EB-BC49-4D34-9BAA-020EB7B3B6E4}" srcId="{C6DA3377-E4E0-4969-A493-C865E4E63FA1}" destId="{75342197-0948-43F0-A9ED-DF93CDDCA892}" srcOrd="0" destOrd="0" parTransId="{58A6A190-BBF5-4282-99BE-AC5D8892213C}" sibTransId="{D3F3E09E-0E91-4367-BB4B-B1E71DAFA279}"/>
    <dgm:cxn modelId="{7D59589B-091A-457D-9CAF-29742C2AEB2E}" type="presOf" srcId="{2CEF0C12-15CB-4794-A6A1-A477879834C1}" destId="{2A700914-48A1-4DD0-B416-295632929475}" srcOrd="0" destOrd="0" presId="urn:microsoft.com/office/officeart/2005/8/layout/chevron2"/>
    <dgm:cxn modelId="{D2ED14EF-44EA-4BD3-8C5A-9FD8A28B33E2}" type="presOf" srcId="{7674F04D-14F7-49F9-AFC5-AC535BFAE461}" destId="{6640938F-DA13-4FBD-B8DF-0FDDB8484B31}" srcOrd="0" destOrd="1" presId="urn:microsoft.com/office/officeart/2005/8/layout/chevron2"/>
    <dgm:cxn modelId="{8D38C958-9176-44EC-BDEF-547C330CA960}" type="presOf" srcId="{9460E4AB-B894-42BD-8176-6A1A2CAF6D26}" destId="{A736B394-B502-4347-8ADB-C61167570908}" srcOrd="0" destOrd="0" presId="urn:microsoft.com/office/officeart/2005/8/layout/chevron2"/>
    <dgm:cxn modelId="{7210E98E-D135-4081-A04A-D946F623DB75}" type="presOf" srcId="{2E6F37CB-2CA3-4E72-BFF2-105738E8E10E}" destId="{5AE4D194-FC9A-4985-9646-E20FB8C39CB9}" srcOrd="0" destOrd="0" presId="urn:microsoft.com/office/officeart/2005/8/layout/chevron2"/>
    <dgm:cxn modelId="{22222114-26BF-4347-9B86-766907105F0A}" type="presOf" srcId="{C6DA3377-E4E0-4969-A493-C865E4E63FA1}" destId="{358C6BA9-1AC6-4746-BD42-EC97FEE68220}" srcOrd="0" destOrd="0" presId="urn:microsoft.com/office/officeart/2005/8/layout/chevron2"/>
    <dgm:cxn modelId="{C72640B9-8904-41F2-A336-4997BD2522FD}" srcId="{44994E77-B932-4D7B-88B3-14BB7D8D3F65}" destId="{7674F04D-14F7-49F9-AFC5-AC535BFAE461}" srcOrd="1" destOrd="0" parTransId="{0D391AB6-0DEA-4682-8825-94F645AB1664}" sibTransId="{FFA54891-926B-41F8-8E57-086E6C34B8F9}"/>
    <dgm:cxn modelId="{339C2F01-A789-42BA-9AEC-267EA4E5A240}" type="presOf" srcId="{6DEFD97C-2D34-44DF-9594-C40E88B57052}" destId="{6640938F-DA13-4FBD-B8DF-0FDDB8484B31}" srcOrd="0" destOrd="0" presId="urn:microsoft.com/office/officeart/2005/8/layout/chevron2"/>
    <dgm:cxn modelId="{4433B368-3A88-4224-9B40-CDC9238E881C}" type="presParOf" srcId="{358C6BA9-1AC6-4746-BD42-EC97FEE68220}" destId="{98416F45-C33F-4606-AEA7-FDF95376D772}" srcOrd="0" destOrd="0" presId="urn:microsoft.com/office/officeart/2005/8/layout/chevron2"/>
    <dgm:cxn modelId="{FF0BCC18-7B4B-4412-BD88-26B24F0351B8}" type="presParOf" srcId="{98416F45-C33F-4606-AEA7-FDF95376D772}" destId="{047DC27B-D18D-4A5B-8554-4CD34B0808E5}" srcOrd="0" destOrd="0" presId="urn:microsoft.com/office/officeart/2005/8/layout/chevron2"/>
    <dgm:cxn modelId="{A378BEAF-3A3F-46D9-A41F-69D02E958C08}" type="presParOf" srcId="{98416F45-C33F-4606-AEA7-FDF95376D772}" destId="{2A700914-48A1-4DD0-B416-295632929475}" srcOrd="1" destOrd="0" presId="urn:microsoft.com/office/officeart/2005/8/layout/chevron2"/>
    <dgm:cxn modelId="{1C87C3AC-13D3-4B70-A125-A3A1B203912A}" type="presParOf" srcId="{358C6BA9-1AC6-4746-BD42-EC97FEE68220}" destId="{A06178BF-3000-401F-9D21-0A3BD21773BE}" srcOrd="1" destOrd="0" presId="urn:microsoft.com/office/officeart/2005/8/layout/chevron2"/>
    <dgm:cxn modelId="{77ADF1D9-FA9A-4FE4-938D-EBD13F81402E}" type="presParOf" srcId="{358C6BA9-1AC6-4746-BD42-EC97FEE68220}" destId="{3C4BD442-911F-433A-A8E9-ED1C7353AFCE}" srcOrd="2" destOrd="0" presId="urn:microsoft.com/office/officeart/2005/8/layout/chevron2"/>
    <dgm:cxn modelId="{C3CEC427-70D2-4AF7-88A5-B2F3861296B0}" type="presParOf" srcId="{3C4BD442-911F-433A-A8E9-ED1C7353AFCE}" destId="{0429FEE7-BE5D-4F74-9EB1-DCE1280834A7}" srcOrd="0" destOrd="0" presId="urn:microsoft.com/office/officeart/2005/8/layout/chevron2"/>
    <dgm:cxn modelId="{50C007A1-71DB-4DCB-B59A-259B9699B157}" type="presParOf" srcId="{3C4BD442-911F-433A-A8E9-ED1C7353AFCE}" destId="{6640938F-DA13-4FBD-B8DF-0FDDB8484B31}" srcOrd="1" destOrd="0" presId="urn:microsoft.com/office/officeart/2005/8/layout/chevron2"/>
    <dgm:cxn modelId="{17B1B5DD-23B0-4591-A91E-D48739ACFFBD}" type="presParOf" srcId="{358C6BA9-1AC6-4746-BD42-EC97FEE68220}" destId="{8E87F3C3-FD23-45BF-9F6D-C81956010B91}" srcOrd="3" destOrd="0" presId="urn:microsoft.com/office/officeart/2005/8/layout/chevron2"/>
    <dgm:cxn modelId="{F408D1B7-5AA7-4DD1-A6B6-00AFB8A55448}" type="presParOf" srcId="{358C6BA9-1AC6-4746-BD42-EC97FEE68220}" destId="{6D4362F5-18A1-4E4B-9B35-356D0794DBF7}" srcOrd="4" destOrd="0" presId="urn:microsoft.com/office/officeart/2005/8/layout/chevron2"/>
    <dgm:cxn modelId="{C3B8068F-6ECC-42D2-BF2C-AEDECE19CB6E}" type="presParOf" srcId="{6D4362F5-18A1-4E4B-9B35-356D0794DBF7}" destId="{A736B394-B502-4347-8ADB-C61167570908}" srcOrd="0" destOrd="0" presId="urn:microsoft.com/office/officeart/2005/8/layout/chevron2"/>
    <dgm:cxn modelId="{F43F57C1-0038-4A42-8FA2-D064529C4FFF}" type="presParOf" srcId="{6D4362F5-18A1-4E4B-9B35-356D0794DBF7}" destId="{A61C5F7E-2DE3-45FE-839B-C810766565ED}" srcOrd="1" destOrd="0" presId="urn:microsoft.com/office/officeart/2005/8/layout/chevron2"/>
    <dgm:cxn modelId="{CE31BF2A-305A-40C3-81E6-FCDC8D9CFB58}" type="presParOf" srcId="{358C6BA9-1AC6-4746-BD42-EC97FEE68220}" destId="{6E2EE394-685F-43F3-B99B-04822B992072}" srcOrd="5" destOrd="0" presId="urn:microsoft.com/office/officeart/2005/8/layout/chevron2"/>
    <dgm:cxn modelId="{25453747-6FD2-4FC1-81B0-E809F7699AA7}" type="presParOf" srcId="{358C6BA9-1AC6-4746-BD42-EC97FEE68220}" destId="{CD134331-232B-4038-9766-7A84810472DE}" srcOrd="6" destOrd="0" presId="urn:microsoft.com/office/officeart/2005/8/layout/chevron2"/>
    <dgm:cxn modelId="{1EAEFC55-A358-47E2-931F-C08CEFC6E455}" type="presParOf" srcId="{CD134331-232B-4038-9766-7A84810472DE}" destId="{5AE4D194-FC9A-4985-9646-E20FB8C39CB9}" srcOrd="0" destOrd="0" presId="urn:microsoft.com/office/officeart/2005/8/layout/chevron2"/>
    <dgm:cxn modelId="{6724518C-CE53-4BA3-A1FC-9BC88E60D28A}" type="presParOf" srcId="{CD134331-232B-4038-9766-7A84810472DE}" destId="{DABFB4DB-6ECE-4E31-9AF4-CDCD54DC05BE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DC27B-D18D-4A5B-8554-4CD34B0808E5}">
      <dsp:nvSpPr>
        <dsp:cNvPr id="0" name=""/>
        <dsp:cNvSpPr/>
      </dsp:nvSpPr>
      <dsp:spPr>
        <a:xfrm rot="5400000">
          <a:off x="-166315" y="166315"/>
          <a:ext cx="1108767" cy="776137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ts val="400"/>
            </a:spcAft>
          </a:pPr>
          <a:r>
            <a:rPr lang="en-US" sz="2000" b="1" kern="1200" dirty="0">
              <a:latin typeface="Cordia New" panose="020B0304020202020204" pitchFamily="34" charset="-34"/>
              <a:cs typeface="Cordia New" panose="020B0304020202020204" pitchFamily="34" charset="-34"/>
            </a:rPr>
            <a:t>DB</a:t>
          </a:r>
          <a:endParaRPr lang="en-US" sz="2000" b="1" kern="1200" dirty="0"/>
        </a:p>
      </dsp:txBody>
      <dsp:txXfrm rot="-5400000">
        <a:off x="1" y="388069"/>
        <a:ext cx="776137" cy="332630"/>
      </dsp:txXfrm>
    </dsp:sp>
    <dsp:sp modelId="{2A700914-48A1-4DD0-B416-295632929475}">
      <dsp:nvSpPr>
        <dsp:cNvPr id="0" name=""/>
        <dsp:cNvSpPr/>
      </dsp:nvSpPr>
      <dsp:spPr>
        <a:xfrm rot="5400000">
          <a:off x="3267889" y="-2486215"/>
          <a:ext cx="721077" cy="57045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400" kern="1200" dirty="0">
              <a:latin typeface="Cordia New" panose="020B0304020202020204" pitchFamily="34" charset="-34"/>
              <a:cs typeface="Cordia New" panose="020B0304020202020204" pitchFamily="34" charset="-34"/>
            </a:rPr>
            <a:t>สร้าง </a:t>
          </a:r>
          <a:r>
            <a:rPr lang="en-US" sz="2400" kern="1200" dirty="0">
              <a:latin typeface="Cordia New" panose="020B0304020202020204" pitchFamily="34" charset="-34"/>
              <a:cs typeface="Cordia New" panose="020B0304020202020204" pitchFamily="34" charset="-34"/>
            </a:rPr>
            <a:t>Database </a:t>
          </a:r>
          <a:r>
            <a:rPr lang="th-TH" sz="2400" kern="1200" dirty="0">
              <a:latin typeface="Cordia New" panose="020B0304020202020204" pitchFamily="34" charset="-34"/>
              <a:cs typeface="Cordia New" panose="020B0304020202020204" pitchFamily="34" charset="-34"/>
            </a:rPr>
            <a:t>สำหรับทำ </a:t>
          </a:r>
          <a:r>
            <a:rPr lang="en-US" sz="2400" kern="1200" dirty="0">
              <a:latin typeface="Cordia New" panose="020B0304020202020204" pitchFamily="34" charset="-34"/>
              <a:cs typeface="Cordia New" panose="020B0304020202020204" pitchFamily="34" charset="-34"/>
            </a:rPr>
            <a:t>Data Warehouse</a:t>
          </a:r>
        </a:p>
      </dsp:txBody>
      <dsp:txXfrm rot="-5400000">
        <a:off x="776137" y="40737"/>
        <a:ext cx="5669382" cy="650677"/>
      </dsp:txXfrm>
    </dsp:sp>
    <dsp:sp modelId="{0429FEE7-BE5D-4F74-9EB1-DCE1280834A7}">
      <dsp:nvSpPr>
        <dsp:cNvPr id="0" name=""/>
        <dsp:cNvSpPr/>
      </dsp:nvSpPr>
      <dsp:spPr>
        <a:xfrm rot="5400000">
          <a:off x="-166315" y="1172625"/>
          <a:ext cx="1108767" cy="776137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Cordia New" panose="020B0304020202020204" pitchFamily="34" charset="-34"/>
              <a:cs typeface="Cordia New" panose="020B0304020202020204" pitchFamily="34" charset="-34"/>
            </a:rPr>
            <a:t>ETL</a:t>
          </a:r>
        </a:p>
      </dsp:txBody>
      <dsp:txXfrm rot="-5400000">
        <a:off x="1" y="1394379"/>
        <a:ext cx="776137" cy="332630"/>
      </dsp:txXfrm>
    </dsp:sp>
    <dsp:sp modelId="{6640938F-DA13-4FBD-B8DF-0FDDB8484B31}">
      <dsp:nvSpPr>
        <dsp:cNvPr id="0" name=""/>
        <dsp:cNvSpPr/>
      </dsp:nvSpPr>
      <dsp:spPr>
        <a:xfrm rot="5400000">
          <a:off x="3229219" y="-1485631"/>
          <a:ext cx="798419" cy="57045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400" kern="1200" dirty="0">
              <a:latin typeface="Cordia New" panose="020B0304020202020204" pitchFamily="34" charset="-34"/>
              <a:cs typeface="Cordia New" panose="020B0304020202020204" pitchFamily="34" charset="-34"/>
            </a:rPr>
            <a:t>นำข้อมูลจาก </a:t>
          </a:r>
          <a:r>
            <a:rPr lang="en-US" sz="2400" kern="1200" dirty="0">
              <a:latin typeface="Cordia New" panose="020B0304020202020204" pitchFamily="34" charset="-34"/>
              <a:cs typeface="Cordia New" panose="020B0304020202020204" pitchFamily="34" charset="-34"/>
            </a:rPr>
            <a:t>Source </a:t>
          </a:r>
          <a:r>
            <a:rPr lang="th-TH" sz="2400" kern="1200" dirty="0">
              <a:latin typeface="Cordia New" panose="020B0304020202020204" pitchFamily="34" charset="-34"/>
              <a:cs typeface="Cordia New" panose="020B0304020202020204" pitchFamily="34" charset="-34"/>
            </a:rPr>
            <a:t>ภายนอกเข้าสู่</a:t>
          </a:r>
          <a:r>
            <a:rPr lang="en-US" sz="2400" kern="1200" dirty="0">
              <a:latin typeface="Cordia New" panose="020B0304020202020204" pitchFamily="34" charset="-34"/>
              <a:cs typeface="Cordia New" panose="020B0304020202020204" pitchFamily="34" charset="-34"/>
            </a:rPr>
            <a:t> Data Warehouse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Cordia New" panose="020B0304020202020204" pitchFamily="34" charset="-34"/>
              <a:cs typeface="Cordia New" panose="020B0304020202020204" pitchFamily="34" charset="-34"/>
            </a:rPr>
            <a:t>Dimension Table &amp; Fact Table</a:t>
          </a:r>
        </a:p>
      </dsp:txBody>
      <dsp:txXfrm rot="-5400000">
        <a:off x="776138" y="1006426"/>
        <a:ext cx="5665606" cy="720467"/>
      </dsp:txXfrm>
    </dsp:sp>
    <dsp:sp modelId="{A736B394-B502-4347-8ADB-C61167570908}">
      <dsp:nvSpPr>
        <dsp:cNvPr id="0" name=""/>
        <dsp:cNvSpPr/>
      </dsp:nvSpPr>
      <dsp:spPr>
        <a:xfrm rot="5400000">
          <a:off x="-166315" y="2134538"/>
          <a:ext cx="1108767" cy="776137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Cordia New" panose="020B0304020202020204" pitchFamily="34" charset="-34"/>
              <a:cs typeface="Cordia New" panose="020B0304020202020204" pitchFamily="34" charset="-34"/>
            </a:rPr>
            <a:t>Cube</a:t>
          </a:r>
        </a:p>
      </dsp:txBody>
      <dsp:txXfrm rot="-5400000">
        <a:off x="1" y="2356292"/>
        <a:ext cx="776137" cy="332630"/>
      </dsp:txXfrm>
    </dsp:sp>
    <dsp:sp modelId="{A61C5F7E-2DE3-45FE-839B-C810766565ED}">
      <dsp:nvSpPr>
        <dsp:cNvPr id="0" name=""/>
        <dsp:cNvSpPr/>
      </dsp:nvSpPr>
      <dsp:spPr>
        <a:xfrm rot="5400000">
          <a:off x="3268079" y="-523718"/>
          <a:ext cx="720698" cy="57045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400" kern="1200">
              <a:latin typeface="Cordia New" panose="020B0304020202020204" pitchFamily="34" charset="-34"/>
              <a:cs typeface="Cordia New" panose="020B0304020202020204" pitchFamily="34" charset="-34"/>
            </a:rPr>
            <a:t>สร้าง </a:t>
          </a:r>
          <a:r>
            <a:rPr lang="en-US" sz="2400" kern="1200">
              <a:latin typeface="Cordia New" panose="020B0304020202020204" pitchFamily="34" charset="-34"/>
              <a:cs typeface="Cordia New" panose="020B0304020202020204" pitchFamily="34" charset="-34"/>
            </a:rPr>
            <a:t>Analytical Query (Cube)</a:t>
          </a:r>
          <a:endParaRPr lang="en-US" sz="2400" kern="1200"/>
        </a:p>
      </dsp:txBody>
      <dsp:txXfrm rot="-5400000">
        <a:off x="776137" y="2003406"/>
        <a:ext cx="5669400" cy="650334"/>
      </dsp:txXfrm>
    </dsp:sp>
    <dsp:sp modelId="{5AE4D194-FC9A-4985-9646-E20FB8C39CB9}">
      <dsp:nvSpPr>
        <dsp:cNvPr id="0" name=""/>
        <dsp:cNvSpPr/>
      </dsp:nvSpPr>
      <dsp:spPr>
        <a:xfrm rot="5400000">
          <a:off x="-166315" y="3096451"/>
          <a:ext cx="1108767" cy="776137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Cordia New" panose="020B0304020202020204" pitchFamily="34" charset="-34"/>
              <a:cs typeface="Cordia New" panose="020B0304020202020204" pitchFamily="34" charset="-34"/>
            </a:rPr>
            <a:t>Visual</a:t>
          </a:r>
        </a:p>
      </dsp:txBody>
      <dsp:txXfrm rot="-5400000">
        <a:off x="1" y="3318205"/>
        <a:ext cx="776137" cy="332630"/>
      </dsp:txXfrm>
    </dsp:sp>
    <dsp:sp modelId="{DABFB4DB-6ECE-4E31-9AF4-CDCD54DC05BE}">
      <dsp:nvSpPr>
        <dsp:cNvPr id="0" name=""/>
        <dsp:cNvSpPr/>
      </dsp:nvSpPr>
      <dsp:spPr>
        <a:xfrm rot="5400000">
          <a:off x="3268079" y="438194"/>
          <a:ext cx="720698" cy="57045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400" kern="1200" dirty="0">
              <a:latin typeface="Cordia New" panose="020B0304020202020204" pitchFamily="34" charset="-34"/>
              <a:cs typeface="Cordia New" panose="020B0304020202020204" pitchFamily="34" charset="-34"/>
            </a:rPr>
            <a:t>สร้าง </a:t>
          </a:r>
          <a:r>
            <a:rPr lang="en-US" sz="2400" kern="1200" dirty="0">
              <a:latin typeface="Cordia New" panose="020B0304020202020204" pitchFamily="34" charset="-34"/>
              <a:cs typeface="Cordia New" panose="020B0304020202020204" pitchFamily="34" charset="-34"/>
            </a:rPr>
            <a:t>visualization </a:t>
          </a:r>
          <a:r>
            <a:rPr lang="th-TH" sz="2400" kern="1200" dirty="0">
              <a:latin typeface="Cordia New" panose="020B0304020202020204" pitchFamily="34" charset="-34"/>
              <a:cs typeface="Cordia New" panose="020B0304020202020204" pitchFamily="34" charset="-34"/>
            </a:rPr>
            <a:t>สำหรับการนำเสนอให้กับผู้บริหาร</a:t>
          </a:r>
          <a:endParaRPr lang="en-US" sz="2400" kern="1200" dirty="0">
            <a:latin typeface="Cordia New" panose="020B0304020202020204" pitchFamily="34" charset="-34"/>
            <a:cs typeface="Cordia New" panose="020B0304020202020204" pitchFamily="34" charset="-34"/>
          </a:endParaRPr>
        </a:p>
      </dsp:txBody>
      <dsp:txXfrm rot="-5400000">
        <a:off x="776137" y="2965318"/>
        <a:ext cx="5669400" cy="650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53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073C136-B910-43BC-9203-C4C546A4DD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08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3C136-B910-43BC-9203-C4C546A4DD1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83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3C136-B910-43BC-9203-C4C546A4DD1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1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4075" y="4797425"/>
            <a:ext cx="4032250" cy="11509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>
                <a:solidFill>
                  <a:srgbClr val="101F26"/>
                </a:solidFill>
              </a:defRPr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5600" y="3284538"/>
            <a:ext cx="2808288" cy="57467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2636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50050" y="1700213"/>
            <a:ext cx="2070100" cy="48244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9750" y="1700213"/>
            <a:ext cx="6057900" cy="48244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55734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230F2-94A2-458B-9EA1-001B414BC21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038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3FB0E-46A2-49A7-BB99-E74E59801FA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1DE85-5361-4999-A2D4-40709007B36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988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8AF38-2824-487E-AA99-9031999A8F3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41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3F8A1-A579-4575-BEA4-5752BAB44C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58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D67E9-B72F-46E9-B066-41A38431D43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698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3B34E-5E52-468A-9E9E-72E95EF5A9C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382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63482-EA42-40C7-AAE6-98651C66B65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3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82969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ED86A-ABCB-4487-BD61-5A416718463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403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40939-2E0A-4247-8C96-B88E0699D14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423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48374-6C10-4971-8408-1685523AE9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13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325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750" y="2276475"/>
            <a:ext cx="406400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6150" y="2276475"/>
            <a:ext cx="406400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081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8502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02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63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9165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7714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700213"/>
            <a:ext cx="8280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2276475"/>
            <a:ext cx="82804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Dosis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Dosis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Dosis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Dosis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Dosis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Dosis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Dosis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Dosis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071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7CF9B209-33B0-4A6B-B243-334EEFDC460B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Dosis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124075" y="4581525"/>
            <a:ext cx="3960813" cy="1296988"/>
          </a:xfrm>
        </p:spPr>
        <p:txBody>
          <a:bodyPr/>
          <a:lstStyle/>
          <a:p>
            <a:pPr algn="ctr"/>
            <a:r>
              <a:rPr lang="en-US" dirty="0"/>
              <a:t>Motor Claim Register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5364088" y="3284538"/>
            <a:ext cx="2880320" cy="503237"/>
          </a:xfrm>
        </p:spPr>
        <p:txBody>
          <a:bodyPr/>
          <a:lstStyle/>
          <a:p>
            <a:r>
              <a:rPr lang="en-US" dirty="0"/>
              <a:t>Data warehouse &amp; Business Intelligence 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SCD Type 0 &amp; 1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527" y="1417638"/>
            <a:ext cx="9160527" cy="47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3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274638"/>
            <a:ext cx="6707188" cy="922114"/>
          </a:xfrm>
        </p:spPr>
        <p:txBody>
          <a:bodyPr/>
          <a:lstStyle/>
          <a:p>
            <a:r>
              <a:rPr lang="en-US" dirty="0" smtClean="0"/>
              <a:t>SCD Type 1 &amp; 2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9" y="1628800"/>
            <a:ext cx="902811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8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7265-3ADF-4E2C-8045-83F50A4B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Package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08A5F-CF7D-4F19-AF33-C82761264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11" y="1772816"/>
            <a:ext cx="8900419" cy="4680520"/>
          </a:xfrm>
        </p:spPr>
      </p:pic>
    </p:spTree>
    <p:extLst>
      <p:ext uri="{BB962C8B-B14F-4D97-AF65-F5344CB8AC3E}">
        <p14:creationId xmlns:p14="http://schemas.microsoft.com/office/powerpoint/2010/main" val="185421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C179-E077-401D-814B-55DFE440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07188" cy="922114"/>
          </a:xfrm>
        </p:spPr>
        <p:txBody>
          <a:bodyPr/>
          <a:lstStyle/>
          <a:p>
            <a:r>
              <a:rPr lang="en-US" dirty="0"/>
              <a:t>Deploy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EB60FB-1EF6-4884-9871-E1638ABF1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87" y="1484784"/>
            <a:ext cx="8316416" cy="5231722"/>
          </a:xfrm>
        </p:spPr>
      </p:pic>
    </p:spTree>
    <p:extLst>
      <p:ext uri="{BB962C8B-B14F-4D97-AF65-F5344CB8AC3E}">
        <p14:creationId xmlns:p14="http://schemas.microsoft.com/office/powerpoint/2010/main" val="381280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6AA1F8-01DB-4D0D-969C-DEFF7B9A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03" y="1916832"/>
            <a:ext cx="8280400" cy="508000"/>
          </a:xfrm>
        </p:spPr>
        <p:txBody>
          <a:bodyPr/>
          <a:lstStyle/>
          <a:p>
            <a:r>
              <a:rPr lang="en-US" sz="4000" dirty="0"/>
              <a:t>Create Analytical Query(Cube)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0500FE-2C8D-4EF1-817E-CB937B9AA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3356991"/>
            <a:ext cx="8280400" cy="3167633"/>
          </a:xfrm>
        </p:spPr>
        <p:txBody>
          <a:bodyPr/>
          <a:lstStyle/>
          <a:p>
            <a:r>
              <a:rPr lang="en-US" sz="2800" dirty="0"/>
              <a:t>Create Data Source</a:t>
            </a:r>
          </a:p>
          <a:p>
            <a:r>
              <a:rPr lang="en-US" sz="2800" dirty="0"/>
              <a:t>Create Data Source View</a:t>
            </a:r>
          </a:p>
          <a:p>
            <a:r>
              <a:rPr lang="en-US" sz="2800" dirty="0"/>
              <a:t>Create Cube</a:t>
            </a:r>
          </a:p>
          <a:p>
            <a:r>
              <a:rPr lang="en-US" sz="2800" dirty="0"/>
              <a:t>Visualization from Cube</a:t>
            </a:r>
          </a:p>
        </p:txBody>
      </p:sp>
    </p:spTree>
    <p:extLst>
      <p:ext uri="{BB962C8B-B14F-4D97-AF65-F5344CB8AC3E}">
        <p14:creationId xmlns:p14="http://schemas.microsoft.com/office/powerpoint/2010/main" val="315572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116632"/>
            <a:ext cx="6707188" cy="922114"/>
          </a:xfrm>
        </p:spPr>
        <p:txBody>
          <a:bodyPr/>
          <a:lstStyle/>
          <a:p>
            <a:r>
              <a:rPr lang="en-US" dirty="0"/>
              <a:t>Data Source View</a:t>
            </a:r>
            <a:endParaRPr lang="th-T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89" y="1196752"/>
            <a:ext cx="8953307" cy="527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2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6707188" cy="864096"/>
          </a:xfrm>
        </p:spPr>
        <p:txBody>
          <a:bodyPr/>
          <a:lstStyle/>
          <a:p>
            <a:r>
              <a:rPr lang="en-US" dirty="0"/>
              <a:t>Create Cube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68760"/>
            <a:ext cx="903649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9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16632"/>
            <a:ext cx="6707188" cy="1296144"/>
          </a:xfrm>
        </p:spPr>
        <p:txBody>
          <a:bodyPr/>
          <a:lstStyle/>
          <a:p>
            <a:r>
              <a:rPr lang="en-US" dirty="0"/>
              <a:t>Visualization by </a:t>
            </a:r>
            <a:r>
              <a:rPr lang="en-US" dirty="0" err="1"/>
              <a:t>PowerBI</a:t>
            </a:r>
            <a:r>
              <a:rPr lang="th-TH" dirty="0"/>
              <a:t/>
            </a:r>
            <a:br>
              <a:rPr lang="th-TH" dirty="0"/>
            </a:br>
            <a:r>
              <a:rPr lang="th-TH" sz="2800" dirty="0"/>
              <a:t>รายงานตามที่เกิดเหตุ</a:t>
            </a:r>
            <a:r>
              <a:rPr lang="en-US" sz="2800" dirty="0"/>
              <a:t> </a:t>
            </a:r>
            <a:r>
              <a:rPr lang="th-TH" sz="2800" dirty="0"/>
              <a:t>และ ประเภทรับแจ้ง</a:t>
            </a:r>
            <a:endParaRPr lang="th-T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3B8E13-0652-4F8A-A11B-EEAC5CB04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3" y="1412776"/>
            <a:ext cx="9061007" cy="5400600"/>
          </a:xfrm>
        </p:spPr>
      </p:pic>
    </p:spTree>
    <p:extLst>
      <p:ext uri="{BB962C8B-B14F-4D97-AF65-F5344CB8AC3E}">
        <p14:creationId xmlns:p14="http://schemas.microsoft.com/office/powerpoint/2010/main" val="1883666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E22B-28A3-47EA-9E8E-A095051D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116632"/>
            <a:ext cx="6707188" cy="1301006"/>
          </a:xfrm>
        </p:spPr>
        <p:txBody>
          <a:bodyPr/>
          <a:lstStyle/>
          <a:p>
            <a:r>
              <a:rPr lang="en-US" dirty="0"/>
              <a:t>Visualization by </a:t>
            </a:r>
            <a:r>
              <a:rPr lang="en-US" dirty="0" err="1"/>
              <a:t>PowerBI</a:t>
            </a:r>
            <a:r>
              <a:rPr lang="th-TH" dirty="0"/>
              <a:t/>
            </a:r>
            <a:br>
              <a:rPr lang="th-TH" dirty="0"/>
            </a:br>
            <a:r>
              <a:rPr lang="th-TH" sz="2800" dirty="0"/>
              <a:t>รายงานแยกตามผลิตภัณฑ์ และ ประเภทรถยนต์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26583-22D2-4328-93E5-625590A1F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2" y="1628801"/>
            <a:ext cx="9047138" cy="5249890"/>
          </a:xfrm>
        </p:spPr>
      </p:pic>
    </p:spTree>
    <p:extLst>
      <p:ext uri="{BB962C8B-B14F-4D97-AF65-F5344CB8AC3E}">
        <p14:creationId xmlns:p14="http://schemas.microsoft.com/office/powerpoint/2010/main" val="64129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22D7-A3FB-4BAE-A410-21E8EAA3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116632"/>
            <a:ext cx="6707188" cy="1301006"/>
          </a:xfrm>
        </p:spPr>
        <p:txBody>
          <a:bodyPr/>
          <a:lstStyle/>
          <a:p>
            <a:r>
              <a:rPr lang="en-US" dirty="0"/>
              <a:t>Visualization by </a:t>
            </a:r>
            <a:r>
              <a:rPr lang="en-US" dirty="0" err="1"/>
              <a:t>PowerBI</a:t>
            </a:r>
            <a:r>
              <a:rPr lang="th-TH" dirty="0"/>
              <a:t/>
            </a:r>
            <a:br>
              <a:rPr lang="th-TH" dirty="0"/>
            </a:br>
            <a:r>
              <a:rPr lang="th-TH" sz="2800" dirty="0"/>
              <a:t>รายงานแยกตามยี่ห้อ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/</a:t>
            </a:r>
            <a:r>
              <a:rPr lang="th-TH" sz="2800" dirty="0"/>
              <a:t>รุ่นรถยนต์ และ ปีที่เกิดเหตุ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4AC5E4-53BC-491C-A4CA-692C2E7E6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8" y="1523324"/>
            <a:ext cx="9048143" cy="5301208"/>
          </a:xfrm>
        </p:spPr>
      </p:pic>
    </p:spTree>
    <p:extLst>
      <p:ext uri="{BB962C8B-B14F-4D97-AF65-F5344CB8AC3E}">
        <p14:creationId xmlns:p14="http://schemas.microsoft.com/office/powerpoint/2010/main" val="262848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84313"/>
            <a:ext cx="8424862" cy="1440631"/>
          </a:xfrm>
        </p:spPr>
        <p:txBody>
          <a:bodyPr/>
          <a:lstStyle/>
          <a:p>
            <a:r>
              <a:rPr lang="en-US" dirty="0"/>
              <a:t>Objective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212976"/>
            <a:ext cx="8424862" cy="3456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สร้างฐานข้อมูล </a:t>
            </a:r>
            <a:r>
              <a:rPr lang="en-US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Data Warehouse </a:t>
            </a: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สำหรับใช้งานภายในองค์กร</a:t>
            </a:r>
          </a:p>
          <a:p>
            <a:pPr>
              <a:lnSpc>
                <a:spcPct val="150000"/>
              </a:lnSpc>
            </a:pP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นำเข้าข้อมูลจาก </a:t>
            </a:r>
            <a:r>
              <a:rPr lang="en-US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Source </a:t>
            </a: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ต่างๆเข้าสู่ </a:t>
            </a:r>
            <a:r>
              <a:rPr lang="en-US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Data Warehouse</a:t>
            </a:r>
          </a:p>
          <a:p>
            <a:pPr>
              <a:lnSpc>
                <a:spcPct val="150000"/>
              </a:lnSpc>
            </a:pP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ทำการสร้าง </a:t>
            </a:r>
            <a:r>
              <a:rPr lang="en-US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Analytical Query (Cube) </a:t>
            </a: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สำหรับนำไปใช้งาน</a:t>
            </a:r>
          </a:p>
          <a:p>
            <a:pPr>
              <a:lnSpc>
                <a:spcPct val="150000"/>
              </a:lnSpc>
            </a:pP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สร้างรายงานในรูปแบบ </a:t>
            </a:r>
            <a:r>
              <a:rPr lang="en-US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Visualization </a:t>
            </a: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เพื่อนำเสนอให้กับ </a:t>
            </a: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Chief Executive Officer</a:t>
            </a:r>
            <a:endParaRPr lang="th-TH" altLang="ko-KR" sz="2800" dirty="0">
              <a:latin typeface="Cordia New" panose="020B0304020202020204" pitchFamily="34" charset="-34"/>
              <a:ea typeface="굴림" charset="-127"/>
              <a:cs typeface="Cordia New" panose="020B0304020202020204" pitchFamily="34" charset="-3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49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75D8F6-19CB-4401-8B0A-724E21E7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924944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95792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84313"/>
            <a:ext cx="8424862" cy="1224607"/>
          </a:xfrm>
        </p:spPr>
        <p:txBody>
          <a:bodyPr/>
          <a:lstStyle/>
          <a:p>
            <a:r>
              <a:rPr lang="en-US" dirty="0"/>
              <a:t>Business Requirement</a:t>
            </a:r>
            <a:endParaRPr lang="uk-UA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996952"/>
            <a:ext cx="8424862" cy="36721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รายงานการเกิดอุบัติเหตุ ของการรับประกันกรมธรรม์ของบริษัท</a:t>
            </a:r>
          </a:p>
          <a:p>
            <a:pPr>
              <a:lnSpc>
                <a:spcPct val="90000"/>
              </a:lnSpc>
            </a:pP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เพื่อแสดงข้อมูล </a:t>
            </a:r>
            <a:r>
              <a:rPr lang="en-US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Severity </a:t>
            </a: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และ </a:t>
            </a:r>
            <a:r>
              <a:rPr lang="en-US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Frequency </a:t>
            </a: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ของแต่ละเงื่อนไข เช่น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   </a:t>
            </a:r>
            <a:r>
              <a:rPr lang="en-US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- </a:t>
            </a: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แสดงแยกตามประเภทรถยนต์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   - </a:t>
            </a: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แสดงแยกตามประเภทกรมธรรม์</a:t>
            </a:r>
            <a:r>
              <a:rPr lang="en-US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(Product)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   -  </a:t>
            </a: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ปริมาณการเกิดอุบัติเหตุในแต่ละปี </a:t>
            </a:r>
            <a:r>
              <a:rPr lang="en-US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, </a:t>
            </a: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เดือน </a:t>
            </a:r>
            <a:r>
              <a:rPr lang="en-US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, </a:t>
            </a: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วัน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   </a:t>
            </a:r>
            <a:r>
              <a:rPr lang="en-US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-  </a:t>
            </a: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แสดงพื้นที่การเกิดอุบัติเหตุจากข้อมูลการเคลมของบริษัท</a:t>
            </a:r>
            <a:endParaRPr lang="en-US" altLang="ko-KR" sz="2800" dirty="0">
              <a:latin typeface="Cordia New" panose="020B0304020202020204" pitchFamily="34" charset="-34"/>
              <a:ea typeface="굴림" charset="-127"/>
              <a:cs typeface="Cordia New" panose="020B0304020202020204" pitchFamily="34" charset="-34"/>
            </a:endParaRPr>
          </a:p>
          <a:p>
            <a:pPr>
              <a:lnSpc>
                <a:spcPct val="90000"/>
              </a:lnSpc>
            </a:pPr>
            <a:r>
              <a:rPr lang="th-TH" altLang="ko-KR" sz="2800" dirty="0">
                <a:latin typeface="Cordia New" panose="020B0304020202020204" pitchFamily="34" charset="-34"/>
                <a:ea typeface="굴림" charset="-127"/>
                <a:cs typeface="Cordia New" panose="020B0304020202020204" pitchFamily="34" charset="-34"/>
              </a:rPr>
              <a:t>เพื่อใช้ประกอบการตัดสินใจและกำหนดนโยบายสำหรับการออกผลิตภัณท์ใหม่ และการพิจารณาการรับประกันงานแต่ละกลุ่มของตัวแทน</a:t>
            </a:r>
            <a:r>
              <a:rPr lang="ru-RU" altLang="ko-KR" sz="2800" dirty="0">
                <a:ea typeface="굴림" charset="-127"/>
                <a:cs typeface="Cordia New" panose="020B0304020202020204" pitchFamily="34" charset="-34"/>
              </a:rPr>
              <a:t> </a:t>
            </a:r>
            <a:endParaRPr lang="uk-UA" sz="2800" dirty="0">
              <a:cs typeface="Cordia New" panose="020B0304020202020204" pitchFamily="34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274638"/>
            <a:ext cx="6707188" cy="1126145"/>
          </a:xfrm>
        </p:spPr>
        <p:txBody>
          <a:bodyPr/>
          <a:lstStyle/>
          <a:p>
            <a:r>
              <a:rPr lang="en-US" dirty="0"/>
              <a:t>Process</a:t>
            </a:r>
            <a:endParaRPr lang="th-TH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66580352"/>
              </p:ext>
            </p:extLst>
          </p:nvPr>
        </p:nvGraphicFramePr>
        <p:xfrm>
          <a:off x="1914252" y="1400782"/>
          <a:ext cx="6480720" cy="4044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07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Diagram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7056438" cy="506888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54" y="1417638"/>
            <a:ext cx="7301746" cy="5356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30465"/>
            <a:ext cx="8424936" cy="6127535"/>
          </a:xfr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7073" y="116632"/>
            <a:ext cx="5544145" cy="562074"/>
          </a:xfrm>
        </p:spPr>
        <p:txBody>
          <a:bodyPr/>
          <a:lstStyle/>
          <a:p>
            <a:r>
              <a:rPr lang="en-US" dirty="0"/>
              <a:t>Data Warehouse Diagram</a:t>
            </a:r>
          </a:p>
        </p:txBody>
      </p:sp>
    </p:spTree>
    <p:extLst>
      <p:ext uri="{BB962C8B-B14F-4D97-AF65-F5344CB8AC3E}">
        <p14:creationId xmlns:p14="http://schemas.microsoft.com/office/powerpoint/2010/main" val="334449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Source(.csv)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56" y="1600200"/>
            <a:ext cx="69818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6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0"/>
            <a:ext cx="6707188" cy="1124744"/>
          </a:xfrm>
        </p:spPr>
        <p:txBody>
          <a:bodyPr/>
          <a:lstStyle/>
          <a:p>
            <a:r>
              <a:rPr lang="th-TH" dirty="0"/>
              <a:t>ทำ </a:t>
            </a:r>
            <a:r>
              <a:rPr lang="en-US" dirty="0"/>
              <a:t>ETL</a:t>
            </a:r>
            <a:r>
              <a:rPr lang="th-TH" dirty="0"/>
              <a:t> จาก </a:t>
            </a:r>
            <a:r>
              <a:rPr lang="en-US" dirty="0" smtClean="0"/>
              <a:t>Data Source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8B3C25-B5CD-4046-ADBF-1FAD6FBC4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24744"/>
            <a:ext cx="8964488" cy="5188137"/>
          </a:xfrm>
        </p:spPr>
      </p:pic>
    </p:spTree>
    <p:extLst>
      <p:ext uri="{BB962C8B-B14F-4D97-AF65-F5344CB8AC3E}">
        <p14:creationId xmlns:p14="http://schemas.microsoft.com/office/powerpoint/2010/main" val="8881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CB52-5558-44E5-AD3E-7575FB0F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274638"/>
            <a:ext cx="6707188" cy="457199"/>
          </a:xfrm>
        </p:spPr>
        <p:txBody>
          <a:bodyPr/>
          <a:lstStyle/>
          <a:p>
            <a:r>
              <a:rPr lang="en-US" sz="3200" dirty="0"/>
              <a:t>Load Dimension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AF1F6-7894-4FCB-A216-D987FA1B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175" y="980729"/>
            <a:ext cx="6778625" cy="4752527"/>
          </a:xfrm>
        </p:spPr>
        <p:txBody>
          <a:bodyPr/>
          <a:lstStyle/>
          <a:p>
            <a:r>
              <a:rPr lang="en-US" sz="2000" dirty="0" err="1"/>
              <a:t>LoadDimDate</a:t>
            </a:r>
            <a:endParaRPr lang="en-US" sz="2000" dirty="0"/>
          </a:p>
          <a:p>
            <a:r>
              <a:rPr lang="en-US" sz="2000" dirty="0" err="1"/>
              <a:t>LoadDimAgent</a:t>
            </a:r>
            <a:endParaRPr lang="en-US" sz="2000" dirty="0"/>
          </a:p>
          <a:p>
            <a:r>
              <a:rPr lang="en-US" sz="2000" dirty="0" err="1"/>
              <a:t>LoadDimAmphoe</a:t>
            </a:r>
            <a:endParaRPr lang="en-US" sz="2000" dirty="0"/>
          </a:p>
          <a:p>
            <a:r>
              <a:rPr lang="en-US" sz="2000" dirty="0" err="1"/>
              <a:t>LoadDimApproval</a:t>
            </a:r>
            <a:endParaRPr lang="en-US" sz="2000" dirty="0"/>
          </a:p>
          <a:p>
            <a:r>
              <a:rPr lang="en-US" sz="2000" dirty="0" err="1"/>
              <a:t>LoadDimCarModel</a:t>
            </a:r>
            <a:endParaRPr lang="en-US" sz="2000" dirty="0"/>
          </a:p>
          <a:p>
            <a:r>
              <a:rPr lang="en-US" sz="2000" dirty="0" err="1"/>
              <a:t>LoadDimLossDetail</a:t>
            </a:r>
            <a:endParaRPr lang="en-US" sz="2000" dirty="0"/>
          </a:p>
          <a:p>
            <a:r>
              <a:rPr lang="en-US" sz="2000" dirty="0" err="1"/>
              <a:t>LoadDimSubPolicyType</a:t>
            </a:r>
            <a:endParaRPr lang="en-US" sz="2000" dirty="0"/>
          </a:p>
          <a:p>
            <a:r>
              <a:rPr lang="en-US" sz="2000" dirty="0" err="1"/>
              <a:t>LoadDimSurveyor</a:t>
            </a:r>
            <a:endParaRPr lang="en-US" sz="2000" dirty="0"/>
          </a:p>
          <a:p>
            <a:r>
              <a:rPr lang="en-US" sz="2000" dirty="0" err="1"/>
              <a:t>LoadDimVehCode</a:t>
            </a:r>
            <a:endParaRPr lang="en-US" sz="2000" dirty="0"/>
          </a:p>
          <a:p>
            <a:r>
              <a:rPr lang="en-US" sz="2000" dirty="0" err="1" smtClean="0"/>
              <a:t>LoadDimVehType</a:t>
            </a:r>
            <a:endParaRPr lang="en-US" sz="2000" dirty="0" smtClean="0"/>
          </a:p>
          <a:p>
            <a:r>
              <a:rPr lang="en-US" sz="2000" dirty="0" err="1" smtClean="0"/>
              <a:t>LoadDimNotifytype</a:t>
            </a:r>
            <a:endParaRPr lang="en-US" sz="2000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CCFFF3-6D7F-4799-83D4-11E068198D5B}"/>
              </a:ext>
            </a:extLst>
          </p:cNvPr>
          <p:cNvSpPr txBox="1">
            <a:spLocks/>
          </p:cNvSpPr>
          <p:nvPr/>
        </p:nvSpPr>
        <p:spPr bwMode="auto">
          <a:xfrm>
            <a:off x="1908175" y="5371182"/>
            <a:ext cx="6707188" cy="41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66"/>
                </a:solidFill>
                <a:latin typeface="Dosis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66"/>
                </a:solidFill>
                <a:latin typeface="Dosis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66"/>
                </a:solidFill>
                <a:latin typeface="Dosis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66"/>
                </a:solidFill>
                <a:latin typeface="Dosis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66"/>
                </a:solidFill>
                <a:latin typeface="Dosis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66"/>
                </a:solidFill>
                <a:latin typeface="Dosis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66"/>
                </a:solidFill>
                <a:latin typeface="Dosis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666666"/>
                </a:solidFill>
                <a:latin typeface="Dosis" pitchFamily="2" charset="0"/>
              </a:defRPr>
            </a:lvl9pPr>
          </a:lstStyle>
          <a:p>
            <a:r>
              <a:rPr lang="en-US" sz="3200" b="0" kern="0" dirty="0"/>
              <a:t>Load Fact Table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DF2617A-2737-4168-92C4-22D63A33775D}"/>
              </a:ext>
            </a:extLst>
          </p:cNvPr>
          <p:cNvSpPr txBox="1">
            <a:spLocks/>
          </p:cNvSpPr>
          <p:nvPr/>
        </p:nvSpPr>
        <p:spPr bwMode="auto">
          <a:xfrm>
            <a:off x="1928053" y="5943007"/>
            <a:ext cx="6778625" cy="1158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666666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6666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666666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6666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6666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6666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6666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US" b="0" kern="0" dirty="0" err="1"/>
              <a:t>LoadFactRegisterClaim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454102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316</TotalTime>
  <Words>288</Words>
  <Application>Microsoft Office PowerPoint</Application>
  <PresentationFormat>On-screen Show (4:3)</PresentationFormat>
  <Paragraphs>61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굴림</vt:lpstr>
      <vt:lpstr>Angsana New</vt:lpstr>
      <vt:lpstr>Arial</vt:lpstr>
      <vt:lpstr>Cordia New</vt:lpstr>
      <vt:lpstr>Dosis</vt:lpstr>
      <vt:lpstr>template</vt:lpstr>
      <vt:lpstr>Custom Design</vt:lpstr>
      <vt:lpstr>Motor Claim Register</vt:lpstr>
      <vt:lpstr>Objective</vt:lpstr>
      <vt:lpstr>Business Requirement</vt:lpstr>
      <vt:lpstr>Process</vt:lpstr>
      <vt:lpstr>Data Warehouse Diagram</vt:lpstr>
      <vt:lpstr>Data Warehouse Diagram</vt:lpstr>
      <vt:lpstr>Data Source(.csv)</vt:lpstr>
      <vt:lpstr>ทำ ETL จาก Data Source</vt:lpstr>
      <vt:lpstr>Load Dimension Table</vt:lpstr>
      <vt:lpstr>SCD Type 0 &amp; 1</vt:lpstr>
      <vt:lpstr>SCD Type 1 &amp; 2</vt:lpstr>
      <vt:lpstr>Master Package</vt:lpstr>
      <vt:lpstr>Deploy</vt:lpstr>
      <vt:lpstr>Create Analytical Query(Cube)</vt:lpstr>
      <vt:lpstr>Data Source View</vt:lpstr>
      <vt:lpstr>Create Cube</vt:lpstr>
      <vt:lpstr>Visualization by PowerBI รายงานตามที่เกิดเหตุ และ ประเภทรับแจ้ง</vt:lpstr>
      <vt:lpstr>Visualization by PowerBI รายงานแยกตามผลิตภัณฑ์ และ ประเภทรถยนต์</vt:lpstr>
      <vt:lpstr>Visualization by PowerBI รายงานแยกตามยี่ห้อ/รุ่นรถยนต์ และ ปีที่เกิดเหตุ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-</dc:creator>
  <cp:lastModifiedBy>Phurit Amnuaychai</cp:lastModifiedBy>
  <cp:revision>27</cp:revision>
  <dcterms:created xsi:type="dcterms:W3CDTF">2013-08-14T06:04:43Z</dcterms:created>
  <dcterms:modified xsi:type="dcterms:W3CDTF">2021-03-12T04:19:04Z</dcterms:modified>
</cp:coreProperties>
</file>