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embeddedFontLst>
    <p:embeddedFont>
      <p:font typeface="IBM Plex Serif" panose="02060503050406000203" pitchFamily="18" charset="0"/>
      <p:regular r:id="rId25"/>
    </p:embeddedFont>
    <p:embeddedFont>
      <p:font typeface="IBM Plex Serif Bold" panose="02060803050406000203" charset="0"/>
      <p:regular r:id="rId26"/>
    </p:embeddedFont>
    <p:embeddedFont>
      <p:font typeface="IBM Plex Serif Italics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yhfnnnnnnnnnn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yhfnnnnnnnnnn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yhfnnnnnnnnnn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yhfnnnnnnnnnn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33862" y="1891696"/>
            <a:ext cx="10963021" cy="3251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400" i="1" u="sng" spc="-336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GARBAGE DETECTION USING CCTV (YOLO MODEL)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54462" y="6621809"/>
            <a:ext cx="7047138" cy="1008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spc="-57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 S THANUSHA         -  CB.SC.U4AIE24154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spc="-57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VISHNU VARDHAN - CB.SC.U4AIE24159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8627" y="622971"/>
            <a:ext cx="2547610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8627" y="2882707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METHODOLOGY: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8627" y="2066732"/>
            <a:ext cx="16490673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-69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Garbage Detection using YOLO Algorithm for Urban Management in Bangkok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8627" y="1247775"/>
            <a:ext cx="561536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PAPER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8627" y="3705649"/>
            <a:ext cx="17472140" cy="270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Uses YOLOv5n, YOLOv6n, YOLOv7, and YOLOv8n for garbage bin overflow detection.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Collected 1,383 images from CCTV footage and classified them into garbage and bin classes.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Compares multiple YOLO versions for accuracy and speed.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Proposed an integration with mobile or web applications to notify authorities of overflowing bins.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8627" y="6598620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ADVANTAGE: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8627" y="7221537"/>
            <a:ext cx="17088715" cy="2159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YOLOv5n achieves 94.5% accuracy, making it highly effective.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Real-time detection enables faster intervention by waste management teams.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Can be integrated into mobile/web applications for automated reporting.</a:t>
            </a:r>
          </a:p>
          <a:p>
            <a:pPr algn="l">
              <a:lnSpc>
                <a:spcPts val="4339"/>
              </a:lnSpc>
            </a:pPr>
            <a:endParaRPr lang="en-US" sz="3099" spc="-61" dirty="0">
              <a:solidFill>
                <a:srgbClr val="000000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0072" y="622971"/>
            <a:ext cx="2547610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0072" y="1247775"/>
            <a:ext cx="561536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PAPER 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0072" y="2089767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METRICES: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0036" y="2941284"/>
            <a:ext cx="17987964" cy="161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Accuracy of YOLO versions (YOLOv5n: 94.5%, YOLOv8n: 93.8%, YOLOv6n: 71.6%, YOLOv7: 24.6%).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Inference speed (time taken per image/frame).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0072" y="4777015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LIMITATIONS: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00036" y="5628532"/>
            <a:ext cx="16959264" cy="2159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Lower accuracy in extreme weather conditions (heavy rain, fog, or low visibility).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Some garbage types may be misclassified due to occlusions.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Requires a large training dataset to improve accuracy further.</a:t>
            </a:r>
          </a:p>
          <a:p>
            <a:pPr algn="l">
              <a:lnSpc>
                <a:spcPts val="4339"/>
              </a:lnSpc>
            </a:pPr>
            <a:endParaRPr lang="en-US" sz="3099" spc="-61">
              <a:solidFill>
                <a:srgbClr val="000000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3080" y="635427"/>
            <a:ext cx="2547610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3080" y="2875239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METHODOLOGY: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3080" y="2049738"/>
            <a:ext cx="17382495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-69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An approach to automatic garbage detection framework designing using CNN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160864" y="8433541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3080" y="1271784"/>
            <a:ext cx="561536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PAPER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3080" y="3650556"/>
            <a:ext cx="16766220" cy="270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Utilizes ResNet-50 for object detection with deep learning.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Integrated with TensorFlow for image processing and object recognition.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Analyzes live video feeds (e.g., from CCTV cameras) to detect garbage piles.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Model classifies objects as garbage if they surpass a predefined similarity threshold.</a:t>
            </a:r>
          </a:p>
          <a:p>
            <a:pPr algn="l">
              <a:lnSpc>
                <a:spcPts val="4339"/>
              </a:lnSpc>
            </a:pPr>
            <a:endParaRPr lang="en-US" sz="3099" spc="-61">
              <a:solidFill>
                <a:srgbClr val="000000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93080" y="6003468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ADVANTAGE: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3080" y="6864510"/>
            <a:ext cx="15467747" cy="161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Reduces manual garbage monitoring efforts.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Real-time detection allows prompt actions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Economical as it uses pre-existing CCTV systems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4313" y="635427"/>
            <a:ext cx="2547610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4313" y="1271784"/>
            <a:ext cx="561536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PAPER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4313" y="2123301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METRICES: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4313" y="2984343"/>
            <a:ext cx="15655769" cy="2159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Detection accuracy of 95% using ResNet-50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Test speed of 0.71 seconds per frame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Detection accuracy variance about 0.089</a:t>
            </a:r>
          </a:p>
          <a:p>
            <a:pPr algn="l">
              <a:lnSpc>
                <a:spcPts val="4339"/>
              </a:lnSpc>
            </a:pPr>
            <a:endParaRPr lang="en-US" sz="3099" spc="-61">
              <a:solidFill>
                <a:srgbClr val="000000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4313" y="5067706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LIMITATIONS: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313" y="6185983"/>
            <a:ext cx="12268128" cy="161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93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spc="-124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Model performance depends heavily on dataset quality and diversity</a:t>
            </a:r>
          </a:p>
          <a:p>
            <a:pPr marL="669293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 spc="-124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Log during video testing due to insufficiently fast mapping.</a:t>
            </a:r>
          </a:p>
          <a:p>
            <a:pPr algn="l">
              <a:lnSpc>
                <a:spcPts val="4340"/>
              </a:lnSpc>
            </a:pPr>
            <a:endParaRPr lang="en-US" sz="3100" spc="-124">
              <a:solidFill>
                <a:srgbClr val="000000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54313" y="622971"/>
            <a:ext cx="2547610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4313" y="2746992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METHODOLOGY: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4313" y="2032131"/>
            <a:ext cx="16035379" cy="116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spc="-69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YOLO-MTG: A Lightweight YOLO Model for Multi-Target Garbage Detection</a:t>
            </a:r>
          </a:p>
          <a:p>
            <a:pPr algn="l">
              <a:lnSpc>
                <a:spcPts val="4479"/>
              </a:lnSpc>
            </a:pPr>
            <a:endParaRPr lang="en-US" sz="3499" spc="-69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4313" y="1247775"/>
            <a:ext cx="561536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PAPER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4313" y="3531834"/>
            <a:ext cx="17733687" cy="270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YOLO-MTG is a custom lightweight model using MobileViTv3 for feature extraction.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Uses EfficientFormer and dynamic convolution to enhance feature detection and reduce noise.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Feature reuse techniques minimize loss of information in transmission.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Evaluated on a self-built multi-target garbage dataset (MTG) with 6,782 images.</a:t>
            </a:r>
          </a:p>
          <a:p>
            <a:pPr algn="l">
              <a:lnSpc>
                <a:spcPts val="4339"/>
              </a:lnSpc>
            </a:pPr>
            <a:endParaRPr lang="en-US" sz="3099" spc="-61">
              <a:solidFill>
                <a:srgbClr val="000000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54313" y="5884746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ADVANTAGE: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54313" y="6629146"/>
            <a:ext cx="16224307" cy="2159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Achieves 95.4% mAP with only 3.4M parameters, making it lightweight and efficient.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Feature reuse improves detection performance while reducing computational overhead.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Works well on resource-constrained devices such as embedded systems.</a:t>
            </a:r>
          </a:p>
          <a:p>
            <a:pPr algn="l">
              <a:lnSpc>
                <a:spcPts val="4339"/>
              </a:lnSpc>
            </a:pPr>
            <a:endParaRPr lang="en-US" sz="3099" spc="-123">
              <a:solidFill>
                <a:srgbClr val="000000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5758" y="622971"/>
            <a:ext cx="2547610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Literature review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5758" y="2007710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METRICES: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5758" y="1247775"/>
            <a:ext cx="561536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PAPER 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5758" y="2773502"/>
            <a:ext cx="16110688" cy="161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Mean Average Precision (mAP): 95.4% (higher than many other YOLO variants).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FPS (Fr ames Per Second) – Measures real-time processing capability.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FLOPs (Floating Point Operations per Second) – Measures computational efficiency.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5758" y="5406448"/>
            <a:ext cx="14775106" cy="1616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Slightly slower than YOLOv7-tiny due to feature extraction optimizations.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May struggle with highly cluttered garbage scenes due to occlusions.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123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Needs fine-tuning for specific garbage types to maintain high accuracy.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5758" y="4554931"/>
            <a:ext cx="9391457" cy="622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spc="-144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LIMITATION: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47312" y="1144363"/>
            <a:ext cx="13107998" cy="167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2816" y="4119100"/>
            <a:ext cx="16576991" cy="478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5" lvl="1" indent="-367027" algn="l">
              <a:lnSpc>
                <a:spcPts val="4759"/>
              </a:lnSpc>
              <a:buFont typeface="Arial"/>
              <a:buChar char="•"/>
            </a:pPr>
            <a:r>
              <a:rPr lang="en-US" sz="3399" spc="-67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Urban waste management struggles with delayed collection, pollution, and high operational costs due to inefficient monitoring.</a:t>
            </a:r>
          </a:p>
          <a:p>
            <a:pPr marL="734055" lvl="1" indent="-367027" algn="l">
              <a:lnSpc>
                <a:spcPts val="4759"/>
              </a:lnSpc>
              <a:buFont typeface="Arial"/>
              <a:buChar char="•"/>
            </a:pPr>
            <a:r>
              <a:rPr lang="en-US" sz="3399" spc="-67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Existing detection methods face accuracy issues in complex environments with varying lighting and background noise.</a:t>
            </a:r>
          </a:p>
          <a:p>
            <a:pPr algn="l">
              <a:lnSpc>
                <a:spcPts val="4759"/>
              </a:lnSpc>
            </a:pPr>
            <a:endParaRPr lang="en-US" sz="3399" spc="-67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algn="l">
              <a:lnSpc>
                <a:spcPts val="4759"/>
              </a:lnSpc>
            </a:pPr>
            <a:endParaRPr lang="en-US" sz="3399" spc="-67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algn="l">
              <a:lnSpc>
                <a:spcPts val="4759"/>
              </a:lnSpc>
            </a:pPr>
            <a:endParaRPr lang="en-US" sz="3399" spc="-67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algn="l">
              <a:lnSpc>
                <a:spcPts val="4759"/>
              </a:lnSpc>
            </a:pPr>
            <a:endParaRPr lang="en-US" sz="3399" spc="-67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75878" y="952500"/>
            <a:ext cx="10936243" cy="167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RESEARCH GAP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48200" y="3543300"/>
            <a:ext cx="9382169" cy="2412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5" lvl="1" indent="-367027" algn="l">
              <a:lnSpc>
                <a:spcPts val="4759"/>
              </a:lnSpc>
              <a:buFont typeface="Arial"/>
              <a:buChar char="•"/>
            </a:pPr>
            <a:r>
              <a:rPr lang="en-US" sz="3399" spc="-67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Inefficient Preprocessing Techniques</a:t>
            </a:r>
          </a:p>
          <a:p>
            <a:pPr marL="734055" lvl="1" indent="-367027" algn="l">
              <a:lnSpc>
                <a:spcPts val="4759"/>
              </a:lnSpc>
              <a:buFont typeface="Arial"/>
              <a:buChar char="•"/>
            </a:pPr>
            <a:r>
              <a:rPr lang="en-US" sz="3399" spc="-67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Lack of Real-Time Monitoring</a:t>
            </a:r>
          </a:p>
          <a:p>
            <a:pPr marL="734055" lvl="1" indent="-367027" algn="l">
              <a:lnSpc>
                <a:spcPts val="4759"/>
              </a:lnSpc>
              <a:buFont typeface="Arial"/>
              <a:buChar char="•"/>
            </a:pPr>
            <a:r>
              <a:rPr lang="en-US" sz="3399" spc="-67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Limited Dataset Size and generalization</a:t>
            </a:r>
          </a:p>
          <a:p>
            <a:pPr algn="l">
              <a:lnSpc>
                <a:spcPts val="4759"/>
              </a:lnSpc>
            </a:pPr>
            <a:endParaRPr lang="en-US" sz="3399" spc="-67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152044" y="519746"/>
            <a:ext cx="9640156" cy="167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METHODOLOGY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30297" y="2461574"/>
            <a:ext cx="16140018" cy="7125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b="1" spc="-61" dirty="0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1. Collection of Dataset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Preparation of  dataset by collecting images from google images, </a:t>
            </a:r>
            <a:r>
              <a:rPr lang="en-US" sz="3099" spc="-61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kaggle</a:t>
            </a:r>
            <a:endParaRPr lang="en-US" sz="3099" spc="-61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2. Preprocessing (Singular Value Decomposition - SVD)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Reduces noise and enhances image contrast for better detection.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Extracts significant features while compressing unnecessary details.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Converts frames into a more structured format for YOLO model processing.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3. Garbage Detection (YOLO Model)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Uses a pre-trained or custom-trained YOLO model to detect garbage in frames.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Draws bounding boxes around detected garbage with confidence scores.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Classifies the type of garbage bin (e.g., close, open, overflow, damage).</a:t>
            </a:r>
          </a:p>
          <a:p>
            <a:pPr algn="just">
              <a:lnSpc>
                <a:spcPts val="4339"/>
              </a:lnSpc>
            </a:pPr>
            <a:r>
              <a:rPr lang="en-US" sz="3099" b="1" spc="-61" dirty="0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4. Alert &amp; Response System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If garbage is detected, the system triggers alerts.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82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19</a:t>
            </a:r>
          </a:p>
          <a:p>
            <a:pPr algn="r">
              <a:lnSpc>
                <a:spcPts val="3359"/>
              </a:lnSpc>
            </a:pPr>
            <a:endParaRPr lang="en-US" sz="2400" spc="-48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449670" y="3918151"/>
            <a:ext cx="6809130" cy="167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DATA 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6159" y="640752"/>
            <a:ext cx="9631841" cy="167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6663" y="2706406"/>
            <a:ext cx="16814675" cy="802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 spc="-69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Effective waste management is crucial for maintaining cleanliness and hygiene in urban areas. Traditional methods of garbage monitoring rely on manual inspections, which can be time-consuming and efficient to improve the process, a CCTV-based garbage detection system provides an automated solution by analyzing surveillance footage to identify and track garbage accumulation in public spaces.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3499" spc="-69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r>
              <a:rPr lang="en-US" sz="3499" spc="-69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To enhance detection accuracy and enable real-time monitoring, this project leverages the YOLO(you only look once) model, a state-of-the art object detection algorithm. YOLO efficiently detects and classifies garbage in CCTV footage by processing entire images in a single pass, making it highly suitable for real-time application.</a:t>
            </a: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3499" spc="-69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  <a:p>
            <a:pPr algn="just">
              <a:lnSpc>
                <a:spcPts val="4899"/>
              </a:lnSpc>
              <a:spcBef>
                <a:spcPct val="0"/>
              </a:spcBef>
            </a:pPr>
            <a:endParaRPr lang="en-US" sz="3499" spc="-69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26496" y="519746"/>
            <a:ext cx="11547620" cy="167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PROPOSED TIMELINE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7427" y="2128199"/>
            <a:ext cx="15084520" cy="7677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1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Study existing garbage detection techniques.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Understand YOLO and SVD preprocessing integration.</a:t>
            </a: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2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Dataset preparation &amp; preprocessing.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Annotate bounding boxes for YOLO-based garbage detection.</a:t>
            </a: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3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Train YOLOv5 on annotated images.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Evaluate model performance and adjust hyperparameters.</a:t>
            </a:r>
          </a:p>
          <a:p>
            <a:pPr algn="just">
              <a:lnSpc>
                <a:spcPts val="4339"/>
              </a:lnSpc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4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Implement classification logic for different garbage conditions (Overflow, Closed, Broken, </a:t>
            </a:r>
            <a:r>
              <a:rPr lang="en-US" sz="3099" spc="-61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Open_Full</a:t>
            </a: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).</a:t>
            </a:r>
          </a:p>
          <a:p>
            <a:pPr marL="669289" lvl="1" indent="-334645" algn="just">
              <a:lnSpc>
                <a:spcPts val="4339"/>
              </a:lnSpc>
              <a:buFont typeface="Arial"/>
              <a:buChar char="•"/>
            </a:pPr>
            <a:r>
              <a:rPr lang="en-US" sz="3099" spc="-6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Train model on labeled images for condition-based classification.</a:t>
            </a:r>
          </a:p>
          <a:p>
            <a:pPr algn="just">
              <a:lnSpc>
                <a:spcPts val="4339"/>
              </a:lnSpc>
            </a:pPr>
            <a:endParaRPr lang="en-US" sz="3099" spc="-61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9210675"/>
            <a:ext cx="2098436" cy="82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21</a:t>
            </a:r>
          </a:p>
          <a:p>
            <a:pPr algn="r">
              <a:lnSpc>
                <a:spcPts val="3359"/>
              </a:lnSpc>
            </a:pPr>
            <a:endParaRPr lang="en-US" sz="2400" spc="-48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26496" y="519746"/>
            <a:ext cx="11547620" cy="167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PROPOSED TIMELINE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01474" y="2805677"/>
            <a:ext cx="16557826" cy="541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5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Model Integration (YOLO + Preprocessing Pipeline).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Combine YOLO for object detection with classification refinements.</a:t>
            </a:r>
          </a:p>
          <a:p>
            <a:pPr algn="l">
              <a:lnSpc>
                <a:spcPts val="4339"/>
              </a:lnSpc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6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Test real-time performance with CCTV footage.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Optimize false positives/negatives through threshold adjustments.</a:t>
            </a:r>
          </a:p>
          <a:p>
            <a:pPr algn="l">
              <a:lnSpc>
                <a:spcPts val="4339"/>
              </a:lnSpc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7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Conduct accuracy testing in real-world conditions.</a:t>
            </a:r>
          </a:p>
          <a:p>
            <a:pPr marL="669289" lvl="1" indent="-334645" algn="l">
              <a:lnSpc>
                <a:spcPts val="4339"/>
              </a:lnSpc>
              <a:buFont typeface="Arial"/>
              <a:buChar char="•"/>
            </a:pPr>
            <a:r>
              <a:rPr lang="en-US" sz="3099" spc="-6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Prepare project report &amp; PowerPoint presentation.</a:t>
            </a:r>
          </a:p>
          <a:p>
            <a:pPr algn="l">
              <a:lnSpc>
                <a:spcPts val="4339"/>
              </a:lnSpc>
            </a:pPr>
            <a:endParaRPr lang="en-US" sz="3099" spc="-61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70204" y="4035928"/>
            <a:ext cx="12547592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 spc="-48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THANK YOU 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614032" y="9263062"/>
            <a:ext cx="5588773" cy="18"/>
          </a:xfrm>
          <a:prstGeom prst="line">
            <a:avLst/>
          </a:prstGeom>
          <a:ln w="9525" cap="flat">
            <a:solidFill>
              <a:srgbClr val="36211B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17981" y="3674521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8B5B3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208062" y="3600450"/>
            <a:ext cx="3086100" cy="30861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8B5B3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387424" y="3600450"/>
            <a:ext cx="3086100" cy="308610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8B5B3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8118258" y="2562055"/>
            <a:ext cx="1265708" cy="1301195"/>
          </a:xfrm>
          <a:custGeom>
            <a:avLst/>
            <a:gdLst/>
            <a:ahLst/>
            <a:cxnLst/>
            <a:rect l="l" t="t" r="r" b="b"/>
            <a:pathLst>
              <a:path w="1265708" h="1301195">
                <a:moveTo>
                  <a:pt x="0" y="0"/>
                </a:moveTo>
                <a:lnTo>
                  <a:pt x="1265708" y="0"/>
                </a:lnTo>
                <a:lnTo>
                  <a:pt x="1265708" y="1301195"/>
                </a:lnTo>
                <a:lnTo>
                  <a:pt x="0" y="13011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802005"/>
            <a:ext cx="2547610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926908" y="1083945"/>
            <a:ext cx="10963021" cy="109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i="1" spc="-255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YOLO(You Only Look Once)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</a:p>
        </p:txBody>
      </p:sp>
      <p:sp>
        <p:nvSpPr>
          <p:cNvPr id="17" name="Freeform 17"/>
          <p:cNvSpPr/>
          <p:nvPr/>
        </p:nvSpPr>
        <p:spPr>
          <a:xfrm>
            <a:off x="1669651" y="2562055"/>
            <a:ext cx="1265708" cy="1301195"/>
          </a:xfrm>
          <a:custGeom>
            <a:avLst/>
            <a:gdLst/>
            <a:ahLst/>
            <a:cxnLst/>
            <a:rect l="l" t="t" r="r" b="b"/>
            <a:pathLst>
              <a:path w="1265708" h="1301195">
                <a:moveTo>
                  <a:pt x="0" y="0"/>
                </a:moveTo>
                <a:lnTo>
                  <a:pt x="1265708" y="0"/>
                </a:lnTo>
                <a:lnTo>
                  <a:pt x="1265708" y="1301195"/>
                </a:lnTo>
                <a:lnTo>
                  <a:pt x="0" y="13011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294662" y="2562055"/>
            <a:ext cx="1265708" cy="1301195"/>
          </a:xfrm>
          <a:custGeom>
            <a:avLst/>
            <a:gdLst/>
            <a:ahLst/>
            <a:cxnLst/>
            <a:rect l="l" t="t" r="r" b="b"/>
            <a:pathLst>
              <a:path w="1265708" h="1301195">
                <a:moveTo>
                  <a:pt x="0" y="0"/>
                </a:moveTo>
                <a:lnTo>
                  <a:pt x="1265708" y="0"/>
                </a:lnTo>
                <a:lnTo>
                  <a:pt x="1265708" y="1301195"/>
                </a:lnTo>
                <a:lnTo>
                  <a:pt x="0" y="13011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219200" y="4533879"/>
            <a:ext cx="2662337" cy="10014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00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WHAT?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668139" y="4558972"/>
            <a:ext cx="2165945" cy="100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00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WHY</a:t>
            </a:r>
            <a:r>
              <a:rPr lang="en-US" sz="6099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?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858179" y="4568100"/>
            <a:ext cx="2229445" cy="100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00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HOW</a:t>
            </a:r>
            <a:r>
              <a:rPr lang="en-US" sz="6099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3600450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8B5B3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08062" y="3600450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8B5B3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387424" y="3600450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8B5B3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8118258" y="2562055"/>
            <a:ext cx="1265708" cy="1301195"/>
          </a:xfrm>
          <a:custGeom>
            <a:avLst/>
            <a:gdLst/>
            <a:ahLst/>
            <a:cxnLst/>
            <a:rect l="l" t="t" r="r" b="b"/>
            <a:pathLst>
              <a:path w="1265708" h="1301195">
                <a:moveTo>
                  <a:pt x="0" y="0"/>
                </a:moveTo>
                <a:lnTo>
                  <a:pt x="1265708" y="0"/>
                </a:lnTo>
                <a:lnTo>
                  <a:pt x="1265708" y="1301195"/>
                </a:lnTo>
                <a:lnTo>
                  <a:pt x="0" y="13011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802005"/>
            <a:ext cx="2547610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-48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Introduction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03608" y="1275630"/>
            <a:ext cx="13160716" cy="109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i="1" spc="-255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SVD (Singular Value Decomposition)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160864" y="8852535"/>
            <a:ext cx="2098436" cy="824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4</a:t>
            </a:r>
          </a:p>
          <a:p>
            <a:pPr algn="r">
              <a:lnSpc>
                <a:spcPts val="3359"/>
              </a:lnSpc>
            </a:pPr>
            <a:endParaRPr lang="en-US" sz="2400" spc="-48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669651" y="2562055"/>
            <a:ext cx="1265708" cy="1301195"/>
          </a:xfrm>
          <a:custGeom>
            <a:avLst/>
            <a:gdLst/>
            <a:ahLst/>
            <a:cxnLst/>
            <a:rect l="l" t="t" r="r" b="b"/>
            <a:pathLst>
              <a:path w="1265708" h="1301195">
                <a:moveTo>
                  <a:pt x="0" y="0"/>
                </a:moveTo>
                <a:lnTo>
                  <a:pt x="1265708" y="0"/>
                </a:lnTo>
                <a:lnTo>
                  <a:pt x="1265708" y="1301195"/>
                </a:lnTo>
                <a:lnTo>
                  <a:pt x="0" y="13011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294662" y="2562055"/>
            <a:ext cx="1265708" cy="1301195"/>
          </a:xfrm>
          <a:custGeom>
            <a:avLst/>
            <a:gdLst/>
            <a:ahLst/>
            <a:cxnLst/>
            <a:rect l="l" t="t" r="r" b="b"/>
            <a:pathLst>
              <a:path w="1265708" h="1301195">
                <a:moveTo>
                  <a:pt x="0" y="0"/>
                </a:moveTo>
                <a:lnTo>
                  <a:pt x="1265708" y="0"/>
                </a:lnTo>
                <a:lnTo>
                  <a:pt x="1265708" y="1301195"/>
                </a:lnTo>
                <a:lnTo>
                  <a:pt x="0" y="13011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223863" y="4469419"/>
            <a:ext cx="2695774" cy="1001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00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WHAT?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668139" y="4558972"/>
            <a:ext cx="2165945" cy="100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00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WHY</a:t>
            </a:r>
            <a:r>
              <a:rPr lang="en-US" sz="6099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858179" y="4568100"/>
            <a:ext cx="2229445" cy="1004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sz="6000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HOW</a:t>
            </a:r>
            <a:r>
              <a:rPr lang="en-US" sz="6099" spc="-121" dirty="0">
                <a:solidFill>
                  <a:srgbClr val="FFFFFF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559907" y="838200"/>
            <a:ext cx="6604542" cy="1675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RELEVANCE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45831" y="3389254"/>
            <a:ext cx="12596338" cy="391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3" lvl="1" indent="-399411" algn="l">
              <a:lnSpc>
                <a:spcPts val="5179"/>
              </a:lnSpc>
              <a:buFont typeface="Arial"/>
              <a:buChar char="•"/>
            </a:pPr>
            <a:r>
              <a:rPr lang="en-US" sz="3699" spc="-73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Many existing systems rely on manual waste management, which is inefficient and time-consuming.</a:t>
            </a:r>
          </a:p>
          <a:p>
            <a:pPr marL="798823" lvl="1" indent="-399411" algn="l">
              <a:lnSpc>
                <a:spcPts val="5179"/>
              </a:lnSpc>
              <a:buFont typeface="Arial"/>
              <a:buChar char="•"/>
            </a:pPr>
            <a:r>
              <a:rPr lang="en-US" sz="3699" spc="-73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Real-time garbage detection can help municipal authorities manage waste collection more effectively.</a:t>
            </a:r>
          </a:p>
          <a:p>
            <a:pPr marL="798823" lvl="1" indent="-399411" algn="l">
              <a:lnSpc>
                <a:spcPts val="5179"/>
              </a:lnSpc>
              <a:buFont typeface="Arial"/>
              <a:buChar char="•"/>
            </a:pPr>
            <a:r>
              <a:rPr lang="en-US" sz="3699" spc="-73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Reduces pollution, enhances urban cleanliness, and improves public health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21404" y="838200"/>
            <a:ext cx="6375395" cy="167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NOVELITY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88427" y="3386597"/>
            <a:ext cx="14521591" cy="2436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just">
              <a:lnSpc>
                <a:spcPts val="4759"/>
              </a:lnSpc>
              <a:buAutoNum type="arabicPeriod"/>
            </a:pPr>
            <a:r>
              <a:rPr lang="en-US" sz="3399" spc="-67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Use of Singular Value Decomposition (SVD) for Preprocessing</a:t>
            </a:r>
          </a:p>
          <a:p>
            <a:pPr marL="755646" lvl="1" indent="-377823" algn="just">
              <a:lnSpc>
                <a:spcPts val="4899"/>
              </a:lnSpc>
              <a:buAutoNum type="arabicPeriod"/>
            </a:pPr>
            <a:r>
              <a:rPr lang="en-US" sz="3499" spc="-69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Hybrid Approach: Combining SVD with YOLO</a:t>
            </a:r>
          </a:p>
          <a:p>
            <a:pPr marL="755646" lvl="1" indent="-377823" algn="just">
              <a:lnSpc>
                <a:spcPts val="4899"/>
              </a:lnSpc>
              <a:buAutoNum type="arabicPeriod"/>
            </a:pPr>
            <a:r>
              <a:rPr lang="en-US" sz="3499" spc="-69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Adaptability to Varied Urban Environments</a:t>
            </a:r>
          </a:p>
          <a:p>
            <a:pPr algn="just">
              <a:lnSpc>
                <a:spcPts val="4899"/>
              </a:lnSpc>
            </a:pPr>
            <a:endParaRPr lang="en-US" sz="3499" spc="-69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79136" y="838200"/>
            <a:ext cx="7803464" cy="167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ADVANTAGE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6303" y="3282877"/>
            <a:ext cx="16133684" cy="4180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spc="-67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Real-Time Monitoring </a:t>
            </a:r>
            <a:r>
              <a:rPr lang="en-US" sz="3399" spc="-67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– Enables immediate detection and response, reducing waste overflow.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spc="-67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Higher Detection Accuracy </a:t>
            </a:r>
            <a:r>
              <a:rPr lang="en-US" sz="3399" spc="-67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– SVD preprocessing enhances YOLO’s performance, reducing false positives and negatives.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spc="-67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Scalability</a:t>
            </a:r>
            <a:r>
              <a:rPr lang="en-US" sz="3399" spc="-67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– Easily integrates with existing CCTV networks, making it suitable for large urban areas.</a:t>
            </a:r>
          </a:p>
          <a:p>
            <a:pPr algn="l">
              <a:lnSpc>
                <a:spcPts val="4759"/>
              </a:lnSpc>
            </a:pPr>
            <a:endParaRPr lang="en-US" sz="3399" spc="-67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17522" y="1107671"/>
            <a:ext cx="7036478" cy="1675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  <a:spcBef>
                <a:spcPct val="0"/>
              </a:spcBef>
            </a:pPr>
            <a:r>
              <a:rPr lang="en-US" sz="9799" i="1" u="sng" spc="-195" dirty="0">
                <a:solidFill>
                  <a:srgbClr val="36211B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OBJECTIVE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9580" y="3638072"/>
            <a:ext cx="16668839" cy="3643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5" lvl="1" indent="-367027" algn="l">
              <a:lnSpc>
                <a:spcPts val="4759"/>
              </a:lnSpc>
              <a:buFont typeface="Arial"/>
              <a:buChar char="•"/>
            </a:pPr>
            <a:r>
              <a:rPr lang="en-US" sz="3399" b="1" spc="-67" dirty="0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Enhance Detection Accuracy</a:t>
            </a:r>
            <a:r>
              <a:rPr lang="en-US" sz="3399" spc="-67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– Utilize Singular Value Decomposition (SVD) preprocessing with the YOLO model to improve garbage identification.</a:t>
            </a:r>
          </a:p>
          <a:p>
            <a:pPr marL="734055" lvl="1" indent="-367027" algn="l">
              <a:lnSpc>
                <a:spcPts val="4759"/>
              </a:lnSpc>
              <a:buFont typeface="Arial"/>
              <a:buChar char="•"/>
            </a:pPr>
            <a:r>
              <a:rPr lang="en-US" sz="3399" b="1" spc="-67" dirty="0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Enable Efficient Waste Management</a:t>
            </a:r>
            <a:r>
              <a:rPr lang="en-US" sz="3399" spc="-67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– Provide real-time alerts to municipal authorities for timely waste collection.</a:t>
            </a:r>
          </a:p>
          <a:p>
            <a:pPr marL="734055" lvl="1" indent="-367027" algn="l">
              <a:lnSpc>
                <a:spcPts val="4759"/>
              </a:lnSpc>
              <a:buFont typeface="Arial"/>
              <a:buChar char="•"/>
            </a:pPr>
            <a:r>
              <a:rPr lang="en-US" sz="3399" b="1" spc="-67" dirty="0">
                <a:solidFill>
                  <a:srgbClr val="36211B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Reduce Manual Effort</a:t>
            </a:r>
            <a:r>
              <a:rPr lang="en-US" sz="3399" spc="-67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– Minimize reliance on manual inspections, optimizing labor.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90692" y="3756827"/>
            <a:ext cx="11196476" cy="3301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99"/>
              </a:lnSpc>
              <a:spcBef>
                <a:spcPct val="0"/>
              </a:spcBef>
            </a:pPr>
            <a:r>
              <a:rPr lang="en-US" sz="9499" i="1" u="sng" spc="-189">
                <a:solidFill>
                  <a:srgbClr val="000000"/>
                </a:solidFill>
                <a:latin typeface="IBM Plex Serif Italics"/>
                <a:ea typeface="IBM Plex Serif Italics"/>
                <a:cs typeface="IBM Plex Serif Italics"/>
                <a:sym typeface="IBM Plex Serif Italics"/>
              </a:rPr>
              <a:t>LITERATURE REVIEW</a:t>
            </a:r>
          </a:p>
          <a:p>
            <a:pPr algn="ctr">
              <a:lnSpc>
                <a:spcPts val="13299"/>
              </a:lnSpc>
              <a:spcBef>
                <a:spcPct val="0"/>
              </a:spcBef>
            </a:pPr>
            <a:endParaRPr lang="en-US" sz="9499" i="1" u="sng" spc="-189">
              <a:solidFill>
                <a:srgbClr val="000000"/>
              </a:solidFill>
              <a:latin typeface="IBM Plex Serif Italics"/>
              <a:ea typeface="IBM Plex Serif Italics"/>
              <a:cs typeface="IBM Plex Serif Italics"/>
              <a:sym typeface="IBM Plex Serif Itali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160864" y="8852535"/>
            <a:ext cx="2098436" cy="405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-48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1169</Words>
  <Application>Microsoft Office PowerPoint</Application>
  <PresentationFormat>Custom</PresentationFormat>
  <Paragraphs>179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IBM Plex Serif Bold</vt:lpstr>
      <vt:lpstr>IBM Plex Serif</vt:lpstr>
      <vt:lpstr>Arial</vt:lpstr>
      <vt:lpstr>IBM Plex Serif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cp:lastModifiedBy>prakashthanu123@outlook.com</cp:lastModifiedBy>
  <cp:revision>4</cp:revision>
  <dcterms:created xsi:type="dcterms:W3CDTF">2006-08-16T00:00:00Z</dcterms:created>
  <dcterms:modified xsi:type="dcterms:W3CDTF">2025-02-12T07:46:55Z</dcterms:modified>
  <dc:identifier>DAGerJTUrZ8</dc:identifier>
</cp:coreProperties>
</file>