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Dosis" pitchFamily="2" charset="77"/>
      <p:regular r:id="rId31"/>
      <p:bold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D58CBF-598E-4E43-B72D-0E78E66074E2}">
  <a:tblStyle styleId="{2CD58CBF-598E-4E43-B72D-0E78E66074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149ba1f1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149ba1f1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49ba1f1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149ba1f1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149ba1f1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149ba1f1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14903bcd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14903bcd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14903bc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14903bc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49ba1f1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49ba1f1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4903bcd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4903bcd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4903bcd9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4903bcd9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4903bcd9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4903bcd9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149ba1f1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149ba1f1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149ba1f1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149ba1f1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149ba1f1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149ba1f1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49ba1f1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49ba1f1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49ba1f1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49ba1f1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Usability testing refers to evaluating a product or service by testing it with representative users.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Typically, during a test, participants will try to complete typical tasks while observers watch, listen and takes notes.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The goal is to</a:t>
            </a: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</a:rPr>
              <a:t> identify any usability problems,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collect qualitative and quantitative data and determine the participant's satisfaction with the product.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de/r/55BMJT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variashop.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gp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669900" y="842800"/>
            <a:ext cx="7804200" cy="8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USABILITY TESTING AND VERIFICATION</a:t>
            </a:r>
            <a:endParaRPr sz="4000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09900" y="2247000"/>
            <a:ext cx="7804200" cy="8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/>
              <a:t>WRAPPED WONDERS</a:t>
            </a:r>
            <a:endParaRPr sz="4400" b="1"/>
          </a:p>
        </p:txBody>
      </p:sp>
      <p:sp>
        <p:nvSpPr>
          <p:cNvPr id="71" name="Google Shape;71;p12"/>
          <p:cNvSpPr txBox="1"/>
          <p:nvPr/>
        </p:nvSpPr>
        <p:spPr>
          <a:xfrm>
            <a:off x="161125" y="4419225"/>
            <a:ext cx="28506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SRH Hochschule Heidelberg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March 13th 2020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6612900" y="4091625"/>
            <a:ext cx="25311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Presented By: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Shivani Deepak Moray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Thanusha Ramesh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44425" y="334624"/>
            <a:ext cx="35526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844425" y="993150"/>
            <a:ext cx="7794300" cy="3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▹"/>
            </a:pPr>
            <a:r>
              <a:rPr lang="en" sz="1500">
                <a:solidFill>
                  <a:srgbClr val="3C48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find the approach of the target users in shopping gifts for special occasions, an online survey was made.</a:t>
            </a:r>
            <a:endParaRPr sz="1500">
              <a:solidFill>
                <a:srgbClr val="3C485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https://www.surveymonkey.de/r/55BMJT6</a:t>
            </a:r>
            <a:endParaRPr sz="1500">
              <a:solidFill>
                <a:srgbClr val="3C485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3C485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888" y="2094800"/>
            <a:ext cx="4665424" cy="30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ROUTES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186" name="Google Shape;186;p22"/>
          <p:cNvGraphicFramePr/>
          <p:nvPr/>
        </p:nvGraphicFramePr>
        <p:xfrm>
          <a:off x="1638300" y="1425500"/>
          <a:ext cx="7239000" cy="2685400"/>
        </p:xfrm>
        <a:graphic>
          <a:graphicData uri="http://schemas.openxmlformats.org/drawingml/2006/table">
            <a:tbl>
              <a:tblPr>
                <a:noFill/>
                <a:tableStyleId>{2CD58CBF-598E-4E43-B72D-0E78E66074E2}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Gifts of range 10€-24€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gifts by Occasion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 gifts in  minimal amount of time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Prefer gifts for wedding -occasion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Customized gifts, Fashion accessories and games/toys as gift - Category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 Specific Search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Prefer gifts for House warming Ceremony -occasion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accessories, health and beauty products as gift - Category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Gifts more than 40€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Prefer buying online gifts to deliver it to the recipient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Gifts less than 10€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Gifts of range 24€-40€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7" name="Google Shape;187;p22"/>
          <p:cNvSpPr txBox="1"/>
          <p:nvPr/>
        </p:nvSpPr>
        <p:spPr>
          <a:xfrm>
            <a:off x="605475" y="1589650"/>
            <a:ext cx="9567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ource Sans Pro"/>
                <a:ea typeface="Source Sans Pro"/>
                <a:cs typeface="Source Sans Pro"/>
                <a:sym typeface="Source Sans Pro"/>
              </a:rPr>
              <a:t>All </a:t>
            </a:r>
            <a:endParaRPr sz="12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 time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605475" y="2275450"/>
            <a:ext cx="9567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ource Sans Pro"/>
                <a:ea typeface="Source Sans Pro"/>
                <a:cs typeface="Source Sans Pro"/>
                <a:sym typeface="Source Sans Pro"/>
              </a:rPr>
              <a:t>Most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of the time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605475" y="2961250"/>
            <a:ext cx="9567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ource Sans Pro"/>
                <a:ea typeface="Source Sans Pro"/>
                <a:cs typeface="Source Sans Pro"/>
                <a:sym typeface="Source Sans Pro"/>
              </a:rPr>
              <a:t>Some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of the time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605475" y="3647050"/>
            <a:ext cx="11154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ource Sans Pro"/>
                <a:ea typeface="Source Sans Pro"/>
                <a:cs typeface="Source Sans Pro"/>
                <a:sym typeface="Source Sans Pro"/>
              </a:rPr>
              <a:t>Very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little of the time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1885725" y="4116250"/>
            <a:ext cx="11154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ource Sans Pro"/>
                <a:ea typeface="Source Sans Pro"/>
                <a:cs typeface="Source Sans Pro"/>
                <a:sym typeface="Source Sans Pro"/>
              </a:rPr>
              <a:t>Few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of the people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3698900" y="4103875"/>
            <a:ext cx="11154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ource Sans Pro"/>
                <a:ea typeface="Source Sans Pro"/>
                <a:cs typeface="Source Sans Pro"/>
                <a:sym typeface="Source Sans Pro"/>
              </a:rPr>
              <a:t>Some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of the people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603900" y="4103875"/>
            <a:ext cx="11154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ource Sans Pro"/>
                <a:ea typeface="Source Sans Pro"/>
                <a:cs typeface="Source Sans Pro"/>
                <a:sym typeface="Source Sans Pro"/>
              </a:rPr>
              <a:t>Most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of the people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7374850" y="4116250"/>
            <a:ext cx="11154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ource Sans Pro"/>
                <a:ea typeface="Source Sans Pro"/>
                <a:cs typeface="Source Sans Pro"/>
                <a:sym typeface="Source Sans Pro"/>
              </a:rPr>
              <a:t>All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of the people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SCENARIOS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844424" y="1197950"/>
            <a:ext cx="2539800" cy="2539800"/>
          </a:xfrm>
          <a:prstGeom prst="ellipse">
            <a:avLst/>
          </a:prstGeom>
          <a:solidFill>
            <a:srgbClr val="0DB7C4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 female friend just got a promotion in her work. You would like to congratulate her by gifting her something which would surprise her.</a:t>
            </a:r>
            <a:endParaRPr sz="24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6127924" y="1140000"/>
            <a:ext cx="2539800" cy="2539800"/>
          </a:xfrm>
          <a:prstGeom prst="ellipse">
            <a:avLst/>
          </a:prstGeom>
          <a:solidFill>
            <a:srgbClr val="F6886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May 10th, a celebration of motherhood.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want to gift your mom the best selling gift of Wrapped Wonders which would make her happy.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3511924" y="2296325"/>
            <a:ext cx="2539800" cy="2539800"/>
          </a:xfrm>
          <a:prstGeom prst="ellipse">
            <a:avLst/>
          </a:prstGeom>
          <a:solidFill>
            <a:srgbClr val="A9D039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a user/customer of Wrapped Wonders, you are curious to know on how Wrapped Wonders function.</a:t>
            </a:r>
            <a:endParaRPr sz="24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SCENARIOS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1301624" y="1426550"/>
            <a:ext cx="2539800" cy="25398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are invited to your friend’s house warming ceremony. You want to present a gift ranging from 10 euros-15 euros</a:t>
            </a:r>
            <a:endParaRPr sz="24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5518324" y="1368600"/>
            <a:ext cx="2539800" cy="2539800"/>
          </a:xfrm>
          <a:prstGeom prst="ellipse">
            <a:avLst/>
          </a:prstGeom>
          <a:solidFill>
            <a:schemeClr val="accent5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a user/customer, you want to contact the company regarding a query you have by writing them a mail.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ALOUD PROTOCOL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844425" y="1140000"/>
            <a:ext cx="7794300" cy="13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Dosis"/>
              <a:buChar char="▹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Simple usability tests where users think out loud.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▹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Participants are asked to use the application, thinking out loud - speaking their thoughts loud through the flow of the user interface.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88" y="2453400"/>
            <a:ext cx="4450224" cy="255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1621050" y="2206350"/>
            <a:ext cx="5901900" cy="7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Dosis"/>
                <a:ea typeface="Dosis"/>
                <a:cs typeface="Dosis"/>
                <a:sym typeface="Dosis"/>
              </a:rPr>
              <a:t>“</a:t>
            </a:r>
            <a:r>
              <a:rPr lang="en" b="1">
                <a:solidFill>
                  <a:srgbClr val="333333"/>
                </a:solidFill>
                <a:highlight>
                  <a:schemeClr val="lt1"/>
                </a:highlight>
                <a:latin typeface="Dosis"/>
                <a:ea typeface="Dosis"/>
                <a:cs typeface="Dosis"/>
                <a:sym typeface="Dosis"/>
              </a:rPr>
              <a:t>Shut up and let the users do the talking.”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RESULTS</a:t>
            </a: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7998"/>
            <a:ext cx="8839200" cy="344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RESULTS</a:t>
            </a:r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7998"/>
            <a:ext cx="8839200" cy="339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RESULTS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7998"/>
            <a:ext cx="8839200" cy="344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 SURVEY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669525" y="1433225"/>
            <a:ext cx="29421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1. I think that I would like to use this web site frequently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49" name="Google Shape;249;p29"/>
          <p:cNvGraphicFramePr/>
          <p:nvPr/>
        </p:nvGraphicFramePr>
        <p:xfrm>
          <a:off x="3833350" y="1632075"/>
          <a:ext cx="4386250" cy="396210"/>
        </p:xfrm>
        <a:graphic>
          <a:graphicData uri="http://schemas.openxmlformats.org/drawingml/2006/table">
            <a:tbl>
              <a:tblPr>
                <a:noFill/>
                <a:tableStyleId>{2CD58CBF-598E-4E43-B72D-0E78E66074E2}</a:tableStyleId>
              </a:tblPr>
              <a:tblGrid>
                <a:gridCol w="8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0" name="Google Shape;250;p29"/>
          <p:cNvSpPr txBox="1"/>
          <p:nvPr/>
        </p:nvSpPr>
        <p:spPr>
          <a:xfrm>
            <a:off x="3833350" y="1025825"/>
            <a:ext cx="11133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Strongly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Disagree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7338550" y="1025825"/>
            <a:ext cx="11133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Strongly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669525" y="2347625"/>
            <a:ext cx="29421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2.I found the website unnecessarily complex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</p:txBody>
      </p:sp>
      <p:graphicFrame>
        <p:nvGraphicFramePr>
          <p:cNvPr id="253" name="Google Shape;253;p29"/>
          <p:cNvGraphicFramePr/>
          <p:nvPr/>
        </p:nvGraphicFramePr>
        <p:xfrm>
          <a:off x="3833350" y="2546475"/>
          <a:ext cx="4386250" cy="396210"/>
        </p:xfrm>
        <a:graphic>
          <a:graphicData uri="http://schemas.openxmlformats.org/drawingml/2006/table">
            <a:tbl>
              <a:tblPr>
                <a:noFill/>
                <a:tableStyleId>{2CD58CBF-598E-4E43-B72D-0E78E66074E2}</a:tableStyleId>
              </a:tblPr>
              <a:tblGrid>
                <a:gridCol w="8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4" name="Google Shape;254;p29"/>
          <p:cNvSpPr txBox="1"/>
          <p:nvPr/>
        </p:nvSpPr>
        <p:spPr>
          <a:xfrm>
            <a:off x="40619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49763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58907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67289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76433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40619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49763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58907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67289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76433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898125" y="3414425"/>
            <a:ext cx="2239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3. I thought the web site was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easy to use</a:t>
            </a:r>
            <a:endParaRPr sz="1100"/>
          </a:p>
        </p:txBody>
      </p:sp>
      <p:graphicFrame>
        <p:nvGraphicFramePr>
          <p:cNvPr id="265" name="Google Shape;265;p29"/>
          <p:cNvGraphicFramePr/>
          <p:nvPr/>
        </p:nvGraphicFramePr>
        <p:xfrm>
          <a:off x="3833350" y="3460875"/>
          <a:ext cx="4386250" cy="396210"/>
        </p:xfrm>
        <a:graphic>
          <a:graphicData uri="http://schemas.openxmlformats.org/drawingml/2006/table">
            <a:tbl>
              <a:tblPr>
                <a:noFill/>
                <a:tableStyleId>{2CD58CBF-598E-4E43-B72D-0E78E66074E2}</a:tableStyleId>
              </a:tblPr>
              <a:tblGrid>
                <a:gridCol w="8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" name="Google Shape;266;p29"/>
          <p:cNvSpPr txBox="1"/>
          <p:nvPr/>
        </p:nvSpPr>
        <p:spPr>
          <a:xfrm>
            <a:off x="40619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49763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58907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67289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76433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8329150" y="16354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8329150" y="25498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8329150" y="3464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 SURVEY</a:t>
            </a:r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669525" y="1433225"/>
            <a:ext cx="30828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4. I think that I would need the support of a technical person to be able to use this web site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</p:txBody>
      </p:sp>
      <p:graphicFrame>
        <p:nvGraphicFramePr>
          <p:cNvPr id="281" name="Google Shape;281;p30"/>
          <p:cNvGraphicFramePr/>
          <p:nvPr/>
        </p:nvGraphicFramePr>
        <p:xfrm>
          <a:off x="3833350" y="1632075"/>
          <a:ext cx="4386250" cy="396210"/>
        </p:xfrm>
        <a:graphic>
          <a:graphicData uri="http://schemas.openxmlformats.org/drawingml/2006/table">
            <a:tbl>
              <a:tblPr>
                <a:noFill/>
                <a:tableStyleId>{2CD58CBF-598E-4E43-B72D-0E78E66074E2}</a:tableStyleId>
              </a:tblPr>
              <a:tblGrid>
                <a:gridCol w="8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2" name="Google Shape;282;p30"/>
          <p:cNvSpPr txBox="1"/>
          <p:nvPr/>
        </p:nvSpPr>
        <p:spPr>
          <a:xfrm>
            <a:off x="3833350" y="1025825"/>
            <a:ext cx="11133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Strongly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Disagree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7338550" y="1025825"/>
            <a:ext cx="11133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Strongly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669525" y="2347625"/>
            <a:ext cx="29421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5. I found the various functions in this web site were well integrated</a:t>
            </a:r>
            <a:endParaRPr sz="1100"/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</p:txBody>
      </p:sp>
      <p:graphicFrame>
        <p:nvGraphicFramePr>
          <p:cNvPr id="285" name="Google Shape;285;p30"/>
          <p:cNvGraphicFramePr/>
          <p:nvPr/>
        </p:nvGraphicFramePr>
        <p:xfrm>
          <a:off x="3833350" y="2546475"/>
          <a:ext cx="4386250" cy="396210"/>
        </p:xfrm>
        <a:graphic>
          <a:graphicData uri="http://schemas.openxmlformats.org/drawingml/2006/table">
            <a:tbl>
              <a:tblPr>
                <a:noFill/>
                <a:tableStyleId>{2CD58CBF-598E-4E43-B72D-0E78E66074E2}</a:tableStyleId>
              </a:tblPr>
              <a:tblGrid>
                <a:gridCol w="8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" name="Google Shape;286;p30"/>
          <p:cNvSpPr txBox="1"/>
          <p:nvPr/>
        </p:nvSpPr>
        <p:spPr>
          <a:xfrm>
            <a:off x="40619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49763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58907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67289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76433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40619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49763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58907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67289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76433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898125" y="3338225"/>
            <a:ext cx="2713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6. I thought there was too much inconsistency in this web site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</p:txBody>
      </p:sp>
      <p:graphicFrame>
        <p:nvGraphicFramePr>
          <p:cNvPr id="297" name="Google Shape;297;p30"/>
          <p:cNvGraphicFramePr/>
          <p:nvPr/>
        </p:nvGraphicFramePr>
        <p:xfrm>
          <a:off x="3833350" y="3460875"/>
          <a:ext cx="4386250" cy="396210"/>
        </p:xfrm>
        <a:graphic>
          <a:graphicData uri="http://schemas.openxmlformats.org/drawingml/2006/table">
            <a:tbl>
              <a:tblPr>
                <a:noFill/>
                <a:tableStyleId>{2CD58CBF-598E-4E43-B72D-0E78E66074E2}</a:tableStyleId>
              </a:tblPr>
              <a:tblGrid>
                <a:gridCol w="8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8" name="Google Shape;298;p30"/>
          <p:cNvSpPr txBox="1"/>
          <p:nvPr/>
        </p:nvSpPr>
        <p:spPr>
          <a:xfrm>
            <a:off x="40619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49763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58907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67289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76433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8329150" y="16354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8329150" y="25498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8329150" y="3464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009200" y="1140000"/>
            <a:ext cx="3552600" cy="3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Introduction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Problem Statement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Analysis on Competitors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Proposed Design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Demo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Usability Testing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Analysis of the results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Challenges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 SURVEY</a:t>
            </a:r>
            <a:endParaRPr/>
          </a:p>
        </p:txBody>
      </p:sp>
      <p:sp>
        <p:nvSpPr>
          <p:cNvPr id="311" name="Google Shape;311;p3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12" name="Google Shape;312;p31"/>
          <p:cNvSpPr txBox="1"/>
          <p:nvPr/>
        </p:nvSpPr>
        <p:spPr>
          <a:xfrm>
            <a:off x="669525" y="1433225"/>
            <a:ext cx="30828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7. I would imagine that most people would learn to use this web site very quickly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3833350" y="1632075"/>
          <a:ext cx="4386250" cy="396210"/>
        </p:xfrm>
        <a:graphic>
          <a:graphicData uri="http://schemas.openxmlformats.org/drawingml/2006/table">
            <a:tbl>
              <a:tblPr>
                <a:noFill/>
                <a:tableStyleId>{2CD58CBF-598E-4E43-B72D-0E78E66074E2}</a:tableStyleId>
              </a:tblPr>
              <a:tblGrid>
                <a:gridCol w="8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4" name="Google Shape;314;p31"/>
          <p:cNvSpPr txBox="1"/>
          <p:nvPr/>
        </p:nvSpPr>
        <p:spPr>
          <a:xfrm>
            <a:off x="3833350" y="1025825"/>
            <a:ext cx="11133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Strongly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Disagree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7338550" y="1025825"/>
            <a:ext cx="11133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Strongly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898125" y="2500025"/>
            <a:ext cx="29421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8. I found this web site very awkward to use</a:t>
            </a:r>
            <a:endParaRPr sz="1100"/>
          </a:p>
        </p:txBody>
      </p:sp>
      <p:graphicFrame>
        <p:nvGraphicFramePr>
          <p:cNvPr id="317" name="Google Shape;317;p31"/>
          <p:cNvGraphicFramePr/>
          <p:nvPr/>
        </p:nvGraphicFramePr>
        <p:xfrm>
          <a:off x="3833350" y="2546475"/>
          <a:ext cx="4386250" cy="396210"/>
        </p:xfrm>
        <a:graphic>
          <a:graphicData uri="http://schemas.openxmlformats.org/drawingml/2006/table">
            <a:tbl>
              <a:tblPr>
                <a:noFill/>
                <a:tableStyleId>{2CD58CBF-598E-4E43-B72D-0E78E66074E2}</a:tableStyleId>
              </a:tblPr>
              <a:tblGrid>
                <a:gridCol w="8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" name="Google Shape;318;p31"/>
          <p:cNvSpPr txBox="1"/>
          <p:nvPr/>
        </p:nvSpPr>
        <p:spPr>
          <a:xfrm>
            <a:off x="40619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49763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58907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67289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7643350" y="1940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40619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Google Shape;324;p31"/>
          <p:cNvSpPr txBox="1"/>
          <p:nvPr/>
        </p:nvSpPr>
        <p:spPr>
          <a:xfrm>
            <a:off x="49763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58907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67289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7643350" y="2854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898125" y="3338225"/>
            <a:ext cx="2783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9. I felt very confident using this web site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</p:txBody>
      </p:sp>
      <p:graphicFrame>
        <p:nvGraphicFramePr>
          <p:cNvPr id="329" name="Google Shape;329;p31"/>
          <p:cNvGraphicFramePr/>
          <p:nvPr/>
        </p:nvGraphicFramePr>
        <p:xfrm>
          <a:off x="3833350" y="3460875"/>
          <a:ext cx="4386250" cy="396210"/>
        </p:xfrm>
        <a:graphic>
          <a:graphicData uri="http://schemas.openxmlformats.org/drawingml/2006/table">
            <a:tbl>
              <a:tblPr>
                <a:noFill/>
                <a:tableStyleId>{2CD58CBF-598E-4E43-B72D-0E78E66074E2}</a:tableStyleId>
              </a:tblPr>
              <a:tblGrid>
                <a:gridCol w="8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0" name="Google Shape;330;p31"/>
          <p:cNvSpPr txBox="1"/>
          <p:nvPr/>
        </p:nvSpPr>
        <p:spPr>
          <a:xfrm>
            <a:off x="40619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49763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58907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67289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7643350" y="37690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8329150" y="16354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8329150" y="25498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8329150" y="34642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 SURVEY</a:t>
            </a:r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669525" y="1585625"/>
            <a:ext cx="30828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10. I needed to learn a lot of things before I could get going with this web site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</p:txBody>
      </p:sp>
      <p:graphicFrame>
        <p:nvGraphicFramePr>
          <p:cNvPr id="345" name="Google Shape;345;p32"/>
          <p:cNvGraphicFramePr/>
          <p:nvPr/>
        </p:nvGraphicFramePr>
        <p:xfrm>
          <a:off x="3833350" y="1784475"/>
          <a:ext cx="4386250" cy="396210"/>
        </p:xfrm>
        <a:graphic>
          <a:graphicData uri="http://schemas.openxmlformats.org/drawingml/2006/table">
            <a:tbl>
              <a:tblPr>
                <a:noFill/>
                <a:tableStyleId>{2CD58CBF-598E-4E43-B72D-0E78E66074E2}</a:tableStyleId>
              </a:tblPr>
              <a:tblGrid>
                <a:gridCol w="8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6" name="Google Shape;346;p32"/>
          <p:cNvSpPr txBox="1"/>
          <p:nvPr/>
        </p:nvSpPr>
        <p:spPr>
          <a:xfrm>
            <a:off x="3833350" y="1178225"/>
            <a:ext cx="11133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Strongly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Disagree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7338550" y="1178225"/>
            <a:ext cx="11133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Strongly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4061950" y="2092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4976350" y="2092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5890750" y="2092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6728950" y="2092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7643350" y="20926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8329150" y="1787825"/>
            <a:ext cx="66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1004175" y="2672850"/>
            <a:ext cx="12144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Calculations:</a:t>
            </a:r>
            <a:endParaRPr sz="1200" b="1"/>
          </a:p>
        </p:txBody>
      </p:sp>
      <p:sp>
        <p:nvSpPr>
          <p:cNvPr id="355" name="Google Shape;355;p32"/>
          <p:cNvSpPr txBox="1"/>
          <p:nvPr/>
        </p:nvSpPr>
        <p:spPr>
          <a:xfrm>
            <a:off x="1004175" y="3053850"/>
            <a:ext cx="35526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 of score contributions from each item = </a:t>
            </a:r>
            <a:r>
              <a:rPr lang="en" sz="1200" b="1"/>
              <a:t>35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Overall value of the SUS survey = </a:t>
            </a:r>
            <a:r>
              <a:rPr lang="en" sz="1200" b="1"/>
              <a:t>35 * 2.5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				         = 87.5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Grade for the score obtained = </a:t>
            </a:r>
            <a:r>
              <a:rPr lang="en" sz="1200" b="1"/>
              <a:t>B</a:t>
            </a:r>
            <a:endParaRPr sz="1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62" name="Google Shape;3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225" y="1496301"/>
            <a:ext cx="6159175" cy="27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68" name="Google Shape;368;p3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body" idx="4294967295"/>
          </p:nvPr>
        </p:nvSpPr>
        <p:spPr>
          <a:xfrm>
            <a:off x="844425" y="1277800"/>
            <a:ext cx="77943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▹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Adapting to new framework and architecture.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▹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Adapting to the ever changing design requirements.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▹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Implementation of UI components e.g. Gift details page.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/>
          </p:nvPr>
        </p:nvSpPr>
        <p:spPr>
          <a:xfrm>
            <a:off x="844425" y="209144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</a:t>
            </a:r>
            <a:endParaRPr/>
          </a:p>
        </p:txBody>
      </p:sp>
      <p:sp>
        <p:nvSpPr>
          <p:cNvPr id="371" name="Google Shape;371;p34"/>
          <p:cNvSpPr txBox="1">
            <a:spLocks noGrp="1"/>
          </p:cNvSpPr>
          <p:nvPr>
            <p:ph type="body" idx="4294967295"/>
          </p:nvPr>
        </p:nvSpPr>
        <p:spPr>
          <a:xfrm>
            <a:off x="844425" y="3363650"/>
            <a:ext cx="77943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▹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Detailed process of Usability Testing.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▹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React framework and the testing libraries.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>
            <a:spLocks noGrp="1"/>
          </p:cNvSpPr>
          <p:nvPr>
            <p:ph type="ctrTitle"/>
          </p:nvPr>
        </p:nvSpPr>
        <p:spPr>
          <a:xfrm>
            <a:off x="2983950" y="1623600"/>
            <a:ext cx="3152100" cy="14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YOU!!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QUESTIONS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3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4294967295"/>
          </p:nvPr>
        </p:nvSpPr>
        <p:spPr>
          <a:xfrm>
            <a:off x="685800" y="3737575"/>
            <a:ext cx="7455900" cy="7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Design and Usability testing of an application to provide a platform for users to buy gift for special occasions.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1616475" y="384225"/>
            <a:ext cx="5910900" cy="29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this busy world,most of them find difficulty in choosing gifts for special occasions.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DISTRIBUTION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83975" y="1977100"/>
            <a:ext cx="5643000" cy="17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Brainstorming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Complete Design process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Implementation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Usability Testing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All the above tasks were equally distributed amongst us.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44425" y="-70602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ANALYSIS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44425" y="1277800"/>
            <a:ext cx="7794300" cy="1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▹"/>
            </a:pPr>
            <a:r>
              <a:rPr lang="en" sz="2000" u="sng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  <a:hlinkClick r:id="rId3"/>
              </a:rPr>
              <a:t>https://www.bavariashop.de/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▸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Content filled all over the landing page.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▸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Poor categorization of the gifts based on the occasions.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▸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Confusion caused with the navigation bar.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▹"/>
            </a:pPr>
            <a:r>
              <a:rPr lang="en" sz="2000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4"/>
              </a:rPr>
              <a:t>https://www.igp.com/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▸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Repeated information for the user all over the landing page.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▸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User is engaged in the process of finding right gift, but is time consuming due to more number of clicks than required.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879975" y="3172850"/>
            <a:ext cx="77709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 idx="4294967295"/>
          </p:nvPr>
        </p:nvSpPr>
        <p:spPr>
          <a:xfrm>
            <a:off x="844425" y="-70602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DESIGN</a:t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-4800" y="2632138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2105025" y="1793938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4572000" y="2584513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7" name="Google Shape;117;p18"/>
          <p:cNvCxnSpPr/>
          <p:nvPr/>
        </p:nvCxnSpPr>
        <p:spPr>
          <a:xfrm rot="10800000">
            <a:off x="7038975" y="1793938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8" name="Google Shape;118;p18"/>
          <p:cNvSpPr txBox="1"/>
          <p:nvPr/>
        </p:nvSpPr>
        <p:spPr>
          <a:xfrm>
            <a:off x="1053500" y="1397063"/>
            <a:ext cx="20823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Paper Prototype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948150" y="3406838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Wireframe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415125" y="1397063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Mockup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1" name="Google Shape;121;p18"/>
          <p:cNvGrpSpPr/>
          <p:nvPr/>
        </p:nvGrpSpPr>
        <p:grpSpPr>
          <a:xfrm>
            <a:off x="1888114" y="2415238"/>
            <a:ext cx="433800" cy="433800"/>
            <a:chOff x="5382800" y="412975"/>
            <a:chExt cx="433800" cy="433800"/>
          </a:xfrm>
        </p:grpSpPr>
        <p:sp>
          <p:nvSpPr>
            <p:cNvPr id="122" name="Google Shape;122;p1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4355089" y="2415238"/>
            <a:ext cx="433800" cy="433800"/>
            <a:chOff x="5382800" y="412975"/>
            <a:chExt cx="433800" cy="433800"/>
          </a:xfrm>
        </p:grpSpPr>
        <p:sp>
          <p:nvSpPr>
            <p:cNvPr id="126" name="Google Shape;126;p1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8"/>
          <p:cNvGrpSpPr/>
          <p:nvPr/>
        </p:nvGrpSpPr>
        <p:grpSpPr>
          <a:xfrm>
            <a:off x="6822064" y="2415238"/>
            <a:ext cx="433800" cy="433800"/>
            <a:chOff x="5382800" y="412975"/>
            <a:chExt cx="433800" cy="433800"/>
          </a:xfrm>
        </p:grpSpPr>
        <p:sp>
          <p:nvSpPr>
            <p:cNvPr id="130" name="Google Shape;130;p1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8"/>
          <p:cNvSpPr txBox="1"/>
          <p:nvPr/>
        </p:nvSpPr>
        <p:spPr>
          <a:xfrm>
            <a:off x="1053500" y="2849047"/>
            <a:ext cx="20823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that helps designers to create sketch that meets user’s expectations and needs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530850" y="1569622"/>
            <a:ext cx="20823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 guide that represents the skeletal framework of a website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008200" y="2849050"/>
            <a:ext cx="20823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Full-sized model of a design, used for demonstration, design and evaluation, promotion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>
            <a:off x="2172994" y="2957886"/>
            <a:ext cx="5126303" cy="7577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000" dirty="0"/>
              <a:t>https://</a:t>
            </a:r>
            <a:r>
              <a:rPr lang="en-IN" sz="2000" dirty="0" err="1"/>
              <a:t>xd.adobe.com</a:t>
            </a:r>
            <a:r>
              <a:rPr lang="en-IN" sz="2000" dirty="0"/>
              <a:t>/view/5939086d-7566-4388-4aa3-3a9915cef4ef-2f08/</a:t>
            </a:r>
            <a:endParaRPr sz="2000" dirty="0"/>
          </a:p>
        </p:txBody>
      </p:sp>
      <p:sp>
        <p:nvSpPr>
          <p:cNvPr id="3" name="Google Shape;140;p19">
            <a:extLst>
              <a:ext uri="{FF2B5EF4-FFF2-40B4-BE49-F238E27FC236}">
                <a16:creationId xmlns:a16="http://schemas.microsoft.com/office/drawing/2014/main" id="{663B74DE-BEF4-C848-98EA-8105510D76FA}"/>
              </a:ext>
            </a:extLst>
          </p:cNvPr>
          <p:cNvSpPr txBox="1">
            <a:spLocks/>
          </p:cNvSpPr>
          <p:nvPr/>
        </p:nvSpPr>
        <p:spPr>
          <a:xfrm>
            <a:off x="3573750" y="1624125"/>
            <a:ext cx="2301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/>
              <a:t>DEMO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TESTING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147" name="Google Shape;147;p20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0"/>
          <p:cNvCxnSpPr/>
          <p:nvPr/>
        </p:nvCxnSpPr>
        <p:spPr>
          <a:xfrm rot="10800000">
            <a:off x="149542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3429000" y="2981325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0" name="Google Shape;150;p20"/>
          <p:cNvCxnSpPr/>
          <p:nvPr/>
        </p:nvCxnSpPr>
        <p:spPr>
          <a:xfrm rot="10800000">
            <a:off x="581977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1" name="Google Shape;151;p20"/>
          <p:cNvSpPr txBox="1"/>
          <p:nvPr/>
        </p:nvSpPr>
        <p:spPr>
          <a:xfrm>
            <a:off x="871575" y="154232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Validate a prototype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613300" y="3879850"/>
            <a:ext cx="16362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gather Unbiased opinion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932800" y="1507525"/>
            <a:ext cx="17847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find issues with complex flows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4" name="Google Shape;154;p20"/>
          <p:cNvGrpSpPr/>
          <p:nvPr/>
        </p:nvGrpSpPr>
        <p:grpSpPr>
          <a:xfrm>
            <a:off x="1278514" y="2812050"/>
            <a:ext cx="433800" cy="433800"/>
            <a:chOff x="5382800" y="412975"/>
            <a:chExt cx="433800" cy="433800"/>
          </a:xfrm>
        </p:grpSpPr>
        <p:sp>
          <p:nvSpPr>
            <p:cNvPr id="155" name="Google Shape;155;p2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20"/>
          <p:cNvGrpSpPr/>
          <p:nvPr/>
        </p:nvGrpSpPr>
        <p:grpSpPr>
          <a:xfrm>
            <a:off x="3212089" y="2812050"/>
            <a:ext cx="433800" cy="433800"/>
            <a:chOff x="5382800" y="412975"/>
            <a:chExt cx="433800" cy="433800"/>
          </a:xfrm>
        </p:grpSpPr>
        <p:sp>
          <p:nvSpPr>
            <p:cNvPr id="159" name="Google Shape;159;p2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0"/>
          <p:cNvGrpSpPr/>
          <p:nvPr/>
        </p:nvGrpSpPr>
        <p:grpSpPr>
          <a:xfrm>
            <a:off x="5602864" y="2812050"/>
            <a:ext cx="433800" cy="433800"/>
            <a:chOff x="5382800" y="412975"/>
            <a:chExt cx="433800" cy="433800"/>
          </a:xfrm>
        </p:grpSpPr>
        <p:sp>
          <p:nvSpPr>
            <p:cNvPr id="163" name="Google Shape;163;p2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" name="Google Shape;166;p20"/>
          <p:cNvCxnSpPr/>
          <p:nvPr/>
        </p:nvCxnSpPr>
        <p:spPr>
          <a:xfrm>
            <a:off x="7862825" y="2998200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7" name="Google Shape;167;p20"/>
          <p:cNvSpPr txBox="1"/>
          <p:nvPr/>
        </p:nvSpPr>
        <p:spPr>
          <a:xfrm>
            <a:off x="6778175" y="3896725"/>
            <a:ext cx="21438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get insights that help create a better overall user experience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8" name="Google Shape;168;p20"/>
          <p:cNvGrpSpPr/>
          <p:nvPr/>
        </p:nvGrpSpPr>
        <p:grpSpPr>
          <a:xfrm>
            <a:off x="7645914" y="2828925"/>
            <a:ext cx="433800" cy="433800"/>
            <a:chOff x="5382800" y="412975"/>
            <a:chExt cx="433800" cy="433800"/>
          </a:xfrm>
        </p:grpSpPr>
        <p:sp>
          <p:nvSpPr>
            <p:cNvPr id="169" name="Google Shape;169;p2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985</Words>
  <Application>Microsoft Macintosh PowerPoint</Application>
  <PresentationFormat>On-screen Show (16:9)</PresentationFormat>
  <Paragraphs>221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Dosis</vt:lpstr>
      <vt:lpstr>Calibri</vt:lpstr>
      <vt:lpstr>Source Sans Pro</vt:lpstr>
      <vt:lpstr>Arial</vt:lpstr>
      <vt:lpstr>Cerimon template</vt:lpstr>
      <vt:lpstr>USABILITY TESTING AND VERIFICATION</vt:lpstr>
      <vt:lpstr>CONTENTS</vt:lpstr>
      <vt:lpstr>INTRODUCTION</vt:lpstr>
      <vt:lpstr>PowerPoint Presentation</vt:lpstr>
      <vt:lpstr>TASK DISTRIBUTION</vt:lpstr>
      <vt:lpstr>COMPETITIVE ANALYSIS</vt:lpstr>
      <vt:lpstr>PROPOSED DESIGN</vt:lpstr>
      <vt:lpstr>https://xd.adobe.com/view/5939086d-7566-4388-4aa3-3a9915cef4ef-2f08/</vt:lpstr>
      <vt:lpstr>USABILITY TESTING</vt:lpstr>
      <vt:lpstr>User Research</vt:lpstr>
      <vt:lpstr>RED ROUTES</vt:lpstr>
      <vt:lpstr>TEST SCENARIOS</vt:lpstr>
      <vt:lpstr>TEST SCENARIOS</vt:lpstr>
      <vt:lpstr>THINK ALOUD PROTOCOL</vt:lpstr>
      <vt:lpstr>ANALYSIS OF THE RESULTS</vt:lpstr>
      <vt:lpstr>ANALYSIS OF THE RESULTS</vt:lpstr>
      <vt:lpstr>ANALYSIS OF THE RESULTS</vt:lpstr>
      <vt:lpstr>SUS SURVEY</vt:lpstr>
      <vt:lpstr>SUS SURVEY</vt:lpstr>
      <vt:lpstr>SUS SURVEY</vt:lpstr>
      <vt:lpstr>SUS SURVEY</vt:lpstr>
      <vt:lpstr>WORD CLOUD</vt:lpstr>
      <vt:lpstr>CHALLENGES</vt:lpstr>
      <vt:lpstr>THANK YOU!!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TESTING AND VERIFICATION</dc:title>
  <cp:lastModifiedBy>Tadapathri, Akshay Kumar (SRH Hochschule Heidelberg Student)</cp:lastModifiedBy>
  <cp:revision>3</cp:revision>
  <dcterms:modified xsi:type="dcterms:W3CDTF">2020-03-13T09:52:12Z</dcterms:modified>
</cp:coreProperties>
</file>