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7" r:id="rId9"/>
    <p:sldId id="264" r:id="rId10"/>
    <p:sldId id="261"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73CB-E28E-4CFE-9C5C-95E1C0AE62DE}"/>
              </a:ext>
            </a:extLst>
          </p:cNvPr>
          <p:cNvSpPr>
            <a:spLocks noGrp="1"/>
          </p:cNvSpPr>
          <p:nvPr>
            <p:ph type="ctrTitle"/>
          </p:nvPr>
        </p:nvSpPr>
        <p:spPr/>
        <p:txBody>
          <a:bodyPr/>
          <a:lstStyle/>
          <a:p>
            <a:r>
              <a:rPr lang="en-IN" dirty="0">
                <a:solidFill>
                  <a:schemeClr val="tx1"/>
                </a:solidFill>
              </a:rPr>
              <a:t>BLOOD BANK </a:t>
            </a:r>
            <a:br>
              <a:rPr lang="en-IN" dirty="0">
                <a:solidFill>
                  <a:schemeClr val="tx1"/>
                </a:solidFill>
              </a:rPr>
            </a:br>
            <a:r>
              <a:rPr lang="en-IN" dirty="0">
                <a:solidFill>
                  <a:schemeClr val="tx1"/>
                </a:solidFill>
              </a:rPr>
              <a:t>MANAGEMENT SYSTEM</a:t>
            </a:r>
          </a:p>
        </p:txBody>
      </p:sp>
      <p:sp>
        <p:nvSpPr>
          <p:cNvPr id="3" name="Subtitle 2">
            <a:extLst>
              <a:ext uri="{FF2B5EF4-FFF2-40B4-BE49-F238E27FC236}">
                <a16:creationId xmlns:a16="http://schemas.microsoft.com/office/drawing/2014/main" id="{21D6AA5F-B4D0-4AB7-A672-08A7A2FBEEEB}"/>
              </a:ext>
            </a:extLst>
          </p:cNvPr>
          <p:cNvSpPr>
            <a:spLocks noGrp="1"/>
          </p:cNvSpPr>
          <p:nvPr>
            <p:ph type="subTitle" idx="1"/>
          </p:nvPr>
        </p:nvSpPr>
        <p:spPr>
          <a:xfrm>
            <a:off x="810001" y="5280847"/>
            <a:ext cx="10572000" cy="1080196"/>
          </a:xfrm>
        </p:spPr>
        <p:txBody>
          <a:bodyPr>
            <a:normAutofit fontScale="85000" lnSpcReduction="10000"/>
          </a:bodyPr>
          <a:lstStyle/>
          <a:p>
            <a:pPr algn="just"/>
            <a:r>
              <a:rPr lang="en-IN" sz="1900" b="1" dirty="0"/>
              <a:t>THANUSHRI R		  17BCE0188</a:t>
            </a:r>
          </a:p>
          <a:p>
            <a:pPr algn="just"/>
            <a:r>
              <a:rPr lang="en-IN" sz="1900" b="1" dirty="0"/>
              <a:t>TANVI GUPTA  	  17BCE0909</a:t>
            </a:r>
          </a:p>
          <a:p>
            <a:pPr algn="just"/>
            <a:r>
              <a:rPr lang="en-IN" sz="1900" b="1" dirty="0"/>
              <a:t>BARKHA         	 	  17BCE0314</a:t>
            </a:r>
          </a:p>
          <a:p>
            <a:endParaRPr lang="en-IN" dirty="0"/>
          </a:p>
        </p:txBody>
      </p:sp>
    </p:spTree>
    <p:extLst>
      <p:ext uri="{BB962C8B-B14F-4D97-AF65-F5344CB8AC3E}">
        <p14:creationId xmlns:p14="http://schemas.microsoft.com/office/powerpoint/2010/main" val="50117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C4E5-6148-4868-AD1A-9284513AEF9E}"/>
              </a:ext>
            </a:extLst>
          </p:cNvPr>
          <p:cNvSpPr>
            <a:spLocks noGrp="1"/>
          </p:cNvSpPr>
          <p:nvPr>
            <p:ph type="title"/>
          </p:nvPr>
        </p:nvSpPr>
        <p:spPr/>
        <p:txBody>
          <a:bodyPr/>
          <a:lstStyle/>
          <a:p>
            <a:r>
              <a:rPr lang="en-IN" dirty="0"/>
              <a:t>PROPOSED SYSTEM DETAILS</a:t>
            </a:r>
          </a:p>
        </p:txBody>
      </p:sp>
      <p:sp>
        <p:nvSpPr>
          <p:cNvPr id="3" name="Content Placeholder 2">
            <a:extLst>
              <a:ext uri="{FF2B5EF4-FFF2-40B4-BE49-F238E27FC236}">
                <a16:creationId xmlns:a16="http://schemas.microsoft.com/office/drawing/2014/main" id="{ADE9E8C1-5D9D-48E0-8C5E-24268C4E5C7F}"/>
              </a:ext>
            </a:extLst>
          </p:cNvPr>
          <p:cNvSpPr>
            <a:spLocks noGrp="1"/>
          </p:cNvSpPr>
          <p:nvPr>
            <p:ph idx="1"/>
          </p:nvPr>
        </p:nvSpPr>
        <p:spPr>
          <a:xfrm>
            <a:off x="818712" y="2222287"/>
            <a:ext cx="10554574" cy="4188525"/>
          </a:xfrm>
        </p:spPr>
        <p:txBody>
          <a:bodyPr/>
          <a:lstStyle/>
          <a:p>
            <a:pPr marL="0" indent="0">
              <a:buNone/>
            </a:pPr>
            <a:r>
              <a:rPr lang="en-US" dirty="0"/>
              <a:t>The different functionalities are listed below: </a:t>
            </a:r>
          </a:p>
          <a:p>
            <a:r>
              <a:rPr lang="en-US" dirty="0"/>
              <a:t>DESCRIPTION: Names and details of the donors and </a:t>
            </a:r>
            <a:r>
              <a:rPr lang="en-US" dirty="0" err="1"/>
              <a:t>donees</a:t>
            </a:r>
            <a:r>
              <a:rPr lang="en-US" dirty="0"/>
              <a:t> are being posted on the website for information. </a:t>
            </a:r>
          </a:p>
          <a:p>
            <a:r>
              <a:rPr lang="en-US" dirty="0"/>
              <a:t>CHECKUP: Donors should be tested for their health conditions by checking if they suffer/have suffered from any diseases before they donate blood. This ensures that the blood is safe and secure. </a:t>
            </a:r>
          </a:p>
          <a:p>
            <a:r>
              <a:rPr lang="en-US" dirty="0"/>
              <a:t>DONATION: This is where the donors donate their blood in different locations like health centers and clinics, NGOs.  </a:t>
            </a:r>
          </a:p>
          <a:p>
            <a:r>
              <a:rPr lang="en-US" dirty="0"/>
              <a:t>LINKING: Blood banks, health centers and clinics are all linked. </a:t>
            </a:r>
          </a:p>
          <a:p>
            <a:r>
              <a:rPr lang="en-US" dirty="0"/>
              <a:t>RECEIVING: </a:t>
            </a:r>
            <a:r>
              <a:rPr lang="en-US" dirty="0" err="1"/>
              <a:t>Donees</a:t>
            </a:r>
            <a:r>
              <a:rPr lang="en-US" dirty="0"/>
              <a:t> can easily find their suitable donor by efficient searching of the list of donors in the system by checking different criteria. </a:t>
            </a:r>
            <a:endParaRPr lang="en-IN" dirty="0"/>
          </a:p>
        </p:txBody>
      </p:sp>
    </p:spTree>
    <p:extLst>
      <p:ext uri="{BB962C8B-B14F-4D97-AF65-F5344CB8AC3E}">
        <p14:creationId xmlns:p14="http://schemas.microsoft.com/office/powerpoint/2010/main" val="89958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436A-3E4E-40EA-8591-0B983C8B2C61}"/>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51555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ECDB-0AC1-47E6-B644-7191A9345A1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6300A6C-4993-4657-AB66-FBC3420C29D2}"/>
              </a:ext>
            </a:extLst>
          </p:cNvPr>
          <p:cNvSpPr>
            <a:spLocks noGrp="1"/>
          </p:cNvSpPr>
          <p:nvPr>
            <p:ph idx="1"/>
          </p:nvPr>
        </p:nvSpPr>
        <p:spPr>
          <a:xfrm>
            <a:off x="827424" y="2345636"/>
            <a:ext cx="10554574" cy="3870972"/>
          </a:xfrm>
        </p:spPr>
        <p:txBody>
          <a:bodyPr/>
          <a:lstStyle/>
          <a:p>
            <a:r>
              <a:rPr lang="en-US" dirty="0"/>
              <a:t>Blood Bank Management is crucial and very necessary for hospitals so that they can connect patients to donors effectively. In today’s date, India faces a shortage of 10% relative to its blood requirement. The issue is not a dearth of donors but an ineffective management of blood banks. In this project Blood Bank Management System, we aim to bridge the gap between potential donors and patients in need.  </a:t>
            </a:r>
          </a:p>
          <a:p>
            <a:r>
              <a:rPr lang="en-US" dirty="0"/>
              <a:t>The product is an user interface website that provides an interactive environment between the donors and the </a:t>
            </a:r>
            <a:r>
              <a:rPr lang="en-US" dirty="0" err="1"/>
              <a:t>donees</a:t>
            </a:r>
            <a:r>
              <a:rPr lang="en-US" dirty="0"/>
              <a:t>. The purpose of the product is to help the </a:t>
            </a:r>
            <a:r>
              <a:rPr lang="en-US" dirty="0" err="1"/>
              <a:t>donees</a:t>
            </a:r>
            <a:r>
              <a:rPr lang="en-US" dirty="0"/>
              <a:t> with the faster delivery of blood with a highly reliable and secure database. Our software deals with online blood bank and managing the various operations of the blood bank with efficiency and effectiveness. This project is an enhancement of the existing systems which contribute to Blood Bank Management System. It can also be considered as a replacement for certain existing systems. </a:t>
            </a:r>
          </a:p>
          <a:p>
            <a:pPr marL="0" indent="0">
              <a:buNone/>
            </a:pPr>
            <a:endParaRPr lang="en-IN" dirty="0"/>
          </a:p>
        </p:txBody>
      </p:sp>
    </p:spTree>
    <p:extLst>
      <p:ext uri="{BB962C8B-B14F-4D97-AF65-F5344CB8AC3E}">
        <p14:creationId xmlns:p14="http://schemas.microsoft.com/office/powerpoint/2010/main" val="188933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90E4-A8EE-4199-B720-B60E1D305CD2}"/>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3BBF2813-5A68-4E14-A90E-D82C655C2B9D}"/>
              </a:ext>
            </a:extLst>
          </p:cNvPr>
          <p:cNvSpPr>
            <a:spLocks noGrp="1"/>
          </p:cNvSpPr>
          <p:nvPr>
            <p:ph idx="1"/>
          </p:nvPr>
        </p:nvSpPr>
        <p:spPr>
          <a:xfrm>
            <a:off x="596348" y="2027583"/>
            <a:ext cx="10959548" cy="4545495"/>
          </a:xfrm>
        </p:spPr>
        <p:txBody>
          <a:bodyPr>
            <a:normAutofit fontScale="92500" lnSpcReduction="20000"/>
          </a:bodyPr>
          <a:lstStyle/>
          <a:p>
            <a:pPr marL="0" indent="0">
              <a:buNone/>
            </a:pPr>
            <a:r>
              <a:rPr lang="en-IN" b="1" u="sng" dirty="0"/>
              <a:t>PAPER 1:</a:t>
            </a:r>
          </a:p>
          <a:p>
            <a:pPr marL="0" indent="0">
              <a:buNone/>
            </a:pPr>
            <a:r>
              <a:rPr lang="en-IN" dirty="0"/>
              <a:t>UML PROFILE FOR  ASPECT-ORIENTED SOFTWARE DEVELOPMENT </a:t>
            </a:r>
          </a:p>
          <a:p>
            <a:pPr marL="0" indent="0">
              <a:buNone/>
            </a:pPr>
            <a:r>
              <a:rPr lang="en-IN" u="sng" dirty="0"/>
              <a:t>AUTHORS:</a:t>
            </a:r>
          </a:p>
          <a:p>
            <a:pPr marL="0" indent="0">
              <a:buNone/>
            </a:pPr>
            <a:r>
              <a:rPr lang="en-IN" dirty="0"/>
              <a:t>Omar </a:t>
            </a:r>
            <a:r>
              <a:rPr lang="en-IN" dirty="0" err="1"/>
              <a:t>Aldawud</a:t>
            </a:r>
            <a:r>
              <a:rPr lang="en-IN" dirty="0"/>
              <a:t>, Lucent Technologies, Naperville, IL oaldawud@lucent.com </a:t>
            </a:r>
          </a:p>
          <a:p>
            <a:pPr marL="0" indent="0">
              <a:buNone/>
            </a:pPr>
            <a:r>
              <a:rPr lang="en-IN" dirty="0" err="1"/>
              <a:t>Tzilla</a:t>
            </a:r>
            <a:r>
              <a:rPr lang="en-IN" dirty="0"/>
              <a:t> </a:t>
            </a:r>
            <a:r>
              <a:rPr lang="en-IN" dirty="0" err="1"/>
              <a:t>Elrad</a:t>
            </a:r>
            <a:r>
              <a:rPr lang="en-IN" dirty="0"/>
              <a:t>, Illinois Institute of Technology, Chicago, IL elrad@iit.edu </a:t>
            </a:r>
          </a:p>
          <a:p>
            <a:pPr marL="0" indent="0">
              <a:buNone/>
            </a:pPr>
            <a:r>
              <a:rPr lang="en-IN" dirty="0"/>
              <a:t>Atef Bader, Lucent Technologies, Naperville, IL abader@lucent.com </a:t>
            </a:r>
          </a:p>
          <a:p>
            <a:pPr marL="0" indent="0">
              <a:buNone/>
            </a:pPr>
            <a:endParaRPr lang="en-IN" dirty="0"/>
          </a:p>
          <a:p>
            <a:pPr marL="0" indent="0">
              <a:buNone/>
            </a:pPr>
            <a:r>
              <a:rPr lang="en-IN" b="1" u="sng" dirty="0"/>
              <a:t>PAPER 2:</a:t>
            </a:r>
          </a:p>
          <a:p>
            <a:pPr marL="0" indent="0">
              <a:buNone/>
            </a:pPr>
            <a:r>
              <a:rPr lang="en-IN" dirty="0"/>
              <a:t>International Journal of Advanced Computational Engineering and Networking, ISSN: 2320-2106,  Volume-4, Issue-9, Sep.-2016 </a:t>
            </a:r>
          </a:p>
          <a:p>
            <a:pPr marL="0" indent="0">
              <a:buNone/>
            </a:pPr>
            <a:r>
              <a:rPr lang="en-IN" dirty="0"/>
              <a:t>BLOOD BANK MANAGEMENT SYSTEM </a:t>
            </a:r>
          </a:p>
          <a:p>
            <a:pPr marL="0" indent="0">
              <a:buNone/>
            </a:pPr>
            <a:r>
              <a:rPr lang="en-IN" u="sng" dirty="0"/>
              <a:t>AUTHORS:</a:t>
            </a:r>
          </a:p>
          <a:p>
            <a:pPr marL="0" indent="0">
              <a:buNone/>
            </a:pPr>
            <a:r>
              <a:rPr lang="en-IN" dirty="0"/>
              <a:t>1 PRATHAMESH RAUT, 2 PRACHI PARAB, 3 YOGESH SUTHAR, 4 SUMEET NARWANI,  5 SANJAY PANDEY </a:t>
            </a:r>
          </a:p>
          <a:p>
            <a:pPr marL="0" indent="0">
              <a:buNone/>
            </a:pPr>
            <a:r>
              <a:rPr lang="en-IN" dirty="0" err="1"/>
              <a:t>Thadomal</a:t>
            </a:r>
            <a:r>
              <a:rPr lang="en-IN" dirty="0"/>
              <a:t> Shahani Engineering College, Bandra (W), Mumbai, Maharashtra, India 400050. </a:t>
            </a:r>
          </a:p>
        </p:txBody>
      </p:sp>
    </p:spTree>
    <p:extLst>
      <p:ext uri="{BB962C8B-B14F-4D97-AF65-F5344CB8AC3E}">
        <p14:creationId xmlns:p14="http://schemas.microsoft.com/office/powerpoint/2010/main" val="398488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1CE4-7FBF-4E0B-8954-B1D1D9F050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17572FF-2401-4EB4-ABDC-8DD6F3C118D0}"/>
              </a:ext>
            </a:extLst>
          </p:cNvPr>
          <p:cNvSpPr>
            <a:spLocks noGrp="1"/>
          </p:cNvSpPr>
          <p:nvPr>
            <p:ph idx="1"/>
          </p:nvPr>
        </p:nvSpPr>
        <p:spPr/>
        <p:txBody>
          <a:bodyPr>
            <a:normAutofit/>
          </a:bodyPr>
          <a:lstStyle/>
          <a:p>
            <a:r>
              <a:rPr lang="en-US" dirty="0"/>
              <a:t>We have observed that it takes a tedious amount of time and a long process to find potential donors whenever a person is in immediate need of blood. This takes a lot of time which is very crucial if the patient is in critical condition. So, we decided to create an online website where a patient can find suitable donors of his own blood type. Our software deals with online blood bank and managing the various operations of the blood bank with efficiency and effectiveness.  </a:t>
            </a:r>
          </a:p>
          <a:p>
            <a:r>
              <a:rPr lang="en-US" dirty="0"/>
              <a:t>The project consists of a central depository containing various blood deposits available along with associated details. These details include blood type, storage area and date of storage. Maintenance and the monitoring of blood deposits become easy with the help of this system. Moreover, the system also has added features such as patient name and contacts, blood booking and requirement of blood group is posted on the website to find available donors for a blood emergency.</a:t>
            </a:r>
            <a:endParaRPr lang="en-IN" dirty="0"/>
          </a:p>
        </p:txBody>
      </p:sp>
    </p:spTree>
    <p:extLst>
      <p:ext uri="{BB962C8B-B14F-4D97-AF65-F5344CB8AC3E}">
        <p14:creationId xmlns:p14="http://schemas.microsoft.com/office/powerpoint/2010/main" val="1600511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62BD-7618-43E2-9612-AD7BDFCD6CD8}"/>
              </a:ext>
            </a:extLst>
          </p:cNvPr>
          <p:cNvSpPr>
            <a:spLocks noGrp="1"/>
          </p:cNvSpPr>
          <p:nvPr>
            <p:ph type="title"/>
          </p:nvPr>
        </p:nvSpPr>
        <p:spPr/>
        <p:txBody>
          <a:bodyPr/>
          <a:lstStyle/>
          <a:p>
            <a:r>
              <a:rPr lang="en-IN"/>
              <a:t>SYSTEM DESIGN – Use Case</a:t>
            </a:r>
            <a:endParaRPr lang="en-IN" dirty="0"/>
          </a:p>
        </p:txBody>
      </p:sp>
      <p:pic>
        <p:nvPicPr>
          <p:cNvPr id="5" name="Content Placeholder 4">
            <a:extLst>
              <a:ext uri="{FF2B5EF4-FFF2-40B4-BE49-F238E27FC236}">
                <a16:creationId xmlns:a16="http://schemas.microsoft.com/office/drawing/2014/main" id="{4D55D59C-3DD8-43E6-8E6C-ED4E9CB32B7B}"/>
              </a:ext>
            </a:extLst>
          </p:cNvPr>
          <p:cNvPicPr>
            <a:picLocks noGrp="1" noChangeAspect="1"/>
          </p:cNvPicPr>
          <p:nvPr>
            <p:ph idx="1"/>
          </p:nvPr>
        </p:nvPicPr>
        <p:blipFill>
          <a:blip r:embed="rId2"/>
          <a:stretch>
            <a:fillRect/>
          </a:stretch>
        </p:blipFill>
        <p:spPr>
          <a:xfrm>
            <a:off x="2643187" y="2250281"/>
            <a:ext cx="6905625" cy="3581400"/>
          </a:xfrm>
        </p:spPr>
      </p:pic>
    </p:spTree>
    <p:extLst>
      <p:ext uri="{BB962C8B-B14F-4D97-AF65-F5344CB8AC3E}">
        <p14:creationId xmlns:p14="http://schemas.microsoft.com/office/powerpoint/2010/main" val="396554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7BD7-9D83-4779-BDFF-3B28F3CAC8CE}"/>
              </a:ext>
            </a:extLst>
          </p:cNvPr>
          <p:cNvSpPr>
            <a:spLocks noGrp="1"/>
          </p:cNvSpPr>
          <p:nvPr>
            <p:ph type="title"/>
          </p:nvPr>
        </p:nvSpPr>
        <p:spPr/>
        <p:txBody>
          <a:bodyPr/>
          <a:lstStyle/>
          <a:p>
            <a:r>
              <a:rPr lang="en-IN" dirty="0"/>
              <a:t>SYSTEM DESIGN-Class</a:t>
            </a:r>
          </a:p>
        </p:txBody>
      </p:sp>
      <p:pic>
        <p:nvPicPr>
          <p:cNvPr id="5" name="Content Placeholder 4">
            <a:extLst>
              <a:ext uri="{FF2B5EF4-FFF2-40B4-BE49-F238E27FC236}">
                <a16:creationId xmlns:a16="http://schemas.microsoft.com/office/drawing/2014/main" id="{F56BBA47-CDBC-4D8A-99FF-752931412ABD}"/>
              </a:ext>
            </a:extLst>
          </p:cNvPr>
          <p:cNvPicPr>
            <a:picLocks noGrp="1" noChangeAspect="1"/>
          </p:cNvPicPr>
          <p:nvPr>
            <p:ph idx="1"/>
          </p:nvPr>
        </p:nvPicPr>
        <p:blipFill>
          <a:blip r:embed="rId2"/>
          <a:stretch>
            <a:fillRect/>
          </a:stretch>
        </p:blipFill>
        <p:spPr>
          <a:xfrm>
            <a:off x="3238101" y="2335768"/>
            <a:ext cx="5715798" cy="3410426"/>
          </a:xfrm>
        </p:spPr>
      </p:pic>
    </p:spTree>
    <p:extLst>
      <p:ext uri="{BB962C8B-B14F-4D97-AF65-F5344CB8AC3E}">
        <p14:creationId xmlns:p14="http://schemas.microsoft.com/office/powerpoint/2010/main" val="332475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BBFE-47DE-4ED7-A58B-F490122B240A}"/>
              </a:ext>
            </a:extLst>
          </p:cNvPr>
          <p:cNvSpPr>
            <a:spLocks noGrp="1"/>
          </p:cNvSpPr>
          <p:nvPr>
            <p:ph type="title"/>
          </p:nvPr>
        </p:nvSpPr>
        <p:spPr/>
        <p:txBody>
          <a:bodyPr/>
          <a:lstStyle/>
          <a:p>
            <a:r>
              <a:rPr lang="en-IN" dirty="0"/>
              <a:t>SYSTEM DESIGN - Activity</a:t>
            </a:r>
          </a:p>
        </p:txBody>
      </p:sp>
      <p:pic>
        <p:nvPicPr>
          <p:cNvPr id="5" name="Content Placeholder 4">
            <a:extLst>
              <a:ext uri="{FF2B5EF4-FFF2-40B4-BE49-F238E27FC236}">
                <a16:creationId xmlns:a16="http://schemas.microsoft.com/office/drawing/2014/main" id="{F6C34EF1-02F1-4A9E-BC88-3BC1FC930A46}"/>
              </a:ext>
            </a:extLst>
          </p:cNvPr>
          <p:cNvPicPr>
            <a:picLocks noGrp="1" noChangeAspect="1"/>
          </p:cNvPicPr>
          <p:nvPr>
            <p:ph idx="1"/>
          </p:nvPr>
        </p:nvPicPr>
        <p:blipFill>
          <a:blip r:embed="rId2"/>
          <a:stretch>
            <a:fillRect/>
          </a:stretch>
        </p:blipFill>
        <p:spPr>
          <a:xfrm>
            <a:off x="4402675" y="1997213"/>
            <a:ext cx="3734159" cy="4667699"/>
          </a:xfrm>
        </p:spPr>
      </p:pic>
    </p:spTree>
    <p:extLst>
      <p:ext uri="{BB962C8B-B14F-4D97-AF65-F5344CB8AC3E}">
        <p14:creationId xmlns:p14="http://schemas.microsoft.com/office/powerpoint/2010/main" val="291689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CF76-E00D-4DDF-95AA-9429A205285A}"/>
              </a:ext>
            </a:extLst>
          </p:cNvPr>
          <p:cNvSpPr>
            <a:spLocks noGrp="1"/>
          </p:cNvSpPr>
          <p:nvPr>
            <p:ph type="title"/>
          </p:nvPr>
        </p:nvSpPr>
        <p:spPr/>
        <p:txBody>
          <a:bodyPr/>
          <a:lstStyle/>
          <a:p>
            <a:r>
              <a:rPr lang="en-IN" dirty="0"/>
              <a:t>SYSTEM DESIGN - Sequence</a:t>
            </a:r>
          </a:p>
        </p:txBody>
      </p:sp>
      <p:pic>
        <p:nvPicPr>
          <p:cNvPr id="5" name="Content Placeholder 4">
            <a:extLst>
              <a:ext uri="{FF2B5EF4-FFF2-40B4-BE49-F238E27FC236}">
                <a16:creationId xmlns:a16="http://schemas.microsoft.com/office/drawing/2014/main" id="{FDEB6FFD-F831-405F-9D44-CDB9864D98A0}"/>
              </a:ext>
            </a:extLst>
          </p:cNvPr>
          <p:cNvPicPr>
            <a:picLocks noGrp="1" noChangeAspect="1"/>
          </p:cNvPicPr>
          <p:nvPr>
            <p:ph idx="1"/>
          </p:nvPr>
        </p:nvPicPr>
        <p:blipFill>
          <a:blip r:embed="rId2"/>
          <a:stretch>
            <a:fillRect/>
          </a:stretch>
        </p:blipFill>
        <p:spPr>
          <a:xfrm>
            <a:off x="3670851" y="1933885"/>
            <a:ext cx="5168349" cy="4855117"/>
          </a:xfrm>
        </p:spPr>
      </p:pic>
    </p:spTree>
    <p:extLst>
      <p:ext uri="{BB962C8B-B14F-4D97-AF65-F5344CB8AC3E}">
        <p14:creationId xmlns:p14="http://schemas.microsoft.com/office/powerpoint/2010/main" val="147204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C430-351F-4FA1-B422-0B899AA6F469}"/>
              </a:ext>
            </a:extLst>
          </p:cNvPr>
          <p:cNvSpPr>
            <a:spLocks noGrp="1"/>
          </p:cNvSpPr>
          <p:nvPr>
            <p:ph type="title"/>
          </p:nvPr>
        </p:nvSpPr>
        <p:spPr/>
        <p:txBody>
          <a:bodyPr/>
          <a:lstStyle/>
          <a:p>
            <a:r>
              <a:rPr lang="en-IN" dirty="0"/>
              <a:t>PROPOSED SYSTEM DETAILS</a:t>
            </a:r>
          </a:p>
        </p:txBody>
      </p:sp>
      <p:sp>
        <p:nvSpPr>
          <p:cNvPr id="3" name="Content Placeholder 2">
            <a:extLst>
              <a:ext uri="{FF2B5EF4-FFF2-40B4-BE49-F238E27FC236}">
                <a16:creationId xmlns:a16="http://schemas.microsoft.com/office/drawing/2014/main" id="{1E77642C-5C37-48CC-BF30-43A5FD588F49}"/>
              </a:ext>
            </a:extLst>
          </p:cNvPr>
          <p:cNvSpPr>
            <a:spLocks noGrp="1"/>
          </p:cNvSpPr>
          <p:nvPr>
            <p:ph idx="1"/>
          </p:nvPr>
        </p:nvSpPr>
        <p:spPr>
          <a:xfrm>
            <a:off x="818712" y="1987826"/>
            <a:ext cx="10554574" cy="4678017"/>
          </a:xfrm>
        </p:spPr>
        <p:txBody>
          <a:bodyPr>
            <a:normAutofit fontScale="92500" lnSpcReduction="20000"/>
          </a:bodyPr>
          <a:lstStyle/>
          <a:p>
            <a:pPr marL="0" indent="0">
              <a:lnSpc>
                <a:spcPct val="110000"/>
              </a:lnSpc>
              <a:buNone/>
            </a:pPr>
            <a:r>
              <a:rPr lang="en-US" dirty="0"/>
              <a:t>The different end users are listed below.</a:t>
            </a:r>
          </a:p>
          <a:p>
            <a:pPr>
              <a:lnSpc>
                <a:spcPct val="110000"/>
              </a:lnSpc>
              <a:buFont typeface="Wingdings" panose="05000000000000000000" pitchFamily="2" charset="2"/>
              <a:buChar char="Ø"/>
            </a:pPr>
            <a:r>
              <a:rPr lang="en-US" dirty="0"/>
              <a:t>Hospital Administrations:   </a:t>
            </a:r>
          </a:p>
          <a:p>
            <a:pPr marL="0" indent="0">
              <a:lnSpc>
                <a:spcPct val="110000"/>
              </a:lnSpc>
              <a:buNone/>
            </a:pPr>
            <a:r>
              <a:rPr lang="en-US" dirty="0"/>
              <a:t>• To effectively reach the registered donors through Emails or texts, also for the unregistered potential donors through our social media notifications. </a:t>
            </a:r>
          </a:p>
          <a:p>
            <a:pPr marL="0" indent="0">
              <a:lnSpc>
                <a:spcPct val="110000"/>
              </a:lnSpc>
              <a:buNone/>
            </a:pPr>
            <a:r>
              <a:rPr lang="en-US" dirty="0"/>
              <a:t>• To keep track of the availability of particular blood groups. </a:t>
            </a:r>
          </a:p>
          <a:p>
            <a:pPr>
              <a:lnSpc>
                <a:spcPct val="110000"/>
              </a:lnSpc>
              <a:buFont typeface="Wingdings" panose="05000000000000000000" pitchFamily="2" charset="2"/>
              <a:buChar char="Ø"/>
            </a:pPr>
            <a:r>
              <a:rPr lang="en-US" dirty="0"/>
              <a:t>Local NGO’s: </a:t>
            </a:r>
          </a:p>
          <a:p>
            <a:pPr marL="0" indent="0">
              <a:lnSpc>
                <a:spcPct val="110000"/>
              </a:lnSpc>
              <a:buNone/>
            </a:pPr>
            <a:r>
              <a:rPr lang="en-US" dirty="0"/>
              <a:t>• These organizations can partner with the hospitals (rural areas specifically) to create awareness among the people by organizing different campaigns to donate blood.  </a:t>
            </a:r>
          </a:p>
          <a:p>
            <a:pPr marL="0" indent="0">
              <a:lnSpc>
                <a:spcPct val="110000"/>
              </a:lnSpc>
              <a:buNone/>
            </a:pPr>
            <a:r>
              <a:rPr lang="en-US" dirty="0"/>
              <a:t>• NGO’s can bring in bulk registrations, and the people registering for Blood donation camps of NGO’s will get default registered under our website.  </a:t>
            </a:r>
          </a:p>
          <a:p>
            <a:pPr>
              <a:lnSpc>
                <a:spcPct val="110000"/>
              </a:lnSpc>
              <a:buFont typeface="Wingdings" panose="05000000000000000000" pitchFamily="2" charset="2"/>
              <a:buChar char="Ø"/>
            </a:pPr>
            <a:r>
              <a:rPr lang="en-US" dirty="0"/>
              <a:t>Individual Donors and Receivers:  </a:t>
            </a:r>
          </a:p>
          <a:p>
            <a:pPr marL="0" indent="0">
              <a:lnSpc>
                <a:spcPct val="110000"/>
              </a:lnSpc>
              <a:buNone/>
            </a:pPr>
            <a:r>
              <a:rPr lang="en-US" dirty="0"/>
              <a:t>• To retrieve information of the receivers from our website, and vice versa. </a:t>
            </a:r>
          </a:p>
          <a:p>
            <a:pPr>
              <a:lnSpc>
                <a:spcPct val="110000"/>
              </a:lnSpc>
              <a:buFont typeface="Wingdings" panose="05000000000000000000" pitchFamily="2" charset="2"/>
              <a:buChar char="Ø"/>
            </a:pPr>
            <a:r>
              <a:rPr lang="en-US" dirty="0"/>
              <a:t>Web developers: </a:t>
            </a:r>
          </a:p>
          <a:p>
            <a:pPr marL="0" indent="0">
              <a:lnSpc>
                <a:spcPct val="110000"/>
              </a:lnSpc>
              <a:buNone/>
            </a:pPr>
            <a:r>
              <a:rPr lang="en-US" dirty="0"/>
              <a:t>• They are the people who develop the website where all the information is being posted. </a:t>
            </a:r>
            <a:endParaRPr lang="en-IN" dirty="0"/>
          </a:p>
        </p:txBody>
      </p:sp>
    </p:spTree>
    <p:extLst>
      <p:ext uri="{BB962C8B-B14F-4D97-AF65-F5344CB8AC3E}">
        <p14:creationId xmlns:p14="http://schemas.microsoft.com/office/powerpoint/2010/main" val="1062201354"/>
      </p:ext>
    </p:extLst>
  </p:cSld>
  <p:clrMapOvr>
    <a:masterClrMapping/>
  </p:clrMapOvr>
</p:sld>
</file>

<file path=ppt/theme/theme1.xml><?xml version="1.0" encoding="utf-8"?>
<a:theme xmlns:a="http://schemas.openxmlformats.org/drawingml/2006/main" name="Quotabl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48</TotalTime>
  <Words>756</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Wingdings</vt:lpstr>
      <vt:lpstr>Wingdings 2</vt:lpstr>
      <vt:lpstr>Quotable</vt:lpstr>
      <vt:lpstr>BLOOD BANK  MANAGEMENT SYSTEM</vt:lpstr>
      <vt:lpstr>INTRODUCTION</vt:lpstr>
      <vt:lpstr>LITERATURE SURVEY</vt:lpstr>
      <vt:lpstr>PROBLEM STATEMENT</vt:lpstr>
      <vt:lpstr>SYSTEM DESIGN – Use Case</vt:lpstr>
      <vt:lpstr>SYSTEM DESIGN-Class</vt:lpstr>
      <vt:lpstr>SYSTEM DESIGN - Activity</vt:lpstr>
      <vt:lpstr>SYSTEM DESIGN - Sequence</vt:lpstr>
      <vt:lpstr>PROPOSED SYSTEM DETAILS</vt:lpstr>
      <vt:lpstr>PROPOSED SYSTEM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HP</dc:creator>
  <cp:lastModifiedBy>HP</cp:lastModifiedBy>
  <cp:revision>10</cp:revision>
  <dcterms:created xsi:type="dcterms:W3CDTF">2019-02-24T05:31:42Z</dcterms:created>
  <dcterms:modified xsi:type="dcterms:W3CDTF">2019-03-01T05:47:06Z</dcterms:modified>
</cp:coreProperties>
</file>