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4" r:id="rId4"/>
    <p:sldId id="258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73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Privacy vs Efficiency trade off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BC7-4810-9CB2-ABCA1EA44D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BC7-4810-9CB2-ABCA1EA44D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BC7-4810-9CB2-ABCA1EA44D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BC7-4810-9CB2-ABCA1EA44DE2}"/>
              </c:ext>
            </c:extLst>
          </c:dPt>
          <c:cat>
            <c:strRef>
              <c:f>Sheet1!$A$2:$A$5</c:f>
              <c:strCache>
                <c:ptCount val="4"/>
                <c:pt idx="0">
                  <c:v>cryptography(privacy)</c:v>
                </c:pt>
                <c:pt idx="1">
                  <c:v>cryptography(efficiency)</c:v>
                </c:pt>
                <c:pt idx="2">
                  <c:v>DP (privacy)</c:v>
                </c:pt>
                <c:pt idx="3">
                  <c:v>DP (efficiency)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 formatCode="0.00%">
                  <c:v>0.35799999999999998</c:v>
                </c:pt>
                <c:pt idx="1">
                  <c:v>0.17</c:v>
                </c:pt>
                <c:pt idx="2" formatCode="0.00%">
                  <c:v>0.20799999999999999</c:v>
                </c:pt>
                <c:pt idx="3" formatCode="0.00%">
                  <c:v>0.26400000000000001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C7-4810-9CB2-ABCA1EA44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20CD2C-8831-4AF5-AD1C-C540A54243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78BBFA-32A4-475F-BEF6-92AFF1DB30BE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Research Aim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21858E9A-FF64-4414-BAFE-CDE6D1443014}" type="parTrans" cxnId="{DD2B7FA3-5E6C-41FD-8A27-2481F4FF5F2C}">
      <dgm:prSet/>
      <dgm:spPr/>
      <dgm:t>
        <a:bodyPr/>
        <a:lstStyle/>
        <a:p>
          <a:endParaRPr lang="en-US"/>
        </a:p>
      </dgm:t>
    </dgm:pt>
    <dgm:pt modelId="{36EB9D42-2D5E-488F-8437-BA39CF5D2A1B}" type="sibTrans" cxnId="{DD2B7FA3-5E6C-41FD-8A27-2481F4FF5F2C}">
      <dgm:prSet/>
      <dgm:spPr/>
      <dgm:t>
        <a:bodyPr/>
        <a:lstStyle/>
        <a:p>
          <a:endParaRPr lang="en-US"/>
        </a:p>
      </dgm:t>
    </dgm:pt>
    <dgm:pt modelId="{037E9317-6DBF-4EAC-AA41-12CE6B096900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and evaluate mathematical approaches, cryptographic techniques, and differential privacy to enhance data privacy.</a:t>
          </a:r>
        </a:p>
      </dgm:t>
    </dgm:pt>
    <dgm:pt modelId="{A28D1768-67C3-4FFC-88AD-5E77B9974CD7}" type="parTrans" cxnId="{05A4598A-5266-4F24-92D1-B3D00E14B05D}">
      <dgm:prSet/>
      <dgm:spPr/>
      <dgm:t>
        <a:bodyPr/>
        <a:lstStyle/>
        <a:p>
          <a:endParaRPr lang="en-US"/>
        </a:p>
      </dgm:t>
    </dgm:pt>
    <dgm:pt modelId="{ABD4B5BA-F0BF-4E5E-9082-8D7731AD3872}" type="sibTrans" cxnId="{05A4598A-5266-4F24-92D1-B3D00E14B05D}">
      <dgm:prSet/>
      <dgm:spPr/>
      <dgm:t>
        <a:bodyPr/>
        <a:lstStyle/>
        <a:p>
          <a:endParaRPr lang="en-US"/>
        </a:p>
      </dgm:t>
    </dgm:pt>
    <dgm:pt modelId="{2CAA86DA-ACFD-4697-928B-1D57D9884C6F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5A77B9-2DD1-463D-8788-B6CBE5A4DA3F}" type="parTrans" cxnId="{FDDFCBAD-6576-427A-B4C5-56BAA00315C6}">
      <dgm:prSet/>
      <dgm:spPr/>
      <dgm:t>
        <a:bodyPr/>
        <a:lstStyle/>
        <a:p>
          <a:endParaRPr lang="en-US"/>
        </a:p>
      </dgm:t>
    </dgm:pt>
    <dgm:pt modelId="{0F826CD4-6BFA-41DA-B262-274B8B68565B}" type="sibTrans" cxnId="{FDDFCBAD-6576-427A-B4C5-56BAA00315C6}">
      <dgm:prSet/>
      <dgm:spPr/>
      <dgm:t>
        <a:bodyPr/>
        <a:lstStyle/>
        <a:p>
          <a:endParaRPr lang="en-US"/>
        </a:p>
      </dgm:t>
    </dgm:pt>
    <dgm:pt modelId="{60FC4F51-BC65-4EE3-B6F5-6C1B8A82BA57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Growing concerns over data breaches demand robust, scalable, and regulatory-compliant privacy solutions.</a:t>
          </a:r>
        </a:p>
      </dgm:t>
    </dgm:pt>
    <dgm:pt modelId="{31E8BA77-4C01-4A7C-9D16-E4EE080F8EED}" type="parTrans" cxnId="{64BC82F1-ACAA-4B22-945E-D8D7FF76E3E0}">
      <dgm:prSet/>
      <dgm:spPr/>
      <dgm:t>
        <a:bodyPr/>
        <a:lstStyle/>
        <a:p>
          <a:endParaRPr lang="en-US"/>
        </a:p>
      </dgm:t>
    </dgm:pt>
    <dgm:pt modelId="{903A64D8-2D9B-4BFE-84E3-F8B8941BDA91}" type="sibTrans" cxnId="{64BC82F1-ACAA-4B22-945E-D8D7FF76E3E0}">
      <dgm:prSet/>
      <dgm:spPr/>
      <dgm:t>
        <a:bodyPr/>
        <a:lstStyle/>
        <a:p>
          <a:endParaRPr lang="en-US"/>
        </a:p>
      </dgm:t>
    </dgm:pt>
    <dgm:pt modelId="{C14FAE28-5C53-4AF7-8818-72077DD41E76}" type="pres">
      <dgm:prSet presAssocID="{D320CD2C-8831-4AF5-AD1C-C540A54243AD}" presName="root" presStyleCnt="0">
        <dgm:presLayoutVars>
          <dgm:dir/>
          <dgm:resizeHandles val="exact"/>
        </dgm:presLayoutVars>
      </dgm:prSet>
      <dgm:spPr/>
    </dgm:pt>
    <dgm:pt modelId="{834543AE-3B5C-4927-8E6C-00FDF8B75FE6}" type="pres">
      <dgm:prSet presAssocID="{E878BBFA-32A4-475F-BEF6-92AFF1DB30BE}" presName="compNode" presStyleCnt="0"/>
      <dgm:spPr/>
    </dgm:pt>
    <dgm:pt modelId="{29F5502F-396C-40B2-884C-D5FE42DB5A8E}" type="pres">
      <dgm:prSet presAssocID="{E878BBFA-32A4-475F-BEF6-92AFF1DB30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AAFB8663-7DF0-4D9A-95AF-C95556325604}" type="pres">
      <dgm:prSet presAssocID="{E878BBFA-32A4-475F-BEF6-92AFF1DB30BE}" presName="spaceRect" presStyleCnt="0"/>
      <dgm:spPr/>
    </dgm:pt>
    <dgm:pt modelId="{D829B011-4238-45D4-B651-93717C94EA6E}" type="pres">
      <dgm:prSet presAssocID="{E878BBFA-32A4-475F-BEF6-92AFF1DB30BE}" presName="textRect" presStyleLbl="revTx" presStyleIdx="0" presStyleCnt="4">
        <dgm:presLayoutVars>
          <dgm:chMax val="1"/>
          <dgm:chPref val="1"/>
        </dgm:presLayoutVars>
      </dgm:prSet>
      <dgm:spPr/>
    </dgm:pt>
    <dgm:pt modelId="{855FE791-4799-4F6C-B01A-64A655004AA1}" type="pres">
      <dgm:prSet presAssocID="{36EB9D42-2D5E-488F-8437-BA39CF5D2A1B}" presName="sibTrans" presStyleCnt="0"/>
      <dgm:spPr/>
    </dgm:pt>
    <dgm:pt modelId="{F7D3BE9C-BFF1-4D7E-AAA5-A87BEB892B14}" type="pres">
      <dgm:prSet presAssocID="{037E9317-6DBF-4EAC-AA41-12CE6B096900}" presName="compNode" presStyleCnt="0"/>
      <dgm:spPr/>
    </dgm:pt>
    <dgm:pt modelId="{CAD93829-407B-4208-84EB-B3C76790740B}" type="pres">
      <dgm:prSet presAssocID="{037E9317-6DBF-4EAC-AA41-12CE6B0969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1329A41-8045-4ADF-BA4F-8D0EEF8E93C1}" type="pres">
      <dgm:prSet presAssocID="{037E9317-6DBF-4EAC-AA41-12CE6B096900}" presName="spaceRect" presStyleCnt="0"/>
      <dgm:spPr/>
    </dgm:pt>
    <dgm:pt modelId="{F97D3A4D-1BF3-4BD5-A297-AEC2BB79BCF9}" type="pres">
      <dgm:prSet presAssocID="{037E9317-6DBF-4EAC-AA41-12CE6B096900}" presName="textRect" presStyleLbl="revTx" presStyleIdx="1" presStyleCnt="4">
        <dgm:presLayoutVars>
          <dgm:chMax val="1"/>
          <dgm:chPref val="1"/>
        </dgm:presLayoutVars>
      </dgm:prSet>
      <dgm:spPr/>
    </dgm:pt>
    <dgm:pt modelId="{0ECE89BB-8968-47AA-8B18-626C60181BBD}" type="pres">
      <dgm:prSet presAssocID="{ABD4B5BA-F0BF-4E5E-9082-8D7731AD3872}" presName="sibTrans" presStyleCnt="0"/>
      <dgm:spPr/>
    </dgm:pt>
    <dgm:pt modelId="{61CA9300-B0E2-4FC2-874F-3CBC613BB8D4}" type="pres">
      <dgm:prSet presAssocID="{2CAA86DA-ACFD-4697-928B-1D57D9884C6F}" presName="compNode" presStyleCnt="0"/>
      <dgm:spPr/>
    </dgm:pt>
    <dgm:pt modelId="{AF78E0FB-ADC0-4DCC-9566-E90750A41A7F}" type="pres">
      <dgm:prSet presAssocID="{2CAA86DA-ACFD-4697-928B-1D57D9884C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EF2AA68-F0A1-4B36-B49C-A1C9C5732DD7}" type="pres">
      <dgm:prSet presAssocID="{2CAA86DA-ACFD-4697-928B-1D57D9884C6F}" presName="spaceRect" presStyleCnt="0"/>
      <dgm:spPr/>
    </dgm:pt>
    <dgm:pt modelId="{E6836F2A-DB7E-4AF1-9AF3-D61CEEF8B167}" type="pres">
      <dgm:prSet presAssocID="{2CAA86DA-ACFD-4697-928B-1D57D9884C6F}" presName="textRect" presStyleLbl="revTx" presStyleIdx="2" presStyleCnt="4">
        <dgm:presLayoutVars>
          <dgm:chMax val="1"/>
          <dgm:chPref val="1"/>
        </dgm:presLayoutVars>
      </dgm:prSet>
      <dgm:spPr/>
    </dgm:pt>
    <dgm:pt modelId="{CBDA2D3E-6D16-4899-A85F-63EBD5FF43B9}" type="pres">
      <dgm:prSet presAssocID="{0F826CD4-6BFA-41DA-B262-274B8B68565B}" presName="sibTrans" presStyleCnt="0"/>
      <dgm:spPr/>
    </dgm:pt>
    <dgm:pt modelId="{F84324FB-933F-40E2-9BBB-B71BF378F9BC}" type="pres">
      <dgm:prSet presAssocID="{60FC4F51-BC65-4EE3-B6F5-6C1B8A82BA57}" presName="compNode" presStyleCnt="0"/>
      <dgm:spPr/>
    </dgm:pt>
    <dgm:pt modelId="{877349BE-8B6D-4FFC-BD75-90058D53D6FF}" type="pres">
      <dgm:prSet presAssocID="{60FC4F51-BC65-4EE3-B6F5-6C1B8A82BA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B7FD162-19B2-4C24-83C4-7CF042CC7AB1}" type="pres">
      <dgm:prSet presAssocID="{60FC4F51-BC65-4EE3-B6F5-6C1B8A82BA57}" presName="spaceRect" presStyleCnt="0"/>
      <dgm:spPr/>
    </dgm:pt>
    <dgm:pt modelId="{EB5C2E19-EA4D-45FD-B090-4C952FDEBDBA}" type="pres">
      <dgm:prSet presAssocID="{60FC4F51-BC65-4EE3-B6F5-6C1B8A82BA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7F1816-74D7-440D-99EB-082253EC1C11}" type="presOf" srcId="{037E9317-6DBF-4EAC-AA41-12CE6B096900}" destId="{F97D3A4D-1BF3-4BD5-A297-AEC2BB79BCF9}" srcOrd="0" destOrd="0" presId="urn:microsoft.com/office/officeart/2018/2/layout/IconLabelList"/>
    <dgm:cxn modelId="{29634316-409D-4CD1-B173-15DD19BA3584}" type="presOf" srcId="{2CAA86DA-ACFD-4697-928B-1D57D9884C6F}" destId="{E6836F2A-DB7E-4AF1-9AF3-D61CEEF8B167}" srcOrd="0" destOrd="0" presId="urn:microsoft.com/office/officeart/2018/2/layout/IconLabelList"/>
    <dgm:cxn modelId="{2D55E922-A2C6-4425-892B-A702F2ED8912}" type="presOf" srcId="{60FC4F51-BC65-4EE3-B6F5-6C1B8A82BA57}" destId="{EB5C2E19-EA4D-45FD-B090-4C952FDEBDBA}" srcOrd="0" destOrd="0" presId="urn:microsoft.com/office/officeart/2018/2/layout/IconLabelList"/>
    <dgm:cxn modelId="{64CC1678-BADD-4EF8-B82B-D7B3F890BB28}" type="presOf" srcId="{E878BBFA-32A4-475F-BEF6-92AFF1DB30BE}" destId="{D829B011-4238-45D4-B651-93717C94EA6E}" srcOrd="0" destOrd="0" presId="urn:microsoft.com/office/officeart/2018/2/layout/IconLabelList"/>
    <dgm:cxn modelId="{05A4598A-5266-4F24-92D1-B3D00E14B05D}" srcId="{D320CD2C-8831-4AF5-AD1C-C540A54243AD}" destId="{037E9317-6DBF-4EAC-AA41-12CE6B096900}" srcOrd="1" destOrd="0" parTransId="{A28D1768-67C3-4FFC-88AD-5E77B9974CD7}" sibTransId="{ABD4B5BA-F0BF-4E5E-9082-8D7731AD3872}"/>
    <dgm:cxn modelId="{DD2B7FA3-5E6C-41FD-8A27-2481F4FF5F2C}" srcId="{D320CD2C-8831-4AF5-AD1C-C540A54243AD}" destId="{E878BBFA-32A4-475F-BEF6-92AFF1DB30BE}" srcOrd="0" destOrd="0" parTransId="{21858E9A-FF64-4414-BAFE-CDE6D1443014}" sibTransId="{36EB9D42-2D5E-488F-8437-BA39CF5D2A1B}"/>
    <dgm:cxn modelId="{FDDFCBAD-6576-427A-B4C5-56BAA00315C6}" srcId="{D320CD2C-8831-4AF5-AD1C-C540A54243AD}" destId="{2CAA86DA-ACFD-4697-928B-1D57D9884C6F}" srcOrd="2" destOrd="0" parTransId="{085A77B9-2DD1-463D-8788-B6CBE5A4DA3F}" sibTransId="{0F826CD4-6BFA-41DA-B262-274B8B68565B}"/>
    <dgm:cxn modelId="{45F401D5-DDBE-4B1E-A3EA-C84352F146BA}" type="presOf" srcId="{D320CD2C-8831-4AF5-AD1C-C540A54243AD}" destId="{C14FAE28-5C53-4AF7-8818-72077DD41E76}" srcOrd="0" destOrd="0" presId="urn:microsoft.com/office/officeart/2018/2/layout/IconLabelList"/>
    <dgm:cxn modelId="{64BC82F1-ACAA-4B22-945E-D8D7FF76E3E0}" srcId="{D320CD2C-8831-4AF5-AD1C-C540A54243AD}" destId="{60FC4F51-BC65-4EE3-B6F5-6C1B8A82BA57}" srcOrd="3" destOrd="0" parTransId="{31E8BA77-4C01-4A7C-9D16-E4EE080F8EED}" sibTransId="{903A64D8-2D9B-4BFE-84E3-F8B8941BDA91}"/>
    <dgm:cxn modelId="{9CA364EB-A1A9-4451-A7F5-87584AF8D32F}" type="presParOf" srcId="{C14FAE28-5C53-4AF7-8818-72077DD41E76}" destId="{834543AE-3B5C-4927-8E6C-00FDF8B75FE6}" srcOrd="0" destOrd="0" presId="urn:microsoft.com/office/officeart/2018/2/layout/IconLabelList"/>
    <dgm:cxn modelId="{A67E4842-2D17-4DB5-833B-3C1CF6C4142D}" type="presParOf" srcId="{834543AE-3B5C-4927-8E6C-00FDF8B75FE6}" destId="{29F5502F-396C-40B2-884C-D5FE42DB5A8E}" srcOrd="0" destOrd="0" presId="urn:microsoft.com/office/officeart/2018/2/layout/IconLabelList"/>
    <dgm:cxn modelId="{062CC3E5-1011-46A5-AA82-FDF951368478}" type="presParOf" srcId="{834543AE-3B5C-4927-8E6C-00FDF8B75FE6}" destId="{AAFB8663-7DF0-4D9A-95AF-C95556325604}" srcOrd="1" destOrd="0" presId="urn:microsoft.com/office/officeart/2018/2/layout/IconLabelList"/>
    <dgm:cxn modelId="{2CDC3B6E-9A70-45F0-A8D0-A4C400D872B8}" type="presParOf" srcId="{834543AE-3B5C-4927-8E6C-00FDF8B75FE6}" destId="{D829B011-4238-45D4-B651-93717C94EA6E}" srcOrd="2" destOrd="0" presId="urn:microsoft.com/office/officeart/2018/2/layout/IconLabelList"/>
    <dgm:cxn modelId="{8736C566-AF82-4C7A-ABA2-05AD9F38AA48}" type="presParOf" srcId="{C14FAE28-5C53-4AF7-8818-72077DD41E76}" destId="{855FE791-4799-4F6C-B01A-64A655004AA1}" srcOrd="1" destOrd="0" presId="urn:microsoft.com/office/officeart/2018/2/layout/IconLabelList"/>
    <dgm:cxn modelId="{306BF71F-EC98-4EEB-8958-4F90093EDD3D}" type="presParOf" srcId="{C14FAE28-5C53-4AF7-8818-72077DD41E76}" destId="{F7D3BE9C-BFF1-4D7E-AAA5-A87BEB892B14}" srcOrd="2" destOrd="0" presId="urn:microsoft.com/office/officeart/2018/2/layout/IconLabelList"/>
    <dgm:cxn modelId="{184A3F1F-68E8-479F-A8C6-E3E73B305BF3}" type="presParOf" srcId="{F7D3BE9C-BFF1-4D7E-AAA5-A87BEB892B14}" destId="{CAD93829-407B-4208-84EB-B3C76790740B}" srcOrd="0" destOrd="0" presId="urn:microsoft.com/office/officeart/2018/2/layout/IconLabelList"/>
    <dgm:cxn modelId="{D81FF51E-13E9-44A4-83EB-81BD034F0670}" type="presParOf" srcId="{F7D3BE9C-BFF1-4D7E-AAA5-A87BEB892B14}" destId="{81329A41-8045-4ADF-BA4F-8D0EEF8E93C1}" srcOrd="1" destOrd="0" presId="urn:microsoft.com/office/officeart/2018/2/layout/IconLabelList"/>
    <dgm:cxn modelId="{7CD8816A-D255-4E86-A152-B53337EC8397}" type="presParOf" srcId="{F7D3BE9C-BFF1-4D7E-AAA5-A87BEB892B14}" destId="{F97D3A4D-1BF3-4BD5-A297-AEC2BB79BCF9}" srcOrd="2" destOrd="0" presId="urn:microsoft.com/office/officeart/2018/2/layout/IconLabelList"/>
    <dgm:cxn modelId="{38A2ED6C-6695-4CF7-A75F-BDE9AC24D06D}" type="presParOf" srcId="{C14FAE28-5C53-4AF7-8818-72077DD41E76}" destId="{0ECE89BB-8968-47AA-8B18-626C60181BBD}" srcOrd="3" destOrd="0" presId="urn:microsoft.com/office/officeart/2018/2/layout/IconLabelList"/>
    <dgm:cxn modelId="{79A85CFD-24BD-40B0-99A9-DD3BFF4F6036}" type="presParOf" srcId="{C14FAE28-5C53-4AF7-8818-72077DD41E76}" destId="{61CA9300-B0E2-4FC2-874F-3CBC613BB8D4}" srcOrd="4" destOrd="0" presId="urn:microsoft.com/office/officeart/2018/2/layout/IconLabelList"/>
    <dgm:cxn modelId="{8D8806DC-01D6-48B3-9214-808E25948994}" type="presParOf" srcId="{61CA9300-B0E2-4FC2-874F-3CBC613BB8D4}" destId="{AF78E0FB-ADC0-4DCC-9566-E90750A41A7F}" srcOrd="0" destOrd="0" presId="urn:microsoft.com/office/officeart/2018/2/layout/IconLabelList"/>
    <dgm:cxn modelId="{C9037E62-FB66-4993-969F-101733F0B7C3}" type="presParOf" srcId="{61CA9300-B0E2-4FC2-874F-3CBC613BB8D4}" destId="{DEF2AA68-F0A1-4B36-B49C-A1C9C5732DD7}" srcOrd="1" destOrd="0" presId="urn:microsoft.com/office/officeart/2018/2/layout/IconLabelList"/>
    <dgm:cxn modelId="{6147D804-52BF-457B-B60F-508040013316}" type="presParOf" srcId="{61CA9300-B0E2-4FC2-874F-3CBC613BB8D4}" destId="{E6836F2A-DB7E-4AF1-9AF3-D61CEEF8B167}" srcOrd="2" destOrd="0" presId="urn:microsoft.com/office/officeart/2018/2/layout/IconLabelList"/>
    <dgm:cxn modelId="{C783B240-CDFD-4D6A-91DD-8404F09DF0EC}" type="presParOf" srcId="{C14FAE28-5C53-4AF7-8818-72077DD41E76}" destId="{CBDA2D3E-6D16-4899-A85F-63EBD5FF43B9}" srcOrd="5" destOrd="0" presId="urn:microsoft.com/office/officeart/2018/2/layout/IconLabelList"/>
    <dgm:cxn modelId="{BA260217-0616-4F1F-B286-256C06A32927}" type="presParOf" srcId="{C14FAE28-5C53-4AF7-8818-72077DD41E76}" destId="{F84324FB-933F-40E2-9BBB-B71BF378F9BC}" srcOrd="6" destOrd="0" presId="urn:microsoft.com/office/officeart/2018/2/layout/IconLabelList"/>
    <dgm:cxn modelId="{292282FB-D3B1-40F8-B14F-66C124E23314}" type="presParOf" srcId="{F84324FB-933F-40E2-9BBB-B71BF378F9BC}" destId="{877349BE-8B6D-4FFC-BD75-90058D53D6FF}" srcOrd="0" destOrd="0" presId="urn:microsoft.com/office/officeart/2018/2/layout/IconLabelList"/>
    <dgm:cxn modelId="{4F2BA255-1401-4C1F-84E2-37B47EE62AD3}" type="presParOf" srcId="{F84324FB-933F-40E2-9BBB-B71BF378F9BC}" destId="{4B7FD162-19B2-4C24-83C4-7CF042CC7AB1}" srcOrd="1" destOrd="0" presId="urn:microsoft.com/office/officeart/2018/2/layout/IconLabelList"/>
    <dgm:cxn modelId="{3475D237-7F0A-48D3-846D-4660FFCBA86E}" type="presParOf" srcId="{F84324FB-933F-40E2-9BBB-B71BF378F9BC}" destId="{EB5C2E19-EA4D-45FD-B090-4C952FDEBD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5502F-396C-40B2-884C-D5FE42DB5A8E}">
      <dsp:nvSpPr>
        <dsp:cNvPr id="0" name=""/>
        <dsp:cNvSpPr/>
      </dsp:nvSpPr>
      <dsp:spPr>
        <a:xfrm>
          <a:off x="752566" y="926153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9B011-4238-45D4-B651-93717C94EA6E}">
      <dsp:nvSpPr>
        <dsp:cNvPr id="0" name=""/>
        <dsp:cNvSpPr/>
      </dsp:nvSpPr>
      <dsp:spPr>
        <a:xfrm>
          <a:off x="100682" y="2344151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Aim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100682" y="2344151"/>
        <a:ext cx="2370489" cy="922500"/>
      </dsp:txXfrm>
    </dsp:sp>
    <dsp:sp modelId="{CAD93829-407B-4208-84EB-B3C76790740B}">
      <dsp:nvSpPr>
        <dsp:cNvPr id="0" name=""/>
        <dsp:cNvSpPr/>
      </dsp:nvSpPr>
      <dsp:spPr>
        <a:xfrm>
          <a:off x="3537891" y="926153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D3A4D-1BF3-4BD5-A297-AEC2BB79BCF9}">
      <dsp:nvSpPr>
        <dsp:cNvPr id="0" name=""/>
        <dsp:cNvSpPr/>
      </dsp:nvSpPr>
      <dsp:spPr>
        <a:xfrm>
          <a:off x="2886007" y="2344151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 and evaluate mathematical approaches, cryptographic techniques, and differential privacy to enhance data privacy.</a:t>
          </a:r>
        </a:p>
      </dsp:txBody>
      <dsp:txXfrm>
        <a:off x="2886007" y="2344151"/>
        <a:ext cx="2370489" cy="922500"/>
      </dsp:txXfrm>
    </dsp:sp>
    <dsp:sp modelId="{AF78E0FB-ADC0-4DCC-9566-E90750A41A7F}">
      <dsp:nvSpPr>
        <dsp:cNvPr id="0" name=""/>
        <dsp:cNvSpPr/>
      </dsp:nvSpPr>
      <dsp:spPr>
        <a:xfrm>
          <a:off x="6323216" y="926153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36F2A-DB7E-4AF1-9AF3-D61CEEF8B167}">
      <dsp:nvSpPr>
        <dsp:cNvPr id="0" name=""/>
        <dsp:cNvSpPr/>
      </dsp:nvSpPr>
      <dsp:spPr>
        <a:xfrm>
          <a:off x="5671332" y="2344151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Importance: 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1332" y="2344151"/>
        <a:ext cx="2370489" cy="922500"/>
      </dsp:txXfrm>
    </dsp:sp>
    <dsp:sp modelId="{877349BE-8B6D-4FFC-BD75-90058D53D6FF}">
      <dsp:nvSpPr>
        <dsp:cNvPr id="0" name=""/>
        <dsp:cNvSpPr/>
      </dsp:nvSpPr>
      <dsp:spPr>
        <a:xfrm>
          <a:off x="9108541" y="926153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C2E19-EA4D-45FD-B090-4C952FDEBDBA}">
      <dsp:nvSpPr>
        <dsp:cNvPr id="0" name=""/>
        <dsp:cNvSpPr/>
      </dsp:nvSpPr>
      <dsp:spPr>
        <a:xfrm>
          <a:off x="8456657" y="2344151"/>
          <a:ext cx="237048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Growing concerns over data breaches demand robust, scalable, and regulatory-compliant privacy solutions.</a:t>
          </a:r>
        </a:p>
      </dsp:txBody>
      <dsp:txXfrm>
        <a:off x="8456657" y="2344151"/>
        <a:ext cx="2370489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8D7CA-E8C1-4058-8875-F658B3B24C7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44E0F-B6FB-4A92-87A0-98F20C1A51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3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4E0F-B6FB-4A92-87A0-98F20C1A51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66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instance, in recent years say 2019 there was a massive high-profile data breaches which became a reason for improved data security and privacy solutions. Paige Thompson, a former software employee has been accused of breaking into capital one server and gaining access , disclosing millions of people data. Capital One breach which revealed millions of customer’s records due to vulnerabilities in traditional privacy and security methods. [Reference: CNN News article.]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4E0F-B6FB-4A92-87A0-98F20C1A51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87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4E0F-B6FB-4A92-87A0-98F20C1A51F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2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research methodology helps in developing hybrid models combining both techniques which tests on real time data sets and evaluates the performance based on security, computational efficiency and data utility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4E0F-B6FB-4A92-87A0-98F20C1A51F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16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Investing in privacy preserving solutions is key to future with high level data security in sensitive industries like health care and finance.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44E0F-B6FB-4A92-87A0-98F20C1A51F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C538-577F-E2F1-5E47-11BBA3FB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CF752-F203-7855-D603-729D1E0F1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CF37-6A88-5F17-AC7D-926277A8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3FDA-7CA1-CD12-EBC9-16F360C8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F7CD-B355-C1C9-C866-E49D2B42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5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8CA4-FFA0-38ED-A1E8-E67D5A58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D7FC7-9824-9364-71C7-D7C6B2D8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3165-BAEC-19D1-EF0F-B00F6A89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6A4E-8AA1-17AD-FE33-BB3CFC65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04D78-F642-D9F5-3F03-94CF35D7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9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A1A11-554C-47DC-55B2-A22B42BA9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0AE2F-7E2C-72EB-A576-F3443DE44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3155D-FF1C-7564-2505-F9DE699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943A-441E-D979-1955-2EDC7639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149C-8B6F-32AC-1E5A-4EC65E7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68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DE15-C942-5610-719B-1319BFC4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BB00-D0F3-D18A-0120-2F2535C9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9F12-4B76-A621-E62A-8E461135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63EE-6DB7-0DFB-C9CD-10F82BC1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52CB-7E9A-1345-17EE-CF241787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52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B94-4EEB-94E7-C4E9-9A616F45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2167F-83A2-3E7E-9094-746A84F8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AD47-1479-6705-85BF-EE36D87F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FAC9-3A04-D7A9-D70A-C3A46FE6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74FD-8E2B-C82D-564E-55A534E3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0C66-5BF0-B11A-8DEC-59B92C7B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9D76-0AE9-0189-FCAF-4ABB3A474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5D8C9-F203-5D81-4D45-F81A72ABA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6187-8EF7-2192-7AD1-B446ACAA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D4D4A-3F43-47BC-1A83-0CBDB125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6EA03-F37C-BBEB-60C5-71A2C7A1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76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23F1-98DF-FBE9-FF81-4FF2B779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8C1F-C574-1E28-0698-66D89ED3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86B49-EF7F-DB9C-CAC0-7A7F8344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35B98-11F0-50F9-8694-95CD8D202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89EFE-E037-5664-1374-80D5F4BCA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7AF8A-C823-6BC3-BAD3-9185A22D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7F143-4DE7-F919-CC75-8861C638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CE41D-CD9A-B8DA-2F59-FE266905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1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C45A-1F4B-1B84-9F60-F284ABCD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786E7-AC2C-C7C3-B038-645CF198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A84A7-437C-8CF5-3DDD-1D86E167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76E7B-32F2-FF08-FF54-B09B4271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3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758D-BD3A-EF8D-0367-ADE149E6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769D-9D1C-0238-F044-B2B67DDE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DE270-C357-E80F-9D1A-5C89D073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3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1F88-F8A7-FBFD-E3D6-599A476E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DC10-A3B1-9B75-80BC-9302C6C0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A2EBF-D64C-3E6C-6994-09429AAF6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A7434-8270-2464-594D-CA5E4CA1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84574-A90C-4D47-9AFF-AFA993B4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9C414-9942-86AB-2F4C-A40CD017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46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22D2-C28E-1071-A633-2D284068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8B039-4A7A-1F40-20F1-6CDB18D5A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3C3AF-E650-8C56-9925-A95EB57CA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6852-5DC5-03FD-268B-1BF87E2E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94FC5-1DDA-9599-F2C1-AC6BEA8A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DD0D7-4F2B-E556-B7ED-DCA9C300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94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04311-4EB1-3683-F74A-7B7722D4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03DF-FEC0-7A53-1B16-6B638F9B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251D-C865-147F-6E5E-73F6B9B26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5B813-7E94-4F44-A86A-B32BB20B0A10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E9FF-EE1D-073B-6F85-A5A469C84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DF4A-F712-AB6F-A720-EE466E15E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74F20-7BDA-4E9D-8AAA-3D8887766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71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B9A1ED-FD81-EDF6-1607-A6306A884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4712" y="3704983"/>
            <a:ext cx="6105194" cy="2031055"/>
          </a:xfrm>
        </p:spPr>
        <p:txBody>
          <a:bodyPr>
            <a:normAutofit fontScale="90000"/>
          </a:bodyPr>
          <a:lstStyle/>
          <a:p>
            <a:br>
              <a:rPr lang="en-US" sz="44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Approaches to Ensuring Data Privacy: Analyzing Differential Privacy and Cryptographic Techniques</a:t>
            </a:r>
            <a:br>
              <a:rPr lang="en-US" sz="21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1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1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10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9DA3298-A8F7-1390-1F84-A2D06E7EECA1}"/>
              </a:ext>
            </a:extLst>
          </p:cNvPr>
          <p:cNvSpPr txBox="1">
            <a:spLocks/>
          </p:cNvSpPr>
          <p:nvPr/>
        </p:nvSpPr>
        <p:spPr>
          <a:xfrm>
            <a:off x="462032" y="-5114"/>
            <a:ext cx="4955542" cy="21092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1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1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100" b="1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100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AD6C76-B2F4-D109-D27F-BCEE25855F50}"/>
              </a:ext>
            </a:extLst>
          </p:cNvPr>
          <p:cNvSpPr txBox="1">
            <a:spLocks/>
          </p:cNvSpPr>
          <p:nvPr/>
        </p:nvSpPr>
        <p:spPr>
          <a:xfrm>
            <a:off x="7718323" y="4715396"/>
            <a:ext cx="4275838" cy="18796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7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Name: Thanushri Mekala</a:t>
            </a:r>
          </a:p>
          <a:p>
            <a:r>
              <a:rPr lang="en-US" sz="27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ID: 14992461</a:t>
            </a:r>
            <a:br>
              <a:rPr lang="en-US" sz="27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2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417EC-D36C-E551-E5BE-6DEB0024FEE1}"/>
              </a:ext>
            </a:extLst>
          </p:cNvPr>
          <p:cNvSpPr txBox="1"/>
          <p:nvPr/>
        </p:nvSpPr>
        <p:spPr>
          <a:xfrm>
            <a:off x="461727" y="467888"/>
            <a:ext cx="39241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Name: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Computing Individual Research Project</a:t>
            </a: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Code: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7151CEM</a:t>
            </a: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Title: CW Presentation</a:t>
            </a:r>
          </a:p>
          <a:p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4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A9CBE-5459-3A02-BA5E-2CC600EB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&amp; Tools Used</a:t>
            </a:r>
            <a:endParaRPr lang="en-GB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6531-0595-BED3-DAFC-9907EE8A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216963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Conducted: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Applied differential privacy to datasets and tested the impact of noise.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Implemented cryptographic techniques and evaluated computation speed.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Developed a hybrid model to analyze security vs. efficiency trade-offs.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Frameworks: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Python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PySyft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SmartNoise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PySEAL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TensorFlow Privacy).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datasets from healthcare and finance domains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D150E-0CAA-20CE-5ACF-499D8CD0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Research Results &amp; Key Findings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B167-2254-3B6F-F5B8-E49450E1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Privacy &amp; Utility: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Higher privacy leads to lower data accuracy.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Cryptography enhances security but at increased computational cost.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 and Industry Impact: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Alignment with GDPR, HIPAA, and other privacy laws.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Usability in healthcare, financial, and AI-driven applications</a:t>
            </a:r>
            <a:r>
              <a:rPr lang="en-US" sz="1600" dirty="0"/>
              <a:t>.</a:t>
            </a:r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46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299-BE68-DFC5-F4D5-F5339690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the trade offs between efficiency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54C4-CD42-4F86-DA6F-AB304FBC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6284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privacy offers a balanced approach between efficiency and privacy.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cryptographic techniques focus majorly on privacy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862D24-1FE0-3274-C84B-903ECECAF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68970"/>
              </p:ext>
            </p:extLst>
          </p:nvPr>
        </p:nvGraphicFramePr>
        <p:xfrm>
          <a:off x="4219074" y="1475874"/>
          <a:ext cx="7459579" cy="5016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788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81569-5E25-6D50-3C0C-AF06F1B1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Discussion &amp; Practical Implications</a:t>
            </a:r>
            <a:endParaRPr lang="en-GB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E3C9B-F318-745C-C922-2AF75826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shows that using differential privacy along with encryption methods can make data safer without losing any of its value.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give businesses a reason to use data analytics and machine learning tools that protect customer privacy.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85B74-4D19-6506-02D3-CBE2DEC5A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776623"/>
            <a:ext cx="5150277" cy="31295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2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35E69-22CE-D8E8-EFF5-19697219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&amp; Future Work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3D53-45AC-EC9D-7844-773C3AA0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single technique is sufficient; hybrid approaches are more effective.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Differential privacy is suitable for analytics, while cryptography is essential for secure data sharing.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Optimize hybrid models for real-time processing.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Explore AI-driven privacy-preserving techniques.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25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DB069-27B5-C7AF-ED72-56ACA6CF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949A7CA9-7F56-311C-6435-6D995AA8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pPr marL="0" marR="0" algn="just">
              <a:spcAft>
                <a:spcPts val="800"/>
              </a:spcAft>
              <a:buNone/>
            </a:pPr>
            <a:b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Jiang, R., </a:t>
            </a:r>
            <a:r>
              <a:rPr lang="en-GB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Bouridane</a:t>
            </a: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Li, C.-T., Crookes, D., Said </a:t>
            </a:r>
            <a:r>
              <a:rPr lang="en-GB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Boussakta</a:t>
            </a: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Hao, F., &amp; Edirisinghe, E. A. (2022). Big Data Privacy and Security in Smart Cities. Springer Nature.</a:t>
            </a:r>
          </a:p>
          <a:p>
            <a:pPr marL="0" marR="0" algn="just">
              <a:spcAft>
                <a:spcPts val="800"/>
              </a:spcAft>
              <a:buNone/>
            </a:pPr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Slepian, P. (2012). Mathematical Foundations of Network Analysis. Springer Science &amp; Business Media.</a:t>
            </a:r>
          </a:p>
          <a:p>
            <a:pPr marL="0" marR="0" algn="just">
              <a:spcAft>
                <a:spcPts val="800"/>
              </a:spcAft>
              <a:buNone/>
            </a:pPr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Aggarwal, C. C., Yu, P. S., &amp; </a:t>
            </a:r>
            <a:r>
              <a:rPr lang="en-GB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Springerlink</a:t>
            </a: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(Online Service. (2008). Privacy-Preserving Data Mining : Models and Algorithms. Springer Us</a:t>
            </a:r>
          </a:p>
          <a:p>
            <a:pPr marL="0" marR="0" algn="just">
              <a:spcAft>
                <a:spcPts val="800"/>
              </a:spcAft>
              <a:buNone/>
            </a:pPr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Augustin, T., Fabio Gagliardi </a:t>
            </a:r>
            <a:r>
              <a:rPr lang="en-GB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Cozman</a:t>
            </a: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&amp; Wheeler, G. (2023). Reflections on the Foundations of Probability and Statistics. Springer Nature.</a:t>
            </a:r>
          </a:p>
          <a:p>
            <a:pPr marL="0" marR="0" algn="just">
              <a:spcAft>
                <a:spcPts val="800"/>
              </a:spcAft>
              <a:buNone/>
            </a:pP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Ruis, A. R., &amp; Lee, S. B. (2021). Advances in quantitative ethnography : second international conference, ICQE 2020, Malibu, CA, USA, February 1-3, 2021 : proceedings. Springer.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spcAft>
                <a:spcPts val="800"/>
              </a:spcAft>
              <a:buNone/>
            </a:pPr>
            <a:r>
              <a:rPr lang="en-GB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Erchin</a:t>
            </a: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Serpedin</a:t>
            </a:r>
            <a:r>
              <a:rPr lang="en-GB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Chen, T., &amp; Rajan, D. (2017). Mathematical Foundations for Signal Processing, Communications, and Networking. CRC Press</a:t>
            </a:r>
            <a:r>
              <a:rPr lang="en-GB" sz="15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6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C6B8D-99DA-A02D-BE74-32C9F0C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</a:t>
            </a:r>
            <a:endParaRPr lang="en-GB" sz="41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9E47-88F8-D92F-0510-F328E7E7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digital age, businesses have to deal with a lot of data privacy issues because private data is spread around, and they need safe ways to store and process 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 on analyzing and evaluating mathematical approaches, cryptographic techniques and differential privacy, that can be used to make data safer without losing its value in real-world situations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35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6838E-388E-B7AC-26AE-33DBB409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Aim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A4821B-84F3-3B7A-378B-B1C59BB47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272982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754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DFCC2-A180-EB23-5362-22DCA36D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Research Background &amp; Problem Statement</a:t>
            </a:r>
            <a:endParaRPr lang="en-GB" sz="4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F92F1-BCE0-B64A-A0FE-A708E5D3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967021"/>
            <a:ext cx="10622275" cy="32099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Data Privacy: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Traditional methods (e.g., anonymization) are vulnerable to re-identification attacks.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Trade-off between security, efficiency, and data usability.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Need for scalable privacy-preserving frameworks.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How can differential privacy and cryptographic techniques enhance data security while maintaining usability?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70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A3E44-AC40-6FB9-FBCE-3D1F6C366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Existing Studies – Differential Privacy</a:t>
            </a:r>
            <a:endParaRPr lang="en-US" sz="2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33670-756C-D81D-596D-66CB7A31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privacy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marL="34290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privacy guarantees.</a:t>
            </a:r>
          </a:p>
          <a:p>
            <a:pPr marL="34290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Well-suited for statistical analysis.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34290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 data accuracy for ML models.</a:t>
            </a:r>
          </a:p>
          <a:p>
            <a:pPr marL="34290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careful parameter consideration.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 of a key system&#10;&#10;AI-generated content may be incorrect.">
            <a:extLst>
              <a:ext uri="{FF2B5EF4-FFF2-40B4-BE49-F238E27FC236}">
                <a16:creationId xmlns:a16="http://schemas.microsoft.com/office/drawing/2014/main" id="{1CE77BFD-8565-D76E-2C00-4AF55BA33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940853"/>
            <a:ext cx="5628018" cy="27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0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0AC97-E948-665B-2A53-D4E7FAF1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Relevant Existing Studies – Cryptographic Techniques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5A3F-2C4D-AA4B-A8BC-E3E96921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31695"/>
            <a:ext cx="11068665" cy="3822296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Techniques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computations on encrypted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strong data security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implementation for real time applications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4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F2C4-3037-B3A1-AC47-BC9F0CE4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ere is a table representing where differential privacy and cryptographic techniques do not stand together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4860F8-CF47-77E6-3672-F88FF15C6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95404"/>
              </p:ext>
            </p:extLst>
          </p:nvPr>
        </p:nvGraphicFramePr>
        <p:xfrm>
          <a:off x="1219200" y="1758183"/>
          <a:ext cx="9881418" cy="4119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3806">
                  <a:extLst>
                    <a:ext uri="{9D8B030D-6E8A-4147-A177-3AD203B41FA5}">
                      <a16:colId xmlns:a16="http://schemas.microsoft.com/office/drawing/2014/main" val="4128615841"/>
                    </a:ext>
                  </a:extLst>
                </a:gridCol>
                <a:gridCol w="3293806">
                  <a:extLst>
                    <a:ext uri="{9D8B030D-6E8A-4147-A177-3AD203B41FA5}">
                      <a16:colId xmlns:a16="http://schemas.microsoft.com/office/drawing/2014/main" val="1368927288"/>
                    </a:ext>
                  </a:extLst>
                </a:gridCol>
                <a:gridCol w="3293806">
                  <a:extLst>
                    <a:ext uri="{9D8B030D-6E8A-4147-A177-3AD203B41FA5}">
                      <a16:colId xmlns:a16="http://schemas.microsoft.com/office/drawing/2014/main" val="306637843"/>
                    </a:ext>
                  </a:extLst>
                </a:gridCol>
              </a:tblGrid>
              <a:tr h="36674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Differential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Cryptographic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10332"/>
                  </a:ext>
                </a:extLst>
              </a:tr>
              <a:tr h="4790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 protects data by adding noise to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techniques encrypts data to protect it from unauthorised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9323"/>
                  </a:ext>
                </a:extLst>
              </a:tr>
              <a:tr h="68432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Mathematical 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depends on probability and distribution theory / models </a:t>
                      </a:r>
                    </a:p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E.g. Laplace, 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Cryptographic techniques rely on encryption algorithms like RSA, and hashing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0173"/>
                  </a:ext>
                </a:extLst>
              </a:tr>
              <a:tr h="47903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Decrease in the utility due to additional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 though accuracy increases there is computational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42629"/>
                  </a:ext>
                </a:extLst>
              </a:tr>
              <a:tr h="1300225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 calibrated noise should be added. Improper noise calibration still leads to sensitive information leakage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fully encrypted to prevent from unauthorized access. One can not extract data without appropriate decryption key. Weak key management or flaws in algorithm can pose 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86966"/>
                  </a:ext>
                </a:extLst>
              </a:tr>
              <a:tr h="68432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Compliance and privacy laws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to meet requirements of  GDPR, HIPAA by controlled data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requirements of PCI-DSS and FIPS through encryption 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6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14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2F9E2-2A26-B764-8A9A-5A0616E7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Research Gap</a:t>
            </a:r>
            <a:endParaRPr lang="en-GB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915A9-6670-CC7D-070B-7ACE78C7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Research Gap: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 single method balances security, efficiency, and usability.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Hybrid approaches need to be explored.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Combine differential privacy and cryptography.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Evaluate effectiveness based on security, computational cost, and data utility.</a:t>
            </a:r>
          </a:p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CA3DAD-4C54-CF03-86DB-15E887263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400" y="2503919"/>
            <a:ext cx="2618541" cy="37142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7A0F5-281D-093B-B578-375B7831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Research Methodology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C0241-D949-B9DB-004F-AF4A9674E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2" y="2704014"/>
            <a:ext cx="9942716" cy="363760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Theoretical analysis of privacy models and their limitations.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Practical implementation of techniques on real/synthetic datasets.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Evaluation based on privacy strength, accuracy, and computational overhead.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Experiment Parameters: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Privacy budgets, cryptographic encryption levels, and runtime performance.</a:t>
            </a:r>
          </a:p>
          <a:p>
            <a:pPr marL="0" indent="0">
              <a:buNone/>
            </a:pPr>
            <a:endParaRPr lang="en-GB" sz="19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0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1134</Words>
  <Application>Microsoft Office PowerPoint</Application>
  <PresentationFormat>Widescreen</PresentationFormat>
  <Paragraphs>123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Wingdings</vt:lpstr>
      <vt:lpstr>Office Theme</vt:lpstr>
      <vt:lpstr>  Mathematical Approaches to Ensuring Data Privacy: Analyzing Differential Privacy and Cryptographic Techniques   </vt:lpstr>
      <vt:lpstr>Introduction</vt:lpstr>
      <vt:lpstr>Research Aim</vt:lpstr>
      <vt:lpstr>Research Background &amp; Problem Statement</vt:lpstr>
      <vt:lpstr>Relevant Existing Studies – Differential Privacy</vt:lpstr>
      <vt:lpstr>Relevant Existing Studies – Cryptographic Techniques</vt:lpstr>
      <vt:lpstr>Here is a table representing where differential privacy and cryptographic techniques do not stand together</vt:lpstr>
      <vt:lpstr>Identified Research Gap</vt:lpstr>
      <vt:lpstr>Research Methodology</vt:lpstr>
      <vt:lpstr>Implementation &amp; Tools Used</vt:lpstr>
      <vt:lpstr>Research Results &amp; Key Findings</vt:lpstr>
      <vt:lpstr>Representing the trade offs between efficiency and privacy</vt:lpstr>
      <vt:lpstr>Discussion &amp; Practical Implications</vt:lpstr>
      <vt:lpstr>Conclusion &amp;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Thanushri Mekala</dc:creator>
  <cp:lastModifiedBy>Thanushri Mekala</cp:lastModifiedBy>
  <cp:revision>33</cp:revision>
  <dcterms:created xsi:type="dcterms:W3CDTF">2025-03-15T19:36:13Z</dcterms:created>
  <dcterms:modified xsi:type="dcterms:W3CDTF">2025-04-01T16:09:23Z</dcterms:modified>
</cp:coreProperties>
</file>