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188" y="-7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AEC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AEC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AEC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9144000" cy="9791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7979" y="1060196"/>
            <a:ext cx="682244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AEC5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7177" y="2766009"/>
            <a:ext cx="725297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37380" y="7026372"/>
            <a:ext cx="1687195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08202" y="7026372"/>
            <a:ext cx="664210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33877" y="7026372"/>
            <a:ext cx="638809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9.png"/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12" Type="http://schemas.openxmlformats.org/officeDocument/2006/relationships/image" Target="../media/image26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28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9.png"/><Relationship Id="rId3" Type="http://schemas.openxmlformats.org/officeDocument/2006/relationships/image" Target="../media/image29.png"/><Relationship Id="rId7" Type="http://schemas.openxmlformats.org/officeDocument/2006/relationships/image" Target="../media/image4.png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33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43.png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3.png"/><Relationship Id="rId7" Type="http://schemas.openxmlformats.org/officeDocument/2006/relationships/image" Target="../media/image48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3916679"/>
            <a:chOff x="457200" y="457200"/>
            <a:chExt cx="9144000" cy="39166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457200"/>
              <a:ext cx="9144000" cy="1958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10"/>
              <a:ext cx="9144000" cy="97917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8202" y="2592577"/>
            <a:ext cx="757859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6680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>
                <a:latin typeface="Times New Roman"/>
                <a:cs typeface="Times New Roman"/>
              </a:rPr>
              <a:t>Interviews -Questionnaires 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4318253"/>
            <a:ext cx="9144000" cy="299694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1958339"/>
            <a:chOff x="457200" y="457200"/>
            <a:chExt cx="9144000" cy="19583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6992" y="994663"/>
            <a:ext cx="434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Tell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Me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More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(cont.)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2415539"/>
            <a:ext cx="9144000" cy="3916679"/>
            <a:chOff x="457200" y="2415539"/>
            <a:chExt cx="9144000" cy="391667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50"/>
              <a:ext cx="9144000" cy="97917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01750" y="2156714"/>
            <a:ext cx="7470140" cy="373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437515" indent="-489584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sure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probe for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more information when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 hear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emotion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judgment: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107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“I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hate the way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feature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operates!”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96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“The product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does a poor job.”</a:t>
            </a:r>
            <a:endParaRPr sz="2000">
              <a:latin typeface="Times New Roman"/>
              <a:cs typeface="Times New Roman"/>
            </a:endParaRPr>
          </a:p>
          <a:p>
            <a:pPr marL="501650" marR="85090" indent="-489584" algn="just">
              <a:lnSpc>
                <a:spcPct val="100000"/>
              </a:lnSpc>
              <a:spcBef>
                <a:spcPts val="1040"/>
              </a:spcBef>
              <a:buSzPct val="50000"/>
              <a:buFont typeface="Wingdings"/>
              <a:buChar char=""/>
              <a:tabLst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Dig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deeper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identify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unmet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weaknesses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product.</a:t>
            </a:r>
            <a:endParaRPr sz="2400">
              <a:latin typeface="Times New Roman"/>
              <a:cs typeface="Times New Roman"/>
            </a:endParaRPr>
          </a:p>
          <a:p>
            <a:pPr marL="501650" marR="5080" indent="-489584" algn="just">
              <a:lnSpc>
                <a:spcPct val="100000"/>
              </a:lnSpc>
              <a:spcBef>
                <a:spcPts val="1150"/>
              </a:spcBef>
              <a:buSzPct val="50000"/>
              <a:buFont typeface="Wingdings"/>
              <a:buChar char=""/>
              <a:tabLst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Vague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statements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“The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easy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use” </a:t>
            </a:r>
            <a:r>
              <a:rPr sz="2400" spc="-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call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probing to learn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“easy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to use”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really means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customer.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826" y="997711"/>
            <a:ext cx="62382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Generic</a:t>
            </a:r>
            <a:r>
              <a:rPr sz="4000" spc="-50" dirty="0"/>
              <a:t> </a:t>
            </a:r>
            <a:r>
              <a:rPr sz="4000" dirty="0"/>
              <a:t>Interview</a:t>
            </a:r>
            <a:r>
              <a:rPr sz="4000" spc="-40" dirty="0"/>
              <a:t> </a:t>
            </a:r>
            <a:r>
              <a:rPr sz="4000" dirty="0"/>
              <a:t>Template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56946" y="1390444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2366009"/>
              <a:ext cx="3886199" cy="495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2415539"/>
              <a:ext cx="3886199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600" y="2971799"/>
              <a:ext cx="3894581" cy="4229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600" y="3394709"/>
              <a:ext cx="3886199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1600" y="3394709"/>
              <a:ext cx="3894581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0600" y="4373880"/>
              <a:ext cx="3886199" cy="979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1600" y="4373880"/>
              <a:ext cx="3894581" cy="9585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600" y="5353049"/>
              <a:ext cx="3886199" cy="8191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15" dirty="0"/>
              <a:t> </a:t>
            </a:r>
            <a:r>
              <a:rPr spc="-5" dirty="0"/>
              <a:t>Interview</a:t>
            </a:r>
            <a:r>
              <a:rPr spc="-15" dirty="0"/>
              <a:t> </a:t>
            </a:r>
            <a:r>
              <a:rPr spc="-5" dirty="0"/>
              <a:t>Template</a:t>
            </a:r>
            <a:r>
              <a:rPr dirty="0"/>
              <a:t> </a:t>
            </a:r>
            <a:r>
              <a:rPr sz="2400" i="1" spc="-5" dirty="0">
                <a:latin typeface="Arial"/>
                <a:cs typeface="Arial"/>
              </a:rPr>
              <a:t>(Cont’d)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2285999"/>
              <a:ext cx="3818381" cy="129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1600" y="2895600"/>
              <a:ext cx="3808475" cy="4991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600" y="2415539"/>
              <a:ext cx="3818381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1600" y="3394709"/>
              <a:ext cx="3808475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600" y="3394709"/>
              <a:ext cx="3818381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81600" y="4373880"/>
              <a:ext cx="3808475" cy="979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0600" y="4373880"/>
              <a:ext cx="3818381" cy="9791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81600" y="5353049"/>
              <a:ext cx="3808475" cy="1127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0600" y="5353049"/>
              <a:ext cx="3818381" cy="6560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15" dirty="0"/>
              <a:t> </a:t>
            </a:r>
            <a:r>
              <a:rPr spc="-5" dirty="0"/>
              <a:t>Interview</a:t>
            </a:r>
            <a:r>
              <a:rPr spc="-15" dirty="0"/>
              <a:t> </a:t>
            </a:r>
            <a:r>
              <a:rPr spc="-5" dirty="0"/>
              <a:t>Template</a:t>
            </a:r>
            <a:r>
              <a:rPr dirty="0"/>
              <a:t> </a:t>
            </a:r>
            <a:r>
              <a:rPr sz="2400" i="1" spc="-5" dirty="0">
                <a:latin typeface="Arial"/>
                <a:cs typeface="Arial"/>
              </a:rPr>
              <a:t>(Cont’d)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330" y="2116835"/>
              <a:ext cx="3836669" cy="2987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330" y="2415539"/>
              <a:ext cx="3836669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2956560"/>
              <a:ext cx="3675126" cy="438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6330" y="3394709"/>
              <a:ext cx="3836669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0200" y="3394709"/>
              <a:ext cx="3675126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330" y="4373880"/>
              <a:ext cx="3836669" cy="979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10200" y="4373880"/>
              <a:ext cx="3675126" cy="9791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6330" y="5353049"/>
              <a:ext cx="3836669" cy="97917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10200" y="5353049"/>
              <a:ext cx="3675126" cy="3017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16330" y="6332219"/>
              <a:ext cx="3836669" cy="6857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15" dirty="0"/>
              <a:t> </a:t>
            </a:r>
            <a:r>
              <a:rPr spc="-5" dirty="0"/>
              <a:t>Interview</a:t>
            </a:r>
            <a:r>
              <a:rPr spc="-15" dirty="0"/>
              <a:t> </a:t>
            </a:r>
            <a:r>
              <a:rPr spc="-5" dirty="0"/>
              <a:t>Template</a:t>
            </a:r>
            <a:r>
              <a:rPr dirty="0"/>
              <a:t> </a:t>
            </a:r>
            <a:r>
              <a:rPr sz="2400" i="1" spc="-5" dirty="0">
                <a:latin typeface="Arial"/>
                <a:cs typeface="Arial"/>
              </a:rPr>
              <a:t>(Cont’d)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1129" y="2388107"/>
              <a:ext cx="3760469" cy="27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600" y="2916935"/>
              <a:ext cx="3809999" cy="477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1129" y="2415539"/>
              <a:ext cx="3760469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600" y="3394709"/>
              <a:ext cx="3809999" cy="94411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1129" y="3394709"/>
              <a:ext cx="3760469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1129" y="4373880"/>
              <a:ext cx="3760469" cy="979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31129" y="5353049"/>
              <a:ext cx="3760469" cy="4846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15" dirty="0"/>
              <a:t> </a:t>
            </a:r>
            <a:r>
              <a:rPr spc="-5" dirty="0"/>
              <a:t>Interview</a:t>
            </a:r>
            <a:r>
              <a:rPr spc="-15" dirty="0"/>
              <a:t> </a:t>
            </a:r>
            <a:r>
              <a:rPr spc="-5" dirty="0"/>
              <a:t>Template</a:t>
            </a:r>
            <a:r>
              <a:rPr dirty="0"/>
              <a:t> </a:t>
            </a:r>
            <a:r>
              <a:rPr sz="2400" i="1" spc="-5" dirty="0">
                <a:latin typeface="Arial"/>
                <a:cs typeface="Arial"/>
              </a:rPr>
              <a:t>(Cont’d)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0" y="3159251"/>
              <a:ext cx="3685031" cy="2354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2436875"/>
              <a:ext cx="3809999" cy="9578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0" y="3394709"/>
              <a:ext cx="3685031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6800" y="3394709"/>
              <a:ext cx="3809999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0" y="4373880"/>
              <a:ext cx="3685032" cy="68884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6800" y="4373880"/>
              <a:ext cx="3809999" cy="979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6800" y="5353049"/>
              <a:ext cx="3809999" cy="1318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483" y="995425"/>
            <a:ext cx="6377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Tips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for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Successful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Interview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01750" y="2159000"/>
            <a:ext cx="7522845" cy="447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131445" indent="-489584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Prepare an appropriate context-free interview, and write it down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briefly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notebook for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reference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interview.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Review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just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prior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interview.</a:t>
            </a:r>
            <a:endParaRPr sz="2000">
              <a:latin typeface="Times New Roman"/>
              <a:cs typeface="Times New Roman"/>
            </a:endParaRPr>
          </a:p>
          <a:p>
            <a:pPr marL="501650" marR="12065" indent="-489584">
              <a:lnSpc>
                <a:spcPct val="100000"/>
              </a:lnSpc>
              <a:spcBef>
                <a:spcPts val="9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interview,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background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stakeholder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 interviewed.</a:t>
            </a:r>
            <a:endParaRPr sz="2000">
              <a:latin typeface="Times New Roman"/>
              <a:cs typeface="Times New Roman"/>
            </a:endParaRPr>
          </a:p>
          <a:p>
            <a:pPr marL="501650" marR="335915" indent="-489584">
              <a:lnSpc>
                <a:spcPct val="100000"/>
              </a:lnSpc>
              <a:spcBef>
                <a:spcPts val="9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Don't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bore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person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being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could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have answered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advance. On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other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hand,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wouldn't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hurt 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briefly verify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answers with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interviewee.</a:t>
            </a:r>
            <a:endParaRPr sz="2000">
              <a:latin typeface="Times New Roman"/>
              <a:cs typeface="Times New Roman"/>
            </a:endParaRPr>
          </a:p>
          <a:p>
            <a:pPr marL="501650" marR="152400" indent="-489584">
              <a:lnSpc>
                <a:spcPct val="100000"/>
              </a:lnSpc>
              <a:spcBef>
                <a:spcPts val="9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Write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down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brief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answers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(short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notes) in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notebook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during the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interview.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(Don't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attempt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capture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electronically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time!)</a:t>
            </a:r>
            <a:endParaRPr sz="2000">
              <a:latin typeface="Times New Roman"/>
              <a:cs typeface="Times New Roman"/>
            </a:endParaRPr>
          </a:p>
          <a:p>
            <a:pPr marL="501650" marR="5080" indent="-489584">
              <a:lnSpc>
                <a:spcPct val="100000"/>
              </a:lnSpc>
              <a:spcBef>
                <a:spcPts val="9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Refer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template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make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certain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you're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asking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right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253" y="994663"/>
            <a:ext cx="70091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INTERVIEWING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USERS—TIPS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01750" y="2834131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750" y="3199892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01750" y="2098039"/>
            <a:ext cx="7430770" cy="15494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1650" marR="305435" indent="-489584">
              <a:lnSpc>
                <a:spcPts val="1920"/>
              </a:lnSpc>
              <a:spcBef>
                <a:spcPts val="560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Prepare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reading background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documentation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first.</a:t>
            </a:r>
            <a:endParaRPr sz="2000">
              <a:latin typeface="Times New Roman"/>
              <a:cs typeface="Times New Roman"/>
            </a:endParaRPr>
          </a:p>
          <a:p>
            <a:pPr marL="50165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Generate a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list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help you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interview.</a:t>
            </a:r>
            <a:endParaRPr sz="2000">
              <a:latin typeface="Times New Roman"/>
              <a:cs typeface="Times New Roman"/>
            </a:endParaRPr>
          </a:p>
          <a:p>
            <a:pPr marL="501650" marR="5080">
              <a:lnSpc>
                <a:spcPct val="80000"/>
              </a:lnSpc>
              <a:spcBef>
                <a:spcPts val="96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depends on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system,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but some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might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include: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7200" y="4373879"/>
            <a:ext cx="9144000" cy="2941320"/>
            <a:chOff x="457200" y="4373879"/>
            <a:chExt cx="9144000" cy="29413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11343" y="3628897"/>
            <a:ext cx="7021195" cy="30981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91490" indent="-479425">
              <a:lnSpc>
                <a:spcPct val="100000"/>
              </a:lnSpc>
              <a:spcBef>
                <a:spcPts val="530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are the user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types, their required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skills?</a:t>
            </a:r>
            <a:endParaRPr sz="180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434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 do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do;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do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authorize?</a:t>
            </a:r>
            <a:endParaRPr sz="180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430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 and irritations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 have doing 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work?</a:t>
            </a:r>
            <a:endParaRPr sz="1800">
              <a:latin typeface="Times New Roman"/>
              <a:cs typeface="Times New Roman"/>
            </a:endParaRPr>
          </a:p>
          <a:p>
            <a:pPr marL="491490" marR="5080" indent="-479425">
              <a:lnSpc>
                <a:spcPct val="80000"/>
              </a:lnSpc>
              <a:spcBef>
                <a:spcPts val="865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are the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 cycles and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timing;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often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something is done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long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takes; what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criticality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timing?</a:t>
            </a:r>
            <a:endParaRPr sz="180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430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is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 steps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or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processing?</a:t>
            </a:r>
            <a:endParaRPr sz="180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434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is the work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 at the conclusion of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each step?</a:t>
            </a:r>
            <a:endParaRPr sz="1800">
              <a:latin typeface="Times New Roman"/>
              <a:cs typeface="Times New Roman"/>
            </a:endParaRPr>
          </a:p>
          <a:p>
            <a:pPr marL="491490" indent="-479425">
              <a:lnSpc>
                <a:spcPct val="100000"/>
              </a:lnSpc>
              <a:spcBef>
                <a:spcPts val="430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performed?</a:t>
            </a:r>
            <a:endParaRPr sz="1800">
              <a:latin typeface="Times New Roman"/>
              <a:cs typeface="Times New Roman"/>
            </a:endParaRPr>
          </a:p>
          <a:p>
            <a:pPr marL="491490" marR="108585" indent="-479425">
              <a:lnSpc>
                <a:spcPct val="80000"/>
              </a:lnSpc>
              <a:spcBef>
                <a:spcPts val="865"/>
              </a:spcBef>
              <a:buChar char="•"/>
              <a:tabLst>
                <a:tab pos="491490" algn="l"/>
                <a:tab pos="4921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 organizational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objectives,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legal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requirements,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does the work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support?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1958339"/>
            <a:chOff x="457200" y="457200"/>
            <a:chExt cx="9144000" cy="19583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3358" y="1057147"/>
            <a:ext cx="763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INTERVIEWING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USERS—TIPS (cont.)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57200" y="2415539"/>
            <a:ext cx="9144000" cy="1958339"/>
            <a:chOff x="457200" y="2415539"/>
            <a:chExt cx="9144000" cy="195833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01750" y="3626611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7200" y="4373879"/>
            <a:ext cx="9144000" cy="2941320"/>
            <a:chOff x="457200" y="4373879"/>
            <a:chExt cx="9144000" cy="29413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01750" y="2159000"/>
            <a:ext cx="7575550" cy="453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145415" indent="-489584">
              <a:lnSpc>
                <a:spcPct val="100000"/>
              </a:lnSpc>
              <a:spcBef>
                <a:spcPts val="95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Watch for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 the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process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use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subjective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decision-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making.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need 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 users or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clarify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policy if this activity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 automated. Delays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agreement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policy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occur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stall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effort.</a:t>
            </a:r>
            <a:endParaRPr sz="2000">
              <a:latin typeface="Times New Roman"/>
              <a:cs typeface="Times New Roman"/>
            </a:endParaRPr>
          </a:p>
          <a:p>
            <a:pPr marL="501650" marR="21272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present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want this solution by asking "what" that solution provides or does.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Asking "why"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makes it sound as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if their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request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must be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justified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you.</a:t>
            </a:r>
            <a:endParaRPr sz="2000">
              <a:latin typeface="Times New Roman"/>
              <a:cs typeface="Times New Roman"/>
            </a:endParaRPr>
          </a:p>
          <a:p>
            <a:pPr marL="501650" marR="5080" indent="-489584">
              <a:lnSpc>
                <a:spcPct val="100000"/>
              </a:lnSpc>
              <a:spcBef>
                <a:spcPts val="960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 resent being told the information they are providing is not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needed.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relevant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topic,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detailed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current discussion, ask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return for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information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later.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sure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put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 additional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detail is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whom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so you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back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having to ask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who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1958339"/>
            <a:chOff x="457200" y="457200"/>
            <a:chExt cx="9144000" cy="19583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3358" y="1057147"/>
            <a:ext cx="763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INTERVIEWING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USERS—TIPS (cont.)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415539"/>
            <a:ext cx="9144000" cy="9791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01750" y="2159000"/>
            <a:ext cx="73602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Requesting the same information over and over indicates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incompetence. Users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complain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management about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01750" y="3474211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7200" y="4373879"/>
            <a:ext cx="9144000" cy="1958339"/>
            <a:chOff x="457200" y="4373879"/>
            <a:chExt cx="9144000" cy="1958339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01750" y="2768295"/>
            <a:ext cx="7527290" cy="301244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501650" indent="-489584">
              <a:lnSpc>
                <a:spcPct val="100000"/>
              </a:lnSpc>
              <a:spcBef>
                <a:spcPts val="118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possible, assign one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analyst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take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notes while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another interviews.</a:t>
            </a:r>
            <a:endParaRPr sz="2000">
              <a:latin typeface="Times New Roman"/>
              <a:cs typeface="Times New Roman"/>
            </a:endParaRPr>
          </a:p>
          <a:p>
            <a:pPr marL="501650" marR="142875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Remember, it isn't the users' job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 tell you what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kind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know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kind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technical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capabilities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might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like,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 prepared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them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 marL="501650" marR="51435" indent="-489584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Try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performed. Get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copies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 forms,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outputs,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work,</a:t>
            </a:r>
            <a:r>
              <a:rPr sz="20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including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sheets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notes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posted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desks.</a:t>
            </a:r>
            <a:endParaRPr sz="20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Identify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all parties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who will use 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7290" y="994663"/>
            <a:ext cx="26231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Interviewing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01750" y="2156714"/>
            <a:ext cx="7374890" cy="303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132715" indent="-489584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One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most important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most straightforward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requirements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gathering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interview</a:t>
            </a:r>
            <a:endParaRPr sz="2400">
              <a:latin typeface="Times New Roman"/>
              <a:cs typeface="Times New Roman"/>
            </a:endParaRPr>
          </a:p>
          <a:p>
            <a:pPr marL="1101090" marR="349885" lvl="1" indent="-479425">
              <a:lnSpc>
                <a:spcPct val="100000"/>
              </a:lnSpc>
              <a:spcBef>
                <a:spcPts val="49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technique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 virtually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situation.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501650" marR="5080" indent="-489584">
              <a:lnSpc>
                <a:spcPct val="100000"/>
              </a:lnSpc>
              <a:spcBef>
                <a:spcPts val="148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However,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interviewing process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not easy, and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forces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"up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close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personal"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"User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Developer"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syndrome.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5353050"/>
            <a:ext cx="9144000" cy="19621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448" y="994663"/>
            <a:ext cx="5429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Compiling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the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Needs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Data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4895850"/>
            <a:chOff x="457200" y="1436369"/>
            <a:chExt cx="9144000" cy="489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01750" y="2156714"/>
            <a:ext cx="7439659" cy="420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Your problem analysis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have identified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stakeholders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interview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gain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needs.</a:t>
            </a:r>
            <a:endParaRPr sz="2400">
              <a:latin typeface="Times New Roman"/>
              <a:cs typeface="Times New Roman"/>
            </a:endParaRPr>
          </a:p>
          <a:p>
            <a:pPr marL="1101090" marR="575310" lvl="1" indent="-479425">
              <a:lnSpc>
                <a:spcPct val="100000"/>
              </a:lnSpc>
              <a:spcBef>
                <a:spcPts val="107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Typically,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does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many interviews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solid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understanding of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larger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  <a:p>
            <a:pPr marL="501650" marR="713105" indent="-489584">
              <a:lnSpc>
                <a:spcPct val="100000"/>
              </a:lnSpc>
              <a:spcBef>
                <a:spcPts val="104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many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cases,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just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few interviews, user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stakeholders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repeated.</a:t>
            </a:r>
            <a:endParaRPr sz="2400">
              <a:latin typeface="Times New Roman"/>
              <a:cs typeface="Times New Roman"/>
            </a:endParaRPr>
          </a:p>
          <a:p>
            <a:pPr marL="1101090" marR="356870" lvl="1" indent="-479425">
              <a:lnSpc>
                <a:spcPct val="100000"/>
              </a:lnSpc>
              <a:spcBef>
                <a:spcPts val="107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means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 may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starting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convergence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 marL="1101090" marR="766445" lvl="1" indent="-479425">
              <a:lnSpc>
                <a:spcPct val="100000"/>
              </a:lnSpc>
              <a:spcBef>
                <a:spcPts val="96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is to be expected, especially among those users or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stakeholders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common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perspective.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073" y="994663"/>
            <a:ext cx="53174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Note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on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Questionnaires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01750" y="1992909"/>
            <a:ext cx="7498080" cy="465963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501650" indent="-489584">
              <a:lnSpc>
                <a:spcPct val="100000"/>
              </a:lnSpc>
              <a:spcBef>
                <a:spcPts val="1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no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substitute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interview.</a:t>
            </a:r>
            <a:endParaRPr sz="2400">
              <a:latin typeface="Times New Roman"/>
              <a:cs typeface="Times New Roman"/>
            </a:endParaRPr>
          </a:p>
          <a:p>
            <a:pPr marL="1101090" lvl="1" indent="-480059">
              <a:lnSpc>
                <a:spcPct val="100000"/>
              </a:lnSpc>
              <a:spcBef>
                <a:spcPts val="83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first!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every new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class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problems!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every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project!</a:t>
            </a:r>
            <a:endParaRPr sz="2000">
              <a:latin typeface="Times New Roman"/>
              <a:cs typeface="Times New Roman"/>
            </a:endParaRPr>
          </a:p>
          <a:p>
            <a:pPr marL="501650" marR="791845" indent="-489584">
              <a:lnSpc>
                <a:spcPts val="2590"/>
              </a:lnSpc>
              <a:spcBef>
                <a:spcPts val="108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questionnaires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technique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substitute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interviewing.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Reasons: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80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Relevant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cannot be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decided in advance.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assumptions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behind the questions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bias the answers.</a:t>
            </a:r>
            <a:endParaRPr sz="2000">
              <a:latin typeface="Times New Roman"/>
              <a:cs typeface="Times New Roman"/>
            </a:endParaRPr>
          </a:p>
          <a:p>
            <a:pPr marL="1101090" marR="5080" lvl="1" indent="-479425">
              <a:lnSpc>
                <a:spcPts val="2160"/>
              </a:lnSpc>
              <a:spcBef>
                <a:spcPts val="99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difficult to explore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domains ("What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really should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asking about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.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."),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 no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interaction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domains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explored.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69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difficult to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follow up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unclear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responses.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4073" y="996949"/>
            <a:ext cx="2268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Key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Points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97177" y="2156713"/>
            <a:ext cx="7584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9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Interviewing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simple 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technique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most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circumstances.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394709"/>
            <a:ext cx="9144000" cy="9791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7177" y="3502405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7177" y="4264405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4373879"/>
            <a:ext cx="9144000" cy="9791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7177" y="5026405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01650" indent="-489584">
              <a:lnSpc>
                <a:spcPct val="100000"/>
              </a:lnSpc>
              <a:spcBef>
                <a:spcPts val="13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pc="-5" dirty="0"/>
              <a:t>Context-free</a:t>
            </a:r>
            <a:r>
              <a:rPr dirty="0"/>
              <a:t> </a:t>
            </a:r>
            <a:r>
              <a:rPr spc="-5" dirty="0"/>
              <a:t>questions</a:t>
            </a:r>
            <a:r>
              <a:rPr spc="-10" dirty="0"/>
              <a:t> </a:t>
            </a:r>
            <a:r>
              <a:rPr spc="-5" dirty="0"/>
              <a:t>can</a:t>
            </a:r>
            <a:r>
              <a:rPr spc="15" dirty="0"/>
              <a:t> </a:t>
            </a:r>
            <a:r>
              <a:rPr spc="-5" dirty="0"/>
              <a:t>help</a:t>
            </a:r>
            <a:r>
              <a:rPr dirty="0"/>
              <a:t> </a:t>
            </a:r>
            <a:r>
              <a:rPr spc="-5" dirty="0"/>
              <a:t>achieve</a:t>
            </a:r>
            <a:r>
              <a:rPr spc="5" dirty="0"/>
              <a:t> </a:t>
            </a:r>
            <a:r>
              <a:rPr spc="-5" dirty="0"/>
              <a:t>bias-free</a:t>
            </a:r>
            <a:r>
              <a:rPr spc="-10" dirty="0"/>
              <a:t> </a:t>
            </a:r>
            <a:r>
              <a:rPr spc="-5" dirty="0"/>
              <a:t>interviews.</a:t>
            </a:r>
          </a:p>
          <a:p>
            <a:pPr marL="501650" marR="118745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It</a:t>
            </a:r>
            <a:r>
              <a:rPr spc="-10" dirty="0"/>
              <a:t> </a:t>
            </a:r>
            <a:r>
              <a:rPr spc="-5" dirty="0"/>
              <a:t>may</a:t>
            </a:r>
            <a:r>
              <a:rPr spc="10" dirty="0"/>
              <a:t> </a:t>
            </a:r>
            <a:r>
              <a:rPr spc="-5" dirty="0"/>
              <a:t>be</a:t>
            </a:r>
            <a:r>
              <a:rPr spc="10" dirty="0"/>
              <a:t> </a:t>
            </a:r>
            <a:r>
              <a:rPr spc="-5" dirty="0"/>
              <a:t>appropriate to</a:t>
            </a:r>
            <a:r>
              <a:rPr spc="-10" dirty="0"/>
              <a:t> </a:t>
            </a:r>
            <a:r>
              <a:rPr spc="-5" dirty="0"/>
              <a:t>search</a:t>
            </a:r>
            <a:r>
              <a:rPr spc="5" dirty="0"/>
              <a:t> </a:t>
            </a:r>
            <a:r>
              <a:rPr spc="-5" dirty="0"/>
              <a:t>for undiscovered</a:t>
            </a:r>
            <a:r>
              <a:rPr spc="10" dirty="0"/>
              <a:t> </a:t>
            </a:r>
            <a:r>
              <a:rPr spc="-5" dirty="0"/>
              <a:t>requirements</a:t>
            </a:r>
            <a:r>
              <a:rPr spc="-10" dirty="0"/>
              <a:t> </a:t>
            </a:r>
            <a:r>
              <a:rPr spc="-5" dirty="0"/>
              <a:t>by </a:t>
            </a:r>
            <a:r>
              <a:rPr spc="-484" dirty="0"/>
              <a:t> </a:t>
            </a:r>
            <a:r>
              <a:rPr spc="-5" dirty="0"/>
              <a:t>exploring</a:t>
            </a:r>
            <a:r>
              <a:rPr spc="-30" dirty="0"/>
              <a:t> </a:t>
            </a:r>
            <a:r>
              <a:rPr spc="-5" dirty="0"/>
              <a:t>solutions.</a:t>
            </a:r>
          </a:p>
          <a:p>
            <a:pPr marL="501650" marR="508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Convergence on</a:t>
            </a:r>
            <a:r>
              <a:rPr spc="5" dirty="0"/>
              <a:t> </a:t>
            </a:r>
            <a:r>
              <a:rPr spc="-5" dirty="0"/>
              <a:t>some</a:t>
            </a:r>
            <a:r>
              <a:rPr spc="5"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5" dirty="0"/>
              <a:t>needs will</a:t>
            </a:r>
            <a:r>
              <a:rPr dirty="0"/>
              <a:t> </a:t>
            </a:r>
            <a:r>
              <a:rPr spc="-5" dirty="0"/>
              <a:t>initiate a</a:t>
            </a:r>
            <a:r>
              <a:rPr spc="10" dirty="0"/>
              <a:t> </a:t>
            </a:r>
            <a:r>
              <a:rPr spc="-5" dirty="0"/>
              <a:t>"requirements </a:t>
            </a:r>
            <a:r>
              <a:rPr spc="-484" dirty="0"/>
              <a:t> </a:t>
            </a:r>
            <a:r>
              <a:rPr spc="-5" dirty="0"/>
              <a:t>repository" for use</a:t>
            </a:r>
            <a:r>
              <a:rPr spc="-20" dirty="0"/>
              <a:t> </a:t>
            </a:r>
            <a:r>
              <a:rPr spc="-5" dirty="0"/>
              <a:t>during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project.</a:t>
            </a:r>
          </a:p>
          <a:p>
            <a:pPr marL="501650">
              <a:lnSpc>
                <a:spcPct val="100000"/>
              </a:lnSpc>
              <a:spcBef>
                <a:spcPts val="1200"/>
              </a:spcBef>
            </a:pP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questionnaire</a:t>
            </a:r>
            <a:r>
              <a:rPr spc="-20" dirty="0"/>
              <a:t> </a:t>
            </a:r>
            <a:r>
              <a:rPr spc="-5" dirty="0"/>
              <a:t>is no</a:t>
            </a:r>
            <a:r>
              <a:rPr spc="5" dirty="0"/>
              <a:t> </a:t>
            </a:r>
            <a:r>
              <a:rPr spc="-5" dirty="0"/>
              <a:t>substitute</a:t>
            </a:r>
            <a:r>
              <a:rPr spc="-20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an</a:t>
            </a:r>
            <a:r>
              <a:rPr dirty="0"/>
              <a:t> </a:t>
            </a:r>
            <a:r>
              <a:rPr spc="-5" dirty="0"/>
              <a:t>interview.</a:t>
            </a: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5353050"/>
            <a:ext cx="9144000" cy="196215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626" y="994663"/>
            <a:ext cx="48666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Context-Free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4895850"/>
            <a:chOff x="457200" y="1436369"/>
            <a:chExt cx="9144000" cy="489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01750" y="2120138"/>
            <a:ext cx="7551420" cy="4298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0" marR="5080" indent="-489584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 context-free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helps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gain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real problem without biasing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user's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input. These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don’t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imply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particular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Wingdings"/>
              <a:buChar char=""/>
            </a:pPr>
            <a:endParaRPr sz="3250">
              <a:latin typeface="Times New Roman"/>
              <a:cs typeface="Times New Roman"/>
            </a:endParaRPr>
          </a:p>
          <a:p>
            <a:pPr marL="501650" marR="271145" indent="-489584">
              <a:lnSpc>
                <a:spcPts val="2590"/>
              </a:lnSpc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Asking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nature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user's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problem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without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04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user?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Who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customer?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their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different?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 can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 to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 problem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found?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does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solve?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19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might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create?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is 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 likely to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encounter?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1958339"/>
            <a:chOff x="457200" y="457200"/>
            <a:chExt cx="9144000" cy="19583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7916" y="994663"/>
            <a:ext cx="63214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Context-Free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Questions(Cont.)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2415539"/>
            <a:ext cx="9144000" cy="4899660"/>
            <a:chOff x="457200" y="2415539"/>
            <a:chExt cx="9144000" cy="48996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50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01750" y="2120138"/>
            <a:ext cx="7615555" cy="43840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0" marR="511175" indent="-489584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force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 to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listen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attempting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invent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describe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1101090" marR="559435" lvl="1" indent="-479425">
              <a:lnSpc>
                <a:spcPts val="2160"/>
              </a:lnSpc>
              <a:spcBef>
                <a:spcPts val="107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Listening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better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customer's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behind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501650" marR="5080" indent="-489584">
              <a:lnSpc>
                <a:spcPts val="2590"/>
              </a:lnSpc>
              <a:spcBef>
                <a:spcPts val="164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Context-free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deeper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2400">
              <a:latin typeface="Times New Roman"/>
              <a:cs typeface="Times New Roman"/>
            </a:endParaRPr>
          </a:p>
          <a:p>
            <a:pPr marL="501650" marR="27305" indent="-489584">
              <a:lnSpc>
                <a:spcPts val="2590"/>
              </a:lnSpc>
              <a:spcBef>
                <a:spcPts val="115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Meta questions: questions about the questions—are a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special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sort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context-free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question.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Meta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questions,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such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“Do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my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seem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relevant?”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“Is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there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anything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 should be asking?” are likely to surface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assumes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already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know.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6610" y="994663"/>
            <a:ext cx="58851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Solutions-Context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01750" y="2156714"/>
            <a:ext cx="7290434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 ask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context-free questions, we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can explore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suggested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solutions.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Wingdings"/>
              <a:buChar char=""/>
            </a:pPr>
            <a:endParaRPr sz="3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Solution-context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4373879"/>
            <a:ext cx="9144000" cy="29413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4685" y="994663"/>
            <a:ext cx="46691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Open-ended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58339"/>
            <a:chOff x="457200" y="1436369"/>
            <a:chExt cx="9144000" cy="195833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01750" y="2727451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Wingdings"/>
                <a:cs typeface="Wingdings"/>
              </a:rPr>
              <a:t>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750" y="2021535"/>
            <a:ext cx="716470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45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Open-ended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invite the customer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topic.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learn about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events and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considerations.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3394709"/>
            <a:ext cx="9144000" cy="3920490"/>
            <a:chOff x="457200" y="3394709"/>
            <a:chExt cx="9144000" cy="392049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01750" y="2914141"/>
            <a:ext cx="7280275" cy="3570604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101090" indent="-479425">
              <a:lnSpc>
                <a:spcPct val="100000"/>
              </a:lnSpc>
              <a:spcBef>
                <a:spcPts val="1070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happens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next?</a:t>
            </a:r>
            <a:endParaRPr sz="1800">
              <a:latin typeface="Times New Roman"/>
              <a:cs typeface="Times New Roman"/>
            </a:endParaRPr>
          </a:p>
          <a:p>
            <a:pPr marL="1101090" indent="-479425">
              <a:lnSpc>
                <a:spcPct val="100000"/>
              </a:lnSpc>
              <a:spcBef>
                <a:spcPts val="975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factors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involved?</a:t>
            </a:r>
            <a:endParaRPr sz="18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101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20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about the way</a:t>
            </a:r>
            <a:r>
              <a:rPr sz="20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things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happen.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1040"/>
              </a:spcBef>
              <a:buChar char="•"/>
              <a:tabLst>
                <a:tab pos="1101090" algn="l"/>
                <a:tab pos="1101725" algn="l"/>
                <a:tab pos="506285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969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do people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decide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option to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select?</a:t>
            </a:r>
            <a:endParaRPr sz="18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101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0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Could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ask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imagine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express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wish.</a:t>
            </a:r>
            <a:endParaRPr sz="2000">
              <a:latin typeface="Times New Roman"/>
              <a:cs typeface="Times New Roman"/>
            </a:endParaRPr>
          </a:p>
          <a:p>
            <a:pPr marL="1101090" marR="5080" lvl="1" indent="-479425">
              <a:lnSpc>
                <a:spcPct val="100000"/>
              </a:lnSpc>
              <a:spcBef>
                <a:spcPts val="1040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you conceive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of an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example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you’d use 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way?</a:t>
            </a:r>
            <a:endParaRPr sz="18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969"/>
              </a:spcBef>
              <a:buChar char="•"/>
              <a:tabLst>
                <a:tab pos="1101090" algn="l"/>
                <a:tab pos="1101725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Could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way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product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to solve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problem?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372" y="994663"/>
            <a:ext cx="35979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Closed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Questions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4895850"/>
            <a:chOff x="457200" y="1436369"/>
            <a:chExt cx="9144000" cy="489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01750" y="2156714"/>
            <a:ext cx="7363459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343535" indent="-489584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naturally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one-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answer,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usually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Yes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No.</a:t>
            </a:r>
            <a:endParaRPr sz="2400">
              <a:latin typeface="Times New Roman"/>
              <a:cs typeface="Times New Roman"/>
            </a:endParaRPr>
          </a:p>
          <a:p>
            <a:pPr marL="501650" marR="74930" indent="-489584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 that start with </a:t>
            </a:r>
            <a:r>
              <a:rPr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Can, 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Do, Are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, or </a:t>
            </a:r>
            <a:r>
              <a:rPr sz="2400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usually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questions.</a:t>
            </a:r>
            <a:endParaRPr sz="24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57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Q: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Do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wonder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widget?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49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A: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endParaRPr sz="2000">
              <a:latin typeface="Times New Roman"/>
              <a:cs typeface="Times New Roman"/>
            </a:endParaRPr>
          </a:p>
          <a:p>
            <a:pPr marL="501650" marR="5080" indent="-489584">
              <a:lnSpc>
                <a:spcPct val="100000"/>
              </a:lnSpc>
              <a:spcBef>
                <a:spcPts val="5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Closed questions are useful for confirming specific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information.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delve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beneath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surface,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closed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won’t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6332220"/>
            <a:ext cx="9144000" cy="9829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457200"/>
            <a:ext cx="9144000" cy="1958339"/>
            <a:chOff x="457200" y="457200"/>
            <a:chExt cx="9144000" cy="19583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6333" y="994663"/>
            <a:ext cx="42049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Past,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Present,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Future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2415539"/>
            <a:ext cx="9144000" cy="4899660"/>
            <a:chOff x="457200" y="2415539"/>
            <a:chExt cx="9144000" cy="48996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7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50"/>
              <a:ext cx="9144000" cy="9791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01750" y="2156714"/>
            <a:ext cx="7486650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marR="5080" indent="-489584">
              <a:lnSpc>
                <a:spcPct val="100000"/>
              </a:lnSpc>
              <a:spcBef>
                <a:spcPts val="10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Ask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past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understand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problems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weaknesses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feature.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1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Past: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failed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expected?</a:t>
            </a:r>
            <a:endParaRPr sz="2000">
              <a:latin typeface="Times New Roman"/>
              <a:cs typeface="Times New Roman"/>
            </a:endParaRPr>
          </a:p>
          <a:p>
            <a:pPr marL="501650" marR="157480" indent="-489584">
              <a:lnSpc>
                <a:spcPct val="100000"/>
              </a:lnSpc>
              <a:spcBef>
                <a:spcPts val="11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present-time questions to learn about how the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currently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currently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performs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his job.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1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Present: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How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you using the product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now?</a:t>
            </a:r>
            <a:endParaRPr sz="2000">
              <a:latin typeface="Times New Roman"/>
              <a:cs typeface="Times New Roman"/>
            </a:endParaRPr>
          </a:p>
          <a:p>
            <a:pPr marL="501650" marR="168275" indent="-489584">
              <a:lnSpc>
                <a:spcPct val="100000"/>
              </a:lnSpc>
              <a:spcBef>
                <a:spcPts val="116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And ask questions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future to learn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trends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anticipate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needs.</a:t>
            </a:r>
            <a:endParaRPr sz="2400">
              <a:latin typeface="Times New Roman"/>
              <a:cs typeface="Times New Roman"/>
            </a:endParaRPr>
          </a:p>
          <a:p>
            <a:pPr marL="1101090" marR="227965" lvl="1" indent="-479425">
              <a:lnSpc>
                <a:spcPct val="100000"/>
              </a:lnSpc>
              <a:spcBef>
                <a:spcPts val="12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Future: How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see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your workflow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changing in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 </a:t>
            </a:r>
            <a:r>
              <a:rPr sz="2000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59" y="994663"/>
            <a:ext cx="28752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Tell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More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512570"/>
            <a:ext cx="9144000" cy="5878830"/>
            <a:chOff x="457200" y="1436369"/>
            <a:chExt cx="9144000" cy="5878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436369"/>
              <a:ext cx="9144000" cy="9791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107" y="1803653"/>
              <a:ext cx="9118600" cy="55880"/>
            </a:xfrm>
            <a:custGeom>
              <a:avLst/>
              <a:gdLst/>
              <a:ahLst/>
              <a:cxnLst/>
              <a:rect l="l" t="t" r="r" b="b"/>
              <a:pathLst>
                <a:path w="9118600" h="55880">
                  <a:moveTo>
                    <a:pt x="9118092" y="55625"/>
                  </a:moveTo>
                  <a:lnTo>
                    <a:pt x="9118092" y="4571"/>
                  </a:lnTo>
                  <a:lnTo>
                    <a:pt x="0" y="0"/>
                  </a:lnTo>
                  <a:lnTo>
                    <a:pt x="0" y="51054"/>
                  </a:lnTo>
                  <a:lnTo>
                    <a:pt x="9118092" y="55625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415539"/>
              <a:ext cx="9144000" cy="9791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3394709"/>
              <a:ext cx="9144000" cy="9791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4373880"/>
              <a:ext cx="9144000" cy="9791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5353049"/>
              <a:ext cx="9144000" cy="9791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6332219"/>
              <a:ext cx="9144000" cy="98298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01750" y="1891538"/>
            <a:ext cx="7430134" cy="4788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0" marR="209550" indent="-489584">
              <a:lnSpc>
                <a:spcPts val="2590"/>
              </a:lnSpc>
              <a:spcBef>
                <a:spcPts val="42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Don’t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stop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first answer. Follow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opened-ended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probe to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gain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further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insight.</a:t>
            </a:r>
            <a:endParaRPr sz="2400">
              <a:latin typeface="Times New Roman"/>
              <a:cs typeface="Times New Roman"/>
            </a:endParaRPr>
          </a:p>
          <a:p>
            <a:pPr marL="501650" marR="5080" indent="-489584">
              <a:lnSpc>
                <a:spcPts val="2590"/>
              </a:lnSpc>
              <a:spcBef>
                <a:spcPts val="1155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interviewer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elicit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second,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third,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even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fourth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response.</a:t>
            </a:r>
            <a:endParaRPr sz="2400">
              <a:latin typeface="Times New Roman"/>
              <a:cs typeface="Times New Roman"/>
            </a:endParaRPr>
          </a:p>
          <a:p>
            <a:pPr marL="501650" indent="-489584">
              <a:lnSpc>
                <a:spcPct val="100000"/>
              </a:lnSpc>
              <a:spcBef>
                <a:spcPts val="830"/>
              </a:spcBef>
              <a:buSzPct val="50000"/>
              <a:buFont typeface="Wingdings"/>
              <a:buChar char=""/>
              <a:tabLst>
                <a:tab pos="501650" algn="l"/>
                <a:tab pos="502284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learn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more,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questions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these:</a:t>
            </a:r>
            <a:endParaRPr sz="24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83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else?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show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me?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give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me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 example?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How did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happen?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1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happens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next?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5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What’s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behind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that?</a:t>
            </a:r>
            <a:endParaRPr sz="2000">
              <a:latin typeface="Times New Roman"/>
              <a:cs typeface="Times New Roman"/>
            </a:endParaRPr>
          </a:p>
          <a:p>
            <a:pPr marL="1101090" lvl="1" indent="-479425">
              <a:lnSpc>
                <a:spcPct val="100000"/>
              </a:lnSpc>
              <a:spcBef>
                <a:spcPts val="7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reasons?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SWE</a:t>
            </a:r>
            <a:r>
              <a:rPr spc="-75" dirty="0"/>
              <a:t> </a:t>
            </a:r>
            <a:r>
              <a:rPr dirty="0"/>
              <a:t>310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Chapter</a:t>
            </a:r>
            <a:r>
              <a:rPr spc="-50" dirty="0"/>
              <a:t> </a:t>
            </a:r>
            <a:r>
              <a:rPr dirty="0"/>
              <a:t>10:</a:t>
            </a:r>
            <a:r>
              <a:rPr spc="-40" dirty="0"/>
              <a:t> </a:t>
            </a:r>
            <a:r>
              <a:rPr dirty="0"/>
              <a:t>Interviewing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20"/>
              </a:lnSpc>
            </a:pPr>
            <a:r>
              <a:rPr dirty="0"/>
              <a:t>Slide</a:t>
            </a:r>
            <a:r>
              <a:rPr spc="254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1696</Words>
  <Application>Microsoft Office PowerPoint</Application>
  <PresentationFormat>Custom</PresentationFormat>
  <Paragraphs>196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Symbol</vt:lpstr>
      <vt:lpstr>Times New Roman</vt:lpstr>
      <vt:lpstr>Wingdings</vt:lpstr>
      <vt:lpstr>Office Theme</vt:lpstr>
      <vt:lpstr>Interviews -Questionnaires </vt:lpstr>
      <vt:lpstr>Interviewing</vt:lpstr>
      <vt:lpstr>Context-Free Questions</vt:lpstr>
      <vt:lpstr>Context-Free Questions(Cont.)</vt:lpstr>
      <vt:lpstr>Solutions-Context Questions</vt:lpstr>
      <vt:lpstr>Open-ended Questions</vt:lpstr>
      <vt:lpstr>Closed Questions</vt:lpstr>
      <vt:lpstr>Past, Present, Future</vt:lpstr>
      <vt:lpstr>Tell Me More</vt:lpstr>
      <vt:lpstr>Tell Me More (cont.)</vt:lpstr>
      <vt:lpstr>Generic Interview Template</vt:lpstr>
      <vt:lpstr>Generic Interview Template (Cont’d)</vt:lpstr>
      <vt:lpstr>Generic Interview Template (Cont’d)</vt:lpstr>
      <vt:lpstr>Generic Interview Template (Cont’d)</vt:lpstr>
      <vt:lpstr>Generic Interview Template (Cont’d)</vt:lpstr>
      <vt:lpstr>Tips for a Successful Interview</vt:lpstr>
      <vt:lpstr>INTERVIEWING USERS—TIPS</vt:lpstr>
      <vt:lpstr>INTERVIEWING USERS—TIPS (cont.)</vt:lpstr>
      <vt:lpstr>INTERVIEWING USERS—TIPS (cont.)</vt:lpstr>
      <vt:lpstr>Compiling the Needs Data</vt:lpstr>
      <vt:lpstr>A Note on Questionnaires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Chapter10_Interviewing.ppt [Compatibility Mode]</dc:title>
  <dc:creator>VIT</dc:creator>
  <cp:lastModifiedBy>vit-ap</cp:lastModifiedBy>
  <cp:revision>2</cp:revision>
  <dcterms:created xsi:type="dcterms:W3CDTF">2024-09-17T08:18:01Z</dcterms:created>
  <dcterms:modified xsi:type="dcterms:W3CDTF">2024-09-17T10:34:21Z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2024-09-17T00:00:00Z</vt:filetime>
  </property>
</Properties>
</file>