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05" r:id="rId38"/>
    <p:sldId id="306" r:id="rId39"/>
    <p:sldId id="308"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3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ef0d08cfb5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ef0d08cfb5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ef0d08cfb5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ef0d08cfb5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ef0d08cfb5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ef0d08cfb5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f0d08cfb5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f0d08cfb5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ef0d08cfb5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ef0d08cfb5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ef0d08cfb5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ef0d08cfb5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ef0d08cfb5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ef0d08cfb5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0d08cfb5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ef0d08cfb5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f0d08cfb5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f0d08cfb5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f0d08cfb5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f0d08cfb5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ef0d08cfb5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ef0d08cfb5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ef0d08cfb5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ef0d08cfb5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ef0d08cfb5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ef0d08cfb5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ef0d08cfb5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ef0d08cfb5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f0d08cfb5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ef0d08cfb5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f0d08cfb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f0d08cfb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ef0d08cfb5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ef0d08cfb5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f0d08cfb5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ef0d08cfb5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ef0d08cfb5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ef0d08cfb5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ef0d08cfb5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ef0d08cfb5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f0d08cfb5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f0d08cfb5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f0d08cfb5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ef0d08cfb5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f0d08cfb5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ef0d08cfb5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ef0d08cfb5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ef0d08cfb5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ef0d08cfb5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ef0d08cfb5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f0d08cfb5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f0d08cfb5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ef0d08cfb5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ef0d08cfb5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ef0d08cfb5_0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ef0d08cfb5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ef0d08cfb5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ef0d08cfb5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ef0d08cfb5_0_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ef0d08cfb5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ef0d08cfb5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ef0d08cfb5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ef0d08cfb5_0_9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ef0d08cfb5_0_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ef0d08cfb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ef0d08cfb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ef0d08cfb5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ef0d08cfb5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ef0d08cfb5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ef0d08cfb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f0d08cfb5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f0d08cfb5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f0d08cfb5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f0d08cfb5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ef0d08cfb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ef0d08cfb5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GB" sz="3200"/>
              <a:t>Module -2</a:t>
            </a:r>
            <a:endParaRPr sz="3200"/>
          </a:p>
          <a:p>
            <a:pPr marL="0" lvl="0" indent="0" algn="ctr" rtl="0">
              <a:spcBef>
                <a:spcPts val="0"/>
              </a:spcBef>
              <a:spcAft>
                <a:spcPts val="0"/>
              </a:spcAft>
              <a:buNone/>
            </a:pPr>
            <a:endParaRPr sz="3200"/>
          </a:p>
          <a:p>
            <a:pPr marL="0" lvl="0" indent="0" algn="ctr" rtl="0">
              <a:spcBef>
                <a:spcPts val="0"/>
              </a:spcBef>
              <a:spcAft>
                <a:spcPts val="0"/>
              </a:spcAft>
              <a:buNone/>
            </a:pPr>
            <a:endParaRPr sz="3200"/>
          </a:p>
          <a:p>
            <a:pPr marL="0" lvl="0" indent="0" algn="ctr" rtl="0">
              <a:spcBef>
                <a:spcPts val="0"/>
              </a:spcBef>
              <a:spcAft>
                <a:spcPts val="0"/>
              </a:spcAft>
              <a:buNone/>
            </a:pPr>
            <a:r>
              <a:rPr lang="en-GB" sz="3200"/>
              <a:t>Dr.Hussain syed</a:t>
            </a:r>
            <a:endParaRPr sz="32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0" lvl="0" indent="0" algn="just" rtl="0">
              <a:lnSpc>
                <a:spcPct val="116363"/>
              </a:lnSpc>
              <a:spcBef>
                <a:spcPts val="30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Modification of the task: The task is changed to match the capabilities of the  system. This is a prevalent reaction when the tools are rigid and the problem is  unstructured, as in scientific problem solving.</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0" lvl="0" indent="0" algn="just" rtl="0">
              <a:lnSpc>
                <a:spcPct val="91000"/>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Compensatory activity: Additional actions are performed to compensate for system  inadequacies. A common example is the manual reformatting of information to  match the structure required by the computer. This is a reaction common to  workers whose discretion is </a:t>
            </a:r>
            <a:r>
              <a:rPr lang="en-GB" sz="1500">
                <a:solidFill>
                  <a:srgbClr val="0D0D0D"/>
                </a:solidFill>
                <a:latin typeface="Times New Roman"/>
                <a:ea typeface="Times New Roman"/>
                <a:cs typeface="Times New Roman"/>
                <a:sym typeface="Times New Roman"/>
              </a:rPr>
              <a:t>limited, such as clerical personnel.</a:t>
            </a:r>
            <a:endParaRPr sz="1500">
              <a:solidFill>
                <a:srgbClr val="0D0D0D"/>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0" lvl="0" indent="0" algn="just" rtl="0">
              <a:lnSpc>
                <a:spcPct val="110909"/>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Misuse of the system: The rules are bent to shortcut operational difficulties. This  requires significant knowledge of the system and may affect system integrity.</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750">
                <a:solidFill>
                  <a:schemeClr val="dk1"/>
                </a:solidFill>
                <a:latin typeface="Times New Roman"/>
                <a:ea typeface="Times New Roman"/>
                <a:cs typeface="Times New Roman"/>
                <a:sym typeface="Times New Roman"/>
              </a:rPr>
              <a:t>•</a:t>
            </a:r>
            <a:endParaRPr sz="1750">
              <a:solidFill>
                <a:schemeClr val="dk1"/>
              </a:solidFill>
              <a:latin typeface="Times New Roman"/>
              <a:ea typeface="Times New Roman"/>
              <a:cs typeface="Times New Roman"/>
              <a:sym typeface="Times New Roman"/>
            </a:endParaRPr>
          </a:p>
          <a:p>
            <a:pPr marL="0" lvl="0" indent="0" algn="just" rtl="0">
              <a:lnSpc>
                <a:spcPct val="110909"/>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Direct programming: The system is reprogrammed by its user to meet specific  needs. This is a typical response of the sophisticated worker.</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750">
                <a:solidFill>
                  <a:schemeClr val="dk1"/>
                </a:solidFill>
                <a:latin typeface="Times New Roman"/>
                <a:ea typeface="Times New Roman"/>
                <a:cs typeface="Times New Roman"/>
                <a:sym typeface="Times New Roman"/>
              </a:rPr>
              <a:t>•</a:t>
            </a:r>
            <a:endParaRPr sz="1750">
              <a:solidFill>
                <a:schemeClr val="dk1"/>
              </a:solidFill>
              <a:latin typeface="Times New Roman"/>
              <a:ea typeface="Times New Roman"/>
              <a:cs typeface="Times New Roman"/>
              <a:sym typeface="Times New Roman"/>
            </a:endParaRPr>
          </a:p>
          <a:p>
            <a:pPr marL="0" lvl="0" indent="0" algn="just" rtl="0">
              <a:lnSpc>
                <a:spcPct val="116363"/>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These physical responses also greatly diminish user efficiency and effectiveness.  They force the user to rely upon other information sources, to fail to use a system's  complete capabilities, or to perform time-consuming "work-around" actions</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4"/>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Clr>
                <a:schemeClr val="dk1"/>
              </a:buClr>
              <a:buSzPts val="1100"/>
              <a:buFont typeface="Arial"/>
              <a:buNone/>
            </a:pPr>
            <a:r>
              <a:rPr lang="en-GB" sz="1500" b="1" u="sng" dirty="0">
                <a:solidFill>
                  <a:schemeClr val="dk1"/>
                </a:solidFill>
                <a:latin typeface="Times New Roman"/>
                <a:ea typeface="Times New Roman"/>
                <a:cs typeface="Times New Roman"/>
                <a:sym typeface="Times New Roman"/>
              </a:rPr>
              <a:t>IMPORTANT HUMAN CHARACTERISTICS IN DESIGN</a:t>
            </a:r>
            <a:endParaRPr sz="1500" b="1" u="sng" dirty="0">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Importance in design are perception, memory, visual acuity, </a:t>
            </a:r>
            <a:r>
              <a:rPr lang="en-GB" sz="1500" dirty="0" err="1">
                <a:solidFill>
                  <a:schemeClr val="dk1"/>
                </a:solidFill>
                <a:latin typeface="Times New Roman"/>
                <a:ea typeface="Times New Roman"/>
                <a:cs typeface="Times New Roman"/>
                <a:sym typeface="Times New Roman"/>
              </a:rPr>
              <a:t>foveal</a:t>
            </a:r>
            <a:r>
              <a:rPr lang="en-GB" sz="1500" dirty="0">
                <a:solidFill>
                  <a:schemeClr val="dk1"/>
                </a:solidFill>
                <a:latin typeface="Times New Roman"/>
                <a:ea typeface="Times New Roman"/>
                <a:cs typeface="Times New Roman"/>
                <a:sym typeface="Times New Roman"/>
              </a:rPr>
              <a:t> and peripheral vision,  sensory storage, information processing, learning, skill, and individual differences.</a:t>
            </a:r>
            <a:endParaRPr sz="15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400" dirty="0">
                <a:solidFill>
                  <a:schemeClr val="dk1"/>
                </a:solidFill>
                <a:latin typeface="Times New Roman"/>
                <a:ea typeface="Times New Roman"/>
                <a:cs typeface="Times New Roman"/>
                <a:sym typeface="Times New Roman"/>
              </a:rPr>
              <a:t>•</a:t>
            </a:r>
            <a:endParaRPr sz="1400"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Perception</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Proximity</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Similarity</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Matching patterns</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Succinctness</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Closure</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Unity</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Continuity</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Balance</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Expectancies</a:t>
            </a:r>
            <a:endParaRPr sz="15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Context</a:t>
            </a:r>
            <a:endParaRPr sz="1500"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Signals versus noise</a:t>
            </a:r>
            <a:endParaRPr sz="15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5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0" lvl="0" indent="0" algn="just" rtl="0">
              <a:lnSpc>
                <a:spcPct val="116363"/>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•Memory: Memory is not the most stable of human attributes, as anyone who has  forgotten why they walked into a room, or forgotten a very important birthday, can  attest.</a:t>
            </a:r>
            <a:endParaRPr sz="1800">
              <a:solidFill>
                <a:schemeClr val="dk1"/>
              </a:solidFill>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a:t>
            </a:r>
            <a:r>
              <a:rPr lang="en-GB" sz="1800" i="1">
                <a:solidFill>
                  <a:schemeClr val="dk1"/>
                </a:solidFill>
                <a:latin typeface="Times New Roman"/>
                <a:ea typeface="Times New Roman"/>
                <a:cs typeface="Times New Roman"/>
                <a:sym typeface="Times New Roman"/>
              </a:rPr>
              <a:t>Short-term, </a:t>
            </a:r>
            <a:r>
              <a:rPr lang="en-GB" sz="1800">
                <a:solidFill>
                  <a:schemeClr val="dk1"/>
                </a:solidFill>
                <a:latin typeface="Times New Roman"/>
                <a:ea typeface="Times New Roman"/>
                <a:cs typeface="Times New Roman"/>
                <a:sym typeface="Times New Roman"/>
              </a:rPr>
              <a:t>or working, memory.</a:t>
            </a:r>
            <a:endParaRPr sz="1800">
              <a:solidFill>
                <a:schemeClr val="dk1"/>
              </a:solidFill>
              <a:latin typeface="Times New Roman"/>
              <a:ea typeface="Times New Roman"/>
              <a:cs typeface="Times New Roman"/>
              <a:sym typeface="Times New Roman"/>
            </a:endParaRPr>
          </a:p>
          <a:p>
            <a:pPr marL="0" lvl="0" indent="0" algn="just" rtl="0">
              <a:lnSpc>
                <a:spcPct val="125454"/>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a:t>
            </a:r>
            <a:r>
              <a:rPr lang="en-GB" sz="1800" i="1">
                <a:solidFill>
                  <a:schemeClr val="dk1"/>
                </a:solidFill>
                <a:latin typeface="Times New Roman"/>
                <a:ea typeface="Times New Roman"/>
                <a:cs typeface="Times New Roman"/>
                <a:sym typeface="Times New Roman"/>
              </a:rPr>
              <a:t>Long-term </a:t>
            </a:r>
            <a:r>
              <a:rPr lang="en-GB" sz="1800">
                <a:solidFill>
                  <a:schemeClr val="dk1"/>
                </a:solidFill>
                <a:latin typeface="Times New Roman"/>
                <a:ea typeface="Times New Roman"/>
                <a:cs typeface="Times New Roman"/>
                <a:sym typeface="Times New Roman"/>
              </a:rPr>
              <a:t>memory</a:t>
            </a:r>
            <a:endParaRPr sz="1800">
              <a:solidFill>
                <a:schemeClr val="dk1"/>
              </a:solidFill>
              <a:latin typeface="Times New Roman"/>
              <a:ea typeface="Times New Roman"/>
              <a:cs typeface="Times New Roman"/>
              <a:sym typeface="Times New Roman"/>
            </a:endParaRPr>
          </a:p>
          <a:p>
            <a:pPr marL="0" lvl="0" indent="0" algn="just" rtl="0">
              <a:lnSpc>
                <a:spcPct val="128181"/>
              </a:lnSpc>
              <a:spcBef>
                <a:spcPts val="0"/>
              </a:spcBef>
              <a:spcAft>
                <a:spcPts val="0"/>
              </a:spcAft>
              <a:buNone/>
            </a:pPr>
            <a:r>
              <a:rPr lang="en-GB" sz="1800">
                <a:solidFill>
                  <a:schemeClr val="dk1"/>
                </a:solidFill>
                <a:latin typeface="Times New Roman"/>
                <a:ea typeface="Times New Roman"/>
                <a:cs typeface="Times New Roman"/>
                <a:sym typeface="Times New Roman"/>
              </a:rPr>
              <a:t>-Mighty memory</a:t>
            </a:r>
            <a:endParaRPr sz="1800">
              <a:solidFill>
                <a:schemeClr val="dk1"/>
              </a:solidFill>
              <a:latin typeface="Times New Roman"/>
              <a:ea typeface="Times New Roman"/>
              <a:cs typeface="Times New Roman"/>
              <a:sym typeface="Times New Roman"/>
            </a:endParaRPr>
          </a:p>
          <a:p>
            <a:pPr marL="698500" lvl="0" indent="0" algn="l" rtl="0">
              <a:lnSpc>
                <a:spcPct val="115000"/>
              </a:lnSpc>
              <a:spcBef>
                <a:spcPts val="100"/>
              </a:spcBef>
              <a:spcAft>
                <a:spcPts val="0"/>
              </a:spcAft>
              <a:buNone/>
            </a:pPr>
            <a:r>
              <a:rPr lang="en-GB" sz="1800">
                <a:solidFill>
                  <a:schemeClr val="dk1"/>
                </a:solidFill>
                <a:latin typeface="Times New Roman"/>
                <a:ea typeface="Times New Roman"/>
                <a:cs typeface="Times New Roman"/>
                <a:sym typeface="Times New Roman"/>
              </a:rPr>
              <a:t>Sensory Storage</a:t>
            </a:r>
            <a:endParaRPr sz="1800">
              <a:solidFill>
                <a:schemeClr val="dk1"/>
              </a:solidFill>
              <a:latin typeface="Times New Roman"/>
              <a:ea typeface="Times New Roman"/>
              <a:cs typeface="Times New Roman"/>
              <a:sym typeface="Times New Roman"/>
            </a:endParaRPr>
          </a:p>
          <a:p>
            <a:pPr marL="0" lvl="0" indent="0" algn="l" rtl="0">
              <a:lnSpc>
                <a:spcPct val="110909"/>
              </a:lnSpc>
              <a:spcBef>
                <a:spcPts val="0"/>
              </a:spcBef>
              <a:spcAft>
                <a:spcPts val="0"/>
              </a:spcAft>
              <a:buNone/>
            </a:pPr>
            <a:r>
              <a:rPr lang="en-GB" sz="1800">
                <a:solidFill>
                  <a:schemeClr val="dk1"/>
                </a:solidFill>
                <a:latin typeface="Times New Roman"/>
                <a:ea typeface="Times New Roman"/>
                <a:cs typeface="Times New Roman"/>
                <a:sym typeface="Times New Roman"/>
              </a:rPr>
              <a:t>•Mental Models: As a result of our experiences and culture, we develop mental  models of things and people we interact with.</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0" lvl="0" indent="0" algn="just" rtl="0">
              <a:lnSpc>
                <a:spcPct val="89000"/>
              </a:lnSpc>
              <a:spcBef>
                <a:spcPts val="0"/>
              </a:spcBef>
              <a:spcAft>
                <a:spcPts val="0"/>
              </a:spcAft>
              <a:buNone/>
            </a:pPr>
            <a:r>
              <a:rPr lang="en-GB" sz="1800">
                <a:solidFill>
                  <a:schemeClr val="dk1"/>
                </a:solidFill>
                <a:latin typeface="Times New Roman"/>
                <a:ea typeface="Times New Roman"/>
                <a:cs typeface="Times New Roman"/>
                <a:sym typeface="Times New Roman"/>
              </a:rPr>
              <a:t>•A mental model is simply an internal representation of a person's current  understanding of something. Usually a person cannot describe this mental mode  and most often is unaware it even exists.</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None/>
            </a:pPr>
            <a:r>
              <a:rPr lang="en-GB" sz="1800">
                <a:solidFill>
                  <a:schemeClr val="dk1"/>
                </a:solidFill>
                <a:latin typeface="Times New Roman"/>
                <a:ea typeface="Times New Roman"/>
                <a:cs typeface="Times New Roman"/>
                <a:sym typeface="Times New Roman"/>
              </a:rPr>
              <a:t>•Mental models are gradually developed in order to understand something, explain  things, make decisions, do something, or interact with another person.</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0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None/>
            </a:pPr>
            <a:r>
              <a:rPr lang="en-GB" sz="1800">
                <a:solidFill>
                  <a:schemeClr val="dk1"/>
                </a:solidFill>
                <a:latin typeface="Times New Roman"/>
                <a:ea typeface="Times New Roman"/>
                <a:cs typeface="Times New Roman"/>
                <a:sym typeface="Times New Roman"/>
              </a:rPr>
              <a:t>•Mental models also enable a person to predict the actions necessary to do things if  the action has been forgotten or has not yet been encountered.</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00"/>
              </a:spcBef>
              <a:spcAft>
                <a:spcPts val="0"/>
              </a:spcAft>
              <a:buNone/>
            </a:pP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None/>
            </a:pPr>
            <a:r>
              <a:rPr lang="en-GB" sz="1800">
                <a:solidFill>
                  <a:schemeClr val="dk1"/>
                </a:solidFill>
                <a:latin typeface="Times New Roman"/>
                <a:ea typeface="Times New Roman"/>
                <a:cs typeface="Times New Roman"/>
                <a:sym typeface="Times New Roman"/>
              </a:rPr>
              <a:t>•Movement Control : Once data has been perceived and an appropriate action  decided upon, a response must be made.</a:t>
            </a:r>
            <a:endParaRPr sz="1800">
              <a:solidFill>
                <a:schemeClr val="dk1"/>
              </a:solidFill>
              <a:latin typeface="Times New Roman"/>
              <a:ea typeface="Times New Roman"/>
              <a:cs typeface="Times New Roman"/>
              <a:sym typeface="Times New Roman"/>
            </a:endParaRPr>
          </a:p>
          <a:p>
            <a:pPr marL="0" lvl="0" indent="0" algn="just" rtl="0">
              <a:lnSpc>
                <a:spcPct val="128181"/>
              </a:lnSpc>
              <a:spcBef>
                <a:spcPts val="0"/>
              </a:spcBef>
              <a:spcAft>
                <a:spcPts val="0"/>
              </a:spcAft>
              <a:buClr>
                <a:schemeClr val="dk1"/>
              </a:buClr>
              <a:buSzPts val="1100"/>
              <a:buFont typeface="Arial"/>
              <a:buNone/>
            </a:pP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0" lvl="0" indent="0" algn="just" rtl="0">
              <a:lnSpc>
                <a:spcPct val="89000"/>
              </a:lnSpc>
              <a:spcBef>
                <a:spcPts val="0"/>
              </a:spcBef>
              <a:spcAft>
                <a:spcPts val="0"/>
              </a:spcAft>
              <a:buClr>
                <a:schemeClr val="dk1"/>
              </a:buClr>
              <a:buSzPts val="1100"/>
              <a:buFont typeface="Arial"/>
              <a:buNone/>
            </a:pPr>
            <a:r>
              <a:rPr lang="en-GB" sz="1500" dirty="0" smtClean="0">
                <a:solidFill>
                  <a:schemeClr val="dk1"/>
                </a:solidFill>
                <a:latin typeface="Times New Roman"/>
                <a:ea typeface="Times New Roman"/>
                <a:cs typeface="Times New Roman"/>
                <a:sym typeface="Times New Roman"/>
              </a:rPr>
              <a:t>•</a:t>
            </a:r>
            <a:r>
              <a:rPr lang="en-GB" sz="1500" b="1" u="sng" dirty="0" smtClean="0">
                <a:solidFill>
                  <a:schemeClr val="dk1"/>
                </a:solidFill>
                <a:latin typeface="Times New Roman"/>
                <a:ea typeface="Times New Roman"/>
                <a:cs typeface="Times New Roman"/>
                <a:sym typeface="Times New Roman"/>
              </a:rPr>
              <a:t>THE </a:t>
            </a:r>
            <a:r>
              <a:rPr lang="en-GB" sz="1500" b="1" u="sng" dirty="0">
                <a:solidFill>
                  <a:schemeClr val="dk1"/>
                </a:solidFill>
                <a:latin typeface="Times New Roman"/>
                <a:ea typeface="Times New Roman"/>
                <a:cs typeface="Times New Roman"/>
                <a:sym typeface="Times New Roman"/>
              </a:rPr>
              <a:t>IMPLICATIONS IN SCREEN DESIGN</a:t>
            </a:r>
            <a:endParaRPr sz="1500" b="1" u="sng"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lnSpc>
                <a:spcPct val="123000"/>
              </a:lnSpc>
              <a:spcBef>
                <a:spcPts val="100"/>
              </a:spcBef>
              <a:spcAft>
                <a:spcPts val="0"/>
              </a:spcAft>
              <a:buClr>
                <a:schemeClr val="dk1"/>
              </a:buClr>
              <a:buSzPts val="1100"/>
              <a:buFont typeface="Arial"/>
              <a:buNone/>
            </a:pPr>
            <a:r>
              <a:rPr lang="en-GB" sz="1500" dirty="0">
                <a:solidFill>
                  <a:schemeClr val="dk1"/>
                </a:solidFill>
                <a:latin typeface="Times New Roman"/>
                <a:ea typeface="Times New Roman"/>
                <a:cs typeface="Times New Roman"/>
                <a:sym typeface="Times New Roman"/>
              </a:rPr>
              <a:t>•Learning: Learning, as has been said, is the process of encoding </a:t>
            </a:r>
            <a:r>
              <a:rPr lang="en-GB" sz="1500" dirty="0" err="1">
                <a:solidFill>
                  <a:schemeClr val="dk1"/>
                </a:solidFill>
                <a:latin typeface="Times New Roman"/>
                <a:ea typeface="Times New Roman"/>
                <a:cs typeface="Times New Roman"/>
                <a:sym typeface="Times New Roman"/>
              </a:rPr>
              <a:t>inlong</a:t>
            </a:r>
            <a:r>
              <a:rPr lang="en-GB" sz="1500" dirty="0">
                <a:solidFill>
                  <a:schemeClr val="dk1"/>
                </a:solidFill>
                <a:latin typeface="Times New Roman"/>
                <a:ea typeface="Times New Roman"/>
                <a:cs typeface="Times New Roman"/>
                <a:sym typeface="Times New Roman"/>
              </a:rPr>
              <a:t>-term  memory information that is contained in short-term memory.</a:t>
            </a:r>
            <a:endParaRPr sz="1500" dirty="0">
              <a:solidFill>
                <a:schemeClr val="dk1"/>
              </a:solidFill>
              <a:latin typeface="Times New Roman"/>
              <a:ea typeface="Times New Roman"/>
              <a:cs typeface="Times New Roman"/>
              <a:sym typeface="Times New Roman"/>
            </a:endParaRPr>
          </a:p>
          <a:p>
            <a:pPr marL="469900" marR="12700" lvl="0" indent="0" algn="just" rtl="0">
              <a:lnSpc>
                <a:spcPct val="123000"/>
              </a:lnSpc>
              <a:spcBef>
                <a:spcPts val="600"/>
              </a:spcBef>
              <a:spcAft>
                <a:spcPts val="0"/>
              </a:spcAft>
              <a:buClr>
                <a:schemeClr val="dk1"/>
              </a:buClr>
              <a:buSzPts val="1100"/>
              <a:buFont typeface="Arial"/>
              <a:buNone/>
            </a:pPr>
            <a:r>
              <a:rPr lang="en-GB" sz="1500" dirty="0">
                <a:solidFill>
                  <a:schemeClr val="dk1"/>
                </a:solidFill>
                <a:latin typeface="Times New Roman"/>
                <a:ea typeface="Times New Roman"/>
                <a:cs typeface="Times New Roman"/>
                <a:sym typeface="Times New Roman"/>
              </a:rPr>
              <a:t>It is a complex process requiring some effort on our part. Our ability to learn is  important-it clearly differentiates people from machines.</a:t>
            </a:r>
            <a:endParaRPr sz="1500" dirty="0">
              <a:solidFill>
                <a:schemeClr val="dk1"/>
              </a:solidFill>
              <a:latin typeface="Times New Roman"/>
              <a:ea typeface="Times New Roman"/>
              <a:cs typeface="Times New Roman"/>
              <a:sym typeface="Times New Roman"/>
            </a:endParaRPr>
          </a:p>
          <a:p>
            <a:pPr marL="469900" marR="12700" lvl="0" indent="0" algn="just" rtl="0">
              <a:lnSpc>
                <a:spcPct val="133000"/>
              </a:lnSpc>
              <a:spcBef>
                <a:spcPts val="500"/>
              </a:spcBef>
              <a:spcAft>
                <a:spcPts val="0"/>
              </a:spcAft>
              <a:buClr>
                <a:schemeClr val="dk1"/>
              </a:buClr>
              <a:buSzPts val="1100"/>
              <a:buFont typeface="Arial"/>
              <a:buNone/>
            </a:pPr>
            <a:r>
              <a:rPr lang="en-GB" sz="1500" dirty="0">
                <a:solidFill>
                  <a:schemeClr val="dk1"/>
                </a:solidFill>
                <a:latin typeface="Times New Roman"/>
                <a:ea typeface="Times New Roman"/>
                <a:cs typeface="Times New Roman"/>
                <a:sym typeface="Times New Roman"/>
              </a:rPr>
              <a:t>Given enough time people can improve the performance in almost any task. Too  often, however, designers use our learning ability as an excuse to justify complex  design.</a:t>
            </a:r>
            <a:endParaRPr sz="1500" dirty="0">
              <a:solidFill>
                <a:schemeClr val="dk1"/>
              </a:solidFill>
              <a:latin typeface="Times New Roman"/>
              <a:ea typeface="Times New Roman"/>
              <a:cs typeface="Times New Roman"/>
              <a:sym typeface="Times New Roman"/>
            </a:endParaRPr>
          </a:p>
          <a:p>
            <a:pPr marL="469900" marR="12700" lvl="0" indent="0" algn="just" rtl="0">
              <a:lnSpc>
                <a:spcPct val="124000"/>
              </a:lnSpc>
              <a:spcBef>
                <a:spcPts val="600"/>
              </a:spcBef>
              <a:spcAft>
                <a:spcPts val="0"/>
              </a:spcAft>
              <a:buClr>
                <a:schemeClr val="dk1"/>
              </a:buClr>
              <a:buSzPts val="1100"/>
              <a:buFont typeface="Arial"/>
              <a:buNone/>
            </a:pPr>
            <a:r>
              <a:rPr lang="en-GB" sz="1500" dirty="0">
                <a:solidFill>
                  <a:schemeClr val="dk1"/>
                </a:solidFill>
                <a:latin typeface="Times New Roman"/>
                <a:ea typeface="Times New Roman"/>
                <a:cs typeface="Times New Roman"/>
                <a:sym typeface="Times New Roman"/>
              </a:rPr>
              <a:t>A design developed to minimize human learning time can greatly accelerate human  performance.</a:t>
            </a:r>
            <a:endParaRPr sz="1500" dirty="0">
              <a:solidFill>
                <a:schemeClr val="dk1"/>
              </a:solidFill>
              <a:latin typeface="Times New Roman"/>
              <a:ea typeface="Times New Roman"/>
              <a:cs typeface="Times New Roman"/>
              <a:sym typeface="Times New Roman"/>
            </a:endParaRPr>
          </a:p>
          <a:p>
            <a:pPr marL="469900" marR="25400" lvl="0" indent="0" algn="just" rtl="0">
              <a:lnSpc>
                <a:spcPct val="124000"/>
              </a:lnSpc>
              <a:spcBef>
                <a:spcPts val="600"/>
              </a:spcBef>
              <a:spcAft>
                <a:spcPts val="0"/>
              </a:spcAft>
              <a:buClr>
                <a:schemeClr val="dk1"/>
              </a:buClr>
              <a:buSzPts val="1100"/>
              <a:buFont typeface="Arial"/>
              <a:buNone/>
            </a:pPr>
            <a:r>
              <a:rPr lang="en-GB" sz="1500" dirty="0">
                <a:solidFill>
                  <a:schemeClr val="dk1"/>
                </a:solidFill>
                <a:latin typeface="Times New Roman"/>
                <a:ea typeface="Times New Roman"/>
                <a:cs typeface="Times New Roman"/>
                <a:sym typeface="Times New Roman"/>
              </a:rPr>
              <a:t>People prefer to stick with what they know, and they prefer to jump in and get  started. Unproductive time spent learning is something frequently avoided.</a:t>
            </a:r>
            <a:endParaRPr sz="1500" dirty="0">
              <a:solidFill>
                <a:schemeClr val="dk1"/>
              </a:solidFill>
              <a:latin typeface="Times New Roman"/>
              <a:ea typeface="Times New Roman"/>
              <a:cs typeface="Times New Roman"/>
              <a:sym typeface="Times New Roman"/>
            </a:endParaRPr>
          </a:p>
          <a:p>
            <a:pPr marL="469900" marR="12700" lvl="0" indent="0" algn="just" rtl="0">
              <a:lnSpc>
                <a:spcPct val="124000"/>
              </a:lnSpc>
              <a:spcBef>
                <a:spcPts val="600"/>
              </a:spcBef>
              <a:spcAft>
                <a:spcPts val="0"/>
              </a:spcAft>
              <a:buClr>
                <a:schemeClr val="dk1"/>
              </a:buClr>
              <a:buSzPts val="1100"/>
              <a:buFont typeface="Arial"/>
              <a:buNone/>
            </a:pPr>
            <a:r>
              <a:rPr lang="en-GB" sz="1500" dirty="0">
                <a:solidFill>
                  <a:schemeClr val="dk1"/>
                </a:solidFill>
                <a:latin typeface="Times New Roman"/>
                <a:ea typeface="Times New Roman"/>
                <a:cs typeface="Times New Roman"/>
                <a:sym typeface="Times New Roman"/>
              </a:rPr>
              <a:t>Skill: The goal of human performance is to perform </a:t>
            </a:r>
            <a:r>
              <a:rPr lang="en-GB" sz="1500" dirty="0" err="1">
                <a:solidFill>
                  <a:schemeClr val="dk1"/>
                </a:solidFill>
                <a:latin typeface="Times New Roman"/>
                <a:ea typeface="Times New Roman"/>
                <a:cs typeface="Times New Roman"/>
                <a:sym typeface="Times New Roman"/>
              </a:rPr>
              <a:t>skillfully</a:t>
            </a:r>
            <a:r>
              <a:rPr lang="en-GB" sz="1500" dirty="0">
                <a:solidFill>
                  <a:schemeClr val="dk1"/>
                </a:solidFill>
                <a:latin typeface="Times New Roman"/>
                <a:ea typeface="Times New Roman"/>
                <a:cs typeface="Times New Roman"/>
                <a:sym typeface="Times New Roman"/>
              </a:rPr>
              <a:t>. To do so requires  linking inputs and responses into a sequence of action.</a:t>
            </a:r>
            <a:endParaRPr sz="15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0" lvl="0" indent="0" algn="just" rtl="0">
              <a:lnSpc>
                <a:spcPct val="133000"/>
              </a:lnSpc>
              <a:spcBef>
                <a:spcPts val="10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The essence of skill is performance of actions or movements in the correct time  sequence with adequate precision. It is characterized by consistency and economy  of effort.</a:t>
            </a:r>
            <a:endParaRPr sz="1500">
              <a:solidFill>
                <a:schemeClr val="dk1"/>
              </a:solidFill>
              <a:latin typeface="Times New Roman"/>
              <a:ea typeface="Times New Roman"/>
              <a:cs typeface="Times New Roman"/>
              <a:sym typeface="Times New Roman"/>
            </a:endParaRPr>
          </a:p>
          <a:p>
            <a:pPr marL="457200" marR="12700" lvl="0" indent="-323850" algn="just" rtl="0">
              <a:lnSpc>
                <a:spcPct val="123000"/>
              </a:lnSpc>
              <a:spcBef>
                <a:spcPts val="6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Economy of effort is achieved by establishing a work pace that represents optimum  efficiency.</a:t>
            </a:r>
            <a:endParaRPr sz="1500">
              <a:solidFill>
                <a:schemeClr val="dk1"/>
              </a:solidFill>
              <a:latin typeface="Times New Roman"/>
              <a:ea typeface="Times New Roman"/>
              <a:cs typeface="Times New Roman"/>
              <a:sym typeface="Times New Roman"/>
            </a:endParaRPr>
          </a:p>
          <a:p>
            <a:pPr marL="914400" marR="12700" lvl="0" indent="0" algn="just" rtl="0">
              <a:lnSpc>
                <a:spcPct val="133000"/>
              </a:lnSpc>
              <a:spcBef>
                <a:spcPts val="500"/>
              </a:spcBef>
              <a:spcAft>
                <a:spcPts val="0"/>
              </a:spcAft>
              <a:buNone/>
            </a:pPr>
            <a:r>
              <a:rPr lang="en-GB" sz="1500">
                <a:solidFill>
                  <a:schemeClr val="dk1"/>
                </a:solidFill>
                <a:latin typeface="Times New Roman"/>
                <a:ea typeface="Times New Roman"/>
                <a:cs typeface="Times New Roman"/>
                <a:sym typeface="Times New Roman"/>
              </a:rPr>
              <a:t>It is accomplished by increasing mastery of the system through such things as  progressive learning of shortcuts, increased speed, and easier access to information  or data.</a:t>
            </a:r>
            <a:endParaRPr sz="1500">
              <a:solidFill>
                <a:schemeClr val="dk1"/>
              </a:solidFill>
              <a:latin typeface="Times New Roman"/>
              <a:ea typeface="Times New Roman"/>
              <a:cs typeface="Times New Roman"/>
              <a:sym typeface="Times New Roman"/>
            </a:endParaRPr>
          </a:p>
          <a:p>
            <a:pPr marL="457200" marR="12700" lvl="0" indent="-323850" algn="just" rtl="0">
              <a:lnSpc>
                <a:spcPct val="133000"/>
              </a:lnSpc>
              <a:spcBef>
                <a:spcPts val="5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Skills are hierarchical in nature, and many basic skills may be integrated to form  increasingly complex ones. Lower-order skills tend to become routine and may  drop out of consciousness.</a:t>
            </a:r>
            <a:endParaRPr sz="1500">
              <a:solidFill>
                <a:schemeClr val="dk1"/>
              </a:solidFill>
              <a:latin typeface="Times New Roman"/>
              <a:ea typeface="Times New Roman"/>
              <a:cs typeface="Times New Roman"/>
              <a:sym typeface="Times New Roman"/>
            </a:endParaRPr>
          </a:p>
          <a:p>
            <a:pPr marL="457200" marR="12700" lvl="0" indent="-323850" algn="just" rtl="0">
              <a:lnSpc>
                <a:spcPct val="123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System and screen design must permit development of increasingly skillful  performance.</a:t>
            </a:r>
            <a:endParaRPr sz="1500">
              <a:solidFill>
                <a:schemeClr val="dk1"/>
              </a:solidFill>
              <a:latin typeface="Times New Roman"/>
              <a:ea typeface="Times New Roman"/>
              <a:cs typeface="Times New Roman"/>
              <a:sym typeface="Times New Roman"/>
            </a:endParaRPr>
          </a:p>
          <a:p>
            <a:pPr marL="457200" marR="12700" lvl="0" indent="-323850" algn="just" rtl="0">
              <a:lnSpc>
                <a:spcPct val="133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Individual Differences: In reality, there is no average user. A complicating but very  advantageous human characteristic is that we all differ-in looks, feelings, motor  abilities, intellectual abilities, learning abilities and speed, and so on.</a:t>
            </a:r>
            <a:endParaRPr sz="1500">
              <a:solidFill>
                <a:schemeClr val="dk1"/>
              </a:solidFill>
              <a:latin typeface="Times New Roman"/>
              <a:ea typeface="Times New Roman"/>
              <a:cs typeface="Times New Roman"/>
              <a:sym typeface="Times New Roman"/>
            </a:endParaRPr>
          </a:p>
          <a:p>
            <a:pPr marL="457200" marR="25400" lvl="0" indent="-323850" algn="just" rtl="0">
              <a:lnSpc>
                <a:spcPct val="123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 a keyboard data entry task, for example, the best typists will probably be twice  as fast as the poorest and make 10 times fewer errors.</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12700" lvl="0" indent="0" algn="l" rtl="0">
              <a:lnSpc>
                <a:spcPct val="115000"/>
              </a:lnSpc>
              <a:spcBef>
                <a:spcPts val="100"/>
              </a:spcBef>
              <a:spcAft>
                <a:spcPts val="0"/>
              </a:spcAft>
              <a:buClr>
                <a:schemeClr val="dk1"/>
              </a:buClr>
              <a:buSzPts val="1100"/>
              <a:buFont typeface="Arial"/>
              <a:buNone/>
            </a:pPr>
            <a:r>
              <a:rPr lang="en-GB" sz="1400" b="1" u="sng" dirty="0" smtClean="0">
                <a:solidFill>
                  <a:schemeClr val="dk1"/>
                </a:solidFill>
                <a:latin typeface="Times New Roman"/>
                <a:ea typeface="Times New Roman"/>
                <a:cs typeface="Times New Roman"/>
                <a:sym typeface="Times New Roman"/>
              </a:rPr>
              <a:t>HUMAN </a:t>
            </a:r>
            <a:r>
              <a:rPr lang="en-GB" sz="1400" b="1" u="sng" dirty="0">
                <a:solidFill>
                  <a:schemeClr val="dk1"/>
                </a:solidFill>
                <a:latin typeface="Times New Roman"/>
                <a:ea typeface="Times New Roman"/>
                <a:cs typeface="Times New Roman"/>
                <a:sym typeface="Times New Roman"/>
              </a:rPr>
              <a:t>CONSIDERATIONS IN DESIGN</a:t>
            </a:r>
            <a:endParaRPr sz="1400" b="1" u="sng"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GB" sz="1400" dirty="0">
                <a:solidFill>
                  <a:schemeClr val="dk1"/>
                </a:solidFill>
              </a:rPr>
              <a:t>•</a:t>
            </a:r>
            <a:r>
              <a:rPr lang="en-GB" sz="1400" dirty="0">
                <a:solidFill>
                  <a:schemeClr val="dk1"/>
                </a:solidFill>
                <a:latin typeface="Times New Roman"/>
                <a:ea typeface="Times New Roman"/>
                <a:cs typeface="Times New Roman"/>
                <a:sym typeface="Times New Roman"/>
              </a:rPr>
              <a:t>The User's Knowledge and Experience</a:t>
            </a:r>
            <a:endParaRPr sz="1400" dirty="0">
              <a:solidFill>
                <a:schemeClr val="dk1"/>
              </a:solidFill>
              <a:latin typeface="Times New Roman"/>
              <a:ea typeface="Times New Roman"/>
              <a:cs typeface="Times New Roman"/>
              <a:sym typeface="Times New Roman"/>
            </a:endParaRPr>
          </a:p>
          <a:p>
            <a:pPr marL="469900" marR="12700" lvl="0" indent="0" algn="just" rtl="0">
              <a:lnSpc>
                <a:spcPct val="116363"/>
              </a:lnSpc>
              <a:spcBef>
                <a:spcPts val="300"/>
              </a:spcBef>
              <a:spcAft>
                <a:spcPts val="0"/>
              </a:spcAft>
              <a:buClr>
                <a:schemeClr val="dk1"/>
              </a:buClr>
              <a:buSzPts val="1100"/>
              <a:buFont typeface="Arial"/>
              <a:buNone/>
            </a:pPr>
            <a:r>
              <a:rPr lang="en-GB" sz="1400" dirty="0">
                <a:solidFill>
                  <a:schemeClr val="dk1"/>
                </a:solidFill>
                <a:latin typeface="Times New Roman"/>
                <a:ea typeface="Times New Roman"/>
                <a:cs typeface="Times New Roman"/>
                <a:sym typeface="Times New Roman"/>
              </a:rPr>
              <a:t>The knowledge possessed by a person, and the experiences undergone,  shape the design of the interface in many ways. The following kinds of knowledge  and experiences should be identified.</a:t>
            </a:r>
            <a:endParaRPr sz="1400" dirty="0">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Clr>
                <a:schemeClr val="dk1"/>
              </a:buClr>
              <a:buSzPts val="1100"/>
              <a:buFont typeface="Arial"/>
              <a:buNone/>
            </a:pPr>
            <a:r>
              <a:rPr lang="en-GB" sz="1400" dirty="0">
                <a:solidFill>
                  <a:schemeClr val="dk1"/>
                </a:solidFill>
              </a:rPr>
              <a:t>•</a:t>
            </a:r>
            <a:r>
              <a:rPr lang="en-GB" sz="1400" dirty="0">
                <a:solidFill>
                  <a:schemeClr val="dk1"/>
                </a:solidFill>
                <a:latin typeface="Times New Roman"/>
                <a:ea typeface="Times New Roman"/>
                <a:cs typeface="Times New Roman"/>
                <a:sym typeface="Times New Roman"/>
              </a:rPr>
              <a:t>Computer Literacy - Highly technical or experienced, moderate computer  experience, or none</a:t>
            </a:r>
            <a:endParaRPr sz="1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650" dirty="0">
                <a:solidFill>
                  <a:schemeClr val="dk1"/>
                </a:solidFill>
                <a:latin typeface="Times New Roman"/>
                <a:ea typeface="Times New Roman"/>
                <a:cs typeface="Times New Roman"/>
                <a:sym typeface="Times New Roman"/>
              </a:rPr>
              <a:t>•</a:t>
            </a:r>
            <a:endParaRPr sz="1650" dirty="0">
              <a:solidFill>
                <a:schemeClr val="dk1"/>
              </a:solidFill>
              <a:latin typeface="Times New Roman"/>
              <a:ea typeface="Times New Roman"/>
              <a:cs typeface="Times New Roman"/>
              <a:sym typeface="Times New Roman"/>
            </a:endParaRPr>
          </a:p>
          <a:p>
            <a:pPr marL="0" lvl="0" indent="0" algn="l" rtl="0">
              <a:lnSpc>
                <a:spcPct val="110909"/>
              </a:lnSpc>
              <a:spcBef>
                <a:spcPts val="0"/>
              </a:spcBef>
              <a:spcAft>
                <a:spcPts val="0"/>
              </a:spcAft>
              <a:buClr>
                <a:schemeClr val="dk1"/>
              </a:buClr>
              <a:buSzPts val="1100"/>
              <a:buFont typeface="Arial"/>
              <a:buNone/>
            </a:pPr>
            <a:r>
              <a:rPr lang="en-GB" sz="1400" dirty="0">
                <a:solidFill>
                  <a:schemeClr val="dk1"/>
                </a:solidFill>
              </a:rPr>
              <a:t>•</a:t>
            </a:r>
            <a:r>
              <a:rPr lang="en-GB" sz="1400" dirty="0">
                <a:solidFill>
                  <a:schemeClr val="dk1"/>
                </a:solidFill>
                <a:latin typeface="Times New Roman"/>
                <a:ea typeface="Times New Roman"/>
                <a:cs typeface="Times New Roman"/>
                <a:sym typeface="Times New Roman"/>
              </a:rPr>
              <a:t>System Experience - High, moderate, or low knowledge of a particular system and  its methods of interaction</a:t>
            </a:r>
            <a:endParaRPr sz="1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300" dirty="0">
                <a:solidFill>
                  <a:schemeClr val="dk1"/>
                </a:solidFill>
                <a:latin typeface="Times New Roman"/>
                <a:ea typeface="Times New Roman"/>
                <a:cs typeface="Times New Roman"/>
                <a:sym typeface="Times New Roman"/>
              </a:rPr>
              <a:t>•</a:t>
            </a:r>
            <a:endParaRPr sz="1300"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GB" sz="1400" dirty="0">
                <a:solidFill>
                  <a:schemeClr val="dk1"/>
                </a:solidFill>
              </a:rPr>
              <a:t>•</a:t>
            </a:r>
            <a:r>
              <a:rPr lang="en-GB" sz="1400" dirty="0">
                <a:solidFill>
                  <a:schemeClr val="dk1"/>
                </a:solidFill>
                <a:latin typeface="Times New Roman"/>
                <a:ea typeface="Times New Roman"/>
                <a:cs typeface="Times New Roman"/>
                <a:sym typeface="Times New Roman"/>
              </a:rPr>
              <a:t>Application Experience - High, moderate, or low knowledge of similar systems</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7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None/>
            </a:pPr>
            <a:r>
              <a:rPr lang="en-GB" sz="1400" b="1" u="sng">
                <a:solidFill>
                  <a:schemeClr val="dk1"/>
                </a:solidFill>
                <a:latin typeface="Times New Roman"/>
                <a:ea typeface="Times New Roman"/>
                <a:cs typeface="Times New Roman"/>
                <a:sym typeface="Times New Roman"/>
              </a:rPr>
              <a:t>HUMAN CONSIDERATIONS IN DESIGN</a:t>
            </a:r>
            <a:endParaRPr sz="1400">
              <a:solidFill>
                <a:schemeClr val="dk1"/>
              </a:solidFill>
            </a:endParaRPr>
          </a:p>
          <a:p>
            <a:pPr marL="0" lvl="0" indent="0" algn="l" rtl="0">
              <a:lnSpc>
                <a:spcPct val="128181"/>
              </a:lnSpc>
              <a:spcBef>
                <a:spcPts val="10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Task Experience - Other Level of knowledge of job and job tasks</a:t>
            </a:r>
            <a:endParaRPr sz="14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400">
                <a:solidFill>
                  <a:schemeClr val="dk1"/>
                </a:solidFill>
              </a:rPr>
              <a:t>•</a:t>
            </a:r>
            <a:r>
              <a:rPr lang="en-GB" sz="1400">
                <a:solidFill>
                  <a:schemeClr val="dk1"/>
                </a:solidFill>
                <a:latin typeface="Times New Roman"/>
                <a:ea typeface="Times New Roman"/>
                <a:cs typeface="Times New Roman"/>
                <a:sym typeface="Times New Roman"/>
              </a:rPr>
              <a:t>Systems Use - Frequent or infrequent use of other systems in doing job</a:t>
            </a:r>
            <a:endParaRPr sz="14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400">
                <a:solidFill>
                  <a:schemeClr val="dk1"/>
                </a:solidFill>
              </a:rPr>
              <a:t>•</a:t>
            </a:r>
            <a:r>
              <a:rPr lang="en-GB" sz="1400">
                <a:solidFill>
                  <a:schemeClr val="dk1"/>
                </a:solidFill>
                <a:latin typeface="Times New Roman"/>
                <a:ea typeface="Times New Roman"/>
                <a:cs typeface="Times New Roman"/>
                <a:sym typeface="Times New Roman"/>
              </a:rPr>
              <a:t>Education - High school, college, or advanced degree</a:t>
            </a:r>
            <a:endParaRPr sz="14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400">
                <a:solidFill>
                  <a:schemeClr val="dk1"/>
                </a:solidFill>
              </a:rPr>
              <a:t>•</a:t>
            </a:r>
            <a:r>
              <a:rPr lang="en-GB" sz="1400">
                <a:solidFill>
                  <a:schemeClr val="dk1"/>
                </a:solidFill>
                <a:latin typeface="Times New Roman"/>
                <a:ea typeface="Times New Roman"/>
                <a:cs typeface="Times New Roman"/>
                <a:sym typeface="Times New Roman"/>
              </a:rPr>
              <a:t>Reading Level - Less than 5th grade, 5th-12th, more than 12th grade</a:t>
            </a:r>
            <a:endParaRPr sz="1400">
              <a:solidFill>
                <a:schemeClr val="dk1"/>
              </a:solidFill>
              <a:latin typeface="Times New Roman"/>
              <a:ea typeface="Times New Roman"/>
              <a:cs typeface="Times New Roman"/>
              <a:sym typeface="Times New Roman"/>
            </a:endParaRPr>
          </a:p>
          <a:p>
            <a:pPr marL="0" lvl="0" indent="0" algn="l" rtl="0">
              <a:lnSpc>
                <a:spcPct val="110909"/>
              </a:lnSpc>
              <a:spcBef>
                <a:spcPts val="0"/>
              </a:spcBef>
              <a:spcAft>
                <a:spcPts val="0"/>
              </a:spcAft>
              <a:buClr>
                <a:schemeClr val="dk1"/>
              </a:buClr>
              <a:buSzPts val="1100"/>
              <a:buFont typeface="Arial"/>
              <a:buNone/>
            </a:pPr>
            <a:r>
              <a:rPr lang="en-GB" sz="1400">
                <a:solidFill>
                  <a:schemeClr val="dk1"/>
                </a:solidFill>
              </a:rPr>
              <a:t>•</a:t>
            </a:r>
            <a:r>
              <a:rPr lang="en-GB" sz="1400">
                <a:solidFill>
                  <a:schemeClr val="dk1"/>
                </a:solidFill>
                <a:latin typeface="Times New Roman"/>
                <a:ea typeface="Times New Roman"/>
                <a:cs typeface="Times New Roman"/>
                <a:sym typeface="Times New Roman"/>
              </a:rPr>
              <a:t>Typing Skill - Expert (135 WPM), skilled (90 WPM), good (55 WPM), average (40  WPM), or "hunt and peck" (10 WPM).</a:t>
            </a:r>
            <a:endParaRPr sz="1400">
              <a:solidFill>
                <a:schemeClr val="dk1"/>
              </a:solidFill>
              <a:latin typeface="Times New Roman"/>
              <a:ea typeface="Times New Roman"/>
              <a:cs typeface="Times New Roman"/>
              <a:sym typeface="Times New Roman"/>
            </a:endParaRPr>
          </a:p>
          <a:p>
            <a:pPr marL="469900" lvl="0" indent="0" algn="l" rtl="0">
              <a:lnSpc>
                <a:spcPct val="122272"/>
              </a:lnSpc>
              <a:spcBef>
                <a:spcPts val="0"/>
              </a:spcBef>
              <a:spcAft>
                <a:spcPts val="0"/>
              </a:spcAft>
              <a:buNone/>
            </a:pPr>
            <a:r>
              <a:rPr lang="en-GB" sz="1400">
                <a:solidFill>
                  <a:schemeClr val="dk1"/>
                </a:solidFill>
                <a:latin typeface="Times New Roman"/>
                <a:ea typeface="Times New Roman"/>
                <a:cs typeface="Times New Roman"/>
                <a:sym typeface="Times New Roman"/>
              </a:rPr>
              <a:t>Native Language or Culture- English, another, or several.</a:t>
            </a:r>
            <a:endParaRPr sz="1400">
              <a:solidFill>
                <a:schemeClr val="dk1"/>
              </a:solidFill>
              <a:latin typeface="Times New Roman"/>
              <a:ea typeface="Times New Roman"/>
              <a:cs typeface="Times New Roman"/>
              <a:sym typeface="Times New Roman"/>
            </a:endParaRPr>
          </a:p>
          <a:p>
            <a:pPr marL="0" lvl="0" indent="0" algn="l" rtl="0">
              <a:lnSpc>
                <a:spcPct val="122272"/>
              </a:lnSpc>
              <a:spcBef>
                <a:spcPts val="0"/>
              </a:spcBef>
              <a:spcAft>
                <a:spcPts val="0"/>
              </a:spcAft>
              <a:buNone/>
            </a:pPr>
            <a:r>
              <a:rPr lang="en-GB" sz="1400" b="1">
                <a:solidFill>
                  <a:schemeClr val="dk1"/>
                </a:solidFill>
                <a:latin typeface="Times New Roman"/>
                <a:ea typeface="Times New Roman"/>
                <a:cs typeface="Times New Roman"/>
                <a:sym typeface="Times New Roman"/>
              </a:rPr>
              <a:t>JOB/TASK NEEDED</a:t>
            </a:r>
            <a:endParaRPr sz="1400" b="1">
              <a:solidFill>
                <a:schemeClr val="dk1"/>
              </a:solidFill>
              <a:latin typeface="Times New Roman"/>
              <a:ea typeface="Times New Roman"/>
              <a:cs typeface="Times New Roman"/>
              <a:sym typeface="Times New Roman"/>
            </a:endParaRPr>
          </a:p>
          <a:p>
            <a:pPr marL="0" lvl="0" indent="0" algn="l" rtl="0">
              <a:lnSpc>
                <a:spcPct val="115000"/>
              </a:lnSpc>
              <a:spcBef>
                <a:spcPts val="200"/>
              </a:spcBef>
              <a:spcAft>
                <a:spcPts val="0"/>
              </a:spcAft>
              <a:buNone/>
            </a:pPr>
            <a:r>
              <a:rPr lang="en-GB" sz="1400">
                <a:solidFill>
                  <a:schemeClr val="dk1"/>
                </a:solidFill>
              </a:rPr>
              <a:t>•</a:t>
            </a:r>
            <a:r>
              <a:rPr lang="en-GB" sz="1400">
                <a:solidFill>
                  <a:schemeClr val="dk1"/>
                </a:solidFill>
                <a:latin typeface="Times New Roman"/>
                <a:ea typeface="Times New Roman"/>
                <a:cs typeface="Times New Roman"/>
                <a:sym typeface="Times New Roman"/>
              </a:rPr>
              <a:t>Type of System Use - Mandatory or discretionary use of the system.</a:t>
            </a:r>
            <a:endParaRPr sz="1400">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None/>
            </a:pPr>
            <a:r>
              <a:rPr lang="en-GB" sz="1400">
                <a:solidFill>
                  <a:schemeClr val="dk1"/>
                </a:solidFill>
              </a:rPr>
              <a:t>•</a:t>
            </a:r>
            <a:r>
              <a:rPr lang="en-GB" sz="1400">
                <a:solidFill>
                  <a:schemeClr val="dk1"/>
                </a:solidFill>
                <a:latin typeface="Times New Roman"/>
                <a:ea typeface="Times New Roman"/>
                <a:cs typeface="Times New Roman"/>
                <a:sym typeface="Times New Roman"/>
              </a:rPr>
              <a:t>Frequency of Use - Continual, frequent, occasional, or once-in-a-lifetime use of  system</a:t>
            </a:r>
            <a:endParaRPr sz="1400">
              <a:solidFill>
                <a:schemeClr val="dk1"/>
              </a:solidFill>
              <a:latin typeface="Times New Roman"/>
              <a:ea typeface="Times New Roman"/>
              <a:cs typeface="Times New Roman"/>
              <a:sym typeface="Times New Roman"/>
            </a:endParaRPr>
          </a:p>
          <a:p>
            <a:pPr marL="469900" marR="12700" lvl="0" indent="0" algn="l" rtl="0">
              <a:lnSpc>
                <a:spcPct val="110909"/>
              </a:lnSpc>
              <a:spcBef>
                <a:spcPts val="300"/>
              </a:spcBef>
              <a:spcAft>
                <a:spcPts val="0"/>
              </a:spcAft>
              <a:buNone/>
            </a:pPr>
            <a:r>
              <a:rPr lang="en-GB" sz="1400">
                <a:solidFill>
                  <a:schemeClr val="dk1"/>
                </a:solidFill>
                <a:latin typeface="Times New Roman"/>
                <a:ea typeface="Times New Roman"/>
                <a:cs typeface="Times New Roman"/>
                <a:sym typeface="Times New Roman"/>
              </a:rPr>
              <a:t>Task or Need importance - High, moderate, or low importance of the task being  performed</a:t>
            </a:r>
            <a:endParaRPr sz="1400">
              <a:solidFill>
                <a:schemeClr val="dk1"/>
              </a:solidFill>
              <a:latin typeface="Times New Roman"/>
              <a:ea typeface="Times New Roman"/>
              <a:cs typeface="Times New Roman"/>
              <a:sym typeface="Times New Roman"/>
            </a:endParaRPr>
          </a:p>
          <a:p>
            <a:pPr marL="469900" marR="12700" lvl="0" indent="0" algn="l" rtl="0">
              <a:lnSpc>
                <a:spcPct val="110909"/>
              </a:lnSpc>
              <a:spcBef>
                <a:spcPts val="300"/>
              </a:spcBef>
              <a:spcAft>
                <a:spcPts val="0"/>
              </a:spcAft>
              <a:buNone/>
            </a:pPr>
            <a:r>
              <a:rPr lang="en-GB" sz="1400">
                <a:solidFill>
                  <a:schemeClr val="dk1"/>
                </a:solidFill>
                <a:latin typeface="Times New Roman"/>
                <a:ea typeface="Times New Roman"/>
                <a:cs typeface="Times New Roman"/>
                <a:sym typeface="Times New Roman"/>
              </a:rPr>
              <a:t>Task Structure - Repetitiveness or predictability of tasks being automated, high,  moderate, or low</a:t>
            </a:r>
            <a:endParaRPr sz="1400">
              <a:solidFill>
                <a:schemeClr val="dk1"/>
              </a:solidFill>
              <a:latin typeface="Times New Roman"/>
              <a:ea typeface="Times New Roman"/>
              <a:cs typeface="Times New Roman"/>
              <a:sym typeface="Times New Roman"/>
            </a:endParaRPr>
          </a:p>
          <a:p>
            <a:pPr marL="469900" marR="12700" lvl="0" indent="0" algn="l" rtl="0">
              <a:lnSpc>
                <a:spcPct val="112727"/>
              </a:lnSpc>
              <a:spcBef>
                <a:spcPts val="300"/>
              </a:spcBef>
              <a:spcAft>
                <a:spcPts val="0"/>
              </a:spcAft>
              <a:buNone/>
            </a:pPr>
            <a:r>
              <a:rPr lang="en-GB" sz="1400">
                <a:solidFill>
                  <a:schemeClr val="dk1"/>
                </a:solidFill>
                <a:latin typeface="Times New Roman"/>
                <a:ea typeface="Times New Roman"/>
                <a:cs typeface="Times New Roman"/>
                <a:sym typeface="Times New Roman"/>
              </a:rPr>
              <a:t>Social Interactions - Verbal communication with another person required or not  required</a:t>
            </a:r>
            <a:endParaRPr sz="1400">
              <a:solidFill>
                <a:schemeClr val="dk1"/>
              </a:solidFill>
              <a:latin typeface="Times New Roman"/>
              <a:ea typeface="Times New Roman"/>
              <a:cs typeface="Times New Roman"/>
              <a:sym typeface="Times New Roman"/>
            </a:endParaRPr>
          </a:p>
          <a:p>
            <a:pPr marL="469900" marR="12700" lvl="0" indent="0" algn="l" rtl="0">
              <a:lnSpc>
                <a:spcPct val="112727"/>
              </a:lnSpc>
              <a:spcBef>
                <a:spcPts val="300"/>
              </a:spcBef>
              <a:spcAft>
                <a:spcPts val="0"/>
              </a:spcAft>
              <a:buNone/>
            </a:pPr>
            <a:r>
              <a:rPr lang="en-GB" sz="1400">
                <a:solidFill>
                  <a:schemeClr val="dk1"/>
                </a:solidFill>
                <a:latin typeface="Times New Roman"/>
                <a:ea typeface="Times New Roman"/>
                <a:cs typeface="Times New Roman"/>
                <a:sym typeface="Times New Roman"/>
              </a:rPr>
              <a:t>Primary Training - Extensive or formal training, self training through manuals, or  no training</a:t>
            </a:r>
            <a:endParaRPr sz="1400">
              <a:solidFill>
                <a:schemeClr val="dk1"/>
              </a:solidFill>
              <a:latin typeface="Times New Roman"/>
              <a:ea typeface="Times New Roman"/>
              <a:cs typeface="Times New Roman"/>
              <a:sym typeface="Times New Roman"/>
            </a:endParaRPr>
          </a:p>
          <a:p>
            <a:pPr marL="469900" lvl="0" indent="0" algn="l" rtl="0">
              <a:lnSpc>
                <a:spcPct val="118181"/>
              </a:lnSpc>
              <a:spcBef>
                <a:spcPts val="0"/>
              </a:spcBef>
              <a:spcAft>
                <a:spcPts val="0"/>
              </a:spcAft>
              <a:buNone/>
            </a:pPr>
            <a:r>
              <a:rPr lang="en-GB" sz="1400">
                <a:solidFill>
                  <a:schemeClr val="dk1"/>
                </a:solidFill>
                <a:latin typeface="Times New Roman"/>
                <a:ea typeface="Times New Roman"/>
                <a:cs typeface="Times New Roman"/>
                <a:sym typeface="Times New Roman"/>
              </a:rPr>
              <a:t>Turnover Rate - High, moderate, or low turnover rate for jobholders</a:t>
            </a:r>
            <a:endParaRPr sz="1400">
              <a:solidFill>
                <a:schemeClr val="dk1"/>
              </a:solidFill>
              <a:latin typeface="Times New Roman"/>
              <a:ea typeface="Times New Roman"/>
              <a:cs typeface="Times New Roman"/>
              <a:sym typeface="Times New Roman"/>
            </a:endParaRPr>
          </a:p>
          <a:p>
            <a:pPr marL="469900" lvl="0" indent="0" algn="l" rtl="0">
              <a:lnSpc>
                <a:spcPct val="128181"/>
              </a:lnSpc>
              <a:spcBef>
                <a:spcPts val="0"/>
              </a:spcBef>
              <a:spcAft>
                <a:spcPts val="0"/>
              </a:spcAft>
              <a:buNone/>
            </a:pPr>
            <a:r>
              <a:rPr lang="en-GB" sz="1400">
                <a:solidFill>
                  <a:schemeClr val="dk1"/>
                </a:solidFill>
                <a:latin typeface="Times New Roman"/>
                <a:ea typeface="Times New Roman"/>
                <a:cs typeface="Times New Roman"/>
                <a:sym typeface="Times New Roman"/>
              </a:rPr>
              <a:t>Job Category - Executive, manager, professional, secretary, clerk</a:t>
            </a:r>
            <a:endParaRPr sz="1400">
              <a:solidFill>
                <a:schemeClr val="dk1"/>
              </a:solidFill>
              <a:latin typeface="Times New Roman"/>
              <a:ea typeface="Times New Roman"/>
              <a:cs typeface="Times New Roman"/>
              <a:sym typeface="Times New Roman"/>
            </a:endParaRPr>
          </a:p>
          <a:p>
            <a:pPr marL="469900" marR="12700" lvl="0" indent="0" algn="l" rtl="0">
              <a:lnSpc>
                <a:spcPct val="110909"/>
              </a:lnSpc>
              <a:spcBef>
                <a:spcPts val="300"/>
              </a:spcBef>
              <a:spcAft>
                <a:spcPts val="0"/>
              </a:spcAft>
              <a:buNone/>
            </a:pPr>
            <a:r>
              <a:rPr lang="en-GB" sz="1400">
                <a:solidFill>
                  <a:schemeClr val="dk1"/>
                </a:solidFill>
                <a:latin typeface="Times New Roman"/>
                <a:ea typeface="Times New Roman"/>
                <a:cs typeface="Times New Roman"/>
                <a:sym typeface="Times New Roman"/>
              </a:rPr>
              <a:t>Lifestyle - For Web e-commerce systems, includes hobbies, recreational pursuits,  and economic status</a:t>
            </a:r>
            <a:endParaRPr sz="1400">
              <a:solidFill>
                <a:schemeClr val="dk1"/>
              </a:solidFill>
              <a:latin typeface="Times New Roman"/>
              <a:ea typeface="Times New Roman"/>
              <a:cs typeface="Times New Roman"/>
              <a:sym typeface="Times New Roman"/>
            </a:endParaRPr>
          </a:p>
          <a:p>
            <a:pPr marL="469900" lvl="0" indent="0" algn="l" rtl="0">
              <a:lnSpc>
                <a:spcPct val="122272"/>
              </a:lnSpc>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12700" lvl="0" indent="0" algn="l" rtl="0">
              <a:lnSpc>
                <a:spcPct val="115000"/>
              </a:lnSpc>
              <a:spcBef>
                <a:spcPts val="100"/>
              </a:spcBef>
              <a:spcAft>
                <a:spcPts val="0"/>
              </a:spcAft>
              <a:buClr>
                <a:schemeClr val="dk1"/>
              </a:buClr>
              <a:buSzPts val="1100"/>
              <a:buFont typeface="Arial"/>
              <a:buNone/>
            </a:pPr>
            <a:r>
              <a:rPr lang="en-GB" sz="1600" b="1" u="sng" dirty="0">
                <a:solidFill>
                  <a:schemeClr val="dk1"/>
                </a:solidFill>
                <a:latin typeface="Times New Roman"/>
                <a:ea typeface="Times New Roman"/>
                <a:cs typeface="Times New Roman"/>
                <a:sym typeface="Times New Roman"/>
              </a:rPr>
              <a:t>PSYCHOLOCICAL CHARCTERISTICS</a:t>
            </a:r>
            <a:endParaRPr sz="1600" b="1" u="sng"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Attitude - Positive, neutral, or negative feeling toward job or system</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Motivation - Low, moderate, or high due to interest or fear</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Patience - Patience or impatience expected in accomplishing goal</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Expectations - Kinds and reasonableness</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Stress Level - High, some, or no stress generally resulting from task performance</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GB" sz="1600" dirty="0">
                <a:solidFill>
                  <a:schemeClr val="dk1"/>
                </a:solidFill>
                <a:latin typeface="Times New Roman"/>
                <a:ea typeface="Times New Roman"/>
                <a:cs typeface="Times New Roman"/>
                <a:sym typeface="Times New Roman"/>
              </a:rPr>
              <a:t>Cognitive Style - Verbal or spatial, analytic or intuitive, concrete or abstract</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12700" lvl="0" indent="0" algn="l" rtl="0">
              <a:lnSpc>
                <a:spcPct val="115000"/>
              </a:lnSpc>
              <a:spcBef>
                <a:spcPts val="0"/>
              </a:spcBef>
              <a:spcAft>
                <a:spcPts val="0"/>
              </a:spcAft>
              <a:buClr>
                <a:schemeClr val="dk1"/>
              </a:buClr>
              <a:buSzPts val="1100"/>
              <a:buFont typeface="Arial"/>
              <a:buNone/>
            </a:pPr>
            <a:r>
              <a:rPr lang="en-GB" sz="1600" b="1" u="sng" dirty="0">
                <a:solidFill>
                  <a:schemeClr val="dk1"/>
                </a:solidFill>
                <a:latin typeface="Times New Roman"/>
                <a:ea typeface="Times New Roman"/>
                <a:cs typeface="Times New Roman"/>
                <a:sym typeface="Times New Roman"/>
              </a:rPr>
              <a:t>PHYSICAL CHARACTRISTICS</a:t>
            </a:r>
            <a:endParaRPr sz="1600" b="1" u="sng"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Age Young middle aged or elderly</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Gender Male or Female</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err="1">
                <a:solidFill>
                  <a:schemeClr val="dk1"/>
                </a:solidFill>
                <a:latin typeface="Times New Roman"/>
                <a:ea typeface="Times New Roman"/>
                <a:cs typeface="Times New Roman"/>
                <a:sym typeface="Times New Roman"/>
              </a:rPr>
              <a:t>Handness</a:t>
            </a:r>
            <a:r>
              <a:rPr lang="en-GB" sz="1600" dirty="0">
                <a:solidFill>
                  <a:schemeClr val="dk1"/>
                </a:solidFill>
                <a:latin typeface="Times New Roman"/>
                <a:ea typeface="Times New Roman"/>
                <a:cs typeface="Times New Roman"/>
                <a:sym typeface="Times New Roman"/>
              </a:rPr>
              <a:t> Left, right or ambidextrous</a:t>
            </a:r>
            <a:endParaRPr sz="1600"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Disabilities Blind, defective vision, deafness, motor handicap</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1"/>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Clr>
                <a:schemeClr val="dk1"/>
              </a:buClr>
              <a:buSzPts val="1100"/>
              <a:buFont typeface="Arial"/>
              <a:buNone/>
            </a:pPr>
            <a:r>
              <a:rPr lang="en-GB" sz="1600" b="1" u="sng">
                <a:solidFill>
                  <a:schemeClr val="dk1"/>
                </a:solidFill>
                <a:latin typeface="Times New Roman"/>
                <a:ea typeface="Times New Roman"/>
                <a:cs typeface="Times New Roman"/>
                <a:sym typeface="Times New Roman"/>
              </a:rPr>
              <a:t>HUMAN INTERACTION SPEEDS</a:t>
            </a:r>
            <a:endParaRPr sz="1600" b="1" u="sng">
              <a:solidFill>
                <a:schemeClr val="dk1"/>
              </a:solidFill>
              <a:latin typeface="Times New Roman"/>
              <a:ea typeface="Times New Roman"/>
              <a:cs typeface="Times New Roman"/>
              <a:sym typeface="Times New Roman"/>
            </a:endParaRPr>
          </a:p>
          <a:p>
            <a:pPr marL="0" lvl="0" indent="0" algn="just" rtl="0">
              <a:lnSpc>
                <a:spcPct val="110909"/>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The speed at which people can perform using various communication methods has  been studied by a number of researchers.</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0" lvl="0" indent="0" algn="just" rtl="0">
              <a:lnSpc>
                <a:spcPct val="91000"/>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Reading: The average adult, reading English prose in the United States, has a  reading speed in the order of 250-300 words per minute. Proof reading text on  paper has been found to occur at about 200 words per minute, on a computer  monitor, about 180 words per minute.</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850">
                <a:solidFill>
                  <a:schemeClr val="dk1"/>
                </a:solidFill>
                <a:latin typeface="Times New Roman"/>
                <a:ea typeface="Times New Roman"/>
                <a:cs typeface="Times New Roman"/>
                <a:sym typeface="Times New Roman"/>
              </a:rPr>
              <a:t>•</a:t>
            </a:r>
            <a:endParaRPr sz="1850">
              <a:solidFill>
                <a:schemeClr val="dk1"/>
              </a:solidFill>
              <a:latin typeface="Times New Roman"/>
              <a:ea typeface="Times New Roman"/>
              <a:cs typeface="Times New Roman"/>
              <a:sym typeface="Times New Roman"/>
            </a:endParaRPr>
          </a:p>
          <a:p>
            <a:pPr marL="0" lvl="0" indent="0" algn="just" rtl="0">
              <a:lnSpc>
                <a:spcPct val="93000"/>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One technique that has dramatically increased reading speeds is called Rapid Serial  Visual Presentation, or RSVP. In this technique single words are presented one at a  time in the center of a screen. New words continually replace old words at a rate set  by the reader. For a sample of people whose paper document reading speed was  342 words per minute. (With a speed range of 143 to 540 words per minute.) Single  words were presented on a screen in sets at a speed sequentially varying ranging  from 600 to 1,600 words per minute. After each set a comprehension test was  administered.</a:t>
            </a:r>
            <a:endParaRPr sz="16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9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400" b="1" u="sng">
                <a:solidFill>
                  <a:srgbClr val="0D0D0D"/>
                </a:solidFill>
                <a:latin typeface="Times New Roman"/>
                <a:ea typeface="Times New Roman"/>
                <a:cs typeface="Times New Roman"/>
                <a:sym typeface="Times New Roman"/>
              </a:rPr>
              <a:t>READING</a:t>
            </a:r>
            <a:endParaRPr sz="1400" b="1" u="sng">
              <a:solidFill>
                <a:srgbClr val="0D0D0D"/>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400">
                <a:solidFill>
                  <a:schemeClr val="dk1"/>
                </a:solidFill>
              </a:rPr>
              <a:t>•</a:t>
            </a:r>
            <a:r>
              <a:rPr lang="en-GB" sz="1400">
                <a:solidFill>
                  <a:schemeClr val="dk1"/>
                </a:solidFill>
                <a:latin typeface="Times New Roman"/>
                <a:ea typeface="Times New Roman"/>
                <a:cs typeface="Times New Roman"/>
                <a:sym typeface="Times New Roman"/>
              </a:rPr>
              <a:t>Prose text - 250-300 words per minute.</a:t>
            </a:r>
            <a:endParaRPr sz="1400">
              <a:solidFill>
                <a:schemeClr val="dk1"/>
              </a:solidFill>
              <a:latin typeface="Times New Roman"/>
              <a:ea typeface="Times New Roman"/>
              <a:cs typeface="Times New Roman"/>
              <a:sym typeface="Times New Roman"/>
            </a:endParaRPr>
          </a:p>
          <a:p>
            <a:pPr marL="0" lvl="0" indent="0" algn="l" rtl="0">
              <a:lnSpc>
                <a:spcPct val="125000"/>
              </a:lnSpc>
              <a:spcBef>
                <a:spcPts val="0"/>
              </a:spcBef>
              <a:spcAft>
                <a:spcPts val="0"/>
              </a:spcAft>
              <a:buClr>
                <a:schemeClr val="dk1"/>
              </a:buClr>
              <a:buSzPts val="1100"/>
              <a:buFont typeface="Arial"/>
              <a:buNone/>
            </a:pPr>
            <a:r>
              <a:rPr lang="en-GB" sz="1400">
                <a:solidFill>
                  <a:schemeClr val="dk1"/>
                </a:solidFill>
              </a:rPr>
              <a:t>•</a:t>
            </a:r>
            <a:r>
              <a:rPr lang="en-GB" sz="1400">
                <a:solidFill>
                  <a:schemeClr val="dk1"/>
                </a:solidFill>
                <a:latin typeface="Times New Roman"/>
                <a:ea typeface="Times New Roman"/>
                <a:cs typeface="Times New Roman"/>
                <a:sym typeface="Times New Roman"/>
              </a:rPr>
              <a:t>Proof reading text on paper - 200 words per minute.</a:t>
            </a:r>
            <a:endParaRPr sz="1400">
              <a:solidFill>
                <a:schemeClr val="dk1"/>
              </a:solidFill>
              <a:latin typeface="Times New Roman"/>
              <a:ea typeface="Times New Roman"/>
              <a:cs typeface="Times New Roman"/>
              <a:sym typeface="Times New Roman"/>
            </a:endParaRPr>
          </a:p>
          <a:p>
            <a:pPr marL="0" lvl="0" indent="0" algn="l" rtl="0">
              <a:lnSpc>
                <a:spcPct val="127727"/>
              </a:lnSpc>
              <a:spcBef>
                <a:spcPts val="0"/>
              </a:spcBef>
              <a:spcAft>
                <a:spcPts val="0"/>
              </a:spcAft>
              <a:buClr>
                <a:schemeClr val="dk1"/>
              </a:buClr>
              <a:buSzPts val="1100"/>
              <a:buFont typeface="Arial"/>
              <a:buNone/>
            </a:pPr>
            <a:r>
              <a:rPr lang="en-GB" sz="1400">
                <a:solidFill>
                  <a:schemeClr val="dk1"/>
                </a:solidFill>
              </a:rPr>
              <a:t>•</a:t>
            </a:r>
            <a:r>
              <a:rPr lang="en-GB" sz="1400">
                <a:solidFill>
                  <a:schemeClr val="dk1"/>
                </a:solidFill>
                <a:latin typeface="Times New Roman"/>
                <a:ea typeface="Times New Roman"/>
                <a:cs typeface="Times New Roman"/>
                <a:sym typeface="Times New Roman"/>
              </a:rPr>
              <a:t>Proofreading text on a monitor - 180 words per minute.</a:t>
            </a:r>
            <a:endParaRPr sz="1400">
              <a:solidFill>
                <a:schemeClr val="dk1"/>
              </a:solidFill>
              <a:latin typeface="Times New Roman"/>
              <a:ea typeface="Times New Roman"/>
              <a:cs typeface="Times New Roman"/>
              <a:sym typeface="Times New Roman"/>
            </a:endParaRPr>
          </a:p>
          <a:p>
            <a:pPr marL="0" lvl="0" indent="0" algn="l" rtl="0">
              <a:lnSpc>
                <a:spcPct val="115000"/>
              </a:lnSpc>
              <a:spcBef>
                <a:spcPts val="100"/>
              </a:spcBef>
              <a:spcAft>
                <a:spcPts val="0"/>
              </a:spcAft>
              <a:buClr>
                <a:schemeClr val="dk1"/>
              </a:buClr>
              <a:buSzPts val="1100"/>
              <a:buFont typeface="Arial"/>
              <a:buNone/>
            </a:pPr>
            <a:r>
              <a:rPr lang="en-GB" sz="1350">
                <a:solidFill>
                  <a:schemeClr val="dk1"/>
                </a:solidFill>
                <a:latin typeface="Times New Roman"/>
                <a:ea typeface="Times New Roman"/>
                <a:cs typeface="Times New Roman"/>
                <a:sym typeface="Times New Roman"/>
              </a:rPr>
              <a:t>•</a:t>
            </a:r>
            <a:endParaRPr sz="1350">
              <a:solidFill>
                <a:schemeClr val="dk1"/>
              </a:solidFill>
              <a:latin typeface="Times New Roman"/>
              <a:ea typeface="Times New Roman"/>
              <a:cs typeface="Times New Roman"/>
              <a:sym typeface="Times New Roman"/>
            </a:endParaRPr>
          </a:p>
          <a:p>
            <a:pPr marL="12700" lvl="0" indent="0" algn="l" rtl="0">
              <a:lnSpc>
                <a:spcPct val="115000"/>
              </a:lnSpc>
              <a:spcBef>
                <a:spcPts val="0"/>
              </a:spcBef>
              <a:spcAft>
                <a:spcPts val="0"/>
              </a:spcAft>
              <a:buClr>
                <a:schemeClr val="dk1"/>
              </a:buClr>
              <a:buSzPts val="1100"/>
              <a:buFont typeface="Arial"/>
              <a:buNone/>
            </a:pPr>
            <a:r>
              <a:rPr lang="en-GB" sz="1400" b="1" u="sng">
                <a:solidFill>
                  <a:schemeClr val="dk1"/>
                </a:solidFill>
                <a:latin typeface="Times New Roman"/>
                <a:ea typeface="Times New Roman"/>
                <a:cs typeface="Times New Roman"/>
                <a:sym typeface="Times New Roman"/>
              </a:rPr>
              <a:t>LISTENING</a:t>
            </a:r>
            <a:endParaRPr sz="1400" b="1" u="sng">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400">
                <a:solidFill>
                  <a:schemeClr val="dk1"/>
                </a:solidFill>
              </a:rPr>
              <a:t>•</a:t>
            </a:r>
            <a:r>
              <a:rPr lang="en-GB" sz="1400">
                <a:solidFill>
                  <a:schemeClr val="dk1"/>
                </a:solidFill>
                <a:latin typeface="Times New Roman"/>
                <a:ea typeface="Times New Roman"/>
                <a:cs typeface="Times New Roman"/>
                <a:sym typeface="Times New Roman"/>
              </a:rPr>
              <a:t>Speaking to a computer: 150-160 words per minute.</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400">
                <a:solidFill>
                  <a:schemeClr val="dk1"/>
                </a:solidFill>
                <a:latin typeface="Times New Roman"/>
                <a:ea typeface="Times New Roman"/>
                <a:cs typeface="Times New Roman"/>
                <a:sym typeface="Times New Roman"/>
              </a:rPr>
              <a:t>After recognition corrections: 105 words per minute</a:t>
            </a:r>
            <a:endParaRPr sz="1400">
              <a:solidFill>
                <a:schemeClr val="dk1"/>
              </a:solidFill>
              <a:latin typeface="Times New Roman"/>
              <a:ea typeface="Times New Roman"/>
              <a:cs typeface="Times New Roman"/>
              <a:sym typeface="Times New Roman"/>
            </a:endParaRPr>
          </a:p>
          <a:p>
            <a:pPr marL="0" lvl="0" indent="0" algn="l" rtl="0">
              <a:lnSpc>
                <a:spcPct val="128181"/>
              </a:lnSpc>
              <a:spcBef>
                <a:spcPts val="100"/>
              </a:spcBef>
              <a:spcAft>
                <a:spcPts val="0"/>
              </a:spcAft>
              <a:buNone/>
            </a:pPr>
            <a:r>
              <a:rPr lang="en-GB" sz="1400" b="1" u="sng">
                <a:solidFill>
                  <a:schemeClr val="dk1"/>
                </a:solidFill>
              </a:rPr>
              <a:t>KEYING</a:t>
            </a:r>
            <a:endParaRPr sz="1400" b="1" u="sng">
              <a:solidFill>
                <a:schemeClr val="dk1"/>
              </a:solidFill>
            </a:endParaRPr>
          </a:p>
          <a:p>
            <a:pPr marL="0" lvl="0" indent="0" algn="l" rtl="0">
              <a:lnSpc>
                <a:spcPct val="128181"/>
              </a:lnSpc>
              <a:spcBef>
                <a:spcPts val="100"/>
              </a:spcBef>
              <a:spcAft>
                <a:spcPts val="0"/>
              </a:spcAft>
              <a:buClr>
                <a:schemeClr val="dk1"/>
              </a:buClr>
              <a:buSzPts val="1100"/>
              <a:buFont typeface="Arial"/>
              <a:buNone/>
            </a:pPr>
            <a:r>
              <a:rPr lang="en-GB" sz="1400">
                <a:solidFill>
                  <a:schemeClr val="dk1"/>
                </a:solidFill>
              </a:rPr>
              <a:t>•</a:t>
            </a:r>
            <a:r>
              <a:rPr lang="en-GB" sz="1400">
                <a:solidFill>
                  <a:schemeClr val="dk1"/>
                </a:solidFill>
                <a:latin typeface="Times New Roman"/>
                <a:ea typeface="Times New Roman"/>
                <a:cs typeface="Times New Roman"/>
                <a:sym typeface="Times New Roman"/>
              </a:rPr>
              <a:t>Typewriter</a:t>
            </a:r>
            <a:endParaRPr sz="1400">
              <a:solidFill>
                <a:schemeClr val="dk1"/>
              </a:solidFill>
              <a:latin typeface="Times New Roman"/>
              <a:ea typeface="Times New Roman"/>
              <a:cs typeface="Times New Roman"/>
              <a:sym typeface="Times New Roman"/>
            </a:endParaRPr>
          </a:p>
          <a:p>
            <a:pPr marL="927100" marR="12700" lvl="0" indent="0" algn="l" rtl="0">
              <a:lnSpc>
                <a:spcPct val="125454"/>
              </a:lnSpc>
              <a:spcBef>
                <a:spcPts val="10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Fast typist: 150 words per minute and higher  Average typist: 60-70 words per minute</a:t>
            </a:r>
            <a:endParaRPr sz="1400">
              <a:solidFill>
                <a:schemeClr val="dk1"/>
              </a:solidFill>
              <a:latin typeface="Times New Roman"/>
              <a:ea typeface="Times New Roman"/>
              <a:cs typeface="Times New Roman"/>
              <a:sym typeface="Times New Roman"/>
            </a:endParaRPr>
          </a:p>
          <a:p>
            <a:pPr marL="469900" lvl="0" indent="0" algn="l" rtl="0">
              <a:lnSpc>
                <a:spcPct val="119545"/>
              </a:lnSpc>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Computer</a:t>
            </a:r>
            <a:endParaRPr sz="1400">
              <a:solidFill>
                <a:schemeClr val="dk1"/>
              </a:solidFill>
              <a:latin typeface="Times New Roman"/>
              <a:ea typeface="Times New Roman"/>
              <a:cs typeface="Times New Roman"/>
              <a:sym typeface="Times New Roman"/>
            </a:endParaRPr>
          </a:p>
          <a:p>
            <a:pPr marL="927100" marR="571500" lvl="0" indent="0" algn="l" rtl="0">
              <a:lnSpc>
                <a:spcPct val="125454"/>
              </a:lnSpc>
              <a:spcBef>
                <a:spcPts val="10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Transcription: 33 words per minute  Composition: 19 words per minute</a:t>
            </a:r>
            <a:endParaRPr sz="1400">
              <a:solidFill>
                <a:schemeClr val="dk1"/>
              </a:solidFill>
              <a:latin typeface="Times New Roman"/>
              <a:ea typeface="Times New Roman"/>
              <a:cs typeface="Times New Roman"/>
              <a:sym typeface="Times New Roman"/>
            </a:endParaRPr>
          </a:p>
          <a:p>
            <a:pPr marL="469900" lvl="0" indent="0" algn="l" rtl="0">
              <a:lnSpc>
                <a:spcPct val="122272"/>
              </a:lnSpc>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Two finger typists</a:t>
            </a:r>
            <a:endParaRPr sz="1400">
              <a:solidFill>
                <a:schemeClr val="dk1"/>
              </a:solidFill>
              <a:latin typeface="Times New Roman"/>
              <a:ea typeface="Times New Roman"/>
              <a:cs typeface="Times New Roman"/>
              <a:sym typeface="Times New Roman"/>
            </a:endParaRPr>
          </a:p>
          <a:p>
            <a:pPr marL="469900" marR="431800" lvl="0" indent="0" algn="l" rtl="0">
              <a:lnSpc>
                <a:spcPct val="110909"/>
              </a:lnSpc>
              <a:spcBef>
                <a:spcPts val="30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Memorized text: 37 words per minute  Copying text: 27 words per minute</a:t>
            </a:r>
            <a:endParaRPr sz="1400">
              <a:solidFill>
                <a:schemeClr val="dk1"/>
              </a:solidFill>
              <a:latin typeface="Times New Roman"/>
              <a:ea typeface="Times New Roman"/>
              <a:cs typeface="Times New Roman"/>
              <a:sym typeface="Times New Roman"/>
            </a:endParaRPr>
          </a:p>
          <a:p>
            <a:pPr marL="469900" lvl="0" indent="0" algn="l" rtl="0">
              <a:lnSpc>
                <a:spcPct val="120909"/>
              </a:lnSpc>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Hand printing</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GB" sz="1400">
                <a:solidFill>
                  <a:schemeClr val="dk1"/>
                </a:solidFill>
                <a:latin typeface="Times New Roman"/>
                <a:ea typeface="Times New Roman"/>
                <a:cs typeface="Times New Roman"/>
                <a:sym typeface="Times New Roman"/>
              </a:rPr>
              <a:t>Memorized text: 31 words per minute.  Copying text: 22 words per minute</a:t>
            </a:r>
            <a:endParaRPr sz="1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1237350" y="637575"/>
            <a:ext cx="7384500" cy="36189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None/>
            </a:pPr>
            <a:r>
              <a:rPr lang="en-GB" sz="2200" b="1">
                <a:solidFill>
                  <a:srgbClr val="000000"/>
                </a:solidFill>
                <a:latin typeface="Times New Roman"/>
                <a:ea typeface="Times New Roman"/>
                <a:cs typeface="Times New Roman"/>
                <a:sym typeface="Times New Roman"/>
              </a:rPr>
              <a:t>OBSTACLES AND PITFALLS IN DEVELOPMENT PATH</a:t>
            </a:r>
            <a:endParaRPr sz="2200" b="1">
              <a:solidFill>
                <a:srgbClr val="000000"/>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2200">
                <a:solidFill>
                  <a:srgbClr val="000000"/>
                </a:solidFill>
                <a:latin typeface="Arial"/>
                <a:ea typeface="Arial"/>
                <a:cs typeface="Arial"/>
                <a:sym typeface="Arial"/>
              </a:rPr>
              <a:t>•</a:t>
            </a:r>
            <a:r>
              <a:rPr lang="en-GB" sz="2200">
                <a:solidFill>
                  <a:srgbClr val="000000"/>
                </a:solidFill>
                <a:latin typeface="Times New Roman"/>
                <a:ea typeface="Times New Roman"/>
                <a:cs typeface="Times New Roman"/>
                <a:sym typeface="Times New Roman"/>
              </a:rPr>
              <a:t>No body ever gets it right for the first time</a:t>
            </a:r>
            <a:endParaRPr sz="2200">
              <a:solidFill>
                <a:srgbClr val="000000"/>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2200">
                <a:solidFill>
                  <a:srgbClr val="000000"/>
                </a:solidFill>
                <a:latin typeface="Arial"/>
                <a:ea typeface="Arial"/>
                <a:cs typeface="Arial"/>
                <a:sym typeface="Arial"/>
              </a:rPr>
              <a:t>•</a:t>
            </a:r>
            <a:r>
              <a:rPr lang="en-GB" sz="2200">
                <a:solidFill>
                  <a:srgbClr val="000000"/>
                </a:solidFill>
                <a:latin typeface="Times New Roman"/>
                <a:ea typeface="Times New Roman"/>
                <a:cs typeface="Times New Roman"/>
                <a:sym typeface="Times New Roman"/>
              </a:rPr>
              <a:t>Development is chock full of surprises.</a:t>
            </a:r>
            <a:endParaRPr sz="2200">
              <a:solidFill>
                <a:srgbClr val="000000"/>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2200">
                <a:solidFill>
                  <a:srgbClr val="000000"/>
                </a:solidFill>
                <a:latin typeface="Arial"/>
                <a:ea typeface="Arial"/>
                <a:cs typeface="Arial"/>
                <a:sym typeface="Arial"/>
              </a:rPr>
              <a:t>•</a:t>
            </a:r>
            <a:r>
              <a:rPr lang="en-GB" sz="2200">
                <a:solidFill>
                  <a:srgbClr val="000000"/>
                </a:solidFill>
                <a:latin typeface="Times New Roman"/>
                <a:ea typeface="Times New Roman"/>
                <a:cs typeface="Times New Roman"/>
                <a:sym typeface="Times New Roman"/>
              </a:rPr>
              <a:t>Good design requires living in a sea of changes.</a:t>
            </a:r>
            <a:endParaRPr sz="2200">
              <a:solidFill>
                <a:srgbClr val="000000"/>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2200">
                <a:solidFill>
                  <a:srgbClr val="000000"/>
                </a:solidFill>
                <a:latin typeface="Arial"/>
                <a:ea typeface="Arial"/>
                <a:cs typeface="Arial"/>
                <a:sym typeface="Arial"/>
              </a:rPr>
              <a:t>•</a:t>
            </a:r>
            <a:r>
              <a:rPr lang="en-GB" sz="2200">
                <a:solidFill>
                  <a:srgbClr val="000000"/>
                </a:solidFill>
                <a:latin typeface="Times New Roman"/>
                <a:ea typeface="Times New Roman"/>
                <a:cs typeface="Times New Roman"/>
                <a:sym typeface="Times New Roman"/>
              </a:rPr>
              <a:t>Designers need good tools.</a:t>
            </a:r>
            <a:endParaRPr sz="2200">
              <a:solidFill>
                <a:srgbClr val="000000"/>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2200">
                <a:solidFill>
                  <a:srgbClr val="000000"/>
                </a:solidFill>
                <a:latin typeface="Arial"/>
                <a:ea typeface="Arial"/>
                <a:cs typeface="Arial"/>
                <a:sym typeface="Arial"/>
              </a:rPr>
              <a:t>•</a:t>
            </a:r>
            <a:r>
              <a:rPr lang="en-GB" sz="2200">
                <a:solidFill>
                  <a:srgbClr val="000000"/>
                </a:solidFill>
                <a:latin typeface="Times New Roman"/>
                <a:ea typeface="Times New Roman"/>
                <a:cs typeface="Times New Roman"/>
                <a:sym typeface="Times New Roman"/>
              </a:rPr>
              <a:t>Performance design goals</a:t>
            </a:r>
            <a:endParaRPr sz="2200">
              <a:solidFill>
                <a:srgbClr val="000000"/>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2200">
                <a:solidFill>
                  <a:srgbClr val="000000"/>
                </a:solidFill>
                <a:latin typeface="Arial"/>
                <a:ea typeface="Arial"/>
                <a:cs typeface="Arial"/>
                <a:sym typeface="Arial"/>
              </a:rPr>
              <a:t>•</a:t>
            </a:r>
            <a:r>
              <a:rPr lang="en-GB" sz="2200">
                <a:solidFill>
                  <a:srgbClr val="000000"/>
                </a:solidFill>
                <a:latin typeface="Times New Roman"/>
                <a:ea typeface="Times New Roman"/>
                <a:cs typeface="Times New Roman"/>
                <a:sym typeface="Times New Roman"/>
              </a:rPr>
              <a:t>People may make mistakes while using a good system also</a:t>
            </a:r>
            <a:endParaRPr sz="22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12700" lvl="0" indent="0" algn="l" rtl="0">
              <a:lnSpc>
                <a:spcPct val="115000"/>
              </a:lnSpc>
              <a:spcBef>
                <a:spcPts val="100"/>
              </a:spcBef>
              <a:spcAft>
                <a:spcPts val="0"/>
              </a:spcAft>
              <a:buClr>
                <a:schemeClr val="dk1"/>
              </a:buClr>
              <a:buSzPts val="1100"/>
              <a:buFont typeface="Arial"/>
              <a:buNone/>
            </a:pPr>
            <a:r>
              <a:rPr lang="en-GB" sz="1500" b="1" u="sng">
                <a:solidFill>
                  <a:schemeClr val="dk1"/>
                </a:solidFill>
                <a:latin typeface="Times New Roman"/>
                <a:ea typeface="Times New Roman"/>
                <a:cs typeface="Times New Roman"/>
                <a:sym typeface="Times New Roman"/>
              </a:rPr>
              <a:t>UNDERSTAND THE BUSINESS FUNCTION</a:t>
            </a:r>
            <a:endParaRPr sz="1500" b="1"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b="1"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500" b="1" u="sng">
                <a:solidFill>
                  <a:schemeClr val="dk1"/>
                </a:solidFill>
                <a:latin typeface="Times New Roman"/>
                <a:ea typeface="Times New Roman"/>
                <a:cs typeface="Times New Roman"/>
                <a:sym typeface="Times New Roman"/>
              </a:rPr>
              <a:t>\</a:t>
            </a:r>
            <a:r>
              <a:rPr lang="en-GB" sz="1500">
                <a:solidFill>
                  <a:schemeClr val="dk1"/>
                </a:solidFill>
              </a:rPr>
              <a:t>•</a:t>
            </a:r>
            <a:r>
              <a:rPr lang="en-GB" sz="1500">
                <a:solidFill>
                  <a:schemeClr val="dk1"/>
                </a:solidFill>
                <a:latin typeface="Times New Roman"/>
                <a:ea typeface="Times New Roman"/>
                <a:cs typeface="Times New Roman"/>
                <a:sym typeface="Times New Roman"/>
              </a:rPr>
              <a:t>Business definition and requirements analysis</a:t>
            </a:r>
            <a:endParaRPr sz="1500">
              <a:solidFill>
                <a:schemeClr val="dk1"/>
              </a:solidFill>
              <a:latin typeface="Times New Roman"/>
              <a:ea typeface="Times New Roman"/>
              <a:cs typeface="Times New Roman"/>
              <a:sym typeface="Times New Roman"/>
            </a:endParaRPr>
          </a:p>
          <a:p>
            <a:pPr marL="927100" lvl="0" indent="0" algn="l" rtl="0">
              <a:lnSpc>
                <a:spcPct val="115000"/>
              </a:lnSpc>
              <a:spcBef>
                <a:spcPts val="90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--Direct methods -</a:t>
            </a:r>
            <a:endParaRPr sz="1500">
              <a:solidFill>
                <a:schemeClr val="dk1"/>
              </a:solidFill>
              <a:latin typeface="Times New Roman"/>
              <a:ea typeface="Times New Roman"/>
              <a:cs typeface="Times New Roman"/>
              <a:sym typeface="Times New Roman"/>
            </a:endParaRPr>
          </a:p>
          <a:p>
            <a:pPr marL="927100" lvl="0" indent="0" algn="l" rtl="0">
              <a:lnSpc>
                <a:spcPct val="115000"/>
              </a:lnSpc>
              <a:spcBef>
                <a:spcPts val="40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-Indirect methods</a:t>
            </a:r>
            <a:endParaRPr sz="1500">
              <a:solidFill>
                <a:schemeClr val="dk1"/>
              </a:solidFill>
              <a:latin typeface="Times New Roman"/>
              <a:ea typeface="Times New Roman"/>
              <a:cs typeface="Times New Roman"/>
              <a:sym typeface="Times New Roman"/>
            </a:endParaRPr>
          </a:p>
          <a:p>
            <a:pPr marL="469900" marR="88900" lvl="0" indent="0" algn="l" rtl="0">
              <a:lnSpc>
                <a:spcPct val="189090"/>
              </a:lnSpc>
              <a:spcBef>
                <a:spcPts val="20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--Requirements collection guidelines  Determining basic business functions</a:t>
            </a:r>
            <a:endParaRPr sz="1500">
              <a:solidFill>
                <a:schemeClr val="dk1"/>
              </a:solidFill>
              <a:latin typeface="Times New Roman"/>
              <a:ea typeface="Times New Roman"/>
              <a:cs typeface="Times New Roman"/>
              <a:sym typeface="Times New Roman"/>
            </a:endParaRPr>
          </a:p>
          <a:p>
            <a:pPr marL="927100" lvl="0" indent="0" algn="l" rtl="0">
              <a:lnSpc>
                <a:spcPct val="115000"/>
              </a:lnSpc>
              <a:spcBef>
                <a:spcPts val="700"/>
              </a:spcBef>
              <a:spcAft>
                <a:spcPts val="0"/>
              </a:spcAft>
              <a:buClr>
                <a:schemeClr val="dk1"/>
              </a:buClr>
              <a:buSzPts val="1100"/>
              <a:buFont typeface="Arial"/>
              <a:buNone/>
            </a:pPr>
            <a:r>
              <a:rPr lang="en-GB" sz="1450">
                <a:solidFill>
                  <a:schemeClr val="dk1"/>
                </a:solidFill>
                <a:latin typeface="Times New Roman"/>
                <a:ea typeface="Times New Roman"/>
                <a:cs typeface="Times New Roman"/>
                <a:sym typeface="Times New Roman"/>
              </a:rPr>
              <a:t>--Developing conceptual modes</a:t>
            </a:r>
            <a:endParaRPr sz="1450">
              <a:solidFill>
                <a:schemeClr val="dk1"/>
              </a:solidFill>
              <a:latin typeface="Times New Roman"/>
              <a:ea typeface="Times New Roman"/>
              <a:cs typeface="Times New Roman"/>
              <a:sym typeface="Times New Roman"/>
            </a:endParaRPr>
          </a:p>
          <a:p>
            <a:pPr marL="927100" lvl="0" indent="0" algn="l" rtl="0">
              <a:lnSpc>
                <a:spcPct val="115000"/>
              </a:lnSpc>
              <a:spcBef>
                <a:spcPts val="600"/>
              </a:spcBef>
              <a:spcAft>
                <a:spcPts val="0"/>
              </a:spcAft>
              <a:buClr>
                <a:schemeClr val="dk1"/>
              </a:buClr>
              <a:buSzPts val="1100"/>
              <a:buFont typeface="Arial"/>
              <a:buNone/>
            </a:pPr>
            <a:r>
              <a:rPr lang="en-GB" sz="1450">
                <a:solidFill>
                  <a:schemeClr val="dk1"/>
                </a:solidFill>
                <a:latin typeface="Times New Roman"/>
                <a:ea typeface="Times New Roman"/>
                <a:cs typeface="Times New Roman"/>
                <a:sym typeface="Times New Roman"/>
              </a:rPr>
              <a:t>--Understanding mental models -</a:t>
            </a:r>
            <a:endParaRPr sz="1450">
              <a:solidFill>
                <a:schemeClr val="dk1"/>
              </a:solidFill>
              <a:latin typeface="Times New Roman"/>
              <a:ea typeface="Times New Roman"/>
              <a:cs typeface="Times New Roman"/>
              <a:sym typeface="Times New Roman"/>
            </a:endParaRPr>
          </a:p>
          <a:p>
            <a:pPr marL="927100" lvl="0" indent="0" algn="l" rtl="0">
              <a:lnSpc>
                <a:spcPct val="115000"/>
              </a:lnSpc>
              <a:spcBef>
                <a:spcPts val="600"/>
              </a:spcBef>
              <a:spcAft>
                <a:spcPts val="0"/>
              </a:spcAft>
              <a:buClr>
                <a:schemeClr val="dk1"/>
              </a:buClr>
              <a:buSzPts val="1100"/>
              <a:buFont typeface="Arial"/>
              <a:buNone/>
            </a:pPr>
            <a:r>
              <a:rPr lang="en-GB" sz="1450">
                <a:solidFill>
                  <a:schemeClr val="dk1"/>
                </a:solidFill>
                <a:latin typeface="Times New Roman"/>
                <a:ea typeface="Times New Roman"/>
                <a:cs typeface="Times New Roman"/>
                <a:sym typeface="Times New Roman"/>
              </a:rPr>
              <a:t>-Users new mental model</a:t>
            </a:r>
            <a:endParaRPr sz="1450">
              <a:solidFill>
                <a:schemeClr val="dk1"/>
              </a:solidFill>
              <a:latin typeface="Times New Roman"/>
              <a:ea typeface="Times New Roman"/>
              <a:cs typeface="Times New Roman"/>
              <a:sym typeface="Times New Roman"/>
            </a:endParaRPr>
          </a:p>
          <a:p>
            <a:pPr marL="469900" lvl="0" indent="0" algn="l" rtl="0">
              <a:lnSpc>
                <a:spcPct val="115000"/>
              </a:lnSpc>
              <a:spcBef>
                <a:spcPts val="60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Design standards or style guides</a:t>
            </a:r>
            <a:endParaRPr sz="1500">
              <a:solidFill>
                <a:schemeClr val="dk1"/>
              </a:solidFill>
              <a:latin typeface="Times New Roman"/>
              <a:ea typeface="Times New Roman"/>
              <a:cs typeface="Times New Roman"/>
              <a:sym typeface="Times New Roman"/>
            </a:endParaRPr>
          </a:p>
          <a:p>
            <a:pPr marL="927100" marR="508000" lvl="0" indent="0" algn="l" rtl="0">
              <a:lnSpc>
                <a:spcPct val="124000"/>
              </a:lnSpc>
              <a:spcBef>
                <a:spcPts val="60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--Value of standards and  guidelines --Document design</a:t>
            </a:r>
            <a:endParaRPr sz="1500">
              <a:solidFill>
                <a:schemeClr val="dk1"/>
              </a:solidFill>
              <a:latin typeface="Times New Roman"/>
              <a:ea typeface="Times New Roman"/>
              <a:cs typeface="Times New Roman"/>
              <a:sym typeface="Times New Roman"/>
            </a:endParaRPr>
          </a:p>
          <a:p>
            <a:pPr marL="469900" marR="50800" lvl="0" indent="0" algn="l" rtl="0">
              <a:lnSpc>
                <a:spcPct val="189090"/>
              </a:lnSpc>
              <a:spcBef>
                <a:spcPts val="20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--Design support and implementation  System training and documentation</a:t>
            </a:r>
            <a:endParaRPr sz="1500">
              <a:solidFill>
                <a:schemeClr val="dk1"/>
              </a:solidFill>
              <a:latin typeface="Times New Roman"/>
              <a:ea typeface="Times New Roman"/>
              <a:cs typeface="Times New Roman"/>
              <a:sym typeface="Times New Roman"/>
            </a:endParaRPr>
          </a:p>
          <a:p>
            <a:pPr marL="927100" lvl="0" indent="0" algn="l" rtl="0">
              <a:lnSpc>
                <a:spcPct val="115000"/>
              </a:lnSpc>
              <a:spcBef>
                <a:spcPts val="40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Training</a:t>
            </a:r>
            <a:endParaRPr sz="1500">
              <a:solidFill>
                <a:schemeClr val="dk1"/>
              </a:solidFill>
              <a:latin typeface="Times New Roman"/>
              <a:ea typeface="Times New Roman"/>
              <a:cs typeface="Times New Roman"/>
              <a:sym typeface="Times New Roman"/>
            </a:endParaRPr>
          </a:p>
          <a:p>
            <a:pPr marL="927100" lvl="0" indent="0" algn="l" rtl="0">
              <a:lnSpc>
                <a:spcPct val="115000"/>
              </a:lnSpc>
              <a:spcBef>
                <a:spcPts val="60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--Documentation</a:t>
            </a:r>
            <a:endParaRPr sz="15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500" b="1" u="sng">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subTitle" idx="1"/>
          </p:nvPr>
        </p:nvSpPr>
        <p:spPr>
          <a:xfrm>
            <a:off x="394475" y="148200"/>
            <a:ext cx="8554200" cy="46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500">
              <a:solidFill>
                <a:schemeClr val="dk1"/>
              </a:solidFill>
            </a:endParaRPr>
          </a:p>
        </p:txBody>
      </p:sp>
      <p:pic>
        <p:nvPicPr>
          <p:cNvPr id="161" name="Google Shape;161;p34"/>
          <p:cNvPicPr preferRelativeResize="0"/>
          <p:nvPr/>
        </p:nvPicPr>
        <p:blipFill>
          <a:blip r:embed="rId3">
            <a:alphaModFix/>
          </a:blip>
          <a:stretch>
            <a:fillRect/>
          </a:stretch>
        </p:blipFill>
        <p:spPr>
          <a:xfrm>
            <a:off x="1057275" y="938213"/>
            <a:ext cx="7029450" cy="326707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p:nvPr/>
        </p:nvSpPr>
        <p:spPr>
          <a:xfrm>
            <a:off x="0" y="0"/>
            <a:ext cx="3000000" cy="4692600"/>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r>
              <a:rPr lang="en-GB" sz="1700" b="1" u="sng">
                <a:solidFill>
                  <a:schemeClr val="dk1"/>
                </a:solidFill>
                <a:latin typeface="Times New Roman"/>
                <a:ea typeface="Times New Roman"/>
                <a:cs typeface="Times New Roman"/>
                <a:sym typeface="Times New Roman"/>
              </a:rPr>
              <a:t>INDIRECT METHODS</a:t>
            </a:r>
            <a:endParaRPr sz="1700" b="1" u="sng">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MIS Intermediary</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Paper Surveyor Questionnaire</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Electronic Surveyor Questionnaire</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Electronic Focus Group</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Marketing and Sales</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Support Line</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E-Mail or Bulletin Board</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User Group</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Competitor Analyses</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Trade Show</a:t>
            </a:r>
            <a:endParaRPr sz="1700">
              <a:solidFill>
                <a:schemeClr val="dk1"/>
              </a:solidFill>
              <a:latin typeface="Times New Roman"/>
              <a:ea typeface="Times New Roman"/>
              <a:cs typeface="Times New Roman"/>
              <a:sym typeface="Times New Roman"/>
            </a:endParaRPr>
          </a:p>
          <a:p>
            <a:pPr marL="0" lvl="0" indent="0" algn="l" rtl="0">
              <a:lnSpc>
                <a:spcPct val="125000"/>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Other Media Analysis</a:t>
            </a:r>
            <a:endParaRPr sz="1700">
              <a:solidFill>
                <a:schemeClr val="dk1"/>
              </a:solidFill>
              <a:latin typeface="Times New Roman"/>
              <a:ea typeface="Times New Roman"/>
              <a:cs typeface="Times New Roman"/>
              <a:sym typeface="Times New Roman"/>
            </a:endParaRPr>
          </a:p>
          <a:p>
            <a:pPr marL="0" lvl="0" indent="0" algn="l" rtl="0">
              <a:lnSpc>
                <a:spcPct val="127727"/>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System Testing</a:t>
            </a:r>
            <a:endParaRPr sz="17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6"/>
          <p:cNvSpPr txBox="1"/>
          <p:nvPr/>
        </p:nvSpPr>
        <p:spPr>
          <a:xfrm>
            <a:off x="0" y="0"/>
            <a:ext cx="8935844" cy="3894241"/>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r>
              <a:rPr lang="en-GB" sz="1500" b="1" u="sng" dirty="0">
                <a:solidFill>
                  <a:schemeClr val="dk1"/>
                </a:solidFill>
                <a:latin typeface="Times New Roman"/>
                <a:ea typeface="Times New Roman"/>
                <a:cs typeface="Times New Roman"/>
                <a:sym typeface="Times New Roman"/>
              </a:rPr>
              <a:t>DETERMINING BASIC BUSINESS FUNCTIONS</a:t>
            </a:r>
            <a:endParaRPr sz="1500" b="1" u="sng" dirty="0">
              <a:solidFill>
                <a:schemeClr val="dk1"/>
              </a:solidFill>
              <a:latin typeface="Times New Roman"/>
              <a:ea typeface="Times New Roman"/>
              <a:cs typeface="Times New Roman"/>
              <a:sym typeface="Times New Roman"/>
            </a:endParaRPr>
          </a:p>
          <a:p>
            <a:pPr marL="0" lvl="0" indent="0" algn="l" rtl="0">
              <a:lnSpc>
                <a:spcPct val="110909"/>
              </a:lnSpc>
              <a:spcBef>
                <a:spcPts val="0"/>
              </a:spcBef>
              <a:spcAft>
                <a:spcPts val="0"/>
              </a:spcAft>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Major system functions are listed and described, including critical system inputs and  outputs.</a:t>
            </a:r>
            <a:endParaRPr sz="15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750" dirty="0">
                <a:solidFill>
                  <a:schemeClr val="dk1"/>
                </a:solidFill>
                <a:latin typeface="Times New Roman"/>
                <a:ea typeface="Times New Roman"/>
                <a:cs typeface="Times New Roman"/>
                <a:sym typeface="Times New Roman"/>
              </a:rPr>
              <a:t>•</a:t>
            </a:r>
            <a:endParaRPr sz="1750" dirty="0">
              <a:solidFill>
                <a:schemeClr val="dk1"/>
              </a:solidFill>
              <a:latin typeface="Times New Roman"/>
              <a:ea typeface="Times New Roman"/>
              <a:cs typeface="Times New Roman"/>
              <a:sym typeface="Times New Roman"/>
            </a:endParaRPr>
          </a:p>
          <a:p>
            <a:pPr marL="12700" marR="571500" lvl="0" indent="0" algn="l" rtl="0">
              <a:lnSpc>
                <a:spcPct val="110909"/>
              </a:lnSpc>
              <a:spcBef>
                <a:spcPts val="0"/>
              </a:spcBef>
              <a:spcAft>
                <a:spcPts val="0"/>
              </a:spcAft>
              <a:buNone/>
            </a:pPr>
            <a:r>
              <a:rPr lang="en-GB" sz="1500" dirty="0">
                <a:solidFill>
                  <a:schemeClr val="dk1"/>
                </a:solidFill>
                <a:latin typeface="Times New Roman"/>
                <a:ea typeface="Times New Roman"/>
                <a:cs typeface="Times New Roman"/>
                <a:sym typeface="Times New Roman"/>
              </a:rPr>
              <a:t>A flowchart of major functions is </a:t>
            </a:r>
            <a:r>
              <a:rPr lang="en-GB" sz="1500" dirty="0" smtClean="0">
                <a:solidFill>
                  <a:schemeClr val="dk1"/>
                </a:solidFill>
                <a:latin typeface="Times New Roman"/>
                <a:ea typeface="Times New Roman"/>
                <a:cs typeface="Times New Roman"/>
                <a:sym typeface="Times New Roman"/>
              </a:rPr>
              <a:t>developed.</a:t>
            </a:r>
            <a:endParaRPr sz="1500" dirty="0">
              <a:solidFill>
                <a:schemeClr val="dk1"/>
              </a:solidFill>
              <a:latin typeface="Times New Roman"/>
              <a:ea typeface="Times New Roman"/>
              <a:cs typeface="Times New Roman"/>
              <a:sym typeface="Times New Roman"/>
            </a:endParaRPr>
          </a:p>
          <a:p>
            <a:pPr marL="241300" lvl="0" indent="0" algn="l" rtl="0">
              <a:lnSpc>
                <a:spcPct val="115000"/>
              </a:lnSpc>
              <a:spcBef>
                <a:spcPts val="0"/>
              </a:spcBef>
              <a:spcAft>
                <a:spcPts val="0"/>
              </a:spcAft>
              <a:buNone/>
            </a:pPr>
            <a:r>
              <a:rPr lang="en-GB" sz="1500" dirty="0">
                <a:solidFill>
                  <a:schemeClr val="dk1"/>
                </a:solidFill>
                <a:latin typeface="Times New Roman"/>
                <a:ea typeface="Times New Roman"/>
                <a:cs typeface="Times New Roman"/>
                <a:sym typeface="Times New Roman"/>
              </a:rPr>
              <a:t>Gain a complete understanding of the user's mental model based upon:</a:t>
            </a:r>
            <a:endParaRPr sz="1500"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The user's needs and the user's profile.</a:t>
            </a:r>
            <a:endParaRPr sz="1500"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A user task analysis.</a:t>
            </a:r>
            <a:endParaRPr sz="1500" dirty="0">
              <a:solidFill>
                <a:schemeClr val="dk1"/>
              </a:solidFill>
              <a:latin typeface="Times New Roman"/>
              <a:ea typeface="Times New Roman"/>
              <a:cs typeface="Times New Roman"/>
              <a:sym typeface="Times New Roman"/>
            </a:endParaRPr>
          </a:p>
          <a:p>
            <a:pPr marL="0" lvl="0" indent="0" algn="l" rtl="0">
              <a:lnSpc>
                <a:spcPct val="110909"/>
              </a:lnSpc>
              <a:spcBef>
                <a:spcPts val="0"/>
              </a:spcBef>
              <a:spcAft>
                <a:spcPts val="0"/>
              </a:spcAft>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Develop a conceptual model of the system based upon the user's mental model.  This includes:</a:t>
            </a:r>
            <a:endParaRPr sz="1500" dirty="0">
              <a:solidFill>
                <a:schemeClr val="dk1"/>
              </a:solidFill>
              <a:latin typeface="Times New Roman"/>
              <a:ea typeface="Times New Roman"/>
              <a:cs typeface="Times New Roman"/>
              <a:sym typeface="Times New Roman"/>
            </a:endParaRPr>
          </a:p>
          <a:p>
            <a:pPr marL="0" lvl="0" indent="0" algn="l" rtl="0">
              <a:lnSpc>
                <a:spcPct val="119545"/>
              </a:lnSpc>
              <a:spcBef>
                <a:spcPts val="0"/>
              </a:spcBef>
              <a:spcAft>
                <a:spcPts val="0"/>
              </a:spcAft>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Defining objects.</a:t>
            </a:r>
            <a:endParaRPr sz="1500"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500" dirty="0">
                <a:solidFill>
                  <a:schemeClr val="dk1"/>
                </a:solidFill>
              </a:rPr>
              <a:t>•</a:t>
            </a:r>
            <a:r>
              <a:rPr lang="en-GB" sz="1500" dirty="0">
                <a:solidFill>
                  <a:schemeClr val="dk1"/>
                </a:solidFill>
                <a:latin typeface="Times New Roman"/>
                <a:ea typeface="Times New Roman"/>
                <a:cs typeface="Times New Roman"/>
                <a:sym typeface="Times New Roman"/>
              </a:rPr>
              <a:t>Developing metaphors.</a:t>
            </a:r>
            <a:endParaRPr sz="1500" dirty="0">
              <a:solidFill>
                <a:schemeClr val="dk1"/>
              </a:solidFill>
              <a:latin typeface="Times New Roman"/>
              <a:ea typeface="Times New Roman"/>
              <a:cs typeface="Times New Roman"/>
              <a:sym typeface="Times New Roman"/>
            </a:endParaRPr>
          </a:p>
          <a:p>
            <a:pPr marL="12700" lvl="0" indent="0" algn="l" rtl="0">
              <a:lnSpc>
                <a:spcPct val="115000"/>
              </a:lnSpc>
              <a:spcBef>
                <a:spcPts val="100"/>
              </a:spcBef>
              <a:spcAft>
                <a:spcPts val="0"/>
              </a:spcAft>
              <a:buNone/>
            </a:pPr>
            <a:r>
              <a:rPr lang="en-GB" sz="1500" b="1" u="sng" dirty="0">
                <a:solidFill>
                  <a:schemeClr val="dk1"/>
                </a:solidFill>
                <a:latin typeface="Times New Roman"/>
                <a:ea typeface="Times New Roman"/>
                <a:cs typeface="Times New Roman"/>
                <a:sym typeface="Times New Roman"/>
              </a:rPr>
              <a:t>UNDERSTANDING THE USER'S MENTAL MODEL</a:t>
            </a:r>
            <a:endParaRPr sz="1500" b="1" u="sng" dirty="0">
              <a:solidFill>
                <a:schemeClr val="dk1"/>
              </a:solidFill>
              <a:latin typeface="Times New Roman"/>
              <a:ea typeface="Times New Roman"/>
              <a:cs typeface="Times New Roman"/>
              <a:sym typeface="Times New Roman"/>
            </a:endParaRPr>
          </a:p>
          <a:p>
            <a:pPr marL="469900" marR="25400" lvl="0" indent="0" algn="just" rtl="0">
              <a:lnSpc>
                <a:spcPct val="124000"/>
              </a:lnSpc>
              <a:spcBef>
                <a:spcPts val="600"/>
              </a:spcBef>
              <a:spcAft>
                <a:spcPts val="0"/>
              </a:spcAft>
              <a:buNone/>
            </a:pPr>
            <a:r>
              <a:rPr lang="en-GB" sz="1500" dirty="0" smtClean="0">
                <a:solidFill>
                  <a:schemeClr val="dk1"/>
                </a:solidFill>
                <a:latin typeface="Times New Roman"/>
                <a:ea typeface="Times New Roman"/>
                <a:cs typeface="Times New Roman"/>
                <a:sym typeface="Times New Roman"/>
              </a:rPr>
              <a:t>A </a:t>
            </a:r>
            <a:r>
              <a:rPr lang="en-GB" sz="1500" dirty="0">
                <a:solidFill>
                  <a:schemeClr val="dk1"/>
                </a:solidFill>
                <a:latin typeface="Times New Roman"/>
                <a:ea typeface="Times New Roman"/>
                <a:cs typeface="Times New Roman"/>
                <a:sym typeface="Times New Roman"/>
              </a:rPr>
              <a:t>goal of task analysis, and a goal of understanding the user, is to gain a picture of  the user's mental model.</a:t>
            </a:r>
            <a:endParaRPr sz="1500"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endParaRPr sz="15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7"/>
          <p:cNvSpPr txBox="1"/>
          <p:nvPr/>
        </p:nvSpPr>
        <p:spPr>
          <a:xfrm>
            <a:off x="0" y="0"/>
            <a:ext cx="8262300" cy="5295587"/>
          </a:xfrm>
          <a:prstGeom prst="rect">
            <a:avLst/>
          </a:prstGeom>
          <a:noFill/>
          <a:ln>
            <a:noFill/>
          </a:ln>
        </p:spPr>
        <p:txBody>
          <a:bodyPr spcFirstLastPara="1" wrap="square" lIns="91425" tIns="91425" rIns="91425" bIns="91425" anchor="t" anchorCtr="0">
            <a:spAutoFit/>
          </a:bodyPr>
          <a:lstStyle/>
          <a:p>
            <a:pPr marL="469900" marR="12700" lvl="0" indent="0" algn="just" rtl="0">
              <a:lnSpc>
                <a:spcPct val="124000"/>
              </a:lnSpc>
              <a:spcBef>
                <a:spcPts val="600"/>
              </a:spcBef>
              <a:spcAft>
                <a:spcPts val="0"/>
              </a:spcAft>
              <a:buNone/>
            </a:pPr>
            <a:r>
              <a:rPr lang="en-GB" dirty="0" smtClean="0">
                <a:solidFill>
                  <a:schemeClr val="dk1"/>
                </a:solidFill>
                <a:latin typeface="Times New Roman"/>
                <a:ea typeface="Times New Roman"/>
                <a:cs typeface="Times New Roman"/>
                <a:sym typeface="Times New Roman"/>
              </a:rPr>
              <a:t>A mental model is an internal representation of a person's current conceptualization  and understanding of something.</a:t>
            </a:r>
            <a:endParaRPr dirty="0" smtClean="0">
              <a:solidFill>
                <a:schemeClr val="dk1"/>
              </a:solidFill>
              <a:latin typeface="Times New Roman"/>
              <a:ea typeface="Times New Roman"/>
              <a:cs typeface="Times New Roman"/>
              <a:sym typeface="Times New Roman"/>
            </a:endParaRPr>
          </a:p>
          <a:p>
            <a:pPr marL="469900" marR="12700" lvl="0" indent="0" algn="just" rtl="0">
              <a:lnSpc>
                <a:spcPct val="124000"/>
              </a:lnSpc>
              <a:spcBef>
                <a:spcPts val="600"/>
              </a:spcBef>
              <a:spcAft>
                <a:spcPts val="0"/>
              </a:spcAft>
              <a:buNone/>
            </a:pPr>
            <a:r>
              <a:rPr lang="en-GB" dirty="0" smtClean="0">
                <a:solidFill>
                  <a:schemeClr val="dk1"/>
                </a:solidFill>
                <a:latin typeface="Times New Roman"/>
                <a:ea typeface="Times New Roman"/>
                <a:cs typeface="Times New Roman"/>
                <a:sym typeface="Times New Roman"/>
              </a:rPr>
              <a:t>Mental </a:t>
            </a:r>
            <a:r>
              <a:rPr lang="en-GB" dirty="0">
                <a:solidFill>
                  <a:schemeClr val="dk1"/>
                </a:solidFill>
                <a:latin typeface="Times New Roman"/>
                <a:ea typeface="Times New Roman"/>
                <a:cs typeface="Times New Roman"/>
                <a:sym typeface="Times New Roman"/>
              </a:rPr>
              <a:t>models are gradually developed in order to understand, explain, and do  something.</a:t>
            </a:r>
            <a:endParaRPr dirty="0">
              <a:solidFill>
                <a:schemeClr val="dk1"/>
              </a:solidFill>
              <a:latin typeface="Times New Roman"/>
              <a:ea typeface="Times New Roman"/>
              <a:cs typeface="Times New Roman"/>
              <a:sym typeface="Times New Roman"/>
            </a:endParaRPr>
          </a:p>
          <a:p>
            <a:pPr marL="469900" marR="12700" lvl="0" indent="0" algn="just" rtl="0">
              <a:lnSpc>
                <a:spcPct val="124000"/>
              </a:lnSpc>
              <a:spcBef>
                <a:spcPts val="600"/>
              </a:spcBef>
              <a:spcAft>
                <a:spcPts val="0"/>
              </a:spcAft>
              <a:buNone/>
            </a:pPr>
            <a:r>
              <a:rPr lang="en-GB" dirty="0">
                <a:solidFill>
                  <a:schemeClr val="dk1"/>
                </a:solidFill>
                <a:latin typeface="Times New Roman"/>
                <a:ea typeface="Times New Roman"/>
                <a:cs typeface="Times New Roman"/>
                <a:sym typeface="Times New Roman"/>
              </a:rPr>
              <a:t>Mental models enable a person to predict the actions necessary to do things if the  actions have been forgotten or have not yet been encountered.</a:t>
            </a:r>
            <a:endParaRPr dirty="0">
              <a:solidFill>
                <a:schemeClr val="dk1"/>
              </a:solidFill>
              <a:latin typeface="Times New Roman"/>
              <a:ea typeface="Times New Roman"/>
              <a:cs typeface="Times New Roman"/>
              <a:sym typeface="Times New Roman"/>
            </a:endParaRPr>
          </a:p>
          <a:p>
            <a:pPr marL="12700" lvl="0" indent="0" algn="l" rtl="0">
              <a:lnSpc>
                <a:spcPct val="115000"/>
              </a:lnSpc>
              <a:spcBef>
                <a:spcPts val="100"/>
              </a:spcBef>
              <a:spcAft>
                <a:spcPts val="0"/>
              </a:spcAft>
              <a:buNone/>
            </a:pPr>
            <a:r>
              <a:rPr lang="en-GB" b="1" u="sng" dirty="0">
                <a:solidFill>
                  <a:schemeClr val="dk1"/>
                </a:solidFill>
                <a:latin typeface="Times New Roman"/>
                <a:ea typeface="Times New Roman"/>
                <a:cs typeface="Times New Roman"/>
                <a:sym typeface="Times New Roman"/>
              </a:rPr>
              <a:t>PERFORMING A TASK ANALYSIS</a:t>
            </a:r>
            <a:endParaRPr b="1" u="sng" dirty="0">
              <a:solidFill>
                <a:schemeClr val="dk1"/>
              </a:solidFill>
              <a:latin typeface="Times New Roman"/>
              <a:ea typeface="Times New Roman"/>
              <a:cs typeface="Times New Roman"/>
              <a:sym typeface="Times New Roman"/>
            </a:endParaRPr>
          </a:p>
          <a:p>
            <a:pPr marL="469900" marR="12700" lvl="0" indent="0" algn="just" rtl="0">
              <a:lnSpc>
                <a:spcPct val="124000"/>
              </a:lnSpc>
              <a:spcBef>
                <a:spcPts val="60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200"/>
              </a:spcBef>
              <a:spcAft>
                <a:spcPts val="0"/>
              </a:spcAft>
              <a:buNone/>
            </a:pPr>
            <a:r>
              <a:rPr lang="en-GB" dirty="0" smtClean="0">
                <a:solidFill>
                  <a:schemeClr val="dk1"/>
                </a:solidFill>
                <a:latin typeface="Times New Roman"/>
                <a:ea typeface="Times New Roman"/>
                <a:cs typeface="Times New Roman"/>
                <a:sym typeface="Times New Roman"/>
              </a:rPr>
              <a:t>••</a:t>
            </a:r>
            <a:r>
              <a:rPr lang="en-GB" dirty="0">
                <a:solidFill>
                  <a:schemeClr val="dk1"/>
                </a:solidFill>
                <a:latin typeface="Times New Roman"/>
                <a:ea typeface="Times New Roman"/>
                <a:cs typeface="Times New Roman"/>
                <a:sym typeface="Times New Roman"/>
              </a:rPr>
              <a:t>Task analysis involves breaking down the user's activities to the individual task  level.</a:t>
            </a:r>
            <a:endParaRPr dirty="0">
              <a:solidFill>
                <a:schemeClr val="dk1"/>
              </a:solidFill>
              <a:latin typeface="Times New Roman"/>
              <a:ea typeface="Times New Roman"/>
              <a:cs typeface="Times New Roman"/>
              <a:sym typeface="Times New Roman"/>
            </a:endParaRPr>
          </a:p>
          <a:p>
            <a:pPr marL="469900" lvl="0" indent="0" algn="l" rtl="0">
              <a:lnSpc>
                <a:spcPct val="117727"/>
              </a:lnSpc>
              <a:spcBef>
                <a:spcPts val="0"/>
              </a:spcBef>
              <a:spcAft>
                <a:spcPts val="0"/>
              </a:spcAft>
              <a:buNone/>
            </a:pPr>
            <a:r>
              <a:rPr lang="en-GB" dirty="0">
                <a:solidFill>
                  <a:schemeClr val="dk1"/>
                </a:solidFill>
                <a:latin typeface="Times New Roman"/>
                <a:ea typeface="Times New Roman"/>
                <a:cs typeface="Times New Roman"/>
                <a:sym typeface="Times New Roman"/>
              </a:rPr>
              <a:t>Knowing why establishes the major work goals;</a:t>
            </a:r>
            <a:endParaRPr dirty="0">
              <a:solidFill>
                <a:schemeClr val="dk1"/>
              </a:solidFill>
              <a:latin typeface="Times New Roman"/>
              <a:ea typeface="Times New Roman"/>
              <a:cs typeface="Times New Roman"/>
              <a:sym typeface="Times New Roman"/>
            </a:endParaRPr>
          </a:p>
          <a:p>
            <a:pPr marL="469900" lvl="0" indent="0" algn="l" rtl="0">
              <a:lnSpc>
                <a:spcPct val="125000"/>
              </a:lnSpc>
              <a:spcBef>
                <a:spcPts val="0"/>
              </a:spcBef>
              <a:spcAft>
                <a:spcPts val="0"/>
              </a:spcAft>
              <a:buNone/>
            </a:pPr>
            <a:r>
              <a:rPr lang="en-GB" dirty="0">
                <a:solidFill>
                  <a:schemeClr val="dk1"/>
                </a:solidFill>
                <a:latin typeface="Times New Roman"/>
                <a:ea typeface="Times New Roman"/>
                <a:cs typeface="Times New Roman"/>
                <a:sym typeface="Times New Roman"/>
              </a:rPr>
              <a:t>Complete description of all user tasks and interactions.</a:t>
            </a:r>
            <a:endParaRPr dirty="0">
              <a:solidFill>
                <a:schemeClr val="dk1"/>
              </a:solidFill>
              <a:latin typeface="Times New Roman"/>
              <a:ea typeface="Times New Roman"/>
              <a:cs typeface="Times New Roman"/>
              <a:sym typeface="Times New Roman"/>
            </a:endParaRPr>
          </a:p>
          <a:p>
            <a:pPr marL="469900" lvl="0" indent="0" algn="l" rtl="0">
              <a:lnSpc>
                <a:spcPct val="128181"/>
              </a:lnSpc>
              <a:spcBef>
                <a:spcPts val="0"/>
              </a:spcBef>
              <a:spcAft>
                <a:spcPts val="0"/>
              </a:spcAft>
              <a:buNone/>
            </a:pPr>
            <a:r>
              <a:rPr lang="en-GB" dirty="0">
                <a:solidFill>
                  <a:schemeClr val="dk1"/>
                </a:solidFill>
                <a:latin typeface="Times New Roman"/>
                <a:ea typeface="Times New Roman"/>
                <a:cs typeface="Times New Roman"/>
                <a:sym typeface="Times New Roman"/>
              </a:rPr>
              <a:t>Work activities are studied using the techniques just reviewed;</a:t>
            </a:r>
            <a:endParaRPr dirty="0">
              <a:solidFill>
                <a:schemeClr val="dk1"/>
              </a:solidFill>
              <a:latin typeface="Times New Roman"/>
              <a:ea typeface="Times New Roman"/>
              <a:cs typeface="Times New Roman"/>
              <a:sym typeface="Times New Roman"/>
            </a:endParaRPr>
          </a:p>
          <a:p>
            <a:pPr marL="469900" marR="12700" lvl="0" indent="0" algn="l" rtl="0">
              <a:lnSpc>
                <a:spcPct val="110909"/>
              </a:lnSpc>
              <a:spcBef>
                <a:spcPts val="400"/>
              </a:spcBef>
              <a:spcAft>
                <a:spcPts val="0"/>
              </a:spcAft>
              <a:buNone/>
            </a:pPr>
            <a:r>
              <a:rPr lang="en-GB" dirty="0">
                <a:solidFill>
                  <a:schemeClr val="dk1"/>
                </a:solidFill>
                <a:latin typeface="Times New Roman"/>
                <a:ea typeface="Times New Roman"/>
                <a:cs typeface="Times New Roman"/>
                <a:sym typeface="Times New Roman"/>
              </a:rPr>
              <a:t>Direct observation, interviews, questionnaires, or obtaining measurements of actual  current system usage.</a:t>
            </a:r>
            <a:endParaRPr dirty="0">
              <a:solidFill>
                <a:schemeClr val="dk1"/>
              </a:solidFill>
              <a:latin typeface="Times New Roman"/>
              <a:ea typeface="Times New Roman"/>
              <a:cs typeface="Times New Roman"/>
              <a:sym typeface="Times New Roman"/>
            </a:endParaRPr>
          </a:p>
          <a:p>
            <a:pPr marL="469900" lvl="0" indent="0" algn="l" rtl="0">
              <a:lnSpc>
                <a:spcPct val="119545"/>
              </a:lnSpc>
              <a:spcBef>
                <a:spcPts val="0"/>
              </a:spcBef>
              <a:spcAft>
                <a:spcPts val="0"/>
              </a:spcAft>
              <a:buNone/>
            </a:pPr>
            <a:r>
              <a:rPr lang="en-GB" dirty="0">
                <a:solidFill>
                  <a:schemeClr val="dk1"/>
                </a:solidFill>
                <a:latin typeface="Times New Roman"/>
                <a:ea typeface="Times New Roman"/>
                <a:cs typeface="Times New Roman"/>
                <a:sym typeface="Times New Roman"/>
              </a:rPr>
              <a:t>Listing of the user's current tasks.</a:t>
            </a:r>
            <a:endParaRPr dirty="0">
              <a:solidFill>
                <a:schemeClr val="dk1"/>
              </a:solidFill>
              <a:latin typeface="Times New Roman"/>
              <a:ea typeface="Times New Roman"/>
              <a:cs typeface="Times New Roman"/>
              <a:sym typeface="Times New Roman"/>
            </a:endParaRPr>
          </a:p>
          <a:p>
            <a:pPr marL="469900" lvl="0" indent="0" algn="l" rtl="0">
              <a:lnSpc>
                <a:spcPct val="128181"/>
              </a:lnSpc>
              <a:spcBef>
                <a:spcPts val="0"/>
              </a:spcBef>
              <a:spcAft>
                <a:spcPts val="0"/>
              </a:spcAft>
              <a:buNone/>
            </a:pPr>
            <a:r>
              <a:rPr lang="en-GB" dirty="0">
                <a:solidFill>
                  <a:schemeClr val="dk1"/>
                </a:solidFill>
                <a:latin typeface="Times New Roman"/>
                <a:ea typeface="Times New Roman"/>
                <a:cs typeface="Times New Roman"/>
                <a:sym typeface="Times New Roman"/>
              </a:rPr>
              <a:t>Another result is a list of objects the users see as important to what they do</a:t>
            </a:r>
            <a:endParaRPr dirty="0">
              <a:solidFill>
                <a:schemeClr val="dk1"/>
              </a:solidFill>
              <a:latin typeface="Times New Roman"/>
              <a:ea typeface="Times New Roman"/>
              <a:cs typeface="Times New Roman"/>
              <a:sym typeface="Times New Roman"/>
            </a:endParaRPr>
          </a:p>
          <a:p>
            <a:pPr marL="12700" lvl="0" indent="0" algn="l" rtl="0">
              <a:lnSpc>
                <a:spcPct val="115000"/>
              </a:lnSpc>
              <a:spcBef>
                <a:spcPts val="100"/>
              </a:spcBef>
              <a:spcAft>
                <a:spcPts val="0"/>
              </a:spcAft>
              <a:buNone/>
            </a:pPr>
            <a:endParaRPr lang="en-GB" b="1" u="sng" dirty="0" smtClean="0">
              <a:solidFill>
                <a:schemeClr val="dk1"/>
              </a:solidFill>
              <a:latin typeface="Times New Roman"/>
              <a:ea typeface="Times New Roman"/>
              <a:cs typeface="Times New Roman"/>
              <a:sym typeface="Times New Roman"/>
            </a:endParaRPr>
          </a:p>
          <a:p>
            <a:pPr marL="12700" lvl="0" indent="0" algn="l" rtl="0">
              <a:lnSpc>
                <a:spcPct val="115000"/>
              </a:lnSpc>
              <a:spcBef>
                <a:spcPts val="100"/>
              </a:spcBef>
              <a:spcAft>
                <a:spcPts val="0"/>
              </a:spcAft>
              <a:buNone/>
            </a:pPr>
            <a:endParaRPr lang="en-GB" b="1" u="sng" dirty="0">
              <a:solidFill>
                <a:schemeClr val="dk1"/>
              </a:solidFill>
              <a:latin typeface="Times New Roman"/>
              <a:ea typeface="Times New Roman"/>
              <a:cs typeface="Times New Roman"/>
              <a:sym typeface="Times New Roman"/>
            </a:endParaRPr>
          </a:p>
          <a:p>
            <a:pPr marL="12700" lvl="0" indent="0" algn="l" rtl="0">
              <a:lnSpc>
                <a:spcPct val="115000"/>
              </a:lnSpc>
              <a:spcBef>
                <a:spcPts val="100"/>
              </a:spcBef>
              <a:spcAft>
                <a:spcPts val="0"/>
              </a:spcAft>
              <a:buNone/>
            </a:pPr>
            <a:endParaRPr lang="en-GB" b="1" u="sng" dirty="0" smtClean="0">
              <a:solidFill>
                <a:schemeClr val="dk1"/>
              </a:solidFill>
              <a:latin typeface="Times New Roman"/>
              <a:ea typeface="Times New Roman"/>
              <a:cs typeface="Times New Roman"/>
              <a:sym typeface="Times New Roman"/>
            </a:endParaRPr>
          </a:p>
          <a:p>
            <a:pPr marL="12700" lvl="0" indent="0" algn="l" rtl="0">
              <a:lnSpc>
                <a:spcPct val="115000"/>
              </a:lnSpc>
              <a:spcBef>
                <a:spcPts val="100"/>
              </a:spcBef>
              <a:spcAft>
                <a:spcPts val="0"/>
              </a:spcAft>
              <a:buNone/>
            </a:pPr>
            <a:endParaRPr lang="en-GB" b="1" u="sng"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p:nvPr/>
        </p:nvSpPr>
        <p:spPr>
          <a:xfrm>
            <a:off x="0" y="0"/>
            <a:ext cx="9144000" cy="542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l" rtl="0">
              <a:lnSpc>
                <a:spcPct val="110909"/>
              </a:lnSpc>
              <a:spcBef>
                <a:spcPts val="0"/>
              </a:spcBef>
              <a:spcAft>
                <a:spcPts val="0"/>
              </a:spcAft>
              <a:buNone/>
            </a:pPr>
            <a:r>
              <a:rPr lang="en-GB" sz="1600" dirty="0">
                <a:solidFill>
                  <a:schemeClr val="dk1"/>
                </a:solidFill>
                <a:latin typeface="Times New Roman"/>
                <a:ea typeface="Times New Roman"/>
                <a:cs typeface="Times New Roman"/>
                <a:sym typeface="Times New Roman"/>
              </a:rPr>
              <a:t>•A conceptual model is the general conceptual framework through which the  system's functions are presented.</a:t>
            </a:r>
            <a:endParaRPr sz="1600" dirty="0">
              <a:solidFill>
                <a:schemeClr val="dk1"/>
              </a:solidFill>
              <a:latin typeface="Times New Roman"/>
              <a:ea typeface="Times New Roman"/>
              <a:cs typeface="Times New Roman"/>
              <a:sym typeface="Times New Roman"/>
            </a:endParaRPr>
          </a:p>
          <a:p>
            <a:pPr marL="0" lvl="0" indent="0" algn="just" rtl="0">
              <a:lnSpc>
                <a:spcPct val="112727"/>
              </a:lnSpc>
              <a:spcBef>
                <a:spcPts val="300"/>
              </a:spcBef>
              <a:spcAft>
                <a:spcPts val="0"/>
              </a:spcAft>
              <a:buNone/>
            </a:pPr>
            <a:r>
              <a:rPr lang="en-GB" dirty="0">
                <a:solidFill>
                  <a:schemeClr val="dk1"/>
                </a:solidFill>
              </a:rPr>
              <a:t>•</a:t>
            </a:r>
            <a:r>
              <a:rPr lang="en-GB" dirty="0">
                <a:solidFill>
                  <a:schemeClr val="dk1"/>
                </a:solidFill>
                <a:latin typeface="Times New Roman"/>
                <a:ea typeface="Times New Roman"/>
                <a:cs typeface="Times New Roman"/>
                <a:sym typeface="Times New Roman"/>
              </a:rPr>
              <a:t>Such a model describes how the interface will present objects, the relationships  between objects, the properties of objects, and the actions that will be performed.</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10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just" rtl="0">
              <a:lnSpc>
                <a:spcPct val="116363"/>
              </a:lnSpc>
              <a:spcBef>
                <a:spcPts val="0"/>
              </a:spcBef>
              <a:spcAft>
                <a:spcPts val="0"/>
              </a:spcAft>
              <a:buNone/>
            </a:pPr>
            <a:r>
              <a:rPr lang="en-GB" dirty="0">
                <a:solidFill>
                  <a:schemeClr val="dk1"/>
                </a:solidFill>
              </a:rPr>
              <a:t>•</a:t>
            </a:r>
            <a:r>
              <a:rPr lang="en-GB" dirty="0">
                <a:solidFill>
                  <a:schemeClr val="dk1"/>
                </a:solidFill>
                <a:latin typeface="Times New Roman"/>
                <a:ea typeface="Times New Roman"/>
                <a:cs typeface="Times New Roman"/>
                <a:sym typeface="Times New Roman"/>
              </a:rPr>
              <a:t>A conceptual model is based on the user's mental model. Since the term mental  model refers to a person's current level of knowledge about something, people will  always have them</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350" dirty="0">
              <a:solidFill>
                <a:schemeClr val="dk1"/>
              </a:solidFill>
              <a:latin typeface="Times New Roman"/>
              <a:ea typeface="Times New Roman"/>
              <a:cs typeface="Times New Roman"/>
              <a:sym typeface="Times New Roman"/>
            </a:endParaRPr>
          </a:p>
          <a:p>
            <a:pPr marL="12700" lvl="0" indent="0" algn="l" rtl="0">
              <a:lnSpc>
                <a:spcPct val="115000"/>
              </a:lnSpc>
              <a:spcBef>
                <a:spcPts val="0"/>
              </a:spcBef>
              <a:spcAft>
                <a:spcPts val="0"/>
              </a:spcAft>
              <a:buNone/>
            </a:pPr>
            <a:r>
              <a:rPr lang="en-GB" b="1" u="sng" dirty="0">
                <a:solidFill>
                  <a:schemeClr val="dk1"/>
                </a:solidFill>
                <a:latin typeface="Times New Roman"/>
                <a:ea typeface="Times New Roman"/>
                <a:cs typeface="Times New Roman"/>
                <a:sym typeface="Times New Roman"/>
              </a:rPr>
              <a:t>DEVELOPING CONCEPTUAL MODELS</a:t>
            </a:r>
            <a:endParaRPr b="1" u="sng" dirty="0">
              <a:solidFill>
                <a:schemeClr val="dk1"/>
              </a:solidFill>
              <a:latin typeface="Times New Roman"/>
              <a:ea typeface="Times New Roman"/>
              <a:cs typeface="Times New Roman"/>
              <a:sym typeface="Times New Roman"/>
            </a:endParaRPr>
          </a:p>
          <a:p>
            <a:pPr marL="0" lvl="0" indent="0" algn="just" rtl="0">
              <a:lnSpc>
                <a:spcPct val="110909"/>
              </a:lnSpc>
              <a:spcBef>
                <a:spcPts val="0"/>
              </a:spcBef>
              <a:spcAft>
                <a:spcPts val="0"/>
              </a:spcAft>
              <a:buNone/>
            </a:pPr>
            <a:r>
              <a:rPr lang="en-GB" dirty="0">
                <a:solidFill>
                  <a:schemeClr val="dk1"/>
                </a:solidFill>
              </a:rPr>
              <a:t>•</a:t>
            </a:r>
            <a:r>
              <a:rPr lang="en-GB" dirty="0">
                <a:solidFill>
                  <a:schemeClr val="dk1"/>
                </a:solidFill>
                <a:latin typeface="Times New Roman"/>
                <a:ea typeface="Times New Roman"/>
                <a:cs typeface="Times New Roman"/>
                <a:sym typeface="Times New Roman"/>
              </a:rPr>
              <a:t>Since mental models are influenced by a person’s experiences, and people have  different experiences, no two user mental models are likely to be exactly the same.</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650" dirty="0">
                <a:solidFill>
                  <a:schemeClr val="dk1"/>
                </a:solidFill>
                <a:latin typeface="Times New Roman"/>
                <a:ea typeface="Times New Roman"/>
                <a:cs typeface="Times New Roman"/>
                <a:sym typeface="Times New Roman"/>
              </a:rPr>
              <a:t>•</a:t>
            </a:r>
            <a:endParaRPr sz="1650" dirty="0">
              <a:solidFill>
                <a:schemeClr val="dk1"/>
              </a:solidFill>
              <a:latin typeface="Times New Roman"/>
              <a:ea typeface="Times New Roman"/>
              <a:cs typeface="Times New Roman"/>
              <a:sym typeface="Times New Roman"/>
            </a:endParaRPr>
          </a:p>
          <a:p>
            <a:pPr marL="0" lvl="0" indent="0" algn="just" rtl="0">
              <a:lnSpc>
                <a:spcPct val="89000"/>
              </a:lnSpc>
              <a:spcBef>
                <a:spcPts val="0"/>
              </a:spcBef>
              <a:spcAft>
                <a:spcPts val="0"/>
              </a:spcAft>
              <a:buNone/>
            </a:pPr>
            <a:r>
              <a:rPr lang="en-GB" dirty="0">
                <a:solidFill>
                  <a:schemeClr val="dk1"/>
                </a:solidFill>
              </a:rPr>
              <a:t>•</a:t>
            </a:r>
            <a:r>
              <a:rPr lang="en-GB" dirty="0">
                <a:solidFill>
                  <a:schemeClr val="dk1"/>
                </a:solidFill>
                <a:latin typeface="Times New Roman"/>
                <a:ea typeface="Times New Roman"/>
                <a:cs typeface="Times New Roman"/>
                <a:sym typeface="Times New Roman"/>
              </a:rPr>
              <a:t>Each person looks at the interface from a slightly different perspective. The goal of  the designer is to facilitate for the user the development of useful </a:t>
            </a:r>
            <a:r>
              <a:rPr lang="en-GB" i="1" dirty="0">
                <a:solidFill>
                  <a:schemeClr val="dk1"/>
                </a:solidFill>
                <a:latin typeface="Times New Roman"/>
                <a:ea typeface="Times New Roman"/>
                <a:cs typeface="Times New Roman"/>
                <a:sym typeface="Times New Roman"/>
              </a:rPr>
              <a:t>mental model of  the system.</a:t>
            </a:r>
            <a:endParaRPr i="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650" dirty="0">
                <a:solidFill>
                  <a:schemeClr val="dk1"/>
                </a:solidFill>
                <a:latin typeface="Times New Roman"/>
                <a:ea typeface="Times New Roman"/>
                <a:cs typeface="Times New Roman"/>
                <a:sym typeface="Times New Roman"/>
              </a:rPr>
              <a:t>•</a:t>
            </a:r>
            <a:endParaRPr sz="1650" dirty="0">
              <a:solidFill>
                <a:schemeClr val="dk1"/>
              </a:solidFill>
              <a:latin typeface="Times New Roman"/>
              <a:ea typeface="Times New Roman"/>
              <a:cs typeface="Times New Roman"/>
              <a:sym typeface="Times New Roman"/>
            </a:endParaRPr>
          </a:p>
          <a:p>
            <a:pPr marL="0" lvl="0" indent="0" algn="just" rtl="0">
              <a:lnSpc>
                <a:spcPct val="112727"/>
              </a:lnSpc>
              <a:spcBef>
                <a:spcPts val="0"/>
              </a:spcBef>
              <a:spcAft>
                <a:spcPts val="0"/>
              </a:spcAft>
              <a:buNone/>
            </a:pPr>
            <a:r>
              <a:rPr lang="en-GB" dirty="0">
                <a:solidFill>
                  <a:schemeClr val="dk1"/>
                </a:solidFill>
              </a:rPr>
              <a:t>•</a:t>
            </a:r>
            <a:r>
              <a:rPr lang="en-GB" dirty="0">
                <a:solidFill>
                  <a:schemeClr val="dk1"/>
                </a:solidFill>
                <a:latin typeface="Times New Roman"/>
                <a:ea typeface="Times New Roman"/>
                <a:cs typeface="Times New Roman"/>
                <a:sym typeface="Times New Roman"/>
              </a:rPr>
              <a:t>This is accomplished by presenting to the user a </a:t>
            </a:r>
            <a:r>
              <a:rPr lang="en-GB" i="1" dirty="0">
                <a:solidFill>
                  <a:schemeClr val="dk1"/>
                </a:solidFill>
                <a:latin typeface="Times New Roman"/>
                <a:ea typeface="Times New Roman"/>
                <a:cs typeface="Times New Roman"/>
                <a:sym typeface="Times New Roman"/>
              </a:rPr>
              <a:t>meaningful conceptual model of  the system </a:t>
            </a:r>
            <a:r>
              <a:rPr lang="en-GB"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0" lvl="0" indent="0" algn="l" rtl="0">
              <a:lnSpc>
                <a:spcPct val="110909"/>
              </a:lnSpc>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l" rtl="0">
              <a:lnSpc>
                <a:spcPct val="110909"/>
              </a:lnSpc>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469900" marR="12700" lvl="0" indent="0" algn="just" rtl="0">
              <a:lnSpc>
                <a:spcPct val="124000"/>
              </a:lnSpc>
              <a:spcBef>
                <a:spcPts val="600"/>
              </a:spcBef>
              <a:spcAft>
                <a:spcPts val="0"/>
              </a:spcAft>
              <a:buNone/>
            </a:pPr>
            <a:endParaRPr sz="16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9"/>
          <p:cNvSpPr txBox="1"/>
          <p:nvPr/>
        </p:nvSpPr>
        <p:spPr>
          <a:xfrm>
            <a:off x="0" y="0"/>
            <a:ext cx="9144000" cy="4498500"/>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r>
              <a:rPr lang="en-GB" sz="1700" b="1" i="1" u="sng">
                <a:solidFill>
                  <a:schemeClr val="dk1"/>
                </a:solidFill>
                <a:latin typeface="Times New Roman"/>
                <a:ea typeface="Times New Roman"/>
                <a:cs typeface="Times New Roman"/>
                <a:sym typeface="Times New Roman"/>
              </a:rPr>
              <a:t>Guidelines for Designing Conceptual Models</a:t>
            </a:r>
            <a:endParaRPr sz="1700" b="1" i="1" u="sng">
              <a:solidFill>
                <a:schemeClr val="dk1"/>
              </a:solidFill>
              <a:latin typeface="Times New Roman"/>
              <a:ea typeface="Times New Roman"/>
              <a:cs typeface="Times New Roman"/>
              <a:sym typeface="Times New Roman"/>
            </a:endParaRPr>
          </a:p>
          <a:p>
            <a:pPr marL="0" lvl="0" indent="0" algn="l" rtl="0">
              <a:lnSpc>
                <a:spcPct val="128181"/>
              </a:lnSpc>
              <a:spcBef>
                <a:spcPts val="100"/>
              </a:spcBef>
              <a:spcAft>
                <a:spcPts val="0"/>
              </a:spcAft>
              <a:buNone/>
            </a:pPr>
            <a:endParaRPr sz="1700">
              <a:solidFill>
                <a:schemeClr val="dk1"/>
              </a:solidFill>
            </a:endParaRPr>
          </a:p>
          <a:p>
            <a:pPr marL="0" lvl="0" indent="0" algn="l" rtl="0">
              <a:lnSpc>
                <a:spcPct val="128181"/>
              </a:lnSpc>
              <a:spcBef>
                <a:spcPts val="100"/>
              </a:spcBef>
              <a:spcAft>
                <a:spcPts val="0"/>
              </a:spcAft>
              <a:buNone/>
            </a:pPr>
            <a:r>
              <a:rPr lang="en-GB" sz="1700">
                <a:solidFill>
                  <a:schemeClr val="dk1"/>
                </a:solidFill>
                <a:latin typeface="Times New Roman"/>
                <a:ea typeface="Times New Roman"/>
                <a:cs typeface="Times New Roman"/>
                <a:sym typeface="Times New Roman"/>
              </a:rPr>
              <a:t>Reflect the user's mental model, not the designer's.</a:t>
            </a:r>
            <a:endParaRPr sz="17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Draw physical analogies or present metaphors.</a:t>
            </a:r>
            <a:endParaRPr sz="1700">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Comply with expectancies, habits, routines, and  stereotypes.</a:t>
            </a:r>
            <a:endParaRPr sz="1700">
              <a:solidFill>
                <a:schemeClr val="dk1"/>
              </a:solidFill>
              <a:latin typeface="Times New Roman"/>
              <a:ea typeface="Times New Roman"/>
              <a:cs typeface="Times New Roman"/>
              <a:sym typeface="Times New Roman"/>
            </a:endParaRPr>
          </a:p>
          <a:p>
            <a:pPr marL="469900" lvl="0" indent="0" algn="l" rtl="0">
              <a:lnSpc>
                <a:spcPct val="120909"/>
              </a:lnSpc>
              <a:spcBef>
                <a:spcPts val="0"/>
              </a:spcBef>
              <a:spcAft>
                <a:spcPts val="0"/>
              </a:spcAft>
              <a:buNone/>
            </a:pPr>
            <a:r>
              <a:rPr lang="en-GB" sz="1700">
                <a:solidFill>
                  <a:schemeClr val="dk1"/>
                </a:solidFill>
                <a:latin typeface="Times New Roman"/>
                <a:ea typeface="Times New Roman"/>
                <a:cs typeface="Times New Roman"/>
                <a:sym typeface="Times New Roman"/>
              </a:rPr>
              <a:t>Provide action-response compatibility.</a:t>
            </a:r>
            <a:endParaRPr sz="1700">
              <a:solidFill>
                <a:schemeClr val="dk1"/>
              </a:solidFill>
              <a:latin typeface="Times New Roman"/>
              <a:ea typeface="Times New Roman"/>
              <a:cs typeface="Times New Roman"/>
              <a:sym typeface="Times New Roman"/>
            </a:endParaRPr>
          </a:p>
          <a:p>
            <a:pPr marL="469900" lvl="0" indent="0" algn="l" rtl="0">
              <a:lnSpc>
                <a:spcPct val="120909"/>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Make invisible parts and process of a system visible.</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Provide proper and correct feedback.</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Avoid anything unnecessary or irrelevant.</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Provide design consistency.</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Provide documentation and a help system that will reinforce the conceptual model.</a:t>
            </a:r>
            <a:endParaRPr sz="1700">
              <a:solidFill>
                <a:schemeClr val="dk1"/>
              </a:solidFill>
              <a:latin typeface="Times New Roman"/>
              <a:ea typeface="Times New Roman"/>
              <a:cs typeface="Times New Roman"/>
              <a:sym typeface="Times New Roman"/>
            </a:endParaRPr>
          </a:p>
          <a:p>
            <a:pPr marL="469900" marR="12700" lvl="0" indent="0" algn="just" rtl="0">
              <a:lnSpc>
                <a:spcPct val="124000"/>
              </a:lnSpc>
              <a:spcBef>
                <a:spcPts val="600"/>
              </a:spcBef>
              <a:spcAft>
                <a:spcPts val="0"/>
              </a:spcAft>
              <a:buNone/>
            </a:pPr>
            <a:r>
              <a:rPr lang="en-GB" sz="1700">
                <a:solidFill>
                  <a:schemeClr val="dk1"/>
                </a:solidFill>
                <a:latin typeface="Times New Roman"/>
                <a:ea typeface="Times New Roman"/>
                <a:cs typeface="Times New Roman"/>
                <a:sym typeface="Times New Roman"/>
              </a:rPr>
              <a:t>Promote the development of both novice and expert mental models</a:t>
            </a:r>
            <a:endParaRPr sz="1700">
              <a:solidFill>
                <a:schemeClr val="dk1"/>
              </a:solidFill>
              <a:latin typeface="Times New Roman"/>
              <a:ea typeface="Times New Roman"/>
              <a:cs typeface="Times New Roman"/>
              <a:sym typeface="Times New Roman"/>
            </a:endParaRPr>
          </a:p>
          <a:p>
            <a:pPr marL="469900" marR="12700" lvl="0" indent="0" algn="just" rtl="0">
              <a:lnSpc>
                <a:spcPct val="124000"/>
              </a:lnSpc>
              <a:spcBef>
                <a:spcPts val="600"/>
              </a:spcBef>
              <a:spcAft>
                <a:spcPts val="0"/>
              </a:spcAft>
              <a:buNone/>
            </a:pPr>
            <a:endParaRPr sz="17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0"/>
          <p:cNvSpPr txBox="1"/>
          <p:nvPr/>
        </p:nvSpPr>
        <p:spPr>
          <a:xfrm>
            <a:off x="0" y="0"/>
            <a:ext cx="9144000" cy="5493600"/>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r>
              <a:rPr lang="en-GB" sz="1800" b="1" u="sng">
                <a:solidFill>
                  <a:schemeClr val="dk1"/>
                </a:solidFill>
                <a:latin typeface="Times New Roman"/>
                <a:ea typeface="Times New Roman"/>
                <a:cs typeface="Times New Roman"/>
                <a:sym typeface="Times New Roman"/>
              </a:rPr>
              <a:t>Defining Objects</a:t>
            </a:r>
            <a:endParaRPr sz="1800" b="1" u="sng">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Determine all objects that have to be manipulated to get work done.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750">
                <a:solidFill>
                  <a:schemeClr val="dk1"/>
                </a:solidFill>
                <a:latin typeface="Times New Roman"/>
                <a:ea typeface="Times New Roman"/>
                <a:cs typeface="Times New Roman"/>
                <a:sym typeface="Times New Roman"/>
              </a:rPr>
              <a:t>•</a:t>
            </a:r>
            <a:endParaRPr sz="1750">
              <a:solidFill>
                <a:schemeClr val="dk1"/>
              </a:solidFill>
              <a:latin typeface="Times New Roman"/>
              <a:ea typeface="Times New Roman"/>
              <a:cs typeface="Times New Roman"/>
              <a:sym typeface="Times New Roman"/>
            </a:endParaRPr>
          </a:p>
          <a:p>
            <a:pPr marL="12700" lvl="0" indent="0" algn="l" rtl="0">
              <a:lnSpc>
                <a:spcPct val="128181"/>
              </a:lnSpc>
              <a:spcBef>
                <a:spcPts val="0"/>
              </a:spcBef>
              <a:spcAft>
                <a:spcPts val="0"/>
              </a:spcAft>
              <a:buNone/>
            </a:pPr>
            <a:r>
              <a:rPr lang="en-GB" sz="1800">
                <a:solidFill>
                  <a:schemeClr val="dk1"/>
                </a:solidFill>
                <a:latin typeface="Times New Roman"/>
                <a:ea typeface="Times New Roman"/>
                <a:cs typeface="Times New Roman"/>
                <a:sym typeface="Times New Roman"/>
              </a:rPr>
              <a:t>Describe:</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The objects used in tasks.</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Object behavior and characteristics that differentiate each kind of object.</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The relationship of objects to each other and the people using them.</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The actions performed.</a:t>
            </a:r>
            <a:endParaRPr sz="18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The objects to which actions apply.</a:t>
            </a:r>
            <a:endParaRPr sz="1800">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State information or attributes that each object in the task must preserve,  display,or allow to be edited.</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Identify the objects and actions that appear most often in the workflow.</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00"/>
              </a:spcBef>
              <a:spcAft>
                <a:spcPts val="0"/>
              </a:spcAft>
              <a:buNone/>
            </a:pPr>
            <a:r>
              <a:rPr lang="en-GB"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Make the several most important objects very obvious and easy to manipulate</a:t>
            </a:r>
            <a:endParaRPr sz="1800">
              <a:solidFill>
                <a:schemeClr val="dk1"/>
              </a:solidFill>
              <a:latin typeface="Times New Roman"/>
              <a:ea typeface="Times New Roman"/>
              <a:cs typeface="Times New Roman"/>
              <a:sym typeface="Times New Roman"/>
            </a:endParaRPr>
          </a:p>
          <a:p>
            <a:pPr marL="469900" marR="12700" lvl="0" indent="0" algn="just" rtl="0">
              <a:lnSpc>
                <a:spcPct val="124000"/>
              </a:lnSpc>
              <a:spcBef>
                <a:spcPts val="60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41"/>
          <p:cNvPicPr preferRelativeResize="0"/>
          <p:nvPr/>
        </p:nvPicPr>
        <p:blipFill>
          <a:blip r:embed="rId3">
            <a:alphaModFix/>
          </a:blip>
          <a:stretch>
            <a:fillRect/>
          </a:stretch>
        </p:blipFill>
        <p:spPr>
          <a:xfrm>
            <a:off x="841763" y="1165988"/>
            <a:ext cx="7743825" cy="271462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2"/>
          <p:cNvSpPr txBox="1">
            <a:spLocks noGrp="1"/>
          </p:cNvSpPr>
          <p:nvPr>
            <p:ph type="subTitle" idx="1"/>
          </p:nvPr>
        </p:nvSpPr>
        <p:spPr>
          <a:xfrm>
            <a:off x="355300" y="279000"/>
            <a:ext cx="8520600" cy="3195300"/>
          </a:xfrm>
          <a:prstGeom prst="rect">
            <a:avLst/>
          </a:prstGeom>
        </p:spPr>
        <p:txBody>
          <a:bodyPr spcFirstLastPara="1" wrap="square" lIns="91425" tIns="91425" rIns="91425" bIns="91425" anchor="t" anchorCtr="0">
            <a:noAutofit/>
          </a:bodyPr>
          <a:lstStyle/>
          <a:p>
            <a:pPr marL="12700" lvl="0" indent="0" algn="l" rtl="0">
              <a:lnSpc>
                <a:spcPct val="95000"/>
              </a:lnSpc>
              <a:spcBef>
                <a:spcPts val="100"/>
              </a:spcBef>
              <a:spcAft>
                <a:spcPts val="0"/>
              </a:spcAft>
              <a:buClr>
                <a:schemeClr val="dk1"/>
              </a:buClr>
              <a:buSzPts val="935"/>
              <a:buFont typeface="Arial"/>
              <a:buNone/>
            </a:pPr>
            <a:r>
              <a:rPr lang="en-GB" sz="1820" b="1" u="sng" dirty="0">
                <a:solidFill>
                  <a:schemeClr val="dk1"/>
                </a:solidFill>
                <a:latin typeface="Times New Roman"/>
                <a:ea typeface="Times New Roman"/>
                <a:cs typeface="Times New Roman"/>
                <a:sym typeface="Times New Roman"/>
              </a:rPr>
              <a:t>SCREEN DESIGNING</a:t>
            </a:r>
            <a:endParaRPr sz="1820" b="1" u="sng" dirty="0">
              <a:solidFill>
                <a:schemeClr val="dk1"/>
              </a:solidFill>
              <a:latin typeface="Times New Roman"/>
              <a:ea typeface="Times New Roman"/>
              <a:cs typeface="Times New Roman"/>
              <a:sym typeface="Times New Roman"/>
            </a:endParaRPr>
          </a:p>
          <a:p>
            <a:pPr marL="12700" lvl="0" indent="0" algn="l" rtl="0">
              <a:lnSpc>
                <a:spcPct val="105909"/>
              </a:lnSpc>
              <a:spcBef>
                <a:spcPts val="0"/>
              </a:spcBef>
              <a:spcAft>
                <a:spcPts val="0"/>
              </a:spcAft>
              <a:buClr>
                <a:schemeClr val="dk1"/>
              </a:buClr>
              <a:buSzPts val="935"/>
              <a:buFont typeface="Arial"/>
              <a:buNone/>
            </a:pPr>
            <a:r>
              <a:rPr lang="en-GB" sz="1620" b="1" dirty="0">
                <a:solidFill>
                  <a:schemeClr val="dk1"/>
                </a:solidFill>
                <a:latin typeface="Times New Roman"/>
                <a:ea typeface="Times New Roman"/>
                <a:cs typeface="Times New Roman"/>
                <a:sym typeface="Times New Roman"/>
              </a:rPr>
              <a:t>How to distract the screen user</a:t>
            </a:r>
            <a:endParaRPr sz="1620" b="1" dirty="0">
              <a:solidFill>
                <a:schemeClr val="dk1"/>
              </a:solidFill>
              <a:latin typeface="Times New Roman"/>
              <a:ea typeface="Times New Roman"/>
              <a:cs typeface="Times New Roman"/>
              <a:sym typeface="Times New Roman"/>
            </a:endParaRPr>
          </a:p>
          <a:p>
            <a:pPr marL="0" lvl="0" indent="0" algn="l" rtl="0">
              <a:lnSpc>
                <a:spcPct val="102727"/>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Unclear captions</a:t>
            </a:r>
            <a:endParaRPr sz="1620" dirty="0">
              <a:solidFill>
                <a:schemeClr val="dk1"/>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Improper type and graphic emphasis</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Misleading headings</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Irrelevant and unnecessary headings</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Inefficient results</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Clustered and cramped layout</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Poor quality of </a:t>
            </a:r>
            <a:r>
              <a:rPr lang="en-GB" sz="1620" dirty="0" smtClean="0">
                <a:solidFill>
                  <a:schemeClr val="dk1"/>
                </a:solidFill>
                <a:latin typeface="Times New Roman"/>
                <a:ea typeface="Times New Roman"/>
                <a:cs typeface="Times New Roman"/>
                <a:sym typeface="Times New Roman"/>
              </a:rPr>
              <a:t>presentation</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Appearance</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arrangement</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Visual inconsistency</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Lack of design features</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Over use of 3D presentations</a:t>
            </a:r>
            <a:endParaRPr sz="1620"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Overuse of too many bright </a:t>
            </a:r>
            <a:r>
              <a:rPr lang="en-GB" sz="1620" dirty="0" err="1">
                <a:solidFill>
                  <a:schemeClr val="dk1"/>
                </a:solidFill>
                <a:latin typeface="Times New Roman"/>
                <a:ea typeface="Times New Roman"/>
                <a:cs typeface="Times New Roman"/>
                <a:sym typeface="Times New Roman"/>
              </a:rPr>
              <a:t>colors</a:t>
            </a:r>
            <a:endParaRPr sz="1620" dirty="0">
              <a:solidFill>
                <a:schemeClr val="dk1"/>
              </a:solidFill>
              <a:latin typeface="Times New Roman"/>
              <a:ea typeface="Times New Roman"/>
              <a:cs typeface="Times New Roman"/>
              <a:sym typeface="Times New Roman"/>
            </a:endParaRPr>
          </a:p>
          <a:p>
            <a:pPr marL="0" lvl="0" indent="0" algn="l" rtl="0">
              <a:lnSpc>
                <a:spcPct val="108181"/>
              </a:lnSpc>
              <a:spcBef>
                <a:spcPts val="0"/>
              </a:spcBef>
              <a:spcAft>
                <a:spcPts val="0"/>
              </a:spcAft>
              <a:buClr>
                <a:schemeClr val="dk1"/>
              </a:buClr>
              <a:buSzPts val="935"/>
              <a:buFont typeface="Arial"/>
              <a:buNone/>
            </a:pPr>
            <a:r>
              <a:rPr lang="en-GB" sz="1620" dirty="0">
                <a:solidFill>
                  <a:schemeClr val="dk1"/>
                </a:solidFill>
              </a:rPr>
              <a:t>•</a:t>
            </a:r>
            <a:r>
              <a:rPr lang="en-GB" sz="1620" dirty="0">
                <a:solidFill>
                  <a:schemeClr val="dk1"/>
                </a:solidFill>
                <a:latin typeface="Times New Roman"/>
                <a:ea typeface="Times New Roman"/>
                <a:cs typeface="Times New Roman"/>
                <a:sym typeface="Times New Roman"/>
              </a:rPr>
              <a:t>Bad typography</a:t>
            </a:r>
            <a:endParaRPr sz="1620" dirty="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SzPts val="935"/>
              <a:buNone/>
            </a:pPr>
            <a:endParaRPr sz="1620" dirty="0">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subTitle" idx="1"/>
          </p:nvPr>
        </p:nvSpPr>
        <p:spPr>
          <a:xfrm>
            <a:off x="1237350" y="637575"/>
            <a:ext cx="7384500" cy="36189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Clr>
                <a:schemeClr val="dk1"/>
              </a:buClr>
              <a:buSzPts val="1100"/>
              <a:buFont typeface="Arial"/>
              <a:buNone/>
            </a:pPr>
            <a:r>
              <a:rPr lang="en-GB" sz="1800" b="1">
                <a:solidFill>
                  <a:schemeClr val="dk1"/>
                </a:solidFill>
                <a:latin typeface="Times New Roman"/>
                <a:ea typeface="Times New Roman"/>
                <a:cs typeface="Times New Roman"/>
                <a:sym typeface="Times New Roman"/>
              </a:rPr>
              <a:t>COMMON PITFALLS</a:t>
            </a:r>
            <a:endParaRPr sz="1800" b="1">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No early analysis and understanding the users needs and expectations.</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A focus on using design features or components .</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No usability testing.</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No common design team vision.</a:t>
            </a:r>
            <a:endParaRPr sz="18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Poor communication</a:t>
            </a: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p:nvPr/>
        </p:nvSpPr>
        <p:spPr>
          <a:xfrm>
            <a:off x="0" y="0"/>
            <a:ext cx="7030800" cy="4140900"/>
          </a:xfrm>
          <a:prstGeom prst="rect">
            <a:avLst/>
          </a:prstGeom>
          <a:noFill/>
          <a:ln>
            <a:noFill/>
          </a:ln>
        </p:spPr>
        <p:txBody>
          <a:bodyPr spcFirstLastPara="1" wrap="square" lIns="91425" tIns="91425" rIns="91425" bIns="91425" anchor="t" anchorCtr="0">
            <a:spAutoFit/>
          </a:bodyPr>
          <a:lstStyle/>
          <a:p>
            <a:pPr marL="12700" lvl="0" indent="0" algn="l" rtl="0">
              <a:lnSpc>
                <a:spcPct val="125909"/>
              </a:lnSpc>
              <a:spcBef>
                <a:spcPts val="0"/>
              </a:spcBef>
              <a:spcAft>
                <a:spcPts val="0"/>
              </a:spcAft>
              <a:buNone/>
            </a:pPr>
            <a:r>
              <a:rPr lang="en-GB" sz="1900" b="1">
                <a:solidFill>
                  <a:schemeClr val="dk1"/>
                </a:solidFill>
                <a:latin typeface="Times New Roman"/>
                <a:ea typeface="Times New Roman"/>
                <a:cs typeface="Times New Roman"/>
                <a:sym typeface="Times New Roman"/>
              </a:rPr>
              <a:t>Variety of distractions</a:t>
            </a:r>
            <a:endParaRPr sz="1900" b="1">
              <a:solidFill>
                <a:schemeClr val="dk1"/>
              </a:solidFill>
              <a:latin typeface="Times New Roman"/>
              <a:ea typeface="Times New Roman"/>
              <a:cs typeface="Times New Roman"/>
              <a:sym typeface="Times New Roman"/>
            </a:endParaRPr>
          </a:p>
          <a:p>
            <a:pPr marL="0" lvl="0" indent="0" algn="l" rtl="0">
              <a:lnSpc>
                <a:spcPct val="123181"/>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Numerous audio and visual interruptions</a:t>
            </a:r>
            <a:endParaRPr sz="19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Extensive visual clutter</a:t>
            </a:r>
            <a:endParaRPr sz="19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Poor information readability</a:t>
            </a:r>
            <a:endParaRPr sz="19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In comprehensible screen components</a:t>
            </a:r>
            <a:endParaRPr sz="19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Confusing and inefficient navigation</a:t>
            </a:r>
            <a:endParaRPr sz="19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Inefficient operations</a:t>
            </a:r>
            <a:endParaRPr sz="19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Excessive or inefficient page scrolling</a:t>
            </a:r>
            <a:endParaRPr sz="19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Information overload</a:t>
            </a:r>
            <a:endParaRPr sz="19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Design in consistency</a:t>
            </a:r>
            <a:endParaRPr sz="19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900">
                <a:solidFill>
                  <a:schemeClr val="dk1"/>
                </a:solidFill>
              </a:rPr>
              <a:t>•</a:t>
            </a:r>
            <a:r>
              <a:rPr lang="en-GB" sz="1900">
                <a:solidFill>
                  <a:schemeClr val="dk1"/>
                </a:solidFill>
                <a:latin typeface="Times New Roman"/>
                <a:ea typeface="Times New Roman"/>
                <a:cs typeface="Times New Roman"/>
                <a:sym typeface="Times New Roman"/>
              </a:rPr>
              <a:t>Outdated information</a:t>
            </a:r>
            <a:endParaRPr sz="19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4"/>
          <p:cNvSpPr txBox="1">
            <a:spLocks noGrp="1"/>
          </p:cNvSpPr>
          <p:nvPr>
            <p:ph type="subTitle" idx="1"/>
          </p:nvPr>
        </p:nvSpPr>
        <p:spPr>
          <a:xfrm>
            <a:off x="235425" y="246275"/>
            <a:ext cx="8520600" cy="4241400"/>
          </a:xfrm>
          <a:prstGeom prst="rect">
            <a:avLst/>
          </a:prstGeom>
        </p:spPr>
        <p:txBody>
          <a:bodyPr spcFirstLastPara="1" wrap="square" lIns="91425" tIns="91425" rIns="91425" bIns="91425" anchor="t" anchorCtr="0">
            <a:noAutofit/>
          </a:bodyPr>
          <a:lstStyle/>
          <a:p>
            <a:pPr marL="50800" lvl="0" indent="0" algn="l" rtl="0">
              <a:lnSpc>
                <a:spcPct val="115909"/>
              </a:lnSpc>
              <a:spcBef>
                <a:spcPts val="0"/>
              </a:spcBef>
              <a:spcAft>
                <a:spcPts val="0"/>
              </a:spcAft>
              <a:buClr>
                <a:schemeClr val="dk1"/>
              </a:buClr>
              <a:buSzPts val="1100"/>
              <a:buFont typeface="Arial"/>
              <a:buNone/>
            </a:pPr>
            <a:r>
              <a:rPr lang="en-GB" sz="1500" b="1">
                <a:solidFill>
                  <a:schemeClr val="dk1"/>
                </a:solidFill>
                <a:latin typeface="Times New Roman"/>
                <a:ea typeface="Times New Roman"/>
                <a:cs typeface="Times New Roman"/>
                <a:sym typeface="Times New Roman"/>
              </a:rPr>
              <a:t>What screen users want</a:t>
            </a:r>
            <a:endParaRPr sz="1500" b="1">
              <a:solidFill>
                <a:schemeClr val="dk1"/>
              </a:solidFill>
              <a:latin typeface="Times New Roman"/>
              <a:ea typeface="Times New Roman"/>
              <a:cs typeface="Times New Roman"/>
              <a:sym typeface="Times New Roman"/>
            </a:endParaRPr>
          </a:p>
          <a:p>
            <a:pPr marL="0" lvl="0" indent="0" algn="l" rtl="0">
              <a:lnSpc>
                <a:spcPct val="115909"/>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an orderly clean clutter free appearance</a:t>
            </a:r>
            <a:endParaRPr sz="1500">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Clr>
                <a:schemeClr val="dk1"/>
              </a:buClr>
              <a:buSzPts val="1100"/>
              <a:buFont typeface="Arial"/>
              <a:buNone/>
            </a:pPr>
            <a:r>
              <a:rPr lang="en-GB" sz="1450">
                <a:solidFill>
                  <a:schemeClr val="dk1"/>
                </a:solidFill>
              </a:rPr>
              <a:t>•</a:t>
            </a:r>
            <a:r>
              <a:rPr lang="en-GB" sz="1450">
                <a:solidFill>
                  <a:schemeClr val="dk1"/>
                </a:solidFill>
                <a:latin typeface="Times New Roman"/>
                <a:ea typeface="Times New Roman"/>
                <a:cs typeface="Times New Roman"/>
                <a:sym typeface="Times New Roman"/>
              </a:rPr>
              <a:t>An obvious indication of what is being shown and what should be done with it.</a:t>
            </a:r>
            <a:endParaRPr sz="145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Expected information located where it should be.</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A clear indication of what relates to what.</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Plain and simple english</a:t>
            </a:r>
            <a:endParaRPr sz="1500">
              <a:solidFill>
                <a:schemeClr val="dk1"/>
              </a:solidFill>
              <a:latin typeface="Times New Roman"/>
              <a:ea typeface="Times New Roman"/>
              <a:cs typeface="Times New Roman"/>
              <a:sym typeface="Times New Roman"/>
            </a:endParaRPr>
          </a:p>
          <a:p>
            <a:pPr marL="0" lvl="0" indent="0" algn="l" rtl="0">
              <a:lnSpc>
                <a:spcPct val="118181"/>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A clear indication of when an action can make a permanent change in data</a:t>
            </a:r>
            <a:endParaRPr sz="1500">
              <a:solidFill>
                <a:schemeClr val="dk1"/>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chemeClr val="dk1"/>
              </a:buClr>
              <a:buSzPts val="1100"/>
              <a:buFont typeface="Arial"/>
              <a:buNone/>
            </a:pPr>
            <a:r>
              <a:rPr lang="en-GB" sz="1450">
                <a:solidFill>
                  <a:schemeClr val="dk1"/>
                </a:solidFill>
              </a:rPr>
              <a:t>•</a:t>
            </a:r>
            <a:endParaRPr sz="1450">
              <a:solidFill>
                <a:schemeClr val="dk1"/>
              </a:solidFill>
            </a:endParaRPr>
          </a:p>
          <a:p>
            <a:pPr marL="12700" lvl="0" indent="0" algn="l" rtl="0">
              <a:lnSpc>
                <a:spcPct val="115909"/>
              </a:lnSpc>
              <a:spcBef>
                <a:spcPts val="0"/>
              </a:spcBef>
              <a:spcAft>
                <a:spcPts val="0"/>
              </a:spcAft>
              <a:buClr>
                <a:schemeClr val="dk1"/>
              </a:buClr>
              <a:buSzPts val="1100"/>
              <a:buFont typeface="Arial"/>
              <a:buNone/>
            </a:pPr>
            <a:r>
              <a:rPr lang="en-GB" sz="1500" b="1">
                <a:solidFill>
                  <a:schemeClr val="dk1"/>
                </a:solidFill>
                <a:latin typeface="Times New Roman"/>
                <a:ea typeface="Times New Roman"/>
                <a:cs typeface="Times New Roman"/>
                <a:sym typeface="Times New Roman"/>
              </a:rPr>
              <a:t>What screen users do</a:t>
            </a:r>
            <a:endParaRPr sz="1500" b="1">
              <a:solidFill>
                <a:schemeClr val="dk1"/>
              </a:solidFill>
              <a:latin typeface="Times New Roman"/>
              <a:ea typeface="Times New Roman"/>
              <a:cs typeface="Times New Roman"/>
              <a:sym typeface="Times New Roman"/>
            </a:endParaRPr>
          </a:p>
          <a:p>
            <a:pPr marL="0" lvl="0" indent="0" algn="l" rtl="0">
              <a:lnSpc>
                <a:spcPct val="112727"/>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Identifies a task to be performed or need to be fulfilled.</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Decides how the task will be completed or need fulfilled.</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Manipulates the computers controls.</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Gathers necessary data.</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None/>
            </a:pPr>
            <a:r>
              <a:rPr lang="en-GB" sz="1500">
                <a:solidFill>
                  <a:schemeClr val="dk1"/>
                </a:solidFill>
                <a:latin typeface="Times New Roman"/>
                <a:ea typeface="Times New Roman"/>
                <a:cs typeface="Times New Roman"/>
                <a:sym typeface="Times New Roman"/>
              </a:rPr>
              <a:t>Forms judgments resulting in decisions relevant to task</a:t>
            </a:r>
            <a:endParaRPr sz="1500" b="1" u="sng">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5"/>
          <p:cNvSpPr txBox="1">
            <a:spLocks noGrp="1"/>
          </p:cNvSpPr>
          <p:nvPr>
            <p:ph type="subTitle" idx="1"/>
          </p:nvPr>
        </p:nvSpPr>
        <p:spPr>
          <a:xfrm>
            <a:off x="235425" y="769350"/>
            <a:ext cx="8520600" cy="3718500"/>
          </a:xfrm>
          <a:prstGeom prst="rect">
            <a:avLst/>
          </a:prstGeom>
        </p:spPr>
        <p:txBody>
          <a:bodyPr spcFirstLastPara="1" wrap="square" lIns="91425" tIns="91425" rIns="91425" bIns="91425" anchor="t" anchorCtr="0">
            <a:noAutofit/>
          </a:bodyPr>
          <a:lstStyle/>
          <a:p>
            <a:pPr marL="12700" lvl="0" indent="0" algn="l" rtl="0">
              <a:lnSpc>
                <a:spcPct val="105000"/>
              </a:lnSpc>
              <a:spcBef>
                <a:spcPts val="100"/>
              </a:spcBef>
              <a:spcAft>
                <a:spcPts val="0"/>
              </a:spcAft>
              <a:buClr>
                <a:schemeClr val="dk1"/>
              </a:buClr>
              <a:buSzPts val="1100"/>
              <a:buFont typeface="Arial"/>
              <a:buNone/>
            </a:pPr>
            <a:r>
              <a:rPr lang="en-GB" sz="1500" b="1">
                <a:solidFill>
                  <a:schemeClr val="dk1"/>
                </a:solidFill>
                <a:latin typeface="Times New Roman"/>
                <a:ea typeface="Times New Roman"/>
                <a:cs typeface="Times New Roman"/>
                <a:sym typeface="Times New Roman"/>
              </a:rPr>
              <a:t>Design goals</a:t>
            </a:r>
            <a:endParaRPr sz="1500" b="1">
              <a:solidFill>
                <a:schemeClr val="dk1"/>
              </a:solidFill>
              <a:latin typeface="Times New Roman"/>
              <a:ea typeface="Times New Roman"/>
              <a:cs typeface="Times New Roman"/>
              <a:sym typeface="Times New Roman"/>
            </a:endParaRPr>
          </a:p>
          <a:p>
            <a:pPr marL="0" lvl="0" indent="0" algn="l" rtl="0">
              <a:lnSpc>
                <a:spcPct val="118181"/>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Reduce visual work</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Reduce intellectual work</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Reduce memory work</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Reduce mentor work</a:t>
            </a:r>
            <a:endParaRPr sz="1500">
              <a:solidFill>
                <a:schemeClr val="dk1"/>
              </a:solidFill>
              <a:latin typeface="Times New Roman"/>
              <a:ea typeface="Times New Roman"/>
              <a:cs typeface="Times New Roman"/>
              <a:sym typeface="Times New Roman"/>
            </a:endParaRPr>
          </a:p>
          <a:p>
            <a:pPr marL="0" lvl="0" indent="0" algn="l" rtl="0">
              <a:lnSpc>
                <a:spcPct val="118181"/>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Eliminate burdens or instructions.</a:t>
            </a:r>
            <a:endParaRPr sz="1500">
              <a:solidFill>
                <a:schemeClr val="dk1"/>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chemeClr val="dk1"/>
              </a:buClr>
              <a:buSzPts val="1100"/>
              <a:buFont typeface="Arial"/>
              <a:buNone/>
            </a:pPr>
            <a:r>
              <a:rPr lang="en-GB" sz="1450">
                <a:solidFill>
                  <a:schemeClr val="dk1"/>
                </a:solidFill>
                <a:latin typeface="Times New Roman"/>
                <a:ea typeface="Times New Roman"/>
                <a:cs typeface="Times New Roman"/>
                <a:sym typeface="Times New Roman"/>
              </a:rPr>
              <a:t>•</a:t>
            </a:r>
            <a:endParaRPr sz="1450">
              <a:solidFill>
                <a:schemeClr val="dk1"/>
              </a:solidFill>
              <a:latin typeface="Times New Roman"/>
              <a:ea typeface="Times New Roman"/>
              <a:cs typeface="Times New Roman"/>
              <a:sym typeface="Times New Roman"/>
            </a:endParaRPr>
          </a:p>
          <a:p>
            <a:pPr marL="12700" lvl="0" indent="0" algn="l" rtl="0">
              <a:lnSpc>
                <a:spcPct val="105000"/>
              </a:lnSpc>
              <a:spcBef>
                <a:spcPts val="0"/>
              </a:spcBef>
              <a:spcAft>
                <a:spcPts val="0"/>
              </a:spcAft>
              <a:buClr>
                <a:schemeClr val="dk1"/>
              </a:buClr>
              <a:buSzPts val="1100"/>
              <a:buFont typeface="Arial"/>
              <a:buNone/>
            </a:pPr>
            <a:r>
              <a:rPr lang="en-GB" sz="1500" b="1" u="sng">
                <a:solidFill>
                  <a:schemeClr val="dk1"/>
                </a:solidFill>
                <a:latin typeface="Times New Roman"/>
                <a:ea typeface="Times New Roman"/>
                <a:cs typeface="Times New Roman"/>
                <a:sym typeface="Times New Roman"/>
              </a:rPr>
              <a:t>SCREEN MEANING AND PURPOSE</a:t>
            </a:r>
            <a:endParaRPr sz="1500" b="1" u="sng">
              <a:solidFill>
                <a:schemeClr val="dk1"/>
              </a:solidFill>
              <a:latin typeface="Times New Roman"/>
              <a:ea typeface="Times New Roman"/>
              <a:cs typeface="Times New Roman"/>
              <a:sym typeface="Times New Roman"/>
            </a:endParaRPr>
          </a:p>
          <a:p>
            <a:pPr marL="12700" lvl="0" indent="0" algn="l" rtl="0">
              <a:lnSpc>
                <a:spcPct val="105000"/>
              </a:lnSpc>
              <a:spcBef>
                <a:spcPts val="0"/>
              </a:spcBef>
              <a:spcAft>
                <a:spcPts val="0"/>
              </a:spcAft>
              <a:buClr>
                <a:schemeClr val="dk1"/>
              </a:buClr>
              <a:buSzPts val="1100"/>
              <a:buFont typeface="Arial"/>
              <a:buNone/>
            </a:pPr>
            <a:r>
              <a:rPr lang="en-GB" sz="1500" b="1">
                <a:solidFill>
                  <a:schemeClr val="dk1"/>
                </a:solidFill>
                <a:latin typeface="Times New Roman"/>
                <a:ea typeface="Times New Roman"/>
                <a:cs typeface="Times New Roman"/>
                <a:sym typeface="Times New Roman"/>
              </a:rPr>
              <a:t>Each screen element</a:t>
            </a:r>
            <a:endParaRPr sz="1500" b="1">
              <a:solidFill>
                <a:schemeClr val="dk1"/>
              </a:solidFill>
              <a:latin typeface="Times New Roman"/>
              <a:ea typeface="Times New Roman"/>
              <a:cs typeface="Times New Roman"/>
              <a:sym typeface="Times New Roman"/>
            </a:endParaRPr>
          </a:p>
          <a:p>
            <a:pPr marL="0" lvl="0" indent="0" algn="l" rtl="0">
              <a:lnSpc>
                <a:spcPct val="118181"/>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Every control</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All text</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Screen organization</a:t>
            </a:r>
            <a:endParaRPr sz="1500">
              <a:solidFill>
                <a:schemeClr val="dk1"/>
              </a:solidFill>
              <a:latin typeface="Times New Roman"/>
              <a:ea typeface="Times New Roman"/>
              <a:cs typeface="Times New Roman"/>
              <a:sym typeface="Times New Roman"/>
            </a:endParaRPr>
          </a:p>
          <a:p>
            <a:pPr marL="0" lvl="0" indent="0" algn="l" rtl="0">
              <a:lnSpc>
                <a:spcPct val="115454"/>
              </a:lnSpc>
              <a:spcBef>
                <a:spcPts val="0"/>
              </a:spcBef>
              <a:spcAft>
                <a:spcPts val="0"/>
              </a:spcAft>
              <a:buClr>
                <a:schemeClr val="dk1"/>
              </a:buClr>
              <a:buSzPts val="1100"/>
              <a:buFont typeface="Arial"/>
              <a:buNone/>
            </a:pPr>
            <a:r>
              <a:rPr lang="en-GB" sz="1500">
                <a:solidFill>
                  <a:schemeClr val="dk1"/>
                </a:solidFill>
              </a:rPr>
              <a:t>•</a:t>
            </a:r>
            <a:r>
              <a:rPr lang="en-GB" sz="1500">
                <a:solidFill>
                  <a:schemeClr val="dk1"/>
                </a:solidFill>
                <a:latin typeface="Times New Roman"/>
                <a:ea typeface="Times New Roman"/>
                <a:cs typeface="Times New Roman"/>
                <a:sym typeface="Times New Roman"/>
              </a:rPr>
              <a:t>All emphasis</a:t>
            </a:r>
            <a:endParaRPr sz="150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None/>
            </a:pPr>
            <a:endParaRPr sz="1500" b="1" u="sng">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6"/>
          <p:cNvSpPr txBox="1">
            <a:spLocks noGrp="1"/>
          </p:cNvSpPr>
          <p:nvPr>
            <p:ph type="subTitle" idx="1"/>
          </p:nvPr>
        </p:nvSpPr>
        <p:spPr>
          <a:xfrm>
            <a:off x="235425" y="235375"/>
            <a:ext cx="8520600" cy="4252500"/>
          </a:xfrm>
          <a:prstGeom prst="rect">
            <a:avLst/>
          </a:prstGeom>
        </p:spPr>
        <p:txBody>
          <a:bodyPr spcFirstLastPara="1" wrap="square" lIns="91425" tIns="91425" rIns="91425" bIns="91425" anchor="t" anchorCtr="0">
            <a:noAutofit/>
          </a:bodyPr>
          <a:lstStyle/>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Each color</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Every graphic</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All screen animation</a:t>
            </a:r>
            <a:endParaRPr sz="1440">
              <a:solidFill>
                <a:schemeClr val="dk1"/>
              </a:solidFill>
              <a:latin typeface="Times New Roman"/>
              <a:ea typeface="Times New Roman"/>
              <a:cs typeface="Times New Roman"/>
              <a:sym typeface="Times New Roman"/>
            </a:endParaRPr>
          </a:p>
          <a:p>
            <a:pPr marL="0" lvl="0" indent="0" algn="l" rtl="0">
              <a:lnSpc>
                <a:spcPct val="108181"/>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All forms of feedback</a:t>
            </a:r>
            <a:endParaRPr sz="1440">
              <a:solidFill>
                <a:schemeClr val="dk1"/>
              </a:solidFill>
              <a:latin typeface="Times New Roman"/>
              <a:ea typeface="Times New Roman"/>
              <a:cs typeface="Times New Roman"/>
              <a:sym typeface="Times New Roman"/>
            </a:endParaRPr>
          </a:p>
          <a:p>
            <a:pPr marL="0" lvl="0" indent="0" algn="l" rtl="0">
              <a:lnSpc>
                <a:spcPct val="95000"/>
              </a:lnSpc>
              <a:spcBef>
                <a:spcPts val="0"/>
              </a:spcBef>
              <a:spcAft>
                <a:spcPts val="0"/>
              </a:spcAft>
              <a:buClr>
                <a:schemeClr val="dk1"/>
              </a:buClr>
              <a:buSzPts val="770"/>
              <a:buFont typeface="Arial"/>
              <a:buNone/>
            </a:pPr>
            <a:r>
              <a:rPr lang="en-GB" sz="1405">
                <a:solidFill>
                  <a:schemeClr val="dk1"/>
                </a:solidFill>
                <a:latin typeface="Times New Roman"/>
                <a:ea typeface="Times New Roman"/>
                <a:cs typeface="Times New Roman"/>
                <a:sym typeface="Times New Roman"/>
              </a:rPr>
              <a:t>•</a:t>
            </a:r>
            <a:endParaRPr sz="1405">
              <a:solidFill>
                <a:schemeClr val="dk1"/>
              </a:solidFill>
              <a:latin typeface="Times New Roman"/>
              <a:ea typeface="Times New Roman"/>
              <a:cs typeface="Times New Roman"/>
              <a:sym typeface="Times New Roman"/>
            </a:endParaRPr>
          </a:p>
          <a:p>
            <a:pPr marL="12700" lvl="0" indent="0" algn="l" rtl="0">
              <a:lnSpc>
                <a:spcPct val="105909"/>
              </a:lnSpc>
              <a:spcBef>
                <a:spcPts val="0"/>
              </a:spcBef>
              <a:spcAft>
                <a:spcPts val="0"/>
              </a:spcAft>
              <a:buClr>
                <a:schemeClr val="dk1"/>
              </a:buClr>
              <a:buSzPts val="770"/>
              <a:buFont typeface="Arial"/>
              <a:buNone/>
            </a:pPr>
            <a:r>
              <a:rPr lang="en-GB" sz="1440" b="1">
                <a:solidFill>
                  <a:schemeClr val="dk1"/>
                </a:solidFill>
                <a:latin typeface="Times New Roman"/>
                <a:ea typeface="Times New Roman"/>
                <a:cs typeface="Times New Roman"/>
                <a:sym typeface="Times New Roman"/>
              </a:rPr>
              <a:t>Must</a:t>
            </a:r>
            <a:endParaRPr sz="1440" b="1">
              <a:solidFill>
                <a:schemeClr val="dk1"/>
              </a:solidFill>
              <a:latin typeface="Times New Roman"/>
              <a:ea typeface="Times New Roman"/>
              <a:cs typeface="Times New Roman"/>
              <a:sym typeface="Times New Roman"/>
            </a:endParaRPr>
          </a:p>
          <a:p>
            <a:pPr marL="0" lvl="0" indent="0" algn="l" rtl="0">
              <a:lnSpc>
                <a:spcPct val="103181"/>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Have meaning to screen users</a:t>
            </a:r>
            <a:endParaRPr sz="1440">
              <a:solidFill>
                <a:schemeClr val="dk1"/>
              </a:solidFill>
              <a:latin typeface="Times New Roman"/>
              <a:ea typeface="Times New Roman"/>
              <a:cs typeface="Times New Roman"/>
              <a:sym typeface="Times New Roman"/>
            </a:endParaRPr>
          </a:p>
          <a:p>
            <a:pPr marL="0" lvl="0" indent="0" algn="l" rtl="0">
              <a:lnSpc>
                <a:spcPct val="108181"/>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Serve a purpose in performing task organizing screen elements</a:t>
            </a:r>
            <a:endParaRPr sz="1440">
              <a:solidFill>
                <a:schemeClr val="dk1"/>
              </a:solidFill>
              <a:latin typeface="Times New Roman"/>
              <a:ea typeface="Times New Roman"/>
              <a:cs typeface="Times New Roman"/>
              <a:sym typeface="Times New Roman"/>
            </a:endParaRPr>
          </a:p>
          <a:p>
            <a:pPr marL="0" lvl="0" indent="0" algn="l" rtl="0">
              <a:lnSpc>
                <a:spcPct val="95000"/>
              </a:lnSpc>
              <a:spcBef>
                <a:spcPts val="0"/>
              </a:spcBef>
              <a:spcAft>
                <a:spcPts val="0"/>
              </a:spcAft>
              <a:buClr>
                <a:schemeClr val="dk1"/>
              </a:buClr>
              <a:buSzPts val="770"/>
              <a:buFont typeface="Arial"/>
              <a:buNone/>
            </a:pPr>
            <a:r>
              <a:rPr lang="en-GB" sz="1405">
                <a:solidFill>
                  <a:schemeClr val="dk1"/>
                </a:solidFill>
                <a:latin typeface="Times New Roman"/>
                <a:ea typeface="Times New Roman"/>
                <a:cs typeface="Times New Roman"/>
                <a:sym typeface="Times New Roman"/>
              </a:rPr>
              <a:t>•</a:t>
            </a:r>
            <a:endParaRPr sz="1405">
              <a:solidFill>
                <a:schemeClr val="dk1"/>
              </a:solidFill>
              <a:latin typeface="Times New Roman"/>
              <a:ea typeface="Times New Roman"/>
              <a:cs typeface="Times New Roman"/>
              <a:sym typeface="Times New Roman"/>
            </a:endParaRPr>
          </a:p>
          <a:p>
            <a:pPr marL="12700" lvl="0" indent="0" algn="l" rtl="0">
              <a:lnSpc>
                <a:spcPct val="105909"/>
              </a:lnSpc>
              <a:spcBef>
                <a:spcPts val="0"/>
              </a:spcBef>
              <a:spcAft>
                <a:spcPts val="0"/>
              </a:spcAft>
              <a:buClr>
                <a:schemeClr val="dk1"/>
              </a:buClr>
              <a:buSzPts val="770"/>
              <a:buFont typeface="Arial"/>
              <a:buNone/>
            </a:pPr>
            <a:r>
              <a:rPr lang="en-GB" sz="1440" b="1">
                <a:solidFill>
                  <a:schemeClr val="dk1"/>
                </a:solidFill>
                <a:latin typeface="Times New Roman"/>
                <a:ea typeface="Times New Roman"/>
                <a:cs typeface="Times New Roman"/>
                <a:sym typeface="Times New Roman"/>
              </a:rPr>
              <a:t>Consistency</a:t>
            </a:r>
            <a:endParaRPr sz="1440" b="1">
              <a:solidFill>
                <a:schemeClr val="dk1"/>
              </a:solidFill>
              <a:latin typeface="Times New Roman"/>
              <a:ea typeface="Times New Roman"/>
              <a:cs typeface="Times New Roman"/>
              <a:sym typeface="Times New Roman"/>
            </a:endParaRPr>
          </a:p>
          <a:p>
            <a:pPr marL="0" lvl="0" indent="0" algn="l" rtl="0">
              <a:lnSpc>
                <a:spcPct val="103181"/>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Provide real world consistency</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Provide internal consistency</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Operational and navigational procedures</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Visual identity or theme</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Component</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Organization</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Presentation</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Usage</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Locations</a:t>
            </a:r>
            <a:endParaRPr sz="144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Follow the same conventions</a:t>
            </a:r>
            <a:endParaRPr sz="1440">
              <a:solidFill>
                <a:schemeClr val="dk1"/>
              </a:solidFill>
              <a:latin typeface="Times New Roman"/>
              <a:ea typeface="Times New Roman"/>
              <a:cs typeface="Times New Roman"/>
              <a:sym typeface="Times New Roman"/>
            </a:endParaRPr>
          </a:p>
          <a:p>
            <a:pPr marL="0" lvl="0" indent="0" algn="l" rtl="0">
              <a:lnSpc>
                <a:spcPct val="108181"/>
              </a:lnSpc>
              <a:spcBef>
                <a:spcPts val="0"/>
              </a:spcBef>
              <a:spcAft>
                <a:spcPts val="0"/>
              </a:spcAft>
              <a:buClr>
                <a:schemeClr val="dk1"/>
              </a:buClr>
              <a:buSzPts val="770"/>
              <a:buFont typeface="Arial"/>
              <a:buNone/>
            </a:pPr>
            <a:r>
              <a:rPr lang="en-GB" sz="1440">
                <a:solidFill>
                  <a:schemeClr val="dk1"/>
                </a:solidFill>
              </a:rPr>
              <a:t>•</a:t>
            </a:r>
            <a:r>
              <a:rPr lang="en-GB" sz="1440">
                <a:solidFill>
                  <a:schemeClr val="dk1"/>
                </a:solidFill>
                <a:latin typeface="Times New Roman"/>
                <a:ea typeface="Times New Roman"/>
                <a:cs typeface="Times New Roman"/>
                <a:sym typeface="Times New Roman"/>
              </a:rPr>
              <a:t>Deviate only when there is clear benefit to user</a:t>
            </a:r>
            <a:endParaRPr sz="144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SzPts val="770"/>
              <a:buNone/>
            </a:pPr>
            <a:endParaRPr sz="1440" b="1" u="sng">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7"/>
          <p:cNvSpPr txBox="1">
            <a:spLocks noGrp="1"/>
          </p:cNvSpPr>
          <p:nvPr>
            <p:ph type="subTitle" idx="1"/>
          </p:nvPr>
        </p:nvSpPr>
        <p:spPr>
          <a:xfrm>
            <a:off x="311700" y="409750"/>
            <a:ext cx="8520600" cy="3195300"/>
          </a:xfrm>
          <a:prstGeom prst="rect">
            <a:avLst/>
          </a:prstGeom>
        </p:spPr>
        <p:txBody>
          <a:bodyPr spcFirstLastPara="1" wrap="square" lIns="91425" tIns="91425" rIns="91425" bIns="91425" anchor="t" anchorCtr="0">
            <a:noAutofit/>
          </a:bodyPr>
          <a:lstStyle/>
          <a:p>
            <a:pPr marL="0" lvl="0" indent="0" algn="l" rtl="0">
              <a:lnSpc>
                <a:spcPct val="105454"/>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Sequence of use</a:t>
            </a:r>
            <a:endParaRPr sz="1629"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Frequency of use</a:t>
            </a:r>
            <a:endParaRPr sz="1629"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Function</a:t>
            </a:r>
            <a:endParaRPr sz="1629"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Importance</a:t>
            </a:r>
            <a:endParaRPr sz="1629" dirty="0">
              <a:solidFill>
                <a:schemeClr val="dk1"/>
              </a:solidFill>
              <a:latin typeface="Times New Roman"/>
              <a:ea typeface="Times New Roman"/>
              <a:cs typeface="Times New Roman"/>
              <a:sym typeface="Times New Roman"/>
            </a:endParaRPr>
          </a:p>
          <a:p>
            <a:pPr marL="0" lvl="0" indent="0" algn="l" rtl="0">
              <a:lnSpc>
                <a:spcPct val="108181"/>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General to specific</a:t>
            </a:r>
            <a:r>
              <a:rPr lang="en-GB" sz="1629" b="1" dirty="0">
                <a:solidFill>
                  <a:schemeClr val="dk1"/>
                </a:solidFill>
                <a:latin typeface="Times New Roman"/>
                <a:ea typeface="Times New Roman"/>
                <a:cs typeface="Times New Roman"/>
                <a:sym typeface="Times New Roman"/>
              </a:rPr>
              <a:t>.</a:t>
            </a:r>
            <a:endParaRPr sz="1629" b="1" dirty="0">
              <a:solidFill>
                <a:schemeClr val="dk1"/>
              </a:solidFill>
              <a:latin typeface="Times New Roman"/>
              <a:ea typeface="Times New Roman"/>
              <a:cs typeface="Times New Roman"/>
              <a:sym typeface="Times New Roman"/>
            </a:endParaRPr>
          </a:p>
          <a:p>
            <a:pPr marL="0" lvl="0" indent="0" algn="l" rtl="0">
              <a:lnSpc>
                <a:spcPct val="95000"/>
              </a:lnSpc>
              <a:spcBef>
                <a:spcPts val="100"/>
              </a:spcBef>
              <a:spcAft>
                <a:spcPts val="0"/>
              </a:spcAft>
              <a:buClr>
                <a:schemeClr val="dk1"/>
              </a:buClr>
              <a:buSzPts val="852"/>
              <a:buFont typeface="Arial"/>
              <a:buNone/>
            </a:pPr>
            <a:r>
              <a:rPr lang="en-GB" sz="1552" dirty="0">
                <a:solidFill>
                  <a:schemeClr val="dk1"/>
                </a:solidFill>
                <a:latin typeface="Times New Roman"/>
                <a:ea typeface="Times New Roman"/>
                <a:cs typeface="Times New Roman"/>
                <a:sym typeface="Times New Roman"/>
              </a:rPr>
              <a:t>•</a:t>
            </a:r>
            <a:endParaRPr sz="1552" dirty="0">
              <a:solidFill>
                <a:schemeClr val="dk1"/>
              </a:solidFill>
              <a:latin typeface="Times New Roman"/>
              <a:ea typeface="Times New Roman"/>
              <a:cs typeface="Times New Roman"/>
              <a:sym typeface="Times New Roman"/>
            </a:endParaRPr>
          </a:p>
          <a:p>
            <a:pPr marL="0" lvl="0" indent="0" algn="l" rtl="0">
              <a:lnSpc>
                <a:spcPct val="108181"/>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Form groups that cover all possibilities.</a:t>
            </a:r>
            <a:endParaRPr sz="1629"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Ensure that information is visible.</a:t>
            </a:r>
            <a:endParaRPr sz="1629"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Ensure that only information relative to task is presented on screen.</a:t>
            </a:r>
            <a:endParaRPr sz="1629"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Organizational scheme is to minimize number of information variables.</a:t>
            </a:r>
            <a:endParaRPr sz="1629" dirty="0">
              <a:solidFill>
                <a:schemeClr val="dk1"/>
              </a:solidFill>
              <a:latin typeface="Times New Roman"/>
              <a:ea typeface="Times New Roman"/>
              <a:cs typeface="Times New Roman"/>
              <a:sym typeface="Times New Roman"/>
            </a:endParaRPr>
          </a:p>
          <a:p>
            <a:pPr marL="0" lvl="0" indent="0" algn="l" rtl="0">
              <a:lnSpc>
                <a:spcPct val="105454"/>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Upper left starting point</a:t>
            </a:r>
            <a:endParaRPr sz="1629" dirty="0">
              <a:solidFill>
                <a:schemeClr val="dk1"/>
              </a:solidFill>
              <a:latin typeface="Times New Roman"/>
              <a:ea typeface="Times New Roman"/>
              <a:cs typeface="Times New Roman"/>
              <a:sym typeface="Times New Roman"/>
            </a:endParaRPr>
          </a:p>
          <a:p>
            <a:pPr marL="0" lvl="0" indent="0" algn="l" rtl="0">
              <a:lnSpc>
                <a:spcPct val="108181"/>
              </a:lnSpc>
              <a:spcBef>
                <a:spcPts val="0"/>
              </a:spcBef>
              <a:spcAft>
                <a:spcPts val="0"/>
              </a:spcAft>
              <a:buClr>
                <a:schemeClr val="dk1"/>
              </a:buClr>
              <a:buSzPts val="852"/>
              <a:buFont typeface="Arial"/>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Provide an obvious starting point in the screen’s upper left Corner.</a:t>
            </a:r>
            <a:endParaRPr sz="1629" dirty="0">
              <a:solidFill>
                <a:schemeClr val="dk1"/>
              </a:solidFill>
              <a:latin typeface="Times New Roman"/>
              <a:ea typeface="Times New Roman"/>
              <a:cs typeface="Times New Roman"/>
              <a:sym typeface="Times New Roman"/>
            </a:endParaRPr>
          </a:p>
          <a:p>
            <a:pPr marL="12700" lvl="0" indent="0" algn="l" rtl="0">
              <a:lnSpc>
                <a:spcPct val="95000"/>
              </a:lnSpc>
              <a:spcBef>
                <a:spcPts val="0"/>
              </a:spcBef>
              <a:spcAft>
                <a:spcPts val="0"/>
              </a:spcAft>
              <a:buClr>
                <a:schemeClr val="dk1"/>
              </a:buClr>
              <a:buSzPts val="852"/>
              <a:buFont typeface="Arial"/>
              <a:buNone/>
            </a:pPr>
            <a:endParaRPr lang="en-GB" sz="1629" b="1" dirty="0" smtClean="0">
              <a:solidFill>
                <a:schemeClr val="dk1"/>
              </a:solidFill>
              <a:latin typeface="Times New Roman"/>
              <a:ea typeface="Times New Roman"/>
              <a:cs typeface="Times New Roman"/>
              <a:sym typeface="Times New Roman"/>
            </a:endParaRPr>
          </a:p>
          <a:p>
            <a:pPr marL="12700" lvl="0" indent="0" algn="l" rtl="0">
              <a:lnSpc>
                <a:spcPct val="95000"/>
              </a:lnSpc>
              <a:spcBef>
                <a:spcPts val="0"/>
              </a:spcBef>
              <a:spcAft>
                <a:spcPts val="0"/>
              </a:spcAft>
              <a:buClr>
                <a:schemeClr val="dk1"/>
              </a:buClr>
              <a:buSzPts val="852"/>
              <a:buFont typeface="Arial"/>
              <a:buNone/>
            </a:pPr>
            <a:endParaRPr lang="en-GB" sz="1629" b="1" dirty="0">
              <a:solidFill>
                <a:schemeClr val="dk1"/>
              </a:solidFill>
              <a:latin typeface="Times New Roman"/>
              <a:ea typeface="Times New Roman"/>
              <a:cs typeface="Times New Roman"/>
              <a:sym typeface="Times New Roman"/>
            </a:endParaRPr>
          </a:p>
          <a:p>
            <a:pPr marL="12700" lvl="0" indent="0" algn="l" rtl="0">
              <a:lnSpc>
                <a:spcPct val="95000"/>
              </a:lnSpc>
              <a:spcBef>
                <a:spcPts val="0"/>
              </a:spcBef>
              <a:spcAft>
                <a:spcPts val="0"/>
              </a:spcAft>
              <a:buClr>
                <a:schemeClr val="dk1"/>
              </a:buClr>
              <a:buSzPts val="852"/>
              <a:buFont typeface="Arial"/>
              <a:buNone/>
            </a:pPr>
            <a:r>
              <a:rPr lang="en-GB" sz="1629" b="1" dirty="0" smtClean="0">
                <a:solidFill>
                  <a:schemeClr val="dk1"/>
                </a:solidFill>
                <a:latin typeface="Times New Roman"/>
                <a:ea typeface="Times New Roman"/>
                <a:cs typeface="Times New Roman"/>
                <a:sym typeface="Times New Roman"/>
              </a:rPr>
              <a:t>SCREEN </a:t>
            </a:r>
            <a:r>
              <a:rPr lang="en-GB" sz="1629" b="1" dirty="0">
                <a:solidFill>
                  <a:schemeClr val="dk1"/>
                </a:solidFill>
                <a:latin typeface="Times New Roman"/>
                <a:ea typeface="Times New Roman"/>
                <a:cs typeface="Times New Roman"/>
                <a:sym typeface="Times New Roman"/>
              </a:rPr>
              <a:t>NAVIGATION AND FLOW</a:t>
            </a:r>
            <a:endParaRPr sz="1629" b="1" dirty="0">
              <a:solidFill>
                <a:schemeClr val="dk1"/>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852"/>
              <a:buNone/>
            </a:pPr>
            <a:r>
              <a:rPr lang="en-GB" sz="1629" dirty="0">
                <a:solidFill>
                  <a:schemeClr val="dk1"/>
                </a:solidFill>
              </a:rPr>
              <a:t>•</a:t>
            </a:r>
            <a:r>
              <a:rPr lang="en-GB" sz="1629" dirty="0">
                <a:solidFill>
                  <a:schemeClr val="dk1"/>
                </a:solidFill>
                <a:latin typeface="Times New Roman"/>
                <a:ea typeface="Times New Roman"/>
                <a:cs typeface="Times New Roman"/>
                <a:sym typeface="Times New Roman"/>
              </a:rPr>
              <a:t>Provide an ordering of screen information and elements that:</a:t>
            </a:r>
            <a:endParaRPr sz="1629" dirty="0">
              <a:solidFill>
                <a:schemeClr val="dk1"/>
              </a:solidFill>
              <a:latin typeface="Times New Roman"/>
              <a:ea typeface="Times New Roman"/>
              <a:cs typeface="Times New Roman"/>
              <a:sym typeface="Times New Roman"/>
            </a:endParaRPr>
          </a:p>
          <a:p>
            <a:pPr marL="12700" lvl="0" indent="0" algn="l" rtl="0">
              <a:lnSpc>
                <a:spcPct val="95000"/>
              </a:lnSpc>
              <a:spcBef>
                <a:spcPts val="600"/>
              </a:spcBef>
              <a:spcAft>
                <a:spcPts val="0"/>
              </a:spcAft>
              <a:buSzPts val="852"/>
              <a:buNone/>
            </a:pPr>
            <a:r>
              <a:rPr lang="en-GB" sz="1629" dirty="0">
                <a:solidFill>
                  <a:schemeClr val="dk1"/>
                </a:solidFill>
                <a:latin typeface="Times New Roman"/>
                <a:ea typeface="Times New Roman"/>
                <a:cs typeface="Times New Roman"/>
                <a:sym typeface="Times New Roman"/>
              </a:rPr>
              <a:t>is rhythmic guiding a person’s eye through display</a:t>
            </a:r>
            <a:endParaRPr sz="1629" dirty="0">
              <a:solidFill>
                <a:schemeClr val="dk1"/>
              </a:solidFill>
              <a:latin typeface="Times New Roman"/>
              <a:ea typeface="Times New Roman"/>
              <a:cs typeface="Times New Roman"/>
              <a:sym typeface="Times New Roman"/>
            </a:endParaRPr>
          </a:p>
          <a:p>
            <a:pPr marL="50800" marR="863600" lvl="0" indent="0" algn="l" rtl="0">
              <a:lnSpc>
                <a:spcPct val="110000"/>
              </a:lnSpc>
              <a:spcBef>
                <a:spcPts val="100"/>
              </a:spcBef>
              <a:spcAft>
                <a:spcPts val="0"/>
              </a:spcAft>
              <a:buSzPts val="852"/>
              <a:buNone/>
            </a:pPr>
            <a:r>
              <a:rPr lang="en-GB" sz="1397" dirty="0">
                <a:solidFill>
                  <a:schemeClr val="dk1"/>
                </a:solidFill>
                <a:latin typeface="Times New Roman"/>
                <a:ea typeface="Times New Roman"/>
                <a:cs typeface="Times New Roman"/>
                <a:sym typeface="Times New Roman"/>
              </a:rPr>
              <a:t>encourages natural movement sequences.  minimizes pointer and eye movement distances.</a:t>
            </a:r>
            <a:endParaRPr sz="1397" dirty="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SzPts val="852"/>
              <a:buNone/>
            </a:pPr>
            <a:endParaRPr sz="1629" dirty="0">
              <a:solidFill>
                <a:schemeClr val="dk1"/>
              </a:solidFill>
            </a:endParaRPr>
          </a:p>
          <a:p>
            <a:pPr marL="0" lvl="0" indent="0" algn="l" rtl="0">
              <a:lnSpc>
                <a:spcPct val="95000"/>
              </a:lnSpc>
              <a:spcBef>
                <a:spcPts val="0"/>
              </a:spcBef>
              <a:spcAft>
                <a:spcPts val="0"/>
              </a:spcAft>
              <a:buClr>
                <a:schemeClr val="dk1"/>
              </a:buClr>
              <a:buSzPts val="852"/>
              <a:buFont typeface="Arial"/>
              <a:buNone/>
            </a:pPr>
            <a:endParaRPr sz="1629" dirty="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SzPts val="852"/>
              <a:buNone/>
            </a:pPr>
            <a:endParaRPr sz="1629" dirty="0">
              <a:solidFill>
                <a:schemeClr val="dk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a:spLocks noGrp="1"/>
          </p:cNvSpPr>
          <p:nvPr>
            <p:ph type="subTitle" idx="1"/>
          </p:nvPr>
        </p:nvSpPr>
        <p:spPr>
          <a:xfrm>
            <a:off x="235425" y="1292425"/>
            <a:ext cx="8520600" cy="319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1200" dirty="0">
              <a:solidFill>
                <a:schemeClr val="dk1"/>
              </a:solidFill>
            </a:endParaRPr>
          </a:p>
        </p:txBody>
      </p:sp>
      <p:pic>
        <p:nvPicPr>
          <p:cNvPr id="232" name="Google Shape;232;p48"/>
          <p:cNvPicPr preferRelativeResize="0"/>
          <p:nvPr/>
        </p:nvPicPr>
        <p:blipFill>
          <a:blip r:embed="rId3">
            <a:alphaModFix/>
          </a:blip>
          <a:stretch>
            <a:fillRect/>
          </a:stretch>
        </p:blipFill>
        <p:spPr>
          <a:xfrm>
            <a:off x="66907" y="249027"/>
            <a:ext cx="8459346" cy="471550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9"/>
          <p:cNvSpPr txBox="1">
            <a:spLocks noGrp="1"/>
          </p:cNvSpPr>
          <p:nvPr>
            <p:ph type="subTitle" idx="1"/>
          </p:nvPr>
        </p:nvSpPr>
        <p:spPr>
          <a:xfrm>
            <a:off x="-581875" y="1292425"/>
            <a:ext cx="8520600" cy="319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200">
                <a:solidFill>
                  <a:schemeClr val="dk1"/>
                </a:solidFill>
                <a:latin typeface="Times New Roman"/>
                <a:ea typeface="Times New Roman"/>
                <a:cs typeface="Times New Roman"/>
                <a:sym typeface="Times New Roman"/>
              </a:rPr>
              <a:t>From highly saturated colors to unsaturated colors.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endParaRPr>
          </a:p>
        </p:txBody>
      </p:sp>
      <p:pic>
        <p:nvPicPr>
          <p:cNvPr id="238" name="Google Shape;238;p49"/>
          <p:cNvPicPr preferRelativeResize="0"/>
          <p:nvPr/>
        </p:nvPicPr>
        <p:blipFill>
          <a:blip r:embed="rId3">
            <a:alphaModFix/>
          </a:blip>
          <a:stretch>
            <a:fillRect/>
          </a:stretch>
        </p:blipFill>
        <p:spPr>
          <a:xfrm>
            <a:off x="-69742" y="0"/>
            <a:ext cx="8691643" cy="51435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62"/>
          <p:cNvSpPr txBox="1"/>
          <p:nvPr/>
        </p:nvSpPr>
        <p:spPr>
          <a:xfrm>
            <a:off x="0" y="0"/>
            <a:ext cx="7575900" cy="4316100"/>
          </a:xfrm>
          <a:prstGeom prst="rect">
            <a:avLst/>
          </a:prstGeom>
          <a:noFill/>
          <a:ln>
            <a:noFill/>
          </a:ln>
        </p:spPr>
        <p:txBody>
          <a:bodyPr spcFirstLastPara="1" wrap="square" lIns="91425" tIns="91425" rIns="91425" bIns="91425" anchor="t" anchorCtr="0">
            <a:spAutoFit/>
          </a:bodyPr>
          <a:lstStyle/>
          <a:p>
            <a:pPr marL="12700" lvl="0" indent="0" algn="l" rtl="0">
              <a:lnSpc>
                <a:spcPct val="125909"/>
              </a:lnSpc>
              <a:spcBef>
                <a:spcPts val="0"/>
              </a:spcBef>
              <a:spcAft>
                <a:spcPts val="0"/>
              </a:spcAft>
              <a:buNone/>
            </a:pPr>
            <a:r>
              <a:rPr lang="en-GB" sz="1700" b="1">
                <a:solidFill>
                  <a:schemeClr val="dk1"/>
                </a:solidFill>
                <a:latin typeface="Times New Roman"/>
                <a:ea typeface="Times New Roman"/>
                <a:cs typeface="Times New Roman"/>
                <a:sym typeface="Times New Roman"/>
              </a:rPr>
              <a:t>PROBLEMS WITH SEARCHING</a:t>
            </a:r>
            <a:endParaRPr sz="1700" b="1">
              <a:solidFill>
                <a:schemeClr val="dk1"/>
              </a:solidFill>
              <a:latin typeface="Times New Roman"/>
              <a:ea typeface="Times New Roman"/>
              <a:cs typeface="Times New Roman"/>
              <a:sym typeface="Times New Roman"/>
            </a:endParaRPr>
          </a:p>
          <a:p>
            <a:pPr marL="0" lvl="0" indent="0" algn="l" rtl="0">
              <a:lnSpc>
                <a:spcPct val="122727"/>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Not understanding the user.</a:t>
            </a:r>
            <a:endParaRPr sz="1700">
              <a:solidFill>
                <a:schemeClr val="dk1"/>
              </a:solidFill>
              <a:latin typeface="Times New Roman"/>
              <a:ea typeface="Times New Roman"/>
              <a:cs typeface="Times New Roman"/>
              <a:sym typeface="Times New Roman"/>
            </a:endParaRPr>
          </a:p>
          <a:p>
            <a:pPr marL="0" lvl="0" indent="0" algn="l" rtl="0">
              <a:lnSpc>
                <a:spcPct val="125000"/>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Difficulties in formulating the search.</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Difficulties in presenting meaningful results.</a:t>
            </a:r>
            <a:endParaRPr sz="17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Identify the level of expertise of user.</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00"/>
              </a:spcBef>
              <a:spcAft>
                <a:spcPts val="0"/>
              </a:spcAft>
              <a:buNone/>
            </a:pPr>
            <a:r>
              <a:rPr lang="en-GB" sz="1650">
                <a:solidFill>
                  <a:schemeClr val="dk1"/>
                </a:solidFill>
                <a:latin typeface="Times New Roman"/>
                <a:ea typeface="Times New Roman"/>
                <a:cs typeface="Times New Roman"/>
                <a:sym typeface="Times New Roman"/>
              </a:rPr>
              <a:t>•</a:t>
            </a:r>
            <a:endParaRPr sz="1650">
              <a:solidFill>
                <a:schemeClr val="dk1"/>
              </a:solidFill>
              <a:latin typeface="Times New Roman"/>
              <a:ea typeface="Times New Roman"/>
              <a:cs typeface="Times New Roman"/>
              <a:sym typeface="Times New Roman"/>
            </a:endParaRPr>
          </a:p>
          <a:p>
            <a:pPr marL="12700" lvl="0" indent="0" algn="l" rtl="0">
              <a:lnSpc>
                <a:spcPct val="115000"/>
              </a:lnSpc>
              <a:spcBef>
                <a:spcPts val="0"/>
              </a:spcBef>
              <a:spcAft>
                <a:spcPts val="0"/>
              </a:spcAft>
              <a:buNone/>
            </a:pPr>
            <a:r>
              <a:rPr lang="en-GB" sz="1700" b="1">
                <a:solidFill>
                  <a:schemeClr val="dk1"/>
                </a:solidFill>
                <a:latin typeface="Times New Roman"/>
                <a:ea typeface="Times New Roman"/>
                <a:cs typeface="Times New Roman"/>
                <a:sym typeface="Times New Roman"/>
              </a:rPr>
              <a:t>KNOW THE SEARCH USER</a:t>
            </a:r>
            <a:endParaRPr sz="1700" b="1">
              <a:solidFill>
                <a:schemeClr val="dk1"/>
              </a:solidFill>
              <a:latin typeface="Times New Roman"/>
              <a:ea typeface="Times New Roman"/>
              <a:cs typeface="Times New Roman"/>
              <a:sym typeface="Times New Roman"/>
            </a:endParaRPr>
          </a:p>
          <a:p>
            <a:pPr marL="0" lvl="0" indent="0" algn="l" rtl="0">
              <a:lnSpc>
                <a:spcPct val="122272"/>
              </a:lnSpc>
              <a:spcBef>
                <a:spcPts val="0"/>
              </a:spcBef>
              <a:spcAft>
                <a:spcPts val="0"/>
              </a:spcAft>
              <a:buNone/>
            </a:pPr>
            <a:r>
              <a:rPr lang="en-GB" sz="1650">
                <a:solidFill>
                  <a:schemeClr val="dk1"/>
                </a:solidFill>
              </a:rPr>
              <a:t>•</a:t>
            </a:r>
            <a:r>
              <a:rPr lang="en-GB" sz="1650">
                <a:solidFill>
                  <a:schemeClr val="dk1"/>
                </a:solidFill>
                <a:latin typeface="Times New Roman"/>
                <a:ea typeface="Times New Roman"/>
                <a:cs typeface="Times New Roman"/>
                <a:sym typeface="Times New Roman"/>
              </a:rPr>
              <a:t>Plan for user’s switchig purposes during search process.</a:t>
            </a:r>
            <a:endParaRPr sz="1650">
              <a:solidFill>
                <a:schemeClr val="dk1"/>
              </a:solidFill>
              <a:latin typeface="Times New Roman"/>
              <a:ea typeface="Times New Roman"/>
              <a:cs typeface="Times New Roman"/>
              <a:sym typeface="Times New Roman"/>
            </a:endParaRPr>
          </a:p>
          <a:p>
            <a:pPr marL="0" lvl="0" indent="0" algn="l" rtl="0">
              <a:lnSpc>
                <a:spcPct val="125000"/>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Plan for flexibility in the search process.</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Anticipate</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Nature of every possible query</a:t>
            </a:r>
            <a:endParaRPr sz="17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700">
                <a:solidFill>
                  <a:schemeClr val="dk1"/>
                </a:solidFill>
              </a:rPr>
              <a:t>•</a:t>
            </a:r>
            <a:r>
              <a:rPr lang="en-GB" sz="1700">
                <a:solidFill>
                  <a:schemeClr val="dk1"/>
                </a:solidFill>
                <a:latin typeface="Times New Roman"/>
                <a:ea typeface="Times New Roman"/>
                <a:cs typeface="Times New Roman"/>
                <a:sym typeface="Times New Roman"/>
              </a:rPr>
              <a:t>Kind of information desired</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700">
                <a:solidFill>
                  <a:schemeClr val="dk1"/>
                </a:solidFill>
                <a:latin typeface="Times New Roman"/>
                <a:ea typeface="Times New Roman"/>
                <a:cs typeface="Times New Roman"/>
                <a:sym typeface="Times New Roman"/>
              </a:rPr>
              <a:t>How much information will result the search</a:t>
            </a:r>
            <a:endParaRPr sz="19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3"/>
          <p:cNvSpPr txBox="1"/>
          <p:nvPr/>
        </p:nvSpPr>
        <p:spPr>
          <a:xfrm>
            <a:off x="0" y="0"/>
            <a:ext cx="8262300" cy="5342100"/>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STATISTICAL GRAPHICS</a:t>
            </a:r>
            <a:endParaRPr sz="1500" b="1">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A statistical graphic is data presented in a graphical format.</a:t>
            </a:r>
            <a:endParaRPr sz="15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A well designed statistical graphic also refered to as chart or graph.</a:t>
            </a:r>
            <a:endParaRPr sz="15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Use of statistical graphics</a:t>
            </a:r>
            <a:endParaRPr sz="1500">
              <a:solidFill>
                <a:schemeClr val="dk1"/>
              </a:solidFill>
              <a:latin typeface="Times New Roman"/>
              <a:ea typeface="Times New Roman"/>
              <a:cs typeface="Times New Roman"/>
              <a:sym typeface="Times New Roman"/>
            </a:endParaRPr>
          </a:p>
          <a:p>
            <a:pPr marL="469900" lvl="0" indent="0" algn="l" rtl="0">
              <a:lnSpc>
                <a:spcPct val="125454"/>
              </a:lnSpc>
              <a:spcBef>
                <a:spcPts val="0"/>
              </a:spcBef>
              <a:spcAft>
                <a:spcPts val="0"/>
              </a:spcAft>
              <a:buNone/>
            </a:pPr>
            <a:r>
              <a:rPr lang="en-GB" sz="1500">
                <a:solidFill>
                  <a:schemeClr val="dk1"/>
                </a:solidFill>
                <a:latin typeface="Times New Roman"/>
                <a:ea typeface="Times New Roman"/>
                <a:cs typeface="Times New Roman"/>
                <a:sym typeface="Times New Roman"/>
              </a:rPr>
              <a:t>- reserve for material that is rich, complex or difficult.</a:t>
            </a:r>
            <a:endParaRPr sz="15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Data Presentation</a:t>
            </a:r>
            <a:endParaRPr sz="15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emphasize the data</a:t>
            </a:r>
            <a:endParaRPr sz="15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Minimize non data elements</a:t>
            </a:r>
            <a:endParaRPr sz="15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Minimize redundant data</a:t>
            </a:r>
            <a:endParaRPr sz="15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Fill the graph’s available area with data.</a:t>
            </a:r>
            <a:endParaRPr sz="15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Show data variation</a:t>
            </a:r>
            <a:endParaRPr sz="1500">
              <a:solidFill>
                <a:schemeClr val="dk1"/>
              </a:solidFill>
              <a:latin typeface="Times New Roman"/>
              <a:ea typeface="Times New Roman"/>
              <a:cs typeface="Times New Roman"/>
              <a:sym typeface="Times New Roman"/>
            </a:endParaRPr>
          </a:p>
          <a:p>
            <a:pPr marL="0" lvl="0" indent="0" algn="l" rtl="0">
              <a:lnSpc>
                <a:spcPct val="128181"/>
              </a:lnSpc>
              <a:spcBef>
                <a:spcPts val="10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Provide proper context for data interpretation.</a:t>
            </a:r>
            <a:endParaRPr sz="1500">
              <a:solidFill>
                <a:schemeClr val="dk1"/>
              </a:solidFill>
              <a:latin typeface="Times New Roman"/>
              <a:ea typeface="Times New Roman"/>
              <a:cs typeface="Times New Roman"/>
              <a:sym typeface="Times New Roman"/>
            </a:endParaRPr>
          </a:p>
          <a:p>
            <a:pPr marL="0" lvl="0" indent="0" algn="l" rtl="0">
              <a:lnSpc>
                <a:spcPct val="127727"/>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Scales and shading</a:t>
            </a:r>
            <a:endParaRPr sz="1500">
              <a:solidFill>
                <a:schemeClr val="dk1"/>
              </a:solidFill>
              <a:latin typeface="Times New Roman"/>
              <a:ea typeface="Times New Roman"/>
              <a:cs typeface="Times New Roman"/>
              <a:sym typeface="Times New Roman"/>
            </a:endParaRPr>
          </a:p>
          <a:p>
            <a:pPr marL="0" lvl="0" indent="0" algn="l" rtl="0">
              <a:lnSpc>
                <a:spcPct val="122272"/>
              </a:lnSpc>
              <a:spcBef>
                <a:spcPts val="0"/>
              </a:spcBef>
              <a:spcAft>
                <a:spcPts val="0"/>
              </a:spcAft>
              <a:buNone/>
            </a:pPr>
            <a:r>
              <a:rPr lang="en-GB" sz="1450">
                <a:solidFill>
                  <a:schemeClr val="dk1"/>
                </a:solidFill>
              </a:rPr>
              <a:t>-</a:t>
            </a:r>
            <a:r>
              <a:rPr lang="en-GB" sz="1450">
                <a:solidFill>
                  <a:schemeClr val="dk1"/>
                </a:solidFill>
                <a:latin typeface="Times New Roman"/>
                <a:ea typeface="Times New Roman"/>
                <a:cs typeface="Times New Roman"/>
                <a:sym typeface="Times New Roman"/>
              </a:rPr>
              <a:t>place ticks to marks scales on the outside edge of each axis.</a:t>
            </a:r>
            <a:endParaRPr sz="145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employ a linear scale.</a:t>
            </a:r>
            <a:endParaRPr sz="15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500">
                <a:solidFill>
                  <a:schemeClr val="dk1"/>
                </a:solidFill>
              </a:rPr>
              <a:t>-</a:t>
            </a:r>
            <a:r>
              <a:rPr lang="en-GB" sz="1500">
                <a:solidFill>
                  <a:schemeClr val="dk1"/>
                </a:solidFill>
                <a:latin typeface="Times New Roman"/>
                <a:ea typeface="Times New Roman"/>
                <a:cs typeface="Times New Roman"/>
                <a:sym typeface="Times New Roman"/>
              </a:rPr>
              <a:t>mark scales at standard or customary intervals</a:t>
            </a:r>
            <a:endParaRPr sz="15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65"/>
          <p:cNvSpPr txBox="1"/>
          <p:nvPr/>
        </p:nvSpPr>
        <p:spPr>
          <a:xfrm>
            <a:off x="0" y="0"/>
            <a:ext cx="8262300" cy="4606500"/>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r>
              <a:rPr lang="en-GB" sz="1800" b="1">
                <a:solidFill>
                  <a:schemeClr val="dk1"/>
                </a:solidFill>
                <a:latin typeface="Times New Roman"/>
                <a:ea typeface="Times New Roman"/>
                <a:cs typeface="Times New Roman"/>
                <a:sym typeface="Times New Roman"/>
              </a:rPr>
              <a:t>TECHNOLOGICAL CONSIDERATION -INTERFACE DESIGN</a:t>
            </a:r>
            <a:endParaRPr sz="1800" b="1">
              <a:solidFill>
                <a:schemeClr val="dk1"/>
              </a:solidFill>
              <a:latin typeface="Times New Roman"/>
              <a:ea typeface="Times New Roman"/>
              <a:cs typeface="Times New Roman"/>
              <a:sym typeface="Times New Roman"/>
            </a:endParaRPr>
          </a:p>
          <a:p>
            <a:pPr marL="12700" lvl="0" indent="0" algn="l" rtl="0">
              <a:lnSpc>
                <a:spcPct val="127272"/>
              </a:lnSpc>
              <a:spcBef>
                <a:spcPts val="0"/>
              </a:spcBef>
              <a:spcAft>
                <a:spcPts val="0"/>
              </a:spcAft>
              <a:buNone/>
            </a:pPr>
            <a:r>
              <a:rPr lang="en-GB" sz="1800" b="1">
                <a:solidFill>
                  <a:schemeClr val="dk1"/>
                </a:solidFill>
                <a:latin typeface="Times New Roman"/>
                <a:ea typeface="Times New Roman"/>
                <a:cs typeface="Times New Roman"/>
                <a:sym typeface="Times New Roman"/>
              </a:rPr>
              <a:t>Graphical systems</a:t>
            </a:r>
            <a:endParaRPr sz="1800" b="1">
              <a:solidFill>
                <a:schemeClr val="dk1"/>
              </a:solidFill>
              <a:latin typeface="Times New Roman"/>
              <a:ea typeface="Times New Roman"/>
              <a:cs typeface="Times New Roman"/>
              <a:sym typeface="Times New Roman"/>
            </a:endParaRPr>
          </a:p>
          <a:p>
            <a:pPr marL="0" lvl="0" indent="0" algn="l" rtl="0">
              <a:lnSpc>
                <a:spcPct val="124545"/>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Screen design must be compatible with the capabilities of the system –</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system power</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Screen size</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Screen resolution</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Display colors</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Other display features</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Screen design must be compatible with the capabilities of the</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Platform compatibility</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development and implementation</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None/>
            </a:pPr>
            <a:r>
              <a:rPr lang="en-GB" sz="1800">
                <a:solidFill>
                  <a:schemeClr val="dk1"/>
                </a:solidFill>
              </a:rPr>
              <a:t>•</a:t>
            </a:r>
            <a:r>
              <a:rPr lang="en-GB" sz="1800">
                <a:solidFill>
                  <a:schemeClr val="dk1"/>
                </a:solidFill>
                <a:latin typeface="Times New Roman"/>
                <a:ea typeface="Times New Roman"/>
                <a:cs typeface="Times New Roman"/>
                <a:sym typeface="Times New Roman"/>
              </a:rPr>
              <a:t>Platform style guide</a:t>
            </a:r>
            <a:endParaRPr sz="18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subTitle" idx="1"/>
          </p:nvPr>
        </p:nvSpPr>
        <p:spPr>
          <a:xfrm>
            <a:off x="1237350" y="637575"/>
            <a:ext cx="7384500" cy="36189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Clr>
                <a:schemeClr val="dk1"/>
              </a:buClr>
              <a:buSzPts val="1100"/>
              <a:buFont typeface="Arial"/>
              <a:buNone/>
            </a:pPr>
            <a:r>
              <a:rPr lang="en-GB" sz="1800" b="1">
                <a:solidFill>
                  <a:schemeClr val="dk1"/>
                </a:solidFill>
                <a:latin typeface="Times New Roman"/>
                <a:ea typeface="Times New Roman"/>
                <a:cs typeface="Times New Roman"/>
                <a:sym typeface="Times New Roman"/>
              </a:rPr>
              <a:t>COMMON USABILITY PROBLEMS</a:t>
            </a: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Ambiguous menus and icons.</a:t>
            </a:r>
            <a:endParaRPr sz="1800">
              <a:solidFill>
                <a:schemeClr val="dk1"/>
              </a:solidFill>
              <a:latin typeface="Times New Roman"/>
              <a:ea typeface="Times New Roman"/>
              <a:cs typeface="Times New Roman"/>
              <a:sym typeface="Times New Roman"/>
            </a:endParaRPr>
          </a:p>
          <a:p>
            <a:pPr marL="0" lvl="0" indent="0" algn="l" rtl="0">
              <a:lnSpc>
                <a:spcPct val="122272"/>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Languages that permit only single direction movement through a system.</a:t>
            </a:r>
            <a:endParaRPr sz="1800">
              <a:solidFill>
                <a:schemeClr val="dk1"/>
              </a:solidFill>
              <a:latin typeface="Times New Roman"/>
              <a:ea typeface="Times New Roman"/>
              <a:cs typeface="Times New Roman"/>
              <a:sym typeface="Times New Roman"/>
            </a:endParaRPr>
          </a:p>
          <a:p>
            <a:pPr marL="0" lvl="0" indent="0" algn="l" rtl="0">
              <a:lnSpc>
                <a:spcPct val="125000"/>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Input and direct manipulation limits.</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Complex linkage.</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Inadequate feedback.</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Lack of system anticipation.</a:t>
            </a:r>
            <a:endParaRPr sz="18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Inadequate error messages.</a:t>
            </a: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subTitle" idx="1"/>
          </p:nvPr>
        </p:nvSpPr>
        <p:spPr>
          <a:xfrm>
            <a:off x="1237350" y="637575"/>
            <a:ext cx="7384500" cy="3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solidFill>
                  <a:schemeClr val="dk1"/>
                </a:solidFill>
              </a:rPr>
              <a:t>•</a:t>
            </a:r>
            <a:endParaRPr sz="1800">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n-GB" sz="1800" b="1">
                <a:solidFill>
                  <a:schemeClr val="dk1"/>
                </a:solidFill>
                <a:latin typeface="Times New Roman"/>
                <a:ea typeface="Times New Roman"/>
                <a:cs typeface="Times New Roman"/>
                <a:sym typeface="Times New Roman"/>
              </a:rPr>
              <a:t>IRRITATING CHARACTERS</a:t>
            </a:r>
            <a:endParaRPr sz="1800" b="1">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Visual clutter</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Impaired information readability</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Incomprehensible components</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Annoying distractions.</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Confusing navigation.</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Inefficient operations</a:t>
            </a:r>
            <a:endParaRPr sz="18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Inefficient page scrolling.</a:t>
            </a:r>
            <a:endParaRPr sz="18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800">
                <a:solidFill>
                  <a:schemeClr val="dk1"/>
                </a:solidFill>
              </a:rPr>
              <a:t>•</a:t>
            </a:r>
            <a:r>
              <a:rPr lang="en-GB" sz="1800">
                <a:solidFill>
                  <a:schemeClr val="dk1"/>
                </a:solidFill>
                <a:latin typeface="Times New Roman"/>
                <a:ea typeface="Times New Roman"/>
                <a:cs typeface="Times New Roman"/>
                <a:sym typeface="Times New Roman"/>
              </a:rPr>
              <a:t>Information overload</a:t>
            </a: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subTitle" idx="1"/>
          </p:nvPr>
        </p:nvSpPr>
        <p:spPr>
          <a:xfrm>
            <a:off x="699600" y="671275"/>
            <a:ext cx="7922400" cy="4520400"/>
          </a:xfrm>
          <a:prstGeom prst="rect">
            <a:avLst/>
          </a:prstGeom>
        </p:spPr>
        <p:txBody>
          <a:bodyPr spcFirstLastPara="1" wrap="square" lIns="91425" tIns="91425" rIns="91425" bIns="91425" anchor="t" anchorCtr="0">
            <a:noAutofit/>
          </a:bodyPr>
          <a:lstStyle/>
          <a:p>
            <a:pPr marL="12700" lvl="0" indent="0" algn="l" rtl="0">
              <a:lnSpc>
                <a:spcPct val="115000"/>
              </a:lnSpc>
              <a:spcBef>
                <a:spcPts val="100"/>
              </a:spcBef>
              <a:spcAft>
                <a:spcPts val="0"/>
              </a:spcAft>
              <a:buClr>
                <a:schemeClr val="dk1"/>
              </a:buClr>
              <a:buSzPts val="1100"/>
              <a:buFont typeface="Arial"/>
              <a:buNone/>
            </a:pPr>
            <a:r>
              <a:rPr lang="en-GB" sz="1600" b="1">
                <a:solidFill>
                  <a:schemeClr val="dk1"/>
                </a:solidFill>
                <a:latin typeface="Times New Roman"/>
                <a:ea typeface="Times New Roman"/>
                <a:cs typeface="Times New Roman"/>
                <a:sym typeface="Times New Roman"/>
              </a:rPr>
              <a:t>DESIGN TEAM</a:t>
            </a:r>
            <a:endParaRPr sz="1600" b="1">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Development</a:t>
            </a:r>
            <a:endParaRPr sz="16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Human factors</a:t>
            </a:r>
            <a:endParaRPr sz="16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Visual Design</a:t>
            </a:r>
            <a:endParaRPr sz="16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Usability assesment</a:t>
            </a:r>
            <a:endParaRPr sz="16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Documentation</a:t>
            </a:r>
            <a:endParaRPr sz="16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Training</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12700" lvl="0" indent="0" algn="l" rtl="0">
              <a:lnSpc>
                <a:spcPct val="115000"/>
              </a:lnSpc>
              <a:spcBef>
                <a:spcPts val="0"/>
              </a:spcBef>
              <a:spcAft>
                <a:spcPts val="0"/>
              </a:spcAft>
              <a:buClr>
                <a:schemeClr val="dk1"/>
              </a:buClr>
              <a:buSzPts val="1100"/>
              <a:buFont typeface="Arial"/>
              <a:buNone/>
            </a:pPr>
            <a:r>
              <a:rPr lang="en-GB" sz="1600" b="1" u="sng">
                <a:solidFill>
                  <a:schemeClr val="dk1"/>
                </a:solidFill>
                <a:latin typeface="Times New Roman"/>
                <a:ea typeface="Times New Roman"/>
                <a:cs typeface="Times New Roman"/>
                <a:sym typeface="Times New Roman"/>
              </a:rPr>
              <a:t>HUMAN INTERACTION WITH COMPUTERS</a:t>
            </a:r>
            <a:endParaRPr sz="1600" b="1" u="sng">
              <a:solidFill>
                <a:schemeClr val="dk1"/>
              </a:solidFill>
              <a:latin typeface="Times New Roman"/>
              <a:ea typeface="Times New Roman"/>
              <a:cs typeface="Times New Roman"/>
              <a:sym typeface="Times New Roman"/>
            </a:endParaRPr>
          </a:p>
          <a:p>
            <a:pPr marL="12700" marR="12700" lvl="0" indent="0" algn="just" rtl="0">
              <a:lnSpc>
                <a:spcPct val="116363"/>
              </a:lnSpc>
              <a:spcBef>
                <a:spcPts val="0"/>
              </a:spcBef>
              <a:spcAft>
                <a:spcPts val="0"/>
              </a:spcAft>
              <a:buClr>
                <a:schemeClr val="dk1"/>
              </a:buClr>
              <a:buSzPts val="1100"/>
              <a:buFont typeface="Arial"/>
              <a:buNone/>
            </a:pPr>
            <a:r>
              <a:rPr lang="en-GB" sz="1600">
                <a:solidFill>
                  <a:schemeClr val="dk1"/>
                </a:solidFill>
                <a:latin typeface="Times New Roman"/>
                <a:ea typeface="Times New Roman"/>
                <a:cs typeface="Times New Roman"/>
                <a:sym typeface="Times New Roman"/>
              </a:rPr>
              <a:t>Understanding How People Interact with Computers Characteristics of computer systems,  past and present, that have caused, and are causing, people problems. We will then look at  the effect these problems have –</a:t>
            </a:r>
            <a:endParaRPr sz="16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Why people have trouble with computers</a:t>
            </a:r>
            <a:endParaRPr sz="160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Responses to poor design</a:t>
            </a:r>
            <a:endParaRPr sz="160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600">
                <a:solidFill>
                  <a:schemeClr val="dk1"/>
                </a:solidFill>
              </a:rPr>
              <a:t>•</a:t>
            </a:r>
            <a:r>
              <a:rPr lang="en-GB" sz="1600">
                <a:solidFill>
                  <a:schemeClr val="dk1"/>
                </a:solidFill>
                <a:latin typeface="Times New Roman"/>
                <a:ea typeface="Times New Roman"/>
                <a:cs typeface="Times New Roman"/>
                <a:sym typeface="Times New Roman"/>
              </a:rPr>
              <a:t>People and their tasks</a:t>
            </a:r>
            <a:endParaRPr sz="16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subTitle" idx="1"/>
          </p:nvPr>
        </p:nvSpPr>
        <p:spPr>
          <a:xfrm>
            <a:off x="1237350" y="637575"/>
            <a:ext cx="7384500" cy="3618900"/>
          </a:xfrm>
          <a:prstGeom prst="rect">
            <a:avLst/>
          </a:prstGeom>
        </p:spPr>
        <p:txBody>
          <a:bodyPr spcFirstLastPara="1" wrap="square" lIns="91425" tIns="91425" rIns="91425" bIns="91425" anchor="t" anchorCtr="0">
            <a:noAutofit/>
          </a:bodyPr>
          <a:lstStyle/>
          <a:p>
            <a:pPr marL="12700" lvl="0" indent="0" algn="just" rtl="0">
              <a:lnSpc>
                <a:spcPct val="115000"/>
              </a:lnSpc>
              <a:spcBef>
                <a:spcPts val="0"/>
              </a:spcBef>
              <a:spcAft>
                <a:spcPts val="0"/>
              </a:spcAft>
              <a:buClr>
                <a:schemeClr val="dk1"/>
              </a:buClr>
              <a:buSzPts val="1100"/>
              <a:buFont typeface="Arial"/>
              <a:buNone/>
            </a:pPr>
            <a:r>
              <a:rPr lang="en-GB" sz="1600" b="1" dirty="0">
                <a:solidFill>
                  <a:schemeClr val="dk1"/>
                </a:solidFill>
                <a:latin typeface="Times New Roman"/>
                <a:ea typeface="Times New Roman"/>
                <a:cs typeface="Times New Roman"/>
                <a:sym typeface="Times New Roman"/>
              </a:rPr>
              <a:t>Why People Have Trouble with Computers</a:t>
            </a:r>
            <a:endParaRPr sz="1600" b="1"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Extensive technical knowledge but little </a:t>
            </a:r>
            <a:r>
              <a:rPr lang="en-GB" sz="1600" dirty="0" err="1">
                <a:solidFill>
                  <a:schemeClr val="dk1"/>
                </a:solidFill>
                <a:latin typeface="Times New Roman"/>
                <a:ea typeface="Times New Roman"/>
                <a:cs typeface="Times New Roman"/>
                <a:sym typeface="Times New Roman"/>
              </a:rPr>
              <a:t>behavioral</a:t>
            </a:r>
            <a:r>
              <a:rPr lang="en-GB" sz="1600" dirty="0">
                <a:solidFill>
                  <a:schemeClr val="dk1"/>
                </a:solidFill>
                <a:latin typeface="Times New Roman"/>
                <a:ea typeface="Times New Roman"/>
                <a:cs typeface="Times New Roman"/>
                <a:sym typeface="Times New Roman"/>
              </a:rPr>
              <a:t> training.</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With its extensive graphical capabilities.</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Poorly designed interfaces.</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What makes a system difficult to use in the eyes of its user?</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Use of jargon</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Non-obvious design</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Fine distinctions</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Disparity in problem-solving strategies</a:t>
            </a:r>
            <a:endParaRPr sz="1600" dirty="0">
              <a:solidFill>
                <a:schemeClr val="dk1"/>
              </a:solidFill>
              <a:latin typeface="Times New Roman"/>
              <a:ea typeface="Times New Roman"/>
              <a:cs typeface="Times New Roman"/>
              <a:sym typeface="Times New Roman"/>
            </a:endParaRPr>
          </a:p>
          <a:p>
            <a:pPr marL="0" lvl="0" indent="0" algn="l" rtl="0">
              <a:lnSpc>
                <a:spcPct val="125454"/>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an "error-preventing" strategy</a:t>
            </a:r>
            <a:endParaRPr sz="1600" dirty="0">
              <a:solidFill>
                <a:schemeClr val="dk1"/>
              </a:solidFill>
              <a:latin typeface="Times New Roman"/>
              <a:ea typeface="Times New Roman"/>
              <a:cs typeface="Times New Roman"/>
              <a:sym typeface="Times New Roman"/>
            </a:endParaRPr>
          </a:p>
          <a:p>
            <a:pPr marL="0" lvl="0" indent="0" algn="l" rtl="0">
              <a:lnSpc>
                <a:spcPct val="128181"/>
              </a:lnSpc>
              <a:spcBef>
                <a:spcPts val="0"/>
              </a:spcBef>
              <a:spcAft>
                <a:spcPts val="0"/>
              </a:spcAft>
              <a:buClr>
                <a:schemeClr val="dk1"/>
              </a:buClr>
              <a:buSzPts val="1100"/>
              <a:buFont typeface="Arial"/>
              <a:buNone/>
            </a:pPr>
            <a:r>
              <a:rPr lang="en-GB" sz="1600" dirty="0">
                <a:solidFill>
                  <a:schemeClr val="dk1"/>
                </a:solidFill>
              </a:rPr>
              <a:t>•</a:t>
            </a:r>
            <a:r>
              <a:rPr lang="en-GB" sz="1600" dirty="0">
                <a:solidFill>
                  <a:schemeClr val="dk1"/>
                </a:solidFill>
                <a:latin typeface="Times New Roman"/>
                <a:ea typeface="Times New Roman"/>
                <a:cs typeface="Times New Roman"/>
                <a:sym typeface="Times New Roman"/>
              </a:rPr>
              <a:t>Design inconsistency</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8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subTitle" idx="1"/>
          </p:nvPr>
        </p:nvSpPr>
        <p:spPr>
          <a:xfrm>
            <a:off x="503450" y="158100"/>
            <a:ext cx="8439828" cy="49854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Clr>
                <a:schemeClr val="dk1"/>
              </a:buClr>
              <a:buSzPts val="1100"/>
              <a:buFont typeface="Arial"/>
              <a:buNone/>
            </a:pPr>
            <a:r>
              <a:rPr lang="en-GB" sz="1500" b="1" u="sng" dirty="0">
                <a:solidFill>
                  <a:schemeClr val="dk1"/>
                </a:solidFill>
                <a:latin typeface="Times New Roman"/>
                <a:ea typeface="Times New Roman"/>
                <a:cs typeface="Times New Roman"/>
                <a:sym typeface="Times New Roman"/>
              </a:rPr>
              <a:t>PSYCHOLOGICAL</a:t>
            </a:r>
            <a:endParaRPr sz="1500" b="1" u="sng" dirty="0">
              <a:solidFill>
                <a:schemeClr val="dk1"/>
              </a:solidFill>
              <a:latin typeface="Times New Roman"/>
              <a:ea typeface="Times New Roman"/>
              <a:cs typeface="Times New Roman"/>
              <a:sym typeface="Times New Roman"/>
            </a:endParaRPr>
          </a:p>
          <a:p>
            <a:pPr marL="12700" lvl="0" indent="0" algn="just" rtl="0">
              <a:lnSpc>
                <a:spcPct val="115000"/>
              </a:lnSpc>
              <a:spcBef>
                <a:spcPts val="0"/>
              </a:spcBef>
              <a:spcAft>
                <a:spcPts val="0"/>
              </a:spcAft>
              <a:buClr>
                <a:schemeClr val="dk1"/>
              </a:buClr>
              <a:buSzPts val="1100"/>
              <a:buFont typeface="Arial"/>
              <a:buNone/>
            </a:pPr>
            <a:r>
              <a:rPr lang="en-GB" sz="1500" dirty="0">
                <a:solidFill>
                  <a:schemeClr val="dk1"/>
                </a:solidFill>
                <a:latin typeface="Times New Roman"/>
                <a:ea typeface="Times New Roman"/>
                <a:cs typeface="Times New Roman"/>
                <a:sym typeface="Times New Roman"/>
              </a:rPr>
              <a:t>Typical psychological responses to poor design are</a:t>
            </a:r>
            <a:r>
              <a:rPr lang="en-GB" sz="1500" dirty="0" smtClean="0">
                <a:solidFill>
                  <a:schemeClr val="dk1"/>
                </a:solidFill>
                <a:latin typeface="Times New Roman"/>
                <a:ea typeface="Times New Roman"/>
                <a:cs typeface="Times New Roman"/>
                <a:sym typeface="Times New Roman"/>
              </a:rPr>
              <a:t>:</a:t>
            </a:r>
          </a:p>
          <a:p>
            <a:pPr marL="12700" lvl="0" indent="0" algn="just" rtl="0">
              <a:lnSpc>
                <a:spcPct val="115000"/>
              </a:lnSpc>
              <a:spcBef>
                <a:spcPts val="0"/>
              </a:spcBef>
              <a:spcAft>
                <a:spcPts val="0"/>
              </a:spcAft>
              <a:buClr>
                <a:schemeClr val="dk1"/>
              </a:buClr>
              <a:buSzPts val="1100"/>
              <a:buFont typeface="Arial"/>
              <a:buNone/>
            </a:pPr>
            <a:endParaRPr lang="en-GB" sz="1500" dirty="0">
              <a:solidFill>
                <a:schemeClr val="dk1"/>
              </a:solidFill>
              <a:latin typeface="Times New Roman"/>
              <a:ea typeface="Times New Roman"/>
              <a:cs typeface="Times New Roman"/>
              <a:sym typeface="Times New Roman"/>
            </a:endParaRPr>
          </a:p>
          <a:p>
            <a:pPr marL="12700" lvl="0" indent="0" algn="just" rtl="0">
              <a:lnSpc>
                <a:spcPct val="115000"/>
              </a:lnSpc>
              <a:spcBef>
                <a:spcPts val="0"/>
              </a:spcBef>
              <a:spcAft>
                <a:spcPts val="0"/>
              </a:spcAft>
              <a:buClr>
                <a:schemeClr val="dk1"/>
              </a:buClr>
              <a:buSzPts val="1100"/>
              <a:buFont typeface="Arial"/>
              <a:buNone/>
            </a:pPr>
            <a:endParaRPr sz="1500" dirty="0">
              <a:solidFill>
                <a:schemeClr val="dk1"/>
              </a:solidFill>
              <a:latin typeface="Times New Roman"/>
              <a:ea typeface="Times New Roman"/>
              <a:cs typeface="Times New Roman"/>
              <a:sym typeface="Times New Roman"/>
            </a:endParaRPr>
          </a:p>
          <a:p>
            <a:pPr marL="0" lvl="0" indent="0" algn="just" rtl="0">
              <a:lnSpc>
                <a:spcPct val="116363"/>
              </a:lnSpc>
              <a:spcBef>
                <a:spcPts val="0"/>
              </a:spcBef>
              <a:spcAft>
                <a:spcPts val="0"/>
              </a:spcAft>
              <a:buClr>
                <a:schemeClr val="dk1"/>
              </a:buClr>
              <a:buSzPts val="1100"/>
              <a:buFont typeface="Arial"/>
              <a:buNone/>
            </a:pPr>
            <a:r>
              <a:rPr lang="en-GB" sz="1500" dirty="0">
                <a:solidFill>
                  <a:schemeClr val="dk1"/>
                </a:solidFill>
                <a:latin typeface="Times New Roman"/>
                <a:ea typeface="Times New Roman"/>
                <a:cs typeface="Times New Roman"/>
                <a:sym typeface="Times New Roman"/>
              </a:rPr>
              <a:t>•Confusion</a:t>
            </a:r>
            <a:r>
              <a:rPr lang="en-GB" sz="1500" dirty="0" smtClean="0">
                <a:solidFill>
                  <a:schemeClr val="dk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500" dirty="0" smtClean="0">
                <a:solidFill>
                  <a:schemeClr val="dk1"/>
                </a:solidFill>
                <a:latin typeface="Times New Roman"/>
                <a:ea typeface="Times New Roman"/>
                <a:cs typeface="Times New Roman"/>
                <a:sym typeface="Times New Roman"/>
              </a:rPr>
              <a:t>•Annoyance: </a:t>
            </a:r>
          </a:p>
          <a:p>
            <a:pPr marL="0" lvl="0" indent="0" algn="l" rtl="0">
              <a:lnSpc>
                <a:spcPct val="115000"/>
              </a:lnSpc>
              <a:spcBef>
                <a:spcPts val="0"/>
              </a:spcBef>
              <a:spcAft>
                <a:spcPts val="0"/>
              </a:spcAft>
              <a:buClr>
                <a:schemeClr val="dk1"/>
              </a:buClr>
              <a:buSzPts val="1100"/>
              <a:buFont typeface="Arial"/>
              <a:buNone/>
            </a:pPr>
            <a:r>
              <a:rPr lang="en-GB" sz="1500" dirty="0" smtClean="0">
                <a:solidFill>
                  <a:schemeClr val="dk1"/>
                </a:solidFill>
                <a:latin typeface="Times New Roman"/>
                <a:ea typeface="Times New Roman"/>
                <a:cs typeface="Times New Roman"/>
                <a:sym typeface="Times New Roman"/>
              </a:rPr>
              <a:t>•Frustration: </a:t>
            </a:r>
            <a:endParaRPr sz="1500" dirty="0">
              <a:solidFill>
                <a:schemeClr val="dk1"/>
              </a:solidFill>
              <a:latin typeface="Times New Roman"/>
              <a:ea typeface="Times New Roman"/>
              <a:cs typeface="Times New Roman"/>
              <a:sym typeface="Times New Roman"/>
            </a:endParaRPr>
          </a:p>
          <a:p>
            <a:pPr marL="0" lvl="0" indent="0" algn="just" rtl="0">
              <a:lnSpc>
                <a:spcPct val="91000"/>
              </a:lnSpc>
              <a:spcBef>
                <a:spcPts val="0"/>
              </a:spcBef>
              <a:spcAft>
                <a:spcPts val="0"/>
              </a:spcAft>
              <a:buClr>
                <a:schemeClr val="dk1"/>
              </a:buClr>
              <a:buSzPts val="1100"/>
              <a:buFont typeface="Arial"/>
              <a:buNone/>
            </a:pPr>
            <a:r>
              <a:rPr lang="en-GB" sz="1500" dirty="0">
                <a:solidFill>
                  <a:schemeClr val="dk1"/>
                </a:solidFill>
                <a:latin typeface="Times New Roman"/>
                <a:ea typeface="Times New Roman"/>
                <a:cs typeface="Times New Roman"/>
                <a:sym typeface="Times New Roman"/>
              </a:rPr>
              <a:t>•Panic or </a:t>
            </a:r>
            <a:r>
              <a:rPr lang="en-GB" sz="1500" dirty="0" smtClean="0">
                <a:solidFill>
                  <a:schemeClr val="dk1"/>
                </a:solidFill>
                <a:latin typeface="Times New Roman"/>
                <a:ea typeface="Times New Roman"/>
                <a:cs typeface="Times New Roman"/>
                <a:sym typeface="Times New Roman"/>
              </a:rPr>
              <a:t>stress</a:t>
            </a:r>
          </a:p>
          <a:p>
            <a:pPr marL="0" lvl="0" indent="0" algn="just">
              <a:lnSpc>
                <a:spcPct val="91000"/>
              </a:lnSpc>
              <a:buClr>
                <a:schemeClr val="dk1"/>
              </a:buClr>
              <a:buSzPts val="1100"/>
            </a:pPr>
            <a:r>
              <a:rPr lang="en-IN" sz="1500" dirty="0">
                <a:solidFill>
                  <a:schemeClr val="dk1"/>
                </a:solidFill>
                <a:latin typeface="Times New Roman"/>
                <a:ea typeface="Times New Roman"/>
                <a:cs typeface="Times New Roman"/>
                <a:sym typeface="Times New Roman"/>
              </a:rPr>
              <a:t>•</a:t>
            </a:r>
            <a:r>
              <a:rPr lang="en-IN" sz="1500" dirty="0" smtClean="0">
                <a:solidFill>
                  <a:schemeClr val="dk1"/>
                </a:solidFill>
                <a:latin typeface="Times New Roman"/>
                <a:ea typeface="Times New Roman"/>
                <a:cs typeface="Times New Roman"/>
                <a:sym typeface="Times New Roman"/>
              </a:rPr>
              <a:t>Boredom</a:t>
            </a:r>
          </a:p>
          <a:p>
            <a:pPr marL="285750" lvl="0" indent="-285750" algn="just">
              <a:lnSpc>
                <a:spcPct val="91000"/>
              </a:lnSpc>
              <a:buClr>
                <a:schemeClr val="dk1"/>
              </a:buClr>
              <a:buSzPts val="1100"/>
              <a:buFont typeface="Arial" panose="020B0604020202020204" pitchFamily="34" charset="0"/>
              <a:buChar char="•"/>
            </a:pPr>
            <a:r>
              <a:rPr lang="en-IN" sz="1500" dirty="0" smtClean="0">
                <a:solidFill>
                  <a:schemeClr val="dk1"/>
                </a:solidFill>
                <a:latin typeface="Times New Roman"/>
                <a:ea typeface="Times New Roman"/>
                <a:cs typeface="Times New Roman"/>
                <a:sym typeface="Times New Roman"/>
              </a:rPr>
              <a:t>Abandonment </a:t>
            </a:r>
            <a:r>
              <a:rPr lang="en-IN" sz="1500" dirty="0">
                <a:solidFill>
                  <a:schemeClr val="dk1"/>
                </a:solidFill>
                <a:latin typeface="Times New Roman"/>
                <a:ea typeface="Times New Roman"/>
                <a:cs typeface="Times New Roman"/>
                <a:sym typeface="Times New Roman"/>
              </a:rPr>
              <a:t>of the system</a:t>
            </a:r>
          </a:p>
          <a:p>
            <a:pPr marL="0" lvl="0" indent="0" algn="just" rtl="0">
              <a:lnSpc>
                <a:spcPct val="91000"/>
              </a:lnSpc>
              <a:spcBef>
                <a:spcPts val="0"/>
              </a:spcBef>
              <a:spcAft>
                <a:spcPts val="0"/>
              </a:spcAft>
              <a:buClr>
                <a:schemeClr val="dk1"/>
              </a:buClr>
              <a:buSzPts val="1100"/>
              <a:buFont typeface="Arial"/>
              <a:buNone/>
            </a:pPr>
            <a:endParaRPr sz="1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subTitle" idx="1"/>
          </p:nvPr>
        </p:nvSpPr>
        <p:spPr>
          <a:xfrm>
            <a:off x="1237349" y="637575"/>
            <a:ext cx="7564679" cy="4677840"/>
          </a:xfrm>
          <a:prstGeom prst="rect">
            <a:avLst/>
          </a:prstGeom>
        </p:spPr>
        <p:txBody>
          <a:bodyPr spcFirstLastPara="1" wrap="square" lIns="91425" tIns="91425" rIns="91425" bIns="91425" anchor="t" anchorCtr="0">
            <a:noAutofit/>
          </a:bodyPr>
          <a:lstStyle/>
          <a:p>
            <a:pPr marL="12700" marR="203200" lvl="0" indent="0" algn="l" rtl="0">
              <a:lnSpc>
                <a:spcPct val="112727"/>
              </a:lnSpc>
              <a:spcBef>
                <a:spcPts val="0"/>
              </a:spcBef>
              <a:spcAft>
                <a:spcPts val="0"/>
              </a:spcAft>
              <a:buClr>
                <a:schemeClr val="dk1"/>
              </a:buClr>
              <a:buSzPts val="1100"/>
              <a:buFont typeface="Arial"/>
              <a:buNone/>
            </a:pPr>
            <a:r>
              <a:rPr lang="en-GB" sz="1800" dirty="0" smtClean="0">
                <a:solidFill>
                  <a:schemeClr val="dk1"/>
                </a:solidFill>
                <a:latin typeface="Times New Roman"/>
                <a:ea typeface="Times New Roman"/>
                <a:cs typeface="Times New Roman"/>
                <a:sym typeface="Times New Roman"/>
              </a:rPr>
              <a:t>With </a:t>
            </a:r>
            <a:r>
              <a:rPr lang="en-GB" sz="1800" dirty="0">
                <a:solidFill>
                  <a:schemeClr val="dk1"/>
                </a:solidFill>
                <a:latin typeface="Times New Roman"/>
                <a:ea typeface="Times New Roman"/>
                <a:cs typeface="Times New Roman"/>
                <a:sym typeface="Times New Roman"/>
              </a:rPr>
              <a:t>the Web, almost all users can exercise this option</a:t>
            </a:r>
            <a:r>
              <a:rPr lang="en-GB" sz="1800" dirty="0" smtClean="0">
                <a:solidFill>
                  <a:schemeClr val="dk1"/>
                </a:solidFill>
                <a:latin typeface="Times New Roman"/>
                <a:ea typeface="Times New Roman"/>
                <a:cs typeface="Times New Roman"/>
                <a:sym typeface="Times New Roman"/>
              </a:rPr>
              <a:t>.</a:t>
            </a:r>
          </a:p>
          <a:p>
            <a:pPr marL="12700" marR="203200" lvl="0" indent="0" algn="l" rtl="0">
              <a:lnSpc>
                <a:spcPct val="112727"/>
              </a:lnSpc>
              <a:spcBef>
                <a:spcPts val="0"/>
              </a:spcBef>
              <a:spcAft>
                <a:spcPts val="0"/>
              </a:spcAft>
              <a:buClr>
                <a:schemeClr val="dk1"/>
              </a:buClr>
              <a:buSzPts val="1100"/>
              <a:buFont typeface="Arial"/>
              <a:buNone/>
            </a:pPr>
            <a:endParaRPr sz="1800" dirty="0">
              <a:solidFill>
                <a:schemeClr val="dk1"/>
              </a:solidFill>
              <a:latin typeface="Times New Roman"/>
              <a:ea typeface="Times New Roman"/>
              <a:cs typeface="Times New Roman"/>
              <a:sym typeface="Times New Roman"/>
            </a:endParaRPr>
          </a:p>
          <a:p>
            <a:pPr marL="0" lvl="0" indent="0" algn="just" rtl="0">
              <a:lnSpc>
                <a:spcPct val="91000"/>
              </a:lnSpc>
              <a:spcBef>
                <a:spcPts val="0"/>
              </a:spcBef>
              <a:spcAft>
                <a:spcPts val="0"/>
              </a:spcAft>
              <a:buClr>
                <a:schemeClr val="dk1"/>
              </a:buClr>
              <a:buSzPts val="1100"/>
              <a:buFont typeface="Arial"/>
              <a:buNone/>
            </a:pPr>
            <a:r>
              <a:rPr lang="en-GB" sz="1800" dirty="0">
                <a:solidFill>
                  <a:schemeClr val="dk1"/>
                </a:solidFill>
              </a:rPr>
              <a:t>•</a:t>
            </a:r>
            <a:r>
              <a:rPr lang="en-GB" sz="1800" dirty="0">
                <a:solidFill>
                  <a:schemeClr val="dk1"/>
                </a:solidFill>
                <a:latin typeface="Times New Roman"/>
                <a:ea typeface="Times New Roman"/>
                <a:cs typeface="Times New Roman"/>
                <a:sym typeface="Times New Roman"/>
              </a:rPr>
              <a:t>Partial use of the system: Only a portion of the system's capabilities are used,  usually those operations that are easiest to perform or that provide the most  benefits. Historically, this has been the most common user reaction to most  computer systems. Many aspects of many systems often go unused.</a:t>
            </a:r>
            <a:endParaRPr sz="18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2050" dirty="0">
                <a:solidFill>
                  <a:schemeClr val="dk1"/>
                </a:solidFill>
                <a:latin typeface="Times New Roman"/>
                <a:ea typeface="Times New Roman"/>
                <a:cs typeface="Times New Roman"/>
                <a:sym typeface="Times New Roman"/>
              </a:rPr>
              <a:t>•</a:t>
            </a:r>
            <a:endParaRPr sz="205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GB" sz="1800" dirty="0">
                <a:solidFill>
                  <a:schemeClr val="dk1"/>
                </a:solidFill>
                <a:latin typeface="Times New Roman"/>
                <a:ea typeface="Times New Roman"/>
                <a:cs typeface="Times New Roman"/>
                <a:sym typeface="Times New Roman"/>
              </a:rPr>
              <a:t>Indirect use of the system: An intermediary is placed between the would-be user  and the computer. Again, since this requires high status and discretion, it is another  typical response of managers or others with authority</a:t>
            </a:r>
            <a:endParaRPr sz="2400"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3617</TotalTime>
  <Words>3452</Words>
  <Application>Microsoft Office PowerPoint</Application>
  <PresentationFormat>On-screen Show (16:9)</PresentationFormat>
  <Paragraphs>419</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Times New Roman</vt:lpstr>
      <vt:lpstr>Simple Light</vt:lpstr>
      <vt:lpstr>  Module -2   Dr.Hussain syed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Dr.Hussain syed</dc:title>
  <dc:creator>vit-ap</dc:creator>
  <cp:lastModifiedBy>vit-ap</cp:lastModifiedBy>
  <cp:revision>14</cp:revision>
  <dcterms:modified xsi:type="dcterms:W3CDTF">2024-08-23T06:21:54Z</dcterms:modified>
</cp:coreProperties>
</file>