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Hayabusa in cybersecurity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Thanusree.S-Salem College of Engineering and Technology-</a:t>
            </a:r>
          </a:p>
          <a:p>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a:t>
            </a:r>
            <a:endParaRPr lang="en-IN" sz="2400" dirty="0"/>
          </a:p>
        </p:txBody>
      </p:sp>
      <p:sp>
        <p:nvSpPr>
          <p:cNvPr id="4" name="Rectangle 2"/>
          <p:cNvSpPr>
            <a:spLocks noChangeArrowheads="1"/>
          </p:cNvSpPr>
          <p:nvPr/>
        </p:nvSpPr>
        <p:spPr bwMode="auto">
          <a:xfrm>
            <a:off x="0" y="0"/>
            <a:ext cx="4127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33356" y="1559482"/>
            <a:ext cx="4127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52399" y="1246873"/>
            <a:ext cx="117076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Hayabusa, the innovative spacecraft developed by the Japan Aerospace Exploration Agency (JAXA), has not only ventured into space but also serves as a symbol of cutting-edge technology and meticulous attention to detail. Much like the rigorous protocols in space exploration, cybersecurity measures are paramount in safeguarding sensitive information and infrastructure. Just as Hayabusa meticulously navigates through the vast expanse of space, organizations must navigate the complex cyber landscape with a similar level of precision and caution. Implementing robust cybersecurity measures is akin to the meticulous planning and execution that underpins Hayabusa's missions, ensuring that data remains secure and protected from potential threats in the ever-evolving digital environment.</a:t>
            </a:r>
          </a:p>
          <a:p>
            <a:pPr marL="0" marR="0" lvl="0" indent="0" algn="just" defTabSz="914400" rtl="0" eaLnBrk="0" fontAlgn="base" latinLnBrk="0" hangingPunct="0">
              <a:lnSpc>
                <a:spcPct val="2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152400" y="152400"/>
            <a:ext cx="4127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smtClean="0">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518290"/>
            <a:ext cx="10418768" cy="3162352"/>
          </a:xfrm>
        </p:spPr>
        <p:txBody>
          <a:bodyPr>
            <a:normAutofit/>
          </a:bodyPr>
          <a:lstStyle/>
          <a:p>
            <a:pPr marL="0" indent="0" algn="just">
              <a:lnSpc>
                <a:spcPct val="200000"/>
              </a:lnSpc>
              <a:buNone/>
            </a:pPr>
            <a:r>
              <a:rPr lang="en-US" sz="1800" dirty="0" smtClean="0"/>
              <a: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Hayabusa mission in cybersecurity faces the challenge of protecting critical systems and data from evolving cyber threats. As technology advances and attackers become more sophisticated, securing networks, applications, and sensitive information against breaches, malware, and unauthorized access is paramount. The Hayabusa team must continually innovate and adapt defensive strategies to stay ahead of cyber adversaries, ensuring the integrity, confidentiality, and availability of digital assets in an ever-changing threat landscape.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168859"/>
            <a:ext cx="11461688" cy="5856629"/>
          </a:xfrm>
        </p:spPr>
        <p:txBody>
          <a:bodyPr vert="horz" lIns="91440" tIns="45720" rIns="91440" bIns="45720" rtlCol="0" anchor="ctr">
            <a:noAutofit/>
          </a:bodyPr>
          <a:lstStyle/>
          <a:p>
            <a:pPr marL="0" indent="0" algn="just">
              <a:lnSpc>
                <a:spcPct val="100000"/>
              </a:lnSpc>
              <a:buNone/>
            </a:pPr>
            <a:r>
              <a:rPr lang="en-US" sz="1400" dirty="0" smtClean="0">
                <a:latin typeface="Times New Roman" panose="02020603050405020304" pitchFamily="18" charset="0"/>
                <a:cs typeface="Times New Roman" panose="02020603050405020304" pitchFamily="18" charset="0"/>
              </a:rPr>
              <a:t>1.  Threat </a:t>
            </a:r>
            <a:r>
              <a:rPr lang="en-US" sz="1400" dirty="0">
                <a:latin typeface="Times New Roman" panose="02020603050405020304" pitchFamily="18" charset="0"/>
                <a:cs typeface="Times New Roman" panose="02020603050405020304" pitchFamily="18" charset="0"/>
              </a:rPr>
              <a:t>Intelligence Integration:</a:t>
            </a:r>
          </a:p>
          <a:p>
            <a:pPr algn="just">
              <a:lnSpc>
                <a:spcPct val="100000"/>
              </a:lnSpc>
            </a:pPr>
            <a:r>
              <a:rPr lang="en-US" sz="1400" dirty="0">
                <a:latin typeface="Times New Roman" panose="02020603050405020304" pitchFamily="18" charset="0"/>
                <a:cs typeface="Times New Roman" panose="02020603050405020304" pitchFamily="18" charset="0"/>
              </a:rPr>
              <a:t>Implement a robust threat intelligence platform to gather real-time information on emerging cyber threats, vulnerabilities, and attack techniques.</a:t>
            </a:r>
          </a:p>
          <a:p>
            <a:pPr marL="0" indent="0" algn="just">
              <a:lnSpc>
                <a:spcPct val="100000"/>
              </a:lnSpc>
              <a:buNone/>
            </a:pPr>
            <a:r>
              <a:rPr lang="en-US" sz="1400" dirty="0" smtClean="0">
                <a:latin typeface="Times New Roman" panose="02020603050405020304" pitchFamily="18" charset="0"/>
                <a:cs typeface="Times New Roman" panose="02020603050405020304" pitchFamily="18" charset="0"/>
              </a:rPr>
              <a:t>2.  Advanced </a:t>
            </a:r>
            <a:r>
              <a:rPr lang="en-US" sz="1400" dirty="0">
                <a:latin typeface="Times New Roman" panose="02020603050405020304" pitchFamily="18" charset="0"/>
                <a:cs typeface="Times New Roman" panose="02020603050405020304" pitchFamily="18" charset="0"/>
              </a:rPr>
              <a:t>Endpoint Protection:</a:t>
            </a:r>
          </a:p>
          <a:p>
            <a:pPr algn="just">
              <a:lnSpc>
                <a:spcPct val="100000"/>
              </a:lnSpc>
            </a:pPr>
            <a:r>
              <a:rPr lang="en-US" sz="1400" dirty="0">
                <a:latin typeface="Times New Roman" panose="02020603050405020304" pitchFamily="18" charset="0"/>
                <a:cs typeface="Times New Roman" panose="02020603050405020304" pitchFamily="18" charset="0"/>
              </a:rPr>
              <a:t>Deploy next-generation endpoint security solutions equipped with machine learning and behavioral analysis capabilities to detect and mitigate sophisticated malware and ransomware attacks.</a:t>
            </a:r>
          </a:p>
          <a:p>
            <a:pPr marL="0" indent="0" algn="just">
              <a:lnSpc>
                <a:spcPct val="100000"/>
              </a:lnSpc>
              <a:buNone/>
            </a:pPr>
            <a:r>
              <a:rPr lang="en-US" sz="1400" dirty="0" smtClean="0">
                <a:latin typeface="Times New Roman" panose="02020603050405020304" pitchFamily="18" charset="0"/>
                <a:cs typeface="Times New Roman" panose="02020603050405020304" pitchFamily="18" charset="0"/>
              </a:rPr>
              <a:t>3.  Network </a:t>
            </a:r>
            <a:r>
              <a:rPr lang="en-US" sz="1400" dirty="0">
                <a:latin typeface="Times New Roman" panose="02020603050405020304" pitchFamily="18" charset="0"/>
                <a:cs typeface="Times New Roman" panose="02020603050405020304" pitchFamily="18" charset="0"/>
              </a:rPr>
              <a:t>Segmentation and Access Control:</a:t>
            </a:r>
          </a:p>
          <a:p>
            <a:pPr algn="just">
              <a:lnSpc>
                <a:spcPct val="100000"/>
              </a:lnSpc>
            </a:pPr>
            <a:r>
              <a:rPr lang="en-US" sz="1400" dirty="0">
                <a:latin typeface="Times New Roman" panose="02020603050405020304" pitchFamily="18" charset="0"/>
                <a:cs typeface="Times New Roman" panose="02020603050405020304" pitchFamily="18" charset="0"/>
              </a:rPr>
              <a:t>Establish network segmentation strategies to partition sensitive assets and critical systems into isolated zones, limiting the lateral movement of attackers in the event of a </a:t>
            </a:r>
            <a:r>
              <a:rPr lang="en-US" sz="1400" dirty="0" smtClean="0">
                <a:latin typeface="Times New Roman" panose="02020603050405020304" pitchFamily="18" charset="0"/>
                <a:cs typeface="Times New Roman" panose="02020603050405020304" pitchFamily="18" charset="0"/>
              </a:rPr>
              <a:t>breach</a:t>
            </a:r>
          </a:p>
          <a:p>
            <a:pPr marL="0" indent="0" algn="just">
              <a:lnSpc>
                <a:spcPct val="100000"/>
              </a:lnSpc>
              <a:buNone/>
            </a:pPr>
            <a:r>
              <a:rPr lang="en-US" sz="1400" dirty="0" smtClean="0">
                <a:latin typeface="Times New Roman" panose="02020603050405020304" pitchFamily="18" charset="0"/>
                <a:cs typeface="Times New Roman" panose="02020603050405020304" pitchFamily="18" charset="0"/>
              </a:rPr>
              <a:t>4.  Continuous </a:t>
            </a:r>
            <a:r>
              <a:rPr lang="en-US" sz="1400" dirty="0">
                <a:latin typeface="Times New Roman" panose="02020603050405020304" pitchFamily="18" charset="0"/>
                <a:cs typeface="Times New Roman" panose="02020603050405020304" pitchFamily="18" charset="0"/>
              </a:rPr>
              <a:t>Monitoring and Incident Response:</a:t>
            </a:r>
          </a:p>
          <a:p>
            <a:pPr algn="just">
              <a:lnSpc>
                <a:spcPct val="100000"/>
              </a:lnSpc>
            </a:pPr>
            <a:r>
              <a:rPr lang="en-US" sz="1400" dirty="0">
                <a:latin typeface="Times New Roman" panose="02020603050405020304" pitchFamily="18" charset="0"/>
                <a:cs typeface="Times New Roman" panose="02020603050405020304" pitchFamily="18" charset="0"/>
              </a:rPr>
              <a:t>Deploy Security Information and Event Management (SIEM) solutions for centralized logging, correlation, and analysis of security events across the organization's IT infrastructure</a:t>
            </a:r>
            <a:r>
              <a:rPr lang="en-US" sz="14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smtClean="0">
                <a:latin typeface="Times New Roman" panose="02020603050405020304" pitchFamily="18" charset="0"/>
                <a:cs typeface="Times New Roman" panose="02020603050405020304" pitchFamily="18" charset="0"/>
              </a:rPr>
              <a:t>5.  User </a:t>
            </a:r>
            <a:r>
              <a:rPr lang="en-US" sz="1400" dirty="0">
                <a:latin typeface="Times New Roman" panose="02020603050405020304" pitchFamily="18" charset="0"/>
                <a:cs typeface="Times New Roman" panose="02020603050405020304" pitchFamily="18" charset="0"/>
              </a:rPr>
              <a:t>Awareness Training:</a:t>
            </a:r>
          </a:p>
          <a:p>
            <a:pPr algn="just">
              <a:lnSpc>
                <a:spcPct val="100000"/>
              </a:lnSpc>
            </a:pPr>
            <a:r>
              <a:rPr lang="en-US" sz="1400" dirty="0">
                <a:latin typeface="Times New Roman" panose="02020603050405020304" pitchFamily="18" charset="0"/>
                <a:cs typeface="Times New Roman" panose="02020603050405020304" pitchFamily="18" charset="0"/>
              </a:rPr>
              <a:t>Conduct regular cybersecurity awareness training sessions for employees to educate them about common cyber threats, phishing attacks, and best practices for maintaining security hygiene.</a:t>
            </a:r>
          </a:p>
          <a:p>
            <a:pPr>
              <a:lnSpc>
                <a:spcPct val="100000"/>
              </a:lnSpc>
            </a:pPr>
            <a:endParaRPr lang="en-US" sz="1400" dirty="0">
              <a:latin typeface="Times New Roman" panose="02020603050405020304" pitchFamily="18" charset="0"/>
              <a:cs typeface="Times New Roman" panose="02020603050405020304" pitchFamily="18" charset="0"/>
            </a:endParaRPr>
          </a:p>
          <a:p>
            <a:endParaRPr lang="en-US" sz="1200" dirty="0"/>
          </a:p>
          <a:p>
            <a:pPr marL="0" indent="0">
              <a:buNone/>
            </a:pP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lgn="just">
              <a:lnSpc>
                <a:spcPct val="200000"/>
              </a:lnSpc>
              <a:buNone/>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Hayabusa approach to cybersecurity adopts a comprehensive system-based methodology, integrating multiple layers of defense and proactive measures to safeguard against cyber threats. Here's how the system approach is </a:t>
            </a:r>
            <a:r>
              <a:rPr lang="en-US" sz="1800" dirty="0" smtClean="0">
                <a:latin typeface="Times New Roman" panose="02020603050405020304" pitchFamily="18" charset="0"/>
                <a:cs typeface="Times New Roman" panose="02020603050405020304" pitchFamily="18" charset="0"/>
              </a:rPr>
              <a:t>structured:</a:t>
            </a:r>
          </a:p>
          <a:p>
            <a:pPr marL="0" indent="0" algn="just">
              <a:lnSpc>
                <a:spcPct val="200000"/>
              </a:lnSpc>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1.  </a:t>
            </a:r>
            <a:r>
              <a:rPr lang="en-IN" sz="1800" b="1" dirty="0" smtClean="0">
                <a:latin typeface="Times New Roman" panose="02020603050405020304" pitchFamily="18" charset="0"/>
                <a:cs typeface="Times New Roman" panose="02020603050405020304" pitchFamily="18" charset="0"/>
              </a:rPr>
              <a:t>Risk </a:t>
            </a:r>
            <a:r>
              <a:rPr lang="en-IN" sz="1800" b="1" dirty="0">
                <a:latin typeface="Times New Roman" panose="02020603050405020304" pitchFamily="18" charset="0"/>
                <a:cs typeface="Times New Roman" panose="02020603050405020304" pitchFamily="18" charset="0"/>
              </a:rPr>
              <a:t>Assessment and </a:t>
            </a:r>
            <a:r>
              <a:rPr lang="en-IN" sz="1800" b="1" dirty="0" smtClean="0">
                <a:latin typeface="Times New Roman" panose="02020603050405020304" pitchFamily="18" charset="0"/>
                <a:cs typeface="Times New Roman" panose="02020603050405020304" pitchFamily="18" charset="0"/>
              </a:rPr>
              <a:t>Analysis</a:t>
            </a:r>
            <a:endParaRPr lang="en-IN" sz="1800" dirty="0" smtClean="0">
              <a:latin typeface="Times New Roman" panose="02020603050405020304" pitchFamily="18" charset="0"/>
              <a:cs typeface="Times New Roman" panose="02020603050405020304" pitchFamily="18" charset="0"/>
            </a:endParaRPr>
          </a:p>
          <a:p>
            <a:pPr marL="0" indent="0">
              <a:lnSpc>
                <a:spcPct val="200000"/>
              </a:lnSpc>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2.  Defensive </a:t>
            </a:r>
            <a:r>
              <a:rPr lang="en-IN" sz="1800" b="1" dirty="0">
                <a:latin typeface="Times New Roman" panose="02020603050405020304" pitchFamily="18" charset="0"/>
                <a:cs typeface="Times New Roman" panose="02020603050405020304" pitchFamily="18" charset="0"/>
              </a:rPr>
              <a:t>Architecture </a:t>
            </a:r>
            <a:r>
              <a:rPr lang="en-IN" sz="1800" b="1" dirty="0" smtClean="0">
                <a:latin typeface="Times New Roman" panose="02020603050405020304" pitchFamily="18" charset="0"/>
                <a:cs typeface="Times New Roman" panose="02020603050405020304" pitchFamily="18" charset="0"/>
              </a:rPr>
              <a:t>Design</a:t>
            </a:r>
            <a:endParaRPr lang="en-IN" sz="1800" dirty="0">
              <a:latin typeface="Times New Roman" panose="02020603050405020304" pitchFamily="18" charset="0"/>
              <a:cs typeface="Times New Roman" panose="02020603050405020304" pitchFamily="18" charset="0"/>
            </a:endParaRPr>
          </a:p>
          <a:p>
            <a:pPr marL="0" indent="0" algn="ctr">
              <a:lnSpc>
                <a:spcPct val="200000"/>
              </a:lnSpc>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3. Continuous </a:t>
            </a:r>
            <a:r>
              <a:rPr lang="en-US" sz="1800" b="1" dirty="0">
                <a:latin typeface="Times New Roman" panose="02020603050405020304" pitchFamily="18" charset="0"/>
                <a:cs typeface="Times New Roman" panose="02020603050405020304" pitchFamily="18" charset="0"/>
              </a:rPr>
              <a:t>Monitoring and Threat </a:t>
            </a:r>
            <a:r>
              <a:rPr lang="en-US" sz="1800" b="1" dirty="0" smtClean="0">
                <a:latin typeface="Times New Roman" panose="02020603050405020304" pitchFamily="18" charset="0"/>
                <a:cs typeface="Times New Roman" panose="02020603050405020304" pitchFamily="18" charset="0"/>
              </a:rPr>
              <a:t>Detection</a:t>
            </a:r>
          </a:p>
          <a:p>
            <a:pPr marL="0" indent="0">
              <a:lnSpc>
                <a:spcPct val="200000"/>
              </a:lnSpc>
              <a:buNone/>
            </a:pPr>
            <a:endParaRPr lang="en-IN" sz="1800" dirty="0" smtClean="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Requirement Analysis</a:t>
            </a:r>
            <a:r>
              <a:rPr lang="en-US" sz="1800" dirty="0">
                <a:latin typeface="Times New Roman" panose="02020603050405020304" pitchFamily="18" charset="0"/>
                <a:cs typeface="Times New Roman" panose="02020603050405020304" pitchFamily="18" charset="0"/>
              </a:rPr>
              <a:t>: Understand the specific requirements and objectives of the Hayabusa cyber security project. This includes identifying the potential threats, vulnerabilities, and assets to be protected.</a:t>
            </a:r>
          </a:p>
          <a:p>
            <a:pPr algn="just"/>
            <a:r>
              <a:rPr lang="en-US" sz="1800" b="1" dirty="0">
                <a:latin typeface="Times New Roman" panose="02020603050405020304" pitchFamily="18" charset="0"/>
                <a:cs typeface="Times New Roman" panose="02020603050405020304" pitchFamily="18" charset="0"/>
              </a:rPr>
              <a:t>Research and Design</a:t>
            </a:r>
            <a:r>
              <a:rPr lang="en-US" sz="1800" dirty="0">
                <a:latin typeface="Times New Roman" panose="02020603050405020304" pitchFamily="18" charset="0"/>
                <a:cs typeface="Times New Roman" panose="02020603050405020304" pitchFamily="18" charset="0"/>
              </a:rPr>
              <a:t>: Conduct research on existing cyber security algorithms, protocols, and techniques. Based on the requirements, design appropriate algorithms or select existing ones that fit the project's needs.</a:t>
            </a:r>
          </a:p>
          <a:p>
            <a:pPr algn="just"/>
            <a:r>
              <a:rPr lang="en-US" sz="1800" b="1" dirty="0">
                <a:latin typeface="Times New Roman" panose="02020603050405020304" pitchFamily="18" charset="0"/>
                <a:cs typeface="Times New Roman" panose="02020603050405020304" pitchFamily="18" charset="0"/>
              </a:rPr>
              <a:t>Algorithm Development</a:t>
            </a:r>
            <a:r>
              <a:rPr lang="en-US" sz="1800" dirty="0">
                <a:latin typeface="Times New Roman" panose="02020603050405020304" pitchFamily="18" charset="0"/>
                <a:cs typeface="Times New Roman" panose="02020603050405020304" pitchFamily="18" charset="0"/>
              </a:rPr>
              <a:t>: Develop the algorithms required for various aspects of cyber security, such as encryption, authentication, intrusion detection, and threat mitigation. Ensure that the algorithms are robust, efficient, and resistant to known attacks.</a:t>
            </a:r>
          </a:p>
          <a:p>
            <a:pPr algn="just"/>
            <a:r>
              <a:rPr lang="en-US" sz="1800" b="1" dirty="0">
                <a:latin typeface="Times New Roman" panose="02020603050405020304" pitchFamily="18" charset="0"/>
                <a:cs typeface="Times New Roman" panose="02020603050405020304" pitchFamily="18" charset="0"/>
              </a:rPr>
              <a:t>Implementation</a:t>
            </a:r>
            <a:r>
              <a:rPr lang="en-US" sz="1800" dirty="0">
                <a:latin typeface="Times New Roman" panose="02020603050405020304" pitchFamily="18" charset="0"/>
                <a:cs typeface="Times New Roman" panose="02020603050405020304" pitchFamily="18" charset="0"/>
              </a:rPr>
              <a:t>: Translate the designed algorithms into code. Depending on the requirements, this could involve developing software, firmware, or hardware components. Use appropriate programming languages and frameworks to implement the algorithms effectively.</a:t>
            </a:r>
          </a:p>
          <a:p>
            <a:pPr algn="just"/>
            <a:r>
              <a:rPr lang="en-US" sz="1800" b="1" dirty="0">
                <a:latin typeface="Times New Roman" panose="02020603050405020304" pitchFamily="18" charset="0"/>
                <a:cs typeface="Times New Roman" panose="02020603050405020304" pitchFamily="18" charset="0"/>
              </a:rPr>
              <a:t>Testing</a:t>
            </a:r>
            <a:r>
              <a:rPr lang="en-US" sz="1800" dirty="0">
                <a:latin typeface="Times New Roman" panose="02020603050405020304" pitchFamily="18" charset="0"/>
                <a:cs typeface="Times New Roman" panose="02020603050405020304" pitchFamily="18" charset="0"/>
              </a:rPr>
              <a:t>: Perform thorough testing of the implemented algorithms to ensure their correctness, reliability, and security. This includes unit testing, integration testing, and penetration testing to identify and fix any vulnerabilities or weaknesses.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development efforts in Hayabusa on cyber security have yielded promising results, showcasing robust algorithms and software solutions tailored to combat modern cyber threats. Through meticulous research, design, and implementation, Hayabusa has fortified its systems with advanced encryption, authentication, and intrusion detection mechanisms. Rigorous testing has validated the efficacy and reliability of these algorithms, ensuring resilience against a wide array of potential attacks. Moreover, optimized deployment strategies have facilitated seamless integration into diverse environments, enhancing overall security posture. Continuous monitoring and maintenance efforts guarantee ongoing protection, while user feedback drives iterative improvements, cementing Hayabusa's position at the forefront of cyber security innovation</a:t>
            </a:r>
            <a:r>
              <a:rPr lang="en-US" sz="2400" dirty="0"/>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24000" lvl="1" indent="0" algn="just">
              <a:lnSpc>
                <a:spcPct val="150000"/>
              </a:lnSpc>
              <a:buNone/>
            </a:pP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conclusion, the Hayabusa project has made significant strides in the realm of cyber security, showcasing a robust framework of algorithms and solutions designed to safeguard against evolving threats. Through meticulous development, rigorous testing, and iterative refinement, Hayabusa has established itself as a formidable defender of digital assets. Its deployment-ready systems, fortified with advanced encryption, authentication, and intrusion detection capabilities, stand poised to meet the challenges of today's dynamic threat landscape. With a commitment to continuous improvement and responsiveness to user feedback, Hayabusa remains steadfast in its mission to ensure the integrity, confidentiality, and availability of critical information in an increasingly interconnected world.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0717788" cy="721592"/>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p>
        </p:txBody>
      </p:sp>
      <p:sp>
        <p:nvSpPr>
          <p:cNvPr id="7" name="TextBox 6"/>
          <p:cNvSpPr txBox="1"/>
          <p:nvPr/>
        </p:nvSpPr>
        <p:spPr>
          <a:xfrm>
            <a:off x="651849" y="1747319"/>
            <a:ext cx="10873211" cy="3781035"/>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Looking </a:t>
            </a:r>
            <a:r>
              <a:rPr lang="en-US" dirty="0">
                <a:latin typeface="Times New Roman" panose="02020603050405020304" pitchFamily="18" charset="0"/>
                <a:cs typeface="Times New Roman" panose="02020603050405020304" pitchFamily="18" charset="0"/>
              </a:rPr>
              <a:t>ahead, the future scope for Hayabusa in cyber security appears promising, with ample opportunities for further innovation and impact. As cyber threats continue to evolve in complexity and scale, Hayabusa is positioned to advance its capabilities in areas such as artificial intelligence and machine learning for anomaly detection, </a:t>
            </a:r>
            <a:r>
              <a:rPr lang="en-US" dirty="0" smtClean="0">
                <a:latin typeface="Times New Roman" panose="02020603050405020304" pitchFamily="18" charset="0"/>
                <a:cs typeface="Times New Roman" panose="02020603050405020304" pitchFamily="18" charset="0"/>
              </a:rPr>
              <a:t>block chain </a:t>
            </a:r>
            <a:r>
              <a:rPr lang="en-US" dirty="0">
                <a:latin typeface="Times New Roman" panose="02020603050405020304" pitchFamily="18" charset="0"/>
                <a:cs typeface="Times New Roman" panose="02020603050405020304" pitchFamily="18" charset="0"/>
              </a:rPr>
              <a:t>technology for secure transactions and data integrity, and quantum-resistant encryption algorithms to mitigate emerging cryptographic risks. Additionally, the integration of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security solutions and robust incident response mechanisms could further bolster Hayabusa's effectiveness in protecting critical infrastructure and sensitive data. With a steadfast commitment to research, development, and collaboration with industry partners, Hayabusa is poised to play a pivotal role in shaping the future of cyber security, ensuring a safer and more resilient digital ecosystem for years to come.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377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Hayabusa in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29</cp:revision>
  <dcterms:created xsi:type="dcterms:W3CDTF">2021-05-26T16:50:10Z</dcterms:created>
  <dcterms:modified xsi:type="dcterms:W3CDTF">2024-04-01T13:59:09Z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