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9" r:id="rId14"/>
    <p:sldId id="266"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usree Chittibomma" initials="TC" lastIdx="1" clrIdx="0">
    <p:extLst>
      <p:ext uri="{19B8F6BF-5375-455C-9EA6-DF929625EA0E}">
        <p15:presenceInfo xmlns:p15="http://schemas.microsoft.com/office/powerpoint/2012/main" userId="9e66489540a284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02" autoAdjust="0"/>
  </p:normalViewPr>
  <p:slideViewPr>
    <p:cSldViewPr snapToGrid="0">
      <p:cViewPr varScale="1">
        <p:scale>
          <a:sx n="92" d="100"/>
          <a:sy n="92"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91468" y="1041622"/>
            <a:ext cx="6708678" cy="2074891"/>
          </a:xfrm>
        </p:spPr>
        <p:txBody>
          <a:bodyPr>
            <a:normAutofit/>
          </a:bodyPr>
          <a:lstStyle/>
          <a:p>
            <a:r>
              <a:rPr lang="en-US" sz="6600" dirty="0" err="1">
                <a:latin typeface="Times New Roman" panose="02020603050405020304" pitchFamily="18" charset="0"/>
                <a:cs typeface="Times New Roman" panose="02020603050405020304" pitchFamily="18" charset="0"/>
              </a:rPr>
              <a:t>Capston</a:t>
            </a:r>
            <a:r>
              <a:rPr lang="en-US" sz="6600" dirty="0">
                <a:latin typeface="Times New Roman" panose="02020603050405020304" pitchFamily="18" charset="0"/>
                <a:cs typeface="Times New Roman" panose="02020603050405020304" pitchFamily="18" charset="0"/>
              </a:rPr>
              <a:t> Project</a:t>
            </a:r>
            <a:r>
              <a:rPr lang="en-US" sz="8000"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Retail Analysis</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Thanu</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sree</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chittibommala</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6549-12B0-3CD7-D987-D4880551232D}"/>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2Q.</a:t>
            </a:r>
            <a:r>
              <a:rPr lang="en-US" sz="2800" b="0" i="0" dirty="0">
                <a:solidFill>
                  <a:srgbClr val="24292E"/>
                </a:solidFill>
                <a:effectLst/>
                <a:latin typeface="Times New Roman" panose="02020603050405020304" pitchFamily="18" charset="0"/>
                <a:cs typeface="Times New Roman" panose="02020603050405020304" pitchFamily="18" charset="0"/>
              </a:rPr>
              <a:t> What is the trend in customer order volume over the past year? (Visual: Monthly order volume trend)</a:t>
            </a:r>
            <a:br>
              <a:rPr lang="en-US" sz="2800" b="0" i="0" dirty="0">
                <a:solidFill>
                  <a:srgbClr val="24292E"/>
                </a:solidFill>
                <a:effectLst/>
                <a:latin typeface="Plus Jakarta Sans"/>
              </a:rPr>
            </a:br>
            <a:endParaRPr lang="en-IN" sz="2800" dirty="0"/>
          </a:p>
        </p:txBody>
      </p:sp>
      <p:sp>
        <p:nvSpPr>
          <p:cNvPr id="10" name="Content Placeholder 9">
            <a:extLst>
              <a:ext uri="{FF2B5EF4-FFF2-40B4-BE49-F238E27FC236}">
                <a16:creationId xmlns:a16="http://schemas.microsoft.com/office/drawing/2014/main" id="{63A76771-DDEE-9D99-7ECD-5DE9BBD8D44D}"/>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marL="0" indent="0">
              <a:buNone/>
            </a:pPr>
            <a:r>
              <a:rPr lang="en-IN" dirty="0"/>
              <a:t>Explanation : on 2003 the trend was increased and 2004 it increased more but when comes to 2005 it got completely down</a:t>
            </a:r>
          </a:p>
        </p:txBody>
      </p:sp>
      <p:pic>
        <p:nvPicPr>
          <p:cNvPr id="11" name="Content Placeholder 4">
            <a:extLst>
              <a:ext uri="{FF2B5EF4-FFF2-40B4-BE49-F238E27FC236}">
                <a16:creationId xmlns:a16="http://schemas.microsoft.com/office/drawing/2014/main" id="{87EDE3FE-64E9-3C77-4C36-F76967B37489}"/>
              </a:ext>
            </a:extLst>
          </p:cNvPr>
          <p:cNvPicPr>
            <a:picLocks noChangeAspect="1"/>
          </p:cNvPicPr>
          <p:nvPr/>
        </p:nvPicPr>
        <p:blipFill>
          <a:blip r:embed="rId2"/>
          <a:stretch>
            <a:fillRect/>
          </a:stretch>
        </p:blipFill>
        <p:spPr>
          <a:xfrm>
            <a:off x="3636339" y="2048849"/>
            <a:ext cx="3749365" cy="2499577"/>
          </a:xfrm>
          <a:prstGeom prst="rect">
            <a:avLst/>
          </a:prstGeom>
        </p:spPr>
      </p:pic>
    </p:spTree>
    <p:extLst>
      <p:ext uri="{BB962C8B-B14F-4D97-AF65-F5344CB8AC3E}">
        <p14:creationId xmlns:p14="http://schemas.microsoft.com/office/powerpoint/2010/main" val="44934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0D35-0559-C207-7B45-07BBD04DF244}"/>
              </a:ext>
            </a:extLst>
          </p:cNvPr>
          <p:cNvSpPr>
            <a:spLocks noGrp="1"/>
          </p:cNvSpPr>
          <p:nvPr>
            <p:ph type="title"/>
          </p:nvPr>
        </p:nvSpPr>
        <p:spPr>
          <a:xfrm>
            <a:off x="1097280" y="357447"/>
            <a:ext cx="10058400" cy="1379913"/>
          </a:xfrm>
        </p:spPr>
        <p:txBody>
          <a:bodyPr>
            <a:normAutofit fontScale="90000"/>
          </a:bodyPr>
          <a:lstStyle/>
          <a:p>
            <a:r>
              <a:rPr lang="en-US" sz="3100" b="0" i="0" dirty="0">
                <a:solidFill>
                  <a:srgbClr val="24292E"/>
                </a:solidFill>
                <a:effectLst/>
                <a:latin typeface="Plus Jakarta Sans"/>
              </a:rPr>
              <a:t>3Q. How does the sales performance of top customers compare to the rest? (Visual: Sales contribution by top customers vs. others)</a:t>
            </a:r>
            <a:br>
              <a:rPr lang="en-US" b="0" i="0" dirty="0">
                <a:solidFill>
                  <a:srgbClr val="24292E"/>
                </a:solidFill>
                <a:effectLst/>
                <a:latin typeface="Plus Jakarta Sans"/>
              </a:rPr>
            </a:br>
            <a:endParaRPr lang="en-IN" dirty="0"/>
          </a:p>
        </p:txBody>
      </p:sp>
      <p:sp>
        <p:nvSpPr>
          <p:cNvPr id="7" name="Content Placeholder 6">
            <a:extLst>
              <a:ext uri="{FF2B5EF4-FFF2-40B4-BE49-F238E27FC236}">
                <a16:creationId xmlns:a16="http://schemas.microsoft.com/office/drawing/2014/main" id="{F9FEB312-CAA3-B479-CD33-5F9721292B84}"/>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IN" dirty="0"/>
              <a:t>Explanation : all the 10 customers they have equal contribution , having 10% of sales equally here</a:t>
            </a:r>
          </a:p>
          <a:p>
            <a:endParaRPr lang="en-IN" dirty="0"/>
          </a:p>
        </p:txBody>
      </p:sp>
      <p:pic>
        <p:nvPicPr>
          <p:cNvPr id="8" name="Content Placeholder 4">
            <a:extLst>
              <a:ext uri="{FF2B5EF4-FFF2-40B4-BE49-F238E27FC236}">
                <a16:creationId xmlns:a16="http://schemas.microsoft.com/office/drawing/2014/main" id="{D40A38F9-7C53-89A4-83CE-300B640A1B35}"/>
              </a:ext>
            </a:extLst>
          </p:cNvPr>
          <p:cNvPicPr>
            <a:picLocks noChangeAspect="1"/>
          </p:cNvPicPr>
          <p:nvPr/>
        </p:nvPicPr>
        <p:blipFill>
          <a:blip r:embed="rId2"/>
          <a:stretch>
            <a:fillRect/>
          </a:stretch>
        </p:blipFill>
        <p:spPr>
          <a:xfrm>
            <a:off x="4024952" y="2108201"/>
            <a:ext cx="4368043" cy="2997676"/>
          </a:xfrm>
          <a:prstGeom prst="rect">
            <a:avLst/>
          </a:prstGeom>
        </p:spPr>
      </p:pic>
    </p:spTree>
    <p:extLst>
      <p:ext uri="{BB962C8B-B14F-4D97-AF65-F5344CB8AC3E}">
        <p14:creationId xmlns:p14="http://schemas.microsoft.com/office/powerpoint/2010/main" val="422692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EBDF-C2F9-318B-BF55-DD64E75E2A61}"/>
              </a:ext>
            </a:extLst>
          </p:cNvPr>
          <p:cNvSpPr>
            <a:spLocks noGrp="1"/>
          </p:cNvSpPr>
          <p:nvPr>
            <p:ph type="title"/>
          </p:nvPr>
        </p:nvSpPr>
        <p:spPr/>
        <p:txBody>
          <a:bodyPr>
            <a:noAutofit/>
          </a:bodyPr>
          <a:lstStyle/>
          <a:p>
            <a:br>
              <a:rPr lang="en-US" sz="2800" b="0" i="0" dirty="0">
                <a:solidFill>
                  <a:srgbClr val="24292E"/>
                </a:solidFill>
                <a:effectLst/>
                <a:latin typeface="Plus Jakarta Sans"/>
              </a:rPr>
            </a:br>
            <a:r>
              <a:rPr lang="en-US" sz="2800" b="0" i="0" dirty="0">
                <a:solidFill>
                  <a:srgbClr val="24292E"/>
                </a:solidFill>
                <a:effectLst/>
                <a:latin typeface="Plus Jakarta Sans"/>
              </a:rPr>
              <a:t>5Q. How does the profitability of different products compare based on their quantity in stock? (Visual: Profitability vs. quantity in stock)</a:t>
            </a:r>
            <a:br>
              <a:rPr lang="en-US" sz="2800" b="0" i="0" dirty="0">
                <a:solidFill>
                  <a:srgbClr val="24292E"/>
                </a:solidFill>
                <a:effectLst/>
                <a:latin typeface="Plus Jakarta Sans"/>
              </a:rPr>
            </a:br>
            <a:endParaRPr lang="en-IN" sz="2800" dirty="0"/>
          </a:p>
        </p:txBody>
      </p:sp>
      <p:sp>
        <p:nvSpPr>
          <p:cNvPr id="7" name="Content Placeholder 6">
            <a:extLst>
              <a:ext uri="{FF2B5EF4-FFF2-40B4-BE49-F238E27FC236}">
                <a16:creationId xmlns:a16="http://schemas.microsoft.com/office/drawing/2014/main" id="{B984F4A2-A225-DC95-3D8E-A5BDB794BC7F}"/>
              </a:ext>
            </a:extLst>
          </p:cNvPr>
          <p:cNvSpPr>
            <a:spLocks noGrp="1"/>
          </p:cNvSpPr>
          <p:nvPr>
            <p:ph idx="1"/>
          </p:nvPr>
        </p:nvSpPr>
        <p:spPr/>
        <p:txBody>
          <a:bodyPr/>
          <a:lstStyle/>
          <a:p>
            <a:r>
              <a:rPr lang="en-IN" dirty="0"/>
              <a:t>Explanation : here in this chart , the profitability is more than the quantity stock</a:t>
            </a:r>
          </a:p>
        </p:txBody>
      </p:sp>
      <p:pic>
        <p:nvPicPr>
          <p:cNvPr id="8" name="Content Placeholder 4">
            <a:extLst>
              <a:ext uri="{FF2B5EF4-FFF2-40B4-BE49-F238E27FC236}">
                <a16:creationId xmlns:a16="http://schemas.microsoft.com/office/drawing/2014/main" id="{550A9CB7-8271-51BC-E342-786BA95C8A21}"/>
              </a:ext>
            </a:extLst>
          </p:cNvPr>
          <p:cNvPicPr>
            <a:picLocks noChangeAspect="1"/>
          </p:cNvPicPr>
          <p:nvPr/>
        </p:nvPicPr>
        <p:blipFill>
          <a:blip r:embed="rId2"/>
          <a:stretch>
            <a:fillRect/>
          </a:stretch>
        </p:blipFill>
        <p:spPr>
          <a:xfrm>
            <a:off x="2693323" y="3123941"/>
            <a:ext cx="5162496" cy="3115992"/>
          </a:xfrm>
          <a:prstGeom prst="rect">
            <a:avLst/>
          </a:prstGeom>
        </p:spPr>
      </p:pic>
    </p:spTree>
    <p:extLst>
      <p:ext uri="{BB962C8B-B14F-4D97-AF65-F5344CB8AC3E}">
        <p14:creationId xmlns:p14="http://schemas.microsoft.com/office/powerpoint/2010/main" val="206007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2E0F-07F5-A3BD-1337-8FEB649E1A87}"/>
              </a:ext>
            </a:extLst>
          </p:cNvPr>
          <p:cNvSpPr>
            <a:spLocks noGrp="1"/>
          </p:cNvSpPr>
          <p:nvPr>
            <p:ph type="title"/>
          </p:nvPr>
        </p:nvSpPr>
        <p:spPr/>
        <p:txBody>
          <a:bodyPr/>
          <a:lstStyle/>
          <a:p>
            <a:r>
              <a:rPr lang="en-IN" dirty="0"/>
              <a:t>Product Analysis</a:t>
            </a:r>
          </a:p>
        </p:txBody>
      </p:sp>
      <p:pic>
        <p:nvPicPr>
          <p:cNvPr id="4" name="Content Placeholder 4">
            <a:extLst>
              <a:ext uri="{FF2B5EF4-FFF2-40B4-BE49-F238E27FC236}">
                <a16:creationId xmlns:a16="http://schemas.microsoft.com/office/drawing/2014/main" id="{9533D232-1482-6A4A-5A20-23341AFF2C81}"/>
              </a:ext>
            </a:extLst>
          </p:cNvPr>
          <p:cNvPicPr>
            <a:picLocks noGrp="1" noChangeAspect="1"/>
          </p:cNvPicPr>
          <p:nvPr>
            <p:ph idx="1"/>
          </p:nvPr>
        </p:nvPicPr>
        <p:blipFill>
          <a:blip r:embed="rId2"/>
          <a:stretch>
            <a:fillRect/>
          </a:stretch>
        </p:blipFill>
        <p:spPr>
          <a:xfrm>
            <a:off x="206596" y="2247273"/>
            <a:ext cx="4308458" cy="3047934"/>
          </a:xfrm>
          <a:prstGeom prst="rect">
            <a:avLst/>
          </a:prstGeom>
        </p:spPr>
      </p:pic>
      <p:pic>
        <p:nvPicPr>
          <p:cNvPr id="5" name="Content Placeholder 4">
            <a:extLst>
              <a:ext uri="{FF2B5EF4-FFF2-40B4-BE49-F238E27FC236}">
                <a16:creationId xmlns:a16="http://schemas.microsoft.com/office/drawing/2014/main" id="{46078E08-7A7C-7EE7-FFC3-9913C9D36CC8}"/>
              </a:ext>
            </a:extLst>
          </p:cNvPr>
          <p:cNvPicPr>
            <a:picLocks noChangeAspect="1"/>
          </p:cNvPicPr>
          <p:nvPr/>
        </p:nvPicPr>
        <p:blipFill>
          <a:blip r:embed="rId3"/>
          <a:stretch>
            <a:fillRect/>
          </a:stretch>
        </p:blipFill>
        <p:spPr>
          <a:xfrm>
            <a:off x="4515054" y="2247273"/>
            <a:ext cx="4028902" cy="3123290"/>
          </a:xfrm>
          <a:prstGeom prst="rect">
            <a:avLst/>
          </a:prstGeom>
        </p:spPr>
      </p:pic>
      <p:pic>
        <p:nvPicPr>
          <p:cNvPr id="6" name="Content Placeholder 4">
            <a:extLst>
              <a:ext uri="{FF2B5EF4-FFF2-40B4-BE49-F238E27FC236}">
                <a16:creationId xmlns:a16="http://schemas.microsoft.com/office/drawing/2014/main" id="{E96DF094-4EA4-FDB1-561F-A71BA5D6E7A4}"/>
              </a:ext>
            </a:extLst>
          </p:cNvPr>
          <p:cNvPicPr>
            <a:picLocks noChangeAspect="1"/>
          </p:cNvPicPr>
          <p:nvPr/>
        </p:nvPicPr>
        <p:blipFill>
          <a:blip r:embed="rId4"/>
          <a:stretch>
            <a:fillRect/>
          </a:stretch>
        </p:blipFill>
        <p:spPr>
          <a:xfrm>
            <a:off x="8343595" y="2869691"/>
            <a:ext cx="3641809" cy="2425516"/>
          </a:xfrm>
          <a:prstGeom prst="rect">
            <a:avLst/>
          </a:prstGeom>
        </p:spPr>
      </p:pic>
    </p:spTree>
    <p:extLst>
      <p:ext uri="{BB962C8B-B14F-4D97-AF65-F5344CB8AC3E}">
        <p14:creationId xmlns:p14="http://schemas.microsoft.com/office/powerpoint/2010/main" val="332388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2C28-4191-2DD1-7E08-C3A5F5C13D5E}"/>
              </a:ext>
            </a:extLst>
          </p:cNvPr>
          <p:cNvSpPr>
            <a:spLocks noGrp="1"/>
          </p:cNvSpPr>
          <p:nvPr>
            <p:ph type="title"/>
          </p:nvPr>
        </p:nvSpPr>
        <p:spPr/>
        <p:txBody>
          <a:bodyPr>
            <a:normAutofit fontScale="90000"/>
          </a:bodyPr>
          <a:lstStyle/>
          <a:p>
            <a:r>
              <a:rPr lang="en-IN" sz="3100" dirty="0"/>
              <a:t>1Q. </a:t>
            </a:r>
            <a:r>
              <a:rPr lang="en-US" sz="3100" b="0" i="0" dirty="0">
                <a:solidFill>
                  <a:srgbClr val="24292E"/>
                </a:solidFill>
                <a:effectLst/>
                <a:latin typeface="Plus Jakarta Sans"/>
              </a:rPr>
              <a:t>How does monthly revenue vary across different product categories? (Visual: Monthly revenue by product category)</a:t>
            </a:r>
            <a:br>
              <a:rPr lang="en-US" b="0" i="0" dirty="0">
                <a:solidFill>
                  <a:srgbClr val="24292E"/>
                </a:solidFill>
                <a:effectLst/>
                <a:latin typeface="Plus Jakarta Sans"/>
              </a:rPr>
            </a:br>
            <a:endParaRPr lang="en-IN" dirty="0"/>
          </a:p>
        </p:txBody>
      </p:sp>
      <p:sp>
        <p:nvSpPr>
          <p:cNvPr id="7" name="Content Placeholder 6">
            <a:extLst>
              <a:ext uri="{FF2B5EF4-FFF2-40B4-BE49-F238E27FC236}">
                <a16:creationId xmlns:a16="http://schemas.microsoft.com/office/drawing/2014/main" id="{849A7636-B7F4-62FE-496A-E612182518CD}"/>
              </a:ext>
            </a:extLst>
          </p:cNvPr>
          <p:cNvSpPr>
            <a:spLocks noGrp="1"/>
          </p:cNvSpPr>
          <p:nvPr>
            <p:ph idx="1"/>
          </p:nvPr>
        </p:nvSpPr>
        <p:spPr/>
        <p:txBody>
          <a:bodyPr/>
          <a:lstStyle/>
          <a:p>
            <a:r>
              <a:rPr lang="en-IN" dirty="0"/>
              <a:t>Explanation : on 2004 the monthly revenue is increased on various product lines</a:t>
            </a:r>
          </a:p>
        </p:txBody>
      </p:sp>
      <p:pic>
        <p:nvPicPr>
          <p:cNvPr id="8" name="Content Placeholder 4">
            <a:extLst>
              <a:ext uri="{FF2B5EF4-FFF2-40B4-BE49-F238E27FC236}">
                <a16:creationId xmlns:a16="http://schemas.microsoft.com/office/drawing/2014/main" id="{E812D1C2-D9BD-2EFC-4F4F-F0E36D60207C}"/>
              </a:ext>
            </a:extLst>
          </p:cNvPr>
          <p:cNvPicPr>
            <a:picLocks noChangeAspect="1"/>
          </p:cNvPicPr>
          <p:nvPr/>
        </p:nvPicPr>
        <p:blipFill>
          <a:blip r:embed="rId2"/>
          <a:stretch>
            <a:fillRect/>
          </a:stretch>
        </p:blipFill>
        <p:spPr>
          <a:xfrm>
            <a:off x="2278645" y="2942705"/>
            <a:ext cx="4922947" cy="3152970"/>
          </a:xfrm>
          <a:prstGeom prst="rect">
            <a:avLst/>
          </a:prstGeom>
        </p:spPr>
      </p:pic>
    </p:spTree>
    <p:extLst>
      <p:ext uri="{BB962C8B-B14F-4D97-AF65-F5344CB8AC3E}">
        <p14:creationId xmlns:p14="http://schemas.microsoft.com/office/powerpoint/2010/main" val="2461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0A3C-BFD1-764B-2F9E-4458D2C82F27}"/>
              </a:ext>
            </a:extLst>
          </p:cNvPr>
          <p:cNvSpPr>
            <a:spLocks noGrp="1"/>
          </p:cNvSpPr>
          <p:nvPr>
            <p:ph type="title"/>
          </p:nvPr>
        </p:nvSpPr>
        <p:spPr/>
        <p:txBody>
          <a:bodyPr>
            <a:normAutofit fontScale="90000"/>
          </a:bodyPr>
          <a:lstStyle/>
          <a:p>
            <a:r>
              <a:rPr lang="en-IN" sz="3100" dirty="0"/>
              <a:t>4Q. </a:t>
            </a:r>
            <a:r>
              <a:rPr lang="en-US" sz="3100" b="0" i="0" dirty="0">
                <a:solidFill>
                  <a:srgbClr val="24292E"/>
                </a:solidFill>
                <a:effectLst/>
                <a:latin typeface="Plus Jakarta Sans"/>
              </a:rPr>
              <a:t>What is the distribution of product sales across different product lines? (Visual: Product sales by product line)</a:t>
            </a:r>
            <a:br>
              <a:rPr lang="en-US" b="0" i="0" dirty="0">
                <a:solidFill>
                  <a:srgbClr val="24292E"/>
                </a:solidFill>
                <a:effectLst/>
                <a:latin typeface="Plus Jakarta Sans"/>
              </a:rPr>
            </a:br>
            <a:endParaRPr lang="en-IN" dirty="0"/>
          </a:p>
        </p:txBody>
      </p:sp>
      <p:sp>
        <p:nvSpPr>
          <p:cNvPr id="7" name="Content Placeholder 6">
            <a:extLst>
              <a:ext uri="{FF2B5EF4-FFF2-40B4-BE49-F238E27FC236}">
                <a16:creationId xmlns:a16="http://schemas.microsoft.com/office/drawing/2014/main" id="{5816C2D2-19F2-B088-10CD-1C18595B7EF7}"/>
              </a:ext>
            </a:extLst>
          </p:cNvPr>
          <p:cNvSpPr>
            <a:spLocks noGrp="1"/>
          </p:cNvSpPr>
          <p:nvPr>
            <p:ph idx="1"/>
          </p:nvPr>
        </p:nvSpPr>
        <p:spPr/>
        <p:txBody>
          <a:bodyPr/>
          <a:lstStyle/>
          <a:p>
            <a:r>
              <a:rPr lang="en-IN" dirty="0"/>
              <a:t>Explanation : the product line classic cars has more product sales of 33.97%</a:t>
            </a:r>
          </a:p>
        </p:txBody>
      </p:sp>
      <p:pic>
        <p:nvPicPr>
          <p:cNvPr id="8" name="Content Placeholder 4">
            <a:extLst>
              <a:ext uri="{FF2B5EF4-FFF2-40B4-BE49-F238E27FC236}">
                <a16:creationId xmlns:a16="http://schemas.microsoft.com/office/drawing/2014/main" id="{BDBDAC42-279D-D6B0-3307-4DA67EC57BB3}"/>
              </a:ext>
            </a:extLst>
          </p:cNvPr>
          <p:cNvPicPr>
            <a:picLocks noChangeAspect="1"/>
          </p:cNvPicPr>
          <p:nvPr/>
        </p:nvPicPr>
        <p:blipFill>
          <a:blip r:embed="rId2"/>
          <a:stretch>
            <a:fillRect/>
          </a:stretch>
        </p:blipFill>
        <p:spPr>
          <a:xfrm>
            <a:off x="2837411" y="2768556"/>
            <a:ext cx="4305673" cy="3337849"/>
          </a:xfrm>
          <a:prstGeom prst="rect">
            <a:avLst/>
          </a:prstGeom>
        </p:spPr>
      </p:pic>
    </p:spTree>
    <p:extLst>
      <p:ext uri="{BB962C8B-B14F-4D97-AF65-F5344CB8AC3E}">
        <p14:creationId xmlns:p14="http://schemas.microsoft.com/office/powerpoint/2010/main" val="359415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6C2A-98A4-F735-46FF-36F4B028FD0D}"/>
              </a:ext>
            </a:extLst>
          </p:cNvPr>
          <p:cNvSpPr>
            <a:spLocks noGrp="1"/>
          </p:cNvSpPr>
          <p:nvPr>
            <p:ph type="title"/>
          </p:nvPr>
        </p:nvSpPr>
        <p:spPr/>
        <p:txBody>
          <a:bodyPr>
            <a:normAutofit/>
          </a:bodyPr>
          <a:lstStyle/>
          <a:p>
            <a:r>
              <a:rPr lang="en-IN" sz="2800" dirty="0"/>
              <a:t>6Q. </a:t>
            </a:r>
            <a:r>
              <a:rPr lang="en-US" sz="2800" b="0" i="0" dirty="0">
                <a:solidFill>
                  <a:srgbClr val="24292E"/>
                </a:solidFill>
                <a:effectLst/>
                <a:latin typeface="Plus Jakarta Sans"/>
              </a:rPr>
              <a:t>How does product pricing impact sales volume? </a:t>
            </a:r>
            <a:br>
              <a:rPr lang="en-US" sz="2800" b="0" i="0" dirty="0">
                <a:solidFill>
                  <a:srgbClr val="24292E"/>
                </a:solidFill>
                <a:effectLst/>
                <a:latin typeface="Plus Jakarta Sans"/>
              </a:rPr>
            </a:br>
            <a:endParaRPr lang="en-IN" sz="2800" dirty="0"/>
          </a:p>
        </p:txBody>
      </p:sp>
      <p:sp>
        <p:nvSpPr>
          <p:cNvPr id="7" name="Content Placeholder 6">
            <a:extLst>
              <a:ext uri="{FF2B5EF4-FFF2-40B4-BE49-F238E27FC236}">
                <a16:creationId xmlns:a16="http://schemas.microsoft.com/office/drawing/2014/main" id="{C7C8B398-99B4-E3A8-9BDD-0E3F6B056AA6}"/>
              </a:ext>
            </a:extLst>
          </p:cNvPr>
          <p:cNvSpPr>
            <a:spLocks noGrp="1"/>
          </p:cNvSpPr>
          <p:nvPr>
            <p:ph idx="1"/>
          </p:nvPr>
        </p:nvSpPr>
        <p:spPr/>
        <p:txBody>
          <a:bodyPr/>
          <a:lstStyle/>
          <a:p>
            <a:r>
              <a:rPr lang="en-IN" dirty="0"/>
              <a:t>Explanation: the  product pricing impact the sales volume if the pricing is less then the sales can be high</a:t>
            </a:r>
          </a:p>
        </p:txBody>
      </p:sp>
      <p:pic>
        <p:nvPicPr>
          <p:cNvPr id="8" name="Content Placeholder 4">
            <a:extLst>
              <a:ext uri="{FF2B5EF4-FFF2-40B4-BE49-F238E27FC236}">
                <a16:creationId xmlns:a16="http://schemas.microsoft.com/office/drawing/2014/main" id="{5BE2AA98-A96D-0C8E-B27E-8E9F39B23C78}"/>
              </a:ext>
            </a:extLst>
          </p:cNvPr>
          <p:cNvPicPr>
            <a:picLocks noChangeAspect="1"/>
          </p:cNvPicPr>
          <p:nvPr/>
        </p:nvPicPr>
        <p:blipFill>
          <a:blip r:embed="rId2"/>
          <a:stretch>
            <a:fillRect/>
          </a:stretch>
        </p:blipFill>
        <p:spPr>
          <a:xfrm>
            <a:off x="2850431" y="3429000"/>
            <a:ext cx="3924640" cy="2613887"/>
          </a:xfrm>
          <a:prstGeom prst="rect">
            <a:avLst/>
          </a:prstGeom>
        </p:spPr>
      </p:pic>
    </p:spTree>
    <p:extLst>
      <p:ext uri="{BB962C8B-B14F-4D97-AF65-F5344CB8AC3E}">
        <p14:creationId xmlns:p14="http://schemas.microsoft.com/office/powerpoint/2010/main" val="264238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ED2-1F54-F66D-4419-BD73F4830ABC}"/>
              </a:ext>
            </a:extLst>
          </p:cNvPr>
          <p:cNvSpPr>
            <a:spLocks noGrp="1"/>
          </p:cNvSpPr>
          <p:nvPr>
            <p:ph type="title"/>
          </p:nvPr>
        </p:nvSpPr>
        <p:spPr/>
        <p:txBody>
          <a:bodyPr/>
          <a:lstStyle/>
          <a:p>
            <a:r>
              <a:rPr lang="en-IN" dirty="0"/>
              <a:t>Customer Analysis</a:t>
            </a:r>
          </a:p>
        </p:txBody>
      </p:sp>
      <p:sp>
        <p:nvSpPr>
          <p:cNvPr id="3" name="Content Placeholder 2">
            <a:extLst>
              <a:ext uri="{FF2B5EF4-FFF2-40B4-BE49-F238E27FC236}">
                <a16:creationId xmlns:a16="http://schemas.microsoft.com/office/drawing/2014/main" id="{4C0D3D2E-986A-B18D-FD2E-86C42A920F95}"/>
              </a:ext>
            </a:extLst>
          </p:cNvPr>
          <p:cNvSpPr>
            <a:spLocks noGrp="1"/>
          </p:cNvSpPr>
          <p:nvPr>
            <p:ph idx="1"/>
          </p:nvPr>
        </p:nvSpPr>
        <p:spPr/>
        <p:txBody>
          <a:bodyPr/>
          <a:lstStyle/>
          <a:p>
            <a:endParaRPr lang="en-IN" dirty="0"/>
          </a:p>
          <a:p>
            <a:endParaRPr lang="en-IN" dirty="0"/>
          </a:p>
        </p:txBody>
      </p:sp>
      <p:pic>
        <p:nvPicPr>
          <p:cNvPr id="4" name="Content Placeholder 4">
            <a:extLst>
              <a:ext uri="{FF2B5EF4-FFF2-40B4-BE49-F238E27FC236}">
                <a16:creationId xmlns:a16="http://schemas.microsoft.com/office/drawing/2014/main" id="{112CDCE1-2670-F11C-B49C-5F6207C5244C}"/>
              </a:ext>
            </a:extLst>
          </p:cNvPr>
          <p:cNvPicPr>
            <a:picLocks noChangeAspect="1"/>
          </p:cNvPicPr>
          <p:nvPr/>
        </p:nvPicPr>
        <p:blipFill>
          <a:blip r:embed="rId2"/>
          <a:stretch>
            <a:fillRect/>
          </a:stretch>
        </p:blipFill>
        <p:spPr>
          <a:xfrm>
            <a:off x="182971" y="2440711"/>
            <a:ext cx="3798826" cy="2833132"/>
          </a:xfrm>
          <a:prstGeom prst="rect">
            <a:avLst/>
          </a:prstGeom>
        </p:spPr>
      </p:pic>
      <p:pic>
        <p:nvPicPr>
          <p:cNvPr id="5" name="Content Placeholder 4">
            <a:extLst>
              <a:ext uri="{FF2B5EF4-FFF2-40B4-BE49-F238E27FC236}">
                <a16:creationId xmlns:a16="http://schemas.microsoft.com/office/drawing/2014/main" id="{D4A1D675-6B69-E339-2027-89568F89019B}"/>
              </a:ext>
            </a:extLst>
          </p:cNvPr>
          <p:cNvPicPr>
            <a:picLocks noChangeAspect="1"/>
          </p:cNvPicPr>
          <p:nvPr/>
        </p:nvPicPr>
        <p:blipFill>
          <a:blip r:embed="rId3"/>
          <a:stretch>
            <a:fillRect/>
          </a:stretch>
        </p:blipFill>
        <p:spPr>
          <a:xfrm>
            <a:off x="3933121" y="2755727"/>
            <a:ext cx="4558345" cy="2538898"/>
          </a:xfrm>
          <a:prstGeom prst="rect">
            <a:avLst/>
          </a:prstGeom>
        </p:spPr>
      </p:pic>
      <p:pic>
        <p:nvPicPr>
          <p:cNvPr id="6" name="Content Placeholder 4">
            <a:extLst>
              <a:ext uri="{FF2B5EF4-FFF2-40B4-BE49-F238E27FC236}">
                <a16:creationId xmlns:a16="http://schemas.microsoft.com/office/drawing/2014/main" id="{5E10EBFF-5ED9-EDE3-44B5-6131D7122525}"/>
              </a:ext>
            </a:extLst>
          </p:cNvPr>
          <p:cNvPicPr>
            <a:picLocks noChangeAspect="1"/>
          </p:cNvPicPr>
          <p:nvPr/>
        </p:nvPicPr>
        <p:blipFill>
          <a:blip r:embed="rId4"/>
          <a:stretch>
            <a:fillRect/>
          </a:stretch>
        </p:blipFill>
        <p:spPr>
          <a:xfrm>
            <a:off x="8442789" y="2704343"/>
            <a:ext cx="3336346" cy="2514668"/>
          </a:xfrm>
          <a:prstGeom prst="rect">
            <a:avLst/>
          </a:prstGeom>
        </p:spPr>
      </p:pic>
    </p:spTree>
    <p:extLst>
      <p:ext uri="{BB962C8B-B14F-4D97-AF65-F5344CB8AC3E}">
        <p14:creationId xmlns:p14="http://schemas.microsoft.com/office/powerpoint/2010/main" val="386945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CE2A-00BF-80B6-0AB6-80788E5C247E}"/>
              </a:ext>
            </a:extLst>
          </p:cNvPr>
          <p:cNvSpPr>
            <a:spLocks noGrp="1"/>
          </p:cNvSpPr>
          <p:nvPr>
            <p:ph type="title"/>
          </p:nvPr>
        </p:nvSpPr>
        <p:spPr/>
        <p:txBody>
          <a:bodyPr>
            <a:noAutofit/>
          </a:bodyPr>
          <a:lstStyle/>
          <a:p>
            <a:r>
              <a:rPr lang="en-IN" sz="2800" dirty="0"/>
              <a:t>7Q. </a:t>
            </a:r>
            <a:r>
              <a:rPr lang="en-US" sz="2800" b="0" i="0" dirty="0">
                <a:solidFill>
                  <a:srgbClr val="24292E"/>
                </a:solidFill>
                <a:effectLst/>
                <a:latin typeface="Plus Jakarta Sans"/>
              </a:rPr>
              <a:t>What is the distribution of customers across different demographic segments? (Visual: Customer segmentation by demographics)</a:t>
            </a:r>
            <a:br>
              <a:rPr lang="en-US" sz="2800" b="0" i="0" dirty="0">
                <a:solidFill>
                  <a:srgbClr val="24292E"/>
                </a:solidFill>
                <a:effectLst/>
                <a:latin typeface="Plus Jakarta Sans"/>
              </a:rPr>
            </a:br>
            <a:endParaRPr lang="en-IN" sz="2800" dirty="0"/>
          </a:p>
        </p:txBody>
      </p:sp>
      <p:sp>
        <p:nvSpPr>
          <p:cNvPr id="7" name="Content Placeholder 6">
            <a:extLst>
              <a:ext uri="{FF2B5EF4-FFF2-40B4-BE49-F238E27FC236}">
                <a16:creationId xmlns:a16="http://schemas.microsoft.com/office/drawing/2014/main" id="{398043FD-3262-D737-66A1-B411BED02672}"/>
              </a:ext>
            </a:extLst>
          </p:cNvPr>
          <p:cNvSpPr>
            <a:spLocks noGrp="1"/>
          </p:cNvSpPr>
          <p:nvPr>
            <p:ph idx="1"/>
          </p:nvPr>
        </p:nvSpPr>
        <p:spPr/>
        <p:txBody>
          <a:bodyPr/>
          <a:lstStyle/>
          <a:p>
            <a:r>
              <a:rPr lang="en-IN" dirty="0"/>
              <a:t>Explanation : Here the distribution of customers can  be among different countries like Asia, Australia etc..</a:t>
            </a:r>
          </a:p>
          <a:p>
            <a:endParaRPr lang="en-IN" dirty="0"/>
          </a:p>
        </p:txBody>
      </p:sp>
      <p:pic>
        <p:nvPicPr>
          <p:cNvPr id="8" name="Content Placeholder 4">
            <a:extLst>
              <a:ext uri="{FF2B5EF4-FFF2-40B4-BE49-F238E27FC236}">
                <a16:creationId xmlns:a16="http://schemas.microsoft.com/office/drawing/2014/main" id="{82675F35-3AA4-39F3-4E2F-D71BEB0A529E}"/>
              </a:ext>
            </a:extLst>
          </p:cNvPr>
          <p:cNvPicPr>
            <a:picLocks noChangeAspect="1"/>
          </p:cNvPicPr>
          <p:nvPr/>
        </p:nvPicPr>
        <p:blipFill>
          <a:blip r:embed="rId2"/>
          <a:stretch>
            <a:fillRect/>
          </a:stretch>
        </p:blipFill>
        <p:spPr>
          <a:xfrm>
            <a:off x="3197810" y="2616499"/>
            <a:ext cx="4526672" cy="3375953"/>
          </a:xfrm>
          <a:prstGeom prst="rect">
            <a:avLst/>
          </a:prstGeom>
        </p:spPr>
      </p:pic>
    </p:spTree>
    <p:extLst>
      <p:ext uri="{BB962C8B-B14F-4D97-AF65-F5344CB8AC3E}">
        <p14:creationId xmlns:p14="http://schemas.microsoft.com/office/powerpoint/2010/main" val="2777195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B4A8-F046-4F7B-D9E0-8C72D505BB44}"/>
              </a:ext>
            </a:extLst>
          </p:cNvPr>
          <p:cNvSpPr>
            <a:spLocks noGrp="1"/>
          </p:cNvSpPr>
          <p:nvPr>
            <p:ph type="title"/>
          </p:nvPr>
        </p:nvSpPr>
        <p:spPr/>
        <p:txBody>
          <a:bodyPr>
            <a:normAutofit fontScale="90000"/>
          </a:bodyPr>
          <a:lstStyle/>
          <a:p>
            <a:r>
              <a:rPr lang="en-IN" sz="3100" dirty="0"/>
              <a:t>8Q. </a:t>
            </a:r>
            <a:r>
              <a:rPr lang="en-US" sz="3100" b="0" i="0" dirty="0">
                <a:solidFill>
                  <a:srgbClr val="24292E"/>
                </a:solidFill>
                <a:effectLst/>
                <a:latin typeface="Plus Jakarta Sans"/>
              </a:rPr>
              <a:t>How does customer lifetime value vary for different customer acquisition channels? (Visual: CLTV by acquisition channel)</a:t>
            </a:r>
            <a:br>
              <a:rPr lang="en-US" b="0" i="0" dirty="0">
                <a:solidFill>
                  <a:srgbClr val="24292E"/>
                </a:solidFill>
                <a:effectLst/>
                <a:latin typeface="Plus Jakarta Sans"/>
              </a:rPr>
            </a:br>
            <a:endParaRPr lang="en-IN" dirty="0"/>
          </a:p>
        </p:txBody>
      </p:sp>
      <p:sp>
        <p:nvSpPr>
          <p:cNvPr id="7" name="Content Placeholder 6">
            <a:extLst>
              <a:ext uri="{FF2B5EF4-FFF2-40B4-BE49-F238E27FC236}">
                <a16:creationId xmlns:a16="http://schemas.microsoft.com/office/drawing/2014/main" id="{658C2B7C-1232-7711-151B-A8D7033D3C7F}"/>
              </a:ext>
            </a:extLst>
          </p:cNvPr>
          <p:cNvSpPr>
            <a:spLocks noGrp="1"/>
          </p:cNvSpPr>
          <p:nvPr>
            <p:ph idx="1"/>
          </p:nvPr>
        </p:nvSpPr>
        <p:spPr/>
        <p:txBody>
          <a:bodyPr/>
          <a:lstStyle/>
          <a:p>
            <a:r>
              <a:rPr lang="en-IN" dirty="0"/>
              <a:t>Explanation: The CLTV can be definitely vary from different acquisition channels, but the channels not in data , but the CLTV has more in Madrid city</a:t>
            </a:r>
          </a:p>
        </p:txBody>
      </p:sp>
      <p:pic>
        <p:nvPicPr>
          <p:cNvPr id="8" name="Content Placeholder 4">
            <a:extLst>
              <a:ext uri="{FF2B5EF4-FFF2-40B4-BE49-F238E27FC236}">
                <a16:creationId xmlns:a16="http://schemas.microsoft.com/office/drawing/2014/main" id="{DE39AC92-C719-E44E-BEAE-54B7B7FB9276}"/>
              </a:ext>
            </a:extLst>
          </p:cNvPr>
          <p:cNvPicPr>
            <a:picLocks noChangeAspect="1"/>
          </p:cNvPicPr>
          <p:nvPr/>
        </p:nvPicPr>
        <p:blipFill>
          <a:blip r:embed="rId2"/>
          <a:stretch>
            <a:fillRect/>
          </a:stretch>
        </p:blipFill>
        <p:spPr>
          <a:xfrm>
            <a:off x="2210957" y="2924946"/>
            <a:ext cx="5951736" cy="3314987"/>
          </a:xfrm>
          <a:prstGeom prst="rect">
            <a:avLst/>
          </a:prstGeom>
        </p:spPr>
      </p:pic>
    </p:spTree>
    <p:extLst>
      <p:ext uri="{BB962C8B-B14F-4D97-AF65-F5344CB8AC3E}">
        <p14:creationId xmlns:p14="http://schemas.microsoft.com/office/powerpoint/2010/main" val="196388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B1D1-E9A9-8042-8FA2-4EB896A115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E040BD5-4E49-BC9C-6707-91CBAB36686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Leveraging a retail dataset comprising offices, employees, customers, products, product lines, orders, order details, and payments, this project aims to extract actionable insights. By delving into key areas such as office, employee, customer, product, and order analysis, the objective is to optimize business processes, elevate decision-making, and ultimately enhance overall strategies in the dynamic retail landscape. The end goal is to provide stakeholders with a robust analytical tool, fostering informed decision-making and sustained success in the competitive retail market. By using Excel , SQL and also develop a Power Bi dashboard which</a:t>
            </a:r>
            <a:r>
              <a:rPr lang="en-US" sz="2000" b="0" i="0" dirty="0">
                <a:solidFill>
                  <a:srgbClr val="24292E"/>
                </a:solidFill>
                <a:effectLst/>
                <a:latin typeface="Times New Roman" panose="02020603050405020304" pitchFamily="18" charset="0"/>
                <a:cs typeface="Times New Roman" panose="02020603050405020304" pitchFamily="18" charset="0"/>
              </a:rPr>
              <a:t> will offer valuable insights and recommendations for targeted marketing</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100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37F0-26DE-EA57-E267-7AB5A79B0D21}"/>
              </a:ext>
            </a:extLst>
          </p:cNvPr>
          <p:cNvSpPr>
            <a:spLocks noGrp="1"/>
          </p:cNvSpPr>
          <p:nvPr>
            <p:ph type="title"/>
          </p:nvPr>
        </p:nvSpPr>
        <p:spPr/>
        <p:txBody>
          <a:bodyPr>
            <a:normAutofit/>
          </a:bodyPr>
          <a:lstStyle/>
          <a:p>
            <a:r>
              <a:rPr lang="en-IN" sz="2800" dirty="0"/>
              <a:t>9Q. </a:t>
            </a:r>
            <a:r>
              <a:rPr lang="en-US" sz="2800" b="0" i="0" dirty="0">
                <a:solidFill>
                  <a:srgbClr val="24292E"/>
                </a:solidFill>
                <a:effectLst/>
                <a:latin typeface="Plus Jakarta Sans"/>
              </a:rPr>
              <a:t>What is the correlation between customer age and purchase frequency? </a:t>
            </a:r>
            <a:endParaRPr lang="en-IN" sz="2800" dirty="0"/>
          </a:p>
        </p:txBody>
      </p:sp>
      <p:sp>
        <p:nvSpPr>
          <p:cNvPr id="7" name="Content Placeholder 6">
            <a:extLst>
              <a:ext uri="{FF2B5EF4-FFF2-40B4-BE49-F238E27FC236}">
                <a16:creationId xmlns:a16="http://schemas.microsoft.com/office/drawing/2014/main" id="{EE91209F-E3EA-69AB-137D-B7018A245D97}"/>
              </a:ext>
            </a:extLst>
          </p:cNvPr>
          <p:cNvSpPr>
            <a:spLocks noGrp="1"/>
          </p:cNvSpPr>
          <p:nvPr>
            <p:ph idx="1"/>
          </p:nvPr>
        </p:nvSpPr>
        <p:spPr/>
        <p:txBody>
          <a:bodyPr/>
          <a:lstStyle/>
          <a:p>
            <a:r>
              <a:rPr lang="en-IN" dirty="0"/>
              <a:t>Explanation : Here the customer age can be factor for purchase frequency , but there is no apparent linear relation between them</a:t>
            </a:r>
          </a:p>
          <a:p>
            <a:endParaRPr lang="en-IN" b="1" dirty="0"/>
          </a:p>
        </p:txBody>
      </p:sp>
      <p:pic>
        <p:nvPicPr>
          <p:cNvPr id="8" name="Content Placeholder 4">
            <a:extLst>
              <a:ext uri="{FF2B5EF4-FFF2-40B4-BE49-F238E27FC236}">
                <a16:creationId xmlns:a16="http://schemas.microsoft.com/office/drawing/2014/main" id="{63587C91-9105-E203-5587-35DA5B76A955}"/>
              </a:ext>
            </a:extLst>
          </p:cNvPr>
          <p:cNvPicPr>
            <a:picLocks noChangeAspect="1"/>
          </p:cNvPicPr>
          <p:nvPr/>
        </p:nvPicPr>
        <p:blipFill>
          <a:blip r:embed="rId2"/>
          <a:stretch>
            <a:fillRect/>
          </a:stretch>
        </p:blipFill>
        <p:spPr>
          <a:xfrm>
            <a:off x="2864949" y="2818945"/>
            <a:ext cx="4610500" cy="3475021"/>
          </a:xfrm>
          <a:prstGeom prst="rect">
            <a:avLst/>
          </a:prstGeom>
        </p:spPr>
      </p:pic>
    </p:spTree>
    <p:extLst>
      <p:ext uri="{BB962C8B-B14F-4D97-AF65-F5344CB8AC3E}">
        <p14:creationId xmlns:p14="http://schemas.microsoft.com/office/powerpoint/2010/main" val="305879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70B0-DABD-933A-5E01-E1BE0A13F4ED}"/>
              </a:ext>
            </a:extLst>
          </p:cNvPr>
          <p:cNvSpPr>
            <a:spLocks noGrp="1"/>
          </p:cNvSpPr>
          <p:nvPr>
            <p:ph type="title"/>
          </p:nvPr>
        </p:nvSpPr>
        <p:spPr/>
        <p:txBody>
          <a:bodyPr/>
          <a:lstStyle/>
          <a:p>
            <a:r>
              <a:rPr lang="en-IN" dirty="0"/>
              <a:t>Demographic Analysis</a:t>
            </a:r>
            <a:br>
              <a:rPr lang="en-IN" dirty="0"/>
            </a:br>
            <a:endParaRPr lang="en-IN" dirty="0"/>
          </a:p>
        </p:txBody>
      </p:sp>
      <p:sp>
        <p:nvSpPr>
          <p:cNvPr id="3" name="Content Placeholder 2">
            <a:extLst>
              <a:ext uri="{FF2B5EF4-FFF2-40B4-BE49-F238E27FC236}">
                <a16:creationId xmlns:a16="http://schemas.microsoft.com/office/drawing/2014/main" id="{52D9B77B-AC67-4B76-B9E5-4046DEF66CE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847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CFA3-AF0C-A630-F0A6-662AFB914B00}"/>
              </a:ext>
            </a:extLst>
          </p:cNvPr>
          <p:cNvSpPr>
            <a:spLocks noGrp="1"/>
          </p:cNvSpPr>
          <p:nvPr>
            <p:ph type="title"/>
          </p:nvPr>
        </p:nvSpPr>
        <p:spPr/>
        <p:txBody>
          <a:bodyPr>
            <a:normAutofit/>
          </a:bodyPr>
          <a:lstStyle/>
          <a:p>
            <a:r>
              <a:rPr lang="en-IN" sz="2800" dirty="0"/>
              <a:t>10Q.</a:t>
            </a:r>
            <a:r>
              <a:rPr lang="en-US" sz="2800" b="0" i="0" dirty="0">
                <a:solidFill>
                  <a:srgbClr val="24292E"/>
                </a:solidFill>
                <a:effectLst/>
                <a:latin typeface="Plus Jakarta Sans"/>
              </a:rPr>
              <a:t> What are the top regions in terms of sales revenue? (Visual: Sales revenue by region</a:t>
            </a:r>
            <a:endParaRPr lang="en-IN" sz="2800" dirty="0"/>
          </a:p>
        </p:txBody>
      </p:sp>
      <p:sp>
        <p:nvSpPr>
          <p:cNvPr id="7" name="Content Placeholder 6">
            <a:extLst>
              <a:ext uri="{FF2B5EF4-FFF2-40B4-BE49-F238E27FC236}">
                <a16:creationId xmlns:a16="http://schemas.microsoft.com/office/drawing/2014/main" id="{BBD3D41D-67E5-F9B1-1AD7-A34CB443BE39}"/>
              </a:ext>
            </a:extLst>
          </p:cNvPr>
          <p:cNvSpPr>
            <a:spLocks noGrp="1"/>
          </p:cNvSpPr>
          <p:nvPr>
            <p:ph idx="1"/>
          </p:nvPr>
        </p:nvSpPr>
        <p:spPr>
          <a:xfrm>
            <a:off x="1097280" y="2116514"/>
            <a:ext cx="10058400" cy="3760891"/>
          </a:xfrm>
        </p:spPr>
        <p:txBody>
          <a:bodyPr/>
          <a:lstStyle/>
          <a:p>
            <a:r>
              <a:rPr lang="en-IN" dirty="0"/>
              <a:t>Explanation : USA has in the top position in terms of sales revenue and the next is </a:t>
            </a:r>
            <a:r>
              <a:rPr lang="en-IN" dirty="0" err="1"/>
              <a:t>spain</a:t>
            </a:r>
            <a:r>
              <a:rPr lang="en-IN" dirty="0"/>
              <a:t> and next is France s shown in diagram</a:t>
            </a:r>
          </a:p>
        </p:txBody>
      </p:sp>
      <p:pic>
        <p:nvPicPr>
          <p:cNvPr id="8" name="Content Placeholder 4">
            <a:extLst>
              <a:ext uri="{FF2B5EF4-FFF2-40B4-BE49-F238E27FC236}">
                <a16:creationId xmlns:a16="http://schemas.microsoft.com/office/drawing/2014/main" id="{D0CF806B-C6FF-A0DF-A5FE-0ADD3467187E}"/>
              </a:ext>
            </a:extLst>
          </p:cNvPr>
          <p:cNvPicPr>
            <a:picLocks noChangeAspect="1"/>
          </p:cNvPicPr>
          <p:nvPr/>
        </p:nvPicPr>
        <p:blipFill>
          <a:blip r:embed="rId2"/>
          <a:stretch>
            <a:fillRect/>
          </a:stretch>
        </p:blipFill>
        <p:spPr>
          <a:xfrm>
            <a:off x="1517556" y="3108960"/>
            <a:ext cx="5509737" cy="2660072"/>
          </a:xfrm>
          <a:prstGeom prst="rect">
            <a:avLst/>
          </a:prstGeom>
        </p:spPr>
      </p:pic>
    </p:spTree>
    <p:extLst>
      <p:ext uri="{BB962C8B-B14F-4D97-AF65-F5344CB8AC3E}">
        <p14:creationId xmlns:p14="http://schemas.microsoft.com/office/powerpoint/2010/main" val="29319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E681-7D08-4A4B-7210-F962ADC91467}"/>
              </a:ext>
            </a:extLst>
          </p:cNvPr>
          <p:cNvSpPr>
            <a:spLocks noGrp="1"/>
          </p:cNvSpPr>
          <p:nvPr>
            <p:ph type="title"/>
          </p:nvPr>
        </p:nvSpPr>
        <p:spPr/>
        <p:txBody>
          <a:bodyPr>
            <a:normAutofit fontScale="90000"/>
          </a:bodyPr>
          <a:lstStyle/>
          <a:p>
            <a:r>
              <a:rPr lang="en-IN" sz="3100" dirty="0"/>
              <a:t>11Q. </a:t>
            </a:r>
            <a:r>
              <a:rPr lang="en-US" sz="3100" b="0" i="0" dirty="0">
                <a:solidFill>
                  <a:srgbClr val="24292E"/>
                </a:solidFill>
                <a:effectLst/>
                <a:latin typeface="Plus Jakarta Sans"/>
              </a:rPr>
              <a:t>How does the performance of sales employees vary across different regions? (Visual: Employee performance by region)</a:t>
            </a:r>
            <a:br>
              <a:rPr lang="en-US" b="0" i="0" dirty="0">
                <a:solidFill>
                  <a:srgbClr val="24292E"/>
                </a:solidFill>
                <a:effectLst/>
                <a:latin typeface="Plus Jakarta Sans"/>
              </a:rPr>
            </a:br>
            <a:endParaRPr lang="en-IN" dirty="0"/>
          </a:p>
        </p:txBody>
      </p:sp>
      <p:sp>
        <p:nvSpPr>
          <p:cNvPr id="7" name="Content Placeholder 6">
            <a:extLst>
              <a:ext uri="{FF2B5EF4-FFF2-40B4-BE49-F238E27FC236}">
                <a16:creationId xmlns:a16="http://schemas.microsoft.com/office/drawing/2014/main" id="{B1F3AB5E-46ED-B427-2CEE-71117C1E36C3}"/>
              </a:ext>
            </a:extLst>
          </p:cNvPr>
          <p:cNvSpPr>
            <a:spLocks noGrp="1"/>
          </p:cNvSpPr>
          <p:nvPr>
            <p:ph idx="1"/>
          </p:nvPr>
        </p:nvSpPr>
        <p:spPr/>
        <p:txBody>
          <a:bodyPr/>
          <a:lstStyle/>
          <a:p>
            <a:r>
              <a:rPr lang="en-IN" dirty="0"/>
              <a:t>Explanation : Here the </a:t>
            </a:r>
            <a:r>
              <a:rPr lang="en-IN" dirty="0" err="1"/>
              <a:t>madrid</a:t>
            </a:r>
            <a:r>
              <a:rPr lang="en-IN" dirty="0"/>
              <a:t> city has nice performance of sales there as show in chart</a:t>
            </a:r>
          </a:p>
          <a:p>
            <a:endParaRPr lang="en-IN" dirty="0"/>
          </a:p>
        </p:txBody>
      </p:sp>
      <p:pic>
        <p:nvPicPr>
          <p:cNvPr id="8" name="Content Placeholder 4">
            <a:extLst>
              <a:ext uri="{FF2B5EF4-FFF2-40B4-BE49-F238E27FC236}">
                <a16:creationId xmlns:a16="http://schemas.microsoft.com/office/drawing/2014/main" id="{33940165-6861-E302-F7D5-F9D09BD146BA}"/>
              </a:ext>
            </a:extLst>
          </p:cNvPr>
          <p:cNvPicPr>
            <a:picLocks noChangeAspect="1"/>
          </p:cNvPicPr>
          <p:nvPr/>
        </p:nvPicPr>
        <p:blipFill>
          <a:blip r:embed="rId2"/>
          <a:stretch>
            <a:fillRect/>
          </a:stretch>
        </p:blipFill>
        <p:spPr>
          <a:xfrm>
            <a:off x="2535382" y="2619985"/>
            <a:ext cx="6165114" cy="2903472"/>
          </a:xfrm>
          <a:prstGeom prst="rect">
            <a:avLst/>
          </a:prstGeom>
        </p:spPr>
      </p:pic>
    </p:spTree>
    <p:extLst>
      <p:ext uri="{BB962C8B-B14F-4D97-AF65-F5344CB8AC3E}">
        <p14:creationId xmlns:p14="http://schemas.microsoft.com/office/powerpoint/2010/main" val="83344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441B-5469-AB8B-699B-CBBFF98FCB3F}"/>
              </a:ext>
            </a:extLst>
          </p:cNvPr>
          <p:cNvSpPr>
            <a:spLocks noGrp="1"/>
          </p:cNvSpPr>
          <p:nvPr>
            <p:ph type="title"/>
          </p:nvPr>
        </p:nvSpPr>
        <p:spPr/>
        <p:txBody>
          <a:bodyPr>
            <a:normAutofit fontScale="90000"/>
          </a:bodyPr>
          <a:lstStyle/>
          <a:p>
            <a:r>
              <a:rPr lang="en-IN" sz="3100" dirty="0"/>
              <a:t>12Q.</a:t>
            </a:r>
            <a:r>
              <a:rPr lang="en-US" sz="3100" b="0" i="0" dirty="0">
                <a:solidFill>
                  <a:srgbClr val="24292E"/>
                </a:solidFill>
                <a:effectLst/>
                <a:latin typeface="Plus Jakarta Sans"/>
              </a:rPr>
              <a:t> What is the correlation between customer demographics and purchase frequency? </a:t>
            </a:r>
            <a:br>
              <a:rPr lang="en-US" b="0" i="0" dirty="0">
                <a:solidFill>
                  <a:srgbClr val="24292E"/>
                </a:solidFill>
                <a:effectLst/>
                <a:latin typeface="Plus Jakarta Sans"/>
              </a:rPr>
            </a:br>
            <a:r>
              <a:rPr lang="en-IN" dirty="0"/>
              <a:t> </a:t>
            </a:r>
          </a:p>
        </p:txBody>
      </p:sp>
      <p:sp>
        <p:nvSpPr>
          <p:cNvPr id="9" name="Content Placeholder 8">
            <a:extLst>
              <a:ext uri="{FF2B5EF4-FFF2-40B4-BE49-F238E27FC236}">
                <a16:creationId xmlns:a16="http://schemas.microsoft.com/office/drawing/2014/main" id="{25FE9B4A-3150-C377-7ECB-3F7784AA04A5}"/>
              </a:ext>
            </a:extLst>
          </p:cNvPr>
          <p:cNvSpPr>
            <a:spLocks noGrp="1"/>
          </p:cNvSpPr>
          <p:nvPr>
            <p:ph idx="1"/>
          </p:nvPr>
        </p:nvSpPr>
        <p:spPr>
          <a:xfrm>
            <a:off x="814453" y="2118772"/>
            <a:ext cx="10058400" cy="3760891"/>
          </a:xfrm>
        </p:spPr>
        <p:txBody>
          <a:bodyPr/>
          <a:lstStyle/>
          <a:p>
            <a:r>
              <a:rPr lang="en-IN" dirty="0"/>
              <a:t>Explanation : the correlation as shown in diagram that dt is place din middle , there is a relation coz based on demographics the purchase frequency can be there</a:t>
            </a:r>
          </a:p>
          <a:p>
            <a:endParaRPr lang="en-IN" dirty="0"/>
          </a:p>
        </p:txBody>
      </p:sp>
      <p:pic>
        <p:nvPicPr>
          <p:cNvPr id="10" name="Content Placeholder 6">
            <a:extLst>
              <a:ext uri="{FF2B5EF4-FFF2-40B4-BE49-F238E27FC236}">
                <a16:creationId xmlns:a16="http://schemas.microsoft.com/office/drawing/2014/main" id="{42D62BD3-86FE-60C0-6D87-955CEB11F871}"/>
              </a:ext>
            </a:extLst>
          </p:cNvPr>
          <p:cNvPicPr>
            <a:picLocks noChangeAspect="1"/>
          </p:cNvPicPr>
          <p:nvPr/>
        </p:nvPicPr>
        <p:blipFill>
          <a:blip r:embed="rId2"/>
          <a:stretch>
            <a:fillRect/>
          </a:stretch>
        </p:blipFill>
        <p:spPr>
          <a:xfrm>
            <a:off x="2973380" y="2900169"/>
            <a:ext cx="4160881" cy="3490262"/>
          </a:xfrm>
          <a:prstGeom prst="rect">
            <a:avLst/>
          </a:prstGeom>
        </p:spPr>
      </p:pic>
    </p:spTree>
    <p:extLst>
      <p:ext uri="{BB962C8B-B14F-4D97-AF65-F5344CB8AC3E}">
        <p14:creationId xmlns:p14="http://schemas.microsoft.com/office/powerpoint/2010/main" val="393846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EEC1-4B86-BF4C-8E8E-33C7CC3C07D8}"/>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69737066-3F25-B305-C7A8-51290431AE91}"/>
              </a:ext>
            </a:extLst>
          </p:cNvPr>
          <p:cNvSpPr>
            <a:spLocks noGrp="1"/>
          </p:cNvSpPr>
          <p:nvPr>
            <p:ph idx="1"/>
          </p:nvPr>
        </p:nvSpPr>
        <p:spPr/>
        <p:txBody>
          <a:bodyPr/>
          <a:lstStyle/>
          <a:p>
            <a:endParaRPr lang="en-IN" dirty="0"/>
          </a:p>
        </p:txBody>
      </p:sp>
      <p:sp>
        <p:nvSpPr>
          <p:cNvPr id="6" name="Oval 5">
            <a:extLst>
              <a:ext uri="{FF2B5EF4-FFF2-40B4-BE49-F238E27FC236}">
                <a16:creationId xmlns:a16="http://schemas.microsoft.com/office/drawing/2014/main" id="{3D3B5ABF-AF3C-803C-AFAB-C95755FFE94C}"/>
              </a:ext>
            </a:extLst>
          </p:cNvPr>
          <p:cNvSpPr/>
          <p:nvPr/>
        </p:nvSpPr>
        <p:spPr>
          <a:xfrm>
            <a:off x="1778924" y="2108201"/>
            <a:ext cx="7498080" cy="33865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EDA </a:t>
            </a:r>
          </a:p>
          <a:p>
            <a:pPr algn="ctr"/>
            <a:r>
              <a:rPr lang="en-IN" sz="4400" dirty="0"/>
              <a:t>Problem Statements</a:t>
            </a:r>
          </a:p>
        </p:txBody>
      </p:sp>
    </p:spTree>
    <p:extLst>
      <p:ext uri="{BB962C8B-B14F-4D97-AF65-F5344CB8AC3E}">
        <p14:creationId xmlns:p14="http://schemas.microsoft.com/office/powerpoint/2010/main" val="43434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F15D-4067-96CA-C08F-9E7A151BFA01}"/>
              </a:ext>
            </a:extLst>
          </p:cNvPr>
          <p:cNvSpPr>
            <a:spLocks noGrp="1"/>
          </p:cNvSpPr>
          <p:nvPr>
            <p:ph type="title"/>
          </p:nvPr>
        </p:nvSpPr>
        <p:spPr/>
        <p:txBody>
          <a:bodyPr>
            <a:normAutofit fontScale="90000"/>
          </a:bodyPr>
          <a:lstStyle/>
          <a:p>
            <a:r>
              <a:rPr lang="en-IN" sz="3100" dirty="0"/>
              <a:t>Q1. </a:t>
            </a:r>
            <a:r>
              <a:rPr lang="en-US" sz="3100" b="0" i="0" dirty="0">
                <a:solidFill>
                  <a:srgbClr val="24292E"/>
                </a:solidFill>
                <a:effectLst/>
                <a:latin typeface="Plus Jakarta Sans"/>
              </a:rPr>
              <a:t>Which factors contribute to the highest sales in a particular region?</a:t>
            </a:r>
            <a:br>
              <a:rPr lang="en-US" b="0" i="0" dirty="0">
                <a:solidFill>
                  <a:srgbClr val="24292E"/>
                </a:solidFill>
                <a:effectLst/>
                <a:latin typeface="Plus Jakarta Sans"/>
              </a:rPr>
            </a:br>
            <a:r>
              <a:rPr lang="en-US" b="0" i="0" dirty="0">
                <a:solidFill>
                  <a:srgbClr val="24292E"/>
                </a:solidFill>
                <a:effectLst/>
                <a:latin typeface="Plus Jakarta Sans"/>
              </a:rPr>
              <a:t> </a:t>
            </a:r>
            <a:endParaRPr lang="en-IN" dirty="0"/>
          </a:p>
        </p:txBody>
      </p:sp>
      <p:sp>
        <p:nvSpPr>
          <p:cNvPr id="3" name="Content Placeholder 2">
            <a:extLst>
              <a:ext uri="{FF2B5EF4-FFF2-40B4-BE49-F238E27FC236}">
                <a16:creationId xmlns:a16="http://schemas.microsoft.com/office/drawing/2014/main" id="{B5349B6D-18CE-FF7F-72A5-A0376DC1588E}"/>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 </a:t>
            </a:r>
          </a:p>
          <a:p>
            <a:endParaRPr lang="en-IN" dirty="0"/>
          </a:p>
          <a:p>
            <a:r>
              <a:rPr lang="en-IN" dirty="0"/>
              <a:t>Explanation : the 1952 Alpine Renault 1300 is the product having high sales </a:t>
            </a:r>
          </a:p>
        </p:txBody>
      </p:sp>
      <p:pic>
        <p:nvPicPr>
          <p:cNvPr id="5" name="Picture 4">
            <a:extLst>
              <a:ext uri="{FF2B5EF4-FFF2-40B4-BE49-F238E27FC236}">
                <a16:creationId xmlns:a16="http://schemas.microsoft.com/office/drawing/2014/main" id="{1BD922AB-A196-E562-7F01-187584631DD8}"/>
              </a:ext>
            </a:extLst>
          </p:cNvPr>
          <p:cNvPicPr>
            <a:picLocks noChangeAspect="1"/>
          </p:cNvPicPr>
          <p:nvPr/>
        </p:nvPicPr>
        <p:blipFill>
          <a:blip r:embed="rId2"/>
          <a:stretch>
            <a:fillRect/>
          </a:stretch>
        </p:blipFill>
        <p:spPr>
          <a:xfrm>
            <a:off x="6008172" y="2219081"/>
            <a:ext cx="4216483" cy="1513429"/>
          </a:xfrm>
          <a:prstGeom prst="rect">
            <a:avLst/>
          </a:prstGeom>
        </p:spPr>
      </p:pic>
      <p:sp>
        <p:nvSpPr>
          <p:cNvPr id="6" name="Content Placeholder 2">
            <a:extLst>
              <a:ext uri="{FF2B5EF4-FFF2-40B4-BE49-F238E27FC236}">
                <a16:creationId xmlns:a16="http://schemas.microsoft.com/office/drawing/2014/main" id="{062AC431-A448-8E3C-8A04-80CBFE6CEC76}"/>
              </a:ext>
            </a:extLst>
          </p:cNvPr>
          <p:cNvSpPr txBox="1">
            <a:spLocks/>
          </p:cNvSpPr>
          <p:nvPr/>
        </p:nvSpPr>
        <p:spPr>
          <a:xfrm>
            <a:off x="1249680" y="22606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B771A313-3CB5-2A30-042B-6B2879DA9CE5}"/>
              </a:ext>
            </a:extLst>
          </p:cNvPr>
          <p:cNvPicPr>
            <a:picLocks noChangeAspect="1"/>
          </p:cNvPicPr>
          <p:nvPr/>
        </p:nvPicPr>
        <p:blipFill>
          <a:blip r:embed="rId3"/>
          <a:stretch>
            <a:fillRect/>
          </a:stretch>
        </p:blipFill>
        <p:spPr>
          <a:xfrm>
            <a:off x="1188292" y="1898073"/>
            <a:ext cx="4938188" cy="2994920"/>
          </a:xfrm>
          <a:prstGeom prst="rect">
            <a:avLst/>
          </a:prstGeom>
        </p:spPr>
      </p:pic>
    </p:spTree>
    <p:extLst>
      <p:ext uri="{BB962C8B-B14F-4D97-AF65-F5344CB8AC3E}">
        <p14:creationId xmlns:p14="http://schemas.microsoft.com/office/powerpoint/2010/main" val="191692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F3CC-97B1-4C94-4273-B954BCBF3299}"/>
              </a:ext>
            </a:extLst>
          </p:cNvPr>
          <p:cNvSpPr>
            <a:spLocks noGrp="1"/>
          </p:cNvSpPr>
          <p:nvPr>
            <p:ph type="title"/>
          </p:nvPr>
        </p:nvSpPr>
        <p:spPr/>
        <p:txBody>
          <a:bodyPr>
            <a:normAutofit/>
          </a:bodyPr>
          <a:lstStyle/>
          <a:p>
            <a:r>
              <a:rPr lang="en-IN" sz="2800" dirty="0"/>
              <a:t>2Q.</a:t>
            </a:r>
            <a:r>
              <a:rPr lang="en-US" sz="2800" dirty="0"/>
              <a:t>How can customer purchasing patterns be influenced to increase average order value?</a:t>
            </a:r>
            <a:endParaRPr lang="en-IN" sz="2800" dirty="0"/>
          </a:p>
        </p:txBody>
      </p:sp>
      <p:pic>
        <p:nvPicPr>
          <p:cNvPr id="5" name="Content Placeholder 4">
            <a:extLst>
              <a:ext uri="{FF2B5EF4-FFF2-40B4-BE49-F238E27FC236}">
                <a16:creationId xmlns:a16="http://schemas.microsoft.com/office/drawing/2014/main" id="{BF87E1D6-A0E4-6496-19C7-71B28D74088B}"/>
              </a:ext>
            </a:extLst>
          </p:cNvPr>
          <p:cNvPicPr>
            <a:picLocks noGrp="1" noChangeAspect="1"/>
          </p:cNvPicPr>
          <p:nvPr>
            <p:ph idx="1"/>
          </p:nvPr>
        </p:nvPicPr>
        <p:blipFill>
          <a:blip r:embed="rId2"/>
          <a:stretch>
            <a:fillRect/>
          </a:stretch>
        </p:blipFill>
        <p:spPr>
          <a:xfrm>
            <a:off x="6392767" y="2083174"/>
            <a:ext cx="4762913" cy="1699407"/>
          </a:xfrm>
        </p:spPr>
      </p:pic>
      <p:pic>
        <p:nvPicPr>
          <p:cNvPr id="7" name="Picture 6">
            <a:extLst>
              <a:ext uri="{FF2B5EF4-FFF2-40B4-BE49-F238E27FC236}">
                <a16:creationId xmlns:a16="http://schemas.microsoft.com/office/drawing/2014/main" id="{684C486C-F71E-9E82-E3E1-9EDEDF756B7E}"/>
              </a:ext>
            </a:extLst>
          </p:cNvPr>
          <p:cNvPicPr>
            <a:picLocks noChangeAspect="1"/>
          </p:cNvPicPr>
          <p:nvPr/>
        </p:nvPicPr>
        <p:blipFill>
          <a:blip r:embed="rId3"/>
          <a:stretch>
            <a:fillRect/>
          </a:stretch>
        </p:blipFill>
        <p:spPr>
          <a:xfrm>
            <a:off x="1352353" y="2083174"/>
            <a:ext cx="4549534" cy="2339543"/>
          </a:xfrm>
          <a:prstGeom prst="rect">
            <a:avLst/>
          </a:prstGeom>
        </p:spPr>
      </p:pic>
      <p:sp>
        <p:nvSpPr>
          <p:cNvPr id="9" name="TextBox 8">
            <a:extLst>
              <a:ext uri="{FF2B5EF4-FFF2-40B4-BE49-F238E27FC236}">
                <a16:creationId xmlns:a16="http://schemas.microsoft.com/office/drawing/2014/main" id="{720593D4-2256-D5FA-2BB9-747382480738}"/>
              </a:ext>
            </a:extLst>
          </p:cNvPr>
          <p:cNvSpPr txBox="1"/>
          <p:nvPr/>
        </p:nvSpPr>
        <p:spPr>
          <a:xfrm>
            <a:off x="2853195" y="4898567"/>
            <a:ext cx="6097384" cy="646331"/>
          </a:xfrm>
          <a:prstGeom prst="rect">
            <a:avLst/>
          </a:prstGeom>
          <a:noFill/>
        </p:spPr>
        <p:txBody>
          <a:bodyPr wrap="square">
            <a:spAutoFit/>
          </a:bodyPr>
          <a:lstStyle/>
          <a:p>
            <a:r>
              <a:rPr lang="en-US" dirty="0"/>
              <a:t>Explanation : The customer purchasing patterns can be changed by order value as shown in the chart </a:t>
            </a:r>
            <a:endParaRPr lang="en-IN" dirty="0"/>
          </a:p>
        </p:txBody>
      </p:sp>
    </p:spTree>
    <p:extLst>
      <p:ext uri="{BB962C8B-B14F-4D97-AF65-F5344CB8AC3E}">
        <p14:creationId xmlns:p14="http://schemas.microsoft.com/office/powerpoint/2010/main" val="295656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7852-CA2B-E70A-648E-A4A012D12240}"/>
              </a:ext>
            </a:extLst>
          </p:cNvPr>
          <p:cNvSpPr>
            <a:spLocks noGrp="1"/>
          </p:cNvSpPr>
          <p:nvPr>
            <p:ph type="title"/>
          </p:nvPr>
        </p:nvSpPr>
        <p:spPr/>
        <p:txBody>
          <a:bodyPr>
            <a:normAutofit/>
          </a:bodyPr>
          <a:lstStyle/>
          <a:p>
            <a:r>
              <a:rPr lang="en-US" sz="2800" dirty="0"/>
              <a:t>3Q. what are the key drivers of sales growth, and how can they be leveraged for future success?</a:t>
            </a:r>
            <a:endParaRPr lang="en-IN" sz="2800" dirty="0"/>
          </a:p>
        </p:txBody>
      </p:sp>
      <p:pic>
        <p:nvPicPr>
          <p:cNvPr id="5" name="Content Placeholder 4">
            <a:extLst>
              <a:ext uri="{FF2B5EF4-FFF2-40B4-BE49-F238E27FC236}">
                <a16:creationId xmlns:a16="http://schemas.microsoft.com/office/drawing/2014/main" id="{5EED830F-4364-DEF1-6CEC-316B72156BEF}"/>
              </a:ext>
            </a:extLst>
          </p:cNvPr>
          <p:cNvPicPr>
            <a:picLocks noGrp="1" noChangeAspect="1"/>
          </p:cNvPicPr>
          <p:nvPr>
            <p:ph idx="1"/>
          </p:nvPr>
        </p:nvPicPr>
        <p:blipFill>
          <a:blip r:embed="rId2"/>
          <a:stretch>
            <a:fillRect/>
          </a:stretch>
        </p:blipFill>
        <p:spPr>
          <a:xfrm>
            <a:off x="6827520" y="2077821"/>
            <a:ext cx="4203469" cy="1061554"/>
          </a:xfrm>
        </p:spPr>
      </p:pic>
      <p:pic>
        <p:nvPicPr>
          <p:cNvPr id="7" name="Picture 6">
            <a:extLst>
              <a:ext uri="{FF2B5EF4-FFF2-40B4-BE49-F238E27FC236}">
                <a16:creationId xmlns:a16="http://schemas.microsoft.com/office/drawing/2014/main" id="{8E74E94B-7261-FF7C-CEA1-EFB96929CC3F}"/>
              </a:ext>
            </a:extLst>
          </p:cNvPr>
          <p:cNvPicPr>
            <a:picLocks noChangeAspect="1"/>
          </p:cNvPicPr>
          <p:nvPr/>
        </p:nvPicPr>
        <p:blipFill>
          <a:blip r:embed="rId3"/>
          <a:stretch>
            <a:fillRect/>
          </a:stretch>
        </p:blipFill>
        <p:spPr>
          <a:xfrm>
            <a:off x="648452" y="1916919"/>
            <a:ext cx="5935228" cy="2540742"/>
          </a:xfrm>
          <a:prstGeom prst="rect">
            <a:avLst/>
          </a:prstGeom>
        </p:spPr>
      </p:pic>
      <p:pic>
        <p:nvPicPr>
          <p:cNvPr id="9" name="Picture 8">
            <a:extLst>
              <a:ext uri="{FF2B5EF4-FFF2-40B4-BE49-F238E27FC236}">
                <a16:creationId xmlns:a16="http://schemas.microsoft.com/office/drawing/2014/main" id="{8783044C-5AA7-FB74-8882-7E7CC31A0954}"/>
              </a:ext>
            </a:extLst>
          </p:cNvPr>
          <p:cNvPicPr>
            <a:picLocks noChangeAspect="1"/>
          </p:cNvPicPr>
          <p:nvPr/>
        </p:nvPicPr>
        <p:blipFill>
          <a:blip r:embed="rId4"/>
          <a:stretch>
            <a:fillRect/>
          </a:stretch>
        </p:blipFill>
        <p:spPr>
          <a:xfrm>
            <a:off x="7384274" y="3479836"/>
            <a:ext cx="3322520" cy="1134231"/>
          </a:xfrm>
          <a:prstGeom prst="rect">
            <a:avLst/>
          </a:prstGeom>
        </p:spPr>
      </p:pic>
      <p:sp>
        <p:nvSpPr>
          <p:cNvPr id="11" name="TextBox 10">
            <a:extLst>
              <a:ext uri="{FF2B5EF4-FFF2-40B4-BE49-F238E27FC236}">
                <a16:creationId xmlns:a16="http://schemas.microsoft.com/office/drawing/2014/main" id="{8DA29657-1382-3687-D37F-6FD371E026F6}"/>
              </a:ext>
            </a:extLst>
          </p:cNvPr>
          <p:cNvSpPr txBox="1"/>
          <p:nvPr/>
        </p:nvSpPr>
        <p:spPr>
          <a:xfrm>
            <a:off x="2367049" y="4954528"/>
            <a:ext cx="6097384" cy="646331"/>
          </a:xfrm>
          <a:prstGeom prst="rect">
            <a:avLst/>
          </a:prstGeom>
          <a:noFill/>
        </p:spPr>
        <p:txBody>
          <a:bodyPr wrap="square">
            <a:spAutoFit/>
          </a:bodyPr>
          <a:lstStyle/>
          <a:p>
            <a:r>
              <a:rPr lang="en-US" sz="1800" dirty="0"/>
              <a:t>Explanation: th</a:t>
            </a:r>
            <a:r>
              <a:rPr lang="en-US" dirty="0"/>
              <a:t>e products and related factors are </a:t>
            </a:r>
            <a:r>
              <a:rPr lang="en-US" dirty="0" err="1"/>
              <a:t>imporatnat</a:t>
            </a:r>
            <a:r>
              <a:rPr lang="en-US" dirty="0"/>
              <a:t> for sales growth</a:t>
            </a:r>
            <a:endParaRPr lang="en-IN" dirty="0"/>
          </a:p>
        </p:txBody>
      </p:sp>
    </p:spTree>
    <p:extLst>
      <p:ext uri="{BB962C8B-B14F-4D97-AF65-F5344CB8AC3E}">
        <p14:creationId xmlns:p14="http://schemas.microsoft.com/office/powerpoint/2010/main" val="530496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546-F6C8-28AD-371E-A50F780BA67D}"/>
              </a:ext>
            </a:extLst>
          </p:cNvPr>
          <p:cNvSpPr>
            <a:spLocks noGrp="1"/>
          </p:cNvSpPr>
          <p:nvPr>
            <p:ph type="title"/>
          </p:nvPr>
        </p:nvSpPr>
        <p:spPr/>
        <p:txBody>
          <a:bodyPr>
            <a:normAutofit/>
          </a:bodyPr>
          <a:lstStyle/>
          <a:p>
            <a:r>
              <a:rPr lang="en-US" sz="2800" dirty="0"/>
              <a:t>4Q.Which product features or attributes are most appealing to customers?</a:t>
            </a:r>
            <a:endParaRPr lang="en-IN" sz="2800" dirty="0"/>
          </a:p>
        </p:txBody>
      </p:sp>
      <p:pic>
        <p:nvPicPr>
          <p:cNvPr id="5" name="Content Placeholder 4">
            <a:extLst>
              <a:ext uri="{FF2B5EF4-FFF2-40B4-BE49-F238E27FC236}">
                <a16:creationId xmlns:a16="http://schemas.microsoft.com/office/drawing/2014/main" id="{34CD85A8-147F-CDF6-EE80-EB38FF0A4C91}"/>
              </a:ext>
            </a:extLst>
          </p:cNvPr>
          <p:cNvPicPr>
            <a:picLocks noGrp="1" noChangeAspect="1"/>
          </p:cNvPicPr>
          <p:nvPr>
            <p:ph idx="1"/>
          </p:nvPr>
        </p:nvPicPr>
        <p:blipFill>
          <a:blip r:embed="rId2"/>
          <a:stretch>
            <a:fillRect/>
          </a:stretch>
        </p:blipFill>
        <p:spPr>
          <a:xfrm>
            <a:off x="6096000" y="2041961"/>
            <a:ext cx="5867908" cy="1615580"/>
          </a:xfrm>
        </p:spPr>
      </p:pic>
      <p:pic>
        <p:nvPicPr>
          <p:cNvPr id="7" name="Picture 6">
            <a:extLst>
              <a:ext uri="{FF2B5EF4-FFF2-40B4-BE49-F238E27FC236}">
                <a16:creationId xmlns:a16="http://schemas.microsoft.com/office/drawing/2014/main" id="{AD081272-7114-9CEF-E439-05EFA698BD5D}"/>
              </a:ext>
            </a:extLst>
          </p:cNvPr>
          <p:cNvPicPr>
            <a:picLocks noChangeAspect="1"/>
          </p:cNvPicPr>
          <p:nvPr/>
        </p:nvPicPr>
        <p:blipFill>
          <a:blip r:embed="rId3"/>
          <a:stretch>
            <a:fillRect/>
          </a:stretch>
        </p:blipFill>
        <p:spPr>
          <a:xfrm>
            <a:off x="577400" y="1935350"/>
            <a:ext cx="5258256" cy="2987299"/>
          </a:xfrm>
          <a:prstGeom prst="rect">
            <a:avLst/>
          </a:prstGeom>
        </p:spPr>
      </p:pic>
      <p:sp>
        <p:nvSpPr>
          <p:cNvPr id="9" name="TextBox 8">
            <a:extLst>
              <a:ext uri="{FF2B5EF4-FFF2-40B4-BE49-F238E27FC236}">
                <a16:creationId xmlns:a16="http://schemas.microsoft.com/office/drawing/2014/main" id="{42678BF6-56D1-39E3-14B9-26E789A88DCE}"/>
              </a:ext>
            </a:extLst>
          </p:cNvPr>
          <p:cNvSpPr txBox="1"/>
          <p:nvPr/>
        </p:nvSpPr>
        <p:spPr>
          <a:xfrm>
            <a:off x="3077788" y="5227250"/>
            <a:ext cx="6097384" cy="646331"/>
          </a:xfrm>
          <a:prstGeom prst="rect">
            <a:avLst/>
          </a:prstGeom>
          <a:noFill/>
        </p:spPr>
        <p:txBody>
          <a:bodyPr wrap="square">
            <a:spAutoFit/>
          </a:bodyPr>
          <a:lstStyle/>
          <a:p>
            <a:r>
              <a:rPr lang="en-US" sz="1800" dirty="0"/>
              <a:t>Explanation : the Vintage cars product line has more quantity orders  , which are more appealing to customers</a:t>
            </a:r>
            <a:endParaRPr lang="en-IN" dirty="0"/>
          </a:p>
        </p:txBody>
      </p:sp>
    </p:spTree>
    <p:extLst>
      <p:ext uri="{BB962C8B-B14F-4D97-AF65-F5344CB8AC3E}">
        <p14:creationId xmlns:p14="http://schemas.microsoft.com/office/powerpoint/2010/main" val="103172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EF4E-A63B-4869-DBF8-3BEFADB46EC9}"/>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Objective, Analysis and scope, Goal </a:t>
            </a:r>
          </a:p>
        </p:txBody>
      </p:sp>
      <p:sp>
        <p:nvSpPr>
          <p:cNvPr id="3" name="Content Placeholder 2">
            <a:extLst>
              <a:ext uri="{FF2B5EF4-FFF2-40B4-BE49-F238E27FC236}">
                <a16:creationId xmlns:a16="http://schemas.microsoft.com/office/drawing/2014/main" id="{8F692D44-95B1-517C-58B9-3483FD4C7C09}"/>
              </a:ext>
            </a:extLst>
          </p:cNvPr>
          <p:cNvSpPr>
            <a:spLocks noGrp="1"/>
          </p:cNvSpPr>
          <p:nvPr>
            <p:ph idx="1"/>
          </p:nvPr>
        </p:nvSpPr>
        <p:spPr/>
        <p:txBody>
          <a:bodyPr/>
          <a:lstStyle/>
          <a:p>
            <a:pPr>
              <a:buFont typeface="Arial" panose="020B0604020202020204" pitchFamily="34" charset="0"/>
              <a:buChar char="•"/>
            </a:pPr>
            <a:r>
              <a:rPr lang="en-IN" sz="2000" b="1" u="sng" dirty="0">
                <a:latin typeface="Times New Roman" panose="02020603050405020304" pitchFamily="18" charset="0"/>
                <a:cs typeface="Times New Roman" panose="02020603050405020304" pitchFamily="18" charset="0"/>
              </a:rPr>
              <a:t>Objective</a:t>
            </a:r>
            <a:r>
              <a:rPr lang="en-IN" sz="2000" u="sng" dirty="0">
                <a:latin typeface="Times New Roman" panose="02020603050405020304" pitchFamily="18" charset="0"/>
                <a:cs typeface="Times New Roman" panose="02020603050405020304" pitchFamily="18" charset="0"/>
              </a:rPr>
              <a:t>:</a:t>
            </a:r>
            <a:r>
              <a:rPr lang="en-US" sz="2000" b="0" i="0" u="sng" dirty="0">
                <a:solidFill>
                  <a:srgbClr val="24292E"/>
                </a:solidFill>
                <a:effectLst/>
                <a:latin typeface="Times New Roman" panose="02020603050405020304" pitchFamily="18" charset="0"/>
                <a:cs typeface="Times New Roman" panose="02020603050405020304" pitchFamily="18" charset="0"/>
              </a:rPr>
              <a:t> </a:t>
            </a:r>
            <a:r>
              <a:rPr lang="en-US" sz="2000" i="0" dirty="0">
                <a:solidFill>
                  <a:srgbClr val="24292E"/>
                </a:solidFill>
                <a:effectLst/>
                <a:latin typeface="Times New Roman" panose="02020603050405020304" pitchFamily="18" charset="0"/>
                <a:cs typeface="Times New Roman" panose="02020603050405020304" pitchFamily="18" charset="0"/>
              </a:rPr>
              <a:t>The objective of this project is to develop a Power BI dashboard using the Retail Database to provide comprehensive insights into the retail business's performance. </a:t>
            </a:r>
          </a:p>
          <a:p>
            <a:pPr>
              <a:buFont typeface="Arial" panose="020B0604020202020204" pitchFamily="34" charset="0"/>
              <a:buChar char="•"/>
            </a:pPr>
            <a:r>
              <a:rPr lang="en-US" sz="2000" b="1" u="sng" dirty="0">
                <a:solidFill>
                  <a:srgbClr val="24292E"/>
                </a:solidFill>
                <a:latin typeface="Times New Roman" panose="02020603050405020304" pitchFamily="18" charset="0"/>
                <a:cs typeface="Times New Roman" panose="02020603050405020304" pitchFamily="18" charset="0"/>
              </a:rPr>
              <a:t>Analysis and scope </a:t>
            </a:r>
            <a:r>
              <a:rPr lang="en-US" sz="2000" dirty="0">
                <a:solidFill>
                  <a:srgbClr val="24292E"/>
                </a:solidFill>
                <a:latin typeface="Times New Roman" panose="02020603050405020304" pitchFamily="18" charset="0"/>
                <a:cs typeface="Times New Roman" panose="02020603050405020304" pitchFamily="18" charset="0"/>
              </a:rPr>
              <a:t>:</a:t>
            </a:r>
            <a:r>
              <a:rPr lang="en-US" sz="2000" b="0" i="0" dirty="0">
                <a:solidFill>
                  <a:srgbClr val="24292E"/>
                </a:solidFill>
                <a:effectLst/>
                <a:latin typeface="Times New Roman" panose="02020603050405020304" pitchFamily="18" charset="0"/>
                <a:cs typeface="Times New Roman" panose="02020603050405020304" pitchFamily="18" charset="0"/>
              </a:rPr>
              <a:t> The dashboard will focus on sales, product, customer, and demographic analysis, aiming to facilitate data-driven decision-making, optimize sales strategies, and enhance customer experiences. </a:t>
            </a:r>
            <a:endParaRPr lang="en-US" sz="2000" b="1" i="0" u="sng" dirty="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u="sng" dirty="0">
                <a:solidFill>
                  <a:srgbClr val="24292E"/>
                </a:solidFill>
                <a:latin typeface="Times New Roman" panose="02020603050405020304" pitchFamily="18" charset="0"/>
                <a:cs typeface="Times New Roman" panose="02020603050405020304" pitchFamily="18" charset="0"/>
              </a:rPr>
              <a:t>Goal: </a:t>
            </a:r>
            <a:r>
              <a:rPr lang="en-US" sz="2000" b="0" i="0" dirty="0">
                <a:solidFill>
                  <a:srgbClr val="24292E"/>
                </a:solidFill>
                <a:effectLst/>
                <a:latin typeface="Times New Roman" panose="02020603050405020304" pitchFamily="18" charset="0"/>
                <a:cs typeface="Times New Roman" panose="02020603050405020304" pitchFamily="18" charset="0"/>
              </a:rPr>
              <a:t>The goal is to empower retail stakeholders with actionable insights, enabling them to identify top-selling products, customer preferences, and target demographics. </a:t>
            </a:r>
            <a:endParaRPr lang="en-US" sz="2000" b="1" i="0" u="sng" dirty="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i="0" dirty="0">
              <a:solidFill>
                <a:srgbClr val="24292E"/>
              </a:solidFill>
              <a:effectLst/>
              <a:latin typeface="Plus Jakarta Sans"/>
            </a:endParaRPr>
          </a:p>
        </p:txBody>
      </p:sp>
    </p:spTree>
    <p:extLst>
      <p:ext uri="{BB962C8B-B14F-4D97-AF65-F5344CB8AC3E}">
        <p14:creationId xmlns:p14="http://schemas.microsoft.com/office/powerpoint/2010/main" val="2928660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721-57DD-EE33-ADC8-27107DD93EC8}"/>
              </a:ext>
            </a:extLst>
          </p:cNvPr>
          <p:cNvSpPr>
            <a:spLocks noGrp="1"/>
          </p:cNvSpPr>
          <p:nvPr>
            <p:ph type="title"/>
          </p:nvPr>
        </p:nvSpPr>
        <p:spPr/>
        <p:txBody>
          <a:bodyPr>
            <a:normAutofit/>
          </a:bodyPr>
          <a:lstStyle/>
          <a:p>
            <a:r>
              <a:rPr lang="en-US" sz="2800" dirty="0"/>
              <a:t>5Q.How can the product mix be optimized to cater to changing market demands</a:t>
            </a:r>
            <a:endParaRPr lang="en-IN" sz="2800" dirty="0"/>
          </a:p>
        </p:txBody>
      </p:sp>
      <p:pic>
        <p:nvPicPr>
          <p:cNvPr id="5" name="Content Placeholder 4">
            <a:extLst>
              <a:ext uri="{FF2B5EF4-FFF2-40B4-BE49-F238E27FC236}">
                <a16:creationId xmlns:a16="http://schemas.microsoft.com/office/drawing/2014/main" id="{D50F3376-BD9A-865A-618E-40E01D61329C}"/>
              </a:ext>
            </a:extLst>
          </p:cNvPr>
          <p:cNvPicPr>
            <a:picLocks noGrp="1" noChangeAspect="1"/>
          </p:cNvPicPr>
          <p:nvPr>
            <p:ph idx="1"/>
          </p:nvPr>
        </p:nvPicPr>
        <p:blipFill>
          <a:blip r:embed="rId2"/>
          <a:stretch>
            <a:fillRect/>
          </a:stretch>
        </p:blipFill>
        <p:spPr>
          <a:xfrm>
            <a:off x="5742139" y="2034419"/>
            <a:ext cx="5822185" cy="1394581"/>
          </a:xfrm>
        </p:spPr>
      </p:pic>
      <p:pic>
        <p:nvPicPr>
          <p:cNvPr id="7" name="Picture 6">
            <a:extLst>
              <a:ext uri="{FF2B5EF4-FFF2-40B4-BE49-F238E27FC236}">
                <a16:creationId xmlns:a16="http://schemas.microsoft.com/office/drawing/2014/main" id="{F05C8FCA-55D2-DCEE-8A64-19F1C07F6859}"/>
              </a:ext>
            </a:extLst>
          </p:cNvPr>
          <p:cNvPicPr>
            <a:picLocks noChangeAspect="1"/>
          </p:cNvPicPr>
          <p:nvPr/>
        </p:nvPicPr>
        <p:blipFill>
          <a:blip r:embed="rId3"/>
          <a:stretch>
            <a:fillRect/>
          </a:stretch>
        </p:blipFill>
        <p:spPr>
          <a:xfrm>
            <a:off x="337477" y="2034419"/>
            <a:ext cx="5265876" cy="2408129"/>
          </a:xfrm>
          <a:prstGeom prst="rect">
            <a:avLst/>
          </a:prstGeom>
        </p:spPr>
      </p:pic>
      <p:sp>
        <p:nvSpPr>
          <p:cNvPr id="9" name="TextBox 8">
            <a:extLst>
              <a:ext uri="{FF2B5EF4-FFF2-40B4-BE49-F238E27FC236}">
                <a16:creationId xmlns:a16="http://schemas.microsoft.com/office/drawing/2014/main" id="{7AE0EE3E-6618-C85D-1C0B-A5C6F3B1F3E9}"/>
              </a:ext>
            </a:extLst>
          </p:cNvPr>
          <p:cNvSpPr txBox="1"/>
          <p:nvPr/>
        </p:nvSpPr>
        <p:spPr>
          <a:xfrm>
            <a:off x="3077788" y="4797475"/>
            <a:ext cx="6097384" cy="646331"/>
          </a:xfrm>
          <a:prstGeom prst="rect">
            <a:avLst/>
          </a:prstGeom>
          <a:noFill/>
        </p:spPr>
        <p:txBody>
          <a:bodyPr wrap="square">
            <a:spAutoFit/>
          </a:bodyPr>
          <a:lstStyle/>
          <a:p>
            <a:r>
              <a:rPr lang="en-US" sz="1800" dirty="0"/>
              <a:t>Explanation : Here the Classic cars has the more count of product code , this changes the market demands</a:t>
            </a:r>
            <a:endParaRPr lang="en-IN" dirty="0"/>
          </a:p>
        </p:txBody>
      </p:sp>
    </p:spTree>
    <p:extLst>
      <p:ext uri="{BB962C8B-B14F-4D97-AF65-F5344CB8AC3E}">
        <p14:creationId xmlns:p14="http://schemas.microsoft.com/office/powerpoint/2010/main" val="2152485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311A-E453-E06A-F77A-A69D56D0DB9B}"/>
              </a:ext>
            </a:extLst>
          </p:cNvPr>
          <p:cNvSpPr>
            <a:spLocks noGrp="1"/>
          </p:cNvSpPr>
          <p:nvPr>
            <p:ph type="title"/>
          </p:nvPr>
        </p:nvSpPr>
        <p:spPr>
          <a:xfrm>
            <a:off x="892233" y="444545"/>
            <a:ext cx="10058400" cy="1450757"/>
          </a:xfrm>
        </p:spPr>
        <p:txBody>
          <a:bodyPr>
            <a:normAutofit/>
          </a:bodyPr>
          <a:lstStyle/>
          <a:p>
            <a:r>
              <a:rPr lang="en-IN" sz="2800" dirty="0"/>
              <a:t>6Q.</a:t>
            </a:r>
            <a:r>
              <a:rPr lang="en-US" sz="2800" dirty="0"/>
              <a:t> Are there any specific market segments where a particular product is underperforming, and how can it be improved?</a:t>
            </a:r>
            <a:endParaRPr lang="en-IN" sz="2800" dirty="0"/>
          </a:p>
        </p:txBody>
      </p:sp>
      <p:pic>
        <p:nvPicPr>
          <p:cNvPr id="5" name="Content Placeholder 4">
            <a:extLst>
              <a:ext uri="{FF2B5EF4-FFF2-40B4-BE49-F238E27FC236}">
                <a16:creationId xmlns:a16="http://schemas.microsoft.com/office/drawing/2014/main" id="{41A58628-E1AE-5387-9E78-786F133E38ED}"/>
              </a:ext>
            </a:extLst>
          </p:cNvPr>
          <p:cNvPicPr>
            <a:picLocks noGrp="1" noChangeAspect="1"/>
          </p:cNvPicPr>
          <p:nvPr>
            <p:ph idx="1"/>
          </p:nvPr>
        </p:nvPicPr>
        <p:blipFill>
          <a:blip r:embed="rId2"/>
          <a:stretch>
            <a:fillRect/>
          </a:stretch>
        </p:blipFill>
        <p:spPr>
          <a:xfrm>
            <a:off x="703313" y="2011796"/>
            <a:ext cx="4145639" cy="2324301"/>
          </a:xfrm>
        </p:spPr>
      </p:pic>
      <p:pic>
        <p:nvPicPr>
          <p:cNvPr id="7" name="Picture 6">
            <a:extLst>
              <a:ext uri="{FF2B5EF4-FFF2-40B4-BE49-F238E27FC236}">
                <a16:creationId xmlns:a16="http://schemas.microsoft.com/office/drawing/2014/main" id="{620B085A-8853-586A-FEB8-960603D5500E}"/>
              </a:ext>
            </a:extLst>
          </p:cNvPr>
          <p:cNvPicPr>
            <a:picLocks noChangeAspect="1"/>
          </p:cNvPicPr>
          <p:nvPr/>
        </p:nvPicPr>
        <p:blipFill>
          <a:blip r:embed="rId3"/>
          <a:stretch>
            <a:fillRect/>
          </a:stretch>
        </p:blipFill>
        <p:spPr>
          <a:xfrm>
            <a:off x="5274536" y="2160884"/>
            <a:ext cx="5433531" cy="1821338"/>
          </a:xfrm>
          <a:prstGeom prst="rect">
            <a:avLst/>
          </a:prstGeom>
        </p:spPr>
      </p:pic>
      <p:sp>
        <p:nvSpPr>
          <p:cNvPr id="9" name="TextBox 8">
            <a:extLst>
              <a:ext uri="{FF2B5EF4-FFF2-40B4-BE49-F238E27FC236}">
                <a16:creationId xmlns:a16="http://schemas.microsoft.com/office/drawing/2014/main" id="{8DC8514B-3ABA-CED4-4C40-5FE384F1EB8C}"/>
              </a:ext>
            </a:extLst>
          </p:cNvPr>
          <p:cNvSpPr txBox="1"/>
          <p:nvPr/>
        </p:nvSpPr>
        <p:spPr>
          <a:xfrm>
            <a:off x="2776132" y="4707374"/>
            <a:ext cx="6097384" cy="646331"/>
          </a:xfrm>
          <a:prstGeom prst="rect">
            <a:avLst/>
          </a:prstGeom>
          <a:noFill/>
        </p:spPr>
        <p:txBody>
          <a:bodyPr wrap="square">
            <a:spAutoFit/>
          </a:bodyPr>
          <a:lstStyle/>
          <a:p>
            <a:r>
              <a:rPr lang="en-US" sz="1800" dirty="0"/>
              <a:t>Explanation : The Trains is performing least performance in the market </a:t>
            </a:r>
            <a:endParaRPr lang="en-IN" dirty="0"/>
          </a:p>
        </p:txBody>
      </p:sp>
    </p:spTree>
    <p:extLst>
      <p:ext uri="{BB962C8B-B14F-4D97-AF65-F5344CB8AC3E}">
        <p14:creationId xmlns:p14="http://schemas.microsoft.com/office/powerpoint/2010/main" val="2291159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CE88-EDCF-38DB-BDC1-BFAB666BCF24}"/>
              </a:ext>
            </a:extLst>
          </p:cNvPr>
          <p:cNvSpPr>
            <a:spLocks noGrp="1"/>
          </p:cNvSpPr>
          <p:nvPr>
            <p:ph type="title"/>
          </p:nvPr>
        </p:nvSpPr>
        <p:spPr/>
        <p:txBody>
          <a:bodyPr>
            <a:normAutofit/>
          </a:bodyPr>
          <a:lstStyle/>
          <a:p>
            <a:r>
              <a:rPr lang="en-US" sz="2800" dirty="0"/>
              <a:t>7Q.What are the main factors that influence customer loyalty and repeat purchases?</a:t>
            </a:r>
            <a:endParaRPr lang="en-IN" sz="2800" dirty="0"/>
          </a:p>
        </p:txBody>
      </p:sp>
      <p:pic>
        <p:nvPicPr>
          <p:cNvPr id="5" name="Content Placeholder 4">
            <a:extLst>
              <a:ext uri="{FF2B5EF4-FFF2-40B4-BE49-F238E27FC236}">
                <a16:creationId xmlns:a16="http://schemas.microsoft.com/office/drawing/2014/main" id="{B829B722-1A6D-DDF1-3311-2D17DE639196}"/>
              </a:ext>
            </a:extLst>
          </p:cNvPr>
          <p:cNvPicPr>
            <a:picLocks noGrp="1" noChangeAspect="1"/>
          </p:cNvPicPr>
          <p:nvPr>
            <p:ph idx="1"/>
          </p:nvPr>
        </p:nvPicPr>
        <p:blipFill>
          <a:blip r:embed="rId2"/>
          <a:stretch>
            <a:fillRect/>
          </a:stretch>
        </p:blipFill>
        <p:spPr>
          <a:xfrm>
            <a:off x="6126480" y="3002097"/>
            <a:ext cx="6149873" cy="1318374"/>
          </a:xfrm>
        </p:spPr>
      </p:pic>
      <p:pic>
        <p:nvPicPr>
          <p:cNvPr id="7" name="Picture 6">
            <a:extLst>
              <a:ext uri="{FF2B5EF4-FFF2-40B4-BE49-F238E27FC236}">
                <a16:creationId xmlns:a16="http://schemas.microsoft.com/office/drawing/2014/main" id="{7328454F-C450-7E5D-2AA8-26BA873E08BA}"/>
              </a:ext>
            </a:extLst>
          </p:cNvPr>
          <p:cNvPicPr>
            <a:picLocks noChangeAspect="1"/>
          </p:cNvPicPr>
          <p:nvPr/>
        </p:nvPicPr>
        <p:blipFill>
          <a:blip r:embed="rId3"/>
          <a:stretch>
            <a:fillRect/>
          </a:stretch>
        </p:blipFill>
        <p:spPr>
          <a:xfrm>
            <a:off x="652251" y="2201928"/>
            <a:ext cx="5273497" cy="2918713"/>
          </a:xfrm>
          <a:prstGeom prst="rect">
            <a:avLst/>
          </a:prstGeom>
        </p:spPr>
      </p:pic>
      <p:sp>
        <p:nvSpPr>
          <p:cNvPr id="9" name="TextBox 8">
            <a:extLst>
              <a:ext uri="{FF2B5EF4-FFF2-40B4-BE49-F238E27FC236}">
                <a16:creationId xmlns:a16="http://schemas.microsoft.com/office/drawing/2014/main" id="{D6F05495-4D7E-7764-1D90-58E89666106A}"/>
              </a:ext>
            </a:extLst>
          </p:cNvPr>
          <p:cNvSpPr txBox="1"/>
          <p:nvPr/>
        </p:nvSpPr>
        <p:spPr>
          <a:xfrm>
            <a:off x="3206635" y="5585208"/>
            <a:ext cx="6097384" cy="646331"/>
          </a:xfrm>
          <a:prstGeom prst="rect">
            <a:avLst/>
          </a:prstGeom>
          <a:noFill/>
        </p:spPr>
        <p:txBody>
          <a:bodyPr wrap="square">
            <a:spAutoFit/>
          </a:bodyPr>
          <a:lstStyle/>
          <a:p>
            <a:r>
              <a:rPr lang="en-US" sz="1800" dirty="0"/>
              <a:t>Explanation : the product lines and important factors are mainly helpful for the loyalty and repeat purchases</a:t>
            </a:r>
            <a:endParaRPr lang="en-IN" dirty="0"/>
          </a:p>
        </p:txBody>
      </p:sp>
    </p:spTree>
    <p:extLst>
      <p:ext uri="{BB962C8B-B14F-4D97-AF65-F5344CB8AC3E}">
        <p14:creationId xmlns:p14="http://schemas.microsoft.com/office/powerpoint/2010/main" val="3608780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4111-FD31-6FBC-BDAF-663F1D77E779}"/>
              </a:ext>
            </a:extLst>
          </p:cNvPr>
          <p:cNvSpPr>
            <a:spLocks noGrp="1"/>
          </p:cNvSpPr>
          <p:nvPr>
            <p:ph type="title"/>
          </p:nvPr>
        </p:nvSpPr>
        <p:spPr/>
        <p:txBody>
          <a:bodyPr>
            <a:normAutofit/>
          </a:bodyPr>
          <a:lstStyle/>
          <a:p>
            <a:r>
              <a:rPr lang="en-US" sz="2800" dirty="0"/>
              <a:t>8Q. How do customer preferences differ based on geographic location, and how can marketing campaigns be customized accordingly?</a:t>
            </a:r>
            <a:endParaRPr lang="en-IN" sz="2800" dirty="0"/>
          </a:p>
        </p:txBody>
      </p:sp>
      <p:pic>
        <p:nvPicPr>
          <p:cNvPr id="5" name="Content Placeholder 4">
            <a:extLst>
              <a:ext uri="{FF2B5EF4-FFF2-40B4-BE49-F238E27FC236}">
                <a16:creationId xmlns:a16="http://schemas.microsoft.com/office/drawing/2014/main" id="{42A49E3A-C22C-54C1-7E8A-0EC045140788}"/>
              </a:ext>
            </a:extLst>
          </p:cNvPr>
          <p:cNvPicPr>
            <a:picLocks noGrp="1" noChangeAspect="1"/>
          </p:cNvPicPr>
          <p:nvPr>
            <p:ph idx="1"/>
          </p:nvPr>
        </p:nvPicPr>
        <p:blipFill>
          <a:blip r:embed="rId2"/>
          <a:stretch>
            <a:fillRect/>
          </a:stretch>
        </p:blipFill>
        <p:spPr>
          <a:xfrm>
            <a:off x="6736620" y="2079372"/>
            <a:ext cx="4198984" cy="1524132"/>
          </a:xfrm>
        </p:spPr>
      </p:pic>
      <p:pic>
        <p:nvPicPr>
          <p:cNvPr id="7" name="Picture 6">
            <a:extLst>
              <a:ext uri="{FF2B5EF4-FFF2-40B4-BE49-F238E27FC236}">
                <a16:creationId xmlns:a16="http://schemas.microsoft.com/office/drawing/2014/main" id="{8158DA88-E88C-C778-9E67-19241CBFABF3}"/>
              </a:ext>
            </a:extLst>
          </p:cNvPr>
          <p:cNvPicPr>
            <a:picLocks noChangeAspect="1"/>
          </p:cNvPicPr>
          <p:nvPr/>
        </p:nvPicPr>
        <p:blipFill>
          <a:blip r:embed="rId3"/>
          <a:stretch>
            <a:fillRect/>
          </a:stretch>
        </p:blipFill>
        <p:spPr>
          <a:xfrm>
            <a:off x="637060" y="1862954"/>
            <a:ext cx="5730737" cy="3132091"/>
          </a:xfrm>
          <a:prstGeom prst="rect">
            <a:avLst/>
          </a:prstGeom>
        </p:spPr>
      </p:pic>
      <p:sp>
        <p:nvSpPr>
          <p:cNvPr id="9" name="TextBox 8">
            <a:extLst>
              <a:ext uri="{FF2B5EF4-FFF2-40B4-BE49-F238E27FC236}">
                <a16:creationId xmlns:a16="http://schemas.microsoft.com/office/drawing/2014/main" id="{B43117D5-97E9-3092-BDE6-C8EDDC202C08}"/>
              </a:ext>
            </a:extLst>
          </p:cNvPr>
          <p:cNvSpPr txBox="1"/>
          <p:nvPr/>
        </p:nvSpPr>
        <p:spPr>
          <a:xfrm>
            <a:off x="3165072" y="5120639"/>
            <a:ext cx="6097384" cy="646331"/>
          </a:xfrm>
          <a:prstGeom prst="rect">
            <a:avLst/>
          </a:prstGeom>
          <a:noFill/>
        </p:spPr>
        <p:txBody>
          <a:bodyPr wrap="square">
            <a:spAutoFit/>
          </a:bodyPr>
          <a:lstStyle/>
          <a:p>
            <a:pPr algn="ctr"/>
            <a:r>
              <a:rPr lang="en-US" sz="1800" dirty="0"/>
              <a:t>Explanation : customer preferences can change, the CA state more quantity ordered</a:t>
            </a:r>
            <a:endParaRPr lang="en-IN" dirty="0"/>
          </a:p>
        </p:txBody>
      </p:sp>
    </p:spTree>
    <p:extLst>
      <p:ext uri="{BB962C8B-B14F-4D97-AF65-F5344CB8AC3E}">
        <p14:creationId xmlns:p14="http://schemas.microsoft.com/office/powerpoint/2010/main" val="4288871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E9AF-B6BD-C72E-3486-67AFF577DE27}"/>
              </a:ext>
            </a:extLst>
          </p:cNvPr>
          <p:cNvSpPr>
            <a:spLocks noGrp="1"/>
          </p:cNvSpPr>
          <p:nvPr>
            <p:ph type="title"/>
          </p:nvPr>
        </p:nvSpPr>
        <p:spPr/>
        <p:txBody>
          <a:bodyPr>
            <a:normAutofit/>
          </a:bodyPr>
          <a:lstStyle/>
          <a:p>
            <a:r>
              <a:rPr lang="en-IN" sz="2800" dirty="0"/>
              <a:t>9Q. </a:t>
            </a:r>
            <a:r>
              <a:rPr lang="en-US" sz="2800" dirty="0"/>
              <a:t>What are the characteristics of high-value customers, and how can similar customers be targeted for acquisition</a:t>
            </a:r>
            <a:endParaRPr lang="en-IN" sz="2800" dirty="0"/>
          </a:p>
        </p:txBody>
      </p:sp>
      <p:pic>
        <p:nvPicPr>
          <p:cNvPr id="5" name="Content Placeholder 4">
            <a:extLst>
              <a:ext uri="{FF2B5EF4-FFF2-40B4-BE49-F238E27FC236}">
                <a16:creationId xmlns:a16="http://schemas.microsoft.com/office/drawing/2014/main" id="{1534729D-EE90-7606-8C1F-B05C66C16653}"/>
              </a:ext>
            </a:extLst>
          </p:cNvPr>
          <p:cNvPicPr>
            <a:picLocks noGrp="1" noChangeAspect="1"/>
          </p:cNvPicPr>
          <p:nvPr>
            <p:ph idx="1"/>
          </p:nvPr>
        </p:nvPicPr>
        <p:blipFill>
          <a:blip r:embed="rId2"/>
          <a:stretch>
            <a:fillRect/>
          </a:stretch>
        </p:blipFill>
        <p:spPr>
          <a:xfrm>
            <a:off x="1337667" y="2080144"/>
            <a:ext cx="8413209" cy="1178446"/>
          </a:xfrm>
        </p:spPr>
      </p:pic>
      <p:pic>
        <p:nvPicPr>
          <p:cNvPr id="7" name="Picture 6">
            <a:extLst>
              <a:ext uri="{FF2B5EF4-FFF2-40B4-BE49-F238E27FC236}">
                <a16:creationId xmlns:a16="http://schemas.microsoft.com/office/drawing/2014/main" id="{73E58190-79BF-33E5-FE57-88F4BD4AE9DA}"/>
              </a:ext>
            </a:extLst>
          </p:cNvPr>
          <p:cNvPicPr>
            <a:picLocks noChangeAspect="1"/>
          </p:cNvPicPr>
          <p:nvPr/>
        </p:nvPicPr>
        <p:blipFill>
          <a:blip r:embed="rId3"/>
          <a:stretch>
            <a:fillRect/>
          </a:stretch>
        </p:blipFill>
        <p:spPr>
          <a:xfrm>
            <a:off x="716012" y="3429000"/>
            <a:ext cx="6187976" cy="2786675"/>
          </a:xfrm>
          <a:prstGeom prst="rect">
            <a:avLst/>
          </a:prstGeom>
        </p:spPr>
      </p:pic>
      <p:sp>
        <p:nvSpPr>
          <p:cNvPr id="9" name="TextBox 8">
            <a:extLst>
              <a:ext uri="{FF2B5EF4-FFF2-40B4-BE49-F238E27FC236}">
                <a16:creationId xmlns:a16="http://schemas.microsoft.com/office/drawing/2014/main" id="{FAB6A63F-D5E8-7A77-516B-184BA236270A}"/>
              </a:ext>
            </a:extLst>
          </p:cNvPr>
          <p:cNvSpPr txBox="1"/>
          <p:nvPr/>
        </p:nvSpPr>
        <p:spPr>
          <a:xfrm>
            <a:off x="7263246" y="4176006"/>
            <a:ext cx="5127142" cy="646331"/>
          </a:xfrm>
          <a:prstGeom prst="rect">
            <a:avLst/>
          </a:prstGeom>
          <a:noFill/>
        </p:spPr>
        <p:txBody>
          <a:bodyPr wrap="square">
            <a:spAutoFit/>
          </a:bodyPr>
          <a:lstStyle/>
          <a:p>
            <a:r>
              <a:rPr lang="en-US" sz="1800" dirty="0"/>
              <a:t>Explanation : total orders are high from USA and the customer has high value </a:t>
            </a:r>
            <a:endParaRPr lang="en-IN" dirty="0"/>
          </a:p>
        </p:txBody>
      </p:sp>
    </p:spTree>
    <p:extLst>
      <p:ext uri="{BB962C8B-B14F-4D97-AF65-F5344CB8AC3E}">
        <p14:creationId xmlns:p14="http://schemas.microsoft.com/office/powerpoint/2010/main" val="1746914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FCF9-9077-3DA6-3851-2B9CEAF4DC74}"/>
              </a:ext>
            </a:extLst>
          </p:cNvPr>
          <p:cNvSpPr>
            <a:spLocks noGrp="1"/>
          </p:cNvSpPr>
          <p:nvPr>
            <p:ph type="title"/>
          </p:nvPr>
        </p:nvSpPr>
        <p:spPr/>
        <p:txBody>
          <a:bodyPr>
            <a:normAutofit/>
          </a:bodyPr>
          <a:lstStyle/>
          <a:p>
            <a:r>
              <a:rPr lang="en-US" sz="2800" dirty="0"/>
              <a:t>10Q. How can marketing strategies be tailored to target specific demographic segments in different regions?</a:t>
            </a:r>
            <a:endParaRPr lang="en-IN" sz="2800" dirty="0"/>
          </a:p>
        </p:txBody>
      </p:sp>
      <p:pic>
        <p:nvPicPr>
          <p:cNvPr id="5" name="Content Placeholder 4">
            <a:extLst>
              <a:ext uri="{FF2B5EF4-FFF2-40B4-BE49-F238E27FC236}">
                <a16:creationId xmlns:a16="http://schemas.microsoft.com/office/drawing/2014/main" id="{BBA27C4D-8D39-DDEB-F8C2-CF6727E97F2C}"/>
              </a:ext>
            </a:extLst>
          </p:cNvPr>
          <p:cNvPicPr>
            <a:picLocks noGrp="1" noChangeAspect="1"/>
          </p:cNvPicPr>
          <p:nvPr>
            <p:ph idx="1"/>
          </p:nvPr>
        </p:nvPicPr>
        <p:blipFill>
          <a:blip r:embed="rId2"/>
          <a:stretch>
            <a:fillRect/>
          </a:stretch>
        </p:blipFill>
        <p:spPr>
          <a:xfrm>
            <a:off x="5993476" y="2133138"/>
            <a:ext cx="5989839" cy="800169"/>
          </a:xfrm>
        </p:spPr>
      </p:pic>
      <p:pic>
        <p:nvPicPr>
          <p:cNvPr id="7" name="Picture 6">
            <a:extLst>
              <a:ext uri="{FF2B5EF4-FFF2-40B4-BE49-F238E27FC236}">
                <a16:creationId xmlns:a16="http://schemas.microsoft.com/office/drawing/2014/main" id="{E3F47344-BDD3-35AB-6ECD-60BBB971A3C4}"/>
              </a:ext>
            </a:extLst>
          </p:cNvPr>
          <p:cNvPicPr>
            <a:picLocks noChangeAspect="1"/>
          </p:cNvPicPr>
          <p:nvPr/>
        </p:nvPicPr>
        <p:blipFill>
          <a:blip r:embed="rId3"/>
          <a:stretch>
            <a:fillRect/>
          </a:stretch>
        </p:blipFill>
        <p:spPr>
          <a:xfrm>
            <a:off x="1188720" y="2080185"/>
            <a:ext cx="4450466" cy="2370025"/>
          </a:xfrm>
          <a:prstGeom prst="rect">
            <a:avLst/>
          </a:prstGeom>
        </p:spPr>
      </p:pic>
      <p:sp>
        <p:nvSpPr>
          <p:cNvPr id="9" name="TextBox 8">
            <a:extLst>
              <a:ext uri="{FF2B5EF4-FFF2-40B4-BE49-F238E27FC236}">
                <a16:creationId xmlns:a16="http://schemas.microsoft.com/office/drawing/2014/main" id="{69F093E8-DEAE-7BC2-D054-4E09F706F28A}"/>
              </a:ext>
            </a:extLst>
          </p:cNvPr>
          <p:cNvSpPr txBox="1"/>
          <p:nvPr/>
        </p:nvSpPr>
        <p:spPr>
          <a:xfrm>
            <a:off x="3505893" y="4848358"/>
            <a:ext cx="6097384" cy="923330"/>
          </a:xfrm>
          <a:prstGeom prst="rect">
            <a:avLst/>
          </a:prstGeom>
          <a:noFill/>
        </p:spPr>
        <p:txBody>
          <a:bodyPr wrap="square">
            <a:spAutoFit/>
          </a:bodyPr>
          <a:lstStyle/>
          <a:p>
            <a:r>
              <a:rPr lang="en-US" sz="1800" dirty="0"/>
              <a:t>Explanation : The marketing strategies can be tailored to target some segments in regions , where the classic legends has high </a:t>
            </a:r>
            <a:endParaRPr lang="en-IN" dirty="0"/>
          </a:p>
        </p:txBody>
      </p:sp>
    </p:spTree>
    <p:extLst>
      <p:ext uri="{BB962C8B-B14F-4D97-AF65-F5344CB8AC3E}">
        <p14:creationId xmlns:p14="http://schemas.microsoft.com/office/powerpoint/2010/main" val="249280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70C3-1667-DB45-A5FE-FD94FDEAC254}"/>
              </a:ext>
            </a:extLst>
          </p:cNvPr>
          <p:cNvSpPr>
            <a:spLocks noGrp="1"/>
          </p:cNvSpPr>
          <p:nvPr>
            <p:ph type="title"/>
          </p:nvPr>
        </p:nvSpPr>
        <p:spPr>
          <a:xfrm>
            <a:off x="972589" y="0"/>
            <a:ext cx="10183091" cy="1737361"/>
          </a:xfrm>
        </p:spPr>
        <p:txBody>
          <a:bodyPr>
            <a:normAutofit fontScale="90000"/>
          </a:bodyPr>
          <a:lstStyle/>
          <a:p>
            <a:br>
              <a:rPr lang="en-US" sz="3100" dirty="0"/>
            </a:br>
            <a:br>
              <a:rPr lang="en-US" sz="3100" dirty="0"/>
            </a:br>
            <a:br>
              <a:rPr lang="en-US" sz="3100" dirty="0"/>
            </a:br>
            <a:r>
              <a:rPr lang="en-US" sz="3100" dirty="0"/>
              <a:t>11Q.What are the potential untapped markets based on demographic indicators, and how can market penetration be increased?</a:t>
            </a:r>
            <a:endParaRPr lang="en-IN" dirty="0"/>
          </a:p>
        </p:txBody>
      </p:sp>
      <p:pic>
        <p:nvPicPr>
          <p:cNvPr id="5" name="Content Placeholder 4">
            <a:extLst>
              <a:ext uri="{FF2B5EF4-FFF2-40B4-BE49-F238E27FC236}">
                <a16:creationId xmlns:a16="http://schemas.microsoft.com/office/drawing/2014/main" id="{DA448777-0494-8168-A3A3-990BE6131D98}"/>
              </a:ext>
            </a:extLst>
          </p:cNvPr>
          <p:cNvPicPr>
            <a:picLocks noGrp="1" noChangeAspect="1"/>
          </p:cNvPicPr>
          <p:nvPr>
            <p:ph idx="1"/>
          </p:nvPr>
        </p:nvPicPr>
        <p:blipFill>
          <a:blip r:embed="rId2"/>
          <a:stretch>
            <a:fillRect/>
          </a:stretch>
        </p:blipFill>
        <p:spPr>
          <a:xfrm>
            <a:off x="5896709" y="2575090"/>
            <a:ext cx="5524979" cy="1554615"/>
          </a:xfrm>
        </p:spPr>
      </p:pic>
      <p:pic>
        <p:nvPicPr>
          <p:cNvPr id="7" name="Picture 6">
            <a:extLst>
              <a:ext uri="{FF2B5EF4-FFF2-40B4-BE49-F238E27FC236}">
                <a16:creationId xmlns:a16="http://schemas.microsoft.com/office/drawing/2014/main" id="{B54DE9B1-FD13-6F5D-3455-608379842700}"/>
              </a:ext>
            </a:extLst>
          </p:cNvPr>
          <p:cNvPicPr>
            <a:picLocks noChangeAspect="1"/>
          </p:cNvPicPr>
          <p:nvPr/>
        </p:nvPicPr>
        <p:blipFill>
          <a:blip r:embed="rId3"/>
          <a:stretch>
            <a:fillRect/>
          </a:stretch>
        </p:blipFill>
        <p:spPr>
          <a:xfrm>
            <a:off x="626027" y="2134863"/>
            <a:ext cx="4572396" cy="2804403"/>
          </a:xfrm>
          <a:prstGeom prst="rect">
            <a:avLst/>
          </a:prstGeom>
        </p:spPr>
      </p:pic>
      <p:sp>
        <p:nvSpPr>
          <p:cNvPr id="9" name="TextBox 8">
            <a:extLst>
              <a:ext uri="{FF2B5EF4-FFF2-40B4-BE49-F238E27FC236}">
                <a16:creationId xmlns:a16="http://schemas.microsoft.com/office/drawing/2014/main" id="{D9A629B3-DCD9-2294-1F01-7D69F0443A2F}"/>
              </a:ext>
            </a:extLst>
          </p:cNvPr>
          <p:cNvSpPr txBox="1"/>
          <p:nvPr/>
        </p:nvSpPr>
        <p:spPr>
          <a:xfrm>
            <a:off x="4790901" y="5120640"/>
            <a:ext cx="6097384" cy="369332"/>
          </a:xfrm>
          <a:prstGeom prst="rect">
            <a:avLst/>
          </a:prstGeom>
          <a:noFill/>
        </p:spPr>
        <p:txBody>
          <a:bodyPr wrap="square">
            <a:spAutoFit/>
          </a:bodyPr>
          <a:lstStyle/>
          <a:p>
            <a:r>
              <a:rPr lang="en-US" dirty="0"/>
              <a:t>Explanation : the total orders has highest in the CA state</a:t>
            </a:r>
            <a:endParaRPr lang="en-IN" dirty="0"/>
          </a:p>
        </p:txBody>
      </p:sp>
    </p:spTree>
    <p:extLst>
      <p:ext uri="{BB962C8B-B14F-4D97-AF65-F5344CB8AC3E}">
        <p14:creationId xmlns:p14="http://schemas.microsoft.com/office/powerpoint/2010/main" val="3509643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29B7-E22A-6FF2-D2DC-4638861E6DC7}"/>
              </a:ext>
            </a:extLst>
          </p:cNvPr>
          <p:cNvSpPr>
            <a:spLocks noGrp="1"/>
          </p:cNvSpPr>
          <p:nvPr>
            <p:ph type="title"/>
          </p:nvPr>
        </p:nvSpPr>
        <p:spPr/>
        <p:txBody>
          <a:bodyPr>
            <a:normAutofit fontScale="90000"/>
          </a:bodyPr>
          <a:lstStyle/>
          <a:p>
            <a:r>
              <a:rPr lang="en-US" sz="3100" dirty="0"/>
              <a:t>12Q. How do customer preferences and behavior differ based on demographic factors, and how can they be leveraged for personalized marketing campaigns?</a:t>
            </a:r>
            <a:endParaRPr lang="en-IN" sz="3100" dirty="0"/>
          </a:p>
        </p:txBody>
      </p:sp>
      <p:pic>
        <p:nvPicPr>
          <p:cNvPr id="5" name="Content Placeholder 4">
            <a:extLst>
              <a:ext uri="{FF2B5EF4-FFF2-40B4-BE49-F238E27FC236}">
                <a16:creationId xmlns:a16="http://schemas.microsoft.com/office/drawing/2014/main" id="{68D7B94F-3B2C-1955-782F-0CCF197D0C95}"/>
              </a:ext>
            </a:extLst>
          </p:cNvPr>
          <p:cNvPicPr>
            <a:picLocks noGrp="1" noChangeAspect="1"/>
          </p:cNvPicPr>
          <p:nvPr>
            <p:ph idx="1"/>
          </p:nvPr>
        </p:nvPicPr>
        <p:blipFill>
          <a:blip r:embed="rId2"/>
          <a:stretch>
            <a:fillRect/>
          </a:stretch>
        </p:blipFill>
        <p:spPr>
          <a:xfrm>
            <a:off x="5652752" y="2105073"/>
            <a:ext cx="6416596" cy="1440305"/>
          </a:xfrm>
        </p:spPr>
      </p:pic>
      <p:pic>
        <p:nvPicPr>
          <p:cNvPr id="7" name="Picture 6">
            <a:extLst>
              <a:ext uri="{FF2B5EF4-FFF2-40B4-BE49-F238E27FC236}">
                <a16:creationId xmlns:a16="http://schemas.microsoft.com/office/drawing/2014/main" id="{BFC483C7-1857-4AD3-E3B2-DF228E5E2A54}"/>
              </a:ext>
            </a:extLst>
          </p:cNvPr>
          <p:cNvPicPr>
            <a:picLocks noChangeAspect="1"/>
          </p:cNvPicPr>
          <p:nvPr/>
        </p:nvPicPr>
        <p:blipFill>
          <a:blip r:embed="rId3"/>
          <a:stretch>
            <a:fillRect/>
          </a:stretch>
        </p:blipFill>
        <p:spPr>
          <a:xfrm>
            <a:off x="331939" y="1988695"/>
            <a:ext cx="5143946" cy="2712955"/>
          </a:xfrm>
          <a:prstGeom prst="rect">
            <a:avLst/>
          </a:prstGeom>
        </p:spPr>
      </p:pic>
      <p:sp>
        <p:nvSpPr>
          <p:cNvPr id="9" name="TextBox 8">
            <a:extLst>
              <a:ext uri="{FF2B5EF4-FFF2-40B4-BE49-F238E27FC236}">
                <a16:creationId xmlns:a16="http://schemas.microsoft.com/office/drawing/2014/main" id="{815476AB-38B4-6A5E-1348-11B99C150124}"/>
              </a:ext>
            </a:extLst>
          </p:cNvPr>
          <p:cNvSpPr txBox="1"/>
          <p:nvPr/>
        </p:nvSpPr>
        <p:spPr>
          <a:xfrm>
            <a:off x="4736176" y="4654757"/>
            <a:ext cx="6097384" cy="646331"/>
          </a:xfrm>
          <a:prstGeom prst="rect">
            <a:avLst/>
          </a:prstGeom>
          <a:noFill/>
        </p:spPr>
        <p:txBody>
          <a:bodyPr wrap="square">
            <a:spAutoFit/>
          </a:bodyPr>
          <a:lstStyle/>
          <a:p>
            <a:r>
              <a:rPr lang="en-US" sz="1800" dirty="0"/>
              <a:t>Explanation : the customer preferences can be differ from regions and the CA region has highest</a:t>
            </a:r>
            <a:endParaRPr lang="en-IN" dirty="0"/>
          </a:p>
        </p:txBody>
      </p:sp>
    </p:spTree>
    <p:extLst>
      <p:ext uri="{BB962C8B-B14F-4D97-AF65-F5344CB8AC3E}">
        <p14:creationId xmlns:p14="http://schemas.microsoft.com/office/powerpoint/2010/main" val="122759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4ACC-99F7-7B90-5D1D-70BCD7B2895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Insights and recommendations, Report and presentation, Dashboard</a:t>
            </a:r>
          </a:p>
        </p:txBody>
      </p:sp>
      <p:sp>
        <p:nvSpPr>
          <p:cNvPr id="3" name="Content Placeholder 2">
            <a:extLst>
              <a:ext uri="{FF2B5EF4-FFF2-40B4-BE49-F238E27FC236}">
                <a16:creationId xmlns:a16="http://schemas.microsoft.com/office/drawing/2014/main" id="{91AF5CCE-21CD-2FF8-95AE-5315D9EA65E9}"/>
              </a:ext>
            </a:extLst>
          </p:cNvPr>
          <p:cNvSpPr>
            <a:spLocks noGrp="1"/>
          </p:cNvSpPr>
          <p:nvPr>
            <p:ph idx="1"/>
          </p:nvPr>
        </p:nvSpPr>
        <p:spPr/>
        <p:txBody>
          <a:bodyPr/>
          <a:lstStyle/>
          <a:p>
            <a:r>
              <a:rPr lang="en-IN" b="1" u="sng" dirty="0">
                <a:latin typeface="Times New Roman" panose="02020603050405020304" pitchFamily="18" charset="0"/>
                <a:cs typeface="Times New Roman" panose="02020603050405020304" pitchFamily="18" charset="0"/>
              </a:rPr>
              <a:t>Insights and recommendations </a:t>
            </a:r>
            <a:r>
              <a:rPr lang="en-IN" dirty="0">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The dashboard will offer valuable insights and recommendations for targeted marketing, inventory optimization, and personalized customer experiences.</a:t>
            </a:r>
          </a:p>
          <a:p>
            <a:r>
              <a:rPr lang="en-US" b="1" u="sng" dirty="0">
                <a:solidFill>
                  <a:srgbClr val="24292E"/>
                </a:solidFill>
                <a:latin typeface="Times New Roman" panose="02020603050405020304" pitchFamily="18" charset="0"/>
                <a:cs typeface="Times New Roman" panose="02020603050405020304" pitchFamily="18" charset="0"/>
              </a:rPr>
              <a:t>Report and Presentation </a:t>
            </a:r>
            <a:r>
              <a:rPr lang="en-US" dirty="0">
                <a:solidFill>
                  <a:srgbClr val="24292E"/>
                </a:solidFill>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The final deliverables will include a report and presentation showcasing the dashboard's findings and significance, serving as a powerful tool for retail stakeholders to improve business strategies and achieve success in the competitive retail market.</a:t>
            </a:r>
            <a:endParaRPr lang="en-US" dirty="0">
              <a:solidFill>
                <a:srgbClr val="24292E"/>
              </a:solidFill>
              <a:latin typeface="Times New Roman" panose="02020603050405020304" pitchFamily="18" charset="0"/>
              <a:cs typeface="Times New Roman" panose="02020603050405020304" pitchFamily="18" charset="0"/>
            </a:endParaRPr>
          </a:p>
          <a:p>
            <a:r>
              <a:rPr lang="en-US" b="1" u="sng" dirty="0">
                <a:solidFill>
                  <a:srgbClr val="24292E"/>
                </a:solidFill>
                <a:latin typeface="Times New Roman" panose="02020603050405020304" pitchFamily="18" charset="0"/>
                <a:cs typeface="Times New Roman" panose="02020603050405020304" pitchFamily="18" charset="0"/>
              </a:rPr>
              <a:t>Dashboard</a:t>
            </a:r>
            <a:r>
              <a:rPr lang="en-US" dirty="0">
                <a:solidFill>
                  <a:srgbClr val="24292E"/>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Final Dashboard will consist of the things as per the requirement and it will help us to understand the detailed information of every aspect of the retail analysis considering all the factors.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85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EB2-3FF7-C389-01EA-E5506E708A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32E590BA-C5F7-5297-2F42-ADA2BA077BAE}"/>
              </a:ext>
            </a:extLst>
          </p:cNvPr>
          <p:cNvPicPr>
            <a:picLocks noGrp="1" noChangeAspect="1"/>
          </p:cNvPicPr>
          <p:nvPr>
            <p:ph idx="1"/>
          </p:nvPr>
        </p:nvPicPr>
        <p:blipFill>
          <a:blip r:embed="rId2"/>
          <a:stretch>
            <a:fillRect/>
          </a:stretch>
        </p:blipFill>
        <p:spPr>
          <a:xfrm>
            <a:off x="1577992" y="2108199"/>
            <a:ext cx="9096342" cy="4126345"/>
          </a:xfrm>
        </p:spPr>
      </p:pic>
    </p:spTree>
    <p:extLst>
      <p:ext uri="{BB962C8B-B14F-4D97-AF65-F5344CB8AC3E}">
        <p14:creationId xmlns:p14="http://schemas.microsoft.com/office/powerpoint/2010/main" val="27537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4256-62C6-D396-06D1-0F4B6D770A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POWER BI</a:t>
            </a:r>
          </a:p>
        </p:txBody>
      </p:sp>
      <p:sp>
        <p:nvSpPr>
          <p:cNvPr id="3" name="Content Placeholder 2">
            <a:extLst>
              <a:ext uri="{FF2B5EF4-FFF2-40B4-BE49-F238E27FC236}">
                <a16:creationId xmlns:a16="http://schemas.microsoft.com/office/drawing/2014/main" id="{DBAE3662-4054-995C-F19C-B9A2EB23539E}"/>
              </a:ext>
            </a:extLst>
          </p:cNvPr>
          <p:cNvSpPr>
            <a:spLocks noGrp="1"/>
          </p:cNvSpPr>
          <p:nvPr>
            <p:ph idx="1"/>
          </p:nvPr>
        </p:nvSpPr>
        <p:spPr/>
        <p:txBody>
          <a:bodyPr/>
          <a:lstStyle/>
          <a:p>
            <a:endParaRPr lang="en-IN" dirty="0"/>
          </a:p>
        </p:txBody>
      </p:sp>
      <p:sp>
        <p:nvSpPr>
          <p:cNvPr id="4" name="Oval 3">
            <a:extLst>
              <a:ext uri="{FF2B5EF4-FFF2-40B4-BE49-F238E27FC236}">
                <a16:creationId xmlns:a16="http://schemas.microsoft.com/office/drawing/2014/main" id="{7BADD65F-9772-98AA-E2C9-C17E4977D961}"/>
              </a:ext>
            </a:extLst>
          </p:cNvPr>
          <p:cNvSpPr/>
          <p:nvPr/>
        </p:nvSpPr>
        <p:spPr>
          <a:xfrm>
            <a:off x="2161309" y="2242820"/>
            <a:ext cx="7165571" cy="34916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Power Bi </a:t>
            </a:r>
          </a:p>
          <a:p>
            <a:pPr algn="ctr"/>
            <a:r>
              <a:rPr lang="en-IN" sz="3600" dirty="0">
                <a:latin typeface="Times New Roman" panose="02020603050405020304" pitchFamily="18" charset="0"/>
                <a:cs typeface="Times New Roman" panose="02020603050405020304" pitchFamily="18" charset="0"/>
              </a:rPr>
              <a:t>Problem Statements </a:t>
            </a:r>
          </a:p>
        </p:txBody>
      </p:sp>
    </p:spTree>
    <p:extLst>
      <p:ext uri="{BB962C8B-B14F-4D97-AF65-F5344CB8AC3E}">
        <p14:creationId xmlns:p14="http://schemas.microsoft.com/office/powerpoint/2010/main" val="13318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3421-D198-6265-DD21-12B3A16601E8}"/>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Retail analysis is the combination of Sales Analysis, Product Analysis, Customer Analysis, Demographic Analysis</a:t>
            </a:r>
          </a:p>
        </p:txBody>
      </p:sp>
      <p:sp>
        <p:nvSpPr>
          <p:cNvPr id="3" name="Content Placeholder 2">
            <a:extLst>
              <a:ext uri="{FF2B5EF4-FFF2-40B4-BE49-F238E27FC236}">
                <a16:creationId xmlns:a16="http://schemas.microsoft.com/office/drawing/2014/main" id="{F70CAE17-CA2E-270C-89BC-AAA41E237034}"/>
              </a:ext>
            </a:extLst>
          </p:cNvPr>
          <p:cNvSpPr>
            <a:spLocks noGrp="1"/>
          </p:cNvSpPr>
          <p:nvPr>
            <p:ph idx="1"/>
          </p:nvPr>
        </p:nvSpPr>
        <p:spPr/>
        <p:txBody>
          <a:bodyPr/>
          <a:lstStyle/>
          <a:p>
            <a:r>
              <a:rPr lang="en-IN" sz="2000" b="1" u="sng" dirty="0">
                <a:latin typeface="Times New Roman" panose="02020603050405020304" pitchFamily="18" charset="0"/>
                <a:cs typeface="Times New Roman" panose="02020603050405020304" pitchFamily="18" charset="0"/>
              </a:rPr>
              <a:t>Sales Analysis: </a:t>
            </a:r>
            <a:r>
              <a:rPr lang="en-US" sz="2000" b="0" i="0" dirty="0">
                <a:solidFill>
                  <a:srgbClr val="474747"/>
                </a:solidFill>
                <a:effectLst/>
                <a:latin typeface="Times New Roman" panose="02020603050405020304" pitchFamily="18" charset="0"/>
                <a:cs typeface="Times New Roman" panose="02020603050405020304" pitchFamily="18" charset="0"/>
              </a:rPr>
              <a:t>Sales analysis is </a:t>
            </a:r>
            <a:r>
              <a:rPr lang="en-US" sz="2000" b="0" i="0" dirty="0">
                <a:solidFill>
                  <a:srgbClr val="040C28"/>
                </a:solidFill>
                <a:effectLst/>
                <a:latin typeface="Times New Roman" panose="02020603050405020304" pitchFamily="18" charset="0"/>
                <a:cs typeface="Times New Roman" panose="02020603050405020304" pitchFamily="18" charset="0"/>
              </a:rPr>
              <a:t>reviewing your sales data to identify trends and patterns</a:t>
            </a:r>
            <a:r>
              <a:rPr lang="en-US" sz="2000" b="0" i="0" dirty="0">
                <a:solidFill>
                  <a:srgbClr val="474747"/>
                </a:solidFill>
                <a:effectLst/>
                <a:latin typeface="Times New Roman" panose="02020603050405020304" pitchFamily="18" charset="0"/>
                <a:cs typeface="Times New Roman" panose="02020603050405020304" pitchFamily="18" charset="0"/>
              </a:rPr>
              <a:t>. Sales data can help you make better decisions about your product, pricing, promotions, inventory, customer needs other aspects of your business. Sales analysis can be as simple as reviewing your sales figures regularly.</a:t>
            </a:r>
          </a:p>
          <a:p>
            <a:r>
              <a:rPr lang="en-US" sz="2000" b="1" u="sng" dirty="0">
                <a:solidFill>
                  <a:srgbClr val="474747"/>
                </a:solidFill>
                <a:latin typeface="Times New Roman" panose="02020603050405020304" pitchFamily="18" charset="0"/>
                <a:cs typeface="Times New Roman" panose="02020603050405020304" pitchFamily="18" charset="0"/>
              </a:rPr>
              <a:t>Product Analysis: </a:t>
            </a:r>
            <a:r>
              <a:rPr lang="en-US" sz="2000" b="0" i="0" dirty="0">
                <a:solidFill>
                  <a:srgbClr val="474747"/>
                </a:solidFill>
                <a:effectLst/>
                <a:latin typeface="Times New Roman" panose="02020603050405020304" pitchFamily="18" charset="0"/>
                <a:cs typeface="Times New Roman" panose="02020603050405020304" pitchFamily="18" charset="0"/>
              </a:rPr>
              <a:t>Product analysis is </a:t>
            </a:r>
            <a:r>
              <a:rPr lang="en-US" sz="2000" b="0" i="0" dirty="0">
                <a:solidFill>
                  <a:srgbClr val="040C28"/>
                </a:solidFill>
                <a:effectLst/>
                <a:latin typeface="Times New Roman" panose="02020603050405020304" pitchFamily="18" charset="0"/>
                <a:cs typeface="Times New Roman" panose="02020603050405020304" pitchFamily="18" charset="0"/>
              </a:rPr>
              <a:t>the process of understanding user behavior in regards to your product or service</a:t>
            </a:r>
            <a:r>
              <a:rPr lang="en-US" sz="2000" b="0" i="0" dirty="0">
                <a:solidFill>
                  <a:srgbClr val="474747"/>
                </a:solidFill>
                <a:effectLst/>
                <a:latin typeface="Times New Roman" panose="02020603050405020304" pitchFamily="18" charset="0"/>
                <a:cs typeface="Times New Roman" panose="02020603050405020304" pitchFamily="18" charset="0"/>
              </a:rPr>
              <a:t>. Product analytics data is used to determine what kind of user experience your product or service offers, using real customer feedback and behavioral data to inform future product updates or improvements.</a:t>
            </a:r>
          </a:p>
          <a:p>
            <a:endParaRPr lang="en-US" dirty="0">
              <a:solidFill>
                <a:srgbClr val="474747"/>
              </a:solidFill>
              <a:latin typeface="Google Sans"/>
            </a:endParaRPr>
          </a:p>
          <a:p>
            <a:endParaRPr lang="en-US" dirty="0">
              <a:solidFill>
                <a:srgbClr val="474747"/>
              </a:solidFill>
              <a:latin typeface="Google Sans"/>
            </a:endParaRPr>
          </a:p>
          <a:p>
            <a:endParaRPr lang="en-US" dirty="0">
              <a:solidFill>
                <a:srgbClr val="474747"/>
              </a:solidFill>
              <a:latin typeface="Google Sans"/>
            </a:endParaRPr>
          </a:p>
          <a:p>
            <a:endParaRPr lang="en-US" dirty="0">
              <a:solidFill>
                <a:srgbClr val="474747"/>
              </a:solidFill>
              <a:latin typeface="Google Sans"/>
            </a:endParaRPr>
          </a:p>
          <a:p>
            <a:endParaRPr lang="en-IN" dirty="0"/>
          </a:p>
        </p:txBody>
      </p:sp>
    </p:spTree>
    <p:extLst>
      <p:ext uri="{BB962C8B-B14F-4D97-AF65-F5344CB8AC3E}">
        <p14:creationId xmlns:p14="http://schemas.microsoft.com/office/powerpoint/2010/main" val="308781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E6AA-D7EA-6C0A-7F85-0DCDE15A91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A67B9B-A3D8-CE71-F2A1-8F35FE233315}"/>
              </a:ext>
            </a:extLst>
          </p:cNvPr>
          <p:cNvSpPr>
            <a:spLocks noGrp="1"/>
          </p:cNvSpPr>
          <p:nvPr>
            <p:ph idx="1"/>
          </p:nvPr>
        </p:nvSpPr>
        <p:spPr/>
        <p:txBody>
          <a:bodyPr>
            <a:normAutofit/>
          </a:bodyPr>
          <a:lstStyle/>
          <a:p>
            <a:r>
              <a:rPr lang="en-IN" sz="2000" b="1" u="sng" dirty="0">
                <a:latin typeface="Times New Roman" panose="02020603050405020304" pitchFamily="18" charset="0"/>
                <a:cs typeface="Times New Roman" panose="02020603050405020304" pitchFamily="18" charset="0"/>
              </a:rPr>
              <a:t>Customer Analysis:</a:t>
            </a:r>
            <a:r>
              <a:rPr lang="en-US" sz="2000" b="1" i="0" u="sng" dirty="0">
                <a:solidFill>
                  <a:srgbClr val="1F1F1F"/>
                </a:solidFill>
                <a:effectLst/>
                <a:latin typeface="Times New Roman" panose="02020603050405020304" pitchFamily="18" charset="0"/>
                <a:cs typeface="Times New Roman" panose="02020603050405020304" pitchFamily="18" charset="0"/>
              </a:rPr>
              <a:t> </a:t>
            </a:r>
            <a:r>
              <a:rPr lang="en-US" sz="2000" b="0" i="0" dirty="0">
                <a:solidFill>
                  <a:srgbClr val="1F1F1F"/>
                </a:solidFill>
                <a:effectLst/>
                <a:latin typeface="Times New Roman" panose="02020603050405020304" pitchFamily="18" charset="0"/>
                <a:cs typeface="Times New Roman" panose="02020603050405020304" pitchFamily="18" charset="0"/>
              </a:rPr>
              <a:t>Customer analytics are </a:t>
            </a:r>
            <a:r>
              <a:rPr lang="en-US" sz="2000" b="0" i="0" dirty="0">
                <a:solidFill>
                  <a:srgbClr val="040C28"/>
                </a:solidFill>
                <a:effectLst/>
                <a:latin typeface="Times New Roman" panose="02020603050405020304" pitchFamily="18" charset="0"/>
                <a:cs typeface="Times New Roman" panose="02020603050405020304" pitchFamily="18" charset="0"/>
              </a:rPr>
              <a:t>a form of data that shows what customers are doing and why they are doing it</a:t>
            </a:r>
            <a:r>
              <a:rPr lang="en-US" sz="2000" b="0" i="0" dirty="0">
                <a:solidFill>
                  <a:srgbClr val="1F1F1F"/>
                </a:solidFill>
                <a:effectLst/>
                <a:latin typeface="Times New Roman" panose="02020603050405020304" pitchFamily="18" charset="0"/>
                <a:cs typeface="Times New Roman" panose="02020603050405020304" pitchFamily="18" charset="0"/>
              </a:rPr>
              <a:t>. This includes information like where customers shop, why they visit those stores, what they buy, and which factors influence their purchase decisions.</a:t>
            </a:r>
          </a:p>
          <a:p>
            <a:pPr marL="0" indent="0">
              <a:buNone/>
            </a:pPr>
            <a:r>
              <a:rPr lang="en-IN" sz="2000" dirty="0">
                <a:solidFill>
                  <a:srgbClr val="24292E"/>
                </a:solidFill>
                <a:latin typeface="Times New Roman" panose="02020603050405020304" pitchFamily="18" charset="0"/>
                <a:cs typeface="Times New Roman" panose="02020603050405020304" pitchFamily="18" charset="0"/>
              </a:rPr>
              <a:t> </a:t>
            </a:r>
          </a:p>
          <a:p>
            <a:pPr marL="0" indent="0">
              <a:buNone/>
            </a:pPr>
            <a:r>
              <a:rPr lang="en-IN" sz="2000" dirty="0">
                <a:solidFill>
                  <a:srgbClr val="24292E"/>
                </a:solidFill>
                <a:latin typeface="Times New Roman" panose="02020603050405020304" pitchFamily="18" charset="0"/>
                <a:cs typeface="Times New Roman" panose="02020603050405020304" pitchFamily="18" charset="0"/>
              </a:rPr>
              <a:t> </a:t>
            </a:r>
            <a:r>
              <a:rPr lang="en-IN" sz="2000" b="1" u="sng" dirty="0">
                <a:solidFill>
                  <a:srgbClr val="24292E"/>
                </a:solidFill>
                <a:latin typeface="Times New Roman" panose="02020603050405020304" pitchFamily="18" charset="0"/>
                <a:cs typeface="Times New Roman" panose="02020603050405020304" pitchFamily="18" charset="0"/>
              </a:rPr>
              <a:t>D</a:t>
            </a:r>
            <a:r>
              <a:rPr lang="en-IN" sz="2000" b="1" i="0" u="sng" dirty="0">
                <a:solidFill>
                  <a:srgbClr val="24292E"/>
                </a:solidFill>
                <a:effectLst/>
                <a:latin typeface="Times New Roman" panose="02020603050405020304" pitchFamily="18" charset="0"/>
                <a:cs typeface="Times New Roman" panose="02020603050405020304" pitchFamily="18" charset="0"/>
              </a:rPr>
              <a:t>emographic analysis : </a:t>
            </a:r>
            <a:r>
              <a:rPr lang="en-US" sz="2000" b="0" i="0" dirty="0">
                <a:solidFill>
                  <a:srgbClr val="1F1F1F"/>
                </a:solidFill>
                <a:effectLst/>
                <a:latin typeface="Times New Roman" panose="02020603050405020304" pitchFamily="18" charset="0"/>
                <a:cs typeface="Times New Roman" panose="02020603050405020304" pitchFamily="18" charset="0"/>
              </a:rPr>
              <a:t>Demographic analysis is </a:t>
            </a:r>
            <a:r>
              <a:rPr lang="en-US" sz="2000" b="0" i="0" dirty="0">
                <a:solidFill>
                  <a:srgbClr val="040C28"/>
                </a:solidFill>
                <a:effectLst/>
                <a:latin typeface="Times New Roman" panose="02020603050405020304" pitchFamily="18" charset="0"/>
                <a:cs typeface="Times New Roman" panose="02020603050405020304" pitchFamily="18" charset="0"/>
              </a:rPr>
              <a:t>the collection and analysis of broad characteristics about groups of people and populations</a:t>
            </a:r>
            <a:r>
              <a:rPr lang="en-US" sz="2000" b="0" i="0" dirty="0">
                <a:solidFill>
                  <a:srgbClr val="1F1F1F"/>
                </a:solidFill>
                <a:effectLst/>
                <a:latin typeface="Times New Roman" panose="02020603050405020304" pitchFamily="18" charset="0"/>
                <a:cs typeface="Times New Roman" panose="02020603050405020304" pitchFamily="18" charset="0"/>
              </a:rPr>
              <a:t>. Demographic data is very useful for businesses to understand how to market to consumers and plan strategically for future trends in consumer demand.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15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A739-879A-C776-CB65-AE7A8D7CA57A}"/>
              </a:ext>
            </a:extLst>
          </p:cNvPr>
          <p:cNvSpPr>
            <a:spLocks noGrp="1"/>
          </p:cNvSpPr>
          <p:nvPr>
            <p:ph type="title"/>
          </p:nvPr>
        </p:nvSpPr>
        <p:spPr/>
        <p:txBody>
          <a:bodyPr/>
          <a:lstStyle/>
          <a:p>
            <a:r>
              <a:rPr lang="en-IN" dirty="0"/>
              <a:t>Sales Analysis</a:t>
            </a:r>
          </a:p>
        </p:txBody>
      </p:sp>
      <p:pic>
        <p:nvPicPr>
          <p:cNvPr id="7" name="Content Placeholder 4">
            <a:extLst>
              <a:ext uri="{FF2B5EF4-FFF2-40B4-BE49-F238E27FC236}">
                <a16:creationId xmlns:a16="http://schemas.microsoft.com/office/drawing/2014/main" id="{6383154E-75BD-E232-5A7E-60654C00C2B2}"/>
              </a:ext>
            </a:extLst>
          </p:cNvPr>
          <p:cNvPicPr>
            <a:picLocks noGrp="1" noChangeAspect="1"/>
          </p:cNvPicPr>
          <p:nvPr>
            <p:ph idx="1"/>
          </p:nvPr>
        </p:nvPicPr>
        <p:blipFill>
          <a:blip r:embed="rId2"/>
          <a:stretch>
            <a:fillRect/>
          </a:stretch>
        </p:blipFill>
        <p:spPr>
          <a:xfrm>
            <a:off x="525798" y="2179211"/>
            <a:ext cx="3130222" cy="2629807"/>
          </a:xfrm>
          <a:prstGeom prst="rect">
            <a:avLst/>
          </a:prstGeom>
        </p:spPr>
      </p:pic>
      <p:pic>
        <p:nvPicPr>
          <p:cNvPr id="8" name="Content Placeholder 4">
            <a:extLst>
              <a:ext uri="{FF2B5EF4-FFF2-40B4-BE49-F238E27FC236}">
                <a16:creationId xmlns:a16="http://schemas.microsoft.com/office/drawing/2014/main" id="{030F6500-CA47-1FCE-AD62-15D791499AB5}"/>
              </a:ext>
            </a:extLst>
          </p:cNvPr>
          <p:cNvPicPr>
            <a:picLocks noChangeAspect="1"/>
          </p:cNvPicPr>
          <p:nvPr/>
        </p:nvPicPr>
        <p:blipFill>
          <a:blip r:embed="rId3"/>
          <a:stretch>
            <a:fillRect/>
          </a:stretch>
        </p:blipFill>
        <p:spPr>
          <a:xfrm>
            <a:off x="3941826" y="2369127"/>
            <a:ext cx="3555271" cy="2439891"/>
          </a:xfrm>
          <a:prstGeom prst="rect">
            <a:avLst/>
          </a:prstGeom>
        </p:spPr>
      </p:pic>
      <p:pic>
        <p:nvPicPr>
          <p:cNvPr id="9" name="Content Placeholder 4">
            <a:extLst>
              <a:ext uri="{FF2B5EF4-FFF2-40B4-BE49-F238E27FC236}">
                <a16:creationId xmlns:a16="http://schemas.microsoft.com/office/drawing/2014/main" id="{CDFE1815-97B0-8E8B-42D8-B1788F290B8E}"/>
              </a:ext>
            </a:extLst>
          </p:cNvPr>
          <p:cNvPicPr>
            <a:picLocks noChangeAspect="1"/>
          </p:cNvPicPr>
          <p:nvPr/>
        </p:nvPicPr>
        <p:blipFill>
          <a:blip r:embed="rId4"/>
          <a:stretch>
            <a:fillRect/>
          </a:stretch>
        </p:blipFill>
        <p:spPr>
          <a:xfrm>
            <a:off x="7588537" y="2179211"/>
            <a:ext cx="4356997" cy="2629807"/>
          </a:xfrm>
          <a:prstGeom prst="rect">
            <a:avLst/>
          </a:prstGeom>
        </p:spPr>
      </p:pic>
    </p:spTree>
    <p:extLst>
      <p:ext uri="{BB962C8B-B14F-4D97-AF65-F5344CB8AC3E}">
        <p14:creationId xmlns:p14="http://schemas.microsoft.com/office/powerpoint/2010/main" val="16011177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262</TotalTime>
  <Words>1477</Words>
  <Application>Microsoft Office PowerPoint</Application>
  <PresentationFormat>Widescreen</PresentationFormat>
  <Paragraphs>101</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Bookman Old Style</vt:lpstr>
      <vt:lpstr>Calibri</vt:lpstr>
      <vt:lpstr>Franklin Gothic Book</vt:lpstr>
      <vt:lpstr>Google Sans</vt:lpstr>
      <vt:lpstr>Plus Jakarta Sans</vt:lpstr>
      <vt:lpstr>Times New Roman</vt:lpstr>
      <vt:lpstr>Custom</vt:lpstr>
      <vt:lpstr>Capston Project          Retail Analysis</vt:lpstr>
      <vt:lpstr>Problem Statement</vt:lpstr>
      <vt:lpstr>Objective, Analysis and scope, Goal </vt:lpstr>
      <vt:lpstr>Insights and recommendations, Report and presentation, Dashboard</vt:lpstr>
      <vt:lpstr>ER Diagram</vt:lpstr>
      <vt:lpstr>POWER BI</vt:lpstr>
      <vt:lpstr>Retail analysis is the combination of Sales Analysis, Product Analysis, Customer Analysis, Demographic Analysis</vt:lpstr>
      <vt:lpstr>PowerPoint Presentation</vt:lpstr>
      <vt:lpstr>Sales Analysis</vt:lpstr>
      <vt:lpstr>2Q. What is the trend in customer order volume over the past year? (Visual: Monthly order volume trend) </vt:lpstr>
      <vt:lpstr>3Q. How does the sales performance of top customers compare to the rest? (Visual: Sales contribution by top customers vs. others) </vt:lpstr>
      <vt:lpstr> 5Q. How does the profitability of different products compare based on their quantity in stock? (Visual: Profitability vs. quantity in stock) </vt:lpstr>
      <vt:lpstr>Product Analysis</vt:lpstr>
      <vt:lpstr>1Q. How does monthly revenue vary across different product categories? (Visual: Monthly revenue by product category) </vt:lpstr>
      <vt:lpstr>4Q. What is the distribution of product sales across different product lines? (Visual: Product sales by product line) </vt:lpstr>
      <vt:lpstr>6Q. How does product pricing impact sales volume?  </vt:lpstr>
      <vt:lpstr>Customer Analysis</vt:lpstr>
      <vt:lpstr>7Q. What is the distribution of customers across different demographic segments? (Visual: Customer segmentation by demographics) </vt:lpstr>
      <vt:lpstr>8Q. How does customer lifetime value vary for different customer acquisition channels? (Visual: CLTV by acquisition channel) </vt:lpstr>
      <vt:lpstr>9Q. What is the correlation between customer age and purchase frequency? </vt:lpstr>
      <vt:lpstr>Demographic Analysis </vt:lpstr>
      <vt:lpstr>10Q. What are the top regions in terms of sales revenue? (Visual: Sales revenue by region</vt:lpstr>
      <vt:lpstr>11Q. How does the performance of sales employees vary across different regions? (Visual: Employee performance by region) </vt:lpstr>
      <vt:lpstr>12Q. What is the correlation between customer demographics and purchase frequency?   </vt:lpstr>
      <vt:lpstr>EDA</vt:lpstr>
      <vt:lpstr>Q1. Which factors contribute to the highest sales in a particular region?  </vt:lpstr>
      <vt:lpstr>2Q.How can customer purchasing patterns be influenced to increase average order value?</vt:lpstr>
      <vt:lpstr>3Q. what are the key drivers of sales growth, and how can they be leveraged for future success?</vt:lpstr>
      <vt:lpstr>4Q.Which product features or attributes are most appealing to customers?</vt:lpstr>
      <vt:lpstr>5Q.How can the product mix be optimized to cater to changing market demands</vt:lpstr>
      <vt:lpstr>6Q. Are there any specific market segments where a particular product is underperforming, and how can it be improved?</vt:lpstr>
      <vt:lpstr>7Q.What are the main factors that influence customer loyalty and repeat purchases?</vt:lpstr>
      <vt:lpstr>8Q. How do customer preferences differ based on geographic location, and how can marketing campaigns be customized accordingly?</vt:lpstr>
      <vt:lpstr>9Q. What are the characteristics of high-value customers, and how can similar customers be targeted for acquisition</vt:lpstr>
      <vt:lpstr>10Q. How can marketing strategies be tailored to target specific demographic segments in different regions?</vt:lpstr>
      <vt:lpstr>   11Q.What are the potential untapped markets based on demographic indicators, and how can market penetration be increased?</vt:lpstr>
      <vt:lpstr>12Q. How do customer preferences and behavior differ based on demographic factors, and how can they be leveraged for personalized marketing campaigns?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CapstonProject          Retail Analysis</dc:title>
  <dc:creator>Thanusree Chittibomma</dc:creator>
  <cp:lastModifiedBy>Thanusree Chittibomma</cp:lastModifiedBy>
  <cp:revision>28</cp:revision>
  <dcterms:created xsi:type="dcterms:W3CDTF">2024-01-06T13:44:36Z</dcterms:created>
  <dcterms:modified xsi:type="dcterms:W3CDTF">2024-01-06T18:06:56Z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