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1" r:id="rId7"/>
    <p:sldId id="262" r:id="rId8"/>
    <p:sldId id="263" r:id="rId9"/>
    <p:sldId id="267"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pic>
        <p:nvPicPr>
          <p:cNvPr id="98" name="Google Shape;98;p1"/>
          <p:cNvPicPr preferRelativeResize="0"/>
          <p:nvPr/>
        </p:nvPicPr>
        <p:blipFill rotWithShape="1">
          <a:blip r:embed="rId1"/>
          <a:srcRect/>
          <a:stretch>
            <a:fillRect/>
          </a:stretch>
        </p:blipFill>
        <p:spPr>
          <a:xfrm>
            <a:off x="635" y="0"/>
            <a:ext cx="12190730" cy="6858635"/>
          </a:xfrm>
          <a:prstGeom prst="rect">
            <a:avLst/>
          </a:prstGeom>
          <a:noFill/>
          <a:ln>
            <a:noFill/>
          </a:ln>
        </p:spPr>
      </p:pic>
      <p:sp>
        <p:nvSpPr>
          <p:cNvPr id="4" name="Text Box 3"/>
          <p:cNvSpPr txBox="1"/>
          <p:nvPr/>
        </p:nvSpPr>
        <p:spPr>
          <a:xfrm>
            <a:off x="762000" y="4099560"/>
            <a:ext cx="10668000" cy="829945"/>
          </a:xfrm>
          <a:prstGeom prst="rect">
            <a:avLst/>
          </a:prstGeom>
          <a:noFill/>
        </p:spPr>
        <p:txBody>
          <a:bodyPr wrap="square" rtlCol="0">
            <a:spAutoFit/>
          </a:bodyPr>
          <a:p>
            <a:pPr algn="ctr"/>
            <a:r>
              <a:rPr lang="en-US" altLang="en-GB" sz="4800" b="1" dirty="0">
                <a:solidFill>
                  <a:schemeClr val="tx1"/>
                </a:solidFill>
                <a:effectLst>
                  <a:outerShdw blurRad="38100" dist="19050" dir="2700000" algn="tl" rotWithShape="0">
                    <a:schemeClr val="dk1">
                      <a:alpha val="40000"/>
                    </a:schemeClr>
                  </a:outerShdw>
                </a:effectLst>
                <a:sym typeface="+mn-ea"/>
              </a:rPr>
              <a:t> Exploratory Data Analysis</a:t>
            </a:r>
            <a:r>
              <a:rPr lang="en-GB" sz="4800" b="1" dirty="0">
                <a:solidFill>
                  <a:schemeClr val="tx1"/>
                </a:solidFill>
                <a:effectLst>
                  <a:outerShdw blurRad="38100" dist="19050" dir="2700000" algn="tl" rotWithShape="0">
                    <a:schemeClr val="dk1">
                      <a:alpha val="40000"/>
                    </a:schemeClr>
                  </a:outerShdw>
                </a:effectLst>
                <a:sym typeface="+mn-ea"/>
              </a:rPr>
              <a:t> </a:t>
            </a:r>
            <a:r>
              <a:rPr lang="en-US" altLang="en-GB" sz="4800" b="1" dirty="0">
                <a:solidFill>
                  <a:schemeClr val="tx1"/>
                </a:solidFill>
                <a:effectLst>
                  <a:outerShdw blurRad="38100" dist="19050" dir="2700000" algn="tl" rotWithShape="0">
                    <a:schemeClr val="dk1">
                      <a:alpha val="40000"/>
                    </a:schemeClr>
                  </a:outerShdw>
                </a:effectLst>
                <a:sym typeface="+mn-ea"/>
              </a:rPr>
              <a:t>on</a:t>
            </a:r>
            <a:r>
              <a:rPr lang="en-GB" sz="4800" b="1" dirty="0">
                <a:solidFill>
                  <a:schemeClr val="tx1"/>
                </a:solidFill>
                <a:effectLst>
                  <a:outerShdw blurRad="38100" dist="19050" dir="2700000" algn="tl" rotWithShape="0">
                    <a:schemeClr val="dk1">
                      <a:alpha val="40000"/>
                    </a:schemeClr>
                  </a:outerShdw>
                </a:effectLst>
                <a:sym typeface="+mn-ea"/>
              </a:rPr>
              <a:t> AMCAT</a:t>
            </a:r>
            <a:endParaRPr lang="en-GB" sz="4800" b="1" dirty="0">
              <a:solidFill>
                <a:schemeClr val="tx1"/>
              </a:solidFill>
              <a:effectLst>
                <a:outerShdw blurRad="38100" dist="19050" dir="2700000" algn="tl" rotWithShape="0">
                  <a:schemeClr val="dk1">
                    <a:alpha val="40000"/>
                  </a:schemeClr>
                </a:outerShdw>
              </a:effectLst>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3740" y="-74930"/>
            <a:ext cx="10053320" cy="1325880"/>
          </a:xfrm>
        </p:spPr>
        <p:txBody>
          <a:bodyPr>
            <a:normAutofit/>
          </a:bodyPr>
          <a:p>
            <a:r>
              <a:rPr lang="en-US"/>
              <a:t>Bivariate:</a:t>
            </a:r>
            <a:endParaRPr lang="en-US"/>
          </a:p>
        </p:txBody>
      </p:sp>
      <p:pic>
        <p:nvPicPr>
          <p:cNvPr id="4" name="Content Placeholder 3"/>
          <p:cNvPicPr>
            <a:picLocks noChangeAspect="1"/>
          </p:cNvPicPr>
          <p:nvPr>
            <p:ph idx="1"/>
          </p:nvPr>
        </p:nvPicPr>
        <p:blipFill>
          <a:blip r:embed="rId1"/>
          <a:stretch>
            <a:fillRect/>
          </a:stretch>
        </p:blipFill>
        <p:spPr>
          <a:xfrm>
            <a:off x="8524875" y="6062345"/>
            <a:ext cx="3560445" cy="795655"/>
          </a:xfrm>
          <a:prstGeom prst="rect">
            <a:avLst/>
          </a:prstGeom>
        </p:spPr>
      </p:pic>
      <p:sp>
        <p:nvSpPr>
          <p:cNvPr id="6" name="Text Box 5"/>
          <p:cNvSpPr txBox="1"/>
          <p:nvPr/>
        </p:nvSpPr>
        <p:spPr>
          <a:xfrm>
            <a:off x="7684135" y="1250950"/>
            <a:ext cx="3293745" cy="3415030"/>
          </a:xfrm>
          <a:prstGeom prst="rect">
            <a:avLst/>
          </a:prstGeom>
          <a:noFill/>
        </p:spPr>
        <p:txBody>
          <a:bodyPr wrap="square" rtlCol="0">
            <a:spAutoFit/>
          </a:bodyPr>
          <a:p>
            <a:pPr marL="285750" indent="-285750">
              <a:buFont typeface="Arial" panose="020B0604020202020204" pitchFamily="34" charset="0"/>
              <a:buChar char="•"/>
            </a:pPr>
            <a:r>
              <a:rPr lang="en-US"/>
              <a:t>The scatterplot between salary and college GPA reveals a scattered distribution, lacking any discernible trend or pattern, suggesting no correlation between the two variables. This implies that factors beyond GPA likely influence salary determinations, emphasizing the complexity of salary determination processes.</a:t>
            </a:r>
            <a:endParaRPr lang="en-US"/>
          </a:p>
        </p:txBody>
      </p:sp>
      <p:pic>
        <p:nvPicPr>
          <p:cNvPr id="7" name="Picture 6"/>
          <p:cNvPicPr>
            <a:picLocks noChangeAspect="1"/>
          </p:cNvPicPr>
          <p:nvPr/>
        </p:nvPicPr>
        <p:blipFill>
          <a:blip r:embed="rId2"/>
          <a:stretch>
            <a:fillRect/>
          </a:stretch>
        </p:blipFill>
        <p:spPr>
          <a:xfrm>
            <a:off x="400050" y="995680"/>
            <a:ext cx="7029450" cy="46196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3740" y="-74930"/>
            <a:ext cx="10053320" cy="1325880"/>
          </a:xfrm>
        </p:spPr>
        <p:txBody>
          <a:bodyPr>
            <a:normAutofit/>
          </a:bodyPr>
          <a:p>
            <a:r>
              <a:rPr lang="en-US"/>
              <a:t>Research question:</a:t>
            </a:r>
            <a:endParaRPr lang="en-US"/>
          </a:p>
        </p:txBody>
      </p:sp>
      <p:pic>
        <p:nvPicPr>
          <p:cNvPr id="4" name="Content Placeholder 3"/>
          <p:cNvPicPr>
            <a:picLocks noChangeAspect="1"/>
          </p:cNvPicPr>
          <p:nvPr>
            <p:ph idx="1"/>
          </p:nvPr>
        </p:nvPicPr>
        <p:blipFill>
          <a:blip r:embed="rId1"/>
          <a:stretch>
            <a:fillRect/>
          </a:stretch>
        </p:blipFill>
        <p:spPr>
          <a:xfrm>
            <a:off x="8524875" y="6062345"/>
            <a:ext cx="3560445" cy="795655"/>
          </a:xfrm>
          <a:prstGeom prst="rect">
            <a:avLst/>
          </a:prstGeom>
        </p:spPr>
      </p:pic>
      <p:sp>
        <p:nvSpPr>
          <p:cNvPr id="6" name="Text Box 5"/>
          <p:cNvSpPr txBox="1"/>
          <p:nvPr/>
        </p:nvSpPr>
        <p:spPr>
          <a:xfrm>
            <a:off x="713740" y="860425"/>
            <a:ext cx="10264775" cy="1476375"/>
          </a:xfrm>
          <a:prstGeom prst="rect">
            <a:avLst/>
          </a:prstGeom>
          <a:noFill/>
        </p:spPr>
        <p:txBody>
          <a:bodyPr wrap="square" rtlCol="0">
            <a:spAutoFit/>
          </a:bodyPr>
          <a:p>
            <a:pPr marL="285750" indent="-285750">
              <a:buFont typeface="Arial" panose="020B0604020202020204" pitchFamily="34" charset="0"/>
              <a:buChar char="•"/>
            </a:pPr>
            <a:r>
              <a:rPr lang="en-US"/>
              <a:t>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a:t>
            </a:r>
            <a:endParaRPr lang="en-US"/>
          </a:p>
          <a:p>
            <a:pPr marL="285750" indent="-285750">
              <a:buFont typeface="Arial" panose="020B0604020202020204" pitchFamily="34" charset="0"/>
              <a:buChar char="•"/>
            </a:pPr>
            <a:r>
              <a:rPr lang="en-US"/>
              <a:t>-Is there a relationship between gender and specialization? (i.e. Does the preference of Specialisation depend on the Gender?)</a:t>
            </a:r>
            <a:endParaRPr lang="en-US"/>
          </a:p>
        </p:txBody>
      </p:sp>
      <p:sp>
        <p:nvSpPr>
          <p:cNvPr id="3" name="Text Box 2"/>
          <p:cNvSpPr txBox="1"/>
          <p:nvPr/>
        </p:nvSpPr>
        <p:spPr>
          <a:xfrm>
            <a:off x="1054735" y="5500370"/>
            <a:ext cx="9611995" cy="645160"/>
          </a:xfrm>
          <a:prstGeom prst="rect">
            <a:avLst/>
          </a:prstGeom>
          <a:noFill/>
        </p:spPr>
        <p:txBody>
          <a:bodyPr wrap="square" rtlCol="0" anchor="t">
            <a:spAutoFit/>
          </a:bodyPr>
          <a:p>
            <a:pPr marL="285750" indent="-285750">
              <a:buFont typeface="Arial" panose="020B0604020202020204" pitchFamily="34" charset="0"/>
              <a:buChar char="•"/>
            </a:pPr>
            <a:r>
              <a:rPr lang="en-US"/>
              <a:t>Gender and specialization exhibit no discernible correlation, as the distribution of specializations remains uniform across genders, indicating that specialization choices are independent of gender.</a:t>
            </a:r>
            <a:endParaRPr lang="en-US"/>
          </a:p>
        </p:txBody>
      </p:sp>
      <p:pic>
        <p:nvPicPr>
          <p:cNvPr id="5" name="Picture 4"/>
          <p:cNvPicPr>
            <a:picLocks noChangeAspect="1"/>
          </p:cNvPicPr>
          <p:nvPr/>
        </p:nvPicPr>
        <p:blipFill>
          <a:blip r:embed="rId2"/>
          <a:stretch>
            <a:fillRect/>
          </a:stretch>
        </p:blipFill>
        <p:spPr>
          <a:xfrm>
            <a:off x="1468120" y="2336800"/>
            <a:ext cx="8995410" cy="31635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3740" y="581660"/>
            <a:ext cx="10053320" cy="1325880"/>
          </a:xfrm>
        </p:spPr>
        <p:txBody>
          <a:bodyPr>
            <a:normAutofit/>
          </a:bodyPr>
          <a:p>
            <a:r>
              <a:rPr lang="en-US"/>
              <a:t>Conclusion:</a:t>
            </a:r>
            <a:endParaRPr lang="en-US"/>
          </a:p>
        </p:txBody>
      </p:sp>
      <p:pic>
        <p:nvPicPr>
          <p:cNvPr id="4" name="Content Placeholder 3"/>
          <p:cNvPicPr>
            <a:picLocks noChangeAspect="1"/>
          </p:cNvPicPr>
          <p:nvPr>
            <p:ph idx="1"/>
          </p:nvPr>
        </p:nvPicPr>
        <p:blipFill>
          <a:blip r:embed="rId1"/>
          <a:stretch>
            <a:fillRect/>
          </a:stretch>
        </p:blipFill>
        <p:spPr>
          <a:xfrm>
            <a:off x="8524875" y="6062345"/>
            <a:ext cx="3560445" cy="795655"/>
          </a:xfrm>
          <a:prstGeom prst="rect">
            <a:avLst/>
          </a:prstGeom>
        </p:spPr>
      </p:pic>
      <p:sp>
        <p:nvSpPr>
          <p:cNvPr id="6" name="Text Box 5"/>
          <p:cNvSpPr txBox="1"/>
          <p:nvPr/>
        </p:nvSpPr>
        <p:spPr>
          <a:xfrm>
            <a:off x="713105" y="1729105"/>
            <a:ext cx="10264775" cy="3692525"/>
          </a:xfrm>
          <a:prstGeom prst="rect">
            <a:avLst/>
          </a:prstGeom>
          <a:noFill/>
        </p:spPr>
        <p:txBody>
          <a:bodyPr wrap="square" rtlCol="0">
            <a:spAutoFit/>
          </a:bodyPr>
          <a:p>
            <a:pPr marL="285750" indent="-285750">
              <a:buFont typeface="Arial" panose="020B0604020202020204" pitchFamily="34" charset="0"/>
              <a:buChar char="•"/>
            </a:pPr>
            <a:r>
              <a:rPr lang="en-US"/>
              <a:t>The dataset unveils a gender imbalance, urging for diversity efforts in the workforce as most of them are male.</a:t>
            </a:r>
            <a:endParaRPr lang="en-US"/>
          </a:p>
          <a:p>
            <a:pPr marL="285750" indent="-285750">
              <a:buFont typeface="Arial" panose="020B0604020202020204" pitchFamily="34" charset="0"/>
              <a:buChar char="•"/>
            </a:pPr>
            <a:r>
              <a:rPr lang="en-US"/>
              <a:t>Technical skills, particularly in Computer Science and Engineering, are in high demand, reflected by the prevalence of related degrees.</a:t>
            </a:r>
            <a:endParaRPr lang="en-US"/>
          </a:p>
          <a:p>
            <a:pPr marL="285750" indent="-285750">
              <a:buFont typeface="Arial" panose="020B0604020202020204" pitchFamily="34" charset="0"/>
              <a:buChar char="•"/>
            </a:pPr>
            <a:r>
              <a:rPr lang="en-US"/>
              <a:t>Preferences for educational boards impact policies, with a notable preference for State Boards, CBSE, and ICSE.</a:t>
            </a:r>
            <a:endParaRPr lang="en-US"/>
          </a:p>
          <a:p>
            <a:pPr marL="285750" indent="-285750">
              <a:buFont typeface="Arial" panose="020B0604020202020204" pitchFamily="34" charset="0"/>
              <a:buChar char="•"/>
            </a:pPr>
            <a:r>
              <a:rPr lang="en-US"/>
              <a:t>Technical expertise remains vital, as demonstrated by the prevalence of Bachelor of Technology/Engineering graduates.</a:t>
            </a:r>
            <a:endParaRPr lang="en-US"/>
          </a:p>
          <a:p>
            <a:pPr marL="285750" indent="-285750">
              <a:buFont typeface="Arial" panose="020B0604020202020204" pitchFamily="34" charset="0"/>
              <a:buChar char="•"/>
            </a:pPr>
            <a:r>
              <a:rPr lang="en-US">
                <a:sym typeface="+mn-ea"/>
              </a:rPr>
              <a:t>The data does not confirm the claim from the Times of India article regarding fresh graduates in Computer Science Engineering earning between 2.5 to 3 lakhs in roles like Programming Analyst, Software Engineer, Hardware Engineer, and Associate Engineer.</a:t>
            </a:r>
            <a:endParaRPr lang="en-US"/>
          </a:p>
          <a:p>
            <a:pPr marL="285750" indent="-285750">
              <a:buFont typeface="Arial" panose="020B0604020202020204" pitchFamily="34" charset="0"/>
              <a:buChar char="•"/>
            </a:pPr>
            <a:r>
              <a:rPr lang="en-US">
                <a:sym typeface="+mn-ea"/>
              </a:rPr>
              <a:t>Gender significantly influences specialization preferences.</a:t>
            </a:r>
            <a:endParaRPr lang="en-US"/>
          </a:p>
          <a:p>
            <a:pPr marL="285750" indent="-285750">
              <a:buFont typeface="Arial" panose="020B0604020202020204" pitchFamily="34" charset="0"/>
              <a:buChar char="•"/>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Calibri" panose="020F0502020204030204" charset="0"/>
                <a:cs typeface="Calibri" panose="020F0502020204030204" charset="0"/>
              </a:rPr>
              <a:t>Dataset Description:</a:t>
            </a:r>
            <a:endParaRPr lang="en-US">
              <a:latin typeface="Calibri" panose="020F0502020204030204" charset="0"/>
              <a:cs typeface="Calibri" panose="020F0502020204030204" charset="0"/>
            </a:endParaRPr>
          </a:p>
        </p:txBody>
      </p:sp>
      <p:pic>
        <p:nvPicPr>
          <p:cNvPr id="4" name="Content Placeholder 3"/>
          <p:cNvPicPr>
            <a:picLocks noChangeAspect="1"/>
          </p:cNvPicPr>
          <p:nvPr>
            <p:ph idx="1"/>
          </p:nvPr>
        </p:nvPicPr>
        <p:blipFill>
          <a:blip r:embed="rId1"/>
          <a:stretch>
            <a:fillRect/>
          </a:stretch>
        </p:blipFill>
        <p:spPr>
          <a:xfrm>
            <a:off x="8524875" y="6062345"/>
            <a:ext cx="3560445" cy="795655"/>
          </a:xfrm>
          <a:prstGeom prst="rect">
            <a:avLst/>
          </a:prstGeom>
        </p:spPr>
      </p:pic>
      <p:sp>
        <p:nvSpPr>
          <p:cNvPr id="7" name="Text Box 6"/>
          <p:cNvSpPr txBox="1"/>
          <p:nvPr/>
        </p:nvSpPr>
        <p:spPr>
          <a:xfrm>
            <a:off x="967105" y="1398905"/>
            <a:ext cx="10220325" cy="2245360"/>
          </a:xfrm>
          <a:prstGeom prst="rect">
            <a:avLst/>
          </a:prstGeom>
          <a:noFill/>
        </p:spPr>
        <p:txBody>
          <a:bodyPr wrap="square" rtlCol="0">
            <a:spAutoFit/>
          </a:bodyPr>
          <a:p>
            <a:r>
              <a:rPr lang="en-US" sz="2000"/>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a:t>
            </a:r>
            <a:endParaRPr lang="en-US" sz="2000"/>
          </a:p>
        </p:txBody>
      </p:sp>
      <p:sp>
        <p:nvSpPr>
          <p:cNvPr id="8" name="Text Box 7"/>
          <p:cNvSpPr txBox="1"/>
          <p:nvPr/>
        </p:nvSpPr>
        <p:spPr>
          <a:xfrm>
            <a:off x="1059180" y="3644265"/>
            <a:ext cx="4954270" cy="767080"/>
          </a:xfrm>
          <a:prstGeom prst="rect">
            <a:avLst/>
          </a:prstGeom>
          <a:noFill/>
        </p:spPr>
        <p:txBody>
          <a:bodyPr wrap="square" rtlCol="0">
            <a:noAutofit/>
          </a:bodyPr>
          <a:p>
            <a:r>
              <a:rPr lang="en-US" sz="4400">
                <a:sym typeface="+mn-ea"/>
              </a:rPr>
              <a:t>Objective:</a:t>
            </a:r>
            <a:endParaRPr lang="en-US" sz="4400"/>
          </a:p>
        </p:txBody>
      </p:sp>
      <p:sp>
        <p:nvSpPr>
          <p:cNvPr id="9" name="Text Box 8"/>
          <p:cNvSpPr txBox="1"/>
          <p:nvPr/>
        </p:nvSpPr>
        <p:spPr>
          <a:xfrm>
            <a:off x="1059180" y="4411345"/>
            <a:ext cx="10005060" cy="2245360"/>
          </a:xfrm>
          <a:prstGeom prst="rect">
            <a:avLst/>
          </a:prstGeom>
          <a:noFill/>
        </p:spPr>
        <p:txBody>
          <a:bodyPr wrap="square" rtlCol="0">
            <a:spAutoFit/>
          </a:bodyPr>
          <a:p>
            <a:r>
              <a:rPr lang="en-US" sz="2000">
                <a:sym typeface="+mn-ea"/>
              </a:rPr>
              <a:t>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a:t>
            </a:r>
            <a:endParaRPr lang="en-US" sz="2000"/>
          </a:p>
          <a:p>
            <a:r>
              <a:rPr lang="en-US" sz="2000">
                <a:sym typeface="+mn-ea"/>
              </a:rPr>
              <a:t>Is there a relationship between gender and specialization? (i.e. Does the preference of Specialisation depend on the Gender?)</a:t>
            </a:r>
            <a:endParaRPr lang="en-US" sz="2000"/>
          </a:p>
          <a:p>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9250" y="0"/>
            <a:ext cx="10515600" cy="1325563"/>
          </a:xfrm>
        </p:spPr>
        <p:txBody>
          <a:bodyPr/>
          <a:p>
            <a:r>
              <a:rPr lang="en-US"/>
              <a:t>Raw data:</a:t>
            </a:r>
            <a:endParaRPr lang="en-US"/>
          </a:p>
        </p:txBody>
      </p:sp>
      <p:pic>
        <p:nvPicPr>
          <p:cNvPr id="4" name="Content Placeholder 3"/>
          <p:cNvPicPr>
            <a:picLocks noChangeAspect="1"/>
          </p:cNvPicPr>
          <p:nvPr>
            <p:ph idx="1"/>
          </p:nvPr>
        </p:nvPicPr>
        <p:blipFill>
          <a:blip r:embed="rId1"/>
          <a:stretch>
            <a:fillRect/>
          </a:stretch>
        </p:blipFill>
        <p:spPr>
          <a:xfrm>
            <a:off x="8524875" y="6062345"/>
            <a:ext cx="3560445" cy="795655"/>
          </a:xfrm>
          <a:prstGeom prst="rect">
            <a:avLst/>
          </a:prstGeom>
        </p:spPr>
      </p:pic>
      <p:pic>
        <p:nvPicPr>
          <p:cNvPr id="6" name="Picture 5"/>
          <p:cNvPicPr>
            <a:picLocks noChangeAspect="1"/>
          </p:cNvPicPr>
          <p:nvPr/>
        </p:nvPicPr>
        <p:blipFill>
          <a:blip r:embed="rId2"/>
          <a:stretch>
            <a:fillRect/>
          </a:stretch>
        </p:blipFill>
        <p:spPr>
          <a:xfrm>
            <a:off x="635" y="870585"/>
            <a:ext cx="12085320" cy="2883535"/>
          </a:xfrm>
          <a:prstGeom prst="rect">
            <a:avLst/>
          </a:prstGeom>
        </p:spPr>
      </p:pic>
      <p:pic>
        <p:nvPicPr>
          <p:cNvPr id="7" name="Picture 6"/>
          <p:cNvPicPr>
            <a:picLocks noChangeAspect="1"/>
          </p:cNvPicPr>
          <p:nvPr/>
        </p:nvPicPr>
        <p:blipFill>
          <a:blip r:embed="rId3"/>
          <a:stretch>
            <a:fillRect/>
          </a:stretch>
        </p:blipFill>
        <p:spPr>
          <a:xfrm>
            <a:off x="174625" y="3754120"/>
            <a:ext cx="11842750" cy="29190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2920" y="198755"/>
            <a:ext cx="10515600" cy="1325563"/>
          </a:xfrm>
        </p:spPr>
        <p:txBody>
          <a:bodyPr/>
          <a:p>
            <a:r>
              <a:rPr lang="en-US"/>
              <a:t>Info of the dataset:</a:t>
            </a:r>
            <a:endParaRPr lang="en-US"/>
          </a:p>
        </p:txBody>
      </p:sp>
      <p:pic>
        <p:nvPicPr>
          <p:cNvPr id="4" name="Content Placeholder 3"/>
          <p:cNvPicPr>
            <a:picLocks noChangeAspect="1"/>
          </p:cNvPicPr>
          <p:nvPr>
            <p:ph idx="1"/>
          </p:nvPr>
        </p:nvPicPr>
        <p:blipFill>
          <a:blip r:embed="rId1"/>
          <a:stretch>
            <a:fillRect/>
          </a:stretch>
        </p:blipFill>
        <p:spPr>
          <a:xfrm>
            <a:off x="8524875" y="6062345"/>
            <a:ext cx="3560445" cy="795655"/>
          </a:xfrm>
          <a:prstGeom prst="rect">
            <a:avLst/>
          </a:prstGeom>
        </p:spPr>
      </p:pic>
      <p:pic>
        <p:nvPicPr>
          <p:cNvPr id="3" name="Picture 2"/>
          <p:cNvPicPr>
            <a:picLocks noChangeAspect="1"/>
          </p:cNvPicPr>
          <p:nvPr/>
        </p:nvPicPr>
        <p:blipFill>
          <a:blip r:embed="rId2"/>
          <a:stretch>
            <a:fillRect/>
          </a:stretch>
        </p:blipFill>
        <p:spPr>
          <a:xfrm>
            <a:off x="6229985" y="1156970"/>
            <a:ext cx="3613785" cy="5162550"/>
          </a:xfrm>
          <a:prstGeom prst="rect">
            <a:avLst/>
          </a:prstGeom>
        </p:spPr>
      </p:pic>
      <p:pic>
        <p:nvPicPr>
          <p:cNvPr id="6" name="Picture 5"/>
          <p:cNvPicPr>
            <a:picLocks noChangeAspect="1"/>
          </p:cNvPicPr>
          <p:nvPr/>
        </p:nvPicPr>
        <p:blipFill>
          <a:blip r:embed="rId3"/>
          <a:stretch>
            <a:fillRect/>
          </a:stretch>
        </p:blipFill>
        <p:spPr>
          <a:xfrm>
            <a:off x="666115" y="1156970"/>
            <a:ext cx="5293360" cy="51625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2920" y="198755"/>
            <a:ext cx="10515600" cy="1325563"/>
          </a:xfrm>
        </p:spPr>
        <p:txBody>
          <a:bodyPr>
            <a:normAutofit/>
          </a:bodyPr>
          <a:p>
            <a:r>
              <a:rPr lang="en-US"/>
              <a:t>Data Cleaning:</a:t>
            </a:r>
            <a:endParaRPr lang="en-US"/>
          </a:p>
        </p:txBody>
      </p:sp>
      <p:pic>
        <p:nvPicPr>
          <p:cNvPr id="4" name="Content Placeholder 3"/>
          <p:cNvPicPr>
            <a:picLocks noChangeAspect="1"/>
          </p:cNvPicPr>
          <p:nvPr>
            <p:ph idx="1"/>
          </p:nvPr>
        </p:nvPicPr>
        <p:blipFill>
          <a:blip r:embed="rId1"/>
          <a:stretch>
            <a:fillRect/>
          </a:stretch>
        </p:blipFill>
        <p:spPr>
          <a:xfrm>
            <a:off x="8524875" y="6062345"/>
            <a:ext cx="3560445" cy="795655"/>
          </a:xfrm>
          <a:prstGeom prst="rect">
            <a:avLst/>
          </a:prstGeom>
        </p:spPr>
      </p:pic>
      <p:sp>
        <p:nvSpPr>
          <p:cNvPr id="5" name="Text Box 4"/>
          <p:cNvSpPr txBox="1"/>
          <p:nvPr/>
        </p:nvSpPr>
        <p:spPr>
          <a:xfrm>
            <a:off x="697230" y="1268730"/>
            <a:ext cx="9401810" cy="4625975"/>
          </a:xfrm>
          <a:prstGeom prst="rect">
            <a:avLst/>
          </a:prstGeom>
          <a:noFill/>
        </p:spPr>
        <p:txBody>
          <a:bodyPr wrap="square" rtlCol="0">
            <a:noAutofit/>
          </a:bodyPr>
          <a:p>
            <a:r>
              <a:rPr lang="en-US" sz="2000" b="1"/>
              <a:t>Duplicates</a:t>
            </a:r>
            <a:r>
              <a:rPr lang="en-US" sz="2000"/>
              <a:t>:  Identifying and removing identical rows or records that occur more than once in the dataset. There are no duplicate values found in the dataset.</a:t>
            </a:r>
            <a:endParaRPr lang="en-US" sz="2000"/>
          </a:p>
          <a:p>
            <a:r>
              <a:rPr lang="en-US" sz="2000" b="1"/>
              <a:t>Structural Errors:</a:t>
            </a:r>
            <a:r>
              <a:rPr lang="en-US" sz="2000"/>
              <a:t> Correcting inconsistencies in the structure or format of the data, such as mislabeled columns, inconsistent date formats, etc. Here in the dataset i’ve replaced or corrected identified structural errors to maintain consistency within the dataset.</a:t>
            </a:r>
            <a:endParaRPr lang="en-US" sz="2000"/>
          </a:p>
          <a:p>
            <a:r>
              <a:rPr lang="en-US" sz="2000" b="1"/>
              <a:t>Missing Values:</a:t>
            </a:r>
            <a:r>
              <a:rPr lang="en-US" sz="2000"/>
              <a:t> Handling missing data by either imputing values based on statistical methods or removing records with missing values. Missing values in numerical columns have been identified as '-1' for clarity and that these values will be handled appropriately during further analysis.</a:t>
            </a:r>
            <a:endParaRPr lang="en-US" sz="2000"/>
          </a:p>
          <a:p>
            <a:r>
              <a:rPr lang="en-US" sz="2000" b="1"/>
              <a:t>Outliers</a:t>
            </a:r>
            <a:r>
              <a:rPr lang="en-US" sz="2000"/>
              <a:t>: Detecting and handling outliers that may significantly skew statistical analyses or machine learning models.</a:t>
            </a:r>
            <a:endParaRPr lang="en-US" sz="2000"/>
          </a:p>
          <a:p>
            <a:r>
              <a:rPr lang="en-US" sz="2000" b="1"/>
              <a:t>Type Casting:</a:t>
            </a:r>
            <a:r>
              <a:rPr lang="en-US" sz="2000"/>
              <a:t> Converting data from one data type to another (e.g., converting object to datetime) to ensure consistency and accuracy in data analysis.</a:t>
            </a:r>
            <a:endParaRPr lang="en-US" sz="2000"/>
          </a:p>
          <a:p>
            <a:r>
              <a:rPr lang="en-US" sz="2000"/>
              <a:t>These methods are essential for ensuring the quality and integrity of the data before performing further analysis or modeling</a:t>
            </a:r>
            <a:r>
              <a:rPr lang="en-US"/>
              <a: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2920" y="-74930"/>
            <a:ext cx="10515600" cy="1325563"/>
          </a:xfrm>
        </p:spPr>
        <p:txBody>
          <a:bodyPr>
            <a:normAutofit/>
          </a:bodyPr>
          <a:p>
            <a:r>
              <a:rPr lang="en-US" b="1"/>
              <a:t>Univariate:</a:t>
            </a:r>
            <a:endParaRPr lang="en-US" b="1"/>
          </a:p>
        </p:txBody>
      </p:sp>
      <p:pic>
        <p:nvPicPr>
          <p:cNvPr id="4" name="Content Placeholder 3"/>
          <p:cNvPicPr>
            <a:picLocks noChangeAspect="1"/>
          </p:cNvPicPr>
          <p:nvPr>
            <p:ph idx="1"/>
          </p:nvPr>
        </p:nvPicPr>
        <p:blipFill>
          <a:blip r:embed="rId1"/>
          <a:stretch>
            <a:fillRect/>
          </a:stretch>
        </p:blipFill>
        <p:spPr>
          <a:xfrm>
            <a:off x="8524875" y="6062345"/>
            <a:ext cx="3560445" cy="795655"/>
          </a:xfrm>
          <a:prstGeom prst="rect">
            <a:avLst/>
          </a:prstGeom>
        </p:spPr>
      </p:pic>
      <p:pic>
        <p:nvPicPr>
          <p:cNvPr id="6" name="Picture 5"/>
          <p:cNvPicPr>
            <a:picLocks noChangeAspect="1"/>
          </p:cNvPicPr>
          <p:nvPr/>
        </p:nvPicPr>
        <p:blipFill>
          <a:blip r:embed="rId2"/>
          <a:stretch>
            <a:fillRect/>
          </a:stretch>
        </p:blipFill>
        <p:spPr>
          <a:xfrm>
            <a:off x="3884930" y="424180"/>
            <a:ext cx="6850380" cy="2990215"/>
          </a:xfrm>
          <a:prstGeom prst="rect">
            <a:avLst/>
          </a:prstGeom>
        </p:spPr>
      </p:pic>
      <p:sp>
        <p:nvSpPr>
          <p:cNvPr id="7" name="Text Box 6"/>
          <p:cNvSpPr txBox="1"/>
          <p:nvPr/>
        </p:nvSpPr>
        <p:spPr>
          <a:xfrm>
            <a:off x="619760" y="882650"/>
            <a:ext cx="4064000" cy="368300"/>
          </a:xfrm>
          <a:prstGeom prst="rect">
            <a:avLst/>
          </a:prstGeom>
          <a:noFill/>
        </p:spPr>
        <p:txBody>
          <a:bodyPr wrap="square" rtlCol="0">
            <a:spAutoFit/>
          </a:bodyPr>
          <a:p>
            <a:r>
              <a:rPr lang="en-US"/>
              <a:t>for categorical columns:</a:t>
            </a:r>
            <a:endParaRPr lang="en-US"/>
          </a:p>
        </p:txBody>
      </p:sp>
      <p:pic>
        <p:nvPicPr>
          <p:cNvPr id="9" name="Picture 8"/>
          <p:cNvPicPr>
            <a:picLocks noChangeAspect="1"/>
          </p:cNvPicPr>
          <p:nvPr/>
        </p:nvPicPr>
        <p:blipFill>
          <a:blip r:embed="rId3"/>
          <a:stretch>
            <a:fillRect/>
          </a:stretch>
        </p:blipFill>
        <p:spPr>
          <a:xfrm>
            <a:off x="7969250" y="3414395"/>
            <a:ext cx="2633345" cy="2966720"/>
          </a:xfrm>
          <a:prstGeom prst="rect">
            <a:avLst/>
          </a:prstGeom>
        </p:spPr>
      </p:pic>
      <p:pic>
        <p:nvPicPr>
          <p:cNvPr id="10" name="Picture 9"/>
          <p:cNvPicPr>
            <a:picLocks noChangeAspect="1"/>
          </p:cNvPicPr>
          <p:nvPr/>
        </p:nvPicPr>
        <p:blipFill>
          <a:blip r:embed="rId4"/>
          <a:stretch>
            <a:fillRect/>
          </a:stretch>
        </p:blipFill>
        <p:spPr>
          <a:xfrm>
            <a:off x="4177030" y="3583305"/>
            <a:ext cx="3167380" cy="3035300"/>
          </a:xfrm>
          <a:prstGeom prst="rect">
            <a:avLst/>
          </a:prstGeom>
        </p:spPr>
      </p:pic>
      <p:sp>
        <p:nvSpPr>
          <p:cNvPr id="11" name="Text Box 10"/>
          <p:cNvSpPr txBox="1"/>
          <p:nvPr/>
        </p:nvSpPr>
        <p:spPr>
          <a:xfrm>
            <a:off x="619760" y="1250950"/>
            <a:ext cx="3265170" cy="4963160"/>
          </a:xfrm>
          <a:prstGeom prst="rect">
            <a:avLst/>
          </a:prstGeom>
          <a:noFill/>
        </p:spPr>
        <p:txBody>
          <a:bodyPr wrap="square" rtlCol="0">
            <a:noAutofit/>
          </a:bodyPr>
          <a:p>
            <a:pPr marL="285750" indent="-285750">
              <a:buFont typeface="Arial" panose="020B0604020202020204" pitchFamily="34" charset="0"/>
              <a:buChar char="•"/>
            </a:pPr>
            <a:r>
              <a:rPr lang="en-US"/>
              <a:t>Based on 10board &amp; 12board most of the people are from State Board and least are ICSE. The prevalence of state boards for both 10th and 12th grades suggests a strong influence of regional education policies and accessibility to state board schools.</a:t>
            </a:r>
            <a:endParaRPr lang="en-US"/>
          </a:p>
          <a:p>
            <a:pPr marL="285750" indent="-285750">
              <a:buFont typeface="Arial" panose="020B0604020202020204" pitchFamily="34" charset="0"/>
              <a:buChar char="•"/>
            </a:pPr>
            <a:r>
              <a:rPr lang="en-US"/>
              <a:t>Jobcity of the most of them are from bangalore.  it suggests that Bangalore is a prominent employment hub, possibly indicating a concentration of industries, job opportunities, and a favorable economic environment in the city.</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3740" y="-74930"/>
            <a:ext cx="10053320" cy="1325880"/>
          </a:xfrm>
        </p:spPr>
        <p:txBody>
          <a:bodyPr>
            <a:normAutofit/>
          </a:bodyPr>
          <a:p>
            <a:r>
              <a:rPr lang="en-US"/>
              <a:t>Univariate:</a:t>
            </a:r>
            <a:endParaRPr lang="en-US"/>
          </a:p>
        </p:txBody>
      </p:sp>
      <p:pic>
        <p:nvPicPr>
          <p:cNvPr id="4" name="Content Placeholder 3"/>
          <p:cNvPicPr>
            <a:picLocks noChangeAspect="1"/>
          </p:cNvPicPr>
          <p:nvPr>
            <p:ph idx="1"/>
          </p:nvPr>
        </p:nvPicPr>
        <p:blipFill>
          <a:blip r:embed="rId1"/>
          <a:stretch>
            <a:fillRect/>
          </a:stretch>
        </p:blipFill>
        <p:spPr>
          <a:xfrm>
            <a:off x="8524875" y="6062345"/>
            <a:ext cx="3560445" cy="795655"/>
          </a:xfrm>
          <a:prstGeom prst="rect">
            <a:avLst/>
          </a:prstGeom>
        </p:spPr>
      </p:pic>
      <p:sp>
        <p:nvSpPr>
          <p:cNvPr id="7" name="Text Box 6"/>
          <p:cNvSpPr txBox="1"/>
          <p:nvPr/>
        </p:nvSpPr>
        <p:spPr>
          <a:xfrm>
            <a:off x="852170" y="882650"/>
            <a:ext cx="4921885" cy="368300"/>
          </a:xfrm>
          <a:prstGeom prst="rect">
            <a:avLst/>
          </a:prstGeom>
          <a:noFill/>
        </p:spPr>
        <p:txBody>
          <a:bodyPr wrap="square" rtlCol="0">
            <a:spAutoFit/>
          </a:bodyPr>
          <a:p>
            <a:r>
              <a:rPr lang="en-US"/>
              <a:t>for numerical columns:</a:t>
            </a:r>
            <a:endParaRPr lang="en-US"/>
          </a:p>
        </p:txBody>
      </p:sp>
      <p:pic>
        <p:nvPicPr>
          <p:cNvPr id="5" name="Picture 4"/>
          <p:cNvPicPr>
            <a:picLocks noChangeAspect="1"/>
          </p:cNvPicPr>
          <p:nvPr/>
        </p:nvPicPr>
        <p:blipFill>
          <a:blip r:embed="rId2"/>
          <a:stretch>
            <a:fillRect/>
          </a:stretch>
        </p:blipFill>
        <p:spPr>
          <a:xfrm>
            <a:off x="6099175" y="1412240"/>
            <a:ext cx="4849495" cy="3803650"/>
          </a:xfrm>
          <a:prstGeom prst="rect">
            <a:avLst/>
          </a:prstGeom>
        </p:spPr>
      </p:pic>
      <p:pic>
        <p:nvPicPr>
          <p:cNvPr id="8" name="Picture 7"/>
          <p:cNvPicPr>
            <a:picLocks noChangeAspect="1"/>
          </p:cNvPicPr>
          <p:nvPr/>
        </p:nvPicPr>
        <p:blipFill>
          <a:blip r:embed="rId3"/>
          <a:stretch>
            <a:fillRect/>
          </a:stretch>
        </p:blipFill>
        <p:spPr>
          <a:xfrm>
            <a:off x="852170" y="1411605"/>
            <a:ext cx="4719320" cy="3804285"/>
          </a:xfrm>
          <a:prstGeom prst="rect">
            <a:avLst/>
          </a:prstGeom>
        </p:spPr>
      </p:pic>
      <p:sp>
        <p:nvSpPr>
          <p:cNvPr id="6" name="Text Box 5"/>
          <p:cNvSpPr txBox="1"/>
          <p:nvPr/>
        </p:nvSpPr>
        <p:spPr>
          <a:xfrm>
            <a:off x="1207135" y="5486400"/>
            <a:ext cx="9434195" cy="922020"/>
          </a:xfrm>
          <a:prstGeom prst="rect">
            <a:avLst/>
          </a:prstGeom>
          <a:noFill/>
        </p:spPr>
        <p:txBody>
          <a:bodyPr wrap="square" rtlCol="0">
            <a:spAutoFit/>
          </a:bodyPr>
          <a:p>
            <a:pPr marL="285750" indent="-285750">
              <a:buFont typeface="Arial" panose="020B0604020202020204" pitchFamily="34" charset="0"/>
              <a:buChar char="•"/>
            </a:pPr>
            <a:r>
              <a:rPr lang="en-US"/>
              <a:t>The first graph shows a left-skewed distribution, indicating that most of the data points are concentrated towards the lower end, while the following graph suggests that the dataset follows a slightly normal distribution.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3740" y="-74930"/>
            <a:ext cx="10053320" cy="1325880"/>
          </a:xfrm>
        </p:spPr>
        <p:txBody>
          <a:bodyPr>
            <a:normAutofit/>
          </a:bodyPr>
          <a:p>
            <a:r>
              <a:rPr lang="en-US"/>
              <a:t>Bivariate:</a:t>
            </a:r>
            <a:endParaRPr lang="en-US"/>
          </a:p>
        </p:txBody>
      </p:sp>
      <p:pic>
        <p:nvPicPr>
          <p:cNvPr id="4" name="Content Placeholder 3"/>
          <p:cNvPicPr>
            <a:picLocks noChangeAspect="1"/>
          </p:cNvPicPr>
          <p:nvPr>
            <p:ph idx="1"/>
          </p:nvPr>
        </p:nvPicPr>
        <p:blipFill>
          <a:blip r:embed="rId1"/>
          <a:stretch>
            <a:fillRect/>
          </a:stretch>
        </p:blipFill>
        <p:spPr>
          <a:xfrm>
            <a:off x="8524875" y="6062345"/>
            <a:ext cx="3560445" cy="795655"/>
          </a:xfrm>
          <a:prstGeom prst="rect">
            <a:avLst/>
          </a:prstGeom>
        </p:spPr>
      </p:pic>
      <p:sp>
        <p:nvSpPr>
          <p:cNvPr id="6" name="Text Box 5"/>
          <p:cNvSpPr txBox="1"/>
          <p:nvPr/>
        </p:nvSpPr>
        <p:spPr>
          <a:xfrm>
            <a:off x="1207135" y="5486400"/>
            <a:ext cx="9434195" cy="922020"/>
          </a:xfrm>
          <a:prstGeom prst="rect">
            <a:avLst/>
          </a:prstGeom>
          <a:noFill/>
        </p:spPr>
        <p:txBody>
          <a:bodyPr wrap="square" rtlCol="0">
            <a:spAutoFit/>
          </a:bodyPr>
          <a:p>
            <a:pPr marL="285750" indent="-285750">
              <a:buFont typeface="Arial" panose="020B0604020202020204" pitchFamily="34" charset="0"/>
              <a:buChar char="•"/>
            </a:pPr>
            <a:r>
              <a:rPr lang="en-US"/>
              <a:t>In every field, males are dominating. Both males and females have opted for their degree course as B.Tech/B.E, and </a:t>
            </a:r>
            <a:r>
              <a:rPr lang="en-US">
                <a:sym typeface="+mn-ea"/>
              </a:rPr>
              <a:t>in specialization</a:t>
            </a:r>
            <a:r>
              <a:rPr lang="en-US"/>
              <a:t> CSE, civil and ECE qw there are more males than females in this category, indicating a gender imbalance across various fields of study.</a:t>
            </a:r>
            <a:endParaRPr lang="en-US"/>
          </a:p>
        </p:txBody>
      </p:sp>
      <p:pic>
        <p:nvPicPr>
          <p:cNvPr id="9" name="Picture 8"/>
          <p:cNvPicPr>
            <a:picLocks noChangeAspect="1"/>
          </p:cNvPicPr>
          <p:nvPr/>
        </p:nvPicPr>
        <p:blipFill>
          <a:blip r:embed="rId2"/>
          <a:stretch>
            <a:fillRect/>
          </a:stretch>
        </p:blipFill>
        <p:spPr>
          <a:xfrm>
            <a:off x="1019175" y="926465"/>
            <a:ext cx="4810125" cy="3990975"/>
          </a:xfrm>
          <a:prstGeom prst="rect">
            <a:avLst/>
          </a:prstGeom>
        </p:spPr>
      </p:pic>
      <p:pic>
        <p:nvPicPr>
          <p:cNvPr id="10" name="Picture 9"/>
          <p:cNvPicPr>
            <a:picLocks noChangeAspect="1"/>
          </p:cNvPicPr>
          <p:nvPr/>
        </p:nvPicPr>
        <p:blipFill>
          <a:blip r:embed="rId3"/>
          <a:stretch>
            <a:fillRect/>
          </a:stretch>
        </p:blipFill>
        <p:spPr>
          <a:xfrm>
            <a:off x="6391910" y="926465"/>
            <a:ext cx="5057775" cy="37433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3740" y="-74930"/>
            <a:ext cx="10053320" cy="1325880"/>
          </a:xfrm>
        </p:spPr>
        <p:txBody>
          <a:bodyPr>
            <a:normAutofit/>
          </a:bodyPr>
          <a:p>
            <a:r>
              <a:rPr lang="en-US"/>
              <a:t>Bivariate:</a:t>
            </a:r>
            <a:endParaRPr lang="en-US"/>
          </a:p>
        </p:txBody>
      </p:sp>
      <p:pic>
        <p:nvPicPr>
          <p:cNvPr id="4" name="Content Placeholder 3"/>
          <p:cNvPicPr>
            <a:picLocks noChangeAspect="1"/>
          </p:cNvPicPr>
          <p:nvPr>
            <p:ph idx="1"/>
          </p:nvPr>
        </p:nvPicPr>
        <p:blipFill>
          <a:blip r:embed="rId1"/>
          <a:stretch>
            <a:fillRect/>
          </a:stretch>
        </p:blipFill>
        <p:spPr>
          <a:xfrm>
            <a:off x="8524875" y="6062345"/>
            <a:ext cx="3560445" cy="795655"/>
          </a:xfrm>
          <a:prstGeom prst="rect">
            <a:avLst/>
          </a:prstGeom>
        </p:spPr>
      </p:pic>
      <p:sp>
        <p:nvSpPr>
          <p:cNvPr id="6" name="Text Box 5"/>
          <p:cNvSpPr txBox="1"/>
          <p:nvPr/>
        </p:nvSpPr>
        <p:spPr>
          <a:xfrm>
            <a:off x="1544320" y="4427855"/>
            <a:ext cx="8973820" cy="1753235"/>
          </a:xfrm>
          <a:prstGeom prst="rect">
            <a:avLst/>
          </a:prstGeom>
          <a:noFill/>
        </p:spPr>
        <p:txBody>
          <a:bodyPr wrap="square" rtlCol="0">
            <a:spAutoFit/>
          </a:bodyPr>
          <a:p>
            <a:pPr marL="285750" indent="-285750">
              <a:buFont typeface="Arial" panose="020B0604020202020204" pitchFamily="34" charset="0"/>
              <a:buChar char="•"/>
            </a:pPr>
            <a:r>
              <a:rPr lang="en-US"/>
              <a:t>In every field, males are dominating. Both males and females have opted for their degree course as B.Tech/B.E, and  M.Tech/M.E students are earning More than others, but B.Tech/B.E Students having more chances to earn better than M.Tech Students.</a:t>
            </a:r>
            <a:endParaRPr lang="en-US"/>
          </a:p>
          <a:p>
            <a:pPr marL="285750" indent="-285750">
              <a:buFont typeface="Arial" panose="020B0604020202020204" pitchFamily="34" charset="0"/>
              <a:buChar char="•"/>
            </a:pPr>
            <a:r>
              <a:rPr lang="en-US"/>
              <a:t>Most of them Jobcity is bangalore. </a:t>
            </a:r>
            <a:endParaRPr lang="en-US"/>
          </a:p>
          <a:p>
            <a:pPr marL="285750" indent="-285750">
              <a:buFont typeface="Arial" panose="020B0604020202020204" pitchFamily="34" charset="0"/>
              <a:buChar char="•"/>
            </a:pPr>
            <a:r>
              <a:rPr lang="en-US" dirty="0">
                <a:latin typeface="Calibri" panose="020F0502020204030204" charset="0"/>
                <a:cs typeface="Calibri" panose="020F0502020204030204" charset="0"/>
                <a:sym typeface="+mn-ea"/>
              </a:rPr>
              <a:t>CSE graduates often secure higher salaries, highlighting the high demand for their skill set in the job market.</a:t>
            </a:r>
            <a:endParaRPr lang="en-US" dirty="0">
              <a:latin typeface="Calibri" panose="020F0502020204030204" charset="0"/>
              <a:cs typeface="Calibri" panose="020F0502020204030204" charset="0"/>
              <a:sym typeface="+mn-ea"/>
            </a:endParaRPr>
          </a:p>
        </p:txBody>
      </p:sp>
      <p:pic>
        <p:nvPicPr>
          <p:cNvPr id="3" name="Picture 2"/>
          <p:cNvPicPr>
            <a:picLocks noChangeAspect="1"/>
          </p:cNvPicPr>
          <p:nvPr/>
        </p:nvPicPr>
        <p:blipFill>
          <a:blip r:embed="rId2"/>
          <a:stretch>
            <a:fillRect/>
          </a:stretch>
        </p:blipFill>
        <p:spPr>
          <a:xfrm>
            <a:off x="8105140" y="972820"/>
            <a:ext cx="3642360" cy="3039110"/>
          </a:xfrm>
          <a:prstGeom prst="rect">
            <a:avLst/>
          </a:prstGeom>
        </p:spPr>
      </p:pic>
      <p:pic>
        <p:nvPicPr>
          <p:cNvPr id="5" name="Picture 4"/>
          <p:cNvPicPr>
            <a:picLocks noChangeAspect="1"/>
          </p:cNvPicPr>
          <p:nvPr/>
        </p:nvPicPr>
        <p:blipFill>
          <a:blip r:embed="rId3"/>
          <a:stretch>
            <a:fillRect/>
          </a:stretch>
        </p:blipFill>
        <p:spPr>
          <a:xfrm>
            <a:off x="595630" y="785495"/>
            <a:ext cx="7184390" cy="33813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5479</Words>
  <Application>WPS Presentation</Application>
  <PresentationFormat>Widescreen</PresentationFormat>
  <Paragraphs>69</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Calibri</vt:lpstr>
      <vt:lpstr>Calibri Light</vt:lpstr>
      <vt:lpstr>Microsoft YaHei</vt:lpstr>
      <vt:lpstr>Arial Unicode MS</vt:lpstr>
      <vt:lpstr>Office Theme</vt:lpstr>
      <vt:lpstr>PowerPoint 演示文稿</vt:lpstr>
      <vt:lpstr>Dataset Description:</vt:lpstr>
      <vt:lpstr>Raw data:</vt:lpstr>
      <vt:lpstr>Info of the dataset:</vt:lpstr>
      <vt:lpstr>Data Cleaning:</vt:lpstr>
      <vt:lpstr>Univariate:</vt:lpstr>
      <vt:lpstr>Univariate:</vt:lpstr>
      <vt:lpstr>Univariate:</vt:lpstr>
      <vt:lpstr>Bivariate:</vt:lpstr>
      <vt:lpstr>Bivariate:</vt:lpstr>
      <vt:lpstr>Bivariate:</vt:lpstr>
      <vt:lpstr>Research question: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india</dc:creator>
  <cp:lastModifiedBy>india</cp:lastModifiedBy>
  <cp:revision>3</cp:revision>
  <dcterms:created xsi:type="dcterms:W3CDTF">2024-03-02T07:45:00Z</dcterms:created>
  <dcterms:modified xsi:type="dcterms:W3CDTF">2024-03-02T16:34:38Z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783718403C4F4D5AAA97192349480334_13</vt:lpwstr>
  </property>
  <property fmtid="{D5CDD505-2E9C-101B-9397-08002B2CF9AE}" pid="3" name="KSOProductBuildVer">
    <vt:lpwstr>1033-12.2.0.13431</vt:lpwstr>
  </property>
</Properties>
</file>