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  <p:embeddedFont>
      <p:font typeface="Montserrat" charset="1" panose="00000500000000000000"/>
      <p:regular r:id="rId22"/>
    </p:embeddedFont>
    <p:embeddedFont>
      <p:font typeface="Montserrat Bold" charset="1" panose="00000800000000000000"/>
      <p:regular r:id="rId23"/>
    </p:embeddedFont>
    <p:embeddedFont>
      <p:font typeface="Montserrat Italics" charset="1" panose="00000500000000000000"/>
      <p:regular r:id="rId24"/>
    </p:embeddedFont>
    <p:embeddedFont>
      <p:font typeface="Montserrat Bold Italics" charset="1" panose="00000800000000000000"/>
      <p:regular r:id="rId25"/>
    </p:embeddedFont>
    <p:embeddedFont>
      <p:font typeface="Montserrat Thin" charset="1" panose="00000300000000000000"/>
      <p:regular r:id="rId26"/>
    </p:embeddedFont>
    <p:embeddedFont>
      <p:font typeface="Montserrat Thin Italics" charset="1" panose="00000300000000000000"/>
      <p:regular r:id="rId27"/>
    </p:embeddedFont>
    <p:embeddedFont>
      <p:font typeface="Montserrat Extra-Light" charset="1" panose="00000300000000000000"/>
      <p:regular r:id="rId28"/>
    </p:embeddedFont>
    <p:embeddedFont>
      <p:font typeface="Montserrat Extra-Light Italics" charset="1" panose="00000300000000000000"/>
      <p:regular r:id="rId29"/>
    </p:embeddedFont>
    <p:embeddedFont>
      <p:font typeface="Montserrat Light" charset="1" panose="00000400000000000000"/>
      <p:regular r:id="rId30"/>
    </p:embeddedFont>
    <p:embeddedFont>
      <p:font typeface="Montserrat Light Italics" charset="1" panose="00000400000000000000"/>
      <p:regular r:id="rId31"/>
    </p:embeddedFont>
    <p:embeddedFont>
      <p:font typeface="Montserrat Medium" charset="1" panose="00000600000000000000"/>
      <p:regular r:id="rId32"/>
    </p:embeddedFont>
    <p:embeddedFont>
      <p:font typeface="Montserrat Medium Italics" charset="1" panose="00000600000000000000"/>
      <p:regular r:id="rId33"/>
    </p:embeddedFont>
    <p:embeddedFont>
      <p:font typeface="Montserrat Semi-Bold" charset="1" panose="00000700000000000000"/>
      <p:regular r:id="rId34"/>
    </p:embeddedFont>
    <p:embeddedFont>
      <p:font typeface="Montserrat Semi-Bold Italics" charset="1" panose="00000700000000000000"/>
      <p:regular r:id="rId35"/>
    </p:embeddedFont>
    <p:embeddedFont>
      <p:font typeface="Montserrat Ultra-Bold" charset="1" panose="00000900000000000000"/>
      <p:regular r:id="rId36"/>
    </p:embeddedFont>
    <p:embeddedFont>
      <p:font typeface="Montserrat Ultra-Bold Italics" charset="1" panose="00000900000000000000"/>
      <p:regular r:id="rId37"/>
    </p:embeddedFont>
    <p:embeddedFont>
      <p:font typeface="Montserrat Heavy" charset="1" panose="00000A00000000000000"/>
      <p:regular r:id="rId38"/>
    </p:embeddedFont>
    <p:embeddedFont>
      <p:font typeface="Montserrat Heavy Italics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3644" y="714909"/>
            <a:ext cx="10740711" cy="1959844"/>
          </a:xfrm>
          <a:custGeom>
            <a:avLst/>
            <a:gdLst/>
            <a:ahLst/>
            <a:cxnLst/>
            <a:rect r="r" b="b" t="t" l="l"/>
            <a:pathLst>
              <a:path h="1959844" w="10740711">
                <a:moveTo>
                  <a:pt x="0" y="0"/>
                </a:moveTo>
                <a:lnTo>
                  <a:pt x="10740712" y="0"/>
                </a:lnTo>
                <a:lnTo>
                  <a:pt x="10740712" y="1959843"/>
                </a:lnTo>
                <a:lnTo>
                  <a:pt x="0" y="1959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2941" y="4331421"/>
            <a:ext cx="14782119" cy="167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5963">
                <a:solidFill>
                  <a:srgbClr val="000000"/>
                </a:solidFill>
                <a:latin typeface="Aileron Ultra-Bold"/>
              </a:rPr>
              <a:t>Enhancing Search Engine Relevance for </a:t>
            </a:r>
          </a:p>
          <a:p>
            <a:pPr algn="ctr">
              <a:lnSpc>
                <a:spcPts val="6559"/>
              </a:lnSpc>
            </a:pPr>
            <a:r>
              <a:rPr lang="en-US" sz="5963">
                <a:solidFill>
                  <a:srgbClr val="000000"/>
                </a:solidFill>
                <a:latin typeface="Aileron Ultra-Bold"/>
              </a:rPr>
              <a:t>Video Subtitles</a:t>
            </a:r>
          </a:p>
          <a:p>
            <a:pPr algn="ctr">
              <a:lnSpc>
                <a:spcPts val="12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822494"/>
            <a:ext cx="10802952" cy="34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2"/>
              </a:lnSpc>
            </a:pPr>
            <a:r>
              <a:rPr lang="en-US" sz="2429">
                <a:solidFill>
                  <a:srgbClr val="000000"/>
                </a:solidFill>
                <a:latin typeface="Aileron Ultra-Bold"/>
              </a:rPr>
              <a:t>Team: Madhu Priya and Thanvi Reddy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55814" y="3099295"/>
            <a:ext cx="13776371" cy="86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5963">
                <a:solidFill>
                  <a:srgbClr val="000000"/>
                </a:solidFill>
                <a:latin typeface="Aileron Bold"/>
              </a:rPr>
              <a:t>Project On: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2165324"/>
            <a:ext cx="3587230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795183" y="-1194146"/>
            <a:ext cx="3752716" cy="3691308"/>
          </a:xfrm>
          <a:custGeom>
            <a:avLst/>
            <a:gdLst/>
            <a:ahLst/>
            <a:cxnLst/>
            <a:rect r="r" b="b" t="t" l="l"/>
            <a:pathLst>
              <a:path h="3691308" w="3752716">
                <a:moveTo>
                  <a:pt x="0" y="0"/>
                </a:moveTo>
                <a:lnTo>
                  <a:pt x="3752716" y="0"/>
                </a:lnTo>
                <a:lnTo>
                  <a:pt x="3752716" y="3691307"/>
                </a:lnTo>
                <a:lnTo>
                  <a:pt x="0" y="3691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42008"/>
            <a:ext cx="9152611" cy="129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01"/>
              </a:lnSpc>
            </a:pPr>
            <a:r>
              <a:rPr lang="en-US" sz="9799">
                <a:solidFill>
                  <a:srgbClr val="000000"/>
                </a:solidFill>
                <a:latin typeface="Aileron Bold"/>
              </a:rPr>
              <a:t>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53945"/>
            <a:ext cx="16642841" cy="726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In today's fast-paced digital landscape, finding relevant content within videos, especially for subtitle users, can be challenging. Our solution aims to change that.</a:t>
            </a:r>
          </a:p>
          <a:p>
            <a:pPr>
              <a:lnSpc>
                <a:spcPts val="5319"/>
              </a:lnSpc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We've developed a cutting-edge search algorithm specifically tailored for video subtitles, leveraging state-of-the-art natural language processing and machine learning techniques. By understanding the context and meaning behind user queries, we're enhancing the search experience like never before.</a:t>
            </a:r>
          </a:p>
          <a:p>
            <a:pPr>
              <a:lnSpc>
                <a:spcPts val="5319"/>
              </a:lnSpc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In this presentation, we'll outline our methodology, from data ingestion to document retrieval, highlighting the advantages of semantic search over traditional keyword-based approaches.  Ultimately, the goal is to improve search accuracy and relevance for video subtitles using natural language processing and machine learning methods.</a:t>
            </a:r>
          </a:p>
          <a:p>
            <a:pPr>
              <a:lnSpc>
                <a:spcPts val="531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104077" y="8773428"/>
            <a:ext cx="11134928" cy="11155587"/>
          </a:xfrm>
          <a:custGeom>
            <a:avLst/>
            <a:gdLst/>
            <a:ahLst/>
            <a:cxnLst/>
            <a:rect r="r" b="b" t="t" l="l"/>
            <a:pathLst>
              <a:path h="11155587" w="11134928">
                <a:moveTo>
                  <a:pt x="0" y="0"/>
                </a:moveTo>
                <a:lnTo>
                  <a:pt x="11134928" y="0"/>
                </a:lnTo>
                <a:lnTo>
                  <a:pt x="11134928" y="11155587"/>
                </a:lnTo>
                <a:lnTo>
                  <a:pt x="0" y="11155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95183" y="-1194146"/>
            <a:ext cx="3752716" cy="3691308"/>
          </a:xfrm>
          <a:custGeom>
            <a:avLst/>
            <a:gdLst/>
            <a:ahLst/>
            <a:cxnLst/>
            <a:rect r="r" b="b" t="t" l="l"/>
            <a:pathLst>
              <a:path h="3691308" w="3752716">
                <a:moveTo>
                  <a:pt x="0" y="0"/>
                </a:moveTo>
                <a:lnTo>
                  <a:pt x="3752716" y="0"/>
                </a:lnTo>
                <a:lnTo>
                  <a:pt x="3752716" y="3691307"/>
                </a:lnTo>
                <a:lnTo>
                  <a:pt x="0" y="3691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5260" y="784858"/>
            <a:ext cx="17989960" cy="91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1"/>
              </a:lnSpc>
            </a:pPr>
            <a:r>
              <a:rPr lang="en-US" sz="6931">
                <a:solidFill>
                  <a:srgbClr val="000000"/>
                </a:solidFill>
                <a:latin typeface="Aileron Ultra-Bold"/>
              </a:rPr>
              <a:t>Step 1: Connecting to SQLite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89997"/>
            <a:ext cx="15520938" cy="78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6858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Retrieve Table Information with SQLite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: Used 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sqlite3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 to connect to the SQLite database and execute PRAGMA to fetch column details from the 'zipfiles' table.</a:t>
            </a:r>
          </a:p>
          <a:p>
            <a:pPr algn="just" marL="596858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Read Data into DataFrame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: Loaded data from the 'zipfiles' table into a pandas DataFrame (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df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) using 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pd.read_sql_query()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.</a:t>
            </a:r>
          </a:p>
          <a:p>
            <a:pPr algn="just" marL="596858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Extract Subtitle Content from ZIP Files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: Defined a function (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decode_method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) to extract subtitle content from binary ZIP data, utilizing 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zipfile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 module for decompression and decoding.</a:t>
            </a:r>
          </a:p>
          <a:p>
            <a:pPr algn="just" marL="596858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Process Binary Data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: Accessed binary data from a specific DataFrame row and passed it to </a:t>
            </a:r>
            <a:r>
              <a:rPr lang="en-US" sz="2764">
                <a:solidFill>
                  <a:srgbClr val="000000"/>
                </a:solidFill>
                <a:latin typeface="Montserrat Semi-Bold"/>
              </a:rPr>
              <a:t>decode_method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 to extract subtitle content.</a:t>
            </a:r>
          </a:p>
          <a:p>
            <a:pPr algn="just" marL="596858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Display Subtitle Content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: Printed the extracted subtitle content (assumed Latin-1 encoding) to verify the extraction process.</a:t>
            </a:r>
          </a:p>
          <a:p>
            <a:pPr algn="just">
              <a:lnSpc>
                <a:spcPts val="52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61317" y="6765710"/>
            <a:ext cx="3853366" cy="3790310"/>
          </a:xfrm>
          <a:custGeom>
            <a:avLst/>
            <a:gdLst/>
            <a:ahLst/>
            <a:cxnLst/>
            <a:rect r="r" b="b" t="t" l="l"/>
            <a:pathLst>
              <a:path h="3790310" w="3853366">
                <a:moveTo>
                  <a:pt x="0" y="0"/>
                </a:moveTo>
                <a:lnTo>
                  <a:pt x="3853366" y="0"/>
                </a:lnTo>
                <a:lnTo>
                  <a:pt x="3853366" y="3790311"/>
                </a:lnTo>
                <a:lnTo>
                  <a:pt x="0" y="3790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202495" y="-3845501"/>
            <a:ext cx="8497319" cy="8513084"/>
          </a:xfrm>
          <a:custGeom>
            <a:avLst/>
            <a:gdLst/>
            <a:ahLst/>
            <a:cxnLst/>
            <a:rect r="r" b="b" t="t" l="l"/>
            <a:pathLst>
              <a:path h="8513084" w="8497319">
                <a:moveTo>
                  <a:pt x="0" y="0"/>
                </a:moveTo>
                <a:lnTo>
                  <a:pt x="8497318" y="0"/>
                </a:lnTo>
                <a:lnTo>
                  <a:pt x="8497318" y="8513084"/>
                </a:lnTo>
                <a:lnTo>
                  <a:pt x="0" y="8513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244079"/>
            <a:ext cx="16230600" cy="3657164"/>
            <a:chOff x="0" y="0"/>
            <a:chExt cx="4629209" cy="10430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29209" cy="1043078"/>
            </a:xfrm>
            <a:custGeom>
              <a:avLst/>
              <a:gdLst/>
              <a:ahLst/>
              <a:cxnLst/>
              <a:rect r="r" b="b" t="t" l="l"/>
              <a:pathLst>
                <a:path h="1043078" w="4629209">
                  <a:moveTo>
                    <a:pt x="0" y="0"/>
                  </a:moveTo>
                  <a:lnTo>
                    <a:pt x="4629209" y="0"/>
                  </a:lnTo>
                  <a:lnTo>
                    <a:pt x="4629209" y="1043078"/>
                  </a:lnTo>
                  <a:lnTo>
                    <a:pt x="0" y="1043078"/>
                  </a:lnTo>
                  <a:close/>
                </a:path>
              </a:pathLst>
            </a:custGeom>
            <a:blipFill>
              <a:blip r:embed="rId6"/>
              <a:stretch>
                <a:fillRect l="0" t="-15513" r="0" b="-15513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03004" y="1901716"/>
            <a:ext cx="16456296" cy="461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6859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Timestamp and Special Character Removal: 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Eliminated timestamps, \r, \n tags, and numerical values embedded within the video subtitle content.</a:t>
            </a:r>
          </a:p>
          <a:p>
            <a:pPr algn="just" marL="596859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Column Selection: 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Retained only the 'title' or movie name column and the 'file_content' column containing the cleaned video subtitles.</a:t>
            </a:r>
          </a:p>
          <a:p>
            <a:pPr algn="just" marL="596859" indent="-298429" lvl="1">
              <a:lnSpc>
                <a:spcPts val="5252"/>
              </a:lnSpc>
              <a:buAutoNum type="arabicPeriod" startAt="1"/>
            </a:pPr>
            <a:r>
              <a:rPr lang="en-US" sz="2764">
                <a:solidFill>
                  <a:srgbClr val="000000"/>
                </a:solidFill>
                <a:latin typeface="Montserrat Semi-Bold"/>
              </a:rPr>
              <a:t>Proper Movie Name Formatting: </a:t>
            </a:r>
            <a:r>
              <a:rPr lang="en-US" sz="2764">
                <a:solidFill>
                  <a:srgbClr val="000000"/>
                </a:solidFill>
                <a:latin typeface="Montserrat"/>
              </a:rPr>
              <a:t>Ensured that movie names were cleaned and formatted appropriately for consistency and readability.</a:t>
            </a:r>
          </a:p>
          <a:p>
            <a:pPr algn="just">
              <a:lnSpc>
                <a:spcPts val="52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0738"/>
            <a:ext cx="13282685" cy="909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90"/>
              </a:lnSpc>
            </a:pPr>
            <a:r>
              <a:rPr lang="en-US" sz="6959">
                <a:solidFill>
                  <a:srgbClr val="000000"/>
                </a:solidFill>
                <a:latin typeface="Aileron Ultra-Bold"/>
              </a:rPr>
              <a:t>Step 2: Data Cleaning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1642" y="-1368900"/>
            <a:ext cx="3752716" cy="3691308"/>
          </a:xfrm>
          <a:custGeom>
            <a:avLst/>
            <a:gdLst/>
            <a:ahLst/>
            <a:cxnLst/>
            <a:rect r="r" b="b" t="t" l="l"/>
            <a:pathLst>
              <a:path h="3691308" w="3752716">
                <a:moveTo>
                  <a:pt x="0" y="0"/>
                </a:moveTo>
                <a:lnTo>
                  <a:pt x="3752716" y="0"/>
                </a:lnTo>
                <a:lnTo>
                  <a:pt x="3752716" y="3691308"/>
                </a:lnTo>
                <a:lnTo>
                  <a:pt x="0" y="3691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9673" y="5306012"/>
            <a:ext cx="5521868" cy="3157340"/>
          </a:xfrm>
          <a:custGeom>
            <a:avLst/>
            <a:gdLst/>
            <a:ahLst/>
            <a:cxnLst/>
            <a:rect r="r" b="b" t="t" l="l"/>
            <a:pathLst>
              <a:path h="3157340" w="5521868">
                <a:moveTo>
                  <a:pt x="0" y="0"/>
                </a:moveTo>
                <a:lnTo>
                  <a:pt x="5521868" y="0"/>
                </a:lnTo>
                <a:lnTo>
                  <a:pt x="5521868" y="3157340"/>
                </a:lnTo>
                <a:lnTo>
                  <a:pt x="0" y="3157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75333"/>
            <a:ext cx="11636785" cy="90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32"/>
              </a:lnSpc>
            </a:pPr>
            <a:r>
              <a:rPr lang="en-US" sz="6800">
                <a:solidFill>
                  <a:srgbClr val="000000"/>
                </a:solidFill>
                <a:latin typeface="Aileron Ultra-Bold"/>
              </a:rPr>
              <a:t>Step 3: Chunking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8229" y="1775228"/>
            <a:ext cx="17363312" cy="327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8583" indent="-299292" lvl="1">
              <a:lnSpc>
                <a:spcPts val="5267"/>
              </a:lnSpc>
              <a:buFont typeface="Arial"/>
              <a:buChar char="•"/>
            </a:pPr>
            <a:r>
              <a:rPr lang="en-US" sz="2772">
                <a:solidFill>
                  <a:srgbClr val="000000"/>
                </a:solidFill>
                <a:latin typeface="Montserrat Medium"/>
              </a:rPr>
              <a:t>Chunking is breaking a big piece of data into smaller parts for easier handling. We use it to save memory, speed up processing, and work with large datasets more efficiently. It's like dividing a big task into smaller, more manageable pieces.</a:t>
            </a:r>
          </a:p>
          <a:p>
            <a:pPr algn="just" marL="598583" indent="-299292" lvl="1">
              <a:lnSpc>
                <a:spcPts val="5267"/>
              </a:lnSpc>
              <a:buFont typeface="Arial"/>
              <a:buChar char="•"/>
            </a:pPr>
            <a:r>
              <a:rPr lang="en-US" sz="2772">
                <a:solidFill>
                  <a:srgbClr val="000000"/>
                </a:solidFill>
                <a:latin typeface="Montserrat Medium"/>
              </a:rPr>
              <a:t>To convert each chunk into tokens, we used a technique called tokenization. Tokenization breaks a text into individual tokens.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5523" y="5115512"/>
            <a:ext cx="11401177" cy="39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8583" indent="-299292" lvl="1">
              <a:lnSpc>
                <a:spcPts val="5267"/>
              </a:lnSpc>
              <a:buFont typeface="Arial"/>
              <a:buChar char="•"/>
            </a:pPr>
            <a:r>
              <a:rPr lang="en-US" sz="2772">
                <a:solidFill>
                  <a:srgbClr val="000000"/>
                </a:solidFill>
                <a:latin typeface="Montserrat Medium"/>
              </a:rPr>
              <a:t>We loaded the 'all-mpnet-base-v2' SentenceTransformers model. You can use any other BERT-based model depending on your requirements.</a:t>
            </a:r>
          </a:p>
          <a:p>
            <a:pPr algn="just" marL="598583" indent="-299292" lvl="1">
              <a:lnSpc>
                <a:spcPts val="5267"/>
              </a:lnSpc>
              <a:buFont typeface="Arial"/>
              <a:buChar char="•"/>
            </a:pPr>
            <a:r>
              <a:rPr lang="en-US" sz="2772">
                <a:solidFill>
                  <a:srgbClr val="000000"/>
                </a:solidFill>
                <a:latin typeface="Montserrat Medium"/>
              </a:rPr>
              <a:t>We iterate over each chunk, encode it using the BERT model, and store the resulting embeddings in the bert_embeddings list.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848" y="-1274050"/>
            <a:ext cx="3752716" cy="3691308"/>
          </a:xfrm>
          <a:custGeom>
            <a:avLst/>
            <a:gdLst/>
            <a:ahLst/>
            <a:cxnLst/>
            <a:rect r="r" b="b" t="t" l="l"/>
            <a:pathLst>
              <a:path h="3691308" w="3752716">
                <a:moveTo>
                  <a:pt x="0" y="0"/>
                </a:moveTo>
                <a:lnTo>
                  <a:pt x="3752716" y="0"/>
                </a:lnTo>
                <a:lnTo>
                  <a:pt x="3752716" y="3691308"/>
                </a:lnTo>
                <a:lnTo>
                  <a:pt x="0" y="3691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0207" y="2416113"/>
            <a:ext cx="11748969" cy="3825820"/>
          </a:xfrm>
          <a:custGeom>
            <a:avLst/>
            <a:gdLst/>
            <a:ahLst/>
            <a:cxnLst/>
            <a:rect r="r" b="b" t="t" l="l"/>
            <a:pathLst>
              <a:path h="3825820" w="11748969">
                <a:moveTo>
                  <a:pt x="0" y="0"/>
                </a:moveTo>
                <a:lnTo>
                  <a:pt x="11748969" y="0"/>
                </a:lnTo>
                <a:lnTo>
                  <a:pt x="11748969" y="3825820"/>
                </a:lnTo>
                <a:lnTo>
                  <a:pt x="0" y="3825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82227"/>
            <a:ext cx="17259300" cy="90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32"/>
              </a:lnSpc>
            </a:pPr>
            <a:r>
              <a:rPr lang="en-US" sz="6800">
                <a:solidFill>
                  <a:srgbClr val="000000"/>
                </a:solidFill>
                <a:latin typeface="Aileron Bold"/>
              </a:rPr>
              <a:t>Step 4:  ChromaDB &amp; Embeddings setup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9948" y="6395478"/>
            <a:ext cx="16620424" cy="3932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VectorDB (ChromaDB) database is created with PersistentClient for storage and retrieval of embeddings.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An embedding function is defined using the SentenceTransformer model.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Collection "eng_subtitles_collection" stores documents, embeddings, and metadata.</a:t>
            </a:r>
          </a:p>
          <a:p>
            <a:pPr marL="604519" indent="-302260" lvl="1">
              <a:lnSpc>
                <a:spcPts val="53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Medium"/>
              </a:rPr>
              <a:t>The search function retrieves the top 10 similar documents based on cosine similarity.</a:t>
            </a:r>
          </a:p>
          <a:p>
            <a:pPr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5896" y="8391845"/>
            <a:ext cx="3853366" cy="3790310"/>
          </a:xfrm>
          <a:custGeom>
            <a:avLst/>
            <a:gdLst/>
            <a:ahLst/>
            <a:cxnLst/>
            <a:rect r="r" b="b" t="t" l="l"/>
            <a:pathLst>
              <a:path h="3790310" w="3853366">
                <a:moveTo>
                  <a:pt x="0" y="0"/>
                </a:moveTo>
                <a:lnTo>
                  <a:pt x="3853365" y="0"/>
                </a:lnTo>
                <a:lnTo>
                  <a:pt x="3853365" y="3790310"/>
                </a:lnTo>
                <a:lnTo>
                  <a:pt x="0" y="379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20311" y="2508947"/>
            <a:ext cx="7110776" cy="7207852"/>
            <a:chOff x="0" y="0"/>
            <a:chExt cx="1101645" cy="111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1645" cy="1116685"/>
            </a:xfrm>
            <a:custGeom>
              <a:avLst/>
              <a:gdLst/>
              <a:ahLst/>
              <a:cxnLst/>
              <a:rect r="r" b="b" t="t" l="l"/>
              <a:pathLst>
                <a:path h="1116685" w="1101645">
                  <a:moveTo>
                    <a:pt x="0" y="0"/>
                  </a:moveTo>
                  <a:lnTo>
                    <a:pt x="1101645" y="0"/>
                  </a:lnTo>
                  <a:lnTo>
                    <a:pt x="1101645" y="1116685"/>
                  </a:lnTo>
                  <a:lnTo>
                    <a:pt x="0" y="1116685"/>
                  </a:lnTo>
                  <a:close/>
                </a:path>
              </a:pathLst>
            </a:custGeom>
            <a:blipFill>
              <a:blip r:embed="rId4"/>
              <a:stretch>
                <a:fillRect l="-11194" t="0" r="-21743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16098" y="1885342"/>
            <a:ext cx="10636320" cy="783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4" indent="-356232" lvl="1">
              <a:lnSpc>
                <a:spcPts val="626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Montserrat"/>
              </a:rPr>
              <a:t>Developed a user-friendly application using Streamlit.</a:t>
            </a:r>
          </a:p>
          <a:p>
            <a:pPr algn="just" marL="712464" indent="-356232" lvl="1">
              <a:lnSpc>
                <a:spcPts val="626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Montserrat"/>
              </a:rPr>
              <a:t>User inputs a movie query into the interface.</a:t>
            </a:r>
          </a:p>
          <a:p>
            <a:pPr algn="just" marL="712464" indent="-356232" lvl="1">
              <a:lnSpc>
                <a:spcPts val="626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Montserrat"/>
              </a:rPr>
              <a:t>Query is encoded using the same model as the dataset.</a:t>
            </a:r>
          </a:p>
          <a:p>
            <a:pPr algn="just" marL="712464" indent="-356232" lvl="1">
              <a:lnSpc>
                <a:spcPts val="626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Montserrat"/>
              </a:rPr>
              <a:t>Implemented cosine similarity for efficient distance calculation. </a:t>
            </a:r>
            <a:r>
              <a:rPr lang="en-US" sz="3299">
                <a:solidFill>
                  <a:srgbClr val="000000"/>
                </a:solidFill>
                <a:latin typeface="Montserrat"/>
              </a:rPr>
              <a:t>Cosine similarity finds the closest embeddings to the query.</a:t>
            </a:r>
          </a:p>
          <a:p>
            <a:pPr algn="just" marL="712464" indent="-356232" lvl="1">
              <a:lnSpc>
                <a:spcPts val="626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Montserrat"/>
              </a:rPr>
              <a:t>Displays corresponding movie names based on the top 10 closest embeddings to the user.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3991" y="1162050"/>
            <a:ext cx="18415945" cy="86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94"/>
              </a:lnSpc>
            </a:pPr>
            <a:r>
              <a:rPr lang="en-US" sz="6560">
                <a:solidFill>
                  <a:srgbClr val="000000"/>
                </a:solidFill>
                <a:latin typeface="Aileron Ultra-Bold"/>
              </a:rPr>
              <a:t>Step 5: Search functionality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DAGCqzj3l8g</dc:identifier>
  <dcterms:modified xsi:type="dcterms:W3CDTF">2011-08-01T06:04:30Z</dcterms:modified>
  <cp:revision>1</cp:revision>
  <dc:title>Green Brown Dark Simple Presentation</dc:title>
</cp:coreProperties>
</file>