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nva Sans" panose="020B0604020202020204" charset="0"/>
      <p:regular r:id="rId16"/>
    </p:embeddedFont>
    <p:embeddedFont>
      <p:font typeface="Canva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1147" y="3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9T08:35:50.8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3573-D85C-C843-0470-43FDE3E3AD8A}"/>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2D38BF72-101E-0C08-FFF6-E9AB46661242}"/>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AE96B6-0B8D-81E4-EDD6-2D2B952155DE}"/>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a:extLst>
              <a:ext uri="{FF2B5EF4-FFF2-40B4-BE49-F238E27FC236}">
                <a16:creationId xmlns:a16="http://schemas.microsoft.com/office/drawing/2014/main" id="{2BAE5092-F561-9934-A301-13C1EC3E9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AAAB2-D242-D995-05AE-01029EDF5D5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497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E558-FD07-CE9C-1F5F-76D468A7D1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1BEF3D-B4C0-1ACA-3FFA-249DB8D425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6CA08B-64B1-9259-70FA-CB6261852566}"/>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a:extLst>
              <a:ext uri="{FF2B5EF4-FFF2-40B4-BE49-F238E27FC236}">
                <a16:creationId xmlns:a16="http://schemas.microsoft.com/office/drawing/2014/main" id="{3AD0CC85-7EFA-F7E8-59EE-9359B5FDA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CED04-57D7-1C1A-112C-EC37012A972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889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6516C-2BDC-DBFA-35A1-D7856CEC7551}"/>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CC664D-841E-F0D9-5D00-88E397ED42C2}"/>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84424F-F094-F80A-D701-0F28C40CD52E}"/>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a:extLst>
              <a:ext uri="{FF2B5EF4-FFF2-40B4-BE49-F238E27FC236}">
                <a16:creationId xmlns:a16="http://schemas.microsoft.com/office/drawing/2014/main" id="{B75CD037-948B-1B53-13DC-5883B6C61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5C562-7468-11F1-39E7-34C001F8724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450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D96B-E157-7B6A-4322-7D12D501B3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81DD18-35C6-BDD3-38B6-1FA0298E15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D1EFA-E137-F465-A606-EBF435DF4DAB}"/>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a:extLst>
              <a:ext uri="{FF2B5EF4-FFF2-40B4-BE49-F238E27FC236}">
                <a16:creationId xmlns:a16="http://schemas.microsoft.com/office/drawing/2014/main" id="{B7F55A1A-6065-C8E1-E2E2-A6DCA8FC7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5D6D-1AC9-3F98-FB4B-0E62129EB7A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579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57E5-F9AF-4B4C-0A2A-DFFB45B9F584}"/>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BF58E0-6E7B-BB8D-D79E-05ABCBFC7660}"/>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B0681-76BB-5E0D-F41E-0F60342EA359}"/>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a:extLst>
              <a:ext uri="{FF2B5EF4-FFF2-40B4-BE49-F238E27FC236}">
                <a16:creationId xmlns:a16="http://schemas.microsoft.com/office/drawing/2014/main" id="{668092EA-7629-AB43-AF19-84613CBAF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4AB7B-D5F8-0E17-9A2D-01395CE1EA8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686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AE99-4252-526D-F58B-21D418CE8A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B192B1-6C4E-77C8-8C10-DBE09D351CE8}"/>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9DF694-810B-F99B-EB44-7913D191F0E6}"/>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12F7B6-D479-0012-40F2-A5307DFD4878}"/>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a:extLst>
              <a:ext uri="{FF2B5EF4-FFF2-40B4-BE49-F238E27FC236}">
                <a16:creationId xmlns:a16="http://schemas.microsoft.com/office/drawing/2014/main" id="{D29AB417-9850-FA77-A908-B6ADFC169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50BD7-A035-EC48-A449-2E06792A0C5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183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B9DF-7A5C-1558-A7A5-29CE9EFF0624}"/>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DC2F88-E35E-2852-AA30-D03A9656BDF0}"/>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FD860C6C-A5ED-BF1A-A530-A8734262ADB9}"/>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E00CCE-1213-2E93-304C-DFBCDCABCE14}"/>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B369B-904B-EF20-EAA2-B6DD2080F3BF}"/>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D37CD9-F030-23D0-1DF4-FAD0C211C400}"/>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8" name="Footer Placeholder 7">
            <a:extLst>
              <a:ext uri="{FF2B5EF4-FFF2-40B4-BE49-F238E27FC236}">
                <a16:creationId xmlns:a16="http://schemas.microsoft.com/office/drawing/2014/main" id="{F0806BB9-00EC-56E5-4F27-80EDA508FE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D2892-0D78-9D02-7898-053FB7850B6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997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A75B-2CF5-5F42-CED5-339CEB9C3C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4AAEA1-42CE-5AA3-A8F3-55E06B37157D}"/>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4" name="Footer Placeholder 3">
            <a:extLst>
              <a:ext uri="{FF2B5EF4-FFF2-40B4-BE49-F238E27FC236}">
                <a16:creationId xmlns:a16="http://schemas.microsoft.com/office/drawing/2014/main" id="{32F761BD-AFF0-880D-3CEC-2A79F80E6A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8270B5-999B-EA94-E2F5-33195E45C37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8730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EEFEC-3FF4-A6D1-9361-16ECA9345AA0}"/>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3" name="Footer Placeholder 2">
            <a:extLst>
              <a:ext uri="{FF2B5EF4-FFF2-40B4-BE49-F238E27FC236}">
                <a16:creationId xmlns:a16="http://schemas.microsoft.com/office/drawing/2014/main" id="{09D9AA3D-9F4E-EC90-D68E-F28A909EE1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E15074-1C78-756D-7A59-4A2D18F124E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835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F576-B1BD-F926-92D8-983E2B30B353}"/>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A5BC2F-D582-97D7-858F-357C2529A017}"/>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184837-2A4B-B520-E59C-5E3B806B8555}"/>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E5290322-10E0-20B4-C2A9-FBC567066898}"/>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a:extLst>
              <a:ext uri="{FF2B5EF4-FFF2-40B4-BE49-F238E27FC236}">
                <a16:creationId xmlns:a16="http://schemas.microsoft.com/office/drawing/2014/main" id="{6D3991DE-8FEF-7863-A8BC-D23FFC360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440BA-2E32-57E6-5527-53FEEB05E47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A036-E3E4-1911-A697-CC3BCBF71228}"/>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03F41C-DB69-8ED1-D23F-0464AB481452}"/>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FD7D8B2A-5FBA-97FE-1ABB-82EE1BE979D3}"/>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CF53B13A-5D74-21E1-1484-1EFD254C6725}"/>
              </a:ext>
            </a:extLst>
          </p:cNvPr>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a:extLst>
              <a:ext uri="{FF2B5EF4-FFF2-40B4-BE49-F238E27FC236}">
                <a16:creationId xmlns:a16="http://schemas.microsoft.com/office/drawing/2014/main" id="{997E6705-6ED9-8360-81A4-E1BD278013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B92783-7DD2-E9DD-3B32-C6DD382B3C8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301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F5F31-FA32-DD1C-F907-CA8B02CA4C12}"/>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282FB4-4100-EE1D-91B6-E363F9FA5AA3}"/>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41D2-06AF-8F09-D11B-59A48B38E625}"/>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8/29/2024</a:t>
            </a:fld>
            <a:endParaRPr lang="en-US"/>
          </a:p>
        </p:txBody>
      </p:sp>
      <p:sp>
        <p:nvSpPr>
          <p:cNvPr id="5" name="Footer Placeholder 4">
            <a:extLst>
              <a:ext uri="{FF2B5EF4-FFF2-40B4-BE49-F238E27FC236}">
                <a16:creationId xmlns:a16="http://schemas.microsoft.com/office/drawing/2014/main" id="{228C9182-933D-72D4-D09F-ADBA9812956A}"/>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EFA8BB-F33E-5A80-5C67-14B882FF4A3F}"/>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6923128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48200" y="2872999"/>
            <a:ext cx="8707759" cy="5056118"/>
          </a:xfrm>
          <a:custGeom>
            <a:avLst/>
            <a:gdLst/>
            <a:ahLst/>
            <a:cxnLst/>
            <a:rect l="l" t="t" r="r" b="b"/>
            <a:pathLst>
              <a:path w="8707759" h="5056118">
                <a:moveTo>
                  <a:pt x="0" y="0"/>
                </a:moveTo>
                <a:lnTo>
                  <a:pt x="8707759" y="0"/>
                </a:lnTo>
                <a:lnTo>
                  <a:pt x="8707759" y="5056118"/>
                </a:lnTo>
                <a:lnTo>
                  <a:pt x="0" y="5056118"/>
                </a:lnTo>
                <a:lnTo>
                  <a:pt x="0" y="0"/>
                </a:lnTo>
                <a:close/>
              </a:path>
            </a:pathLst>
          </a:custGeom>
          <a:blipFill>
            <a:blip r:embed="rId2"/>
            <a:stretch>
              <a:fillRect/>
            </a:stretch>
          </a:blipFill>
        </p:spPr>
      </p:sp>
      <p:sp>
        <p:nvSpPr>
          <p:cNvPr id="5" name="TextBox 5"/>
          <p:cNvSpPr txBox="1"/>
          <p:nvPr/>
        </p:nvSpPr>
        <p:spPr>
          <a:xfrm>
            <a:off x="1028700" y="8334692"/>
            <a:ext cx="6595021" cy="1780540"/>
          </a:xfrm>
          <a:prstGeom prst="rect">
            <a:avLst/>
          </a:prstGeom>
        </p:spPr>
        <p:txBody>
          <a:bodyPr lIns="0" tIns="0" rIns="0" bIns="0" rtlCol="0" anchor="t">
            <a:spAutoFit/>
          </a:bodyPr>
          <a:lstStyle/>
          <a:p>
            <a:pPr algn="l">
              <a:lnSpc>
                <a:spcPts val="4759"/>
              </a:lnSpc>
            </a:pPr>
            <a:r>
              <a:rPr lang="en-US" sz="3399">
                <a:solidFill>
                  <a:srgbClr val="214289"/>
                </a:solidFill>
                <a:latin typeface="Canva Sans"/>
                <a:ea typeface="Canva Sans"/>
                <a:cs typeface="Canva Sans"/>
                <a:sym typeface="Canva Sans"/>
              </a:rPr>
              <a:t>SUBJECT : CRYPTOGRAPHY        </a:t>
            </a:r>
          </a:p>
          <a:p>
            <a:pPr algn="l">
              <a:lnSpc>
                <a:spcPts val="4759"/>
              </a:lnSpc>
            </a:pPr>
            <a:r>
              <a:rPr lang="en-US" sz="3399">
                <a:solidFill>
                  <a:srgbClr val="214289"/>
                </a:solidFill>
                <a:latin typeface="Canva Sans"/>
                <a:ea typeface="Canva Sans"/>
                <a:cs typeface="Canva Sans"/>
                <a:sym typeface="Canva Sans"/>
              </a:rPr>
              <a:t>CODE : UE23CS645BC3</a:t>
            </a:r>
          </a:p>
          <a:p>
            <a:pPr algn="ctr">
              <a:lnSpc>
                <a:spcPts val="4759"/>
              </a:lnSpc>
            </a:pPr>
            <a:endParaRPr lang="en-US" sz="3399">
              <a:solidFill>
                <a:srgbClr val="214289"/>
              </a:solidFill>
              <a:latin typeface="Canva Sans"/>
              <a:ea typeface="Canva Sans"/>
              <a:cs typeface="Canva Sans"/>
              <a:sym typeface="Canva Sans"/>
            </a:endParaRPr>
          </a:p>
        </p:txBody>
      </p:sp>
      <p:sp>
        <p:nvSpPr>
          <p:cNvPr id="6" name="TextBox 6"/>
          <p:cNvSpPr txBox="1"/>
          <p:nvPr/>
        </p:nvSpPr>
        <p:spPr>
          <a:xfrm>
            <a:off x="12822931" y="8334692"/>
            <a:ext cx="5649176" cy="2380615"/>
          </a:xfrm>
          <a:prstGeom prst="rect">
            <a:avLst/>
          </a:prstGeom>
        </p:spPr>
        <p:txBody>
          <a:bodyPr lIns="0" tIns="0" rIns="0" bIns="0" rtlCol="0" anchor="t">
            <a:spAutoFit/>
          </a:bodyPr>
          <a:lstStyle/>
          <a:p>
            <a:pPr algn="l">
              <a:lnSpc>
                <a:spcPts val="4759"/>
              </a:lnSpc>
            </a:pPr>
            <a:r>
              <a:rPr lang="en-US" sz="3399">
                <a:solidFill>
                  <a:srgbClr val="214289"/>
                </a:solidFill>
                <a:latin typeface="Canva Sans"/>
                <a:ea typeface="Canva Sans"/>
                <a:cs typeface="Canva Sans"/>
                <a:sym typeface="Canva Sans"/>
              </a:rPr>
              <a:t>Submitted By:</a:t>
            </a:r>
          </a:p>
          <a:p>
            <a:pPr algn="l">
              <a:lnSpc>
                <a:spcPts val="4759"/>
              </a:lnSpc>
            </a:pPr>
            <a:r>
              <a:rPr lang="en-US" sz="3399">
                <a:solidFill>
                  <a:srgbClr val="214289"/>
                </a:solidFill>
                <a:latin typeface="Canva Sans"/>
                <a:ea typeface="Canva Sans"/>
                <a:cs typeface="Canva Sans"/>
                <a:sym typeface="Canva Sans"/>
              </a:rPr>
              <a:t>SRN : PES1PG23CS019</a:t>
            </a:r>
          </a:p>
          <a:p>
            <a:pPr algn="l">
              <a:lnSpc>
                <a:spcPts val="4759"/>
              </a:lnSpc>
            </a:pPr>
            <a:r>
              <a:rPr lang="en-US" sz="3399">
                <a:solidFill>
                  <a:srgbClr val="214289"/>
                </a:solidFill>
                <a:latin typeface="Canva Sans"/>
                <a:ea typeface="Canva Sans"/>
                <a:cs typeface="Canva Sans"/>
                <a:sym typeface="Canva Sans"/>
              </a:rPr>
              <a:t>NAME : J Thanish Vishaal</a:t>
            </a:r>
          </a:p>
          <a:p>
            <a:pPr algn="ctr">
              <a:lnSpc>
                <a:spcPts val="4759"/>
              </a:lnSpc>
            </a:pPr>
            <a:endParaRPr lang="en-US" sz="3399">
              <a:solidFill>
                <a:srgbClr val="214289"/>
              </a:solidFill>
              <a:latin typeface="Canva Sans"/>
              <a:ea typeface="Canva Sans"/>
              <a:cs typeface="Canva Sans"/>
              <a:sym typeface="Canva Sans"/>
            </a:endParaRPr>
          </a:p>
        </p:txBody>
      </p:sp>
      <p:sp>
        <p:nvSpPr>
          <p:cNvPr id="8" name="TextBox 7">
            <a:extLst>
              <a:ext uri="{FF2B5EF4-FFF2-40B4-BE49-F238E27FC236}">
                <a16:creationId xmlns:a16="http://schemas.microsoft.com/office/drawing/2014/main" id="{2FAEB1F4-B5F1-F477-448A-667DE3D7020D}"/>
              </a:ext>
            </a:extLst>
          </p:cNvPr>
          <p:cNvSpPr txBox="1"/>
          <p:nvPr/>
        </p:nvSpPr>
        <p:spPr>
          <a:xfrm>
            <a:off x="216090" y="0"/>
            <a:ext cx="18059400" cy="2840586"/>
          </a:xfrm>
          <a:prstGeom prst="rect">
            <a:avLst/>
          </a:prstGeom>
          <a:noFill/>
        </p:spPr>
        <p:txBody>
          <a:bodyPr wrap="square">
            <a:spAutoFit/>
          </a:bodyPr>
          <a:lstStyle/>
          <a:p>
            <a:pPr algn="ctr">
              <a:lnSpc>
                <a:spcPct val="107000"/>
              </a:lnSpc>
              <a:spcAft>
                <a:spcPts val="800"/>
              </a:spcAft>
            </a:pPr>
            <a:r>
              <a:rPr lang="en-IN" sz="5600" b="1" kern="100" dirty="0">
                <a:solidFill>
                  <a:srgbClr val="214289"/>
                </a:solidFill>
                <a:effectLst/>
                <a:latin typeface="Arial" panose="020B0604020202020204" pitchFamily="34" charset="0"/>
                <a:ea typeface="Calibri" panose="020F0502020204030204" pitchFamily="34" charset="0"/>
              </a:rPr>
              <a:t>Hybrid Cryptography: Integrating </a:t>
            </a:r>
            <a:endParaRPr lang="en-IN" sz="5600" kern="100" dirty="0">
              <a:solidFill>
                <a:srgbClr val="214289"/>
              </a:solidFill>
              <a:effectLst/>
              <a:latin typeface="Arial" panose="020B0604020202020204" pitchFamily="34" charset="0"/>
              <a:ea typeface="Calibri" panose="020F0502020204030204" pitchFamily="34" charset="0"/>
            </a:endParaRPr>
          </a:p>
          <a:p>
            <a:pPr algn="ctr"/>
            <a:r>
              <a:rPr lang="en-IN" sz="5600" b="1" dirty="0">
                <a:solidFill>
                  <a:srgbClr val="214289"/>
                </a:solidFill>
                <a:effectLst/>
                <a:latin typeface="Arial" panose="020B0604020202020204" pitchFamily="34" charset="0"/>
                <a:ea typeface="Calibri" panose="020F0502020204030204" pitchFamily="34" charset="0"/>
              </a:rPr>
              <a:t>Block and Stream Ciphers with RSA Encryption for Secure Communication</a:t>
            </a:r>
            <a:endParaRPr lang="en-IN" sz="5600" dirty="0">
              <a:solidFill>
                <a:srgbClr val="214289"/>
              </a:solidFill>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D065F2C-1CFD-4BFA-7E65-77EA05C3043D}"/>
                  </a:ext>
                </a:extLst>
              </p14:cNvPr>
              <p14:cNvContentPartPr/>
              <p14:nvPr/>
            </p14:nvContentPartPr>
            <p14:xfrm>
              <a:off x="-859546" y="1583371"/>
              <a:ext cx="360" cy="360"/>
            </p14:xfrm>
          </p:contentPart>
        </mc:Choice>
        <mc:Fallback>
          <p:pic>
            <p:nvPicPr>
              <p:cNvPr id="3" name="Ink 2">
                <a:extLst>
                  <a:ext uri="{FF2B5EF4-FFF2-40B4-BE49-F238E27FC236}">
                    <a16:creationId xmlns:a16="http://schemas.microsoft.com/office/drawing/2014/main" id="{5D065F2C-1CFD-4BFA-7E65-77EA05C3043D}"/>
                  </a:ext>
                </a:extLst>
              </p:cNvPr>
              <p:cNvPicPr/>
              <p:nvPr/>
            </p:nvPicPr>
            <p:blipFill>
              <a:blip r:embed="rId4"/>
              <a:stretch>
                <a:fillRect/>
              </a:stretch>
            </p:blipFill>
            <p:spPr>
              <a:xfrm>
                <a:off x="-913546" y="1475371"/>
                <a:ext cx="108000" cy="216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6192" y="5091359"/>
            <a:ext cx="7738157" cy="3771127"/>
          </a:xfrm>
          <a:custGeom>
            <a:avLst/>
            <a:gdLst/>
            <a:ahLst/>
            <a:cxnLst/>
            <a:rect l="l" t="t" r="r" b="b"/>
            <a:pathLst>
              <a:path w="7738157" h="3771127">
                <a:moveTo>
                  <a:pt x="0" y="0"/>
                </a:moveTo>
                <a:lnTo>
                  <a:pt x="7738158" y="0"/>
                </a:lnTo>
                <a:lnTo>
                  <a:pt x="7738158" y="3771127"/>
                </a:lnTo>
                <a:lnTo>
                  <a:pt x="0" y="3771127"/>
                </a:lnTo>
                <a:lnTo>
                  <a:pt x="0" y="0"/>
                </a:lnTo>
                <a:close/>
              </a:path>
            </a:pathLst>
          </a:custGeom>
          <a:blipFill>
            <a:blip r:embed="rId2"/>
            <a:stretch>
              <a:fillRect/>
            </a:stretch>
          </a:blipFill>
        </p:spPr>
      </p:sp>
      <p:sp>
        <p:nvSpPr>
          <p:cNvPr id="3" name="Freeform 3"/>
          <p:cNvSpPr/>
          <p:nvPr/>
        </p:nvSpPr>
        <p:spPr>
          <a:xfrm>
            <a:off x="8428629" y="5285501"/>
            <a:ext cx="9688718" cy="3576985"/>
          </a:xfrm>
          <a:custGeom>
            <a:avLst/>
            <a:gdLst/>
            <a:ahLst/>
            <a:cxnLst/>
            <a:rect l="l" t="t" r="r" b="b"/>
            <a:pathLst>
              <a:path w="9688718" h="3576985">
                <a:moveTo>
                  <a:pt x="0" y="0"/>
                </a:moveTo>
                <a:lnTo>
                  <a:pt x="9688718" y="0"/>
                </a:lnTo>
                <a:lnTo>
                  <a:pt x="9688718" y="3576985"/>
                </a:lnTo>
                <a:lnTo>
                  <a:pt x="0" y="3576985"/>
                </a:lnTo>
                <a:lnTo>
                  <a:pt x="0" y="0"/>
                </a:lnTo>
                <a:close/>
              </a:path>
            </a:pathLst>
          </a:custGeom>
          <a:blipFill>
            <a:blip r:embed="rId3"/>
            <a:stretch>
              <a:fillRect l="-2074" r="-5091"/>
            </a:stretch>
          </a:blipFill>
        </p:spPr>
      </p:sp>
      <p:sp>
        <p:nvSpPr>
          <p:cNvPr id="4" name="TextBox 4"/>
          <p:cNvSpPr txBox="1"/>
          <p:nvPr/>
        </p:nvSpPr>
        <p:spPr>
          <a:xfrm>
            <a:off x="5295039" y="81908"/>
            <a:ext cx="7053411" cy="962660"/>
          </a:xfrm>
          <a:prstGeom prst="rect">
            <a:avLst/>
          </a:prstGeom>
        </p:spPr>
        <p:txBody>
          <a:bodyPr lIns="0" tIns="0" rIns="0" bIns="0" rtlCol="0" anchor="t">
            <a:spAutoFit/>
          </a:bodyPr>
          <a:lstStyle/>
          <a:p>
            <a:pPr algn="ctr">
              <a:lnSpc>
                <a:spcPts val="7840"/>
              </a:lnSpc>
            </a:pPr>
            <a:r>
              <a:rPr lang="en-US" sz="5600">
                <a:solidFill>
                  <a:srgbClr val="214289"/>
                </a:solidFill>
                <a:latin typeface="Canva Sans Bold"/>
                <a:ea typeface="Canva Sans Bold"/>
                <a:cs typeface="Canva Sans Bold"/>
                <a:sym typeface="Canva Sans Bold"/>
              </a:rPr>
              <a:t>Working of the Code</a:t>
            </a:r>
          </a:p>
        </p:txBody>
      </p:sp>
      <p:sp>
        <p:nvSpPr>
          <p:cNvPr id="5" name="TextBox 5"/>
          <p:cNvSpPr txBox="1"/>
          <p:nvPr/>
        </p:nvSpPr>
        <p:spPr>
          <a:xfrm>
            <a:off x="151603" y="1342319"/>
            <a:ext cx="17965744" cy="3894592"/>
          </a:xfrm>
          <a:prstGeom prst="rect">
            <a:avLst/>
          </a:prstGeom>
        </p:spPr>
        <p:txBody>
          <a:bodyPr lIns="0" tIns="0" rIns="0" bIns="0" rtlCol="0" anchor="t">
            <a:spAutoFit/>
          </a:bodyPr>
          <a:lstStyle/>
          <a:p>
            <a:pPr algn="l">
              <a:lnSpc>
                <a:spcPts val="3359"/>
              </a:lnSpc>
            </a:pPr>
            <a:r>
              <a:rPr lang="en-US" sz="2400" dirty="0">
                <a:solidFill>
                  <a:srgbClr val="214289"/>
                </a:solidFill>
                <a:latin typeface="Canva Sans"/>
                <a:ea typeface="Canva Sans"/>
                <a:cs typeface="Canva Sans"/>
                <a:sym typeface="Canva Sans"/>
              </a:rPr>
              <a:t>1. </a:t>
            </a:r>
            <a:r>
              <a:rPr lang="en-US" sz="2400" b="1" dirty="0">
                <a:solidFill>
                  <a:srgbClr val="214289"/>
                </a:solidFill>
                <a:latin typeface="Canva Sans Bold" panose="020B0604020202020204" charset="0"/>
                <a:ea typeface="Canva Sans"/>
                <a:cs typeface="Canva Sans"/>
                <a:sym typeface="Canva Sans"/>
              </a:rPr>
              <a:t>Alice's Code (alice_client.py)</a:t>
            </a:r>
          </a:p>
          <a:p>
            <a:pPr marL="518160" lvl="1" indent="-259080" algn="l">
              <a:lnSpc>
                <a:spcPts val="3359"/>
              </a:lnSpc>
              <a:buFont typeface="Arial"/>
              <a:buChar char="•"/>
            </a:pPr>
            <a:r>
              <a:rPr lang="en-US" sz="2400" dirty="0">
                <a:solidFill>
                  <a:srgbClr val="214289"/>
                </a:solidFill>
                <a:latin typeface="Canva Sans"/>
                <a:ea typeface="Canva Sans"/>
                <a:cs typeface="Canva Sans"/>
                <a:sym typeface="Canva Sans"/>
              </a:rPr>
              <a:t>Purpose: Implements the client-side of the communication system. Alice's code encrypts messages using symmetric encryption (AES or chacha20), and then sends the message to the server after encrypting the cipher message with bob’s public key. It also handles receiving and decrypting ciphertexts.</a:t>
            </a:r>
          </a:p>
          <a:p>
            <a:pPr algn="l">
              <a:lnSpc>
                <a:spcPts val="3359"/>
              </a:lnSpc>
            </a:pPr>
            <a:r>
              <a:rPr lang="en-US" sz="2400" dirty="0">
                <a:solidFill>
                  <a:srgbClr val="214289"/>
                </a:solidFill>
                <a:latin typeface="Canva Sans"/>
                <a:ea typeface="Canva Sans"/>
                <a:cs typeface="Canva Sans"/>
                <a:sym typeface="Canva Sans"/>
              </a:rPr>
              <a:t>2. </a:t>
            </a:r>
            <a:r>
              <a:rPr lang="en-US" sz="2400" b="1" dirty="0">
                <a:solidFill>
                  <a:srgbClr val="214289"/>
                </a:solidFill>
                <a:latin typeface="Canva Sans Bold" panose="020B0604020202020204" charset="0"/>
                <a:ea typeface="Canva Sans"/>
                <a:cs typeface="Canva Sans"/>
                <a:sym typeface="Canva Sans"/>
              </a:rPr>
              <a:t>Bob's Code (bob_server.py)</a:t>
            </a:r>
          </a:p>
          <a:p>
            <a:pPr marL="518160" lvl="1" indent="-259080" algn="l">
              <a:lnSpc>
                <a:spcPts val="3359"/>
              </a:lnSpc>
              <a:buFont typeface="Arial"/>
              <a:buChar char="•"/>
            </a:pPr>
            <a:r>
              <a:rPr lang="en-US" sz="2400" dirty="0">
                <a:solidFill>
                  <a:srgbClr val="214289"/>
                </a:solidFill>
                <a:latin typeface="Canva Sans"/>
                <a:ea typeface="Canva Sans"/>
                <a:cs typeface="Canva Sans"/>
                <a:sym typeface="Canva Sans"/>
              </a:rPr>
              <a:t>Purpose: Implements the server-side of the communication system. Bob's code handles receiving messages from Alice, decrypts them, and also sends back encrypted ciphertexts to Alice .</a:t>
            </a:r>
          </a:p>
          <a:p>
            <a:pPr algn="l">
              <a:lnSpc>
                <a:spcPts val="3359"/>
              </a:lnSpc>
            </a:pPr>
            <a:endParaRPr lang="en-US" sz="2400" dirty="0">
              <a:solidFill>
                <a:srgbClr val="214289"/>
              </a:solidFill>
              <a:latin typeface="Canva Sans"/>
              <a:ea typeface="Canva Sans"/>
              <a:cs typeface="Canva Sans"/>
              <a:sym typeface="Canva Sans"/>
            </a:endParaRPr>
          </a:p>
          <a:p>
            <a:pPr algn="l">
              <a:lnSpc>
                <a:spcPts val="3359"/>
              </a:lnSpc>
            </a:pPr>
            <a:endParaRPr lang="en-US" sz="2400" dirty="0">
              <a:solidFill>
                <a:srgbClr val="214289"/>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400800" y="66040"/>
            <a:ext cx="5867400" cy="962660"/>
          </a:xfrm>
          <a:prstGeom prst="rect">
            <a:avLst/>
          </a:prstGeom>
        </p:spPr>
        <p:txBody>
          <a:bodyPr wrap="square" lIns="0" tIns="0" rIns="0" bIns="0" rtlCol="0" anchor="t">
            <a:spAutoFit/>
          </a:bodyPr>
          <a:lstStyle/>
          <a:p>
            <a:pPr algn="ctr">
              <a:lnSpc>
                <a:spcPts val="7840"/>
              </a:lnSpc>
            </a:pPr>
            <a:r>
              <a:rPr lang="en-US" sz="5600" dirty="0">
                <a:solidFill>
                  <a:srgbClr val="214289"/>
                </a:solidFill>
                <a:latin typeface="Canva Sans Bold"/>
                <a:ea typeface="Canva Sans Bold"/>
                <a:cs typeface="Canva Sans Bold"/>
                <a:sym typeface="Canva Sans Bold"/>
              </a:rPr>
              <a:t>GUI Interface</a:t>
            </a:r>
          </a:p>
        </p:txBody>
      </p:sp>
      <p:pic>
        <p:nvPicPr>
          <p:cNvPr id="6" name="Picture 5">
            <a:extLst>
              <a:ext uri="{FF2B5EF4-FFF2-40B4-BE49-F238E27FC236}">
                <a16:creationId xmlns:a16="http://schemas.microsoft.com/office/drawing/2014/main" id="{78CB8C3B-0E2B-9CD1-D63F-7E8F89181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11" y="1055427"/>
            <a:ext cx="17442978" cy="90487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61708" y="65939"/>
            <a:ext cx="5964585" cy="962660"/>
          </a:xfrm>
          <a:prstGeom prst="rect">
            <a:avLst/>
          </a:prstGeom>
        </p:spPr>
        <p:txBody>
          <a:bodyPr lIns="0" tIns="0" rIns="0" bIns="0" rtlCol="0" anchor="t">
            <a:spAutoFit/>
          </a:bodyPr>
          <a:lstStyle/>
          <a:p>
            <a:pPr algn="ctr">
              <a:lnSpc>
                <a:spcPts val="7840"/>
              </a:lnSpc>
            </a:pPr>
            <a:r>
              <a:rPr lang="en-US" sz="5600">
                <a:solidFill>
                  <a:srgbClr val="214289"/>
                </a:solidFill>
                <a:latin typeface="Canva Sans Bold"/>
                <a:ea typeface="Canva Sans Bold"/>
                <a:cs typeface="Canva Sans Bold"/>
                <a:sym typeface="Canva Sans Bold"/>
              </a:rPr>
              <a:t>Security Analysis</a:t>
            </a:r>
          </a:p>
        </p:txBody>
      </p:sp>
      <p:sp>
        <p:nvSpPr>
          <p:cNvPr id="3" name="TextBox 3"/>
          <p:cNvSpPr txBox="1"/>
          <p:nvPr/>
        </p:nvSpPr>
        <p:spPr>
          <a:xfrm>
            <a:off x="156365" y="1089775"/>
            <a:ext cx="17965744" cy="96164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Potential Security Threats:</a:t>
            </a:r>
          </a:p>
          <a:p>
            <a:pPr algn="l">
              <a:lnSpc>
                <a:spcPts val="3359"/>
              </a:lnSpc>
            </a:pPr>
            <a:endParaRPr lang="en-US" sz="2400">
              <a:solidFill>
                <a:srgbClr val="214289"/>
              </a:solidFill>
              <a:latin typeface="Canva Sans Bold"/>
              <a:ea typeface="Canva Sans Bold"/>
              <a:cs typeface="Canva Sans Bold"/>
              <a:sym typeface="Canva Sans Bold"/>
            </a:endParaRP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Brute-Force Attacks:</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Description: An attacker systematically attempts all possible keys until the correct one is found. This attack is feasible if the key length is too short.</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Mitigation: Use sufficiently long keys (e.g., AES-256) and implement strong key management practices to prevent unauthorized access.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Side-Channel Attacks:</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Description: Exploits information leaked during cryptographic operations, such as timing information, power consumption, or electromagnetic emissions.</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Mitigation: Employ countermeasures like constant-time algorithms and physical shielding to minimize information leakage.</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Man-in-the-Middle Attacks:</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Description: An attacker intercepts and potentially alters the communication between two parties without their knowledge.</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Mitigation: Use digital signatures and mutual authentication to verify the identity of the communicating parties and ensure data integrity.</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Replay Attacks:</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Description: An attacker intercepts a valid data transmission and retransmits it to gain unauthorized access or disrupt communication.</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Mitigation: Incorporate timestamps or unique session identifiers to detect and prevent replayed messages.</a:t>
            </a:r>
          </a:p>
          <a:p>
            <a:pPr algn="l">
              <a:lnSpc>
                <a:spcPts val="3359"/>
              </a:lnSpc>
            </a:pPr>
            <a:endParaRPr lang="en-US" sz="2400">
              <a:solidFill>
                <a:srgbClr val="214289"/>
              </a:solidFill>
              <a:latin typeface="Canva Sans"/>
              <a:ea typeface="Canva Sans"/>
              <a:cs typeface="Canva Sans"/>
              <a:sym typeface="Canva Sans"/>
            </a:endParaRPr>
          </a:p>
          <a:p>
            <a:pPr algn="l">
              <a:lnSpc>
                <a:spcPts val="3359"/>
              </a:lnSpc>
            </a:pPr>
            <a:endParaRPr lang="en-US" sz="2400">
              <a:solidFill>
                <a:srgbClr val="214289"/>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61708" y="16351"/>
            <a:ext cx="5964585" cy="962660"/>
          </a:xfrm>
          <a:prstGeom prst="rect">
            <a:avLst/>
          </a:prstGeom>
        </p:spPr>
        <p:txBody>
          <a:bodyPr lIns="0" tIns="0" rIns="0" bIns="0" rtlCol="0" anchor="t">
            <a:spAutoFit/>
          </a:bodyPr>
          <a:lstStyle/>
          <a:p>
            <a:pPr algn="ctr">
              <a:lnSpc>
                <a:spcPts val="7840"/>
              </a:lnSpc>
            </a:pPr>
            <a:r>
              <a:rPr lang="en-US" sz="5600">
                <a:solidFill>
                  <a:srgbClr val="214289"/>
                </a:solidFill>
                <a:latin typeface="Canva Sans Bold"/>
                <a:ea typeface="Canva Sans Bold"/>
                <a:cs typeface="Canva Sans Bold"/>
                <a:sym typeface="Canva Sans Bold"/>
              </a:rPr>
              <a:t>Security Analysis</a:t>
            </a:r>
          </a:p>
        </p:txBody>
      </p:sp>
      <p:sp>
        <p:nvSpPr>
          <p:cNvPr id="3" name="TextBox 3"/>
          <p:cNvSpPr txBox="1"/>
          <p:nvPr/>
        </p:nvSpPr>
        <p:spPr>
          <a:xfrm>
            <a:off x="250110" y="990600"/>
            <a:ext cx="17768731" cy="9562811"/>
          </a:xfrm>
          <a:prstGeom prst="rect">
            <a:avLst/>
          </a:prstGeom>
        </p:spPr>
        <p:txBody>
          <a:bodyPr lIns="0" tIns="0" rIns="0" bIns="0" rtlCol="0" anchor="t">
            <a:spAutoFit/>
          </a:bodyPr>
          <a:lstStyle/>
          <a:p>
            <a:pPr algn="l">
              <a:lnSpc>
                <a:spcPts val="3359"/>
              </a:lnSpc>
            </a:pPr>
            <a:r>
              <a:rPr lang="en-US" sz="2400" dirty="0">
                <a:solidFill>
                  <a:srgbClr val="214289"/>
                </a:solidFill>
                <a:latin typeface="Canva Sans Bold"/>
                <a:ea typeface="Canva Sans Bold"/>
                <a:cs typeface="Canva Sans Bold"/>
                <a:sym typeface="Canva Sans Bold"/>
              </a:rPr>
              <a:t>Countermeasures:</a:t>
            </a:r>
          </a:p>
          <a:p>
            <a:pPr algn="l">
              <a:lnSpc>
                <a:spcPts val="3359"/>
              </a:lnSpc>
            </a:pPr>
            <a:endParaRPr lang="en-US" sz="2400" dirty="0">
              <a:solidFill>
                <a:srgbClr val="214289"/>
              </a:solidFill>
              <a:latin typeface="Canva Sans Bold"/>
              <a:ea typeface="Canva Sans Bold"/>
              <a:cs typeface="Canva Sans Bold"/>
              <a:sym typeface="Canva Sans Bold"/>
            </a:endParaRPr>
          </a:p>
          <a:p>
            <a:pPr marL="518160" lvl="1" indent="-259080" algn="l">
              <a:lnSpc>
                <a:spcPts val="3359"/>
              </a:lnSpc>
              <a:buFont typeface="Arial"/>
              <a:buChar char="•"/>
            </a:pPr>
            <a:r>
              <a:rPr lang="en-US" sz="2400" dirty="0">
                <a:solidFill>
                  <a:srgbClr val="214289"/>
                </a:solidFill>
                <a:latin typeface="Canva Sans Bold"/>
                <a:ea typeface="Canva Sans Bold"/>
                <a:cs typeface="Canva Sans Bold"/>
                <a:sym typeface="Canva Sans Bold"/>
              </a:rPr>
              <a:t>Key Exchange Protocols:</a:t>
            </a:r>
          </a:p>
          <a:p>
            <a:pPr marL="1036320" lvl="2" indent="-345440" algn="l">
              <a:lnSpc>
                <a:spcPts val="3359"/>
              </a:lnSpc>
              <a:buFont typeface="Arial"/>
              <a:buChar char="⚬"/>
            </a:pPr>
            <a:r>
              <a:rPr lang="en-US" sz="2400" dirty="0">
                <a:solidFill>
                  <a:srgbClr val="214289"/>
                </a:solidFill>
                <a:latin typeface="Canva Sans"/>
                <a:ea typeface="Canva Sans"/>
                <a:cs typeface="Canva Sans"/>
                <a:sym typeface="Canva Sans"/>
              </a:rPr>
              <a:t>Description: Secure methods for exchanging cryptographic keys over an insecure channel. Examples include Diffie-Hellman key exchange and Elliptic Curve Diffie-Hellman (ECDH).</a:t>
            </a:r>
          </a:p>
          <a:p>
            <a:pPr marL="518160" lvl="1" indent="-259080" algn="l">
              <a:lnSpc>
                <a:spcPts val="3359"/>
              </a:lnSpc>
              <a:buFont typeface="Arial"/>
              <a:buChar char="•"/>
            </a:pPr>
            <a:r>
              <a:rPr lang="en-US" sz="2400" dirty="0">
                <a:solidFill>
                  <a:srgbClr val="214289"/>
                </a:solidFill>
                <a:latin typeface="Canva Sans Bold"/>
                <a:ea typeface="Canva Sans Bold"/>
                <a:cs typeface="Canva Sans Bold"/>
                <a:sym typeface="Canva Sans Bold"/>
              </a:rPr>
              <a:t>Authentication Mechanisms:</a:t>
            </a:r>
          </a:p>
          <a:p>
            <a:pPr marL="1036320" lvl="2" indent="-345440" algn="l">
              <a:lnSpc>
                <a:spcPts val="3359"/>
              </a:lnSpc>
              <a:buFont typeface="Arial"/>
              <a:buChar char="⚬"/>
            </a:pPr>
            <a:r>
              <a:rPr lang="en-US" sz="2400" dirty="0">
                <a:solidFill>
                  <a:srgbClr val="214289"/>
                </a:solidFill>
                <a:latin typeface="Canva Sans"/>
                <a:ea typeface="Canva Sans"/>
                <a:cs typeface="Canva Sans"/>
                <a:sym typeface="Canva Sans"/>
              </a:rPr>
              <a:t>Description: Methods to verify the identity of users or systems to prevent unauthorized access. Examples include passwords, biometrics, and two-factor authentication (2FA).</a:t>
            </a:r>
          </a:p>
          <a:p>
            <a:pPr marL="518160" lvl="1" indent="-259080" algn="l">
              <a:lnSpc>
                <a:spcPts val="3359"/>
              </a:lnSpc>
              <a:buFont typeface="Arial"/>
              <a:buChar char="•"/>
            </a:pPr>
            <a:r>
              <a:rPr lang="en-US" sz="2400" dirty="0">
                <a:solidFill>
                  <a:srgbClr val="214289"/>
                </a:solidFill>
                <a:latin typeface="Canva Sans Bold"/>
                <a:ea typeface="Canva Sans Bold"/>
                <a:cs typeface="Canva Sans Bold"/>
                <a:sym typeface="Canva Sans Bold"/>
              </a:rPr>
              <a:t>Secure Coding Practices:</a:t>
            </a:r>
          </a:p>
          <a:p>
            <a:pPr marL="1036320" lvl="2" indent="-345440" algn="l">
              <a:lnSpc>
                <a:spcPts val="3359"/>
              </a:lnSpc>
              <a:buFont typeface="Arial"/>
              <a:buChar char="⚬"/>
            </a:pPr>
            <a:r>
              <a:rPr lang="en-US" sz="2400" dirty="0">
                <a:solidFill>
                  <a:srgbClr val="214289"/>
                </a:solidFill>
                <a:latin typeface="Canva Sans"/>
                <a:ea typeface="Canva Sans"/>
                <a:cs typeface="Canva Sans"/>
                <a:sym typeface="Canva Sans"/>
              </a:rPr>
              <a:t>Description: Techniques and practices to write secure code that is resistant to vulnerabilities. This includes input validation, error handling, and avoiding common pitfalls like buffer overflows.</a:t>
            </a:r>
          </a:p>
          <a:p>
            <a:pPr algn="l">
              <a:lnSpc>
                <a:spcPts val="3359"/>
              </a:lnSpc>
            </a:pPr>
            <a:endParaRPr lang="en-US" sz="2400" dirty="0">
              <a:solidFill>
                <a:srgbClr val="214289"/>
              </a:solidFill>
              <a:latin typeface="Canva Sans"/>
              <a:ea typeface="Canva Sans"/>
              <a:cs typeface="Canva Sans"/>
              <a:sym typeface="Canva Sans"/>
            </a:endParaRPr>
          </a:p>
          <a:p>
            <a:pPr algn="l">
              <a:lnSpc>
                <a:spcPts val="3359"/>
              </a:lnSpc>
            </a:pPr>
            <a:r>
              <a:rPr lang="en-US" sz="2400" dirty="0">
                <a:solidFill>
                  <a:srgbClr val="214289"/>
                </a:solidFill>
                <a:latin typeface="Canva Sans Bold"/>
                <a:ea typeface="Canva Sans Bold"/>
                <a:cs typeface="Canva Sans Bold"/>
                <a:sym typeface="Canva Sans Bold"/>
              </a:rPr>
              <a:t>Summary of Security Measures:</a:t>
            </a:r>
          </a:p>
          <a:p>
            <a:pPr algn="l">
              <a:lnSpc>
                <a:spcPts val="3359"/>
              </a:lnSpc>
            </a:pPr>
            <a:endParaRPr lang="en-US" sz="2400" dirty="0">
              <a:solidFill>
                <a:srgbClr val="214289"/>
              </a:solidFill>
              <a:latin typeface="Canva Sans Bold"/>
              <a:ea typeface="Canva Sans Bold"/>
              <a:cs typeface="Canva Sans Bold"/>
              <a:sym typeface="Canva Sans Bold"/>
            </a:endParaRPr>
          </a:p>
          <a:p>
            <a:pPr marL="518160" lvl="1" indent="-259080" algn="l">
              <a:lnSpc>
                <a:spcPts val="3359"/>
              </a:lnSpc>
              <a:buFont typeface="Arial"/>
              <a:buChar char="•"/>
            </a:pPr>
            <a:r>
              <a:rPr lang="en-US" sz="2400" b="1" dirty="0">
                <a:solidFill>
                  <a:srgbClr val="214289"/>
                </a:solidFill>
                <a:latin typeface="Canva Sans Bold" panose="020B0604020202020204" charset="0"/>
                <a:ea typeface="Canva Sans"/>
                <a:cs typeface="Canva Sans"/>
                <a:sym typeface="Canva Sans"/>
              </a:rPr>
              <a:t>Strong Encryption: </a:t>
            </a:r>
            <a:r>
              <a:rPr lang="en-US" sz="2400" dirty="0">
                <a:solidFill>
                  <a:srgbClr val="214289"/>
                </a:solidFill>
                <a:latin typeface="Canva Sans"/>
                <a:ea typeface="Canva Sans"/>
                <a:cs typeface="Canva Sans"/>
                <a:sym typeface="Canva Sans"/>
              </a:rPr>
              <a:t>Utilize robust encryption algorithms (AES-256) and ensure proper key management to secure data.</a:t>
            </a:r>
          </a:p>
          <a:p>
            <a:pPr marL="518160" lvl="1" indent="-259080" algn="l">
              <a:lnSpc>
                <a:spcPts val="3359"/>
              </a:lnSpc>
              <a:buFont typeface="Arial"/>
              <a:buChar char="•"/>
            </a:pPr>
            <a:r>
              <a:rPr lang="en-US" sz="2400" b="1" dirty="0">
                <a:solidFill>
                  <a:srgbClr val="214289"/>
                </a:solidFill>
                <a:latin typeface="Canva Sans Bold" panose="020B0604020202020204" charset="0"/>
                <a:ea typeface="Canva Sans"/>
                <a:cs typeface="Canva Sans"/>
                <a:sym typeface="Canva Sans"/>
              </a:rPr>
              <a:t>Integrity Checks: </a:t>
            </a:r>
            <a:r>
              <a:rPr lang="en-US" sz="2400" dirty="0">
                <a:solidFill>
                  <a:srgbClr val="214289"/>
                </a:solidFill>
                <a:latin typeface="Canva Sans"/>
                <a:ea typeface="Canva Sans"/>
                <a:cs typeface="Canva Sans"/>
                <a:sym typeface="Canva Sans"/>
              </a:rPr>
              <a:t>Implement hashing (SHA-256) to verify that data has not been tampered with during transmission.</a:t>
            </a:r>
          </a:p>
          <a:p>
            <a:pPr marL="518160" lvl="1" indent="-259080" algn="l">
              <a:lnSpc>
                <a:spcPts val="3359"/>
              </a:lnSpc>
              <a:buFont typeface="Arial"/>
              <a:buChar char="•"/>
            </a:pPr>
            <a:r>
              <a:rPr lang="en-US" sz="2400" b="1" dirty="0">
                <a:solidFill>
                  <a:srgbClr val="214289"/>
                </a:solidFill>
                <a:latin typeface="Canva Sans Bold" panose="020B0604020202020204" charset="0"/>
                <a:ea typeface="Canva Sans"/>
                <a:cs typeface="Canva Sans"/>
                <a:sym typeface="Canva Sans"/>
              </a:rPr>
              <a:t>Authentication and Authorization: </a:t>
            </a:r>
            <a:r>
              <a:rPr lang="en-US" sz="2400" dirty="0">
                <a:solidFill>
                  <a:srgbClr val="214289"/>
                </a:solidFill>
                <a:latin typeface="Canva Sans"/>
                <a:ea typeface="Canva Sans"/>
                <a:cs typeface="Canva Sans"/>
                <a:sym typeface="Canva Sans"/>
              </a:rPr>
              <a:t>Use secure methods to authenticate and authorize communication between Alice and Bob, ensuring that only legitimate parties can access and exchange information.</a:t>
            </a:r>
          </a:p>
          <a:p>
            <a:pPr marL="518160" lvl="1" indent="-259080" algn="l">
              <a:lnSpc>
                <a:spcPts val="3359"/>
              </a:lnSpc>
              <a:buFont typeface="Arial"/>
              <a:buChar char="•"/>
            </a:pPr>
            <a:r>
              <a:rPr lang="en-US" sz="2400" dirty="0">
                <a:solidFill>
                  <a:srgbClr val="214289"/>
                </a:solidFill>
                <a:latin typeface="Canva Sans Bold" panose="020B0604020202020204" charset="0"/>
                <a:ea typeface="Canva Sans"/>
                <a:cs typeface="Canva Sans"/>
                <a:sym typeface="Canva Sans"/>
              </a:rPr>
              <a:t>Continuous Monitoring and Updates: </a:t>
            </a:r>
            <a:r>
              <a:rPr lang="en-US" sz="2400" dirty="0">
                <a:solidFill>
                  <a:srgbClr val="214289"/>
                </a:solidFill>
                <a:latin typeface="Canva Sans"/>
                <a:ea typeface="Canva Sans"/>
                <a:cs typeface="Canva Sans"/>
                <a:sym typeface="Canva Sans"/>
              </a:rPr>
              <a:t>Regularly monitor for vulnerabilities and update cryptographic methods and protocols as needed to address emerging threats.</a:t>
            </a:r>
          </a:p>
          <a:p>
            <a:pPr algn="l">
              <a:lnSpc>
                <a:spcPts val="3359"/>
              </a:lnSpc>
            </a:pPr>
            <a:endParaRPr lang="en-US" sz="2400" dirty="0">
              <a:solidFill>
                <a:srgbClr val="214289"/>
              </a:solidFill>
              <a:latin typeface="Canva Sans"/>
              <a:ea typeface="Canva Sans"/>
              <a:cs typeface="Canva Sans"/>
              <a:sym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86600" y="66040"/>
            <a:ext cx="4191000" cy="962660"/>
          </a:xfrm>
          <a:prstGeom prst="rect">
            <a:avLst/>
          </a:prstGeom>
        </p:spPr>
        <p:txBody>
          <a:bodyPr wrap="square" lIns="0" tIns="0" rIns="0" bIns="0" rtlCol="0" anchor="t">
            <a:spAutoFit/>
          </a:bodyPr>
          <a:lstStyle/>
          <a:p>
            <a:pPr algn="ctr">
              <a:lnSpc>
                <a:spcPts val="7840"/>
              </a:lnSpc>
            </a:pPr>
            <a:r>
              <a:rPr lang="en-US" sz="5600" dirty="0">
                <a:solidFill>
                  <a:srgbClr val="214289"/>
                </a:solidFill>
                <a:latin typeface="Canva Sans Bold"/>
                <a:ea typeface="Canva Sans Bold"/>
                <a:cs typeface="Canva Sans Bold"/>
                <a:sym typeface="Canva Sans Bold"/>
              </a:rPr>
              <a:t>Conclusion</a:t>
            </a:r>
          </a:p>
        </p:txBody>
      </p:sp>
      <p:sp>
        <p:nvSpPr>
          <p:cNvPr id="3" name="TextBox 3"/>
          <p:cNvSpPr txBox="1"/>
          <p:nvPr/>
        </p:nvSpPr>
        <p:spPr>
          <a:xfrm>
            <a:off x="199387" y="1418749"/>
            <a:ext cx="17889225" cy="83591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Final Thoughts:</a:t>
            </a:r>
          </a:p>
          <a:p>
            <a:pPr algn="l">
              <a:lnSpc>
                <a:spcPts val="3359"/>
              </a:lnSpc>
            </a:pPr>
            <a:endParaRPr lang="en-US" sz="2400">
              <a:solidFill>
                <a:srgbClr val="214289"/>
              </a:solidFill>
              <a:latin typeface="Canva Sans Bold"/>
              <a:ea typeface="Canva Sans Bold"/>
              <a:cs typeface="Canva Sans Bold"/>
              <a:sym typeface="Canva Sans Bold"/>
            </a:endParaRP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Importance of Cryptography: </a:t>
            </a:r>
            <a:r>
              <a:rPr lang="en-US" sz="2400">
                <a:solidFill>
                  <a:srgbClr val="214289"/>
                </a:solidFill>
                <a:latin typeface="Canva Sans"/>
                <a:ea typeface="Canva Sans"/>
                <a:cs typeface="Canva Sans"/>
                <a:sym typeface="Canva Sans"/>
              </a:rPr>
              <a:t>Cryptography is a critical component in safeguarding information in the digital age. It ensures that data remains confidential, integral, and authentic, protecting against unauthorized access and tampering.</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Robust Solutions for Secure Communication:</a:t>
            </a:r>
            <a:r>
              <a:rPr lang="en-US" sz="2400">
                <a:solidFill>
                  <a:srgbClr val="214289"/>
                </a:solidFill>
                <a:latin typeface="Canva Sans"/>
                <a:ea typeface="Canva Sans"/>
                <a:cs typeface="Canva Sans"/>
                <a:sym typeface="Canva Sans"/>
              </a:rPr>
              <a:t> By integrating block ciphers, stream ciphers, and RSA encryption, the system achieves a robust security framework. This hybrid approach addresses the needs for both strong data protection and secure key exchange, enhancing overall communication security.</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Ongoing Vigilance:</a:t>
            </a:r>
            <a:r>
              <a:rPr lang="en-US" sz="2400">
                <a:solidFill>
                  <a:srgbClr val="214289"/>
                </a:solidFill>
                <a:latin typeface="Canva Sans"/>
                <a:ea typeface="Canva Sans"/>
                <a:cs typeface="Canva Sans"/>
                <a:sym typeface="Canva Sans"/>
              </a:rPr>
              <a:t> Security is an evolving field, and continuous monitoring, updating, and improving cryptographic practices are essential to stay ahead of emerging threats. Regularly review and update cryptographic systems to adapt to new vulnerabilities and challenges.</a:t>
            </a:r>
          </a:p>
          <a:p>
            <a:pPr algn="l">
              <a:lnSpc>
                <a:spcPts val="3359"/>
              </a:lnSpc>
            </a:pPr>
            <a:endParaRPr lang="en-US" sz="2400">
              <a:solidFill>
                <a:srgbClr val="214289"/>
              </a:solidFill>
              <a:latin typeface="Canva Sans"/>
              <a:ea typeface="Canva Sans"/>
              <a:cs typeface="Canva Sans"/>
              <a:sym typeface="Canva Sans"/>
            </a:endParaRPr>
          </a:p>
          <a:p>
            <a:pPr algn="l">
              <a:lnSpc>
                <a:spcPts val="3359"/>
              </a:lnSpc>
            </a:pPr>
            <a:r>
              <a:rPr lang="en-US" sz="2400">
                <a:solidFill>
                  <a:srgbClr val="214289"/>
                </a:solidFill>
                <a:latin typeface="Canva Sans Bold"/>
                <a:ea typeface="Canva Sans Bold"/>
                <a:cs typeface="Canva Sans Bold"/>
                <a:sym typeface="Canva Sans Bold"/>
              </a:rPr>
              <a:t>Key Takeaways:</a:t>
            </a:r>
          </a:p>
          <a:p>
            <a:pPr algn="l">
              <a:lnSpc>
                <a:spcPts val="3359"/>
              </a:lnSpc>
            </a:pPr>
            <a:endParaRPr lang="en-US" sz="2400">
              <a:solidFill>
                <a:srgbClr val="214289"/>
              </a:solidFill>
              <a:latin typeface="Canva Sans Bold"/>
              <a:ea typeface="Canva Sans Bold"/>
              <a:cs typeface="Canva Sans Bold"/>
              <a:sym typeface="Canva Sans Bold"/>
            </a:endParaRP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Cryptographic Techniques:</a:t>
            </a:r>
            <a:r>
              <a:rPr lang="en-US" sz="2400">
                <a:solidFill>
                  <a:srgbClr val="214289"/>
                </a:solidFill>
                <a:latin typeface="Canva Sans"/>
                <a:ea typeface="Canva Sans"/>
                <a:cs typeface="Canva Sans"/>
                <a:sym typeface="Canva Sans"/>
              </a:rPr>
              <a:t> Understanding and correctly implementing block and stream ciphers, along with RSA encryption, is vital for developing secure communication systems.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Hybrid Approach: </a:t>
            </a:r>
            <a:r>
              <a:rPr lang="en-US" sz="2400">
                <a:solidFill>
                  <a:srgbClr val="214289"/>
                </a:solidFill>
                <a:latin typeface="Canva Sans"/>
                <a:ea typeface="Canva Sans"/>
                <a:cs typeface="Canva Sans"/>
                <a:sym typeface="Canva Sans"/>
              </a:rPr>
              <a:t>offers a balance between security and performance, ensuring efficient data encryption while maintaining secure key exchange and authentication processes.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Security Best Practices:</a:t>
            </a:r>
            <a:r>
              <a:rPr lang="en-US" sz="2400">
                <a:solidFill>
                  <a:srgbClr val="214289"/>
                </a:solidFill>
                <a:latin typeface="Canva Sans"/>
                <a:ea typeface="Canva Sans"/>
                <a:cs typeface="Canva Sans"/>
                <a:sym typeface="Canva Sans"/>
              </a:rPr>
              <a:t> Employ strong encryption algorithms, implement secure key management, and follow best practices in cryptography and secure coding to ensure effective protection of sensitive information.</a:t>
            </a:r>
          </a:p>
          <a:p>
            <a:pPr algn="l">
              <a:lnSpc>
                <a:spcPts val="3359"/>
              </a:lnSpc>
            </a:pPr>
            <a:endParaRPr lang="en-US" sz="2400">
              <a:solidFill>
                <a:srgbClr val="214289"/>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952130" y="4495330"/>
            <a:ext cx="5928232" cy="3655934"/>
          </a:xfrm>
          <a:custGeom>
            <a:avLst/>
            <a:gdLst/>
            <a:ahLst/>
            <a:cxnLst/>
            <a:rect l="l" t="t" r="r" b="b"/>
            <a:pathLst>
              <a:path w="5928232" h="3655934">
                <a:moveTo>
                  <a:pt x="0" y="0"/>
                </a:moveTo>
                <a:lnTo>
                  <a:pt x="5928232" y="0"/>
                </a:lnTo>
                <a:lnTo>
                  <a:pt x="5928232" y="3655934"/>
                </a:lnTo>
                <a:lnTo>
                  <a:pt x="0" y="3655934"/>
                </a:lnTo>
                <a:lnTo>
                  <a:pt x="0" y="0"/>
                </a:lnTo>
                <a:close/>
              </a:path>
            </a:pathLst>
          </a:custGeom>
          <a:blipFill>
            <a:blip r:embed="rId2"/>
            <a:stretch>
              <a:fillRect l="-1739" r="-1739"/>
            </a:stretch>
          </a:blipFill>
        </p:spPr>
      </p:sp>
      <p:sp>
        <p:nvSpPr>
          <p:cNvPr id="3" name="TextBox 3"/>
          <p:cNvSpPr txBox="1"/>
          <p:nvPr/>
        </p:nvSpPr>
        <p:spPr>
          <a:xfrm>
            <a:off x="75677" y="3832860"/>
            <a:ext cx="11866928" cy="5425440"/>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Confidentiality:</a:t>
            </a:r>
            <a:r>
              <a:rPr lang="en-US" sz="2400">
                <a:solidFill>
                  <a:srgbClr val="214289"/>
                </a:solidFill>
                <a:latin typeface="Canva Sans"/>
                <a:ea typeface="Canva Sans"/>
                <a:cs typeface="Canva Sans"/>
                <a:sym typeface="Canva Sans"/>
              </a:rPr>
              <a:t> Cryptography ensures that sensitive information remains inaccessible to unauthorized parties. Through encryption, data is transformed into a format that is unreadable to anyone except those possessing the necessary decryption key.</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Integrity:</a:t>
            </a:r>
            <a:r>
              <a:rPr lang="en-US" sz="2400">
                <a:solidFill>
                  <a:srgbClr val="214289"/>
                </a:solidFill>
                <a:latin typeface="Canva Sans"/>
                <a:ea typeface="Canva Sans"/>
                <a:cs typeface="Canva Sans"/>
                <a:sym typeface="Canva Sans"/>
              </a:rPr>
              <a:t> This principle guarantees that the information received is exactly as it was sent, without any unauthorized alterations. Cryptographic techniques such as hashing are used to verify that data has not been tampered with during transmission.</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Authentication:</a:t>
            </a:r>
            <a:r>
              <a:rPr lang="en-US" sz="2400">
                <a:solidFill>
                  <a:srgbClr val="214289"/>
                </a:solidFill>
                <a:latin typeface="Canva Sans"/>
                <a:ea typeface="Canva Sans"/>
                <a:cs typeface="Canva Sans"/>
                <a:sym typeface="Canva Sans"/>
              </a:rPr>
              <a:t> Beyond protecting data, cryptography also plays a vital role in verifying the identities of the parties involved in communication. This ensures that both the sender and the receiver are who they claim to be, preventing impersonation or unauthorized access.</a:t>
            </a:r>
          </a:p>
          <a:p>
            <a:pPr algn="l">
              <a:lnSpc>
                <a:spcPts val="3359"/>
              </a:lnSpc>
            </a:pPr>
            <a:endParaRPr lang="en-US" sz="2400">
              <a:solidFill>
                <a:srgbClr val="214289"/>
              </a:solidFill>
              <a:latin typeface="Canva Sans"/>
              <a:ea typeface="Canva Sans"/>
              <a:cs typeface="Canva Sans"/>
              <a:sym typeface="Canva Sans"/>
            </a:endParaRPr>
          </a:p>
        </p:txBody>
      </p:sp>
      <p:sp>
        <p:nvSpPr>
          <p:cNvPr id="4" name="Freeform 4"/>
          <p:cNvSpPr/>
          <p:nvPr/>
        </p:nvSpPr>
        <p:spPr>
          <a:xfrm>
            <a:off x="14674129" y="5779770"/>
            <a:ext cx="484233" cy="543527"/>
          </a:xfrm>
          <a:custGeom>
            <a:avLst/>
            <a:gdLst/>
            <a:ahLst/>
            <a:cxnLst/>
            <a:rect l="l" t="t" r="r" b="b"/>
            <a:pathLst>
              <a:path w="484233" h="543527">
                <a:moveTo>
                  <a:pt x="0" y="0"/>
                </a:moveTo>
                <a:lnTo>
                  <a:pt x="484233" y="0"/>
                </a:lnTo>
                <a:lnTo>
                  <a:pt x="484233" y="543527"/>
                </a:lnTo>
                <a:lnTo>
                  <a:pt x="0" y="5435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3596837" y="66040"/>
            <a:ext cx="10328970" cy="962660"/>
          </a:xfrm>
          <a:prstGeom prst="rect">
            <a:avLst/>
          </a:prstGeom>
        </p:spPr>
        <p:txBody>
          <a:bodyPr lIns="0" tIns="0" rIns="0" bIns="0" rtlCol="0" anchor="t">
            <a:spAutoFit/>
          </a:bodyPr>
          <a:lstStyle/>
          <a:p>
            <a:pPr algn="ctr">
              <a:lnSpc>
                <a:spcPts val="7840"/>
              </a:lnSpc>
            </a:pPr>
            <a:r>
              <a:rPr lang="en-US" sz="5600">
                <a:solidFill>
                  <a:srgbClr val="214289"/>
                </a:solidFill>
                <a:latin typeface="Canva Sans Bold"/>
                <a:ea typeface="Canva Sans Bold"/>
                <a:cs typeface="Canva Sans Bold"/>
                <a:sym typeface="Canva Sans Bold"/>
              </a:rPr>
              <a:t>Introduction to Cryptography</a:t>
            </a:r>
          </a:p>
        </p:txBody>
      </p:sp>
      <p:sp>
        <p:nvSpPr>
          <p:cNvPr id="6" name="TextBox 6"/>
          <p:cNvSpPr txBox="1"/>
          <p:nvPr/>
        </p:nvSpPr>
        <p:spPr>
          <a:xfrm>
            <a:off x="283984" y="1617051"/>
            <a:ext cx="16954675" cy="20726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Cryptography, </a:t>
            </a:r>
            <a:r>
              <a:rPr lang="en-US" sz="2400">
                <a:solidFill>
                  <a:srgbClr val="214289"/>
                </a:solidFill>
                <a:latin typeface="Canva Sans"/>
                <a:ea typeface="Canva Sans"/>
                <a:cs typeface="Canva Sans"/>
                <a:sym typeface="Canva Sans"/>
              </a:rPr>
              <a:t>the cornerstone of modern security, is the practice and study of techniques for securing communication in the presence of third-party adversaries. This field plays a critical role in safeguarding information from unauthorized access, ensuring that only intended recipients can understand the transmitted data. As technology evolves, the significance of cryptography continues to grow, particularly in the context of digital 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49899" y="6328925"/>
            <a:ext cx="8567448" cy="3860695"/>
          </a:xfrm>
          <a:custGeom>
            <a:avLst/>
            <a:gdLst/>
            <a:ahLst/>
            <a:cxnLst/>
            <a:rect l="l" t="t" r="r" b="b"/>
            <a:pathLst>
              <a:path w="8567448" h="3860695">
                <a:moveTo>
                  <a:pt x="0" y="0"/>
                </a:moveTo>
                <a:lnTo>
                  <a:pt x="8567448" y="0"/>
                </a:lnTo>
                <a:lnTo>
                  <a:pt x="8567448" y="3860695"/>
                </a:lnTo>
                <a:lnTo>
                  <a:pt x="0" y="3860695"/>
                </a:lnTo>
                <a:lnTo>
                  <a:pt x="0" y="0"/>
                </a:lnTo>
                <a:close/>
              </a:path>
            </a:pathLst>
          </a:custGeom>
          <a:blipFill>
            <a:blip r:embed="rId2"/>
            <a:stretch>
              <a:fillRect t="-24622" r="-1769" b="-5397"/>
            </a:stretch>
          </a:blipFill>
        </p:spPr>
      </p:sp>
      <p:sp>
        <p:nvSpPr>
          <p:cNvPr id="3" name="TextBox 3"/>
          <p:cNvSpPr txBox="1"/>
          <p:nvPr/>
        </p:nvSpPr>
        <p:spPr>
          <a:xfrm>
            <a:off x="5791200" y="19220"/>
            <a:ext cx="6019800" cy="962660"/>
          </a:xfrm>
          <a:prstGeom prst="rect">
            <a:avLst/>
          </a:prstGeom>
        </p:spPr>
        <p:txBody>
          <a:bodyPr wrap="square" lIns="0" tIns="0" rIns="0" bIns="0" rtlCol="0" anchor="t">
            <a:spAutoFit/>
          </a:bodyPr>
          <a:lstStyle/>
          <a:p>
            <a:pPr algn="ctr">
              <a:lnSpc>
                <a:spcPts val="7839"/>
              </a:lnSpc>
            </a:pPr>
            <a:r>
              <a:rPr lang="en-US" sz="5599" dirty="0">
                <a:solidFill>
                  <a:srgbClr val="214289"/>
                </a:solidFill>
                <a:latin typeface="Canva Sans Bold"/>
                <a:ea typeface="Canva Sans Bold"/>
                <a:cs typeface="Canva Sans Bold"/>
                <a:sym typeface="Canva Sans Bold"/>
              </a:rPr>
              <a:t>Block Ciphers</a:t>
            </a:r>
          </a:p>
        </p:txBody>
      </p:sp>
      <p:sp>
        <p:nvSpPr>
          <p:cNvPr id="4" name="TextBox 4"/>
          <p:cNvSpPr txBox="1"/>
          <p:nvPr/>
        </p:nvSpPr>
        <p:spPr>
          <a:xfrm>
            <a:off x="151603" y="1153143"/>
            <a:ext cx="17965744" cy="1653540"/>
          </a:xfrm>
          <a:prstGeom prst="rect">
            <a:avLst/>
          </a:prstGeom>
        </p:spPr>
        <p:txBody>
          <a:bodyPr lIns="0" tIns="0" rIns="0" bIns="0" rtlCol="0" anchor="t">
            <a:spAutoFit/>
          </a:bodyPr>
          <a:lstStyle/>
          <a:p>
            <a:pPr algn="l">
              <a:lnSpc>
                <a:spcPts val="3359"/>
              </a:lnSpc>
            </a:pPr>
            <a:r>
              <a:rPr lang="en-US" sz="2400">
                <a:solidFill>
                  <a:srgbClr val="214289"/>
                </a:solidFill>
                <a:latin typeface="Canva Sans"/>
                <a:ea typeface="Canva Sans"/>
                <a:cs typeface="Canva Sans"/>
                <a:sym typeface="Canva Sans"/>
              </a:rPr>
              <a:t>A </a:t>
            </a:r>
            <a:r>
              <a:rPr lang="en-US" sz="2400">
                <a:solidFill>
                  <a:srgbClr val="214289"/>
                </a:solidFill>
                <a:latin typeface="Canva Sans Bold"/>
                <a:ea typeface="Canva Sans Bold"/>
                <a:cs typeface="Canva Sans Bold"/>
                <a:sym typeface="Canva Sans Bold"/>
              </a:rPr>
              <a:t>Block cipher </a:t>
            </a:r>
            <a:r>
              <a:rPr lang="en-US" sz="2400">
                <a:solidFill>
                  <a:srgbClr val="214289"/>
                </a:solidFill>
                <a:latin typeface="Canva Sans"/>
                <a:ea typeface="Canva Sans"/>
                <a:cs typeface="Canva Sans"/>
                <a:sym typeface="Canva Sans"/>
              </a:rPr>
              <a:t>is a fundamental cryptographic algorithm used for secure data encryption. Unlike stream ciphers that process data bit by bit, block ciphers work by dividing plaintext into fixed-size blocks (e.g., 64 or 128 bits) and encrypting each block as a single unit. This method ensures that even if a small portion of the plaintext is altered, the resulting ciphertext will be significantly different, enhancing security.</a:t>
            </a:r>
          </a:p>
        </p:txBody>
      </p:sp>
      <p:sp>
        <p:nvSpPr>
          <p:cNvPr id="5" name="TextBox 5"/>
          <p:cNvSpPr txBox="1"/>
          <p:nvPr/>
        </p:nvSpPr>
        <p:spPr>
          <a:xfrm>
            <a:off x="151603" y="2825733"/>
            <a:ext cx="17965744" cy="41681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Key Characteristics:</a:t>
            </a:r>
          </a:p>
          <a:p>
            <a:pPr marL="518160" lvl="1" indent="-259080" algn="l">
              <a:lnSpc>
                <a:spcPts val="3359"/>
              </a:lnSpc>
              <a:buAutoNum type="arabicPeriod"/>
            </a:pPr>
            <a:r>
              <a:rPr lang="en-US" sz="2400">
                <a:solidFill>
                  <a:srgbClr val="214289"/>
                </a:solidFill>
                <a:latin typeface="Canva Sans Bold"/>
                <a:ea typeface="Canva Sans Bold"/>
                <a:cs typeface="Canva Sans Bold"/>
                <a:sym typeface="Canva Sans Bold"/>
              </a:rPr>
              <a:t>Fixed-Length Blocks:</a:t>
            </a:r>
            <a:r>
              <a:rPr lang="en-US" sz="2400">
                <a:solidFill>
                  <a:srgbClr val="214289"/>
                </a:solidFill>
                <a:latin typeface="Canva Sans"/>
                <a:ea typeface="Canva Sans"/>
                <a:cs typeface="Canva Sans"/>
                <a:sym typeface="Canva Sans"/>
              </a:rPr>
              <a:t> Each block is of a predetermined size, typically 64 or 128 bits. If the plaintext is shorter than the block size, padding is applied to meet the required length.</a:t>
            </a:r>
          </a:p>
          <a:p>
            <a:pPr marL="518160" lvl="1" indent="-259080" algn="l">
              <a:lnSpc>
                <a:spcPts val="3359"/>
              </a:lnSpc>
              <a:buAutoNum type="arabicPeriod"/>
            </a:pPr>
            <a:r>
              <a:rPr lang="en-US" sz="2400">
                <a:solidFill>
                  <a:srgbClr val="214289"/>
                </a:solidFill>
                <a:latin typeface="Canva Sans Bold"/>
                <a:ea typeface="Canva Sans Bold"/>
                <a:cs typeface="Canva Sans Bold"/>
                <a:sym typeface="Canva Sans Bold"/>
              </a:rPr>
              <a:t>Deterministic Process:</a:t>
            </a:r>
            <a:r>
              <a:rPr lang="en-US" sz="2400">
                <a:solidFill>
                  <a:srgbClr val="214289"/>
                </a:solidFill>
                <a:latin typeface="Canva Sans"/>
                <a:ea typeface="Canva Sans"/>
                <a:cs typeface="Canva Sans"/>
                <a:sym typeface="Canva Sans"/>
              </a:rPr>
              <a:t> Given the same key and input, a block cipher will always produce the same output, which is vital for ensuring data integrity.</a:t>
            </a:r>
          </a:p>
          <a:p>
            <a:pPr marL="518160" lvl="1" indent="-259080" algn="l">
              <a:lnSpc>
                <a:spcPts val="3359"/>
              </a:lnSpc>
              <a:buAutoNum type="arabicPeriod"/>
            </a:pPr>
            <a:r>
              <a:rPr lang="en-US" sz="2400">
                <a:solidFill>
                  <a:srgbClr val="214289"/>
                </a:solidFill>
                <a:latin typeface="Canva Sans Bold"/>
                <a:ea typeface="Canva Sans Bold"/>
                <a:cs typeface="Canva Sans Bold"/>
                <a:sym typeface="Canva Sans Bold"/>
              </a:rPr>
              <a:t>Confusion and Diffusion:</a:t>
            </a:r>
            <a:r>
              <a:rPr lang="en-US" sz="2400">
                <a:solidFill>
                  <a:srgbClr val="214289"/>
                </a:solidFill>
                <a:latin typeface="Canva Sans"/>
                <a:ea typeface="Canva Sans"/>
                <a:cs typeface="Canva Sans"/>
                <a:sym typeface="Canva Sans"/>
              </a:rPr>
              <a:t> Block ciphers employ confusion and diffusion principles to obscure the relationship between the plaintext, the ciphertext, and the key, making it difficult for attackers to deduce the original data or the key.</a:t>
            </a:r>
          </a:p>
          <a:p>
            <a:pPr marL="518160" lvl="1" indent="-259080" algn="l">
              <a:lnSpc>
                <a:spcPts val="3359"/>
              </a:lnSpc>
              <a:buAutoNum type="arabicPeriod"/>
            </a:pPr>
            <a:r>
              <a:rPr lang="en-US" sz="2400">
                <a:solidFill>
                  <a:srgbClr val="214289"/>
                </a:solidFill>
                <a:latin typeface="Canva Sans Bold"/>
                <a:ea typeface="Canva Sans Bold"/>
                <a:cs typeface="Canva Sans Bold"/>
                <a:sym typeface="Canva Sans Bold"/>
              </a:rPr>
              <a:t>Modes of Operation:</a:t>
            </a:r>
            <a:r>
              <a:rPr lang="en-US" sz="2400">
                <a:solidFill>
                  <a:srgbClr val="214289"/>
                </a:solidFill>
                <a:latin typeface="Canva Sans"/>
                <a:ea typeface="Canva Sans"/>
                <a:cs typeface="Canva Sans"/>
                <a:sym typeface="Canva Sans"/>
              </a:rPr>
              <a:t> Block ciphers are often used with various modes of operation (e.g., ECB, CBC, CFB, OFB) to enhance security and versatility in different applications.</a:t>
            </a:r>
          </a:p>
          <a:p>
            <a:pPr algn="l">
              <a:lnSpc>
                <a:spcPts val="3359"/>
              </a:lnSpc>
            </a:pPr>
            <a:endParaRPr lang="en-US" sz="2400">
              <a:solidFill>
                <a:srgbClr val="214289"/>
              </a:solidFill>
              <a:latin typeface="Canva Sans"/>
              <a:ea typeface="Canva Sans"/>
              <a:cs typeface="Canva Sans"/>
              <a:sym typeface="Canva Sans"/>
            </a:endParaRPr>
          </a:p>
        </p:txBody>
      </p:sp>
      <p:sp>
        <p:nvSpPr>
          <p:cNvPr id="6" name="TextBox 6"/>
          <p:cNvSpPr txBox="1"/>
          <p:nvPr/>
        </p:nvSpPr>
        <p:spPr>
          <a:xfrm>
            <a:off x="151603" y="6955773"/>
            <a:ext cx="9721885" cy="24917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Examples: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AES (Advanced Encryption Standard):</a:t>
            </a:r>
            <a:r>
              <a:rPr lang="en-US" sz="2400">
                <a:solidFill>
                  <a:srgbClr val="214289"/>
                </a:solidFill>
                <a:latin typeface="Canva Sans"/>
                <a:ea typeface="Canva Sans"/>
                <a:cs typeface="Canva Sans"/>
                <a:sym typeface="Canva Sans"/>
              </a:rPr>
              <a:t> Widely used for its security and efficiency.</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DES (Data Encryption Standard):</a:t>
            </a:r>
            <a:r>
              <a:rPr lang="en-US" sz="2400">
                <a:solidFill>
                  <a:srgbClr val="214289"/>
                </a:solidFill>
                <a:latin typeface="Canva Sans"/>
                <a:ea typeface="Canva Sans"/>
                <a:cs typeface="Canva Sans"/>
                <a:sym typeface="Canva Sans"/>
              </a:rPr>
              <a:t> An older standard, now considered insecure for modern usage.</a:t>
            </a:r>
          </a:p>
          <a:p>
            <a:pPr algn="l">
              <a:lnSpc>
                <a:spcPts val="3359"/>
              </a:lnSpc>
            </a:pPr>
            <a:endParaRPr lang="en-US" sz="2400">
              <a:solidFill>
                <a:srgbClr val="214289"/>
              </a:solidFill>
              <a:latin typeface="Canva Sans"/>
              <a:ea typeface="Canva Sans"/>
              <a:cs typeface="Canva Sans"/>
              <a:sym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52882" y="6306901"/>
            <a:ext cx="8833322" cy="3854669"/>
          </a:xfrm>
          <a:custGeom>
            <a:avLst/>
            <a:gdLst/>
            <a:ahLst/>
            <a:cxnLst/>
            <a:rect l="l" t="t" r="r" b="b"/>
            <a:pathLst>
              <a:path w="8833322" h="3854669">
                <a:moveTo>
                  <a:pt x="0" y="0"/>
                </a:moveTo>
                <a:lnTo>
                  <a:pt x="8833323" y="0"/>
                </a:lnTo>
                <a:lnTo>
                  <a:pt x="8833323" y="3854668"/>
                </a:lnTo>
                <a:lnTo>
                  <a:pt x="0" y="3854668"/>
                </a:lnTo>
                <a:lnTo>
                  <a:pt x="0" y="0"/>
                </a:lnTo>
                <a:close/>
              </a:path>
            </a:pathLst>
          </a:custGeom>
          <a:blipFill>
            <a:blip r:embed="rId2"/>
            <a:stretch>
              <a:fillRect l="-1239" t="-3408" r="-1735" b="-3692"/>
            </a:stretch>
          </a:blipFill>
        </p:spPr>
      </p:sp>
      <p:sp>
        <p:nvSpPr>
          <p:cNvPr id="3" name="TextBox 3"/>
          <p:cNvSpPr txBox="1"/>
          <p:nvPr/>
        </p:nvSpPr>
        <p:spPr>
          <a:xfrm>
            <a:off x="6461075" y="66040"/>
            <a:ext cx="5365849" cy="962660"/>
          </a:xfrm>
          <a:prstGeom prst="rect">
            <a:avLst/>
          </a:prstGeom>
        </p:spPr>
        <p:txBody>
          <a:bodyPr lIns="0" tIns="0" rIns="0" bIns="0" rtlCol="0" anchor="t">
            <a:spAutoFit/>
          </a:bodyPr>
          <a:lstStyle/>
          <a:p>
            <a:pPr algn="ctr">
              <a:lnSpc>
                <a:spcPts val="7840"/>
              </a:lnSpc>
            </a:pPr>
            <a:r>
              <a:rPr lang="en-US" sz="5600">
                <a:solidFill>
                  <a:srgbClr val="214289"/>
                </a:solidFill>
                <a:latin typeface="Canva Sans Bold"/>
                <a:ea typeface="Canva Sans Bold"/>
                <a:cs typeface="Canva Sans Bold"/>
                <a:sym typeface="Canva Sans Bold"/>
              </a:rPr>
              <a:t>Stream Ciphers</a:t>
            </a:r>
          </a:p>
        </p:txBody>
      </p:sp>
      <p:sp>
        <p:nvSpPr>
          <p:cNvPr id="4" name="TextBox 4"/>
          <p:cNvSpPr txBox="1"/>
          <p:nvPr/>
        </p:nvSpPr>
        <p:spPr>
          <a:xfrm>
            <a:off x="179639" y="1231810"/>
            <a:ext cx="17928722" cy="20726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Stream ciphers</a:t>
            </a:r>
            <a:r>
              <a:rPr lang="en-US" sz="2400">
                <a:solidFill>
                  <a:srgbClr val="214289"/>
                </a:solidFill>
                <a:latin typeface="Canva Sans"/>
                <a:ea typeface="Canva Sans"/>
                <a:cs typeface="Canva Sans"/>
                <a:sym typeface="Canva Sans"/>
              </a:rPr>
              <a:t> are a type of symmetric-key encryption algorithm that encrypts plaintext data one bit or byte at a time, rather than in large blocks. This approach allows for faster encryption and is particularly suited for environments where data needs to be encrypted on-the-fly, such as in real-time communication systems. Unlike block ciphers, which require data to be divided into fixed-size blocks, stream ciphers generate a keystream of pseudorandom data that is XORed with the plaintext to produce ciphertext.</a:t>
            </a:r>
          </a:p>
        </p:txBody>
      </p:sp>
      <p:sp>
        <p:nvSpPr>
          <p:cNvPr id="5" name="TextBox 5"/>
          <p:cNvSpPr txBox="1"/>
          <p:nvPr/>
        </p:nvSpPr>
        <p:spPr>
          <a:xfrm>
            <a:off x="179639" y="3361600"/>
            <a:ext cx="17928722" cy="37490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Key Characteristics: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Simplicity:</a:t>
            </a:r>
            <a:r>
              <a:rPr lang="en-US" sz="2400">
                <a:solidFill>
                  <a:srgbClr val="214289"/>
                </a:solidFill>
                <a:latin typeface="Canva Sans"/>
                <a:ea typeface="Canva Sans"/>
                <a:cs typeface="Canva Sans"/>
                <a:sym typeface="Canva Sans"/>
              </a:rPr>
              <a:t> Stream ciphers are generally simpler to implement and require less computational power, making them ideal for scenarios with limited processing resources.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Speed:</a:t>
            </a:r>
            <a:r>
              <a:rPr lang="en-US" sz="2400">
                <a:solidFill>
                  <a:srgbClr val="214289"/>
                </a:solidFill>
                <a:latin typeface="Canva Sans"/>
                <a:ea typeface="Canva Sans"/>
                <a:cs typeface="Canva Sans"/>
                <a:sym typeface="Canva Sans"/>
              </a:rPr>
              <a:t> Stream ciphers are typically faster than block ciphers, especially when encrypting large streams of data. Their ability to encrypt data bit by bit or byte by byte provides a performance advantage in streaming and real-time applications.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No Padding Required:</a:t>
            </a:r>
            <a:r>
              <a:rPr lang="en-US" sz="2400">
                <a:solidFill>
                  <a:srgbClr val="214289"/>
                </a:solidFill>
                <a:latin typeface="Canva Sans"/>
                <a:ea typeface="Canva Sans"/>
                <a:cs typeface="Canva Sans"/>
                <a:sym typeface="Canva Sans"/>
              </a:rPr>
              <a:t> Since stream ciphers operate on individual bits or bytes, there is no need for padding, which can be required in block ciphers to fill up incomplete blocks.</a:t>
            </a:r>
          </a:p>
          <a:p>
            <a:pPr algn="l">
              <a:lnSpc>
                <a:spcPts val="3359"/>
              </a:lnSpc>
            </a:pPr>
            <a:endParaRPr lang="en-US" sz="2400">
              <a:solidFill>
                <a:srgbClr val="214289"/>
              </a:solidFill>
              <a:latin typeface="Canva Sans"/>
              <a:ea typeface="Canva Sans"/>
              <a:cs typeface="Canva Sans"/>
              <a:sym typeface="Canva Sans"/>
            </a:endParaRPr>
          </a:p>
        </p:txBody>
      </p:sp>
      <p:sp>
        <p:nvSpPr>
          <p:cNvPr id="6" name="TextBox 6"/>
          <p:cNvSpPr txBox="1"/>
          <p:nvPr/>
        </p:nvSpPr>
        <p:spPr>
          <a:xfrm>
            <a:off x="179639" y="6969315"/>
            <a:ext cx="9154193" cy="24917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Examples: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RC4 (Rivest Cipher 4):</a:t>
            </a:r>
            <a:r>
              <a:rPr lang="en-US" sz="2400">
                <a:solidFill>
                  <a:srgbClr val="214289"/>
                </a:solidFill>
                <a:latin typeface="Canva Sans"/>
                <a:ea typeface="Canva Sans"/>
                <a:cs typeface="Canva Sans"/>
                <a:sym typeface="Canva Sans"/>
              </a:rPr>
              <a:t> A widely-used but now outdated stream cipher.</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ChaCha20:</a:t>
            </a:r>
            <a:r>
              <a:rPr lang="en-US" sz="2400">
                <a:solidFill>
                  <a:srgbClr val="214289"/>
                </a:solidFill>
                <a:latin typeface="Canva Sans"/>
                <a:ea typeface="Canva Sans"/>
                <a:cs typeface="Canva Sans"/>
                <a:sym typeface="Canva Sans"/>
              </a:rPr>
              <a:t> A modern, more secure and efficient stream cipher.</a:t>
            </a:r>
          </a:p>
          <a:p>
            <a:pPr algn="l">
              <a:lnSpc>
                <a:spcPts val="3359"/>
              </a:lnSpc>
            </a:pPr>
            <a:endParaRPr lang="en-US" sz="2400">
              <a:solidFill>
                <a:srgbClr val="214289"/>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80983" y="4030420"/>
            <a:ext cx="7163142" cy="5521503"/>
          </a:xfrm>
          <a:custGeom>
            <a:avLst/>
            <a:gdLst/>
            <a:ahLst/>
            <a:cxnLst/>
            <a:rect l="l" t="t" r="r" b="b"/>
            <a:pathLst>
              <a:path w="7163142" h="5521503">
                <a:moveTo>
                  <a:pt x="0" y="0"/>
                </a:moveTo>
                <a:lnTo>
                  <a:pt x="7163141" y="0"/>
                </a:lnTo>
                <a:lnTo>
                  <a:pt x="7163141" y="5521503"/>
                </a:lnTo>
                <a:lnTo>
                  <a:pt x="0" y="5521503"/>
                </a:lnTo>
                <a:lnTo>
                  <a:pt x="0" y="0"/>
                </a:lnTo>
                <a:close/>
              </a:path>
            </a:pathLst>
          </a:custGeom>
          <a:blipFill>
            <a:blip r:embed="rId2"/>
            <a:stretch>
              <a:fillRect l="-15718" t="-13325" r="-9000" b="-14397"/>
            </a:stretch>
          </a:blipFill>
        </p:spPr>
      </p:sp>
      <p:sp>
        <p:nvSpPr>
          <p:cNvPr id="3" name="TextBox 3"/>
          <p:cNvSpPr txBox="1"/>
          <p:nvPr/>
        </p:nvSpPr>
        <p:spPr>
          <a:xfrm>
            <a:off x="5943600" y="66040"/>
            <a:ext cx="6301740" cy="962660"/>
          </a:xfrm>
          <a:prstGeom prst="rect">
            <a:avLst/>
          </a:prstGeom>
        </p:spPr>
        <p:txBody>
          <a:bodyPr wrap="square" lIns="0" tIns="0" rIns="0" bIns="0" rtlCol="0" anchor="t">
            <a:spAutoFit/>
          </a:bodyPr>
          <a:lstStyle/>
          <a:p>
            <a:pPr algn="ctr">
              <a:lnSpc>
                <a:spcPts val="7840"/>
              </a:lnSpc>
            </a:pPr>
            <a:r>
              <a:rPr lang="en-US" sz="5600" dirty="0">
                <a:solidFill>
                  <a:srgbClr val="214289"/>
                </a:solidFill>
                <a:latin typeface="Canva Sans Bold"/>
                <a:ea typeface="Canva Sans Bold"/>
                <a:cs typeface="Canva Sans Bold"/>
                <a:sym typeface="Canva Sans Bold"/>
              </a:rPr>
              <a:t>RSA Encryption</a:t>
            </a:r>
          </a:p>
        </p:txBody>
      </p:sp>
      <p:sp>
        <p:nvSpPr>
          <p:cNvPr id="4" name="TextBox 4"/>
          <p:cNvSpPr txBox="1"/>
          <p:nvPr/>
        </p:nvSpPr>
        <p:spPr>
          <a:xfrm>
            <a:off x="158138" y="1303666"/>
            <a:ext cx="17952674" cy="20726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RSA (Rivest-Shamir-Adleman)</a:t>
            </a:r>
            <a:r>
              <a:rPr lang="en-US" sz="2400">
                <a:solidFill>
                  <a:srgbClr val="214289"/>
                </a:solidFill>
                <a:latin typeface="Canva Sans"/>
                <a:ea typeface="Canva Sans"/>
                <a:cs typeface="Canva Sans"/>
                <a:sym typeface="Canva Sans"/>
              </a:rPr>
              <a:t> encryption is a widely-used asymmetric-key cryptographic algorithm that leverages the mathematical properties of large prime numbers. Unlike symmetric-key algorithms that use the same key for both encryption and decryption, RSA uses a pair of keys—a public key for encryption and a private key for decryption. This key pair ensures that even if the public key is widely distributed, only the holder of the private key can decrypt the messages encrypted with the corresponding public key.</a:t>
            </a:r>
          </a:p>
        </p:txBody>
      </p:sp>
      <p:sp>
        <p:nvSpPr>
          <p:cNvPr id="5" name="TextBox 5"/>
          <p:cNvSpPr txBox="1"/>
          <p:nvPr/>
        </p:nvSpPr>
        <p:spPr>
          <a:xfrm>
            <a:off x="158138" y="3433456"/>
            <a:ext cx="10359932" cy="71018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Key Features: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Security:</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The security of RSA relies on the practical difficulty of the prime factorization of very large numbers. As long as the key length is sufficiently large, RSA remains secure against brute-force attacks and factorization-based attacks.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Digital Signatures:</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RSA can also be used for digital signatures, where a message is signed using a private key and verified with the corresponding public key. This ensures both the authenticity and integrity of the message.</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Widespread Use:</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RSA is extensively used in securing data transmissions, especially in securing web traffic via SSL/TLS, email encryption, and digital signatures. It forms the backbone of many modern cryptographic protocols.</a:t>
            </a:r>
          </a:p>
          <a:p>
            <a:pPr algn="l">
              <a:lnSpc>
                <a:spcPts val="3359"/>
              </a:lnSpc>
            </a:pPr>
            <a:endParaRPr lang="en-US" sz="2400">
              <a:solidFill>
                <a:srgbClr val="214289"/>
              </a:solidFill>
              <a:latin typeface="Canva Sans"/>
              <a:ea typeface="Canva Sans"/>
              <a:cs typeface="Canva Sans"/>
              <a:sym typeface="Canva Sans"/>
            </a:endParaRPr>
          </a:p>
        </p:txBody>
      </p:sp>
      <p:grpSp>
        <p:nvGrpSpPr>
          <p:cNvPr id="6" name="Group 6"/>
          <p:cNvGrpSpPr/>
          <p:nvPr/>
        </p:nvGrpSpPr>
        <p:grpSpPr>
          <a:xfrm>
            <a:off x="11363325" y="4166235"/>
            <a:ext cx="555307" cy="511493"/>
            <a:chOff x="0" y="0"/>
            <a:chExt cx="740410" cy="681990"/>
          </a:xfrm>
        </p:grpSpPr>
        <p:sp>
          <p:nvSpPr>
            <p:cNvPr id="7" name="Freeform 7"/>
            <p:cNvSpPr/>
            <p:nvPr/>
          </p:nvSpPr>
          <p:spPr>
            <a:xfrm>
              <a:off x="22860" y="17780"/>
              <a:ext cx="680720" cy="641350"/>
            </a:xfrm>
            <a:custGeom>
              <a:avLst/>
              <a:gdLst/>
              <a:ahLst/>
              <a:cxnLst/>
              <a:rect l="l" t="t" r="r" b="b"/>
              <a:pathLst>
                <a:path w="680720" h="641350">
                  <a:moveTo>
                    <a:pt x="567690" y="330200"/>
                  </a:moveTo>
                  <a:cubicBezTo>
                    <a:pt x="511810" y="383540"/>
                    <a:pt x="537210" y="182880"/>
                    <a:pt x="490220" y="148590"/>
                  </a:cubicBezTo>
                  <a:cubicBezTo>
                    <a:pt x="443230" y="114300"/>
                    <a:pt x="276860" y="138430"/>
                    <a:pt x="245110" y="184150"/>
                  </a:cubicBezTo>
                  <a:cubicBezTo>
                    <a:pt x="212090" y="231140"/>
                    <a:pt x="279400" y="429260"/>
                    <a:pt x="298450" y="429260"/>
                  </a:cubicBezTo>
                  <a:cubicBezTo>
                    <a:pt x="317500" y="430530"/>
                    <a:pt x="384810" y="226060"/>
                    <a:pt x="361950" y="203200"/>
                  </a:cubicBezTo>
                  <a:cubicBezTo>
                    <a:pt x="341630" y="184150"/>
                    <a:pt x="210820" y="237490"/>
                    <a:pt x="212090" y="252730"/>
                  </a:cubicBezTo>
                  <a:cubicBezTo>
                    <a:pt x="214630" y="276860"/>
                    <a:pt x="629920" y="259080"/>
                    <a:pt x="666750" y="308610"/>
                  </a:cubicBezTo>
                  <a:cubicBezTo>
                    <a:pt x="680720" y="327660"/>
                    <a:pt x="666750" y="354330"/>
                    <a:pt x="654050" y="383540"/>
                  </a:cubicBezTo>
                  <a:cubicBezTo>
                    <a:pt x="629920" y="435610"/>
                    <a:pt x="561340" y="539750"/>
                    <a:pt x="488950" y="579120"/>
                  </a:cubicBezTo>
                  <a:cubicBezTo>
                    <a:pt x="411480" y="621030"/>
                    <a:pt x="275590" y="641350"/>
                    <a:pt x="195580" y="613410"/>
                  </a:cubicBezTo>
                  <a:cubicBezTo>
                    <a:pt x="124460" y="588010"/>
                    <a:pt x="54610" y="514350"/>
                    <a:pt x="27940" y="445770"/>
                  </a:cubicBezTo>
                  <a:cubicBezTo>
                    <a:pt x="0" y="372110"/>
                    <a:pt x="6350" y="251460"/>
                    <a:pt x="41910" y="181610"/>
                  </a:cubicBezTo>
                  <a:cubicBezTo>
                    <a:pt x="76200" y="115570"/>
                    <a:pt x="153670" y="57150"/>
                    <a:pt x="229870" y="33020"/>
                  </a:cubicBezTo>
                  <a:cubicBezTo>
                    <a:pt x="318770" y="5080"/>
                    <a:pt x="482600" y="0"/>
                    <a:pt x="553720" y="54610"/>
                  </a:cubicBezTo>
                  <a:cubicBezTo>
                    <a:pt x="623570" y="106680"/>
                    <a:pt x="675640" y="262890"/>
                    <a:pt x="660400" y="341630"/>
                  </a:cubicBezTo>
                  <a:cubicBezTo>
                    <a:pt x="645160" y="412750"/>
                    <a:pt x="568960" y="487680"/>
                    <a:pt x="497840" y="514350"/>
                  </a:cubicBezTo>
                  <a:cubicBezTo>
                    <a:pt x="417830" y="544830"/>
                    <a:pt x="251460" y="541020"/>
                    <a:pt x="190500" y="485140"/>
                  </a:cubicBezTo>
                  <a:cubicBezTo>
                    <a:pt x="128270" y="426720"/>
                    <a:pt x="124460" y="234950"/>
                    <a:pt x="134620" y="167640"/>
                  </a:cubicBezTo>
                  <a:cubicBezTo>
                    <a:pt x="139700" y="132080"/>
                    <a:pt x="146050" y="100330"/>
                    <a:pt x="171450" y="92710"/>
                  </a:cubicBezTo>
                  <a:cubicBezTo>
                    <a:pt x="231140" y="74930"/>
                    <a:pt x="567690" y="330200"/>
                    <a:pt x="567690" y="330200"/>
                  </a:cubicBezTo>
                </a:path>
              </a:pathLst>
            </a:custGeom>
            <a:solidFill>
              <a:srgbClr val="FFFFFF">
                <a:alpha val="49804"/>
              </a:srgbClr>
            </a:solidFill>
            <a:ln cap="sq">
              <a:noFill/>
              <a:prstDash val="solid"/>
              <a:miter/>
            </a:ln>
          </p:spPr>
        </p:sp>
      </p:grpSp>
      <p:grpSp>
        <p:nvGrpSpPr>
          <p:cNvPr id="8" name="Group 8"/>
          <p:cNvGrpSpPr/>
          <p:nvPr/>
        </p:nvGrpSpPr>
        <p:grpSpPr>
          <a:xfrm>
            <a:off x="11370945" y="4171950"/>
            <a:ext cx="288608" cy="432435"/>
            <a:chOff x="0" y="0"/>
            <a:chExt cx="384810" cy="576580"/>
          </a:xfrm>
        </p:grpSpPr>
        <p:sp>
          <p:nvSpPr>
            <p:cNvPr id="9" name="Freeform 9"/>
            <p:cNvSpPr/>
            <p:nvPr/>
          </p:nvSpPr>
          <p:spPr>
            <a:xfrm>
              <a:off x="22860" y="36830"/>
              <a:ext cx="311150" cy="459740"/>
            </a:xfrm>
            <a:custGeom>
              <a:avLst/>
              <a:gdLst/>
              <a:ahLst/>
              <a:cxnLst/>
              <a:rect l="l" t="t" r="r" b="b"/>
              <a:pathLst>
                <a:path w="311150" h="459740">
                  <a:moveTo>
                    <a:pt x="311150" y="443230"/>
                  </a:moveTo>
                  <a:cubicBezTo>
                    <a:pt x="130810" y="459740"/>
                    <a:pt x="0" y="133350"/>
                    <a:pt x="27940" y="63500"/>
                  </a:cubicBezTo>
                  <a:cubicBezTo>
                    <a:pt x="43180" y="27940"/>
                    <a:pt x="105410" y="0"/>
                    <a:pt x="139700" y="13970"/>
                  </a:cubicBezTo>
                  <a:cubicBezTo>
                    <a:pt x="207010" y="41910"/>
                    <a:pt x="311150" y="443230"/>
                    <a:pt x="311150" y="443230"/>
                  </a:cubicBezTo>
                </a:path>
              </a:pathLst>
            </a:custGeom>
            <a:solidFill>
              <a:srgbClr val="FFFFFF">
                <a:alpha val="49804"/>
              </a:srgbClr>
            </a:solidFill>
            <a:ln cap="sq">
              <a:noFill/>
              <a:prstDash val="solid"/>
              <a:miter/>
            </a:ln>
          </p:spPr>
        </p:sp>
      </p:grpSp>
      <p:grpSp>
        <p:nvGrpSpPr>
          <p:cNvPr id="10" name="Group 10"/>
          <p:cNvGrpSpPr/>
          <p:nvPr/>
        </p:nvGrpSpPr>
        <p:grpSpPr>
          <a:xfrm>
            <a:off x="11254740" y="4263390"/>
            <a:ext cx="421957" cy="236220"/>
            <a:chOff x="0" y="0"/>
            <a:chExt cx="562610" cy="314960"/>
          </a:xfrm>
        </p:grpSpPr>
        <p:sp>
          <p:nvSpPr>
            <p:cNvPr id="11" name="Freeform 11"/>
            <p:cNvSpPr/>
            <p:nvPr/>
          </p:nvSpPr>
          <p:spPr>
            <a:xfrm>
              <a:off x="73660" y="24130"/>
              <a:ext cx="448310" cy="238760"/>
            </a:xfrm>
            <a:custGeom>
              <a:avLst/>
              <a:gdLst/>
              <a:ahLst/>
              <a:cxnLst/>
              <a:rect l="l" t="t" r="r" b="b"/>
              <a:pathLst>
                <a:path w="448310" h="238760">
                  <a:moveTo>
                    <a:pt x="0" y="238760"/>
                  </a:moveTo>
                  <a:cubicBezTo>
                    <a:pt x="5080" y="116840"/>
                    <a:pt x="354330" y="0"/>
                    <a:pt x="411480" y="26670"/>
                  </a:cubicBezTo>
                  <a:cubicBezTo>
                    <a:pt x="434340" y="36830"/>
                    <a:pt x="448310" y="72390"/>
                    <a:pt x="438150" y="92710"/>
                  </a:cubicBezTo>
                  <a:cubicBezTo>
                    <a:pt x="414020" y="147320"/>
                    <a:pt x="0" y="238760"/>
                    <a:pt x="0" y="238760"/>
                  </a:cubicBezTo>
                </a:path>
              </a:pathLst>
            </a:custGeom>
            <a:solidFill>
              <a:srgbClr val="FFFFFF">
                <a:alpha val="49804"/>
              </a:srgbClr>
            </a:solidFill>
            <a:ln cap="sq">
              <a:noFill/>
              <a:prstDash val="solid"/>
              <a:miter/>
            </a:ln>
          </p:spPr>
        </p:sp>
      </p:grpSp>
      <p:grpSp>
        <p:nvGrpSpPr>
          <p:cNvPr id="12" name="Group 12"/>
          <p:cNvGrpSpPr/>
          <p:nvPr/>
        </p:nvGrpSpPr>
        <p:grpSpPr>
          <a:xfrm>
            <a:off x="11178540" y="4013835"/>
            <a:ext cx="416243" cy="416243"/>
            <a:chOff x="0" y="0"/>
            <a:chExt cx="554990" cy="554990"/>
          </a:xfrm>
        </p:grpSpPr>
        <p:sp>
          <p:nvSpPr>
            <p:cNvPr id="13" name="Freeform 13"/>
            <p:cNvSpPr/>
            <p:nvPr/>
          </p:nvSpPr>
          <p:spPr>
            <a:xfrm>
              <a:off x="49530" y="44450"/>
              <a:ext cx="448310" cy="461010"/>
            </a:xfrm>
            <a:custGeom>
              <a:avLst/>
              <a:gdLst/>
              <a:ahLst/>
              <a:cxnLst/>
              <a:rect l="l" t="t" r="r" b="b"/>
              <a:pathLst>
                <a:path w="448310" h="461010">
                  <a:moveTo>
                    <a:pt x="448310" y="162560"/>
                  </a:moveTo>
                  <a:cubicBezTo>
                    <a:pt x="448310" y="307340"/>
                    <a:pt x="431800" y="344170"/>
                    <a:pt x="410210" y="372110"/>
                  </a:cubicBezTo>
                  <a:cubicBezTo>
                    <a:pt x="388620" y="400050"/>
                    <a:pt x="355600" y="425450"/>
                    <a:pt x="323850" y="439420"/>
                  </a:cubicBezTo>
                  <a:cubicBezTo>
                    <a:pt x="292100" y="453390"/>
                    <a:pt x="251460" y="461010"/>
                    <a:pt x="215900" y="459740"/>
                  </a:cubicBezTo>
                  <a:cubicBezTo>
                    <a:pt x="180340" y="457200"/>
                    <a:pt x="142240" y="444500"/>
                    <a:pt x="111760" y="426720"/>
                  </a:cubicBezTo>
                  <a:cubicBezTo>
                    <a:pt x="81280" y="407670"/>
                    <a:pt x="53340" y="379730"/>
                    <a:pt x="34290" y="349250"/>
                  </a:cubicBezTo>
                  <a:cubicBezTo>
                    <a:pt x="16510" y="318770"/>
                    <a:pt x="3810" y="280670"/>
                    <a:pt x="1270" y="245110"/>
                  </a:cubicBezTo>
                  <a:cubicBezTo>
                    <a:pt x="0" y="209550"/>
                    <a:pt x="7620" y="168910"/>
                    <a:pt x="21590" y="137160"/>
                  </a:cubicBezTo>
                  <a:cubicBezTo>
                    <a:pt x="35560" y="105410"/>
                    <a:pt x="60960" y="72390"/>
                    <a:pt x="88900" y="50800"/>
                  </a:cubicBezTo>
                  <a:cubicBezTo>
                    <a:pt x="116840" y="29210"/>
                    <a:pt x="153670" y="12700"/>
                    <a:pt x="189230" y="6350"/>
                  </a:cubicBezTo>
                  <a:cubicBezTo>
                    <a:pt x="223520" y="0"/>
                    <a:pt x="264160" y="2540"/>
                    <a:pt x="298450" y="12700"/>
                  </a:cubicBezTo>
                  <a:cubicBezTo>
                    <a:pt x="331470" y="22860"/>
                    <a:pt x="391160" y="69850"/>
                    <a:pt x="391160" y="69850"/>
                  </a:cubicBezTo>
                </a:path>
              </a:pathLst>
            </a:custGeom>
            <a:solidFill>
              <a:srgbClr val="FFFFFF">
                <a:alpha val="49804"/>
              </a:srgbClr>
            </a:solidFill>
            <a:ln cap="sq">
              <a:noFill/>
              <a:prstDash val="solid"/>
              <a:miter/>
            </a:ln>
          </p:spPr>
        </p:sp>
      </p:grpSp>
      <p:grpSp>
        <p:nvGrpSpPr>
          <p:cNvPr id="14" name="Group 14"/>
          <p:cNvGrpSpPr/>
          <p:nvPr/>
        </p:nvGrpSpPr>
        <p:grpSpPr>
          <a:xfrm>
            <a:off x="9817418" y="3996690"/>
            <a:ext cx="2466022" cy="804862"/>
            <a:chOff x="0" y="0"/>
            <a:chExt cx="3288030" cy="1073150"/>
          </a:xfrm>
        </p:grpSpPr>
        <p:sp>
          <p:nvSpPr>
            <p:cNvPr id="15" name="Freeform 15"/>
            <p:cNvSpPr/>
            <p:nvPr/>
          </p:nvSpPr>
          <p:spPr>
            <a:xfrm>
              <a:off x="50800" y="50800"/>
              <a:ext cx="3186430" cy="970280"/>
            </a:xfrm>
            <a:custGeom>
              <a:avLst/>
              <a:gdLst/>
              <a:ahLst/>
              <a:cxnLst/>
              <a:rect l="l" t="t" r="r" b="b"/>
              <a:pathLst>
                <a:path w="3186430" h="970280">
                  <a:moveTo>
                    <a:pt x="0" y="330200"/>
                  </a:moveTo>
                  <a:cubicBezTo>
                    <a:pt x="0" y="330200"/>
                    <a:pt x="1270" y="325120"/>
                    <a:pt x="2540" y="322580"/>
                  </a:cubicBezTo>
                  <a:cubicBezTo>
                    <a:pt x="2540" y="320040"/>
                    <a:pt x="3810" y="316230"/>
                    <a:pt x="3810" y="316230"/>
                  </a:cubicBezTo>
                  <a:cubicBezTo>
                    <a:pt x="3810" y="316230"/>
                    <a:pt x="6350" y="311150"/>
                    <a:pt x="7620" y="308610"/>
                  </a:cubicBezTo>
                  <a:cubicBezTo>
                    <a:pt x="8890" y="307340"/>
                    <a:pt x="11430" y="302260"/>
                    <a:pt x="11430" y="302260"/>
                  </a:cubicBezTo>
                  <a:cubicBezTo>
                    <a:pt x="11430" y="302260"/>
                    <a:pt x="13970" y="298450"/>
                    <a:pt x="16510" y="297180"/>
                  </a:cubicBezTo>
                  <a:cubicBezTo>
                    <a:pt x="17780" y="294640"/>
                    <a:pt x="20320" y="292100"/>
                    <a:pt x="21590" y="292100"/>
                  </a:cubicBezTo>
                  <a:cubicBezTo>
                    <a:pt x="21590" y="290830"/>
                    <a:pt x="25400" y="288290"/>
                    <a:pt x="26670" y="287020"/>
                  </a:cubicBezTo>
                  <a:cubicBezTo>
                    <a:pt x="29210" y="285750"/>
                    <a:pt x="33020" y="283210"/>
                    <a:pt x="33020" y="283210"/>
                  </a:cubicBezTo>
                  <a:cubicBezTo>
                    <a:pt x="33020" y="283210"/>
                    <a:pt x="38100" y="280670"/>
                    <a:pt x="40640" y="280670"/>
                  </a:cubicBezTo>
                  <a:cubicBezTo>
                    <a:pt x="41910" y="279400"/>
                    <a:pt x="46990" y="278130"/>
                    <a:pt x="46990" y="278130"/>
                  </a:cubicBezTo>
                  <a:cubicBezTo>
                    <a:pt x="46990" y="278130"/>
                    <a:pt x="52070" y="276860"/>
                    <a:pt x="54610" y="276860"/>
                  </a:cubicBezTo>
                  <a:cubicBezTo>
                    <a:pt x="57150" y="276860"/>
                    <a:pt x="62230" y="275590"/>
                    <a:pt x="62230" y="275590"/>
                  </a:cubicBezTo>
                  <a:cubicBezTo>
                    <a:pt x="62230" y="275590"/>
                    <a:pt x="161290" y="240030"/>
                    <a:pt x="196850" y="233680"/>
                  </a:cubicBezTo>
                  <a:cubicBezTo>
                    <a:pt x="219710" y="228600"/>
                    <a:pt x="247650" y="231140"/>
                    <a:pt x="254000" y="228600"/>
                  </a:cubicBezTo>
                  <a:cubicBezTo>
                    <a:pt x="255270" y="227330"/>
                    <a:pt x="256540" y="224790"/>
                    <a:pt x="256540" y="224790"/>
                  </a:cubicBezTo>
                  <a:cubicBezTo>
                    <a:pt x="256540" y="224790"/>
                    <a:pt x="260350" y="220980"/>
                    <a:pt x="262890" y="219710"/>
                  </a:cubicBezTo>
                  <a:cubicBezTo>
                    <a:pt x="264160" y="218440"/>
                    <a:pt x="267970" y="215900"/>
                    <a:pt x="267970" y="215900"/>
                  </a:cubicBezTo>
                  <a:cubicBezTo>
                    <a:pt x="267970" y="215900"/>
                    <a:pt x="273050" y="213360"/>
                    <a:pt x="275590" y="212090"/>
                  </a:cubicBezTo>
                  <a:cubicBezTo>
                    <a:pt x="276860" y="212090"/>
                    <a:pt x="281940" y="209550"/>
                    <a:pt x="281940" y="209550"/>
                  </a:cubicBezTo>
                  <a:cubicBezTo>
                    <a:pt x="281940" y="209550"/>
                    <a:pt x="287020" y="208280"/>
                    <a:pt x="289560" y="208280"/>
                  </a:cubicBezTo>
                  <a:cubicBezTo>
                    <a:pt x="292100" y="208280"/>
                    <a:pt x="295910" y="207010"/>
                    <a:pt x="295910" y="207010"/>
                  </a:cubicBezTo>
                  <a:cubicBezTo>
                    <a:pt x="297180" y="207010"/>
                    <a:pt x="541020" y="181610"/>
                    <a:pt x="631190" y="177800"/>
                  </a:cubicBezTo>
                  <a:cubicBezTo>
                    <a:pt x="692150" y="173990"/>
                    <a:pt x="736600" y="177800"/>
                    <a:pt x="784860" y="175260"/>
                  </a:cubicBezTo>
                  <a:cubicBezTo>
                    <a:pt x="826770" y="172720"/>
                    <a:pt x="866140" y="166370"/>
                    <a:pt x="901700" y="165100"/>
                  </a:cubicBezTo>
                  <a:cubicBezTo>
                    <a:pt x="930910" y="163830"/>
                    <a:pt x="956310" y="165100"/>
                    <a:pt x="984250" y="165100"/>
                  </a:cubicBezTo>
                  <a:cubicBezTo>
                    <a:pt x="1012190" y="163830"/>
                    <a:pt x="1040130" y="161290"/>
                    <a:pt x="1069340" y="160020"/>
                  </a:cubicBezTo>
                  <a:cubicBezTo>
                    <a:pt x="1099820" y="158750"/>
                    <a:pt x="1154430" y="161290"/>
                    <a:pt x="1163320" y="157480"/>
                  </a:cubicBezTo>
                  <a:cubicBezTo>
                    <a:pt x="1164590" y="156210"/>
                    <a:pt x="1164590" y="153670"/>
                    <a:pt x="1164590" y="153670"/>
                  </a:cubicBezTo>
                  <a:cubicBezTo>
                    <a:pt x="1164590" y="153670"/>
                    <a:pt x="1168400" y="152400"/>
                    <a:pt x="1170940" y="149860"/>
                  </a:cubicBezTo>
                  <a:cubicBezTo>
                    <a:pt x="1178560" y="140970"/>
                    <a:pt x="1201420" y="100330"/>
                    <a:pt x="1219200" y="82550"/>
                  </a:cubicBezTo>
                  <a:cubicBezTo>
                    <a:pt x="1234440" y="66040"/>
                    <a:pt x="1257300" y="50800"/>
                    <a:pt x="1267460" y="43180"/>
                  </a:cubicBezTo>
                  <a:cubicBezTo>
                    <a:pt x="1270000" y="39370"/>
                    <a:pt x="1271270" y="38100"/>
                    <a:pt x="1273810" y="36830"/>
                  </a:cubicBezTo>
                  <a:cubicBezTo>
                    <a:pt x="1276350" y="34290"/>
                    <a:pt x="1281430" y="30480"/>
                    <a:pt x="1281430" y="30480"/>
                  </a:cubicBezTo>
                  <a:cubicBezTo>
                    <a:pt x="1281430" y="29210"/>
                    <a:pt x="1287780" y="26670"/>
                    <a:pt x="1290320" y="25400"/>
                  </a:cubicBezTo>
                  <a:cubicBezTo>
                    <a:pt x="1292860" y="24130"/>
                    <a:pt x="1299210" y="21590"/>
                    <a:pt x="1299210" y="21590"/>
                  </a:cubicBezTo>
                  <a:cubicBezTo>
                    <a:pt x="1299210" y="21590"/>
                    <a:pt x="1305560" y="19050"/>
                    <a:pt x="1308100" y="19050"/>
                  </a:cubicBezTo>
                  <a:cubicBezTo>
                    <a:pt x="1311910" y="17780"/>
                    <a:pt x="1318260" y="16510"/>
                    <a:pt x="1318260" y="16510"/>
                  </a:cubicBezTo>
                  <a:cubicBezTo>
                    <a:pt x="1318260" y="16510"/>
                    <a:pt x="1324610" y="16510"/>
                    <a:pt x="1328420" y="16510"/>
                  </a:cubicBezTo>
                  <a:cubicBezTo>
                    <a:pt x="1330960" y="16510"/>
                    <a:pt x="1337310" y="16510"/>
                    <a:pt x="1337310" y="16510"/>
                  </a:cubicBezTo>
                  <a:cubicBezTo>
                    <a:pt x="1337310" y="16510"/>
                    <a:pt x="1343660" y="19050"/>
                    <a:pt x="1347470" y="19050"/>
                  </a:cubicBezTo>
                  <a:cubicBezTo>
                    <a:pt x="1350010" y="20320"/>
                    <a:pt x="1356360" y="21590"/>
                    <a:pt x="1356360" y="21590"/>
                  </a:cubicBezTo>
                  <a:cubicBezTo>
                    <a:pt x="1356360" y="21590"/>
                    <a:pt x="1362710" y="25400"/>
                    <a:pt x="1365250" y="26670"/>
                  </a:cubicBezTo>
                  <a:cubicBezTo>
                    <a:pt x="1367790" y="27940"/>
                    <a:pt x="1374140" y="31750"/>
                    <a:pt x="1374140" y="31750"/>
                  </a:cubicBezTo>
                  <a:cubicBezTo>
                    <a:pt x="1374140" y="31750"/>
                    <a:pt x="1379220" y="35560"/>
                    <a:pt x="1380490" y="38100"/>
                  </a:cubicBezTo>
                  <a:cubicBezTo>
                    <a:pt x="1383030" y="40640"/>
                    <a:pt x="1388110" y="44450"/>
                    <a:pt x="1388110" y="44450"/>
                  </a:cubicBezTo>
                  <a:cubicBezTo>
                    <a:pt x="1388110" y="44450"/>
                    <a:pt x="1391920" y="49530"/>
                    <a:pt x="1393190" y="52070"/>
                  </a:cubicBezTo>
                  <a:cubicBezTo>
                    <a:pt x="1395730" y="55880"/>
                    <a:pt x="1399540" y="60960"/>
                    <a:pt x="1399540" y="60960"/>
                  </a:cubicBezTo>
                  <a:cubicBezTo>
                    <a:pt x="1399540" y="60960"/>
                    <a:pt x="1400810" y="67310"/>
                    <a:pt x="1402080" y="69850"/>
                  </a:cubicBezTo>
                  <a:cubicBezTo>
                    <a:pt x="1403350" y="72390"/>
                    <a:pt x="1405890" y="78740"/>
                    <a:pt x="1405890" y="78740"/>
                  </a:cubicBezTo>
                  <a:cubicBezTo>
                    <a:pt x="1405890" y="78740"/>
                    <a:pt x="1405890" y="85090"/>
                    <a:pt x="1407160" y="88900"/>
                  </a:cubicBezTo>
                  <a:cubicBezTo>
                    <a:pt x="1407160" y="92710"/>
                    <a:pt x="1407160" y="99060"/>
                    <a:pt x="1407160" y="99060"/>
                  </a:cubicBezTo>
                  <a:cubicBezTo>
                    <a:pt x="1407160" y="99060"/>
                    <a:pt x="1407160" y="105410"/>
                    <a:pt x="1405890" y="107950"/>
                  </a:cubicBezTo>
                  <a:cubicBezTo>
                    <a:pt x="1405890" y="109220"/>
                    <a:pt x="1404620" y="111760"/>
                    <a:pt x="1405890" y="111760"/>
                  </a:cubicBezTo>
                  <a:cubicBezTo>
                    <a:pt x="1409700" y="115570"/>
                    <a:pt x="1459230" y="100330"/>
                    <a:pt x="1493520" y="93980"/>
                  </a:cubicBezTo>
                  <a:cubicBezTo>
                    <a:pt x="1543050" y="85090"/>
                    <a:pt x="1612900" y="73660"/>
                    <a:pt x="1677670" y="60960"/>
                  </a:cubicBezTo>
                  <a:cubicBezTo>
                    <a:pt x="1750060" y="46990"/>
                    <a:pt x="1844040" y="22860"/>
                    <a:pt x="1907540" y="12700"/>
                  </a:cubicBezTo>
                  <a:cubicBezTo>
                    <a:pt x="1950720" y="5080"/>
                    <a:pt x="1983740" y="0"/>
                    <a:pt x="2019300" y="0"/>
                  </a:cubicBezTo>
                  <a:cubicBezTo>
                    <a:pt x="2052320" y="0"/>
                    <a:pt x="2113280" y="12700"/>
                    <a:pt x="2113280" y="12700"/>
                  </a:cubicBezTo>
                  <a:cubicBezTo>
                    <a:pt x="2113280" y="12700"/>
                    <a:pt x="2118360" y="12700"/>
                    <a:pt x="2120900" y="12700"/>
                  </a:cubicBezTo>
                  <a:cubicBezTo>
                    <a:pt x="2124710" y="12700"/>
                    <a:pt x="2129790" y="12700"/>
                    <a:pt x="2129790" y="12700"/>
                  </a:cubicBezTo>
                  <a:cubicBezTo>
                    <a:pt x="2129790" y="12700"/>
                    <a:pt x="2134870" y="13970"/>
                    <a:pt x="2137410" y="15240"/>
                  </a:cubicBezTo>
                  <a:cubicBezTo>
                    <a:pt x="2139950" y="15240"/>
                    <a:pt x="2145030" y="16510"/>
                    <a:pt x="2145030" y="17780"/>
                  </a:cubicBezTo>
                  <a:cubicBezTo>
                    <a:pt x="2145030" y="17780"/>
                    <a:pt x="2148840" y="19050"/>
                    <a:pt x="2151380" y="20320"/>
                  </a:cubicBezTo>
                  <a:cubicBezTo>
                    <a:pt x="2153920" y="21590"/>
                    <a:pt x="2157730" y="24130"/>
                    <a:pt x="2157730" y="24130"/>
                  </a:cubicBezTo>
                  <a:cubicBezTo>
                    <a:pt x="2159000" y="25400"/>
                    <a:pt x="2162810" y="27940"/>
                    <a:pt x="2164080" y="30480"/>
                  </a:cubicBezTo>
                  <a:cubicBezTo>
                    <a:pt x="2166620" y="31750"/>
                    <a:pt x="2170430" y="35560"/>
                    <a:pt x="2170430" y="35560"/>
                  </a:cubicBezTo>
                  <a:cubicBezTo>
                    <a:pt x="2170430" y="35560"/>
                    <a:pt x="2172970" y="39370"/>
                    <a:pt x="2174240" y="41910"/>
                  </a:cubicBezTo>
                  <a:cubicBezTo>
                    <a:pt x="2175510" y="44450"/>
                    <a:pt x="2178050" y="48260"/>
                    <a:pt x="2178050" y="48260"/>
                  </a:cubicBezTo>
                  <a:cubicBezTo>
                    <a:pt x="2179320" y="48260"/>
                    <a:pt x="2180590" y="53340"/>
                    <a:pt x="2181860" y="55880"/>
                  </a:cubicBezTo>
                  <a:cubicBezTo>
                    <a:pt x="2181860" y="58420"/>
                    <a:pt x="2184400" y="63500"/>
                    <a:pt x="2184400" y="63500"/>
                  </a:cubicBezTo>
                  <a:cubicBezTo>
                    <a:pt x="2184400" y="63500"/>
                    <a:pt x="2184400" y="68580"/>
                    <a:pt x="2184400" y="71120"/>
                  </a:cubicBezTo>
                  <a:cubicBezTo>
                    <a:pt x="2184400" y="73660"/>
                    <a:pt x="2185670" y="78740"/>
                    <a:pt x="2185670" y="78740"/>
                  </a:cubicBezTo>
                  <a:cubicBezTo>
                    <a:pt x="2185670" y="78740"/>
                    <a:pt x="2184400" y="82550"/>
                    <a:pt x="2184400" y="83820"/>
                  </a:cubicBezTo>
                  <a:cubicBezTo>
                    <a:pt x="2189480" y="88900"/>
                    <a:pt x="2250440" y="81280"/>
                    <a:pt x="2288540" y="80010"/>
                  </a:cubicBezTo>
                  <a:cubicBezTo>
                    <a:pt x="2335530" y="78740"/>
                    <a:pt x="2402840" y="78740"/>
                    <a:pt x="2446020" y="77470"/>
                  </a:cubicBezTo>
                  <a:cubicBezTo>
                    <a:pt x="2476500" y="76200"/>
                    <a:pt x="2503170" y="74930"/>
                    <a:pt x="2526030" y="73660"/>
                  </a:cubicBezTo>
                  <a:cubicBezTo>
                    <a:pt x="2543810" y="73660"/>
                    <a:pt x="2571750" y="71120"/>
                    <a:pt x="2573020" y="71120"/>
                  </a:cubicBezTo>
                  <a:cubicBezTo>
                    <a:pt x="2573020" y="71120"/>
                    <a:pt x="2578100" y="72390"/>
                    <a:pt x="2580640" y="72390"/>
                  </a:cubicBezTo>
                  <a:cubicBezTo>
                    <a:pt x="2583180" y="72390"/>
                    <a:pt x="2586990" y="73660"/>
                    <a:pt x="2588260" y="73660"/>
                  </a:cubicBezTo>
                  <a:cubicBezTo>
                    <a:pt x="2588260" y="73660"/>
                    <a:pt x="2592070" y="74930"/>
                    <a:pt x="2594610" y="76200"/>
                  </a:cubicBezTo>
                  <a:cubicBezTo>
                    <a:pt x="2597150" y="76200"/>
                    <a:pt x="2602230" y="78740"/>
                    <a:pt x="2602230" y="78740"/>
                  </a:cubicBezTo>
                  <a:cubicBezTo>
                    <a:pt x="2602230" y="78740"/>
                    <a:pt x="2606040" y="81280"/>
                    <a:pt x="2608580" y="82550"/>
                  </a:cubicBezTo>
                  <a:cubicBezTo>
                    <a:pt x="2611120" y="83820"/>
                    <a:pt x="2614930" y="86360"/>
                    <a:pt x="2614930" y="86360"/>
                  </a:cubicBezTo>
                  <a:cubicBezTo>
                    <a:pt x="2614930" y="86360"/>
                    <a:pt x="2618740" y="90170"/>
                    <a:pt x="2620010" y="92710"/>
                  </a:cubicBezTo>
                  <a:cubicBezTo>
                    <a:pt x="2621280" y="93980"/>
                    <a:pt x="2625090" y="97790"/>
                    <a:pt x="2625090" y="97790"/>
                  </a:cubicBezTo>
                  <a:cubicBezTo>
                    <a:pt x="2625090" y="97790"/>
                    <a:pt x="2626360" y="101600"/>
                    <a:pt x="2627630" y="102870"/>
                  </a:cubicBezTo>
                  <a:cubicBezTo>
                    <a:pt x="2630170" y="104140"/>
                    <a:pt x="2635250" y="102870"/>
                    <a:pt x="2635250" y="102870"/>
                  </a:cubicBezTo>
                  <a:cubicBezTo>
                    <a:pt x="2635250" y="102870"/>
                    <a:pt x="2640330" y="104140"/>
                    <a:pt x="2642870" y="104140"/>
                  </a:cubicBezTo>
                  <a:cubicBezTo>
                    <a:pt x="2645410" y="104140"/>
                    <a:pt x="2650490" y="104140"/>
                    <a:pt x="2650490" y="104140"/>
                  </a:cubicBezTo>
                  <a:cubicBezTo>
                    <a:pt x="2650490" y="104140"/>
                    <a:pt x="2655570" y="105410"/>
                    <a:pt x="2658110" y="106680"/>
                  </a:cubicBezTo>
                  <a:cubicBezTo>
                    <a:pt x="2660650" y="107950"/>
                    <a:pt x="2665730" y="109220"/>
                    <a:pt x="2665730" y="109220"/>
                  </a:cubicBezTo>
                  <a:cubicBezTo>
                    <a:pt x="2665730" y="109220"/>
                    <a:pt x="2669540" y="111760"/>
                    <a:pt x="2672080" y="113030"/>
                  </a:cubicBezTo>
                  <a:cubicBezTo>
                    <a:pt x="2674620" y="114300"/>
                    <a:pt x="2678430" y="116840"/>
                    <a:pt x="2678430" y="116840"/>
                  </a:cubicBezTo>
                  <a:cubicBezTo>
                    <a:pt x="2678430" y="116840"/>
                    <a:pt x="2682240" y="120650"/>
                    <a:pt x="2684780" y="121920"/>
                  </a:cubicBezTo>
                  <a:cubicBezTo>
                    <a:pt x="2686050" y="124460"/>
                    <a:pt x="2689860" y="128270"/>
                    <a:pt x="2689860" y="128270"/>
                  </a:cubicBezTo>
                  <a:cubicBezTo>
                    <a:pt x="2689860" y="128270"/>
                    <a:pt x="2692400" y="132080"/>
                    <a:pt x="2693670" y="134620"/>
                  </a:cubicBezTo>
                  <a:cubicBezTo>
                    <a:pt x="2694940" y="137160"/>
                    <a:pt x="2697480" y="140970"/>
                    <a:pt x="2697480" y="140970"/>
                  </a:cubicBezTo>
                  <a:cubicBezTo>
                    <a:pt x="2697480" y="140970"/>
                    <a:pt x="2700020" y="146050"/>
                    <a:pt x="2700020" y="148590"/>
                  </a:cubicBezTo>
                  <a:cubicBezTo>
                    <a:pt x="2701290" y="151130"/>
                    <a:pt x="2702560" y="156210"/>
                    <a:pt x="2702560" y="156210"/>
                  </a:cubicBezTo>
                  <a:cubicBezTo>
                    <a:pt x="2702560" y="156210"/>
                    <a:pt x="2702560" y="161290"/>
                    <a:pt x="2702560" y="163830"/>
                  </a:cubicBezTo>
                  <a:cubicBezTo>
                    <a:pt x="2702560" y="166370"/>
                    <a:pt x="2703830" y="171450"/>
                    <a:pt x="2703830" y="171450"/>
                  </a:cubicBezTo>
                  <a:cubicBezTo>
                    <a:pt x="2703830" y="171450"/>
                    <a:pt x="2702560" y="176530"/>
                    <a:pt x="2702560" y="179070"/>
                  </a:cubicBezTo>
                  <a:cubicBezTo>
                    <a:pt x="2701290" y="181610"/>
                    <a:pt x="2701290" y="186690"/>
                    <a:pt x="2701290" y="186690"/>
                  </a:cubicBezTo>
                  <a:cubicBezTo>
                    <a:pt x="2701290" y="186690"/>
                    <a:pt x="2698750" y="191770"/>
                    <a:pt x="2697480" y="193040"/>
                  </a:cubicBezTo>
                  <a:cubicBezTo>
                    <a:pt x="2696210" y="195580"/>
                    <a:pt x="2694940" y="200660"/>
                    <a:pt x="2694940" y="200660"/>
                  </a:cubicBezTo>
                  <a:cubicBezTo>
                    <a:pt x="2694940" y="200660"/>
                    <a:pt x="2691130" y="204470"/>
                    <a:pt x="2689860" y="207010"/>
                  </a:cubicBezTo>
                  <a:cubicBezTo>
                    <a:pt x="2688590" y="208280"/>
                    <a:pt x="2684780" y="213360"/>
                    <a:pt x="2684780" y="213360"/>
                  </a:cubicBezTo>
                  <a:cubicBezTo>
                    <a:pt x="2684780" y="213360"/>
                    <a:pt x="2680970" y="215900"/>
                    <a:pt x="2678430" y="217170"/>
                  </a:cubicBezTo>
                  <a:cubicBezTo>
                    <a:pt x="2677160" y="219710"/>
                    <a:pt x="2673350" y="222250"/>
                    <a:pt x="2673350" y="222250"/>
                  </a:cubicBezTo>
                  <a:cubicBezTo>
                    <a:pt x="2672080" y="222250"/>
                    <a:pt x="2668270" y="224790"/>
                    <a:pt x="2665730" y="226060"/>
                  </a:cubicBezTo>
                  <a:cubicBezTo>
                    <a:pt x="2663190" y="227330"/>
                    <a:pt x="2658110" y="228600"/>
                    <a:pt x="2658110" y="228600"/>
                  </a:cubicBezTo>
                  <a:cubicBezTo>
                    <a:pt x="2658110" y="228600"/>
                    <a:pt x="2653030" y="229870"/>
                    <a:pt x="2650490" y="229870"/>
                  </a:cubicBezTo>
                  <a:cubicBezTo>
                    <a:pt x="2647950" y="231140"/>
                    <a:pt x="2646680" y="231140"/>
                    <a:pt x="2642870" y="232410"/>
                  </a:cubicBezTo>
                  <a:cubicBezTo>
                    <a:pt x="2639060" y="233680"/>
                    <a:pt x="2630170" y="242570"/>
                    <a:pt x="2630170" y="242570"/>
                  </a:cubicBezTo>
                  <a:cubicBezTo>
                    <a:pt x="2630170" y="242570"/>
                    <a:pt x="2630170" y="242570"/>
                    <a:pt x="2628900" y="243840"/>
                  </a:cubicBezTo>
                  <a:cubicBezTo>
                    <a:pt x="2628900" y="243840"/>
                    <a:pt x="2626360" y="250190"/>
                    <a:pt x="2626360" y="250190"/>
                  </a:cubicBezTo>
                  <a:cubicBezTo>
                    <a:pt x="2626360" y="250190"/>
                    <a:pt x="2622550" y="252730"/>
                    <a:pt x="2621280" y="255270"/>
                  </a:cubicBezTo>
                  <a:cubicBezTo>
                    <a:pt x="2620010" y="256540"/>
                    <a:pt x="2616200" y="260350"/>
                    <a:pt x="2616200" y="260350"/>
                  </a:cubicBezTo>
                  <a:cubicBezTo>
                    <a:pt x="2616200" y="260350"/>
                    <a:pt x="2612390" y="262890"/>
                    <a:pt x="2611120" y="265430"/>
                  </a:cubicBezTo>
                  <a:cubicBezTo>
                    <a:pt x="2608580" y="266700"/>
                    <a:pt x="2604770" y="269240"/>
                    <a:pt x="2604770" y="269240"/>
                  </a:cubicBezTo>
                  <a:cubicBezTo>
                    <a:pt x="2604770" y="269240"/>
                    <a:pt x="2599690" y="270510"/>
                    <a:pt x="2598420" y="271780"/>
                  </a:cubicBezTo>
                  <a:cubicBezTo>
                    <a:pt x="2595880" y="273050"/>
                    <a:pt x="2590800" y="274320"/>
                    <a:pt x="2590800" y="274320"/>
                  </a:cubicBezTo>
                  <a:cubicBezTo>
                    <a:pt x="2590800" y="274320"/>
                    <a:pt x="2585720" y="274320"/>
                    <a:pt x="2583180" y="275590"/>
                  </a:cubicBezTo>
                  <a:cubicBezTo>
                    <a:pt x="2581910" y="275590"/>
                    <a:pt x="2576830" y="275590"/>
                    <a:pt x="2576830" y="275590"/>
                  </a:cubicBezTo>
                  <a:cubicBezTo>
                    <a:pt x="2576830" y="275590"/>
                    <a:pt x="2571750" y="276860"/>
                    <a:pt x="2571750" y="276860"/>
                  </a:cubicBezTo>
                  <a:cubicBezTo>
                    <a:pt x="2571750" y="279400"/>
                    <a:pt x="2579370" y="281940"/>
                    <a:pt x="2580640" y="285750"/>
                  </a:cubicBezTo>
                  <a:cubicBezTo>
                    <a:pt x="2583180" y="289560"/>
                    <a:pt x="2578100" y="299720"/>
                    <a:pt x="2581910" y="302260"/>
                  </a:cubicBezTo>
                  <a:cubicBezTo>
                    <a:pt x="2586990" y="306070"/>
                    <a:pt x="2613660" y="300990"/>
                    <a:pt x="2614930" y="300990"/>
                  </a:cubicBezTo>
                  <a:cubicBezTo>
                    <a:pt x="2614930" y="300990"/>
                    <a:pt x="2614930" y="300990"/>
                    <a:pt x="2616200" y="300990"/>
                  </a:cubicBezTo>
                  <a:cubicBezTo>
                    <a:pt x="2622550" y="300990"/>
                    <a:pt x="2664460" y="297180"/>
                    <a:pt x="2692400" y="294640"/>
                  </a:cubicBezTo>
                  <a:cubicBezTo>
                    <a:pt x="2725420" y="290830"/>
                    <a:pt x="2805430" y="279400"/>
                    <a:pt x="2805430" y="279400"/>
                  </a:cubicBezTo>
                  <a:cubicBezTo>
                    <a:pt x="2805430" y="279400"/>
                    <a:pt x="2810510" y="279400"/>
                    <a:pt x="2813050" y="280670"/>
                  </a:cubicBezTo>
                  <a:cubicBezTo>
                    <a:pt x="2815590" y="280670"/>
                    <a:pt x="2819400" y="280670"/>
                    <a:pt x="2819400" y="280670"/>
                  </a:cubicBezTo>
                  <a:cubicBezTo>
                    <a:pt x="2819400" y="280670"/>
                    <a:pt x="2824480" y="281940"/>
                    <a:pt x="2827020" y="281940"/>
                  </a:cubicBezTo>
                  <a:cubicBezTo>
                    <a:pt x="2829560" y="283210"/>
                    <a:pt x="2833370" y="284480"/>
                    <a:pt x="2833370" y="284480"/>
                  </a:cubicBezTo>
                  <a:cubicBezTo>
                    <a:pt x="2833370" y="284480"/>
                    <a:pt x="2838450" y="287020"/>
                    <a:pt x="2839720" y="288290"/>
                  </a:cubicBezTo>
                  <a:cubicBezTo>
                    <a:pt x="2842260" y="289560"/>
                    <a:pt x="2846070" y="292100"/>
                    <a:pt x="2846070" y="292100"/>
                  </a:cubicBezTo>
                  <a:cubicBezTo>
                    <a:pt x="2846070" y="292100"/>
                    <a:pt x="2849880" y="294640"/>
                    <a:pt x="2851150" y="297180"/>
                  </a:cubicBezTo>
                  <a:cubicBezTo>
                    <a:pt x="2853690" y="298450"/>
                    <a:pt x="2857500" y="302260"/>
                    <a:pt x="2857500" y="302260"/>
                  </a:cubicBezTo>
                  <a:cubicBezTo>
                    <a:pt x="2857500" y="302260"/>
                    <a:pt x="2860040" y="306070"/>
                    <a:pt x="2861310" y="308610"/>
                  </a:cubicBezTo>
                  <a:cubicBezTo>
                    <a:pt x="2862580" y="309880"/>
                    <a:pt x="2865120" y="313690"/>
                    <a:pt x="2865120" y="314960"/>
                  </a:cubicBezTo>
                  <a:cubicBezTo>
                    <a:pt x="2865120" y="314960"/>
                    <a:pt x="2866390" y="318770"/>
                    <a:pt x="2866390" y="321310"/>
                  </a:cubicBezTo>
                  <a:cubicBezTo>
                    <a:pt x="2867660" y="323850"/>
                    <a:pt x="2868930" y="327660"/>
                    <a:pt x="2868930" y="327660"/>
                  </a:cubicBezTo>
                  <a:cubicBezTo>
                    <a:pt x="2868930" y="328930"/>
                    <a:pt x="2870200" y="332740"/>
                    <a:pt x="2870200" y="335280"/>
                  </a:cubicBezTo>
                  <a:cubicBezTo>
                    <a:pt x="2870200" y="337820"/>
                    <a:pt x="2870200" y="342900"/>
                    <a:pt x="2870200" y="342900"/>
                  </a:cubicBezTo>
                  <a:cubicBezTo>
                    <a:pt x="2870200" y="342900"/>
                    <a:pt x="2868930" y="347980"/>
                    <a:pt x="2868930" y="350520"/>
                  </a:cubicBezTo>
                  <a:cubicBezTo>
                    <a:pt x="2868930" y="351790"/>
                    <a:pt x="2867660" y="356870"/>
                    <a:pt x="2867660" y="356870"/>
                  </a:cubicBezTo>
                  <a:cubicBezTo>
                    <a:pt x="2867660" y="356870"/>
                    <a:pt x="2866390" y="361950"/>
                    <a:pt x="2865120" y="364490"/>
                  </a:cubicBezTo>
                  <a:cubicBezTo>
                    <a:pt x="2863850" y="365760"/>
                    <a:pt x="2862580" y="370840"/>
                    <a:pt x="2862580" y="370840"/>
                  </a:cubicBezTo>
                  <a:cubicBezTo>
                    <a:pt x="2862580" y="370840"/>
                    <a:pt x="2858770" y="374650"/>
                    <a:pt x="2857500" y="375920"/>
                  </a:cubicBezTo>
                  <a:cubicBezTo>
                    <a:pt x="2856230" y="378460"/>
                    <a:pt x="2853690" y="382270"/>
                    <a:pt x="2853690" y="382270"/>
                  </a:cubicBezTo>
                  <a:cubicBezTo>
                    <a:pt x="2853690" y="382270"/>
                    <a:pt x="2849880" y="384810"/>
                    <a:pt x="2847340" y="387350"/>
                  </a:cubicBezTo>
                  <a:cubicBezTo>
                    <a:pt x="2846070" y="388620"/>
                    <a:pt x="2842260" y="391160"/>
                    <a:pt x="2842260" y="391160"/>
                  </a:cubicBezTo>
                  <a:cubicBezTo>
                    <a:pt x="2842260" y="391160"/>
                    <a:pt x="2837180" y="393700"/>
                    <a:pt x="2835910" y="394970"/>
                  </a:cubicBezTo>
                  <a:cubicBezTo>
                    <a:pt x="2833370" y="394970"/>
                    <a:pt x="2828290" y="397510"/>
                    <a:pt x="2828290" y="397510"/>
                  </a:cubicBezTo>
                  <a:cubicBezTo>
                    <a:pt x="2828290" y="397510"/>
                    <a:pt x="2824480" y="398780"/>
                    <a:pt x="2821940" y="398780"/>
                  </a:cubicBezTo>
                  <a:cubicBezTo>
                    <a:pt x="2819400" y="400050"/>
                    <a:pt x="2814320" y="400050"/>
                    <a:pt x="2814320" y="400050"/>
                  </a:cubicBezTo>
                  <a:cubicBezTo>
                    <a:pt x="2813050" y="400050"/>
                    <a:pt x="2663190" y="419100"/>
                    <a:pt x="2627630" y="424180"/>
                  </a:cubicBezTo>
                  <a:cubicBezTo>
                    <a:pt x="2613660" y="425450"/>
                    <a:pt x="2599690" y="425450"/>
                    <a:pt x="2597150" y="429260"/>
                  </a:cubicBezTo>
                  <a:cubicBezTo>
                    <a:pt x="2595880" y="430530"/>
                    <a:pt x="2597150" y="434340"/>
                    <a:pt x="2597150" y="434340"/>
                  </a:cubicBezTo>
                  <a:cubicBezTo>
                    <a:pt x="2597150" y="434340"/>
                    <a:pt x="2597150" y="435610"/>
                    <a:pt x="2597150" y="436880"/>
                  </a:cubicBezTo>
                  <a:cubicBezTo>
                    <a:pt x="2599690" y="439420"/>
                    <a:pt x="2630170" y="435610"/>
                    <a:pt x="2650490" y="435610"/>
                  </a:cubicBezTo>
                  <a:cubicBezTo>
                    <a:pt x="2674620" y="434340"/>
                    <a:pt x="2731770" y="431800"/>
                    <a:pt x="2731770" y="431800"/>
                  </a:cubicBezTo>
                  <a:cubicBezTo>
                    <a:pt x="2733040" y="431800"/>
                    <a:pt x="2736850" y="433070"/>
                    <a:pt x="2739390" y="433070"/>
                  </a:cubicBezTo>
                  <a:cubicBezTo>
                    <a:pt x="2741930" y="433070"/>
                    <a:pt x="2747010" y="434340"/>
                    <a:pt x="2747010" y="434340"/>
                  </a:cubicBezTo>
                  <a:cubicBezTo>
                    <a:pt x="2747010" y="434340"/>
                    <a:pt x="2752090" y="435610"/>
                    <a:pt x="2754630" y="436880"/>
                  </a:cubicBezTo>
                  <a:cubicBezTo>
                    <a:pt x="2757170" y="438150"/>
                    <a:pt x="2762250" y="439420"/>
                    <a:pt x="2762250" y="439420"/>
                  </a:cubicBezTo>
                  <a:cubicBezTo>
                    <a:pt x="2762250" y="439420"/>
                    <a:pt x="2766060" y="443230"/>
                    <a:pt x="2768600" y="444500"/>
                  </a:cubicBezTo>
                  <a:cubicBezTo>
                    <a:pt x="2769870" y="444500"/>
                    <a:pt x="2769870" y="445770"/>
                    <a:pt x="2771140" y="445770"/>
                  </a:cubicBezTo>
                  <a:cubicBezTo>
                    <a:pt x="2772410" y="447040"/>
                    <a:pt x="2773680" y="445770"/>
                    <a:pt x="2776220" y="445770"/>
                  </a:cubicBezTo>
                  <a:cubicBezTo>
                    <a:pt x="2794000" y="447040"/>
                    <a:pt x="2913380" y="453390"/>
                    <a:pt x="2966720" y="454660"/>
                  </a:cubicBezTo>
                  <a:cubicBezTo>
                    <a:pt x="3003550" y="455930"/>
                    <a:pt x="3041650" y="450850"/>
                    <a:pt x="3063240" y="455930"/>
                  </a:cubicBezTo>
                  <a:cubicBezTo>
                    <a:pt x="3074670" y="458470"/>
                    <a:pt x="3081020" y="466090"/>
                    <a:pt x="3087370" y="468630"/>
                  </a:cubicBezTo>
                  <a:cubicBezTo>
                    <a:pt x="3089910" y="469900"/>
                    <a:pt x="3092450" y="468630"/>
                    <a:pt x="3094990" y="469900"/>
                  </a:cubicBezTo>
                  <a:cubicBezTo>
                    <a:pt x="3097530" y="469900"/>
                    <a:pt x="3101340" y="471170"/>
                    <a:pt x="3101340" y="471170"/>
                  </a:cubicBezTo>
                  <a:cubicBezTo>
                    <a:pt x="3102610" y="471170"/>
                    <a:pt x="3106420" y="472440"/>
                    <a:pt x="3108960" y="473710"/>
                  </a:cubicBezTo>
                  <a:cubicBezTo>
                    <a:pt x="3111500" y="474980"/>
                    <a:pt x="3115310" y="476250"/>
                    <a:pt x="3115310" y="476250"/>
                  </a:cubicBezTo>
                  <a:cubicBezTo>
                    <a:pt x="3115310" y="476250"/>
                    <a:pt x="3119120" y="480060"/>
                    <a:pt x="3121660" y="481330"/>
                  </a:cubicBezTo>
                  <a:cubicBezTo>
                    <a:pt x="3124200" y="482600"/>
                    <a:pt x="3128010" y="485140"/>
                    <a:pt x="3128010" y="485140"/>
                  </a:cubicBezTo>
                  <a:cubicBezTo>
                    <a:pt x="3128010" y="485140"/>
                    <a:pt x="3130550" y="488950"/>
                    <a:pt x="3133090" y="491490"/>
                  </a:cubicBezTo>
                  <a:cubicBezTo>
                    <a:pt x="3134360" y="492760"/>
                    <a:pt x="3136900" y="496570"/>
                    <a:pt x="3136900" y="496570"/>
                  </a:cubicBezTo>
                  <a:cubicBezTo>
                    <a:pt x="3136900" y="496570"/>
                    <a:pt x="3139440" y="501650"/>
                    <a:pt x="3140710" y="504190"/>
                  </a:cubicBezTo>
                  <a:cubicBezTo>
                    <a:pt x="3141980" y="505460"/>
                    <a:pt x="3143250" y="510540"/>
                    <a:pt x="3143250" y="510540"/>
                  </a:cubicBezTo>
                  <a:cubicBezTo>
                    <a:pt x="3143250" y="510540"/>
                    <a:pt x="3144520" y="515620"/>
                    <a:pt x="3145790" y="518160"/>
                  </a:cubicBezTo>
                  <a:cubicBezTo>
                    <a:pt x="3145790" y="520700"/>
                    <a:pt x="3147060" y="524510"/>
                    <a:pt x="3147060" y="524510"/>
                  </a:cubicBezTo>
                  <a:cubicBezTo>
                    <a:pt x="3147060" y="525780"/>
                    <a:pt x="3147060" y="529590"/>
                    <a:pt x="3147060" y="532130"/>
                  </a:cubicBezTo>
                  <a:cubicBezTo>
                    <a:pt x="3145790" y="534670"/>
                    <a:pt x="3145790" y="539750"/>
                    <a:pt x="3145790" y="539750"/>
                  </a:cubicBezTo>
                  <a:cubicBezTo>
                    <a:pt x="3145790" y="539750"/>
                    <a:pt x="3145790" y="542290"/>
                    <a:pt x="3145790" y="542290"/>
                  </a:cubicBezTo>
                  <a:cubicBezTo>
                    <a:pt x="3145790" y="542290"/>
                    <a:pt x="3147060" y="542290"/>
                    <a:pt x="3147060" y="542290"/>
                  </a:cubicBezTo>
                  <a:cubicBezTo>
                    <a:pt x="3148330" y="543560"/>
                    <a:pt x="3154680" y="544830"/>
                    <a:pt x="3154680" y="544830"/>
                  </a:cubicBezTo>
                  <a:cubicBezTo>
                    <a:pt x="3154680" y="544830"/>
                    <a:pt x="3158490" y="548640"/>
                    <a:pt x="3159760" y="549910"/>
                  </a:cubicBezTo>
                  <a:cubicBezTo>
                    <a:pt x="3162300" y="551180"/>
                    <a:pt x="3166110" y="553720"/>
                    <a:pt x="3166110" y="553720"/>
                  </a:cubicBezTo>
                  <a:cubicBezTo>
                    <a:pt x="3166110" y="553720"/>
                    <a:pt x="3169920" y="557530"/>
                    <a:pt x="3171190" y="558800"/>
                  </a:cubicBezTo>
                  <a:cubicBezTo>
                    <a:pt x="3172460" y="561340"/>
                    <a:pt x="3176270" y="563880"/>
                    <a:pt x="3176270" y="565150"/>
                  </a:cubicBezTo>
                  <a:cubicBezTo>
                    <a:pt x="3176270" y="565150"/>
                    <a:pt x="3178810" y="568960"/>
                    <a:pt x="3180080" y="571500"/>
                  </a:cubicBezTo>
                  <a:cubicBezTo>
                    <a:pt x="3180080" y="572770"/>
                    <a:pt x="3182620" y="577850"/>
                    <a:pt x="3182620" y="577850"/>
                  </a:cubicBezTo>
                  <a:cubicBezTo>
                    <a:pt x="3182620" y="577850"/>
                    <a:pt x="3183890" y="581660"/>
                    <a:pt x="3185160" y="584200"/>
                  </a:cubicBezTo>
                  <a:cubicBezTo>
                    <a:pt x="3185160" y="586740"/>
                    <a:pt x="3186430" y="591820"/>
                    <a:pt x="3186430" y="591820"/>
                  </a:cubicBezTo>
                  <a:cubicBezTo>
                    <a:pt x="3186430" y="591820"/>
                    <a:pt x="3186430" y="596900"/>
                    <a:pt x="3186430" y="599440"/>
                  </a:cubicBezTo>
                  <a:cubicBezTo>
                    <a:pt x="3186430" y="601980"/>
                    <a:pt x="3186430" y="605790"/>
                    <a:pt x="3186430" y="605790"/>
                  </a:cubicBezTo>
                  <a:cubicBezTo>
                    <a:pt x="3186430" y="607060"/>
                    <a:pt x="3185160" y="610870"/>
                    <a:pt x="3185160" y="613410"/>
                  </a:cubicBezTo>
                  <a:cubicBezTo>
                    <a:pt x="3183890" y="615950"/>
                    <a:pt x="3182620" y="621030"/>
                    <a:pt x="3182620" y="621030"/>
                  </a:cubicBezTo>
                  <a:cubicBezTo>
                    <a:pt x="3182620" y="621030"/>
                    <a:pt x="3181350" y="624840"/>
                    <a:pt x="3180080" y="627380"/>
                  </a:cubicBezTo>
                  <a:cubicBezTo>
                    <a:pt x="3178810" y="628650"/>
                    <a:pt x="3176270" y="633730"/>
                    <a:pt x="3176270" y="633730"/>
                  </a:cubicBezTo>
                  <a:cubicBezTo>
                    <a:pt x="3176270" y="633730"/>
                    <a:pt x="3172460" y="637540"/>
                    <a:pt x="3171190" y="638810"/>
                  </a:cubicBezTo>
                  <a:cubicBezTo>
                    <a:pt x="3169920" y="641350"/>
                    <a:pt x="3166110" y="643890"/>
                    <a:pt x="3166110" y="645160"/>
                  </a:cubicBezTo>
                  <a:cubicBezTo>
                    <a:pt x="3166110" y="645160"/>
                    <a:pt x="3162300" y="647700"/>
                    <a:pt x="3161030" y="648970"/>
                  </a:cubicBezTo>
                  <a:cubicBezTo>
                    <a:pt x="3158490" y="650240"/>
                    <a:pt x="3154680" y="652780"/>
                    <a:pt x="3154680" y="652780"/>
                  </a:cubicBezTo>
                  <a:cubicBezTo>
                    <a:pt x="3154680" y="652780"/>
                    <a:pt x="3149600" y="655320"/>
                    <a:pt x="3148330" y="655320"/>
                  </a:cubicBezTo>
                  <a:cubicBezTo>
                    <a:pt x="3145790" y="656590"/>
                    <a:pt x="3140710" y="657860"/>
                    <a:pt x="3140710" y="657860"/>
                  </a:cubicBezTo>
                  <a:cubicBezTo>
                    <a:pt x="3140710" y="657860"/>
                    <a:pt x="3135630" y="659130"/>
                    <a:pt x="3133090" y="659130"/>
                  </a:cubicBezTo>
                  <a:cubicBezTo>
                    <a:pt x="3131820" y="659130"/>
                    <a:pt x="3126740" y="660400"/>
                    <a:pt x="3126740" y="660400"/>
                  </a:cubicBezTo>
                  <a:cubicBezTo>
                    <a:pt x="3125470" y="660400"/>
                    <a:pt x="2970530" y="671830"/>
                    <a:pt x="2969260" y="674370"/>
                  </a:cubicBezTo>
                  <a:cubicBezTo>
                    <a:pt x="2969260" y="675640"/>
                    <a:pt x="2971800" y="675640"/>
                    <a:pt x="2973070" y="675640"/>
                  </a:cubicBezTo>
                  <a:cubicBezTo>
                    <a:pt x="2974340" y="676910"/>
                    <a:pt x="2979420" y="679450"/>
                    <a:pt x="2979420" y="679450"/>
                  </a:cubicBezTo>
                  <a:cubicBezTo>
                    <a:pt x="2979420" y="679450"/>
                    <a:pt x="2983230" y="681990"/>
                    <a:pt x="2984500" y="683260"/>
                  </a:cubicBezTo>
                  <a:cubicBezTo>
                    <a:pt x="2987040" y="685800"/>
                    <a:pt x="2990850" y="688340"/>
                    <a:pt x="2990850" y="688340"/>
                  </a:cubicBezTo>
                  <a:cubicBezTo>
                    <a:pt x="2990850" y="688340"/>
                    <a:pt x="2993390" y="692150"/>
                    <a:pt x="2994660" y="694690"/>
                  </a:cubicBezTo>
                  <a:cubicBezTo>
                    <a:pt x="2997200" y="695960"/>
                    <a:pt x="2999740" y="699770"/>
                    <a:pt x="2999740" y="699770"/>
                  </a:cubicBezTo>
                  <a:cubicBezTo>
                    <a:pt x="2999740" y="699770"/>
                    <a:pt x="3002280" y="704850"/>
                    <a:pt x="3002280" y="707390"/>
                  </a:cubicBezTo>
                  <a:cubicBezTo>
                    <a:pt x="3003550" y="708660"/>
                    <a:pt x="3006090" y="713740"/>
                    <a:pt x="3006090" y="713740"/>
                  </a:cubicBezTo>
                  <a:cubicBezTo>
                    <a:pt x="3006090" y="713740"/>
                    <a:pt x="3006090" y="718820"/>
                    <a:pt x="3007360" y="721360"/>
                  </a:cubicBezTo>
                  <a:cubicBezTo>
                    <a:pt x="3007360" y="723900"/>
                    <a:pt x="3008630" y="727710"/>
                    <a:pt x="3008630" y="728980"/>
                  </a:cubicBezTo>
                  <a:cubicBezTo>
                    <a:pt x="3008630" y="728980"/>
                    <a:pt x="3007360" y="732790"/>
                    <a:pt x="3007360" y="735330"/>
                  </a:cubicBezTo>
                  <a:cubicBezTo>
                    <a:pt x="3007360" y="737870"/>
                    <a:pt x="3007360" y="742950"/>
                    <a:pt x="3007360" y="742950"/>
                  </a:cubicBezTo>
                  <a:cubicBezTo>
                    <a:pt x="3007360" y="742950"/>
                    <a:pt x="3006090" y="748030"/>
                    <a:pt x="3004820" y="750570"/>
                  </a:cubicBezTo>
                  <a:cubicBezTo>
                    <a:pt x="3003550" y="753110"/>
                    <a:pt x="3002280" y="756920"/>
                    <a:pt x="3002280" y="756920"/>
                  </a:cubicBezTo>
                  <a:cubicBezTo>
                    <a:pt x="3002280" y="756920"/>
                    <a:pt x="2999740" y="762000"/>
                    <a:pt x="2998470" y="763270"/>
                  </a:cubicBezTo>
                  <a:cubicBezTo>
                    <a:pt x="2997200" y="765810"/>
                    <a:pt x="2994660" y="769620"/>
                    <a:pt x="2994660" y="769620"/>
                  </a:cubicBezTo>
                  <a:cubicBezTo>
                    <a:pt x="2994660" y="769620"/>
                    <a:pt x="2990850" y="773430"/>
                    <a:pt x="2989580" y="774700"/>
                  </a:cubicBezTo>
                  <a:cubicBezTo>
                    <a:pt x="2987040" y="777240"/>
                    <a:pt x="2984500" y="779780"/>
                    <a:pt x="2984500" y="779780"/>
                  </a:cubicBezTo>
                  <a:cubicBezTo>
                    <a:pt x="2984500" y="779780"/>
                    <a:pt x="2979420" y="782320"/>
                    <a:pt x="2978150" y="783590"/>
                  </a:cubicBezTo>
                  <a:cubicBezTo>
                    <a:pt x="2975610" y="784860"/>
                    <a:pt x="2971800" y="787400"/>
                    <a:pt x="2971800" y="787400"/>
                  </a:cubicBezTo>
                  <a:cubicBezTo>
                    <a:pt x="2971800" y="787400"/>
                    <a:pt x="2966720" y="788670"/>
                    <a:pt x="2964180" y="789940"/>
                  </a:cubicBezTo>
                  <a:cubicBezTo>
                    <a:pt x="2961640" y="789940"/>
                    <a:pt x="2957830" y="792480"/>
                    <a:pt x="2956560" y="792480"/>
                  </a:cubicBezTo>
                  <a:cubicBezTo>
                    <a:pt x="2956560" y="792480"/>
                    <a:pt x="2952750" y="792480"/>
                    <a:pt x="2950210" y="792480"/>
                  </a:cubicBezTo>
                  <a:cubicBezTo>
                    <a:pt x="2947670" y="792480"/>
                    <a:pt x="2942590" y="792480"/>
                    <a:pt x="2942590" y="792480"/>
                  </a:cubicBezTo>
                  <a:cubicBezTo>
                    <a:pt x="2941320" y="792480"/>
                    <a:pt x="2763520" y="829310"/>
                    <a:pt x="2675890" y="839470"/>
                  </a:cubicBezTo>
                  <a:cubicBezTo>
                    <a:pt x="2592070" y="850900"/>
                    <a:pt x="2506980" y="854710"/>
                    <a:pt x="2429510" y="858520"/>
                  </a:cubicBezTo>
                  <a:cubicBezTo>
                    <a:pt x="2359660" y="861060"/>
                    <a:pt x="2250440" y="850900"/>
                    <a:pt x="2230120" y="861060"/>
                  </a:cubicBezTo>
                  <a:cubicBezTo>
                    <a:pt x="2226310" y="862330"/>
                    <a:pt x="2226310" y="864870"/>
                    <a:pt x="2223770" y="867410"/>
                  </a:cubicBezTo>
                  <a:cubicBezTo>
                    <a:pt x="2221230" y="869950"/>
                    <a:pt x="2217420" y="875030"/>
                    <a:pt x="2217420" y="875030"/>
                  </a:cubicBezTo>
                  <a:cubicBezTo>
                    <a:pt x="2217420" y="875030"/>
                    <a:pt x="2211070" y="878840"/>
                    <a:pt x="2208530" y="881380"/>
                  </a:cubicBezTo>
                  <a:cubicBezTo>
                    <a:pt x="2205990" y="882650"/>
                    <a:pt x="2200910" y="886460"/>
                    <a:pt x="2200910" y="886460"/>
                  </a:cubicBezTo>
                  <a:cubicBezTo>
                    <a:pt x="2200910" y="887730"/>
                    <a:pt x="2194560" y="889000"/>
                    <a:pt x="2190750" y="890270"/>
                  </a:cubicBezTo>
                  <a:cubicBezTo>
                    <a:pt x="2188210" y="891540"/>
                    <a:pt x="2181860" y="894080"/>
                    <a:pt x="2181860" y="894080"/>
                  </a:cubicBezTo>
                  <a:cubicBezTo>
                    <a:pt x="2180590" y="894080"/>
                    <a:pt x="2174240" y="895350"/>
                    <a:pt x="2171700" y="895350"/>
                  </a:cubicBezTo>
                  <a:cubicBezTo>
                    <a:pt x="2167890" y="895350"/>
                    <a:pt x="2161540" y="896620"/>
                    <a:pt x="2161540" y="896620"/>
                  </a:cubicBezTo>
                  <a:cubicBezTo>
                    <a:pt x="2160270" y="896620"/>
                    <a:pt x="2070100" y="896620"/>
                    <a:pt x="2025650" y="896620"/>
                  </a:cubicBezTo>
                  <a:cubicBezTo>
                    <a:pt x="1983740" y="895350"/>
                    <a:pt x="1936750" y="901700"/>
                    <a:pt x="1903730" y="895350"/>
                  </a:cubicBezTo>
                  <a:cubicBezTo>
                    <a:pt x="1877060" y="890270"/>
                    <a:pt x="1860550" y="869950"/>
                    <a:pt x="1837690" y="867410"/>
                  </a:cubicBezTo>
                  <a:cubicBezTo>
                    <a:pt x="1817370" y="866140"/>
                    <a:pt x="1803400" y="878840"/>
                    <a:pt x="1775460" y="882650"/>
                  </a:cubicBezTo>
                  <a:cubicBezTo>
                    <a:pt x="1722120" y="889000"/>
                    <a:pt x="1543050" y="885190"/>
                    <a:pt x="1541780" y="885190"/>
                  </a:cubicBezTo>
                  <a:cubicBezTo>
                    <a:pt x="1541780" y="885190"/>
                    <a:pt x="1536700" y="886460"/>
                    <a:pt x="1534160" y="886460"/>
                  </a:cubicBezTo>
                  <a:cubicBezTo>
                    <a:pt x="1531620" y="887730"/>
                    <a:pt x="1526540" y="889000"/>
                    <a:pt x="1526540" y="889000"/>
                  </a:cubicBezTo>
                  <a:cubicBezTo>
                    <a:pt x="1526540" y="889000"/>
                    <a:pt x="1521460" y="889000"/>
                    <a:pt x="1518920" y="889000"/>
                  </a:cubicBezTo>
                  <a:cubicBezTo>
                    <a:pt x="1516380" y="889000"/>
                    <a:pt x="1511300" y="889000"/>
                    <a:pt x="1511300" y="889000"/>
                  </a:cubicBezTo>
                  <a:cubicBezTo>
                    <a:pt x="1511300" y="889000"/>
                    <a:pt x="1506220" y="887730"/>
                    <a:pt x="1503680" y="886460"/>
                  </a:cubicBezTo>
                  <a:cubicBezTo>
                    <a:pt x="1501140" y="886460"/>
                    <a:pt x="1496060" y="885190"/>
                    <a:pt x="1496060" y="885190"/>
                  </a:cubicBezTo>
                  <a:cubicBezTo>
                    <a:pt x="1496060" y="885190"/>
                    <a:pt x="1490980" y="882650"/>
                    <a:pt x="1489710" y="881380"/>
                  </a:cubicBezTo>
                  <a:cubicBezTo>
                    <a:pt x="1487170" y="880110"/>
                    <a:pt x="1482090" y="878840"/>
                    <a:pt x="1482090" y="877570"/>
                  </a:cubicBezTo>
                  <a:cubicBezTo>
                    <a:pt x="1482090" y="877570"/>
                    <a:pt x="1478280" y="875030"/>
                    <a:pt x="1475740" y="872490"/>
                  </a:cubicBezTo>
                  <a:cubicBezTo>
                    <a:pt x="1474470" y="871220"/>
                    <a:pt x="1473200" y="868680"/>
                    <a:pt x="1470660" y="867410"/>
                  </a:cubicBezTo>
                  <a:cubicBezTo>
                    <a:pt x="1463040" y="864870"/>
                    <a:pt x="1441450" y="864870"/>
                    <a:pt x="1432560" y="867410"/>
                  </a:cubicBezTo>
                  <a:cubicBezTo>
                    <a:pt x="1426210" y="869950"/>
                    <a:pt x="1426210" y="876300"/>
                    <a:pt x="1418590" y="880110"/>
                  </a:cubicBezTo>
                  <a:cubicBezTo>
                    <a:pt x="1404620" y="887730"/>
                    <a:pt x="1347470" y="906780"/>
                    <a:pt x="1347470" y="906780"/>
                  </a:cubicBezTo>
                  <a:cubicBezTo>
                    <a:pt x="1347470" y="906780"/>
                    <a:pt x="1346200" y="911860"/>
                    <a:pt x="1344930" y="915670"/>
                  </a:cubicBezTo>
                  <a:cubicBezTo>
                    <a:pt x="1344930" y="918210"/>
                    <a:pt x="1343660" y="923290"/>
                    <a:pt x="1343660" y="923290"/>
                  </a:cubicBezTo>
                  <a:cubicBezTo>
                    <a:pt x="1343660" y="923290"/>
                    <a:pt x="1341120" y="928370"/>
                    <a:pt x="1339850" y="930910"/>
                  </a:cubicBezTo>
                  <a:cubicBezTo>
                    <a:pt x="1338580" y="933450"/>
                    <a:pt x="1336040" y="938530"/>
                    <a:pt x="1336040" y="938530"/>
                  </a:cubicBezTo>
                  <a:cubicBezTo>
                    <a:pt x="1336040" y="938530"/>
                    <a:pt x="1332230" y="943610"/>
                    <a:pt x="1330960" y="944880"/>
                  </a:cubicBezTo>
                  <a:cubicBezTo>
                    <a:pt x="1328420" y="947420"/>
                    <a:pt x="1324610" y="951230"/>
                    <a:pt x="1324610" y="951230"/>
                  </a:cubicBezTo>
                  <a:cubicBezTo>
                    <a:pt x="1324610" y="952500"/>
                    <a:pt x="1320800" y="955040"/>
                    <a:pt x="1318260" y="956310"/>
                  </a:cubicBezTo>
                  <a:cubicBezTo>
                    <a:pt x="1315720" y="958850"/>
                    <a:pt x="1311910" y="961390"/>
                    <a:pt x="1310640" y="961390"/>
                  </a:cubicBezTo>
                  <a:cubicBezTo>
                    <a:pt x="1310640" y="961390"/>
                    <a:pt x="1305560" y="963930"/>
                    <a:pt x="1303020" y="965200"/>
                  </a:cubicBezTo>
                  <a:cubicBezTo>
                    <a:pt x="1300480" y="966470"/>
                    <a:pt x="1295400" y="967740"/>
                    <a:pt x="1295400" y="967740"/>
                  </a:cubicBezTo>
                  <a:cubicBezTo>
                    <a:pt x="1295400" y="967740"/>
                    <a:pt x="1290320" y="969010"/>
                    <a:pt x="1286510" y="969010"/>
                  </a:cubicBezTo>
                  <a:cubicBezTo>
                    <a:pt x="1283970" y="970280"/>
                    <a:pt x="1278890" y="970280"/>
                    <a:pt x="1278890" y="970280"/>
                  </a:cubicBezTo>
                  <a:cubicBezTo>
                    <a:pt x="1278890" y="970280"/>
                    <a:pt x="1272540" y="970280"/>
                    <a:pt x="1270000" y="970280"/>
                  </a:cubicBezTo>
                  <a:cubicBezTo>
                    <a:pt x="1267460" y="969010"/>
                    <a:pt x="1262380" y="969010"/>
                    <a:pt x="1261110" y="969010"/>
                  </a:cubicBezTo>
                  <a:cubicBezTo>
                    <a:pt x="1261110" y="969010"/>
                    <a:pt x="1256030" y="966470"/>
                    <a:pt x="1253490" y="966470"/>
                  </a:cubicBezTo>
                  <a:cubicBezTo>
                    <a:pt x="1250950" y="965200"/>
                    <a:pt x="1245870" y="963930"/>
                    <a:pt x="1245870" y="962660"/>
                  </a:cubicBezTo>
                  <a:cubicBezTo>
                    <a:pt x="1245870" y="962660"/>
                    <a:pt x="1240790" y="960120"/>
                    <a:pt x="1238250" y="958850"/>
                  </a:cubicBezTo>
                  <a:cubicBezTo>
                    <a:pt x="1235710" y="957580"/>
                    <a:pt x="1231900" y="953770"/>
                    <a:pt x="1231900" y="953770"/>
                  </a:cubicBezTo>
                  <a:cubicBezTo>
                    <a:pt x="1230630" y="953770"/>
                    <a:pt x="1228090" y="949960"/>
                    <a:pt x="1225550" y="947420"/>
                  </a:cubicBezTo>
                  <a:cubicBezTo>
                    <a:pt x="1223010" y="946150"/>
                    <a:pt x="1219200" y="941070"/>
                    <a:pt x="1219200" y="941070"/>
                  </a:cubicBezTo>
                  <a:cubicBezTo>
                    <a:pt x="1219200" y="941070"/>
                    <a:pt x="1216660" y="935990"/>
                    <a:pt x="1215390" y="933450"/>
                  </a:cubicBezTo>
                  <a:cubicBezTo>
                    <a:pt x="1214120" y="930910"/>
                    <a:pt x="1211580" y="927100"/>
                    <a:pt x="1211580" y="927100"/>
                  </a:cubicBezTo>
                  <a:cubicBezTo>
                    <a:pt x="1211580" y="925830"/>
                    <a:pt x="1210310" y="920750"/>
                    <a:pt x="1209040" y="918210"/>
                  </a:cubicBezTo>
                  <a:cubicBezTo>
                    <a:pt x="1209040" y="915670"/>
                    <a:pt x="1206500" y="910590"/>
                    <a:pt x="1206500" y="910590"/>
                  </a:cubicBezTo>
                  <a:cubicBezTo>
                    <a:pt x="1206500" y="910590"/>
                    <a:pt x="1206500" y="904240"/>
                    <a:pt x="1206500" y="901700"/>
                  </a:cubicBezTo>
                  <a:cubicBezTo>
                    <a:pt x="1206500" y="899160"/>
                    <a:pt x="1206500" y="892810"/>
                    <a:pt x="1206500" y="892810"/>
                  </a:cubicBezTo>
                  <a:cubicBezTo>
                    <a:pt x="1206500" y="892810"/>
                    <a:pt x="1207770" y="890270"/>
                    <a:pt x="1209040" y="887730"/>
                  </a:cubicBezTo>
                  <a:cubicBezTo>
                    <a:pt x="1210310" y="883920"/>
                    <a:pt x="1215390" y="872490"/>
                    <a:pt x="1211580" y="868680"/>
                  </a:cubicBezTo>
                  <a:cubicBezTo>
                    <a:pt x="1205230" y="861060"/>
                    <a:pt x="1173480" y="868680"/>
                    <a:pt x="1141730" y="868680"/>
                  </a:cubicBezTo>
                  <a:cubicBezTo>
                    <a:pt x="1073150" y="868680"/>
                    <a:pt x="906780" y="868680"/>
                    <a:pt x="816610" y="868680"/>
                  </a:cubicBezTo>
                  <a:cubicBezTo>
                    <a:pt x="751840" y="869950"/>
                    <a:pt x="699770" y="882650"/>
                    <a:pt x="651510" y="869950"/>
                  </a:cubicBezTo>
                  <a:cubicBezTo>
                    <a:pt x="609600" y="857250"/>
                    <a:pt x="543560" y="822960"/>
                    <a:pt x="541020" y="801370"/>
                  </a:cubicBezTo>
                  <a:cubicBezTo>
                    <a:pt x="539750" y="784860"/>
                    <a:pt x="591820" y="762000"/>
                    <a:pt x="588010" y="753110"/>
                  </a:cubicBezTo>
                  <a:cubicBezTo>
                    <a:pt x="581660" y="739140"/>
                    <a:pt x="486410" y="754380"/>
                    <a:pt x="443230" y="754380"/>
                  </a:cubicBezTo>
                  <a:cubicBezTo>
                    <a:pt x="408940" y="755650"/>
                    <a:pt x="372110" y="756920"/>
                    <a:pt x="350520" y="758190"/>
                  </a:cubicBezTo>
                  <a:cubicBezTo>
                    <a:pt x="340360" y="759460"/>
                    <a:pt x="325120" y="760730"/>
                    <a:pt x="325120" y="760730"/>
                  </a:cubicBezTo>
                  <a:cubicBezTo>
                    <a:pt x="325120" y="760730"/>
                    <a:pt x="320040" y="759460"/>
                    <a:pt x="317500" y="759460"/>
                  </a:cubicBezTo>
                  <a:cubicBezTo>
                    <a:pt x="314960" y="759460"/>
                    <a:pt x="309880" y="758190"/>
                    <a:pt x="309880" y="758190"/>
                  </a:cubicBezTo>
                  <a:cubicBezTo>
                    <a:pt x="309880" y="758190"/>
                    <a:pt x="306070" y="756920"/>
                    <a:pt x="303530" y="755650"/>
                  </a:cubicBezTo>
                  <a:cubicBezTo>
                    <a:pt x="300990" y="755650"/>
                    <a:pt x="295910" y="753110"/>
                    <a:pt x="295910" y="753110"/>
                  </a:cubicBezTo>
                  <a:cubicBezTo>
                    <a:pt x="295910" y="753110"/>
                    <a:pt x="292100" y="750570"/>
                    <a:pt x="289560" y="749300"/>
                  </a:cubicBezTo>
                  <a:cubicBezTo>
                    <a:pt x="288290" y="748030"/>
                    <a:pt x="284480" y="745490"/>
                    <a:pt x="284480" y="745490"/>
                  </a:cubicBezTo>
                  <a:cubicBezTo>
                    <a:pt x="283210" y="745490"/>
                    <a:pt x="280670" y="741680"/>
                    <a:pt x="279400" y="740410"/>
                  </a:cubicBezTo>
                  <a:cubicBezTo>
                    <a:pt x="276860" y="737870"/>
                    <a:pt x="274320" y="734060"/>
                    <a:pt x="274320" y="734060"/>
                  </a:cubicBezTo>
                  <a:cubicBezTo>
                    <a:pt x="274320" y="734060"/>
                    <a:pt x="271780" y="730250"/>
                    <a:pt x="270510" y="727710"/>
                  </a:cubicBezTo>
                  <a:cubicBezTo>
                    <a:pt x="269240" y="725170"/>
                    <a:pt x="266700" y="721360"/>
                    <a:pt x="266700" y="721360"/>
                  </a:cubicBezTo>
                  <a:cubicBezTo>
                    <a:pt x="266700" y="721360"/>
                    <a:pt x="265430" y="716280"/>
                    <a:pt x="265430" y="713740"/>
                  </a:cubicBezTo>
                  <a:cubicBezTo>
                    <a:pt x="264160" y="711200"/>
                    <a:pt x="262890" y="707390"/>
                    <a:pt x="262890" y="707390"/>
                  </a:cubicBezTo>
                  <a:cubicBezTo>
                    <a:pt x="262890" y="707390"/>
                    <a:pt x="262890" y="702310"/>
                    <a:pt x="262890" y="699770"/>
                  </a:cubicBezTo>
                  <a:cubicBezTo>
                    <a:pt x="262890" y="697230"/>
                    <a:pt x="262890" y="692150"/>
                    <a:pt x="262890" y="692150"/>
                  </a:cubicBezTo>
                  <a:cubicBezTo>
                    <a:pt x="262890" y="692150"/>
                    <a:pt x="264160" y="687070"/>
                    <a:pt x="264160" y="684530"/>
                  </a:cubicBezTo>
                  <a:cubicBezTo>
                    <a:pt x="265430" y="681990"/>
                    <a:pt x="266700" y="678180"/>
                    <a:pt x="266700" y="678180"/>
                  </a:cubicBezTo>
                  <a:cubicBezTo>
                    <a:pt x="266700" y="676910"/>
                    <a:pt x="267970" y="673100"/>
                    <a:pt x="269240" y="670560"/>
                  </a:cubicBezTo>
                  <a:cubicBezTo>
                    <a:pt x="270510" y="669290"/>
                    <a:pt x="273050" y="664210"/>
                    <a:pt x="273050" y="664210"/>
                  </a:cubicBezTo>
                  <a:cubicBezTo>
                    <a:pt x="273050" y="664210"/>
                    <a:pt x="276860" y="660400"/>
                    <a:pt x="278130" y="659130"/>
                  </a:cubicBezTo>
                  <a:cubicBezTo>
                    <a:pt x="279400" y="656590"/>
                    <a:pt x="283210" y="652780"/>
                    <a:pt x="283210" y="652780"/>
                  </a:cubicBezTo>
                  <a:cubicBezTo>
                    <a:pt x="283210" y="652780"/>
                    <a:pt x="287020" y="650240"/>
                    <a:pt x="288290" y="648970"/>
                  </a:cubicBezTo>
                  <a:cubicBezTo>
                    <a:pt x="290830" y="647700"/>
                    <a:pt x="294640" y="645160"/>
                    <a:pt x="294640" y="643890"/>
                  </a:cubicBezTo>
                  <a:cubicBezTo>
                    <a:pt x="294640" y="643890"/>
                    <a:pt x="299720" y="642620"/>
                    <a:pt x="302260" y="641350"/>
                  </a:cubicBezTo>
                  <a:cubicBezTo>
                    <a:pt x="303530" y="641350"/>
                    <a:pt x="308610" y="638810"/>
                    <a:pt x="308610" y="638810"/>
                  </a:cubicBezTo>
                  <a:cubicBezTo>
                    <a:pt x="308610" y="638810"/>
                    <a:pt x="313690" y="638810"/>
                    <a:pt x="316230" y="637540"/>
                  </a:cubicBezTo>
                  <a:cubicBezTo>
                    <a:pt x="318770" y="637540"/>
                    <a:pt x="323850" y="637540"/>
                    <a:pt x="323850" y="637540"/>
                  </a:cubicBezTo>
                  <a:cubicBezTo>
                    <a:pt x="323850" y="637540"/>
                    <a:pt x="466090" y="566420"/>
                    <a:pt x="469900" y="558800"/>
                  </a:cubicBezTo>
                  <a:cubicBezTo>
                    <a:pt x="469900" y="557530"/>
                    <a:pt x="468630" y="557530"/>
                    <a:pt x="468630" y="556260"/>
                  </a:cubicBezTo>
                  <a:cubicBezTo>
                    <a:pt x="468630" y="553720"/>
                    <a:pt x="466090" y="548640"/>
                    <a:pt x="466090" y="548640"/>
                  </a:cubicBezTo>
                  <a:cubicBezTo>
                    <a:pt x="466090" y="548640"/>
                    <a:pt x="466090" y="543560"/>
                    <a:pt x="466090" y="541020"/>
                  </a:cubicBezTo>
                  <a:cubicBezTo>
                    <a:pt x="466090" y="539750"/>
                    <a:pt x="466090" y="534670"/>
                    <a:pt x="466090" y="534670"/>
                  </a:cubicBezTo>
                  <a:cubicBezTo>
                    <a:pt x="466090" y="534670"/>
                    <a:pt x="467360" y="529590"/>
                    <a:pt x="467360" y="527050"/>
                  </a:cubicBezTo>
                  <a:cubicBezTo>
                    <a:pt x="468630" y="524510"/>
                    <a:pt x="469900" y="520700"/>
                    <a:pt x="469900" y="519430"/>
                  </a:cubicBezTo>
                  <a:cubicBezTo>
                    <a:pt x="469900" y="519430"/>
                    <a:pt x="471170" y="515620"/>
                    <a:pt x="472440" y="513080"/>
                  </a:cubicBezTo>
                  <a:cubicBezTo>
                    <a:pt x="473710" y="511810"/>
                    <a:pt x="476250" y="506730"/>
                    <a:pt x="476250" y="506730"/>
                  </a:cubicBezTo>
                  <a:cubicBezTo>
                    <a:pt x="476250" y="506730"/>
                    <a:pt x="478790" y="502920"/>
                    <a:pt x="480060" y="501650"/>
                  </a:cubicBezTo>
                  <a:cubicBezTo>
                    <a:pt x="482600" y="499110"/>
                    <a:pt x="485140" y="495300"/>
                    <a:pt x="485140" y="495300"/>
                  </a:cubicBezTo>
                  <a:cubicBezTo>
                    <a:pt x="485140" y="495300"/>
                    <a:pt x="488950" y="492760"/>
                    <a:pt x="491490" y="491490"/>
                  </a:cubicBezTo>
                  <a:cubicBezTo>
                    <a:pt x="492760" y="490220"/>
                    <a:pt x="496570" y="487680"/>
                    <a:pt x="496570" y="487680"/>
                  </a:cubicBezTo>
                  <a:cubicBezTo>
                    <a:pt x="497840" y="486410"/>
                    <a:pt x="501650" y="485140"/>
                    <a:pt x="504190" y="483870"/>
                  </a:cubicBezTo>
                  <a:cubicBezTo>
                    <a:pt x="506730" y="483870"/>
                    <a:pt x="510540" y="481330"/>
                    <a:pt x="510540" y="481330"/>
                  </a:cubicBezTo>
                  <a:cubicBezTo>
                    <a:pt x="510540" y="481330"/>
                    <a:pt x="515620" y="481330"/>
                    <a:pt x="518160" y="480060"/>
                  </a:cubicBezTo>
                  <a:cubicBezTo>
                    <a:pt x="520700" y="480060"/>
                    <a:pt x="524510" y="478790"/>
                    <a:pt x="524510" y="478790"/>
                  </a:cubicBezTo>
                  <a:cubicBezTo>
                    <a:pt x="524510" y="478790"/>
                    <a:pt x="524510" y="478790"/>
                    <a:pt x="525780" y="478790"/>
                  </a:cubicBezTo>
                  <a:cubicBezTo>
                    <a:pt x="525780" y="478790"/>
                    <a:pt x="539750" y="480060"/>
                    <a:pt x="549910" y="480060"/>
                  </a:cubicBezTo>
                  <a:cubicBezTo>
                    <a:pt x="572770" y="478790"/>
                    <a:pt x="645160" y="482600"/>
                    <a:pt x="647700" y="478790"/>
                  </a:cubicBezTo>
                  <a:cubicBezTo>
                    <a:pt x="648970" y="477520"/>
                    <a:pt x="647700" y="476250"/>
                    <a:pt x="647700" y="476250"/>
                  </a:cubicBezTo>
                  <a:cubicBezTo>
                    <a:pt x="647700" y="476250"/>
                    <a:pt x="646430" y="471170"/>
                    <a:pt x="646430" y="468630"/>
                  </a:cubicBezTo>
                  <a:cubicBezTo>
                    <a:pt x="646430" y="466090"/>
                    <a:pt x="646430" y="462280"/>
                    <a:pt x="646430" y="462280"/>
                  </a:cubicBezTo>
                  <a:cubicBezTo>
                    <a:pt x="646430" y="462280"/>
                    <a:pt x="647700" y="457200"/>
                    <a:pt x="647700" y="454660"/>
                  </a:cubicBezTo>
                  <a:cubicBezTo>
                    <a:pt x="647700" y="452120"/>
                    <a:pt x="648970" y="448310"/>
                    <a:pt x="648970" y="448310"/>
                  </a:cubicBezTo>
                  <a:cubicBezTo>
                    <a:pt x="648970" y="448310"/>
                    <a:pt x="650240" y="443230"/>
                    <a:pt x="651510" y="441960"/>
                  </a:cubicBezTo>
                  <a:cubicBezTo>
                    <a:pt x="652780" y="439420"/>
                    <a:pt x="654050" y="435610"/>
                    <a:pt x="654050" y="435610"/>
                  </a:cubicBezTo>
                  <a:cubicBezTo>
                    <a:pt x="654050" y="435610"/>
                    <a:pt x="657860" y="431800"/>
                    <a:pt x="659130" y="429260"/>
                  </a:cubicBezTo>
                  <a:cubicBezTo>
                    <a:pt x="660400" y="427990"/>
                    <a:pt x="662940" y="424180"/>
                    <a:pt x="662940" y="424180"/>
                  </a:cubicBezTo>
                  <a:cubicBezTo>
                    <a:pt x="662940" y="424180"/>
                    <a:pt x="666750" y="421640"/>
                    <a:pt x="668020" y="419100"/>
                  </a:cubicBezTo>
                  <a:cubicBezTo>
                    <a:pt x="670560" y="417830"/>
                    <a:pt x="674370" y="415290"/>
                    <a:pt x="674370" y="415290"/>
                  </a:cubicBezTo>
                  <a:cubicBezTo>
                    <a:pt x="674370" y="415290"/>
                    <a:pt x="678180" y="412750"/>
                    <a:pt x="680720" y="412750"/>
                  </a:cubicBezTo>
                  <a:cubicBezTo>
                    <a:pt x="683260" y="411480"/>
                    <a:pt x="687070" y="408940"/>
                    <a:pt x="687070" y="408940"/>
                  </a:cubicBezTo>
                  <a:cubicBezTo>
                    <a:pt x="687070" y="408940"/>
                    <a:pt x="692150" y="408940"/>
                    <a:pt x="693420" y="407670"/>
                  </a:cubicBezTo>
                  <a:cubicBezTo>
                    <a:pt x="695960" y="407670"/>
                    <a:pt x="697230" y="407670"/>
                    <a:pt x="701040" y="406400"/>
                  </a:cubicBezTo>
                  <a:cubicBezTo>
                    <a:pt x="708660" y="406400"/>
                    <a:pt x="741680" y="405130"/>
                    <a:pt x="741680" y="403860"/>
                  </a:cubicBezTo>
                  <a:cubicBezTo>
                    <a:pt x="741680" y="401320"/>
                    <a:pt x="572770" y="401320"/>
                    <a:pt x="539750" y="400050"/>
                  </a:cubicBezTo>
                  <a:cubicBezTo>
                    <a:pt x="528320" y="398780"/>
                    <a:pt x="528320" y="397510"/>
                    <a:pt x="518160" y="397510"/>
                  </a:cubicBezTo>
                  <a:cubicBezTo>
                    <a:pt x="496570" y="396240"/>
                    <a:pt x="452120" y="397510"/>
                    <a:pt x="411480" y="397510"/>
                  </a:cubicBezTo>
                  <a:cubicBezTo>
                    <a:pt x="356870" y="396240"/>
                    <a:pt x="276860" y="396240"/>
                    <a:pt x="219710" y="396240"/>
                  </a:cubicBezTo>
                  <a:cubicBezTo>
                    <a:pt x="175260" y="396240"/>
                    <a:pt x="129540" y="397510"/>
                    <a:pt x="100330" y="397510"/>
                  </a:cubicBezTo>
                  <a:cubicBezTo>
                    <a:pt x="83820" y="398780"/>
                    <a:pt x="62230" y="400050"/>
                    <a:pt x="62230" y="400050"/>
                  </a:cubicBezTo>
                  <a:cubicBezTo>
                    <a:pt x="62230" y="400050"/>
                    <a:pt x="57150" y="398780"/>
                    <a:pt x="54610" y="398780"/>
                  </a:cubicBezTo>
                  <a:cubicBezTo>
                    <a:pt x="52070" y="398780"/>
                    <a:pt x="46990" y="397510"/>
                    <a:pt x="46990" y="397510"/>
                  </a:cubicBezTo>
                  <a:cubicBezTo>
                    <a:pt x="46990" y="397510"/>
                    <a:pt x="41910" y="396240"/>
                    <a:pt x="40640" y="394970"/>
                  </a:cubicBezTo>
                  <a:cubicBezTo>
                    <a:pt x="38100" y="393700"/>
                    <a:pt x="33020" y="392430"/>
                    <a:pt x="33020" y="392430"/>
                  </a:cubicBezTo>
                  <a:cubicBezTo>
                    <a:pt x="33020" y="392430"/>
                    <a:pt x="29210" y="389890"/>
                    <a:pt x="26670" y="388620"/>
                  </a:cubicBezTo>
                  <a:cubicBezTo>
                    <a:pt x="25400" y="387350"/>
                    <a:pt x="21590" y="383540"/>
                    <a:pt x="21590" y="383540"/>
                  </a:cubicBezTo>
                  <a:cubicBezTo>
                    <a:pt x="20320" y="383540"/>
                    <a:pt x="17780" y="379730"/>
                    <a:pt x="16510" y="378460"/>
                  </a:cubicBezTo>
                  <a:cubicBezTo>
                    <a:pt x="13970" y="377190"/>
                    <a:pt x="11430" y="373380"/>
                    <a:pt x="11430" y="373380"/>
                  </a:cubicBezTo>
                  <a:cubicBezTo>
                    <a:pt x="11430" y="373380"/>
                    <a:pt x="8890" y="368300"/>
                    <a:pt x="7620" y="365760"/>
                  </a:cubicBezTo>
                  <a:cubicBezTo>
                    <a:pt x="6350" y="364490"/>
                    <a:pt x="3810" y="359410"/>
                    <a:pt x="3810" y="359410"/>
                  </a:cubicBezTo>
                  <a:cubicBezTo>
                    <a:pt x="3810" y="359410"/>
                    <a:pt x="2540" y="354330"/>
                    <a:pt x="2540" y="353060"/>
                  </a:cubicBezTo>
                  <a:cubicBezTo>
                    <a:pt x="1270" y="350520"/>
                    <a:pt x="0" y="345440"/>
                    <a:pt x="0" y="345440"/>
                  </a:cubicBezTo>
                  <a:cubicBezTo>
                    <a:pt x="0" y="345440"/>
                    <a:pt x="0" y="340360"/>
                    <a:pt x="0" y="337820"/>
                  </a:cubicBezTo>
                  <a:cubicBezTo>
                    <a:pt x="0" y="335280"/>
                    <a:pt x="0" y="330200"/>
                    <a:pt x="0" y="330200"/>
                  </a:cubicBezTo>
                  <a:moveTo>
                    <a:pt x="572770" y="637540"/>
                  </a:moveTo>
                  <a:cubicBezTo>
                    <a:pt x="612140" y="635000"/>
                    <a:pt x="610870" y="631190"/>
                    <a:pt x="610870" y="629920"/>
                  </a:cubicBezTo>
                  <a:cubicBezTo>
                    <a:pt x="609600" y="627380"/>
                    <a:pt x="609600" y="622300"/>
                    <a:pt x="609600" y="622300"/>
                  </a:cubicBezTo>
                  <a:cubicBezTo>
                    <a:pt x="609600" y="622300"/>
                    <a:pt x="610870" y="619760"/>
                    <a:pt x="610870" y="619760"/>
                  </a:cubicBezTo>
                  <a:cubicBezTo>
                    <a:pt x="608330" y="617220"/>
                    <a:pt x="572770" y="637540"/>
                    <a:pt x="572770" y="637540"/>
                  </a:cubicBezTo>
                  <a:moveTo>
                    <a:pt x="652780" y="754380"/>
                  </a:moveTo>
                  <a:cubicBezTo>
                    <a:pt x="868680" y="753110"/>
                    <a:pt x="962660" y="762000"/>
                    <a:pt x="971550" y="753110"/>
                  </a:cubicBezTo>
                  <a:cubicBezTo>
                    <a:pt x="974090" y="751840"/>
                    <a:pt x="974090" y="749300"/>
                    <a:pt x="971550" y="746760"/>
                  </a:cubicBezTo>
                  <a:cubicBezTo>
                    <a:pt x="958850" y="734060"/>
                    <a:pt x="725170" y="749300"/>
                    <a:pt x="679450" y="751840"/>
                  </a:cubicBezTo>
                  <a:cubicBezTo>
                    <a:pt x="665480" y="751840"/>
                    <a:pt x="652780" y="754380"/>
                    <a:pt x="652780" y="754380"/>
                  </a:cubicBezTo>
                  <a:moveTo>
                    <a:pt x="1131570" y="753110"/>
                  </a:moveTo>
                  <a:cubicBezTo>
                    <a:pt x="1155700" y="753110"/>
                    <a:pt x="1220470" y="760730"/>
                    <a:pt x="1230630" y="753110"/>
                  </a:cubicBezTo>
                  <a:cubicBezTo>
                    <a:pt x="1234440" y="749300"/>
                    <a:pt x="1235710" y="741680"/>
                    <a:pt x="1233170" y="739140"/>
                  </a:cubicBezTo>
                  <a:cubicBezTo>
                    <a:pt x="1226820" y="730250"/>
                    <a:pt x="1154430" y="735330"/>
                    <a:pt x="1140460" y="741680"/>
                  </a:cubicBezTo>
                  <a:cubicBezTo>
                    <a:pt x="1135380" y="744220"/>
                    <a:pt x="1131570" y="753110"/>
                    <a:pt x="1131570" y="753110"/>
                  </a:cubicBezTo>
                  <a:moveTo>
                    <a:pt x="1371600" y="737870"/>
                  </a:moveTo>
                  <a:cubicBezTo>
                    <a:pt x="1376680" y="734060"/>
                    <a:pt x="1375410" y="734060"/>
                    <a:pt x="1375410" y="734060"/>
                  </a:cubicBezTo>
                  <a:cubicBezTo>
                    <a:pt x="1374140" y="734060"/>
                    <a:pt x="1372870" y="734060"/>
                    <a:pt x="1372870" y="734060"/>
                  </a:cubicBezTo>
                  <a:cubicBezTo>
                    <a:pt x="1372870" y="735330"/>
                    <a:pt x="1371600" y="737870"/>
                    <a:pt x="1371600" y="737870"/>
                  </a:cubicBezTo>
                  <a:moveTo>
                    <a:pt x="2415540" y="739140"/>
                  </a:moveTo>
                  <a:cubicBezTo>
                    <a:pt x="2425700" y="739140"/>
                    <a:pt x="2447290" y="737870"/>
                    <a:pt x="2447290" y="737870"/>
                  </a:cubicBezTo>
                  <a:cubicBezTo>
                    <a:pt x="2447290" y="736600"/>
                    <a:pt x="2428240" y="735330"/>
                    <a:pt x="2423160" y="736600"/>
                  </a:cubicBezTo>
                  <a:cubicBezTo>
                    <a:pt x="2419350" y="736600"/>
                    <a:pt x="2415540" y="739140"/>
                    <a:pt x="2415540" y="739140"/>
                  </a:cubicBezTo>
                </a:path>
              </a:pathLst>
            </a:custGeom>
            <a:solidFill>
              <a:srgbClr val="FFFFFF"/>
            </a:solidFill>
            <a:ln cap="sq">
              <a:noFill/>
              <a:prstDash val="solid"/>
              <a:miter/>
            </a:ln>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80898" y="2937131"/>
            <a:ext cx="6646520" cy="3187101"/>
          </a:xfrm>
          <a:custGeom>
            <a:avLst/>
            <a:gdLst/>
            <a:ahLst/>
            <a:cxnLst/>
            <a:rect l="l" t="t" r="r" b="b"/>
            <a:pathLst>
              <a:path w="6646520" h="3187101">
                <a:moveTo>
                  <a:pt x="0" y="0"/>
                </a:moveTo>
                <a:lnTo>
                  <a:pt x="6646520" y="0"/>
                </a:lnTo>
                <a:lnTo>
                  <a:pt x="6646520" y="3187100"/>
                </a:lnTo>
                <a:lnTo>
                  <a:pt x="0" y="3187100"/>
                </a:lnTo>
                <a:lnTo>
                  <a:pt x="0" y="0"/>
                </a:lnTo>
                <a:close/>
              </a:path>
            </a:pathLst>
          </a:custGeom>
          <a:blipFill>
            <a:blip r:embed="rId2"/>
            <a:stretch>
              <a:fillRect t="-2914" b="-3264"/>
            </a:stretch>
          </a:blipFill>
        </p:spPr>
      </p:sp>
      <p:sp>
        <p:nvSpPr>
          <p:cNvPr id="3" name="Freeform 3"/>
          <p:cNvSpPr/>
          <p:nvPr/>
        </p:nvSpPr>
        <p:spPr>
          <a:xfrm>
            <a:off x="11480898" y="6219481"/>
            <a:ext cx="6646520" cy="3881104"/>
          </a:xfrm>
          <a:custGeom>
            <a:avLst/>
            <a:gdLst/>
            <a:ahLst/>
            <a:cxnLst/>
            <a:rect l="l" t="t" r="r" b="b"/>
            <a:pathLst>
              <a:path w="6646520" h="3881104">
                <a:moveTo>
                  <a:pt x="0" y="0"/>
                </a:moveTo>
                <a:lnTo>
                  <a:pt x="6646520" y="0"/>
                </a:lnTo>
                <a:lnTo>
                  <a:pt x="6646520" y="3881104"/>
                </a:lnTo>
                <a:lnTo>
                  <a:pt x="0" y="3881104"/>
                </a:lnTo>
                <a:lnTo>
                  <a:pt x="0" y="0"/>
                </a:lnTo>
                <a:close/>
              </a:path>
            </a:pathLst>
          </a:custGeom>
          <a:blipFill>
            <a:blip r:embed="rId3"/>
            <a:stretch>
              <a:fillRect t="-24755" b="-3819"/>
            </a:stretch>
          </a:blipFill>
        </p:spPr>
      </p:sp>
      <p:sp>
        <p:nvSpPr>
          <p:cNvPr id="4" name="TextBox 4"/>
          <p:cNvSpPr txBox="1"/>
          <p:nvPr/>
        </p:nvSpPr>
        <p:spPr>
          <a:xfrm>
            <a:off x="5446440" y="66040"/>
            <a:ext cx="7395121" cy="962660"/>
          </a:xfrm>
          <a:prstGeom prst="rect">
            <a:avLst/>
          </a:prstGeom>
        </p:spPr>
        <p:txBody>
          <a:bodyPr lIns="0" tIns="0" rIns="0" bIns="0" rtlCol="0" anchor="t">
            <a:spAutoFit/>
          </a:bodyPr>
          <a:lstStyle/>
          <a:p>
            <a:pPr algn="ctr">
              <a:lnSpc>
                <a:spcPts val="7840"/>
              </a:lnSpc>
            </a:pPr>
            <a:r>
              <a:rPr lang="en-US" sz="5600">
                <a:solidFill>
                  <a:srgbClr val="214289"/>
                </a:solidFill>
                <a:latin typeface="Canva Sans Bold"/>
                <a:ea typeface="Canva Sans Bold"/>
                <a:cs typeface="Canva Sans Bold"/>
                <a:sym typeface="Canva Sans Bold"/>
              </a:rPr>
              <a:t>Hybrid Cryptography</a:t>
            </a:r>
          </a:p>
        </p:txBody>
      </p:sp>
      <p:sp>
        <p:nvSpPr>
          <p:cNvPr id="5" name="TextBox 5"/>
          <p:cNvSpPr txBox="1"/>
          <p:nvPr/>
        </p:nvSpPr>
        <p:spPr>
          <a:xfrm>
            <a:off x="141532" y="1283591"/>
            <a:ext cx="17985885" cy="16535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Hybrid cryptography</a:t>
            </a:r>
            <a:r>
              <a:rPr lang="en-US" sz="2400">
                <a:solidFill>
                  <a:srgbClr val="214289"/>
                </a:solidFill>
                <a:latin typeface="Canva Sans"/>
                <a:ea typeface="Canva Sans"/>
                <a:cs typeface="Canva Sans"/>
                <a:sym typeface="Canva Sans"/>
              </a:rPr>
              <a:t> is a method that combines the strengths of both symmetric-key cryptography and asymmetric-key cryptography to secure communication. By leveraging the efficiency of symmetric encryption for data transfer and the security of asymmetric encryption for key exchange, hybrid cryptography offers a practical solution to the challenges of secure and efficient communication over insecure networks.</a:t>
            </a:r>
          </a:p>
        </p:txBody>
      </p:sp>
      <p:sp>
        <p:nvSpPr>
          <p:cNvPr id="6" name="TextBox 6"/>
          <p:cNvSpPr txBox="1"/>
          <p:nvPr/>
        </p:nvSpPr>
        <p:spPr>
          <a:xfrm>
            <a:off x="101722" y="2994281"/>
            <a:ext cx="11339366" cy="58445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Advantages of Hybrid Cryptography:</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Security:</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Combining symmetric and asymmetric encryption provides a robust security model, protecting both the data and the keys used for encryption.</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Performance:</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By using symmetric encryption for data transmission, hybrid cryptography ensures high performance, even for large amounts of data.</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Key Management:</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Asymmetric encryption simplifies key distribution and management, while symmetric encryption provides a fast and efficient means of securing data.</a:t>
            </a:r>
          </a:p>
          <a:p>
            <a:pPr algn="l">
              <a:lnSpc>
                <a:spcPts val="3359"/>
              </a:lnSpc>
            </a:pPr>
            <a:endParaRPr lang="en-US" sz="2400">
              <a:solidFill>
                <a:srgbClr val="214289"/>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588993" y="-95250"/>
            <a:ext cx="5110014" cy="962660"/>
          </a:xfrm>
          <a:prstGeom prst="rect">
            <a:avLst/>
          </a:prstGeom>
        </p:spPr>
        <p:txBody>
          <a:bodyPr lIns="0" tIns="0" rIns="0" bIns="0" rtlCol="0" anchor="t">
            <a:spAutoFit/>
          </a:bodyPr>
          <a:lstStyle/>
          <a:p>
            <a:pPr algn="ctr">
              <a:lnSpc>
                <a:spcPts val="7840"/>
              </a:lnSpc>
            </a:pPr>
            <a:r>
              <a:rPr lang="en-US" sz="5600">
                <a:solidFill>
                  <a:srgbClr val="214289"/>
                </a:solidFill>
                <a:latin typeface="Canva Sans Bold"/>
                <a:ea typeface="Canva Sans Bold"/>
                <a:cs typeface="Canva Sans Bold"/>
                <a:sym typeface="Canva Sans Bold"/>
              </a:rPr>
              <a:t>System Design</a:t>
            </a:r>
          </a:p>
        </p:txBody>
      </p:sp>
      <p:sp>
        <p:nvSpPr>
          <p:cNvPr id="3" name="TextBox 3"/>
          <p:cNvSpPr txBox="1"/>
          <p:nvPr/>
        </p:nvSpPr>
        <p:spPr>
          <a:xfrm>
            <a:off x="135492" y="1085850"/>
            <a:ext cx="18017016" cy="815340"/>
          </a:xfrm>
          <a:prstGeom prst="rect">
            <a:avLst/>
          </a:prstGeom>
        </p:spPr>
        <p:txBody>
          <a:bodyPr lIns="0" tIns="0" rIns="0" bIns="0" rtlCol="0" anchor="t">
            <a:spAutoFit/>
          </a:bodyPr>
          <a:lstStyle/>
          <a:p>
            <a:pPr algn="l">
              <a:lnSpc>
                <a:spcPts val="3359"/>
              </a:lnSpc>
            </a:pPr>
            <a:r>
              <a:rPr lang="en-US" sz="2400">
                <a:solidFill>
                  <a:srgbClr val="214289"/>
                </a:solidFill>
                <a:latin typeface="Canva Sans"/>
                <a:ea typeface="Canva Sans"/>
                <a:cs typeface="Canva Sans"/>
                <a:sym typeface="Canva Sans"/>
              </a:rPr>
              <a:t>The system utilizes a hybrid cryptography approach, combining both symmetric and asymmetric encryption to ensure data confidentiality, integrity, and authenticity</a:t>
            </a:r>
          </a:p>
        </p:txBody>
      </p:sp>
      <p:sp>
        <p:nvSpPr>
          <p:cNvPr id="4" name="TextBox 4"/>
          <p:cNvSpPr txBox="1"/>
          <p:nvPr/>
        </p:nvSpPr>
        <p:spPr>
          <a:xfrm>
            <a:off x="135492" y="1958340"/>
            <a:ext cx="18017016" cy="75209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Key Components:</a:t>
            </a:r>
          </a:p>
          <a:p>
            <a:pPr marL="518160" lvl="1" indent="-259080" algn="l">
              <a:lnSpc>
                <a:spcPts val="3359"/>
              </a:lnSpc>
              <a:buAutoNum type="arabicPeriod"/>
            </a:pPr>
            <a:r>
              <a:rPr lang="en-US" sz="2400">
                <a:solidFill>
                  <a:srgbClr val="214289"/>
                </a:solidFill>
                <a:latin typeface="Canva Sans Bold"/>
                <a:ea typeface="Canva Sans Bold"/>
                <a:cs typeface="Canva Sans Bold"/>
                <a:sym typeface="Canva Sans Bold"/>
              </a:rPr>
              <a:t>Alice (Client):</a:t>
            </a:r>
          </a:p>
          <a:p>
            <a:pPr marL="1036320" lvl="2" indent="-345440" algn="l">
              <a:lnSpc>
                <a:spcPts val="3359"/>
              </a:lnSpc>
              <a:buFont typeface="Arial"/>
              <a:buChar char="⚬"/>
            </a:pPr>
            <a:r>
              <a:rPr lang="en-US" sz="2400">
                <a:solidFill>
                  <a:srgbClr val="214289"/>
                </a:solidFill>
                <a:latin typeface="Canva Sans Bold"/>
                <a:ea typeface="Canva Sans Bold"/>
                <a:cs typeface="Canva Sans Bold"/>
                <a:sym typeface="Canva Sans Bold"/>
              </a:rPr>
              <a:t>Role:</a:t>
            </a:r>
          </a:p>
          <a:p>
            <a:pPr marL="1554480" lvl="3" indent="-388620" algn="l">
              <a:lnSpc>
                <a:spcPts val="3359"/>
              </a:lnSpc>
              <a:buFont typeface="Arial"/>
              <a:buChar char="￭"/>
            </a:pPr>
            <a:r>
              <a:rPr lang="en-US" sz="2400">
                <a:solidFill>
                  <a:srgbClr val="214289"/>
                </a:solidFill>
                <a:latin typeface="Canva Sans"/>
                <a:ea typeface="Canva Sans"/>
                <a:cs typeface="Canva Sans"/>
                <a:sym typeface="Canva Sans"/>
              </a:rPr>
              <a:t>Alice acts as the client in this cryptographic communication system. Her primary function is to initiate communication by sending encrypted messages to Bob and decrypting messages received from Bob.</a:t>
            </a:r>
          </a:p>
          <a:p>
            <a:pPr marL="1036320" lvl="2" indent="-345440" algn="l">
              <a:lnSpc>
                <a:spcPts val="3359"/>
              </a:lnSpc>
              <a:buFont typeface="Arial"/>
              <a:buChar char="⚬"/>
            </a:pPr>
            <a:r>
              <a:rPr lang="en-US" sz="2400">
                <a:solidFill>
                  <a:srgbClr val="214289"/>
                </a:solidFill>
                <a:latin typeface="Canva Sans Bold"/>
                <a:ea typeface="Canva Sans Bold"/>
                <a:cs typeface="Canva Sans Bold"/>
                <a:sym typeface="Canva Sans Bold"/>
              </a:rPr>
              <a:t>Functionalities:</a:t>
            </a:r>
          </a:p>
          <a:p>
            <a:pPr marL="1554480" lvl="3" indent="-388620" algn="l">
              <a:lnSpc>
                <a:spcPts val="3359"/>
              </a:lnSpc>
              <a:buFont typeface="Arial"/>
              <a:buChar char="￭"/>
            </a:pPr>
            <a:r>
              <a:rPr lang="en-US" sz="2400">
                <a:solidFill>
                  <a:srgbClr val="214289"/>
                </a:solidFill>
                <a:latin typeface="Canva Sans"/>
                <a:ea typeface="Canva Sans"/>
                <a:cs typeface="Canva Sans"/>
                <a:sym typeface="Canva Sans"/>
              </a:rPr>
              <a:t>Key Pair Generation</a:t>
            </a:r>
          </a:p>
          <a:p>
            <a:pPr marL="1554480" lvl="3" indent="-388620" algn="l">
              <a:lnSpc>
                <a:spcPts val="3359"/>
              </a:lnSpc>
              <a:buFont typeface="Arial"/>
              <a:buChar char="￭"/>
            </a:pPr>
            <a:r>
              <a:rPr lang="en-US" sz="2400">
                <a:solidFill>
                  <a:srgbClr val="214289"/>
                </a:solidFill>
                <a:latin typeface="Canva Sans"/>
                <a:ea typeface="Canva Sans"/>
                <a:cs typeface="Canva Sans"/>
                <a:sym typeface="Canva Sans"/>
              </a:rPr>
              <a:t>Encryption &amp; Decryption</a:t>
            </a:r>
          </a:p>
          <a:p>
            <a:pPr marL="1554480" lvl="3" indent="-388620" algn="l">
              <a:lnSpc>
                <a:spcPts val="3359"/>
              </a:lnSpc>
              <a:buFont typeface="Arial"/>
              <a:buChar char="￭"/>
            </a:pPr>
            <a:r>
              <a:rPr lang="en-US" sz="2400">
                <a:solidFill>
                  <a:srgbClr val="214289"/>
                </a:solidFill>
                <a:latin typeface="Canva Sans"/>
                <a:ea typeface="Canva Sans"/>
                <a:cs typeface="Canva Sans"/>
                <a:sym typeface="Canva Sans"/>
              </a:rPr>
              <a:t>Data Transmission</a:t>
            </a:r>
          </a:p>
          <a:p>
            <a:pPr marL="518160" lvl="1" indent="-259080" algn="l">
              <a:lnSpc>
                <a:spcPts val="3359"/>
              </a:lnSpc>
              <a:buAutoNum type="arabicPeriod"/>
            </a:pPr>
            <a:r>
              <a:rPr lang="en-US" sz="2400">
                <a:solidFill>
                  <a:srgbClr val="214289"/>
                </a:solidFill>
                <a:latin typeface="Canva Sans Bold"/>
                <a:ea typeface="Canva Sans Bold"/>
                <a:cs typeface="Canva Sans Bold"/>
                <a:sym typeface="Canva Sans Bold"/>
              </a:rPr>
              <a:t>Bob (Server):</a:t>
            </a:r>
          </a:p>
          <a:p>
            <a:pPr marL="1036320" lvl="2" indent="-345440" algn="l">
              <a:lnSpc>
                <a:spcPts val="3359"/>
              </a:lnSpc>
              <a:buFont typeface="Arial"/>
              <a:buChar char="⚬"/>
            </a:pPr>
            <a:r>
              <a:rPr lang="en-US" sz="2400">
                <a:solidFill>
                  <a:srgbClr val="214289"/>
                </a:solidFill>
                <a:latin typeface="Canva Sans Bold"/>
                <a:ea typeface="Canva Sans Bold"/>
                <a:cs typeface="Canva Sans Bold"/>
                <a:sym typeface="Canva Sans Bold"/>
              </a:rPr>
              <a:t>Role:</a:t>
            </a:r>
          </a:p>
          <a:p>
            <a:pPr marL="1554480" lvl="3" indent="-388620" algn="l">
              <a:lnSpc>
                <a:spcPts val="3359"/>
              </a:lnSpc>
              <a:buFont typeface="Arial"/>
              <a:buChar char="￭"/>
            </a:pPr>
            <a:r>
              <a:rPr lang="en-US" sz="2400">
                <a:solidFill>
                  <a:srgbClr val="214289"/>
                </a:solidFill>
                <a:latin typeface="Canva Sans"/>
                <a:ea typeface="Canva Sans"/>
                <a:cs typeface="Canva Sans"/>
                <a:sym typeface="Canva Sans"/>
              </a:rPr>
              <a:t>Bob acts as the server in the system, responsible for receiving encrypted messages from Alice, decrypting them, and optionally responding with encrypted messages.</a:t>
            </a:r>
          </a:p>
          <a:p>
            <a:pPr marL="1036320" lvl="2" indent="-345440" algn="l">
              <a:lnSpc>
                <a:spcPts val="3359"/>
              </a:lnSpc>
              <a:buFont typeface="Arial"/>
              <a:buChar char="⚬"/>
            </a:pPr>
            <a:r>
              <a:rPr lang="en-US" sz="2400">
                <a:solidFill>
                  <a:srgbClr val="214289"/>
                </a:solidFill>
                <a:latin typeface="Canva Sans Bold"/>
                <a:ea typeface="Canva Sans Bold"/>
                <a:cs typeface="Canva Sans Bold"/>
                <a:sym typeface="Canva Sans Bold"/>
              </a:rPr>
              <a:t>Functionalities:</a:t>
            </a:r>
          </a:p>
          <a:p>
            <a:pPr marL="1554480" lvl="3" indent="-388620" algn="l">
              <a:lnSpc>
                <a:spcPts val="3359"/>
              </a:lnSpc>
              <a:buFont typeface="Arial"/>
              <a:buChar char="￭"/>
            </a:pPr>
            <a:r>
              <a:rPr lang="en-US" sz="2400">
                <a:solidFill>
                  <a:srgbClr val="214289"/>
                </a:solidFill>
                <a:latin typeface="Canva Sans"/>
                <a:ea typeface="Canva Sans"/>
                <a:cs typeface="Canva Sans"/>
                <a:sym typeface="Canva Sans"/>
              </a:rPr>
              <a:t>Key Pair Generation</a:t>
            </a:r>
          </a:p>
          <a:p>
            <a:pPr marL="1554480" lvl="3" indent="-388620" algn="l">
              <a:lnSpc>
                <a:spcPts val="3359"/>
              </a:lnSpc>
              <a:buFont typeface="Arial"/>
              <a:buChar char="￭"/>
            </a:pPr>
            <a:r>
              <a:rPr lang="en-US" sz="2400">
                <a:solidFill>
                  <a:srgbClr val="214289"/>
                </a:solidFill>
                <a:latin typeface="Canva Sans"/>
                <a:ea typeface="Canva Sans"/>
                <a:cs typeface="Canva Sans"/>
                <a:sym typeface="Canva Sans"/>
              </a:rPr>
              <a:t>Encryption &amp; Decryption</a:t>
            </a:r>
          </a:p>
          <a:p>
            <a:pPr marL="1554480" lvl="3" indent="-388620" algn="l">
              <a:lnSpc>
                <a:spcPts val="3359"/>
              </a:lnSpc>
              <a:buFont typeface="Arial"/>
              <a:buChar char="￭"/>
            </a:pPr>
            <a:r>
              <a:rPr lang="en-US" sz="2400">
                <a:solidFill>
                  <a:srgbClr val="214289"/>
                </a:solidFill>
                <a:latin typeface="Canva Sans"/>
                <a:ea typeface="Canva Sans"/>
                <a:cs typeface="Canva Sans"/>
                <a:sym typeface="Canva Sans"/>
              </a:rPr>
              <a:t>Data Transmission</a:t>
            </a:r>
          </a:p>
          <a:p>
            <a:pPr algn="l">
              <a:lnSpc>
                <a:spcPts val="3359"/>
              </a:lnSpc>
            </a:pPr>
            <a:endParaRPr lang="en-US" sz="2400">
              <a:solidFill>
                <a:srgbClr val="214289"/>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588993" y="66040"/>
            <a:ext cx="5110014" cy="962660"/>
          </a:xfrm>
          <a:prstGeom prst="rect">
            <a:avLst/>
          </a:prstGeom>
        </p:spPr>
        <p:txBody>
          <a:bodyPr lIns="0" tIns="0" rIns="0" bIns="0" rtlCol="0" anchor="t">
            <a:spAutoFit/>
          </a:bodyPr>
          <a:lstStyle/>
          <a:p>
            <a:pPr algn="ctr">
              <a:lnSpc>
                <a:spcPts val="7840"/>
              </a:lnSpc>
            </a:pPr>
            <a:r>
              <a:rPr lang="en-US" sz="5600">
                <a:solidFill>
                  <a:srgbClr val="214289"/>
                </a:solidFill>
                <a:latin typeface="Canva Sans Bold"/>
                <a:ea typeface="Canva Sans Bold"/>
                <a:cs typeface="Canva Sans Bold"/>
                <a:sym typeface="Canva Sans Bold"/>
              </a:rPr>
              <a:t>System Design</a:t>
            </a:r>
          </a:p>
        </p:txBody>
      </p:sp>
      <p:sp>
        <p:nvSpPr>
          <p:cNvPr id="3" name="TextBox 3"/>
          <p:cNvSpPr txBox="1"/>
          <p:nvPr/>
        </p:nvSpPr>
        <p:spPr>
          <a:xfrm>
            <a:off x="184711" y="1209199"/>
            <a:ext cx="17899529" cy="9126794"/>
          </a:xfrm>
          <a:prstGeom prst="rect">
            <a:avLst/>
          </a:prstGeom>
        </p:spPr>
        <p:txBody>
          <a:bodyPr lIns="0" tIns="0" rIns="0" bIns="0" rtlCol="0" anchor="t">
            <a:spAutoFit/>
          </a:bodyPr>
          <a:lstStyle/>
          <a:p>
            <a:pPr algn="l">
              <a:lnSpc>
                <a:spcPts val="3359"/>
              </a:lnSpc>
            </a:pPr>
            <a:r>
              <a:rPr lang="en-US" sz="2400" dirty="0">
                <a:solidFill>
                  <a:srgbClr val="214289"/>
                </a:solidFill>
                <a:latin typeface="Canva Sans Bold"/>
                <a:ea typeface="Canva Sans Bold"/>
                <a:cs typeface="Canva Sans Bold"/>
                <a:sym typeface="Canva Sans Bold"/>
              </a:rPr>
              <a:t>Integration of Cryptographic Algorithms:</a:t>
            </a:r>
          </a:p>
          <a:p>
            <a:pPr algn="l">
              <a:lnSpc>
                <a:spcPts val="3359"/>
              </a:lnSpc>
            </a:pPr>
            <a:endParaRPr lang="en-US" sz="2400" dirty="0">
              <a:solidFill>
                <a:srgbClr val="214289"/>
              </a:solidFill>
              <a:latin typeface="Canva Sans Bold"/>
              <a:ea typeface="Canva Sans Bold"/>
              <a:cs typeface="Canva Sans Bold"/>
              <a:sym typeface="Canva Sans Bold"/>
            </a:endParaRPr>
          </a:p>
          <a:p>
            <a:pPr marL="518160" lvl="1" indent="-259080" algn="l">
              <a:lnSpc>
                <a:spcPts val="3359"/>
              </a:lnSpc>
              <a:buAutoNum type="arabicPeriod"/>
            </a:pPr>
            <a:r>
              <a:rPr lang="en-US" sz="2400" dirty="0">
                <a:solidFill>
                  <a:srgbClr val="214289"/>
                </a:solidFill>
                <a:latin typeface="Canva Sans Bold"/>
                <a:ea typeface="Canva Sans Bold"/>
                <a:cs typeface="Canva Sans Bold"/>
                <a:sym typeface="Canva Sans Bold"/>
              </a:rPr>
              <a:t>Symmetric Encryption (Block and Stream Ciphers)</a:t>
            </a:r>
            <a:r>
              <a:rPr lang="en-US" sz="2400" dirty="0">
                <a:solidFill>
                  <a:srgbClr val="214289"/>
                </a:solidFill>
                <a:latin typeface="Canva Sans"/>
                <a:ea typeface="Canva Sans"/>
                <a:cs typeface="Canva Sans"/>
                <a:sym typeface="Canva Sans"/>
              </a:rPr>
              <a:t>:</a:t>
            </a:r>
          </a:p>
          <a:p>
            <a:pPr marL="1036320" lvl="2" indent="-345440" algn="l">
              <a:lnSpc>
                <a:spcPts val="3359"/>
              </a:lnSpc>
              <a:buFont typeface="Arial"/>
              <a:buChar char="⚬"/>
            </a:pPr>
            <a:r>
              <a:rPr lang="en-US" sz="2400" dirty="0">
                <a:solidFill>
                  <a:srgbClr val="214289"/>
                </a:solidFill>
                <a:latin typeface="Canva Sans Bold"/>
                <a:ea typeface="Canva Sans Bold"/>
                <a:cs typeface="Canva Sans Bold"/>
                <a:sym typeface="Canva Sans Bold"/>
              </a:rPr>
              <a:t>Block Ciphers (e.g., AES):</a:t>
            </a:r>
          </a:p>
          <a:p>
            <a:pPr marL="1554480" lvl="3" indent="-388620" algn="l">
              <a:lnSpc>
                <a:spcPts val="3359"/>
              </a:lnSpc>
              <a:buFont typeface="Arial"/>
              <a:buChar char="￭"/>
            </a:pPr>
            <a:r>
              <a:rPr lang="en-US" sz="2400" dirty="0">
                <a:solidFill>
                  <a:srgbClr val="214289"/>
                </a:solidFill>
                <a:latin typeface="Canva Sans"/>
                <a:ea typeface="Canva Sans"/>
                <a:cs typeface="Canva Sans"/>
                <a:sym typeface="Canva Sans"/>
              </a:rPr>
              <a:t>Block ciphers divide the plaintext into fixed-size blocks and encrypt each block individually using a symmetric key. This method ensures that the entire message is securely encrypted, even if it is larger than the block size.</a:t>
            </a:r>
          </a:p>
          <a:p>
            <a:pPr marL="1554480" lvl="3" indent="-388620" algn="l">
              <a:lnSpc>
                <a:spcPts val="3359"/>
              </a:lnSpc>
              <a:buFont typeface="Arial"/>
              <a:buChar char="￭"/>
            </a:pPr>
            <a:r>
              <a:rPr lang="en-US" sz="2400" dirty="0">
                <a:solidFill>
                  <a:srgbClr val="214289"/>
                </a:solidFill>
                <a:latin typeface="Canva Sans"/>
                <a:ea typeface="Canva Sans"/>
                <a:cs typeface="Canva Sans"/>
                <a:sym typeface="Canva Sans"/>
              </a:rPr>
              <a:t>Example: Alice encrypts her message using AES, creating ciphertext blocks that are sent to Bob.</a:t>
            </a:r>
          </a:p>
          <a:p>
            <a:pPr marL="1036320" lvl="2" indent="-345440" algn="l">
              <a:lnSpc>
                <a:spcPts val="3359"/>
              </a:lnSpc>
              <a:buFont typeface="Arial"/>
              <a:buChar char="⚬"/>
            </a:pPr>
            <a:r>
              <a:rPr lang="en-US" sz="2400" dirty="0">
                <a:solidFill>
                  <a:srgbClr val="214289"/>
                </a:solidFill>
                <a:latin typeface="Canva Sans Bold"/>
                <a:ea typeface="Canva Sans Bold"/>
                <a:cs typeface="Canva Sans Bold"/>
                <a:sym typeface="Canva Sans Bold"/>
              </a:rPr>
              <a:t>Stream Ciphers (e.g., ChaCha20):</a:t>
            </a:r>
          </a:p>
          <a:p>
            <a:pPr marL="1554480" lvl="3" indent="-388620" algn="l">
              <a:lnSpc>
                <a:spcPts val="3359"/>
              </a:lnSpc>
              <a:buFont typeface="Arial"/>
              <a:buChar char="￭"/>
            </a:pPr>
            <a:r>
              <a:rPr lang="en-US" sz="2400" dirty="0">
                <a:solidFill>
                  <a:srgbClr val="214289"/>
                </a:solidFill>
                <a:latin typeface="Canva Sans"/>
                <a:ea typeface="Canva Sans"/>
                <a:cs typeface="Canva Sans"/>
                <a:sym typeface="Canva Sans"/>
              </a:rPr>
              <a:t>Stream ciphers encrypt the plaintext bit by bit or byte by byte, using a key stream generated from the symmetric key. This method is efficient for real-time data encryption and is less susceptible to certain types of cryptanalysis.</a:t>
            </a:r>
          </a:p>
          <a:p>
            <a:pPr marL="1554480" lvl="3" indent="-388620" algn="l">
              <a:lnSpc>
                <a:spcPts val="3359"/>
              </a:lnSpc>
              <a:buFont typeface="Arial"/>
              <a:buChar char="￭"/>
            </a:pPr>
            <a:r>
              <a:rPr lang="en-US" sz="2400" dirty="0">
                <a:solidFill>
                  <a:srgbClr val="214289"/>
                </a:solidFill>
                <a:latin typeface="Canva Sans"/>
                <a:ea typeface="Canva Sans"/>
                <a:cs typeface="Canva Sans"/>
                <a:sym typeface="Canva Sans"/>
              </a:rPr>
              <a:t>Example: If Alice chooses to use ChaCha20, her message is encrypted in a continuous stream, ensuring quick encryption of even large datasets.</a:t>
            </a:r>
          </a:p>
          <a:p>
            <a:pPr marL="518160" lvl="1" indent="-259080" algn="l">
              <a:lnSpc>
                <a:spcPts val="3359"/>
              </a:lnSpc>
              <a:buAutoNum type="arabicPeriod"/>
            </a:pPr>
            <a:r>
              <a:rPr lang="en-US" sz="2400" dirty="0">
                <a:solidFill>
                  <a:srgbClr val="214289"/>
                </a:solidFill>
                <a:latin typeface="Canva Sans Bold"/>
                <a:ea typeface="Canva Sans Bold"/>
                <a:cs typeface="Canva Sans Bold"/>
                <a:sym typeface="Canva Sans Bold"/>
              </a:rPr>
              <a:t>Asymmetric Encryption (RSA):</a:t>
            </a:r>
          </a:p>
          <a:p>
            <a:pPr marL="1036320" lvl="2" indent="-345440" algn="l">
              <a:lnSpc>
                <a:spcPts val="3359"/>
              </a:lnSpc>
              <a:buFont typeface="Arial"/>
              <a:buChar char="⚬"/>
            </a:pPr>
            <a:r>
              <a:rPr lang="en-US" sz="2400" dirty="0">
                <a:solidFill>
                  <a:srgbClr val="214289"/>
                </a:solidFill>
                <a:latin typeface="Canva Sans Bold"/>
                <a:ea typeface="Canva Sans Bold"/>
                <a:cs typeface="Canva Sans Bold"/>
                <a:sym typeface="Canva Sans Bold"/>
              </a:rPr>
              <a:t>Key Exchange:</a:t>
            </a:r>
          </a:p>
          <a:p>
            <a:pPr marL="1554480" lvl="3" indent="-388620" algn="l">
              <a:lnSpc>
                <a:spcPts val="3359"/>
              </a:lnSpc>
              <a:buFont typeface="Arial"/>
              <a:buChar char="￭"/>
            </a:pPr>
            <a:r>
              <a:rPr lang="en-US" sz="2400" dirty="0">
                <a:solidFill>
                  <a:srgbClr val="214289"/>
                </a:solidFill>
                <a:latin typeface="Canva Sans"/>
                <a:ea typeface="Canva Sans"/>
                <a:cs typeface="Canva Sans"/>
                <a:sym typeface="Canva Sans"/>
              </a:rPr>
              <a:t>RSA is used for the secure exchange of symmetric keys. Alice and Bob share their public keys to securely transmit the session key used for symmetric encryption along with the ciphertext.</a:t>
            </a:r>
          </a:p>
          <a:p>
            <a:pPr marL="1036320" lvl="2" indent="-345440" algn="l">
              <a:lnSpc>
                <a:spcPts val="3359"/>
              </a:lnSpc>
              <a:buFont typeface="Arial"/>
              <a:buChar char="⚬"/>
            </a:pPr>
            <a:r>
              <a:rPr lang="en-US" sz="2400" dirty="0">
                <a:solidFill>
                  <a:srgbClr val="214289"/>
                </a:solidFill>
                <a:latin typeface="Canva Sans Bold"/>
                <a:ea typeface="Canva Sans Bold"/>
                <a:cs typeface="Canva Sans Bold"/>
                <a:sym typeface="Canva Sans Bold"/>
              </a:rPr>
              <a:t>Data Encryption:</a:t>
            </a:r>
          </a:p>
          <a:p>
            <a:pPr marL="1554480" lvl="3" indent="-388620" algn="l">
              <a:lnSpc>
                <a:spcPts val="3359"/>
              </a:lnSpc>
              <a:buFont typeface="Arial"/>
              <a:buChar char="￭"/>
            </a:pPr>
            <a:r>
              <a:rPr lang="en-US" sz="2400" dirty="0">
                <a:solidFill>
                  <a:srgbClr val="214289"/>
                </a:solidFill>
                <a:latin typeface="Canva Sans"/>
                <a:ea typeface="Canva Sans"/>
                <a:cs typeface="Canva Sans"/>
                <a:sym typeface="Canva Sans"/>
              </a:rPr>
              <a:t>Although less common due to its computational intensity, RSA can also be used for encrypting small pieces of data, such as digital signatures or small messages.</a:t>
            </a:r>
          </a:p>
          <a:p>
            <a:pPr algn="l">
              <a:lnSpc>
                <a:spcPts val="3359"/>
              </a:lnSpc>
            </a:pPr>
            <a:endParaRPr lang="en-US" sz="2400" dirty="0">
              <a:solidFill>
                <a:srgbClr val="214289"/>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588993" y="-80402"/>
            <a:ext cx="5110014" cy="962660"/>
          </a:xfrm>
          <a:prstGeom prst="rect">
            <a:avLst/>
          </a:prstGeom>
        </p:spPr>
        <p:txBody>
          <a:bodyPr lIns="0" tIns="0" rIns="0" bIns="0" rtlCol="0" anchor="t">
            <a:spAutoFit/>
          </a:bodyPr>
          <a:lstStyle/>
          <a:p>
            <a:pPr algn="ctr">
              <a:lnSpc>
                <a:spcPts val="7840"/>
              </a:lnSpc>
            </a:pPr>
            <a:r>
              <a:rPr lang="en-US" sz="5600">
                <a:solidFill>
                  <a:srgbClr val="214289"/>
                </a:solidFill>
                <a:latin typeface="Canva Sans Bold"/>
                <a:ea typeface="Canva Sans Bold"/>
                <a:cs typeface="Canva Sans Bold"/>
                <a:sym typeface="Canva Sans Bold"/>
              </a:rPr>
              <a:t>System Design</a:t>
            </a:r>
          </a:p>
        </p:txBody>
      </p:sp>
      <p:sp>
        <p:nvSpPr>
          <p:cNvPr id="3" name="TextBox 3"/>
          <p:cNvSpPr txBox="1"/>
          <p:nvPr/>
        </p:nvSpPr>
        <p:spPr>
          <a:xfrm>
            <a:off x="175620" y="975360"/>
            <a:ext cx="17917709" cy="4330609"/>
          </a:xfrm>
          <a:prstGeom prst="rect">
            <a:avLst/>
          </a:prstGeom>
        </p:spPr>
        <p:txBody>
          <a:bodyPr lIns="0" tIns="0" rIns="0" bIns="0" rtlCol="0" anchor="t">
            <a:spAutoFit/>
          </a:bodyPr>
          <a:lstStyle/>
          <a:p>
            <a:pPr algn="l">
              <a:lnSpc>
                <a:spcPts val="3359"/>
              </a:lnSpc>
            </a:pPr>
            <a:r>
              <a:rPr lang="en-US" sz="2400" dirty="0">
                <a:solidFill>
                  <a:srgbClr val="214289"/>
                </a:solidFill>
                <a:latin typeface="Canva Sans Bold"/>
                <a:ea typeface="Canva Sans Bold"/>
                <a:cs typeface="Canva Sans Bold"/>
                <a:sym typeface="Canva Sans Bold"/>
              </a:rPr>
              <a:t>Socket Programming for Communication:</a:t>
            </a:r>
          </a:p>
          <a:p>
            <a:pPr marL="518160" lvl="1" indent="-259080" algn="l">
              <a:lnSpc>
                <a:spcPts val="3359"/>
              </a:lnSpc>
              <a:buFont typeface="Arial"/>
              <a:buChar char="•"/>
            </a:pPr>
            <a:r>
              <a:rPr lang="en-US" sz="2400" dirty="0">
                <a:solidFill>
                  <a:srgbClr val="214289"/>
                </a:solidFill>
                <a:latin typeface="Canva Sans Bold"/>
                <a:ea typeface="Canva Sans Bold"/>
                <a:cs typeface="Canva Sans Bold"/>
                <a:sym typeface="Canva Sans Bold"/>
              </a:rPr>
              <a:t>Overview:</a:t>
            </a:r>
          </a:p>
          <a:p>
            <a:pPr marL="1036320" lvl="2" indent="-345440" algn="l">
              <a:lnSpc>
                <a:spcPts val="3359"/>
              </a:lnSpc>
              <a:buFont typeface="Arial"/>
              <a:buChar char="⚬"/>
            </a:pPr>
            <a:r>
              <a:rPr lang="en-US" sz="2400" dirty="0">
                <a:solidFill>
                  <a:srgbClr val="214289"/>
                </a:solidFill>
                <a:latin typeface="Canva Sans"/>
                <a:ea typeface="Canva Sans"/>
                <a:cs typeface="Canva Sans"/>
                <a:sym typeface="Canva Sans"/>
              </a:rPr>
              <a:t>The system uses socket programming to establish a connection between Alice and Bob over the network. Sockets allow for the sending and receiving of data between the client and server, ensuring that the communication channel remains open and reliable.</a:t>
            </a:r>
          </a:p>
          <a:p>
            <a:pPr marL="518160" lvl="1" indent="-259080" algn="l">
              <a:lnSpc>
                <a:spcPts val="3359"/>
              </a:lnSpc>
              <a:buFont typeface="Arial"/>
              <a:buChar char="•"/>
            </a:pPr>
            <a:r>
              <a:rPr lang="en-US" sz="2400" dirty="0">
                <a:solidFill>
                  <a:srgbClr val="214289"/>
                </a:solidFill>
                <a:latin typeface="Canva Sans Bold"/>
                <a:ea typeface="Canva Sans Bold"/>
                <a:cs typeface="Canva Sans Bold"/>
                <a:sym typeface="Canva Sans Bold"/>
              </a:rPr>
              <a:t>Process:</a:t>
            </a:r>
          </a:p>
          <a:p>
            <a:pPr marL="1036320" lvl="2" indent="-345440" algn="l">
              <a:lnSpc>
                <a:spcPts val="3359"/>
              </a:lnSpc>
              <a:buFont typeface="Arial"/>
              <a:buChar char="⚬"/>
            </a:pPr>
            <a:r>
              <a:rPr lang="en-US" sz="2400" dirty="0">
                <a:solidFill>
                  <a:srgbClr val="214289"/>
                </a:solidFill>
                <a:latin typeface="Canva Sans"/>
                <a:ea typeface="Canva Sans"/>
                <a:cs typeface="Canva Sans"/>
                <a:sym typeface="Canva Sans"/>
              </a:rPr>
              <a:t>Connection Establishment</a:t>
            </a:r>
          </a:p>
          <a:p>
            <a:pPr marL="1036320" lvl="2" indent="-345440" algn="l">
              <a:lnSpc>
                <a:spcPts val="3359"/>
              </a:lnSpc>
              <a:buFont typeface="Arial"/>
              <a:buChar char="⚬"/>
            </a:pPr>
            <a:r>
              <a:rPr lang="en-US" sz="2400" dirty="0">
                <a:solidFill>
                  <a:srgbClr val="214289"/>
                </a:solidFill>
                <a:latin typeface="Canva Sans"/>
                <a:ea typeface="Canva Sans"/>
                <a:cs typeface="Canva Sans"/>
                <a:sym typeface="Canva Sans"/>
              </a:rPr>
              <a:t>Data Transmission</a:t>
            </a:r>
          </a:p>
          <a:p>
            <a:pPr marL="1036320" lvl="2" indent="-345440" algn="l">
              <a:lnSpc>
                <a:spcPts val="3359"/>
              </a:lnSpc>
              <a:buFont typeface="Arial"/>
              <a:buChar char="⚬"/>
            </a:pPr>
            <a:r>
              <a:rPr lang="en-US" sz="2400" dirty="0">
                <a:solidFill>
                  <a:srgbClr val="214289"/>
                </a:solidFill>
                <a:latin typeface="Canva Sans"/>
                <a:ea typeface="Canva Sans"/>
                <a:cs typeface="Canva Sans"/>
                <a:sym typeface="Canva Sans"/>
              </a:rPr>
              <a:t>Termination</a:t>
            </a:r>
          </a:p>
          <a:p>
            <a:pPr algn="l">
              <a:lnSpc>
                <a:spcPts val="3359"/>
              </a:lnSpc>
            </a:pPr>
            <a:endParaRPr lang="en-US" sz="2400" dirty="0">
              <a:solidFill>
                <a:srgbClr val="214289"/>
              </a:solidFill>
              <a:latin typeface="Canva Sans"/>
              <a:ea typeface="Canva Sans"/>
              <a:cs typeface="Canva Sans"/>
              <a:sym typeface="Canva Sans"/>
            </a:endParaRPr>
          </a:p>
        </p:txBody>
      </p:sp>
      <p:sp>
        <p:nvSpPr>
          <p:cNvPr id="4" name="TextBox 4"/>
          <p:cNvSpPr txBox="1"/>
          <p:nvPr/>
        </p:nvSpPr>
        <p:spPr>
          <a:xfrm>
            <a:off x="175620" y="4974198"/>
            <a:ext cx="17917709" cy="4587240"/>
          </a:xfrm>
          <a:prstGeom prst="rect">
            <a:avLst/>
          </a:prstGeom>
        </p:spPr>
        <p:txBody>
          <a:bodyPr lIns="0" tIns="0" rIns="0" bIns="0" rtlCol="0" anchor="t">
            <a:spAutoFit/>
          </a:bodyPr>
          <a:lstStyle/>
          <a:p>
            <a:pPr algn="l">
              <a:lnSpc>
                <a:spcPts val="3359"/>
              </a:lnSpc>
            </a:pPr>
            <a:r>
              <a:rPr lang="en-US" sz="2400">
                <a:solidFill>
                  <a:srgbClr val="214289"/>
                </a:solidFill>
                <a:latin typeface="Canva Sans Bold"/>
                <a:ea typeface="Canva Sans Bold"/>
                <a:cs typeface="Canva Sans Bold"/>
                <a:sym typeface="Canva Sans Bold"/>
              </a:rPr>
              <a:t>System Security Features: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Mutual Authentication:</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Both Alice and Bob authenticate each other using their public and private keys. This ensures that both parties are who they claim to be, preventing man-in-the-middle attacks.</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Confidentiality:</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The combination of symmetric and asymmetric encryption ensures that only the intended recipient can decrypt and access the message content.</a:t>
            </a:r>
          </a:p>
          <a:p>
            <a:pPr marL="518160" lvl="1" indent="-259080" algn="l">
              <a:lnSpc>
                <a:spcPts val="3359"/>
              </a:lnSpc>
              <a:buFont typeface="Arial"/>
              <a:buChar char="•"/>
            </a:pPr>
            <a:r>
              <a:rPr lang="en-US" sz="2400">
                <a:solidFill>
                  <a:srgbClr val="214289"/>
                </a:solidFill>
                <a:latin typeface="Canva Sans Bold"/>
                <a:ea typeface="Canva Sans Bold"/>
                <a:cs typeface="Canva Sans Bold"/>
                <a:sym typeface="Canva Sans Bold"/>
              </a:rPr>
              <a:t>Session Key Management:</a:t>
            </a:r>
          </a:p>
          <a:p>
            <a:pPr marL="1036320" lvl="2" indent="-345440" algn="l">
              <a:lnSpc>
                <a:spcPts val="3359"/>
              </a:lnSpc>
              <a:buFont typeface="Arial"/>
              <a:buChar char="⚬"/>
            </a:pPr>
            <a:r>
              <a:rPr lang="en-US" sz="2400">
                <a:solidFill>
                  <a:srgbClr val="214289"/>
                </a:solidFill>
                <a:latin typeface="Canva Sans"/>
                <a:ea typeface="Canva Sans"/>
                <a:cs typeface="Canva Sans"/>
                <a:sym typeface="Canva Sans"/>
              </a:rPr>
              <a:t>Session keys are generated for each communication session and are only valid for the duration of that session. This approach minimizes the risk of key compromise and enhances overall system security.</a:t>
            </a:r>
          </a:p>
          <a:p>
            <a:pPr algn="l">
              <a:lnSpc>
                <a:spcPts val="3359"/>
              </a:lnSpc>
            </a:pPr>
            <a:endParaRPr lang="en-US" sz="2400">
              <a:solidFill>
                <a:srgbClr val="214289"/>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2237</Words>
  <Application>Microsoft Office PowerPoint</Application>
  <PresentationFormat>Custom</PresentationFormat>
  <Paragraphs>145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 Light</vt:lpstr>
      <vt:lpstr>Canva Sans Bold</vt:lpstr>
      <vt:lpstr>Arial</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Mini-Project</dc:title>
  <cp:lastModifiedBy>Thanish Vishaal</cp:lastModifiedBy>
  <cp:revision>6</cp:revision>
  <dcterms:created xsi:type="dcterms:W3CDTF">2006-08-16T00:00:00Z</dcterms:created>
  <dcterms:modified xsi:type="dcterms:W3CDTF">2024-08-29T09:49:44Z</dcterms:modified>
  <dc:identifier>DAGPK_Z4tvE</dc:identifier>
</cp:coreProperties>
</file>