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56" r:id="rId2"/>
    <p:sldId id="257" r:id="rId3"/>
    <p:sldId id="258" r:id="rId4"/>
    <p:sldId id="259" r:id="rId5"/>
    <p:sldId id="260" r:id="rId6"/>
    <p:sldId id="285" r:id="rId7"/>
    <p:sldId id="287" r:id="rId8"/>
    <p:sldId id="288" r:id="rId9"/>
    <p:sldId id="286" r:id="rId10"/>
    <p:sldId id="261" r:id="rId11"/>
    <p:sldId id="262" r:id="rId12"/>
    <p:sldId id="263" r:id="rId13"/>
    <p:sldId id="264" r:id="rId14"/>
    <p:sldId id="265" r:id="rId15"/>
    <p:sldId id="266" r:id="rId16"/>
    <p:sldId id="267" r:id="rId17"/>
    <p:sldId id="268" r:id="rId18"/>
    <p:sldId id="269" r:id="rId19"/>
    <p:sldId id="271" r:id="rId20"/>
    <p:sldId id="272" r:id="rId21"/>
    <p:sldId id="273" r:id="rId22"/>
    <p:sldId id="274" r:id="rId23"/>
    <p:sldId id="275" r:id="rId24"/>
    <p:sldId id="276" r:id="rId25"/>
    <p:sldId id="277" r:id="rId26"/>
    <p:sldId id="278" r:id="rId27"/>
    <p:sldId id="279" r:id="rId28"/>
    <p:sldId id="284" r:id="rId29"/>
    <p:sldId id="280" r:id="rId30"/>
    <p:sldId id="281" r:id="rId31"/>
    <p:sldId id="282" r:id="rId32"/>
    <p:sldId id="283" r:id="rId33"/>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D52517E-1A72-4C97-96E2-F050B47563B7}">
          <p14:sldIdLst>
            <p14:sldId id="256"/>
            <p14:sldId id="257"/>
            <p14:sldId id="258"/>
            <p14:sldId id="259"/>
            <p14:sldId id="260"/>
          </p14:sldIdLst>
        </p14:section>
        <p14:section name="Untitled Section" id="{ADEF8319-AEFF-40BB-BE77-3CDE6E9BEA38}">
          <p14:sldIdLst>
            <p14:sldId id="285"/>
            <p14:sldId id="287"/>
            <p14:sldId id="288"/>
            <p14:sldId id="286"/>
            <p14:sldId id="261"/>
            <p14:sldId id="262"/>
            <p14:sldId id="263"/>
            <p14:sldId id="264"/>
            <p14:sldId id="265"/>
            <p14:sldId id="266"/>
            <p14:sldId id="267"/>
            <p14:sldId id="268"/>
            <p14:sldId id="269"/>
            <p14:sldId id="271"/>
            <p14:sldId id="272"/>
            <p14:sldId id="273"/>
            <p14:sldId id="274"/>
            <p14:sldId id="275"/>
            <p14:sldId id="276"/>
            <p14:sldId id="277"/>
            <p14:sldId id="278"/>
            <p14:sldId id="279"/>
            <p14:sldId id="284"/>
            <p14:sldId id="280"/>
            <p14:sldId id="281"/>
            <p14:sldId id="282"/>
            <p14:sldId id="28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2"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pPr algn="ctr"/>
            <a:r>
              <a:rPr lang="en-IN" sz="4400" b="0" strike="noStrike" spc="-1">
                <a:latin typeface="Arial"/>
              </a:rPr>
              <a:t>Click to move the slide</a:t>
            </a:r>
          </a:p>
        </p:txBody>
      </p:sp>
      <p:sp>
        <p:nvSpPr>
          <p:cNvPr id="43"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0">
              <a:buNone/>
            </a:pPr>
            <a:r>
              <a:rPr lang="en-IN" sz="2000" b="0" strike="noStrike" spc="-1">
                <a:latin typeface="Arial"/>
              </a:rPr>
              <a:t>Click to edit the notes format</a:t>
            </a:r>
          </a:p>
        </p:txBody>
      </p:sp>
      <p:sp>
        <p:nvSpPr>
          <p:cNvPr id="44"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n-IN" sz="1400" b="0" strike="noStrike" spc="-1">
                <a:latin typeface="Times New Roman"/>
              </a:rPr>
              <a:t>&lt;header&gt;</a:t>
            </a:r>
          </a:p>
        </p:txBody>
      </p:sp>
      <p:sp>
        <p:nvSpPr>
          <p:cNvPr id="45" name="PlaceHolder 4"/>
          <p:cNvSpPr>
            <a:spLocks noGrp="1"/>
          </p:cNvSpPr>
          <p:nvPr>
            <p:ph type="dt" idx="4"/>
          </p:nvPr>
        </p:nvSpPr>
        <p:spPr>
          <a:xfrm>
            <a:off x="4278960" y="0"/>
            <a:ext cx="3280680" cy="534240"/>
          </a:xfrm>
          <a:prstGeom prst="rect">
            <a:avLst/>
          </a:prstGeom>
          <a:noFill/>
          <a:ln w="0">
            <a:noFill/>
          </a:ln>
        </p:spPr>
        <p:txBody>
          <a:bodyPr lIns="0" tIns="0" rIns="0" bIns="0" anchor="t">
            <a:noAutofit/>
          </a:bodyPr>
          <a:lstStyle>
            <a:lvl1pPr indent="0" algn="r">
              <a:buNone/>
              <a:defRPr lang="en-IN" sz="1400" b="0" strike="noStrike" spc="-1">
                <a:latin typeface="Times New Roman"/>
              </a:defRPr>
            </a:lvl1pPr>
          </a:lstStyle>
          <a:p>
            <a:pPr indent="0" algn="r">
              <a:buNone/>
            </a:pPr>
            <a:r>
              <a:rPr lang="en-IN" sz="1400" b="0" strike="noStrike" spc="-1">
                <a:latin typeface="Times New Roman"/>
              </a:rPr>
              <a:t>&lt;date/time&gt;</a:t>
            </a:r>
          </a:p>
        </p:txBody>
      </p:sp>
      <p:sp>
        <p:nvSpPr>
          <p:cNvPr id="46" name="PlaceHolder 5"/>
          <p:cNvSpPr>
            <a:spLocks noGrp="1"/>
          </p:cNvSpPr>
          <p:nvPr>
            <p:ph type="ftr" idx="5"/>
          </p:nvPr>
        </p:nvSpPr>
        <p:spPr>
          <a:xfrm>
            <a:off x="0" y="10157400"/>
            <a:ext cx="3280680" cy="534240"/>
          </a:xfrm>
          <a:prstGeom prst="rect">
            <a:avLst/>
          </a:prstGeom>
          <a:noFill/>
          <a:ln w="0">
            <a:noFill/>
          </a:ln>
        </p:spPr>
        <p:txBody>
          <a:bodyPr lIns="0" tIns="0" rIns="0" bIns="0" anchor="b">
            <a:noAutofit/>
          </a:bodyPr>
          <a:lstStyle>
            <a:lvl1pPr indent="0">
              <a:buNone/>
              <a:defRPr lang="en-IN" sz="1400" b="0" strike="noStrike" spc="-1">
                <a:latin typeface="Times New Roman"/>
              </a:defRPr>
            </a:lvl1pPr>
          </a:lstStyle>
          <a:p>
            <a:pPr indent="0">
              <a:buNone/>
            </a:pPr>
            <a:r>
              <a:rPr lang="en-IN" sz="1400" b="0" strike="noStrike" spc="-1">
                <a:latin typeface="Times New Roman"/>
              </a:rPr>
              <a:t>&lt;footer&gt;</a:t>
            </a:r>
          </a:p>
        </p:txBody>
      </p:sp>
      <p:sp>
        <p:nvSpPr>
          <p:cNvPr id="47" name="PlaceHolder 6"/>
          <p:cNvSpPr>
            <a:spLocks noGrp="1"/>
          </p:cNvSpPr>
          <p:nvPr>
            <p:ph type="sldNum" idx="6"/>
          </p:nvPr>
        </p:nvSpPr>
        <p:spPr>
          <a:xfrm>
            <a:off x="4278960" y="10157400"/>
            <a:ext cx="3280680" cy="534240"/>
          </a:xfrm>
          <a:prstGeom prst="rect">
            <a:avLst/>
          </a:prstGeom>
          <a:noFill/>
          <a:ln w="0">
            <a:noFill/>
          </a:ln>
        </p:spPr>
        <p:txBody>
          <a:bodyPr lIns="0" tIns="0" rIns="0" bIns="0" anchor="b">
            <a:noAutofit/>
          </a:bodyPr>
          <a:lstStyle>
            <a:lvl1pPr indent="0" algn="r">
              <a:buNone/>
              <a:defRPr lang="en-IN" sz="1400" b="0" strike="noStrike" spc="-1">
                <a:latin typeface="Times New Roman"/>
              </a:defRPr>
            </a:lvl1pPr>
          </a:lstStyle>
          <a:p>
            <a:pPr indent="0" algn="r">
              <a:buNone/>
            </a:pPr>
            <a:fld id="{526589B1-5F23-4C3E-9AD2-F09D27984F4B}"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PlaceHolder 1"/>
          <p:cNvSpPr>
            <a:spLocks noGrp="1" noRot="1" noChangeAspect="1"/>
          </p:cNvSpPr>
          <p:nvPr>
            <p:ph type="sldImg"/>
          </p:nvPr>
        </p:nvSpPr>
        <p:spPr>
          <a:xfrm>
            <a:off x="406400" y="696913"/>
            <a:ext cx="6197600" cy="3486150"/>
          </a:xfrm>
          <a:prstGeom prst="rect">
            <a:avLst/>
          </a:prstGeom>
          <a:ln w="0">
            <a:noFill/>
          </a:ln>
        </p:spPr>
      </p:sp>
      <p:sp>
        <p:nvSpPr>
          <p:cNvPr id="118" name="PlaceHolder 2"/>
          <p:cNvSpPr>
            <a:spLocks noGrp="1"/>
          </p:cNvSpPr>
          <p:nvPr>
            <p:ph type="body"/>
          </p:nvPr>
        </p:nvSpPr>
        <p:spPr>
          <a:xfrm>
            <a:off x="702000" y="4416480"/>
            <a:ext cx="5607720" cy="4182480"/>
          </a:xfrm>
          <a:prstGeom prst="rect">
            <a:avLst/>
          </a:prstGeom>
          <a:noFill/>
          <a:ln w="0">
            <a:noFill/>
          </a:ln>
        </p:spPr>
        <p:txBody>
          <a:bodyPr lIns="0" tIns="0" rIns="0" bIns="0" anchor="t">
            <a:normAutofit/>
          </a:bodyPr>
          <a:lstStyle/>
          <a:p>
            <a:pPr marL="216000" indent="0">
              <a:buNone/>
            </a:pPr>
            <a:endParaRPr lang="en-IN" sz="2000" b="0" strike="noStrike" spc="-1">
              <a:latin typeface="Arial"/>
            </a:endParaRPr>
          </a:p>
        </p:txBody>
      </p:sp>
      <p:sp>
        <p:nvSpPr>
          <p:cNvPr id="119" name="PlaceHolder 3"/>
          <p:cNvSpPr>
            <a:spLocks noGrp="1"/>
          </p:cNvSpPr>
          <p:nvPr>
            <p:ph type="sldNum" idx="7"/>
          </p:nvPr>
        </p:nvSpPr>
        <p:spPr>
          <a:xfrm>
            <a:off x="3970080" y="8829720"/>
            <a:ext cx="3038040" cy="464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rgbClr val="000000"/>
                </a:solidFill>
                <a:latin typeface="Arial"/>
                <a:ea typeface="+mn-ea"/>
              </a:defRPr>
            </a:lvl1pPr>
          </a:lstStyle>
          <a:p>
            <a:pPr indent="0" algn="r">
              <a:lnSpc>
                <a:spcPct val="100000"/>
              </a:lnSpc>
              <a:buNone/>
              <a:tabLst>
                <a:tab pos="0" algn="l"/>
              </a:tabLst>
            </a:pPr>
            <a:fld id="{B19E24A3-9C2E-4F86-942A-DA27D06D7956}" type="slidenum">
              <a:rPr lang="en-US" sz="1200" b="0" strike="noStrike" spc="-1">
                <a:solidFill>
                  <a:srgbClr val="000000"/>
                </a:solidFill>
                <a:latin typeface="Arial"/>
                <a:ea typeface="+mn-ea"/>
              </a:rPr>
              <a:t>2</a:t>
            </a:fld>
            <a:endParaRPr lang="en-IN"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noRot="1" noChangeAspect="1"/>
          </p:cNvSpPr>
          <p:nvPr>
            <p:ph type="sldImg"/>
          </p:nvPr>
        </p:nvSpPr>
        <p:spPr>
          <a:xfrm>
            <a:off x="407880" y="696960"/>
            <a:ext cx="6195240" cy="3485520"/>
          </a:xfrm>
          <a:prstGeom prst="rect">
            <a:avLst/>
          </a:prstGeom>
          <a:ln w="0">
            <a:noFill/>
          </a:ln>
        </p:spPr>
      </p:sp>
      <p:sp>
        <p:nvSpPr>
          <p:cNvPr id="121" name="PlaceHolder 2"/>
          <p:cNvSpPr>
            <a:spLocks noGrp="1"/>
          </p:cNvSpPr>
          <p:nvPr>
            <p:ph type="body"/>
          </p:nvPr>
        </p:nvSpPr>
        <p:spPr>
          <a:xfrm>
            <a:off x="702000" y="4416480"/>
            <a:ext cx="5607720" cy="4182480"/>
          </a:xfrm>
          <a:prstGeom prst="rect">
            <a:avLst/>
          </a:prstGeom>
          <a:noFill/>
          <a:ln w="0">
            <a:noFill/>
          </a:ln>
        </p:spPr>
        <p:txBody>
          <a:bodyPr lIns="0" tIns="0" rIns="0" bIns="0" anchor="t">
            <a:normAutofit/>
          </a:bodyPr>
          <a:lstStyle/>
          <a:p>
            <a:pPr marL="216000" indent="0">
              <a:buNone/>
            </a:pPr>
            <a:endParaRPr lang="en-IN" sz="2000" b="0" strike="noStrike" spc="-1">
              <a:latin typeface="Arial"/>
            </a:endParaRPr>
          </a:p>
        </p:txBody>
      </p:sp>
      <p:sp>
        <p:nvSpPr>
          <p:cNvPr id="122" name="PlaceHolder 3"/>
          <p:cNvSpPr>
            <a:spLocks noGrp="1"/>
          </p:cNvSpPr>
          <p:nvPr>
            <p:ph type="sldNum" idx="8"/>
          </p:nvPr>
        </p:nvSpPr>
        <p:spPr>
          <a:xfrm>
            <a:off x="3970080" y="8829720"/>
            <a:ext cx="3038040" cy="464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rgbClr val="000000"/>
                </a:solidFill>
                <a:latin typeface="Arial"/>
                <a:ea typeface="+mn-ea"/>
              </a:defRPr>
            </a:lvl1pPr>
          </a:lstStyle>
          <a:p>
            <a:pPr indent="0" algn="r">
              <a:lnSpc>
                <a:spcPct val="100000"/>
              </a:lnSpc>
              <a:buNone/>
              <a:tabLst>
                <a:tab pos="0" algn="l"/>
              </a:tabLst>
            </a:pPr>
            <a:fld id="{0D888EBE-9C7B-4440-BEA2-4764E280FFB7}" type="slidenum">
              <a:rPr lang="en-US" sz="1200" b="0" strike="noStrike" spc="-1">
                <a:solidFill>
                  <a:srgbClr val="000000"/>
                </a:solidFill>
                <a:latin typeface="Arial"/>
                <a:ea typeface="+mn-ea"/>
              </a:rPr>
              <a:t>3</a:t>
            </a:fld>
            <a:endParaRPr lang="en-IN"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PlaceHolder 1"/>
          <p:cNvSpPr>
            <a:spLocks noGrp="1" noRot="1" noChangeAspect="1"/>
          </p:cNvSpPr>
          <p:nvPr>
            <p:ph type="sldImg"/>
          </p:nvPr>
        </p:nvSpPr>
        <p:spPr>
          <a:xfrm>
            <a:off x="406400" y="696913"/>
            <a:ext cx="6197600" cy="3486150"/>
          </a:xfrm>
          <a:prstGeom prst="rect">
            <a:avLst/>
          </a:prstGeom>
          <a:ln w="0">
            <a:noFill/>
          </a:ln>
        </p:spPr>
      </p:sp>
      <p:sp>
        <p:nvSpPr>
          <p:cNvPr id="124" name="PlaceHolder 2"/>
          <p:cNvSpPr>
            <a:spLocks noGrp="1"/>
          </p:cNvSpPr>
          <p:nvPr>
            <p:ph type="body"/>
          </p:nvPr>
        </p:nvSpPr>
        <p:spPr>
          <a:xfrm>
            <a:off x="702000" y="4416480"/>
            <a:ext cx="5607720" cy="4182480"/>
          </a:xfrm>
          <a:prstGeom prst="rect">
            <a:avLst/>
          </a:prstGeom>
          <a:noFill/>
          <a:ln w="0">
            <a:noFill/>
          </a:ln>
        </p:spPr>
        <p:txBody>
          <a:bodyPr lIns="0" tIns="0" rIns="0" bIns="0" anchor="t">
            <a:normAutofit/>
          </a:bodyPr>
          <a:lstStyle/>
          <a:p>
            <a:pPr marL="216000" indent="0">
              <a:buNone/>
            </a:pPr>
            <a:endParaRPr lang="en-IN" sz="2000" b="0" strike="noStrike" spc="-1">
              <a:latin typeface="Arial"/>
            </a:endParaRPr>
          </a:p>
        </p:txBody>
      </p:sp>
      <p:sp>
        <p:nvSpPr>
          <p:cNvPr id="125" name="PlaceHolder 3"/>
          <p:cNvSpPr>
            <a:spLocks noGrp="1"/>
          </p:cNvSpPr>
          <p:nvPr>
            <p:ph type="sldNum" idx="9"/>
          </p:nvPr>
        </p:nvSpPr>
        <p:spPr>
          <a:xfrm>
            <a:off x="3970080" y="8829720"/>
            <a:ext cx="3038040" cy="464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rgbClr val="000000"/>
                </a:solidFill>
                <a:latin typeface="Arial"/>
                <a:ea typeface="+mn-ea"/>
              </a:defRPr>
            </a:lvl1pPr>
          </a:lstStyle>
          <a:p>
            <a:pPr indent="0" algn="r">
              <a:lnSpc>
                <a:spcPct val="100000"/>
              </a:lnSpc>
              <a:buNone/>
              <a:tabLst>
                <a:tab pos="0" algn="l"/>
              </a:tabLst>
            </a:pPr>
            <a:fld id="{5179BECB-0564-4E01-B7E5-256B35536BCF}" type="slidenum">
              <a:rPr lang="en-US" sz="1200" b="0" strike="noStrike" spc="-1">
                <a:solidFill>
                  <a:srgbClr val="000000"/>
                </a:solidFill>
                <a:latin typeface="Arial"/>
                <a:ea typeface="+mn-ea"/>
              </a:rPr>
              <a:t>5</a:t>
            </a:fld>
            <a:endParaRPr lang="en-IN"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PlaceHolder 1"/>
          <p:cNvSpPr>
            <a:spLocks noGrp="1" noRot="1" noChangeAspect="1"/>
          </p:cNvSpPr>
          <p:nvPr>
            <p:ph type="sldImg"/>
          </p:nvPr>
        </p:nvSpPr>
        <p:spPr>
          <a:xfrm>
            <a:off x="407880" y="696960"/>
            <a:ext cx="6195240" cy="3485520"/>
          </a:xfrm>
          <a:prstGeom prst="rect">
            <a:avLst/>
          </a:prstGeom>
          <a:ln w="0">
            <a:noFill/>
          </a:ln>
        </p:spPr>
      </p:sp>
      <p:sp>
        <p:nvSpPr>
          <p:cNvPr id="127" name="PlaceHolder 2"/>
          <p:cNvSpPr>
            <a:spLocks noGrp="1"/>
          </p:cNvSpPr>
          <p:nvPr>
            <p:ph type="body"/>
          </p:nvPr>
        </p:nvSpPr>
        <p:spPr>
          <a:xfrm>
            <a:off x="702000" y="4416480"/>
            <a:ext cx="5607720" cy="4182480"/>
          </a:xfrm>
          <a:prstGeom prst="rect">
            <a:avLst/>
          </a:prstGeom>
          <a:noFill/>
          <a:ln w="0">
            <a:noFill/>
          </a:ln>
        </p:spPr>
        <p:txBody>
          <a:bodyPr lIns="0" tIns="0" rIns="0" bIns="0" anchor="t">
            <a:normAutofit/>
          </a:bodyPr>
          <a:lstStyle/>
          <a:p>
            <a:pPr marL="216000" indent="0">
              <a:buNone/>
            </a:pPr>
            <a:endParaRPr lang="en-IN" sz="2000" b="0" strike="noStrike" spc="-1">
              <a:latin typeface="Arial"/>
            </a:endParaRPr>
          </a:p>
        </p:txBody>
      </p:sp>
      <p:sp>
        <p:nvSpPr>
          <p:cNvPr id="128" name="PlaceHolder 3"/>
          <p:cNvSpPr>
            <a:spLocks noGrp="1"/>
          </p:cNvSpPr>
          <p:nvPr>
            <p:ph type="sldNum" idx="10"/>
          </p:nvPr>
        </p:nvSpPr>
        <p:spPr>
          <a:xfrm>
            <a:off x="3970080" y="8829720"/>
            <a:ext cx="3038040" cy="46440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rgbClr val="000000"/>
                </a:solidFill>
                <a:latin typeface="Arial"/>
                <a:ea typeface="+mn-ea"/>
              </a:defRPr>
            </a:lvl1pPr>
          </a:lstStyle>
          <a:p>
            <a:pPr indent="0" algn="r">
              <a:lnSpc>
                <a:spcPct val="100000"/>
              </a:lnSpc>
              <a:buNone/>
              <a:tabLst>
                <a:tab pos="0" algn="l"/>
              </a:tabLst>
            </a:pPr>
            <a:fld id="{452CAF3E-9AC5-42B8-B184-1B6001CDC74A}" type="slidenum">
              <a:rPr lang="en-US" sz="1200" b="0" strike="noStrike" spc="-1">
                <a:solidFill>
                  <a:srgbClr val="000000"/>
                </a:solidFill>
                <a:latin typeface="Arial"/>
                <a:ea typeface="+mn-ea"/>
              </a:rPr>
              <a:t>10</a:t>
            </a:fld>
            <a:endParaRPr lang="en-IN"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14D40933-3DB8-487F-AE0A-7E935A102FAF}"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2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2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EDEED6EE-6063-438B-B035-BFAE1E615097}"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3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3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3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3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753F1ECF-78C4-409D-9642-F90B975A33BF}"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3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3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3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3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4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4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08F3148C-51B8-404D-B5A7-502598520CF0}"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53FB1D04-619E-4FCA-AC2C-88E33A244658}" type="slidenum">
              <a:t>‹#›</a:t>
            </a:fld>
            <a:endParaRPr/>
          </a:p>
        </p:txBody>
      </p:sp>
      <p:sp>
        <p:nvSpPr>
          <p:cNvPr id="2" name="PlaceHolder 5"/>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F7EF68D1-DA90-491C-BF7F-EABA458B79E6}"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1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1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426CEB9A-2AF1-4C36-A9E2-5F88AEADC366}"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C24AFE43-9548-4D28-AC2D-ADFC6D6C7017}"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17BA5223-FB27-4FDB-921E-4EEFFC250AE3}"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1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1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1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C8C35190-A49A-4A36-A65E-AC1948E1A79D}"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2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75FE880F-6223-46C7-82FF-0D534928F7D1}"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2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E3EFB20D-E955-4B83-9625-2B1D6B83094C}"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6" name="Picture 2"/>
          <p:cNvPicPr/>
          <p:nvPr/>
        </p:nvPicPr>
        <p:blipFill>
          <a:blip r:embed="rId14"/>
          <a:stretch/>
        </p:blipFill>
        <p:spPr>
          <a:xfrm>
            <a:off x="11140920" y="304920"/>
            <a:ext cx="669240" cy="990000"/>
          </a:xfrm>
          <a:prstGeom prst="rect">
            <a:avLst/>
          </a:prstGeom>
          <a:ln w="9525">
            <a:noFill/>
          </a:ln>
        </p:spPr>
      </p:pic>
      <p:sp>
        <p:nvSpPr>
          <p:cNvPr id="7" name="PlaceHolder 1"/>
          <p:cNvSpPr>
            <a:spLocks noGrp="1"/>
          </p:cNvSpPr>
          <p:nvPr>
            <p:ph type="ftr" idx="1"/>
          </p:nvPr>
        </p:nvSpPr>
        <p:spPr>
          <a:xfrm>
            <a:off x="4038480" y="6356520"/>
            <a:ext cx="4114080" cy="36432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IN" sz="1400" b="0" strike="noStrike" spc="-1">
                <a:latin typeface="Times New Roman"/>
              </a:defRPr>
            </a:lvl1pPr>
          </a:lstStyle>
          <a:p>
            <a:pPr indent="0" algn="ctr">
              <a:lnSpc>
                <a:spcPct val="100000"/>
              </a:lnSpc>
              <a:buNone/>
              <a:tabLst>
                <a:tab pos="0" algn="l"/>
              </a:tabLst>
            </a:pPr>
            <a:r>
              <a:rPr lang="en-IN" sz="1400" b="0" strike="noStrike" spc="-1">
                <a:latin typeface="Times New Roman"/>
              </a:rPr>
              <a:t>&lt;footer&gt;</a:t>
            </a:r>
          </a:p>
        </p:txBody>
      </p:sp>
      <p:sp>
        <p:nvSpPr>
          <p:cNvPr id="2" name="PlaceHolder 2"/>
          <p:cNvSpPr>
            <a:spLocks noGrp="1"/>
          </p:cNvSpPr>
          <p:nvPr>
            <p:ph type="sldNum" idx="2"/>
          </p:nvPr>
        </p:nvSpPr>
        <p:spPr>
          <a:xfrm>
            <a:off x="8610480" y="6356520"/>
            <a:ext cx="2742480" cy="36432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8B8B8B"/>
                </a:solidFill>
                <a:latin typeface="Arial"/>
              </a:defRPr>
            </a:lvl1pPr>
          </a:lstStyle>
          <a:p>
            <a:pPr indent="0" algn="r">
              <a:lnSpc>
                <a:spcPct val="100000"/>
              </a:lnSpc>
              <a:buNone/>
              <a:tabLst>
                <a:tab pos="0" algn="l"/>
              </a:tabLst>
            </a:pPr>
            <a:fld id="{F60B499A-DFDF-46BC-810A-17A2D5029D98}" type="slidenum">
              <a:rPr lang="en-US" sz="1200" b="0" strike="noStrike" spc="-1">
                <a:solidFill>
                  <a:srgbClr val="8B8B8B"/>
                </a:solidFill>
                <a:latin typeface="Arial"/>
              </a:rPr>
              <a:t>‹#›</a:t>
            </a:fld>
            <a:endParaRPr lang="en-IN" sz="1200" b="0" strike="noStrike" spc="-1">
              <a:latin typeface="Times New Roman"/>
            </a:endParaRPr>
          </a:p>
        </p:txBody>
      </p:sp>
      <p:sp>
        <p:nvSpPr>
          <p:cNvPr id="3" name="PlaceHolder 3"/>
          <p:cNvSpPr>
            <a:spLocks noGrp="1"/>
          </p:cNvSpPr>
          <p:nvPr>
            <p:ph type="dt" idx="3"/>
          </p:nvPr>
        </p:nvSpPr>
        <p:spPr>
          <a:xfrm>
            <a:off x="838080" y="6356520"/>
            <a:ext cx="2742480" cy="364320"/>
          </a:xfrm>
          <a:prstGeom prst="rect">
            <a:avLst/>
          </a:prstGeom>
          <a:noFill/>
          <a:ln w="0">
            <a:noFill/>
          </a:ln>
        </p:spPr>
        <p:txBody>
          <a:bodyPr lIns="90000" tIns="45000" rIns="90000" bIns="45000" anchor="ctr">
            <a:noAutofit/>
          </a:bodyPr>
          <a:lstStyle>
            <a:lvl1pPr indent="0">
              <a:buNone/>
              <a:defRPr lang="en-IN" sz="1400" b="0" strike="noStrike" spc="-1">
                <a:latin typeface="Times New Roman"/>
              </a:defRPr>
            </a:lvl1pPr>
          </a:lstStyle>
          <a:p>
            <a:pPr indent="0">
              <a:buNone/>
            </a:pPr>
            <a:r>
              <a:rPr lang="en-IN" sz="1400" b="0" strike="noStrike" spc="-1">
                <a:latin typeface="Times New Roman"/>
              </a:rPr>
              <a:t>&lt;date/time&gt;</a:t>
            </a:r>
          </a:p>
        </p:txBody>
      </p:sp>
      <p:sp>
        <p:nvSpPr>
          <p:cNvPr id="4"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IN" sz="4400" b="0" strike="noStrike" spc="-1">
                <a:latin typeface="Arial"/>
              </a:rPr>
              <a:t>Click to edit the title text format</a:t>
            </a:r>
          </a:p>
        </p:txBody>
      </p:sp>
      <p:sp>
        <p:nvSpPr>
          <p:cNvPr id="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1"/>
          <p:cNvSpPr/>
          <p:nvPr/>
        </p:nvSpPr>
        <p:spPr>
          <a:xfrm>
            <a:off x="2133720" y="914400"/>
            <a:ext cx="7923960" cy="1491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2800" b="0" strike="noStrike" spc="-1">
                <a:solidFill>
                  <a:srgbClr val="000000"/>
                </a:solidFill>
                <a:latin typeface="Trebuchet MS"/>
                <a:ea typeface="DejaVu Sans"/>
              </a:rPr>
              <a:t>UE19CS390B –Project Phase – 2</a:t>
            </a:r>
            <a:endParaRPr lang="en-IN" sz="2800" b="0" strike="noStrike" spc="-1">
              <a:latin typeface="Arial"/>
            </a:endParaRPr>
          </a:p>
          <a:p>
            <a:pPr algn="ctr">
              <a:lnSpc>
                <a:spcPct val="100000"/>
              </a:lnSpc>
            </a:pPr>
            <a:endParaRPr lang="en-IN" sz="3200" b="0" strike="noStrike" spc="-1">
              <a:latin typeface="Arial"/>
            </a:endParaRPr>
          </a:p>
          <a:p>
            <a:pPr algn="ctr">
              <a:lnSpc>
                <a:spcPct val="100000"/>
              </a:lnSpc>
            </a:pPr>
            <a:r>
              <a:rPr lang="en-US" sz="3200" b="1" strike="noStrike" spc="-1">
                <a:solidFill>
                  <a:srgbClr val="FF0000"/>
                </a:solidFill>
                <a:latin typeface="Trebuchet MS"/>
                <a:ea typeface="DejaVu Sans"/>
              </a:rPr>
              <a:t> END SEMESTER ASSESSMENT</a:t>
            </a:r>
            <a:endParaRPr lang="en-IN" sz="3200" b="0" strike="noStrike" spc="-1">
              <a:latin typeface="Arial"/>
            </a:endParaRPr>
          </a:p>
        </p:txBody>
      </p:sp>
      <p:sp>
        <p:nvSpPr>
          <p:cNvPr id="49" name="Google Shape;26;p3"/>
          <p:cNvSpPr/>
          <p:nvPr/>
        </p:nvSpPr>
        <p:spPr>
          <a:xfrm>
            <a:off x="1828800" y="3048120"/>
            <a:ext cx="8724240" cy="289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0" strike="noStrike" spc="-1">
                <a:solidFill>
                  <a:srgbClr val="0033CC"/>
                </a:solidFill>
                <a:latin typeface="Trebuchet MS"/>
                <a:ea typeface="Trebuchet MS"/>
              </a:rPr>
              <a:t>Project Title   :Stock market prediction using LSTM  </a:t>
            </a:r>
            <a:endParaRPr lang="en-IN" sz="2400" b="0" strike="noStrike" spc="-1">
              <a:latin typeface="Arial"/>
            </a:endParaRPr>
          </a:p>
          <a:p>
            <a:pPr>
              <a:lnSpc>
                <a:spcPct val="100000"/>
              </a:lnSpc>
            </a:pPr>
            <a:r>
              <a:rPr lang="en-US" sz="2400" b="0" strike="noStrike" spc="-1">
                <a:solidFill>
                  <a:srgbClr val="0033CC"/>
                </a:solidFill>
                <a:latin typeface="Trebuchet MS"/>
                <a:ea typeface="Trebuchet MS"/>
              </a:rPr>
              <a:t>Project ID       :113      </a:t>
            </a:r>
            <a:endParaRPr lang="en-IN" sz="2400" b="0" strike="noStrike" spc="-1">
              <a:latin typeface="Arial"/>
            </a:endParaRPr>
          </a:p>
          <a:p>
            <a:pPr>
              <a:lnSpc>
                <a:spcPct val="100000"/>
              </a:lnSpc>
            </a:pPr>
            <a:r>
              <a:rPr lang="en-US" sz="2400" b="0" strike="noStrike" spc="-1">
                <a:solidFill>
                  <a:srgbClr val="0033CC"/>
                </a:solidFill>
                <a:latin typeface="Trebuchet MS"/>
                <a:ea typeface="Trebuchet MS"/>
              </a:rPr>
              <a:t>Project Guide : Shilpa S                 </a:t>
            </a:r>
            <a:endParaRPr lang="en-IN" sz="2400" b="0" strike="noStrike" spc="-1">
              <a:latin typeface="Arial"/>
            </a:endParaRPr>
          </a:p>
          <a:p>
            <a:pPr>
              <a:lnSpc>
                <a:spcPct val="100000"/>
              </a:lnSpc>
            </a:pPr>
            <a:r>
              <a:rPr lang="en-US" sz="2400" b="0" strike="noStrike" spc="-1">
                <a:solidFill>
                  <a:srgbClr val="0033CC"/>
                </a:solidFill>
                <a:latin typeface="Trebuchet MS"/>
                <a:ea typeface="Trebuchet MS"/>
              </a:rPr>
              <a:t>Project Team  : Pratheek</a:t>
            </a:r>
            <a:endParaRPr lang="en-IN" sz="2400" b="0" strike="noStrike" spc="-1">
              <a:latin typeface="Arial"/>
            </a:endParaRPr>
          </a:p>
          <a:p>
            <a:pPr>
              <a:lnSpc>
                <a:spcPct val="100000"/>
              </a:lnSpc>
            </a:pPr>
            <a:r>
              <a:rPr lang="en-US" sz="2400" b="0" strike="noStrike" spc="-1">
                <a:solidFill>
                  <a:srgbClr val="0033CC"/>
                </a:solidFill>
                <a:latin typeface="Trebuchet MS"/>
                <a:ea typeface="Trebuchet MS"/>
              </a:rPr>
              <a:t>		    Thanish Vishaal</a:t>
            </a:r>
            <a:endParaRPr lang="en-IN" sz="2400" b="0" strike="noStrike" spc="-1">
              <a:latin typeface="Arial"/>
            </a:endParaRPr>
          </a:p>
          <a:p>
            <a:pPr>
              <a:lnSpc>
                <a:spcPct val="100000"/>
              </a:lnSpc>
            </a:pPr>
            <a:r>
              <a:rPr lang="en-US" sz="2400" b="0" strike="noStrike" spc="-1">
                <a:solidFill>
                  <a:srgbClr val="0033CC"/>
                </a:solidFill>
                <a:latin typeface="Trebuchet MS"/>
                <a:ea typeface="Trebuchet MS"/>
              </a:rPr>
              <a:t>		    Disha BS</a:t>
            </a:r>
            <a:endParaRPr lang="en-IN" sz="2400" b="0" strike="noStrike" spc="-1">
              <a:latin typeface="Arial"/>
            </a:endParaRPr>
          </a:p>
          <a:p>
            <a:pPr>
              <a:lnSpc>
                <a:spcPct val="100000"/>
              </a:lnSpc>
            </a:pPr>
            <a:r>
              <a:rPr lang="en-US" sz="2400" b="0" strike="noStrike" spc="-1">
                <a:solidFill>
                  <a:srgbClr val="0033CC"/>
                </a:solidFill>
                <a:latin typeface="Trebuchet MS"/>
                <a:ea typeface="Trebuchet MS"/>
              </a:rPr>
              <a:t>		    S Kalyan</a:t>
            </a:r>
            <a:endParaRPr lang="en-IN" sz="2400" b="0" strike="noStrike" spc="-1">
              <a:latin typeface="Arial"/>
            </a:endParaRPr>
          </a:p>
          <a:p>
            <a:pPr>
              <a:lnSpc>
                <a:spcPct val="100000"/>
              </a:lnSpc>
            </a:pPr>
            <a:endParaRPr lang="en-IN" sz="2400" b="0" strike="noStrike" spc="-1">
              <a:latin typeface="Arial"/>
            </a:endParaRPr>
          </a:p>
          <a:p>
            <a:pPr>
              <a:lnSpc>
                <a:spcPct val="100000"/>
              </a:lnSpc>
            </a:pPr>
            <a:endParaRPr lang="en-IN" sz="24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4"/>
          <p:cNvSpPr/>
          <p:nvPr/>
        </p:nvSpPr>
        <p:spPr>
          <a:xfrm>
            <a:off x="3048120" y="1581120"/>
            <a:ext cx="7619400" cy="35640"/>
          </a:xfrm>
          <a:prstGeom prst="rect">
            <a:avLst/>
          </a:prstGeom>
          <a:solidFill>
            <a:srgbClr val="33CCCC"/>
          </a:solidFill>
          <a:ln w="9525">
            <a:noFill/>
          </a:ln>
        </p:spPr>
        <p:style>
          <a:lnRef idx="0">
            <a:scrgbClr r="0" g="0" b="0"/>
          </a:lnRef>
          <a:fillRef idx="0">
            <a:scrgbClr r="0" g="0" b="0"/>
          </a:fillRef>
          <a:effectRef idx="0">
            <a:scrgbClr r="0" g="0" b="0"/>
          </a:effectRef>
          <a:fontRef idx="minor"/>
        </p:style>
      </p:sp>
      <p:sp>
        <p:nvSpPr>
          <p:cNvPr id="64" name="Content Placeholder 2"/>
          <p:cNvSpPr/>
          <p:nvPr/>
        </p:nvSpPr>
        <p:spPr>
          <a:xfrm>
            <a:off x="2057400" y="2188800"/>
            <a:ext cx="9066960" cy="4211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685800" indent="-343080" algn="just">
              <a:lnSpc>
                <a:spcPct val="100000"/>
              </a:lnSpc>
              <a:tabLst>
                <a:tab pos="0" algn="l"/>
              </a:tabLst>
            </a:pPr>
            <a:r>
              <a:rPr lang="en-US" sz="2400" b="0" strike="noStrike" spc="-1">
                <a:solidFill>
                  <a:srgbClr val="0033CC"/>
                </a:solidFill>
                <a:latin typeface="Trebuchet MS"/>
                <a:ea typeface="Trebuchet MS"/>
              </a:rPr>
              <a:t>Modules Used </a:t>
            </a:r>
            <a:endParaRPr lang="en-IN" sz="2400" b="0" strike="noStrike" spc="-1">
              <a:latin typeface="Arial"/>
            </a:endParaRPr>
          </a:p>
          <a:p>
            <a:pPr marL="685800" indent="-343080" algn="just">
              <a:lnSpc>
                <a:spcPct val="100000"/>
              </a:lnSpc>
              <a:buClr>
                <a:srgbClr val="0033CC"/>
              </a:buClr>
              <a:buFont typeface="Arial"/>
              <a:buChar char="•"/>
              <a:tabLst>
                <a:tab pos="0" algn="l"/>
              </a:tabLst>
            </a:pPr>
            <a:r>
              <a:rPr lang="en-US" sz="2400" b="0" strike="noStrike" spc="-1">
                <a:solidFill>
                  <a:srgbClr val="0033CC"/>
                </a:solidFill>
                <a:latin typeface="Trebuchet MS"/>
                <a:ea typeface="Trebuchet MS"/>
              </a:rPr>
              <a:t>numpy-To perform a wide variety of mathematical operation on arrays.</a:t>
            </a:r>
            <a:endParaRPr lang="en-IN" sz="2400" b="0" strike="noStrike" spc="-1">
              <a:latin typeface="Arial"/>
            </a:endParaRPr>
          </a:p>
          <a:p>
            <a:pPr marL="685800" indent="-343080" algn="just">
              <a:lnSpc>
                <a:spcPct val="100000"/>
              </a:lnSpc>
              <a:buClr>
                <a:srgbClr val="0033CC"/>
              </a:buClr>
              <a:buFont typeface="Arial"/>
              <a:buChar char="•"/>
              <a:tabLst>
                <a:tab pos="0" algn="l"/>
              </a:tabLst>
            </a:pPr>
            <a:r>
              <a:rPr lang="en-US" sz="2400" b="0" strike="noStrike" spc="-1">
                <a:solidFill>
                  <a:srgbClr val="0033CC"/>
                </a:solidFill>
                <a:latin typeface="Trebuchet MS"/>
                <a:ea typeface="Trebuchet MS"/>
              </a:rPr>
              <a:t>pandas-Used  to analyse data.</a:t>
            </a:r>
            <a:endParaRPr lang="en-IN" sz="2400" b="0" strike="noStrike" spc="-1">
              <a:latin typeface="Arial"/>
            </a:endParaRPr>
          </a:p>
          <a:p>
            <a:pPr marL="685800" indent="-343080" algn="just">
              <a:lnSpc>
                <a:spcPct val="100000"/>
              </a:lnSpc>
              <a:buClr>
                <a:srgbClr val="0033CC"/>
              </a:buClr>
              <a:buFont typeface="Arial"/>
              <a:buChar char="•"/>
              <a:tabLst>
                <a:tab pos="0" algn="l"/>
              </a:tabLst>
            </a:pPr>
            <a:r>
              <a:rPr lang="en-US" sz="2400" b="0" strike="noStrike" spc="-1">
                <a:solidFill>
                  <a:srgbClr val="0033CC"/>
                </a:solidFill>
                <a:latin typeface="Trebuchet MS"/>
                <a:ea typeface="Trebuchet MS"/>
              </a:rPr>
              <a:t>matplotLib.pyplot-Is a collections of functions that make matplotlib work like MATLAB,each pyplot function makes some changes to a figure.</a:t>
            </a:r>
            <a:endParaRPr lang="en-IN" sz="2400" b="0" strike="noStrike" spc="-1">
              <a:latin typeface="Arial"/>
            </a:endParaRPr>
          </a:p>
          <a:p>
            <a:pPr marL="685800" indent="-343080" algn="just">
              <a:lnSpc>
                <a:spcPct val="100000"/>
              </a:lnSpc>
              <a:buClr>
                <a:srgbClr val="0033CC"/>
              </a:buClr>
              <a:buFont typeface="Arial"/>
              <a:buChar char="•"/>
              <a:tabLst>
                <a:tab pos="0" algn="l"/>
              </a:tabLst>
            </a:pPr>
            <a:r>
              <a:rPr lang="en-US" sz="2400" b="0" strike="noStrike" spc="-1">
                <a:solidFill>
                  <a:srgbClr val="0033CC"/>
                </a:solidFill>
                <a:latin typeface="Trebuchet MS"/>
                <a:ea typeface="Trebuchet MS"/>
              </a:rPr>
              <a:t>pandas_datareader-is a python package that allows us to create  a pandas DataFrame Object by using various data sources from the internet.</a:t>
            </a:r>
            <a:endParaRPr lang="en-IN" sz="2400" b="0" strike="noStrike" spc="-1">
              <a:latin typeface="Arial"/>
            </a:endParaRPr>
          </a:p>
        </p:txBody>
      </p:sp>
      <p:sp>
        <p:nvSpPr>
          <p:cNvPr id="65" name="Text Box 34"/>
          <p:cNvSpPr/>
          <p:nvPr/>
        </p:nvSpPr>
        <p:spPr>
          <a:xfrm>
            <a:off x="2895480" y="990720"/>
            <a:ext cx="7848000" cy="45540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gn="r">
              <a:lnSpc>
                <a:spcPct val="100000"/>
              </a:lnSpc>
              <a:tabLst>
                <a:tab pos="0" algn="l"/>
              </a:tabLst>
            </a:pPr>
            <a:r>
              <a:rPr lang="en-US" sz="2400" b="0" strike="noStrike" spc="-1">
                <a:solidFill>
                  <a:srgbClr val="FF0000"/>
                </a:solidFill>
                <a:latin typeface="Trebuchet MS"/>
                <a:ea typeface="Trebuchet MS"/>
              </a:rPr>
              <a:t>Implementation Details</a:t>
            </a:r>
            <a:endParaRPr lang="en-IN" sz="24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2"/>
          <p:cNvSpPr/>
          <p:nvPr/>
        </p:nvSpPr>
        <p:spPr>
          <a:xfrm>
            <a:off x="1143000" y="1828800"/>
            <a:ext cx="6628680" cy="420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685800" indent="-343080" algn="just">
              <a:lnSpc>
                <a:spcPct val="100000"/>
              </a:lnSpc>
              <a:buClr>
                <a:srgbClr val="0033CC"/>
              </a:buClr>
              <a:buFont typeface="Arial"/>
              <a:buChar char="•"/>
            </a:pPr>
            <a:r>
              <a:rPr lang="en-US" sz="1800" b="0" strike="noStrike" spc="-1">
                <a:solidFill>
                  <a:srgbClr val="0033CC"/>
                </a:solidFill>
                <a:latin typeface="Trebuchet MS"/>
                <a:ea typeface="Trebuchet MS"/>
              </a:rPr>
              <a:t>Sklearn.preprocessing-provides several common utility functions and transformer classes to change raw feature vectors into a representation that is more suitable for the downstream estimators.</a:t>
            </a:r>
            <a:endParaRPr lang="en-IN" sz="1800" b="0" strike="noStrike" spc="-1">
              <a:latin typeface="Arial"/>
            </a:endParaRPr>
          </a:p>
          <a:p>
            <a:pPr marL="685800" indent="-343080" algn="just">
              <a:lnSpc>
                <a:spcPct val="100000"/>
              </a:lnSpc>
              <a:buClr>
                <a:srgbClr val="0033CC"/>
              </a:buClr>
              <a:buFont typeface="Arial"/>
              <a:buChar char="•"/>
            </a:pPr>
            <a:r>
              <a:rPr lang="en-US" sz="1800" b="0" strike="noStrike" spc="-1">
                <a:solidFill>
                  <a:srgbClr val="0033CC"/>
                </a:solidFill>
                <a:latin typeface="Trebuchet MS"/>
                <a:ea typeface="Trebuchet MS"/>
              </a:rPr>
              <a:t>MinMaxScaler-Scales our data set between in the rage of 0 and 1.</a:t>
            </a:r>
            <a:endParaRPr lang="en-IN" sz="1800" b="0" strike="noStrike" spc="-1">
              <a:latin typeface="Arial"/>
            </a:endParaRPr>
          </a:p>
          <a:p>
            <a:pPr marL="685800" indent="-343080" algn="just">
              <a:lnSpc>
                <a:spcPct val="100000"/>
              </a:lnSpc>
              <a:buClr>
                <a:srgbClr val="0033CC"/>
              </a:buClr>
              <a:buFont typeface="Arial"/>
              <a:buChar char="•"/>
            </a:pPr>
            <a:r>
              <a:rPr lang="en-US" sz="1800" b="0" strike="noStrike" spc="-1">
                <a:solidFill>
                  <a:srgbClr val="0033CC"/>
                </a:solidFill>
                <a:latin typeface="Trebuchet MS"/>
                <a:ea typeface="Trebuchet MS"/>
              </a:rPr>
              <a:t>Keras.layers-neural network Application  Programming Interface (API) for python that is tightly integrated with the TensorFlow,which is used to build machine learning models .</a:t>
            </a:r>
            <a:endParaRPr lang="en-IN" sz="1800" b="0" strike="noStrike" spc="-1">
              <a:latin typeface="Arial"/>
            </a:endParaRPr>
          </a:p>
          <a:p>
            <a:pPr marL="685800" indent="-343080" algn="just">
              <a:lnSpc>
                <a:spcPct val="100000"/>
              </a:lnSpc>
              <a:buClr>
                <a:srgbClr val="0033CC"/>
              </a:buClr>
              <a:buFont typeface="Arial"/>
              <a:buChar char="•"/>
            </a:pPr>
            <a:r>
              <a:rPr lang="en-US" sz="1800" b="0" strike="noStrike" spc="-1">
                <a:solidFill>
                  <a:srgbClr val="0033CC"/>
                </a:solidFill>
                <a:latin typeface="Trebuchet MS"/>
                <a:ea typeface="Trebuchet MS"/>
              </a:rPr>
              <a:t>Dense-for adding densely connected neural network</a:t>
            </a:r>
            <a:endParaRPr lang="en-IN" sz="1800" b="0" strike="noStrike" spc="-1">
              <a:latin typeface="Arial"/>
            </a:endParaRPr>
          </a:p>
          <a:p>
            <a:pPr marL="685800" indent="-343080" algn="just">
              <a:lnSpc>
                <a:spcPct val="100000"/>
              </a:lnSpc>
              <a:buClr>
                <a:srgbClr val="0033CC"/>
              </a:buClr>
              <a:buFont typeface="Arial"/>
              <a:buChar char="•"/>
            </a:pPr>
            <a:r>
              <a:rPr lang="en-US" sz="1800" b="0" strike="noStrike" spc="-1">
                <a:solidFill>
                  <a:srgbClr val="0033CC"/>
                </a:solidFill>
                <a:latin typeface="Trebuchet MS"/>
                <a:ea typeface="Trebuchet MS"/>
              </a:rPr>
              <a:t>DropOut-To prevent overfitting.</a:t>
            </a:r>
            <a:endParaRPr lang="en-IN" sz="1800" b="0" strike="noStrike" spc="-1">
              <a:latin typeface="Arial"/>
            </a:endParaRPr>
          </a:p>
          <a:p>
            <a:pPr marL="685800" indent="-343080" algn="just">
              <a:lnSpc>
                <a:spcPct val="100000"/>
              </a:lnSpc>
              <a:buClr>
                <a:srgbClr val="0033CC"/>
              </a:buClr>
              <a:buFont typeface="Arial"/>
              <a:buChar char="•"/>
            </a:pPr>
            <a:r>
              <a:rPr lang="en-US" sz="1800" b="0" strike="noStrike" spc="-1">
                <a:solidFill>
                  <a:srgbClr val="0033CC"/>
                </a:solidFill>
                <a:latin typeface="Trebuchet MS"/>
                <a:ea typeface="Trebuchet MS"/>
              </a:rPr>
              <a:t>LSTM-Long Short Term Memory which can remember the past information and forget the information that is not required.</a:t>
            </a:r>
            <a:endParaRPr lang="en-IN" sz="1800" b="0" strike="noStrike" spc="-1">
              <a:latin typeface="Arial"/>
            </a:endParaRPr>
          </a:p>
        </p:txBody>
      </p:sp>
      <p:sp>
        <p:nvSpPr>
          <p:cNvPr id="67" name="Rectangle 2"/>
          <p:cNvSpPr/>
          <p:nvPr/>
        </p:nvSpPr>
        <p:spPr>
          <a:xfrm>
            <a:off x="2700000" y="1404360"/>
            <a:ext cx="7619400" cy="35640"/>
          </a:xfrm>
          <a:prstGeom prst="rect">
            <a:avLst/>
          </a:prstGeom>
          <a:solidFill>
            <a:srgbClr val="33CCCC"/>
          </a:solidFill>
          <a:ln w="9525">
            <a:noFill/>
          </a:ln>
        </p:spPr>
        <p:style>
          <a:lnRef idx="0">
            <a:scrgbClr r="0" g="0" b="0"/>
          </a:lnRef>
          <a:fillRef idx="0">
            <a:scrgbClr r="0" g="0" b="0"/>
          </a:fillRef>
          <a:effectRef idx="0">
            <a:scrgbClr r="0" g="0" b="0"/>
          </a:effectRef>
          <a:fontRef idx="minor"/>
        </p:style>
      </p:sp>
      <p:sp>
        <p:nvSpPr>
          <p:cNvPr id="68" name="TextBox 67"/>
          <p:cNvSpPr txBox="1"/>
          <p:nvPr/>
        </p:nvSpPr>
        <p:spPr>
          <a:xfrm>
            <a:off x="6665976" y="900000"/>
            <a:ext cx="3546144" cy="444240"/>
          </a:xfrm>
          <a:prstGeom prst="rect">
            <a:avLst/>
          </a:prstGeom>
          <a:noFill/>
          <a:ln w="0">
            <a:noFill/>
          </a:ln>
        </p:spPr>
        <p:txBody>
          <a:bodyPr lIns="90000" tIns="45000" rIns="90000" bIns="45000" anchor="t">
            <a:noAutofit/>
          </a:bodyPr>
          <a:lstStyle/>
          <a:p>
            <a:r>
              <a:rPr lang="en-US" sz="2400" b="0" strike="noStrike" spc="-1" dirty="0">
                <a:solidFill>
                  <a:srgbClr val="FF0000"/>
                </a:solidFill>
                <a:latin typeface="Trebuchet MS"/>
                <a:ea typeface="Trebuchet MS"/>
              </a:rPr>
              <a:t>Implementation Details</a:t>
            </a:r>
            <a:endParaRPr lang="en-IN" sz="2400" b="0" strike="noStrike" spc="-1" dirty="0">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1"/>
          <p:cNvSpPr/>
          <p:nvPr/>
        </p:nvSpPr>
        <p:spPr>
          <a:xfrm>
            <a:off x="3048120" y="1581120"/>
            <a:ext cx="7619400" cy="35640"/>
          </a:xfrm>
          <a:prstGeom prst="rect">
            <a:avLst/>
          </a:prstGeom>
          <a:solidFill>
            <a:srgbClr val="33CCCC"/>
          </a:solidFill>
          <a:ln w="9525">
            <a:noFill/>
          </a:ln>
        </p:spPr>
        <p:style>
          <a:lnRef idx="0">
            <a:scrgbClr r="0" g="0" b="0"/>
          </a:lnRef>
          <a:fillRef idx="0">
            <a:scrgbClr r="0" g="0" b="0"/>
          </a:fillRef>
          <a:effectRef idx="0">
            <a:scrgbClr r="0" g="0" b="0"/>
          </a:effectRef>
          <a:fontRef idx="minor"/>
        </p:style>
      </p:sp>
      <p:sp>
        <p:nvSpPr>
          <p:cNvPr id="70" name="Text Box 34"/>
          <p:cNvSpPr/>
          <p:nvPr/>
        </p:nvSpPr>
        <p:spPr>
          <a:xfrm>
            <a:off x="2895480" y="1143000"/>
            <a:ext cx="7771680" cy="45540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gn="r">
              <a:lnSpc>
                <a:spcPct val="100000"/>
              </a:lnSpc>
              <a:tabLst>
                <a:tab pos="0" algn="l"/>
              </a:tabLst>
            </a:pPr>
            <a:r>
              <a:rPr lang="en-US" sz="2400" b="0" strike="noStrike" spc="-1">
                <a:solidFill>
                  <a:srgbClr val="FF0000"/>
                </a:solidFill>
                <a:latin typeface="Trebuchet MS"/>
                <a:ea typeface="Trebuchet MS"/>
              </a:rPr>
              <a:t>Project Demonstration</a:t>
            </a:r>
            <a:endParaRPr lang="en-IN" sz="2400" b="0" strike="noStrike" spc="-1">
              <a:latin typeface="Arial"/>
            </a:endParaRPr>
          </a:p>
        </p:txBody>
      </p:sp>
      <p:sp>
        <p:nvSpPr>
          <p:cNvPr id="71" name="TextBox 4"/>
          <p:cNvSpPr/>
          <p:nvPr/>
        </p:nvSpPr>
        <p:spPr>
          <a:xfrm>
            <a:off x="1143000" y="1828800"/>
            <a:ext cx="9752760" cy="304553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685800" indent="-343080" algn="just">
              <a:lnSpc>
                <a:spcPct val="100000"/>
              </a:lnSpc>
              <a:buFont typeface="Arial" panose="020B0604020202020204" pitchFamily="34" charset="0"/>
              <a:buChar char="•"/>
              <a:tabLst>
                <a:tab pos="0" algn="l"/>
              </a:tabLst>
            </a:pPr>
            <a:r>
              <a:rPr lang="en-US" sz="2400" b="0" strike="noStrike" spc="-1" dirty="0">
                <a:solidFill>
                  <a:srgbClr val="0033CC"/>
                </a:solidFill>
                <a:latin typeface="Trebuchet MS"/>
                <a:ea typeface="Trebuchet MS"/>
              </a:rPr>
              <a:t>Importing the required libraries</a:t>
            </a:r>
            <a:endParaRPr lang="en-IN" sz="2400" b="0" strike="noStrike" spc="-1" dirty="0">
              <a:latin typeface="Arial"/>
            </a:endParaRPr>
          </a:p>
          <a:p>
            <a:pPr marL="685800" indent="-343080" algn="just">
              <a:lnSpc>
                <a:spcPct val="100000"/>
              </a:lnSpc>
              <a:tabLst>
                <a:tab pos="0" algn="l"/>
              </a:tabLst>
            </a:pPr>
            <a:endParaRPr lang="en-IN" sz="2400" b="0" strike="noStrike" spc="-1" dirty="0">
              <a:latin typeface="Arial"/>
            </a:endParaRPr>
          </a:p>
          <a:p>
            <a:pPr marL="685800" indent="-343080" algn="just">
              <a:lnSpc>
                <a:spcPct val="100000"/>
              </a:lnSpc>
              <a:tabLst>
                <a:tab pos="0" algn="l"/>
              </a:tabLst>
            </a:pPr>
            <a:endParaRPr lang="en-IN" sz="2400" b="0" strike="noStrike" spc="-1" dirty="0">
              <a:latin typeface="Arial"/>
            </a:endParaRPr>
          </a:p>
          <a:p>
            <a:pPr marL="685800" indent="-343080" algn="just">
              <a:lnSpc>
                <a:spcPct val="100000"/>
              </a:lnSpc>
              <a:tabLst>
                <a:tab pos="0" algn="l"/>
              </a:tabLst>
            </a:pPr>
            <a:r>
              <a:rPr lang="en-US" sz="2400" b="0" strike="noStrike" spc="-1" dirty="0">
                <a:solidFill>
                  <a:srgbClr val="0033CC"/>
                </a:solidFill>
                <a:latin typeface="Trebuchet MS"/>
                <a:ea typeface="Trebuchet MS"/>
              </a:rPr>
              <a:t> </a:t>
            </a:r>
            <a:endParaRPr lang="en-IN" sz="2400" b="0" strike="noStrike" spc="-1" dirty="0">
              <a:latin typeface="Arial"/>
            </a:endParaRPr>
          </a:p>
          <a:p>
            <a:pPr marL="685800" indent="-343080" algn="just">
              <a:lnSpc>
                <a:spcPct val="100000"/>
              </a:lnSpc>
              <a:tabLst>
                <a:tab pos="0" algn="l"/>
              </a:tabLst>
            </a:pPr>
            <a:endParaRPr lang="en-IN" sz="2400" b="0" strike="noStrike" spc="-1" dirty="0">
              <a:latin typeface="Arial"/>
            </a:endParaRPr>
          </a:p>
          <a:p>
            <a:pPr marL="685800" indent="-343080" algn="just">
              <a:lnSpc>
                <a:spcPct val="100000"/>
              </a:lnSpc>
              <a:tabLst>
                <a:tab pos="0" algn="l"/>
              </a:tabLst>
            </a:pPr>
            <a:endParaRPr lang="en-IN" sz="2400" b="0" strike="noStrike" spc="-1" dirty="0">
              <a:latin typeface="Arial"/>
            </a:endParaRPr>
          </a:p>
          <a:p>
            <a:pPr marL="685800" indent="-343080" algn="just">
              <a:lnSpc>
                <a:spcPct val="100000"/>
              </a:lnSpc>
              <a:tabLst>
                <a:tab pos="0" algn="l"/>
              </a:tabLst>
            </a:pPr>
            <a:endParaRPr lang="en-IN" sz="2400" b="0" strike="noStrike" spc="-1" dirty="0">
              <a:latin typeface="Arial"/>
            </a:endParaRPr>
          </a:p>
          <a:p>
            <a:pPr marL="685800" indent="-343080" algn="just">
              <a:lnSpc>
                <a:spcPct val="100000"/>
              </a:lnSpc>
              <a:tabLst>
                <a:tab pos="0" algn="l"/>
              </a:tabLst>
            </a:pPr>
            <a:endParaRPr lang="en-IN" sz="2400" b="0" strike="noStrike" spc="-1" dirty="0">
              <a:latin typeface="Arial"/>
            </a:endParaRPr>
          </a:p>
        </p:txBody>
      </p:sp>
      <p:pic>
        <p:nvPicPr>
          <p:cNvPr id="72" name="Picture 5"/>
          <p:cNvPicPr/>
          <p:nvPr/>
        </p:nvPicPr>
        <p:blipFill>
          <a:blip r:embed="rId2"/>
          <a:stretch/>
        </p:blipFill>
        <p:spPr>
          <a:xfrm>
            <a:off x="1295280" y="2514600"/>
            <a:ext cx="8397360" cy="4167720"/>
          </a:xfrm>
          <a:prstGeom prst="rect">
            <a:avLst/>
          </a:prstGeom>
          <a:ln w="0">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2"/>
          <p:cNvSpPr/>
          <p:nvPr/>
        </p:nvSpPr>
        <p:spPr>
          <a:xfrm>
            <a:off x="768096" y="615816"/>
            <a:ext cx="6095160" cy="36787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685800" indent="-343080" algn="just">
              <a:lnSpc>
                <a:spcPct val="100000"/>
              </a:lnSpc>
              <a:buFont typeface="Arial" panose="020B0604020202020204" pitchFamily="34" charset="0"/>
              <a:buChar char="•"/>
              <a:tabLst>
                <a:tab pos="0" algn="l"/>
              </a:tabLst>
            </a:pPr>
            <a:r>
              <a:rPr lang="en-US" sz="1800" b="0" strike="noStrike" spc="-1" dirty="0">
                <a:solidFill>
                  <a:srgbClr val="0033CC"/>
                </a:solidFill>
                <a:latin typeface="Trebuchet MS"/>
                <a:ea typeface="Trebuchet MS"/>
              </a:rPr>
              <a:t>Resetting the index</a:t>
            </a:r>
            <a:endParaRPr lang="en-IN" sz="1800" b="0" strike="noStrike" spc="-1" dirty="0">
              <a:latin typeface="Arial"/>
            </a:endParaRPr>
          </a:p>
        </p:txBody>
      </p:sp>
      <p:pic>
        <p:nvPicPr>
          <p:cNvPr id="74" name="Picture 4"/>
          <p:cNvPicPr/>
          <p:nvPr/>
        </p:nvPicPr>
        <p:blipFill>
          <a:blip r:embed="rId2"/>
          <a:stretch/>
        </p:blipFill>
        <p:spPr>
          <a:xfrm>
            <a:off x="676656" y="1627632"/>
            <a:ext cx="7789104" cy="3980088"/>
          </a:xfrm>
          <a:prstGeom prst="rect">
            <a:avLst/>
          </a:prstGeom>
          <a:ln w="0">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Box 4"/>
          <p:cNvSpPr/>
          <p:nvPr/>
        </p:nvSpPr>
        <p:spPr>
          <a:xfrm>
            <a:off x="688968" y="442080"/>
            <a:ext cx="609516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685800" indent="-343080" algn="just">
              <a:lnSpc>
                <a:spcPct val="100000"/>
              </a:lnSpc>
              <a:buFont typeface="Arial" panose="020B0604020202020204" pitchFamily="34" charset="0"/>
              <a:buChar char="•"/>
              <a:tabLst>
                <a:tab pos="0" algn="l"/>
              </a:tabLst>
            </a:pPr>
            <a:r>
              <a:rPr lang="en-US" sz="1800" b="0" strike="noStrike" spc="-1" dirty="0">
                <a:solidFill>
                  <a:srgbClr val="0033CC"/>
                </a:solidFill>
                <a:latin typeface="Trebuchet MS"/>
                <a:ea typeface="Trebuchet MS"/>
              </a:rPr>
              <a:t>Plotting the graph for the closing price value of the stock.</a:t>
            </a:r>
            <a:endParaRPr lang="en-IN" sz="1800" b="0" strike="noStrike" spc="-1" dirty="0">
              <a:latin typeface="Arial"/>
            </a:endParaRPr>
          </a:p>
        </p:txBody>
      </p:sp>
      <p:pic>
        <p:nvPicPr>
          <p:cNvPr id="76" name="Picture 6"/>
          <p:cNvPicPr/>
          <p:nvPr/>
        </p:nvPicPr>
        <p:blipFill>
          <a:blip r:embed="rId2"/>
          <a:stretch/>
        </p:blipFill>
        <p:spPr>
          <a:xfrm>
            <a:off x="1444752" y="1344168"/>
            <a:ext cx="8010144" cy="4498848"/>
          </a:xfrm>
          <a:prstGeom prst="rect">
            <a:avLst/>
          </a:prstGeom>
          <a:ln w="0">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extBox 2"/>
          <p:cNvSpPr/>
          <p:nvPr/>
        </p:nvSpPr>
        <p:spPr>
          <a:xfrm>
            <a:off x="792360" y="700920"/>
            <a:ext cx="609516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685800" indent="-343080" algn="just">
              <a:lnSpc>
                <a:spcPct val="100000"/>
              </a:lnSpc>
              <a:buFont typeface="Arial" panose="020B0604020202020204" pitchFamily="34" charset="0"/>
              <a:buChar char="•"/>
              <a:tabLst>
                <a:tab pos="0" algn="l"/>
              </a:tabLst>
            </a:pPr>
            <a:r>
              <a:rPr lang="en-US" sz="1800" b="0" strike="noStrike" spc="-1" dirty="0">
                <a:solidFill>
                  <a:srgbClr val="0033CC"/>
                </a:solidFill>
                <a:latin typeface="Trebuchet MS"/>
                <a:ea typeface="Trebuchet MS"/>
              </a:rPr>
              <a:t>Getting the MA(Moving Average)value of the first 100 indexes.</a:t>
            </a:r>
            <a:endParaRPr lang="en-IN" sz="1800" b="0" strike="noStrike" spc="-1" dirty="0">
              <a:latin typeface="Arial"/>
            </a:endParaRPr>
          </a:p>
        </p:txBody>
      </p:sp>
      <p:pic>
        <p:nvPicPr>
          <p:cNvPr id="78" name="Picture 4"/>
          <p:cNvPicPr/>
          <p:nvPr/>
        </p:nvPicPr>
        <p:blipFill>
          <a:blip r:embed="rId2"/>
          <a:stretch/>
        </p:blipFill>
        <p:spPr>
          <a:xfrm>
            <a:off x="1033272" y="1883664"/>
            <a:ext cx="7989912" cy="3488328"/>
          </a:xfrm>
          <a:prstGeom prst="rect">
            <a:avLst/>
          </a:prstGeom>
          <a:ln w="0">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extBox 2"/>
          <p:cNvSpPr/>
          <p:nvPr/>
        </p:nvSpPr>
        <p:spPr>
          <a:xfrm>
            <a:off x="990720" y="458640"/>
            <a:ext cx="609516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685800" indent="-343080" algn="just">
              <a:lnSpc>
                <a:spcPct val="100000"/>
              </a:lnSpc>
              <a:buFont typeface="Arial" panose="020B0604020202020204" pitchFamily="34" charset="0"/>
              <a:buChar char="•"/>
              <a:tabLst>
                <a:tab pos="0" algn="l"/>
              </a:tabLst>
            </a:pPr>
            <a:r>
              <a:rPr lang="en-US" sz="1800" b="0" strike="noStrike" spc="-1" dirty="0">
                <a:solidFill>
                  <a:srgbClr val="0033CC"/>
                </a:solidFill>
                <a:latin typeface="Trebuchet MS"/>
                <a:ea typeface="Trebuchet MS"/>
              </a:rPr>
              <a:t>Plotting the graph with moving average and closing price of stock</a:t>
            </a:r>
            <a:endParaRPr lang="en-IN" sz="1800" b="0" strike="noStrike" spc="-1" dirty="0">
              <a:latin typeface="Arial"/>
            </a:endParaRPr>
          </a:p>
        </p:txBody>
      </p:sp>
      <p:pic>
        <p:nvPicPr>
          <p:cNvPr id="80" name="Picture 4"/>
          <p:cNvPicPr/>
          <p:nvPr/>
        </p:nvPicPr>
        <p:blipFill>
          <a:blip r:embed="rId2"/>
          <a:stretch/>
        </p:blipFill>
        <p:spPr>
          <a:xfrm>
            <a:off x="990720" y="1941840"/>
            <a:ext cx="9829800" cy="4457520"/>
          </a:xfrm>
          <a:prstGeom prst="rect">
            <a:avLst/>
          </a:prstGeom>
          <a:ln w="0">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4"/>
          <p:cNvSpPr/>
          <p:nvPr/>
        </p:nvSpPr>
        <p:spPr>
          <a:xfrm>
            <a:off x="426600" y="411480"/>
            <a:ext cx="609516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685800" indent="-343080" algn="just">
              <a:lnSpc>
                <a:spcPct val="100000"/>
              </a:lnSpc>
              <a:buFont typeface="Arial" panose="020B0604020202020204" pitchFamily="34" charset="0"/>
              <a:buChar char="•"/>
              <a:tabLst>
                <a:tab pos="0" algn="l"/>
              </a:tabLst>
            </a:pPr>
            <a:r>
              <a:rPr lang="en-US" sz="1800" b="0" strike="noStrike" spc="-1" dirty="0">
                <a:solidFill>
                  <a:srgbClr val="0033CC"/>
                </a:solidFill>
                <a:latin typeface="Trebuchet MS"/>
                <a:ea typeface="Trebuchet MS"/>
              </a:rPr>
              <a:t>Getting the MA(Moving average) value for the first 200 indexes.</a:t>
            </a:r>
            <a:endParaRPr lang="en-IN" sz="1800" b="0" strike="noStrike" spc="-1" dirty="0">
              <a:latin typeface="Arial"/>
            </a:endParaRPr>
          </a:p>
        </p:txBody>
      </p:sp>
      <p:pic>
        <p:nvPicPr>
          <p:cNvPr id="82" name="Picture 6"/>
          <p:cNvPicPr/>
          <p:nvPr/>
        </p:nvPicPr>
        <p:blipFill>
          <a:blip r:embed="rId2"/>
          <a:stretch/>
        </p:blipFill>
        <p:spPr>
          <a:xfrm>
            <a:off x="1676520" y="1682496"/>
            <a:ext cx="7312032" cy="4199544"/>
          </a:xfrm>
          <a:prstGeom prst="rect">
            <a:avLst/>
          </a:prstGeom>
          <a:ln w="0">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Box 2"/>
          <p:cNvSpPr/>
          <p:nvPr/>
        </p:nvSpPr>
        <p:spPr>
          <a:xfrm>
            <a:off x="838080" y="533520"/>
            <a:ext cx="6095160" cy="92187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685800" indent="-343080" algn="just">
              <a:lnSpc>
                <a:spcPct val="100000"/>
              </a:lnSpc>
              <a:buFont typeface="Arial" panose="020B0604020202020204" pitchFamily="34" charset="0"/>
              <a:buChar char="•"/>
              <a:tabLst>
                <a:tab pos="0" algn="l"/>
              </a:tabLst>
            </a:pPr>
            <a:r>
              <a:rPr lang="en-US" sz="1800" b="0" strike="noStrike" spc="-1" dirty="0">
                <a:solidFill>
                  <a:srgbClr val="0033CC"/>
                </a:solidFill>
                <a:latin typeface="Trebuchet MS"/>
                <a:ea typeface="Trebuchet MS"/>
              </a:rPr>
              <a:t>Plotting the graph with 100 moving average and 200 moving average and closing price value of the stock market.</a:t>
            </a:r>
            <a:endParaRPr lang="en-IN" sz="1800" b="0" strike="noStrike" spc="-1" dirty="0">
              <a:latin typeface="Arial"/>
            </a:endParaRPr>
          </a:p>
        </p:txBody>
      </p:sp>
      <p:pic>
        <p:nvPicPr>
          <p:cNvPr id="84" name="Picture 4"/>
          <p:cNvPicPr/>
          <p:nvPr/>
        </p:nvPicPr>
        <p:blipFill>
          <a:blip r:embed="rId2"/>
          <a:stretch/>
        </p:blipFill>
        <p:spPr>
          <a:xfrm>
            <a:off x="146304" y="1548504"/>
            <a:ext cx="8763120" cy="4914720"/>
          </a:xfrm>
          <a:prstGeom prst="rect">
            <a:avLst/>
          </a:prstGeom>
          <a:ln w="0">
            <a:noFill/>
          </a:ln>
        </p:spPr>
      </p:pic>
      <p:sp>
        <p:nvSpPr>
          <p:cNvPr id="2" name="TextBox 4">
            <a:extLst>
              <a:ext uri="{FF2B5EF4-FFF2-40B4-BE49-F238E27FC236}">
                <a16:creationId xmlns:a16="http://schemas.microsoft.com/office/drawing/2014/main" id="{5AB02326-0EFA-13BC-20F2-A11ED59A22D7}"/>
              </a:ext>
            </a:extLst>
          </p:cNvPr>
          <p:cNvSpPr/>
          <p:nvPr/>
        </p:nvSpPr>
        <p:spPr>
          <a:xfrm>
            <a:off x="8909424" y="2447424"/>
            <a:ext cx="2782944" cy="4245863"/>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685800" indent="-343080" algn="just">
              <a:lnSpc>
                <a:spcPct val="100000"/>
              </a:lnSpc>
              <a:buFont typeface="Arial" panose="020B0604020202020204" pitchFamily="34" charset="0"/>
              <a:buChar char="•"/>
              <a:tabLst>
                <a:tab pos="0" algn="l"/>
              </a:tabLst>
            </a:pPr>
            <a:r>
              <a:rPr lang="en-US" sz="1800" b="0" strike="noStrike" spc="-1" dirty="0">
                <a:solidFill>
                  <a:srgbClr val="0033CC"/>
                </a:solidFill>
                <a:latin typeface="Trebuchet MS"/>
                <a:ea typeface="Trebuchet MS"/>
              </a:rPr>
              <a:t>If the moving average (red line ) is above the moving average(green line) then its called the uptrend</a:t>
            </a:r>
            <a:endParaRPr lang="en-IN" sz="1800" b="0" strike="noStrike" spc="-1" dirty="0">
              <a:latin typeface="Arial"/>
            </a:endParaRPr>
          </a:p>
          <a:p>
            <a:pPr marL="685800" indent="-343080" algn="just">
              <a:lnSpc>
                <a:spcPct val="100000"/>
              </a:lnSpc>
              <a:buFont typeface="Arial" panose="020B0604020202020204" pitchFamily="34" charset="0"/>
              <a:buChar char="•"/>
              <a:tabLst>
                <a:tab pos="0" algn="l"/>
              </a:tabLst>
            </a:pPr>
            <a:r>
              <a:rPr lang="en-US" sz="1800" b="0" strike="noStrike" spc="-1" dirty="0">
                <a:solidFill>
                  <a:srgbClr val="0033CC"/>
                </a:solidFill>
                <a:latin typeface="Trebuchet MS"/>
                <a:ea typeface="Trebuchet MS"/>
              </a:rPr>
              <a:t>If the moving average (red line)is below the moving average(green line)then its called as a downtrend.</a:t>
            </a:r>
            <a:endParaRPr lang="en-IN" sz="1800" b="0" strike="noStrike" spc="-1" dirty="0">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2"/>
          <p:cNvSpPr/>
          <p:nvPr/>
        </p:nvSpPr>
        <p:spPr>
          <a:xfrm>
            <a:off x="1063872" y="603504"/>
            <a:ext cx="609516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750" indent="-285750">
              <a:lnSpc>
                <a:spcPct val="100000"/>
              </a:lnSpc>
              <a:buFont typeface="Arial" panose="020B0604020202020204" pitchFamily="34" charset="0"/>
              <a:buChar char="•"/>
            </a:pPr>
            <a:r>
              <a:rPr lang="en-US" sz="1800" b="0" strike="noStrike" spc="-1" dirty="0">
                <a:solidFill>
                  <a:srgbClr val="0033CC"/>
                </a:solidFill>
                <a:latin typeface="Trebuchet MS"/>
                <a:ea typeface="DejaVu Sans"/>
              </a:rPr>
              <a:t>Splitting our datasets into training and testing data sets.</a:t>
            </a:r>
            <a:endParaRPr lang="en-IN" sz="1800" b="0" strike="noStrike" spc="-1" dirty="0">
              <a:latin typeface="Arial"/>
            </a:endParaRPr>
          </a:p>
        </p:txBody>
      </p:sp>
      <p:pic>
        <p:nvPicPr>
          <p:cNvPr id="87" name="Picture 4"/>
          <p:cNvPicPr/>
          <p:nvPr/>
        </p:nvPicPr>
        <p:blipFill>
          <a:blip r:embed="rId2"/>
          <a:stretch/>
        </p:blipFill>
        <p:spPr>
          <a:xfrm>
            <a:off x="1063872" y="1517904"/>
            <a:ext cx="7790688" cy="4600656"/>
          </a:xfrm>
          <a:prstGeom prst="rect">
            <a:avLst/>
          </a:prstGeom>
          <a:ln w="0">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
          <p:cNvSpPr/>
          <p:nvPr/>
        </p:nvSpPr>
        <p:spPr>
          <a:xfrm>
            <a:off x="3048120" y="1581120"/>
            <a:ext cx="7619400" cy="35640"/>
          </a:xfrm>
          <a:prstGeom prst="rect">
            <a:avLst/>
          </a:prstGeom>
          <a:solidFill>
            <a:srgbClr val="33CCCC"/>
          </a:solidFill>
          <a:ln w="9525">
            <a:noFill/>
          </a:ln>
        </p:spPr>
        <p:style>
          <a:lnRef idx="0">
            <a:scrgbClr r="0" g="0" b="0"/>
          </a:lnRef>
          <a:fillRef idx="0">
            <a:scrgbClr r="0" g="0" b="0"/>
          </a:fillRef>
          <a:effectRef idx="0">
            <a:scrgbClr r="0" g="0" b="0"/>
          </a:effectRef>
          <a:fontRef idx="minor"/>
        </p:style>
      </p:sp>
      <p:sp>
        <p:nvSpPr>
          <p:cNvPr id="51" name="Content Placeholder 2"/>
          <p:cNvSpPr/>
          <p:nvPr/>
        </p:nvSpPr>
        <p:spPr>
          <a:xfrm>
            <a:off x="1600200" y="1828800"/>
            <a:ext cx="8533800" cy="4571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00000"/>
              </a:lnSpc>
              <a:spcBef>
                <a:spcPts val="400"/>
              </a:spcBef>
            </a:pPr>
            <a:endParaRPr lang="en-IN" sz="2000" b="0" strike="noStrike" spc="-1" dirty="0">
              <a:latin typeface="Arial"/>
            </a:endParaRPr>
          </a:p>
          <a:p>
            <a:pPr marL="342900" indent="-342900" algn="just">
              <a:lnSpc>
                <a:spcPct val="100000"/>
              </a:lnSpc>
              <a:buFont typeface="Arial" panose="020B0604020202020204" pitchFamily="34" charset="0"/>
              <a:buChar char="•"/>
            </a:pPr>
            <a:r>
              <a:rPr lang="en-US" sz="2400" b="0" strike="noStrike" spc="-1" dirty="0">
                <a:solidFill>
                  <a:srgbClr val="0033CC"/>
                </a:solidFill>
                <a:latin typeface="Trebuchet MS"/>
                <a:ea typeface="Trebuchet MS"/>
              </a:rPr>
              <a:t>Abstract</a:t>
            </a:r>
            <a:endParaRPr lang="en-IN" sz="2400" b="0" strike="noStrike" spc="-1" dirty="0">
              <a:latin typeface="Arial"/>
            </a:endParaRPr>
          </a:p>
          <a:p>
            <a:pPr marL="342900" indent="-342900" algn="just">
              <a:lnSpc>
                <a:spcPct val="100000"/>
              </a:lnSpc>
              <a:buFont typeface="Arial" panose="020B0604020202020204" pitchFamily="34" charset="0"/>
              <a:buChar char="•"/>
            </a:pPr>
            <a:r>
              <a:rPr lang="en-US" sz="2400" b="0" strike="noStrike" spc="-1" dirty="0">
                <a:solidFill>
                  <a:srgbClr val="0033CC"/>
                </a:solidFill>
                <a:latin typeface="Trebuchet MS"/>
                <a:ea typeface="Trebuchet MS"/>
              </a:rPr>
              <a:t>Summary of Requirements and Design ( Phase - 1)</a:t>
            </a:r>
            <a:endParaRPr lang="en-IN" sz="2400" b="0" strike="noStrike" spc="-1" dirty="0">
              <a:latin typeface="Arial"/>
            </a:endParaRPr>
          </a:p>
          <a:p>
            <a:pPr marL="342900" indent="-342900" algn="just">
              <a:lnSpc>
                <a:spcPct val="100000"/>
              </a:lnSpc>
              <a:buFont typeface="Arial" panose="020B0604020202020204" pitchFamily="34" charset="0"/>
              <a:buChar char="•"/>
            </a:pPr>
            <a:r>
              <a:rPr lang="en-US" sz="2400" b="0" strike="noStrike" spc="-1" dirty="0">
                <a:solidFill>
                  <a:srgbClr val="0033CC"/>
                </a:solidFill>
                <a:latin typeface="Trebuchet MS"/>
                <a:ea typeface="Trebuchet MS"/>
              </a:rPr>
              <a:t>Summary of Methodology / Approach (Phase - 1)</a:t>
            </a:r>
          </a:p>
          <a:p>
            <a:pPr marL="342900" indent="-342900" algn="just">
              <a:lnSpc>
                <a:spcPct val="100000"/>
              </a:lnSpc>
              <a:buFont typeface="Arial" panose="020B0604020202020204" pitchFamily="34" charset="0"/>
              <a:buChar char="•"/>
            </a:pPr>
            <a:r>
              <a:rPr lang="en-IN" sz="2400" b="0" strike="noStrike" spc="-1" dirty="0">
                <a:solidFill>
                  <a:srgbClr val="0033CC"/>
                </a:solidFill>
                <a:latin typeface="Arial"/>
              </a:rPr>
              <a:t>Design Description</a:t>
            </a:r>
          </a:p>
          <a:p>
            <a:pPr marL="342900" indent="-342900" algn="just">
              <a:lnSpc>
                <a:spcPct val="100000"/>
              </a:lnSpc>
              <a:buFont typeface="Arial" panose="020B0604020202020204" pitchFamily="34" charset="0"/>
              <a:buChar char="•"/>
            </a:pPr>
            <a:r>
              <a:rPr lang="en-US" sz="2400" b="0" strike="noStrike" spc="-1" dirty="0">
                <a:solidFill>
                  <a:srgbClr val="0033CC"/>
                </a:solidFill>
                <a:latin typeface="Trebuchet MS"/>
                <a:ea typeface="Trebuchet MS"/>
              </a:rPr>
              <a:t>Modules and Implementation Details</a:t>
            </a:r>
            <a:endParaRPr lang="en-IN" sz="2400" b="0" strike="noStrike" spc="-1" dirty="0">
              <a:latin typeface="Arial"/>
            </a:endParaRPr>
          </a:p>
          <a:p>
            <a:pPr marL="342900" indent="-342900" algn="just">
              <a:lnSpc>
                <a:spcPct val="100000"/>
              </a:lnSpc>
              <a:buFont typeface="Arial" panose="020B0604020202020204" pitchFamily="34" charset="0"/>
              <a:buChar char="•"/>
            </a:pPr>
            <a:r>
              <a:rPr lang="en-US" sz="2400" b="0" strike="noStrike" spc="-1" dirty="0">
                <a:solidFill>
                  <a:srgbClr val="0033CC"/>
                </a:solidFill>
                <a:latin typeface="Trebuchet MS"/>
                <a:ea typeface="Trebuchet MS"/>
              </a:rPr>
              <a:t>Project Demonstration and Walkthrough</a:t>
            </a:r>
            <a:endParaRPr lang="en-IN" sz="2400" b="0" strike="noStrike" spc="-1" dirty="0">
              <a:latin typeface="Arial"/>
            </a:endParaRPr>
          </a:p>
          <a:p>
            <a:pPr marL="342900" indent="-342900" algn="just">
              <a:lnSpc>
                <a:spcPct val="100000"/>
              </a:lnSpc>
              <a:buFont typeface="Arial" panose="020B0604020202020204" pitchFamily="34" charset="0"/>
              <a:buChar char="•"/>
            </a:pPr>
            <a:r>
              <a:rPr lang="en-US" sz="2400" b="0" strike="noStrike" spc="-1" dirty="0">
                <a:solidFill>
                  <a:srgbClr val="0033CC"/>
                </a:solidFill>
                <a:latin typeface="Trebuchet MS"/>
                <a:ea typeface="Trebuchet MS"/>
              </a:rPr>
              <a:t>Results and Discussion</a:t>
            </a:r>
            <a:endParaRPr lang="en-IN" sz="2400" b="0" strike="noStrike" spc="-1" dirty="0">
              <a:latin typeface="Arial"/>
            </a:endParaRPr>
          </a:p>
          <a:p>
            <a:pPr marL="342900" indent="-342900" algn="just">
              <a:lnSpc>
                <a:spcPct val="100000"/>
              </a:lnSpc>
              <a:buFont typeface="Arial" panose="020B0604020202020204" pitchFamily="34" charset="0"/>
              <a:buChar char="•"/>
            </a:pPr>
            <a:r>
              <a:rPr lang="en-US" sz="2400" b="0" strike="noStrike" spc="-1" dirty="0">
                <a:solidFill>
                  <a:srgbClr val="0033CC"/>
                </a:solidFill>
                <a:latin typeface="Trebuchet MS"/>
                <a:ea typeface="Trebuchet MS"/>
              </a:rPr>
              <a:t>Lessons Learnt</a:t>
            </a:r>
            <a:endParaRPr lang="en-IN" sz="2400" b="0" strike="noStrike" spc="-1" dirty="0">
              <a:latin typeface="Arial"/>
            </a:endParaRPr>
          </a:p>
          <a:p>
            <a:pPr marL="342900" indent="-342900" algn="just">
              <a:lnSpc>
                <a:spcPct val="100000"/>
              </a:lnSpc>
              <a:buFont typeface="Arial" panose="020B0604020202020204" pitchFamily="34" charset="0"/>
              <a:buChar char="•"/>
            </a:pPr>
            <a:r>
              <a:rPr lang="en-US" sz="2400" b="0" strike="noStrike" spc="-1" dirty="0">
                <a:solidFill>
                  <a:srgbClr val="0033CC"/>
                </a:solidFill>
                <a:latin typeface="Trebuchet MS"/>
                <a:ea typeface="Trebuchet MS"/>
              </a:rPr>
              <a:t>Conclusion and Future Work</a:t>
            </a:r>
            <a:endParaRPr lang="en-IN" sz="2400" b="0" strike="noStrike" spc="-1" dirty="0">
              <a:latin typeface="Arial"/>
            </a:endParaRPr>
          </a:p>
          <a:p>
            <a:pPr marL="342900" indent="-342900" algn="just">
              <a:lnSpc>
                <a:spcPct val="100000"/>
              </a:lnSpc>
              <a:buFont typeface="Arial" panose="020B0604020202020204" pitchFamily="34" charset="0"/>
              <a:buChar char="•"/>
            </a:pPr>
            <a:r>
              <a:rPr lang="en-US" sz="2400" b="0" strike="noStrike" spc="-1" dirty="0">
                <a:solidFill>
                  <a:srgbClr val="0033CC"/>
                </a:solidFill>
                <a:latin typeface="Trebuchet MS"/>
                <a:ea typeface="Trebuchet MS"/>
              </a:rPr>
              <a:t>References</a:t>
            </a:r>
            <a:endParaRPr lang="en-IN" sz="2400" b="0" strike="noStrike" spc="-1" dirty="0">
              <a:latin typeface="Arial"/>
            </a:endParaRPr>
          </a:p>
          <a:p>
            <a:pPr algn="just">
              <a:lnSpc>
                <a:spcPct val="100000"/>
              </a:lnSpc>
            </a:pPr>
            <a:endParaRPr lang="en-IN" sz="2400" b="0" strike="noStrike" spc="-1" dirty="0">
              <a:latin typeface="Arial"/>
            </a:endParaRPr>
          </a:p>
          <a:p>
            <a:pPr marL="685800" indent="-343080" algn="just">
              <a:lnSpc>
                <a:spcPct val="100000"/>
              </a:lnSpc>
              <a:tabLst>
                <a:tab pos="0" algn="l"/>
              </a:tabLst>
            </a:pPr>
            <a:endParaRPr lang="en-IN" sz="2400" b="0" strike="noStrike" spc="-1" dirty="0">
              <a:latin typeface="Arial"/>
            </a:endParaRPr>
          </a:p>
        </p:txBody>
      </p:sp>
      <p:sp>
        <p:nvSpPr>
          <p:cNvPr id="52" name="Text Box 34"/>
          <p:cNvSpPr/>
          <p:nvPr/>
        </p:nvSpPr>
        <p:spPr>
          <a:xfrm>
            <a:off x="4191120" y="1143000"/>
            <a:ext cx="6476400" cy="45540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2720" indent="-342720" algn="r">
              <a:lnSpc>
                <a:spcPct val="100000"/>
              </a:lnSpc>
              <a:tabLst>
                <a:tab pos="0" algn="l"/>
              </a:tabLst>
            </a:pPr>
            <a:r>
              <a:rPr lang="en-US" sz="2400" b="0" strike="noStrike" spc="-1">
                <a:solidFill>
                  <a:srgbClr val="FF0000"/>
                </a:solidFill>
                <a:latin typeface="Trebuchet MS"/>
                <a:ea typeface="DejaVu Sans"/>
              </a:rPr>
              <a:t>Outline</a:t>
            </a:r>
            <a:endParaRPr lang="en-IN" sz="24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Box 2"/>
          <p:cNvSpPr/>
          <p:nvPr/>
        </p:nvSpPr>
        <p:spPr>
          <a:xfrm>
            <a:off x="1073016" y="502920"/>
            <a:ext cx="6095160" cy="36787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750" indent="-285750">
              <a:lnSpc>
                <a:spcPct val="100000"/>
              </a:lnSpc>
              <a:buFont typeface="Arial" panose="020B0604020202020204" pitchFamily="34" charset="0"/>
              <a:buChar char="•"/>
            </a:pPr>
            <a:r>
              <a:rPr lang="en-US" sz="1800" b="0" strike="noStrike" spc="-1" dirty="0">
                <a:solidFill>
                  <a:srgbClr val="0033CC"/>
                </a:solidFill>
                <a:latin typeface="Trebuchet MS"/>
                <a:ea typeface="DejaVu Sans"/>
              </a:rPr>
              <a:t>Scaling down our data using </a:t>
            </a:r>
            <a:r>
              <a:rPr lang="en-US" sz="1800" b="0" strike="noStrike" spc="-1" dirty="0" err="1">
                <a:solidFill>
                  <a:srgbClr val="0033CC"/>
                </a:solidFill>
                <a:latin typeface="Trebuchet MS"/>
                <a:ea typeface="DejaVu Sans"/>
              </a:rPr>
              <a:t>MinMaxScaler</a:t>
            </a:r>
            <a:r>
              <a:rPr lang="en-US" sz="1800" b="0" strike="noStrike" spc="-1" dirty="0">
                <a:solidFill>
                  <a:srgbClr val="0033CC"/>
                </a:solidFill>
                <a:latin typeface="Trebuchet MS"/>
                <a:ea typeface="DejaVu Sans"/>
              </a:rPr>
              <a:t>.</a:t>
            </a:r>
            <a:endParaRPr lang="en-IN" sz="1800" b="0" strike="noStrike" spc="-1" dirty="0">
              <a:latin typeface="Arial"/>
            </a:endParaRPr>
          </a:p>
        </p:txBody>
      </p:sp>
      <p:pic>
        <p:nvPicPr>
          <p:cNvPr id="89" name="Picture 4"/>
          <p:cNvPicPr/>
          <p:nvPr/>
        </p:nvPicPr>
        <p:blipFill>
          <a:blip r:embed="rId2"/>
          <a:stretch/>
        </p:blipFill>
        <p:spPr>
          <a:xfrm>
            <a:off x="612648" y="1307592"/>
            <a:ext cx="8348472" cy="4407408"/>
          </a:xfrm>
          <a:prstGeom prst="rect">
            <a:avLst/>
          </a:prstGeom>
          <a:ln w="0">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Box 4"/>
          <p:cNvSpPr/>
          <p:nvPr/>
        </p:nvSpPr>
        <p:spPr>
          <a:xfrm>
            <a:off x="688968" y="294120"/>
            <a:ext cx="6095160" cy="36787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750" indent="-285750">
              <a:lnSpc>
                <a:spcPct val="100000"/>
              </a:lnSpc>
              <a:buFont typeface="Arial" panose="020B0604020202020204" pitchFamily="34" charset="0"/>
              <a:buChar char="•"/>
            </a:pPr>
            <a:r>
              <a:rPr lang="en-US" sz="1800" b="0" strike="noStrike" spc="-1" dirty="0">
                <a:solidFill>
                  <a:srgbClr val="0000FF"/>
                </a:solidFill>
                <a:latin typeface="Arial"/>
                <a:ea typeface="DejaVu Sans"/>
              </a:rPr>
              <a:t>Appending the values to the </a:t>
            </a:r>
            <a:r>
              <a:rPr lang="en-US" sz="1800" b="0" strike="noStrike" spc="-1" dirty="0" err="1">
                <a:solidFill>
                  <a:srgbClr val="0000FF"/>
                </a:solidFill>
                <a:latin typeface="Arial"/>
                <a:ea typeface="DejaVu Sans"/>
              </a:rPr>
              <a:t>y_train</a:t>
            </a:r>
            <a:r>
              <a:rPr lang="en-US" sz="1800" b="0" strike="noStrike" spc="-1" dirty="0">
                <a:solidFill>
                  <a:srgbClr val="0000FF"/>
                </a:solidFill>
                <a:latin typeface="Arial"/>
                <a:ea typeface="DejaVu Sans"/>
              </a:rPr>
              <a:t> one by one</a:t>
            </a:r>
            <a:endParaRPr lang="en-IN" sz="1800" b="0" strike="noStrike" spc="-1" dirty="0">
              <a:latin typeface="Arial"/>
            </a:endParaRPr>
          </a:p>
        </p:txBody>
      </p:sp>
      <p:pic>
        <p:nvPicPr>
          <p:cNvPr id="91" name="Picture 6"/>
          <p:cNvPicPr/>
          <p:nvPr/>
        </p:nvPicPr>
        <p:blipFill>
          <a:blip r:embed="rId2"/>
          <a:stretch/>
        </p:blipFill>
        <p:spPr>
          <a:xfrm>
            <a:off x="1014984" y="1005840"/>
            <a:ext cx="8037216" cy="5558040"/>
          </a:xfrm>
          <a:prstGeom prst="rect">
            <a:avLst/>
          </a:prstGeom>
          <a:ln w="0">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Box 2"/>
          <p:cNvSpPr/>
          <p:nvPr/>
        </p:nvSpPr>
        <p:spPr>
          <a:xfrm>
            <a:off x="786384" y="277488"/>
            <a:ext cx="6095160" cy="36787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750" indent="-285750">
              <a:lnSpc>
                <a:spcPct val="100000"/>
              </a:lnSpc>
              <a:buFont typeface="Arial" panose="020B0604020202020204" pitchFamily="34" charset="0"/>
              <a:buChar char="•"/>
            </a:pPr>
            <a:r>
              <a:rPr lang="en-US" sz="1800" b="0" strike="noStrike" spc="-1" dirty="0">
                <a:solidFill>
                  <a:srgbClr val="0000FF"/>
                </a:solidFill>
                <a:latin typeface="Arial"/>
                <a:ea typeface="DejaVu Sans"/>
              </a:rPr>
              <a:t>Converting it into a NumPy array</a:t>
            </a:r>
            <a:endParaRPr lang="en-IN" sz="1800" b="0" strike="noStrike" spc="-1" dirty="0">
              <a:latin typeface="Arial"/>
            </a:endParaRPr>
          </a:p>
        </p:txBody>
      </p:sp>
      <p:pic>
        <p:nvPicPr>
          <p:cNvPr id="93" name="Picture 4"/>
          <p:cNvPicPr/>
          <p:nvPr/>
        </p:nvPicPr>
        <p:blipFill>
          <a:blip r:embed="rId2"/>
          <a:stretch/>
        </p:blipFill>
        <p:spPr>
          <a:xfrm>
            <a:off x="786384" y="1161288"/>
            <a:ext cx="5836536" cy="1939392"/>
          </a:xfrm>
          <a:prstGeom prst="rect">
            <a:avLst/>
          </a:prstGeom>
          <a:ln w="0">
            <a:noFill/>
          </a:ln>
        </p:spPr>
      </p:pic>
      <p:sp>
        <p:nvSpPr>
          <p:cNvPr id="94" name="TextBox 6"/>
          <p:cNvSpPr/>
          <p:nvPr/>
        </p:nvSpPr>
        <p:spPr>
          <a:xfrm>
            <a:off x="786384" y="3443904"/>
            <a:ext cx="6095160" cy="36787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750" indent="-285750">
              <a:lnSpc>
                <a:spcPct val="100000"/>
              </a:lnSpc>
              <a:buFont typeface="Arial" panose="020B0604020202020204" pitchFamily="34" charset="0"/>
              <a:buChar char="•"/>
            </a:pPr>
            <a:r>
              <a:rPr lang="en-US" sz="1800" b="0" strike="noStrike" spc="-1" dirty="0">
                <a:solidFill>
                  <a:srgbClr val="0000FF"/>
                </a:solidFill>
                <a:latin typeface="Arial"/>
                <a:ea typeface="DejaVu Sans"/>
              </a:rPr>
              <a:t>Importing the required layers</a:t>
            </a:r>
            <a:endParaRPr lang="en-IN" sz="1800" b="0" strike="noStrike" spc="-1" dirty="0">
              <a:latin typeface="Arial"/>
            </a:endParaRPr>
          </a:p>
        </p:txBody>
      </p:sp>
      <p:pic>
        <p:nvPicPr>
          <p:cNvPr id="95" name="Picture 8"/>
          <p:cNvPicPr/>
          <p:nvPr/>
        </p:nvPicPr>
        <p:blipFill>
          <a:blip r:embed="rId3"/>
          <a:stretch/>
        </p:blipFill>
        <p:spPr>
          <a:xfrm>
            <a:off x="786384" y="4389120"/>
            <a:ext cx="6239016" cy="1142280"/>
          </a:xfrm>
          <a:prstGeom prst="rect">
            <a:avLst/>
          </a:prstGeom>
          <a:ln w="0">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Box 2"/>
          <p:cNvSpPr/>
          <p:nvPr/>
        </p:nvSpPr>
        <p:spPr>
          <a:xfrm>
            <a:off x="719208" y="493776"/>
            <a:ext cx="6095160" cy="36787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750" indent="-285750">
              <a:lnSpc>
                <a:spcPct val="100000"/>
              </a:lnSpc>
              <a:buFont typeface="Arial" panose="020B0604020202020204" pitchFamily="34" charset="0"/>
              <a:buChar char="•"/>
            </a:pPr>
            <a:r>
              <a:rPr lang="en-US" sz="1800" b="0" strike="noStrike" spc="-1" dirty="0">
                <a:solidFill>
                  <a:srgbClr val="0000FF"/>
                </a:solidFill>
                <a:latin typeface="Arial"/>
                <a:ea typeface="DejaVu Sans"/>
              </a:rPr>
              <a:t>Building the LSTM Model</a:t>
            </a:r>
            <a:endParaRPr lang="en-IN" sz="1800" b="0" strike="noStrike" spc="-1" dirty="0">
              <a:latin typeface="Arial"/>
            </a:endParaRPr>
          </a:p>
        </p:txBody>
      </p:sp>
      <p:pic>
        <p:nvPicPr>
          <p:cNvPr id="97" name="Picture 4"/>
          <p:cNvPicPr/>
          <p:nvPr/>
        </p:nvPicPr>
        <p:blipFill>
          <a:blip r:embed="rId2"/>
          <a:stretch/>
        </p:blipFill>
        <p:spPr>
          <a:xfrm>
            <a:off x="932688" y="1216152"/>
            <a:ext cx="7944552" cy="4399128"/>
          </a:xfrm>
          <a:prstGeom prst="rect">
            <a:avLst/>
          </a:prstGeom>
          <a:ln w="0">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Box 2"/>
          <p:cNvSpPr/>
          <p:nvPr/>
        </p:nvSpPr>
        <p:spPr>
          <a:xfrm>
            <a:off x="652392" y="420624"/>
            <a:ext cx="6095160" cy="36787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750" indent="-285750">
              <a:lnSpc>
                <a:spcPct val="100000"/>
              </a:lnSpc>
              <a:buFont typeface="Arial" panose="020B0604020202020204" pitchFamily="34" charset="0"/>
              <a:buChar char="•"/>
            </a:pPr>
            <a:r>
              <a:rPr lang="en-US" sz="1800" b="0" strike="noStrike" spc="-1" dirty="0">
                <a:solidFill>
                  <a:srgbClr val="0000FF"/>
                </a:solidFill>
                <a:latin typeface="Arial"/>
                <a:ea typeface="DejaVu Sans"/>
              </a:rPr>
              <a:t>Compiling it using </a:t>
            </a:r>
            <a:r>
              <a:rPr lang="en-US" sz="1800" b="0" strike="noStrike" spc="-1" dirty="0" err="1">
                <a:solidFill>
                  <a:srgbClr val="0000FF"/>
                </a:solidFill>
                <a:latin typeface="Arial"/>
                <a:ea typeface="DejaVu Sans"/>
              </a:rPr>
              <a:t>adam</a:t>
            </a:r>
            <a:r>
              <a:rPr lang="en-US" sz="1800" b="0" strike="noStrike" spc="-1" dirty="0">
                <a:solidFill>
                  <a:srgbClr val="0000FF"/>
                </a:solidFill>
                <a:latin typeface="Arial"/>
                <a:ea typeface="DejaVu Sans"/>
              </a:rPr>
              <a:t> optimizer</a:t>
            </a:r>
            <a:endParaRPr lang="en-IN" sz="1800" b="0" strike="noStrike" spc="-1" dirty="0">
              <a:latin typeface="Arial"/>
            </a:endParaRPr>
          </a:p>
        </p:txBody>
      </p:sp>
      <p:pic>
        <p:nvPicPr>
          <p:cNvPr id="99" name="Picture 4"/>
          <p:cNvPicPr/>
          <p:nvPr/>
        </p:nvPicPr>
        <p:blipFill>
          <a:blip r:embed="rId2"/>
          <a:stretch/>
        </p:blipFill>
        <p:spPr>
          <a:xfrm>
            <a:off x="652392" y="1080936"/>
            <a:ext cx="7866648" cy="5356440"/>
          </a:xfrm>
          <a:prstGeom prst="rect">
            <a:avLst/>
          </a:prstGeom>
          <a:ln w="0">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Box 2"/>
          <p:cNvSpPr/>
          <p:nvPr/>
        </p:nvSpPr>
        <p:spPr>
          <a:xfrm>
            <a:off x="1219320" y="1600200"/>
            <a:ext cx="609516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1800" b="0" strike="noStrike" spc="-1">
                <a:solidFill>
                  <a:srgbClr val="0000FF"/>
                </a:solidFill>
                <a:latin typeface="Arial"/>
                <a:ea typeface="DejaVu Sans"/>
              </a:rPr>
              <a:t>Appending the training dataset values to the testing the dataset to obtain the required results.  </a:t>
            </a:r>
            <a:endParaRPr lang="en-IN" sz="1800" b="0" strike="noStrike" spc="-1">
              <a:latin typeface="Arial"/>
            </a:endParaRPr>
          </a:p>
        </p:txBody>
      </p:sp>
      <p:pic>
        <p:nvPicPr>
          <p:cNvPr id="101" name="Picture 4"/>
          <p:cNvPicPr/>
          <p:nvPr/>
        </p:nvPicPr>
        <p:blipFill>
          <a:blip r:embed="rId2"/>
          <a:stretch/>
        </p:blipFill>
        <p:spPr>
          <a:xfrm>
            <a:off x="1600200" y="2346480"/>
            <a:ext cx="7962840" cy="4510800"/>
          </a:xfrm>
          <a:prstGeom prst="rect">
            <a:avLst/>
          </a:prstGeom>
          <a:ln w="0">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Box 2"/>
          <p:cNvSpPr/>
          <p:nvPr/>
        </p:nvSpPr>
        <p:spPr>
          <a:xfrm>
            <a:off x="771264" y="661081"/>
            <a:ext cx="609516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750" indent="-285750">
              <a:lnSpc>
                <a:spcPct val="100000"/>
              </a:lnSpc>
              <a:buFont typeface="Arial" panose="020B0604020202020204" pitchFamily="34" charset="0"/>
              <a:buChar char="•"/>
            </a:pPr>
            <a:r>
              <a:rPr lang="en-US" sz="1800" b="0" strike="noStrike" spc="-1" dirty="0">
                <a:solidFill>
                  <a:srgbClr val="0000FF"/>
                </a:solidFill>
                <a:latin typeface="Arial"/>
                <a:ea typeface="DejaVu Sans"/>
              </a:rPr>
              <a:t>Appending the value to the </a:t>
            </a:r>
            <a:r>
              <a:rPr lang="en-US" sz="1800" b="0" strike="noStrike" spc="-1" dirty="0" err="1">
                <a:solidFill>
                  <a:srgbClr val="0000FF"/>
                </a:solidFill>
                <a:latin typeface="Arial"/>
                <a:ea typeface="DejaVu Sans"/>
              </a:rPr>
              <a:t>y_test</a:t>
            </a:r>
            <a:r>
              <a:rPr lang="en-US" sz="1800" b="0" strike="noStrike" spc="-1" dirty="0">
                <a:solidFill>
                  <a:srgbClr val="0000FF"/>
                </a:solidFill>
                <a:latin typeface="Arial"/>
                <a:ea typeface="DejaVu Sans"/>
              </a:rPr>
              <a:t>  and converting it into a </a:t>
            </a:r>
            <a:r>
              <a:rPr lang="en-US" sz="1800" b="0" strike="noStrike" spc="-1" dirty="0" err="1">
                <a:solidFill>
                  <a:srgbClr val="0000FF"/>
                </a:solidFill>
                <a:latin typeface="Arial"/>
                <a:ea typeface="DejaVu Sans"/>
              </a:rPr>
              <a:t>numPy</a:t>
            </a:r>
            <a:r>
              <a:rPr lang="en-US" sz="1800" b="0" strike="noStrike" spc="-1" dirty="0">
                <a:solidFill>
                  <a:srgbClr val="0000FF"/>
                </a:solidFill>
                <a:latin typeface="Arial"/>
                <a:ea typeface="DejaVu Sans"/>
              </a:rPr>
              <a:t> array</a:t>
            </a:r>
            <a:endParaRPr lang="en-IN" sz="1800" b="0" strike="noStrike" spc="-1" dirty="0">
              <a:latin typeface="Arial"/>
            </a:endParaRPr>
          </a:p>
        </p:txBody>
      </p:sp>
      <p:pic>
        <p:nvPicPr>
          <p:cNvPr id="103" name="Picture 4"/>
          <p:cNvPicPr/>
          <p:nvPr/>
        </p:nvPicPr>
        <p:blipFill>
          <a:blip r:embed="rId2"/>
          <a:stretch/>
        </p:blipFill>
        <p:spPr>
          <a:xfrm>
            <a:off x="771264" y="1819656"/>
            <a:ext cx="7122816" cy="4054824"/>
          </a:xfrm>
          <a:prstGeom prst="rect">
            <a:avLst/>
          </a:prstGeom>
          <a:ln w="0">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2"/>
          <p:cNvSpPr/>
          <p:nvPr/>
        </p:nvSpPr>
        <p:spPr>
          <a:xfrm>
            <a:off x="609480" y="356616"/>
            <a:ext cx="609516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750" indent="-285750">
              <a:lnSpc>
                <a:spcPct val="100000"/>
              </a:lnSpc>
              <a:buFont typeface="Arial" panose="020B0604020202020204" pitchFamily="34" charset="0"/>
              <a:buChar char="•"/>
            </a:pPr>
            <a:r>
              <a:rPr lang="en-US" sz="1800" b="0" strike="noStrike" spc="-1" dirty="0">
                <a:solidFill>
                  <a:srgbClr val="0000FF"/>
                </a:solidFill>
                <a:latin typeface="Arial"/>
                <a:ea typeface="DejaVu Sans"/>
              </a:rPr>
              <a:t>Finally plotting the graph with </a:t>
            </a:r>
            <a:r>
              <a:rPr lang="en-US" sz="1800" b="0" strike="noStrike" spc="-1" dirty="0" err="1">
                <a:solidFill>
                  <a:srgbClr val="0000FF"/>
                </a:solidFill>
                <a:latin typeface="Arial"/>
                <a:ea typeface="DejaVu Sans"/>
              </a:rPr>
              <a:t>y_test</a:t>
            </a:r>
            <a:r>
              <a:rPr lang="en-US" sz="1800" b="0" strike="noStrike" spc="-1" dirty="0">
                <a:solidFill>
                  <a:srgbClr val="0000FF"/>
                </a:solidFill>
                <a:latin typeface="Arial"/>
                <a:ea typeface="DejaVu Sans"/>
              </a:rPr>
              <a:t> and </a:t>
            </a:r>
            <a:r>
              <a:rPr lang="en-US" sz="1800" b="0" strike="noStrike" spc="-1" dirty="0" err="1">
                <a:solidFill>
                  <a:srgbClr val="0000FF"/>
                </a:solidFill>
                <a:latin typeface="Arial"/>
                <a:ea typeface="DejaVu Sans"/>
              </a:rPr>
              <a:t>y_predicted</a:t>
            </a:r>
            <a:r>
              <a:rPr lang="en-US" sz="1800" b="0" strike="noStrike" spc="-1" dirty="0">
                <a:solidFill>
                  <a:srgbClr val="0000FF"/>
                </a:solidFill>
                <a:latin typeface="Arial"/>
                <a:ea typeface="DejaVu Sans"/>
              </a:rPr>
              <a:t> to predict our stock prices.</a:t>
            </a:r>
            <a:endParaRPr lang="en-IN" sz="1800" b="0" strike="noStrike" spc="-1" dirty="0">
              <a:latin typeface="Arial"/>
            </a:endParaRPr>
          </a:p>
        </p:txBody>
      </p:sp>
      <p:pic>
        <p:nvPicPr>
          <p:cNvPr id="105" name="Picture 4"/>
          <p:cNvPicPr/>
          <p:nvPr/>
        </p:nvPicPr>
        <p:blipFill>
          <a:blip r:embed="rId2"/>
          <a:stretch/>
        </p:blipFill>
        <p:spPr>
          <a:xfrm>
            <a:off x="609480" y="1353312"/>
            <a:ext cx="8900280" cy="4917888"/>
          </a:xfrm>
          <a:prstGeom prst="rect">
            <a:avLst/>
          </a:prstGeom>
          <a:ln w="0">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7AC98-957D-A41C-DDAA-98CB61D80F55}"/>
              </a:ext>
            </a:extLst>
          </p:cNvPr>
          <p:cNvSpPr>
            <a:spLocks noGrp="1"/>
          </p:cNvSpPr>
          <p:nvPr>
            <p:ph type="title"/>
          </p:nvPr>
        </p:nvSpPr>
        <p:spPr>
          <a:xfrm>
            <a:off x="307728" y="483469"/>
            <a:ext cx="9540360" cy="933851"/>
          </a:xfrm>
        </p:spPr>
        <p:txBody>
          <a:bodyPr/>
          <a:lstStyle/>
          <a:p>
            <a:pPr marL="342900" indent="-342900">
              <a:buFont typeface="Arial" panose="020B0604020202020204" pitchFamily="34" charset="0"/>
              <a:buChar char="•"/>
            </a:pPr>
            <a:r>
              <a:rPr lang="en-US" sz="2000" dirty="0">
                <a:solidFill>
                  <a:srgbClr val="0000FF"/>
                </a:solidFill>
                <a:latin typeface="Consolas" panose="020B0609020204030204" pitchFamily="49" charset="0"/>
              </a:rPr>
              <a:t>P</a:t>
            </a:r>
            <a:r>
              <a:rPr lang="en-US" sz="2000" b="0" dirty="0">
                <a:solidFill>
                  <a:srgbClr val="0000FF"/>
                </a:solidFill>
                <a:effectLst/>
                <a:latin typeface="Consolas" panose="020B0609020204030204" pitchFamily="49" charset="0"/>
              </a:rPr>
              <a:t>rediction for next 30 days</a:t>
            </a:r>
            <a:br>
              <a:rPr lang="en-US" b="0" dirty="0">
                <a:solidFill>
                  <a:srgbClr val="FFFFFF"/>
                </a:solidFill>
                <a:effectLst/>
                <a:latin typeface="Consolas" panose="020B0609020204030204" pitchFamily="49" charset="0"/>
              </a:rPr>
            </a:br>
            <a:br>
              <a:rPr lang="en-IN" sz="4400" b="0" strike="noStrike" spc="-1" dirty="0">
                <a:latin typeface="Arial"/>
              </a:rPr>
            </a:br>
            <a:endParaRPr lang="en-IN" dirty="0">
              <a:solidFill>
                <a:srgbClr val="FF0000"/>
              </a:solidFill>
            </a:endParaRPr>
          </a:p>
        </p:txBody>
      </p:sp>
      <p:pic>
        <p:nvPicPr>
          <p:cNvPr id="5" name="Picture 4">
            <a:extLst>
              <a:ext uri="{FF2B5EF4-FFF2-40B4-BE49-F238E27FC236}">
                <a16:creationId xmlns:a16="http://schemas.microsoft.com/office/drawing/2014/main" id="{1F9D96E4-F2B2-4F7E-810B-C3FA15C898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972" y="837575"/>
            <a:ext cx="4107617" cy="5536956"/>
          </a:xfrm>
          <a:prstGeom prst="rect">
            <a:avLst/>
          </a:prstGeom>
        </p:spPr>
      </p:pic>
      <p:pic>
        <p:nvPicPr>
          <p:cNvPr id="7" name="Picture 6">
            <a:extLst>
              <a:ext uri="{FF2B5EF4-FFF2-40B4-BE49-F238E27FC236}">
                <a16:creationId xmlns:a16="http://schemas.microsoft.com/office/drawing/2014/main" id="{0B9D7191-8DF6-8D87-19F0-3BA19BE003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9648" y="837575"/>
            <a:ext cx="4552408" cy="5482029"/>
          </a:xfrm>
          <a:prstGeom prst="rect">
            <a:avLst/>
          </a:prstGeom>
        </p:spPr>
      </p:pic>
    </p:spTree>
    <p:extLst>
      <p:ext uri="{BB962C8B-B14F-4D97-AF65-F5344CB8AC3E}">
        <p14:creationId xmlns:p14="http://schemas.microsoft.com/office/powerpoint/2010/main" val="24362186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Rectangle 1"/>
          <p:cNvSpPr/>
          <p:nvPr/>
        </p:nvSpPr>
        <p:spPr>
          <a:xfrm>
            <a:off x="3048120" y="1581120"/>
            <a:ext cx="7619400" cy="35640"/>
          </a:xfrm>
          <a:prstGeom prst="rect">
            <a:avLst/>
          </a:prstGeom>
          <a:solidFill>
            <a:srgbClr val="33CCCC"/>
          </a:solidFill>
          <a:ln w="9525">
            <a:noFill/>
          </a:ln>
        </p:spPr>
        <p:style>
          <a:lnRef idx="0">
            <a:scrgbClr r="0" g="0" b="0"/>
          </a:lnRef>
          <a:fillRef idx="0">
            <a:scrgbClr r="0" g="0" b="0"/>
          </a:fillRef>
          <a:effectRef idx="0">
            <a:scrgbClr r="0" g="0" b="0"/>
          </a:effectRef>
          <a:fontRef idx="minor"/>
        </p:style>
      </p:sp>
      <p:sp>
        <p:nvSpPr>
          <p:cNvPr id="107" name="Text Box 34"/>
          <p:cNvSpPr/>
          <p:nvPr/>
        </p:nvSpPr>
        <p:spPr>
          <a:xfrm>
            <a:off x="2895480" y="1143000"/>
            <a:ext cx="7771680" cy="45540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gn="r">
              <a:lnSpc>
                <a:spcPct val="100000"/>
              </a:lnSpc>
              <a:tabLst>
                <a:tab pos="0" algn="l"/>
              </a:tabLst>
            </a:pPr>
            <a:r>
              <a:rPr lang="en-US" sz="2400" b="0" strike="noStrike" spc="-1">
                <a:solidFill>
                  <a:srgbClr val="FF0000"/>
                </a:solidFill>
                <a:latin typeface="Trebuchet MS"/>
                <a:ea typeface="Trebuchet MS"/>
              </a:rPr>
              <a:t>Results and Discussion</a:t>
            </a:r>
            <a:endParaRPr lang="en-IN" sz="2400" b="0" strike="noStrike" spc="-1">
              <a:latin typeface="Arial"/>
            </a:endParaRPr>
          </a:p>
        </p:txBody>
      </p:sp>
      <p:sp>
        <p:nvSpPr>
          <p:cNvPr id="108" name="TextBox 4"/>
          <p:cNvSpPr/>
          <p:nvPr/>
        </p:nvSpPr>
        <p:spPr>
          <a:xfrm>
            <a:off x="1905120" y="1905120"/>
            <a:ext cx="9066960" cy="119887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2900" indent="-342900" algn="just">
              <a:lnSpc>
                <a:spcPct val="100000"/>
              </a:lnSpc>
              <a:buFont typeface="Arial" panose="020B0604020202020204" pitchFamily="34" charset="0"/>
              <a:buChar char="•"/>
            </a:pPr>
            <a:r>
              <a:rPr lang="en-US" sz="2400" spc="-1" dirty="0">
                <a:solidFill>
                  <a:srgbClr val="0033CC"/>
                </a:solidFill>
                <a:latin typeface="Trebuchet MS"/>
                <a:ea typeface="Trebuchet MS"/>
              </a:rPr>
              <a:t>Final p</a:t>
            </a:r>
            <a:r>
              <a:rPr lang="en-US" sz="2400" b="0" strike="noStrike" spc="-1" dirty="0">
                <a:solidFill>
                  <a:srgbClr val="0033CC"/>
                </a:solidFill>
                <a:latin typeface="Trebuchet MS"/>
                <a:ea typeface="Trebuchet MS"/>
              </a:rPr>
              <a:t>redicted graph</a:t>
            </a:r>
            <a:endParaRPr lang="en-IN" sz="2400" b="0" strike="noStrike" spc="-1" dirty="0">
              <a:latin typeface="Arial"/>
            </a:endParaRPr>
          </a:p>
          <a:p>
            <a:pPr algn="just">
              <a:lnSpc>
                <a:spcPct val="100000"/>
              </a:lnSpc>
            </a:pPr>
            <a:endParaRPr lang="en-IN" sz="2400" b="0" strike="noStrike" spc="-1" dirty="0">
              <a:latin typeface="Arial"/>
            </a:endParaRPr>
          </a:p>
          <a:p>
            <a:pPr algn="just">
              <a:lnSpc>
                <a:spcPct val="100000"/>
              </a:lnSpc>
            </a:pPr>
            <a:endParaRPr lang="en-IN" sz="2400" b="0" strike="noStrike" spc="-1" dirty="0">
              <a:latin typeface="Arial"/>
            </a:endParaRPr>
          </a:p>
        </p:txBody>
      </p:sp>
      <p:pic>
        <p:nvPicPr>
          <p:cNvPr id="109" name="Picture 108"/>
          <p:cNvPicPr/>
          <p:nvPr/>
        </p:nvPicPr>
        <p:blipFill>
          <a:blip r:embed="rId2"/>
          <a:stretch/>
        </p:blipFill>
        <p:spPr>
          <a:xfrm>
            <a:off x="3420000" y="2457720"/>
            <a:ext cx="6839640" cy="3841920"/>
          </a:xfrm>
          <a:prstGeom prst="rect">
            <a:avLst/>
          </a:prstGeom>
          <a:ln w="0">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4"/>
          <p:cNvSpPr/>
          <p:nvPr/>
        </p:nvSpPr>
        <p:spPr>
          <a:xfrm>
            <a:off x="3048120" y="1581120"/>
            <a:ext cx="7619400" cy="35640"/>
          </a:xfrm>
          <a:prstGeom prst="rect">
            <a:avLst/>
          </a:prstGeom>
          <a:solidFill>
            <a:srgbClr val="33CCCC"/>
          </a:solidFill>
          <a:ln w="9525">
            <a:noFill/>
          </a:ln>
        </p:spPr>
        <p:style>
          <a:lnRef idx="0">
            <a:scrgbClr r="0" g="0" b="0"/>
          </a:lnRef>
          <a:fillRef idx="0">
            <a:scrgbClr r="0" g="0" b="0"/>
          </a:fillRef>
          <a:effectRef idx="0">
            <a:scrgbClr r="0" g="0" b="0"/>
          </a:effectRef>
          <a:fontRef idx="minor"/>
        </p:style>
      </p:sp>
      <p:sp>
        <p:nvSpPr>
          <p:cNvPr id="54" name="Content Placeholder 2"/>
          <p:cNvSpPr/>
          <p:nvPr/>
        </p:nvSpPr>
        <p:spPr>
          <a:xfrm>
            <a:off x="990720" y="2286000"/>
            <a:ext cx="8076600" cy="4190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720" algn="just">
              <a:lnSpc>
                <a:spcPct val="100000"/>
              </a:lnSpc>
            </a:pPr>
            <a:r>
              <a:rPr lang="en-US" sz="2400" b="0" strike="noStrike" spc="-1">
                <a:solidFill>
                  <a:srgbClr val="0033CC"/>
                </a:solidFill>
                <a:latin typeface="Trebuchet MS"/>
                <a:ea typeface="Trebuchet MS"/>
              </a:rPr>
              <a:t>The stock market is a component of a free-market </a:t>
            </a:r>
            <a:endParaRPr lang="en-IN" sz="2400" b="0" strike="noStrike" spc="-1">
              <a:latin typeface="Arial"/>
            </a:endParaRPr>
          </a:p>
          <a:p>
            <a:pPr marL="342720" algn="just">
              <a:lnSpc>
                <a:spcPct val="100000"/>
              </a:lnSpc>
            </a:pPr>
            <a:r>
              <a:rPr lang="en-US" sz="2400" b="0" strike="noStrike" spc="-1">
                <a:solidFill>
                  <a:srgbClr val="0033CC"/>
                </a:solidFill>
                <a:latin typeface="Trebuchet MS"/>
                <a:ea typeface="Trebuchet MS"/>
              </a:rPr>
              <a:t>Economy. It allows companies to raise money by offering stock shares and corporate bonds and allows investors to participate in the financial achievements Of the companies, that make profits through capital gains, and earn income through dividends.</a:t>
            </a:r>
            <a:endParaRPr lang="en-IN" sz="2400" b="0" strike="noStrike" spc="-1">
              <a:latin typeface="Arial"/>
            </a:endParaRPr>
          </a:p>
          <a:p>
            <a:pPr marL="342720" algn="just">
              <a:lnSpc>
                <a:spcPct val="100000"/>
              </a:lnSpc>
            </a:pPr>
            <a:endParaRPr lang="en-IN" sz="2400" b="0" strike="noStrike" spc="-1">
              <a:latin typeface="Arial"/>
            </a:endParaRPr>
          </a:p>
        </p:txBody>
      </p:sp>
      <p:sp>
        <p:nvSpPr>
          <p:cNvPr id="55" name="Text Box 34"/>
          <p:cNvSpPr/>
          <p:nvPr/>
        </p:nvSpPr>
        <p:spPr>
          <a:xfrm>
            <a:off x="4191120" y="1143000"/>
            <a:ext cx="6476400" cy="45540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2720" indent="-342720" algn="r">
              <a:lnSpc>
                <a:spcPct val="100000"/>
              </a:lnSpc>
              <a:tabLst>
                <a:tab pos="0" algn="l"/>
              </a:tabLst>
            </a:pPr>
            <a:r>
              <a:rPr lang="en-US" sz="2400" b="0" strike="noStrike" spc="-1">
                <a:solidFill>
                  <a:srgbClr val="FF0000"/>
                </a:solidFill>
                <a:latin typeface="Trebuchet MS"/>
                <a:ea typeface="DejaVu Sans"/>
              </a:rPr>
              <a:t>Abstract</a:t>
            </a:r>
            <a:endParaRPr lang="en-IN" sz="2400" b="0" strike="noStrike" spc="-1">
              <a:latin typeface="Arial"/>
            </a:endParaRPr>
          </a:p>
        </p:txBody>
      </p:sp>
      <p:pic>
        <p:nvPicPr>
          <p:cNvPr id="56" name="Picture 1"/>
          <p:cNvPicPr/>
          <p:nvPr/>
        </p:nvPicPr>
        <p:blipFill>
          <a:blip r:embed="rId3"/>
          <a:stretch/>
        </p:blipFill>
        <p:spPr>
          <a:xfrm>
            <a:off x="7848720" y="4495680"/>
            <a:ext cx="3233160" cy="2107440"/>
          </a:xfrm>
          <a:prstGeom prst="rect">
            <a:avLst/>
          </a:prstGeom>
          <a:ln w="0">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1"/>
          <p:cNvSpPr/>
          <p:nvPr/>
        </p:nvSpPr>
        <p:spPr>
          <a:xfrm>
            <a:off x="3048120" y="1581120"/>
            <a:ext cx="7619400" cy="35640"/>
          </a:xfrm>
          <a:prstGeom prst="rect">
            <a:avLst/>
          </a:prstGeom>
          <a:solidFill>
            <a:srgbClr val="33CCCC"/>
          </a:solidFill>
          <a:ln w="9525">
            <a:noFill/>
          </a:ln>
        </p:spPr>
        <p:style>
          <a:lnRef idx="0">
            <a:scrgbClr r="0" g="0" b="0"/>
          </a:lnRef>
          <a:fillRef idx="0">
            <a:scrgbClr r="0" g="0" b="0"/>
          </a:fillRef>
          <a:effectRef idx="0">
            <a:scrgbClr r="0" g="0" b="0"/>
          </a:effectRef>
          <a:fontRef idx="minor"/>
        </p:style>
      </p:sp>
      <p:sp>
        <p:nvSpPr>
          <p:cNvPr id="111" name="Text Box 34"/>
          <p:cNvSpPr/>
          <p:nvPr/>
        </p:nvSpPr>
        <p:spPr>
          <a:xfrm>
            <a:off x="2895480" y="1143000"/>
            <a:ext cx="7771680" cy="45540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gn="r">
              <a:lnSpc>
                <a:spcPct val="100000"/>
              </a:lnSpc>
              <a:tabLst>
                <a:tab pos="0" algn="l"/>
              </a:tabLst>
            </a:pPr>
            <a:r>
              <a:rPr lang="en-US" sz="2400" b="0" strike="noStrike" spc="-1">
                <a:solidFill>
                  <a:srgbClr val="FF0000"/>
                </a:solidFill>
                <a:latin typeface="Trebuchet MS"/>
                <a:ea typeface="Trebuchet MS"/>
              </a:rPr>
              <a:t>Conclusion and Future work</a:t>
            </a:r>
            <a:endParaRPr lang="en-IN" sz="2400" b="0" strike="noStrike" spc="-1">
              <a:latin typeface="Arial"/>
            </a:endParaRPr>
          </a:p>
        </p:txBody>
      </p:sp>
      <p:sp>
        <p:nvSpPr>
          <p:cNvPr id="112" name="TextBox 4"/>
          <p:cNvSpPr/>
          <p:nvPr/>
        </p:nvSpPr>
        <p:spPr>
          <a:xfrm>
            <a:off x="2160000" y="1969560"/>
            <a:ext cx="8838360" cy="766218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pPr>
            <a:endParaRPr lang="en-IN" sz="2400" b="0" strike="noStrike" spc="-1" dirty="0">
              <a:latin typeface="Arial"/>
            </a:endParaRPr>
          </a:p>
          <a:p>
            <a:pPr marL="458460" indent="-342900">
              <a:lnSpc>
                <a:spcPct val="150000"/>
              </a:lnSpc>
              <a:buFont typeface="Arial" panose="020B0604020202020204" pitchFamily="34" charset="0"/>
              <a:buChar char="•"/>
              <a:tabLst>
                <a:tab pos="343080" algn="l"/>
              </a:tabLst>
            </a:pPr>
            <a:r>
              <a:rPr lang="en-US" sz="2400" b="0" strike="noStrike" spc="-1" dirty="0">
                <a:solidFill>
                  <a:srgbClr val="0033CC"/>
                </a:solidFill>
                <a:latin typeface="Trebuchet MS"/>
                <a:ea typeface="Trebuchet MS"/>
              </a:rPr>
              <a:t>We have </a:t>
            </a:r>
            <a:r>
              <a:rPr lang="en-US" sz="2400" b="0" strike="noStrike" spc="-1" dirty="0" err="1">
                <a:solidFill>
                  <a:srgbClr val="0033CC"/>
                </a:solidFill>
                <a:latin typeface="Trebuchet MS"/>
                <a:ea typeface="Trebuchet MS"/>
              </a:rPr>
              <a:t>splitted</a:t>
            </a:r>
            <a:r>
              <a:rPr lang="en-US" sz="2400" b="0" strike="noStrike" spc="-1" dirty="0">
                <a:solidFill>
                  <a:srgbClr val="0033CC"/>
                </a:solidFill>
                <a:latin typeface="Trebuchet MS"/>
                <a:ea typeface="Trebuchet MS"/>
              </a:rPr>
              <a:t> our data into training and testing and we modelled the data using LSTM model at last we plotted the graph of actual and predicted stock prices full stock.</a:t>
            </a:r>
            <a:endParaRPr lang="en-IN" sz="2400" b="0" strike="noStrike" spc="-1" dirty="0">
              <a:latin typeface="Arial"/>
            </a:endParaRPr>
          </a:p>
          <a:p>
            <a:pPr marL="458460" indent="-342900">
              <a:lnSpc>
                <a:spcPct val="150000"/>
              </a:lnSpc>
              <a:buFont typeface="Arial" panose="020B0604020202020204" pitchFamily="34" charset="0"/>
              <a:buChar char="•"/>
              <a:tabLst>
                <a:tab pos="343080" algn="l"/>
              </a:tabLst>
            </a:pPr>
            <a:r>
              <a:rPr lang="en-US" sz="2400" b="0" strike="noStrike" spc="-1" dirty="0">
                <a:solidFill>
                  <a:srgbClr val="0033CC"/>
                </a:solidFill>
                <a:latin typeface="Trebuchet MS"/>
                <a:ea typeface="Trebuchet MS"/>
              </a:rPr>
              <a:t>We designed a web application to predict stock prices that can register and store user information within the database and allows us to select stock from company based on interest. </a:t>
            </a:r>
            <a:endParaRPr lang="en-IN" sz="2400" b="0" strike="noStrike" spc="-1" dirty="0">
              <a:latin typeface="Arial"/>
            </a:endParaRPr>
          </a:p>
          <a:p>
            <a:pPr marL="115560" algn="just">
              <a:lnSpc>
                <a:spcPct val="100000"/>
              </a:lnSpc>
              <a:tabLst>
                <a:tab pos="343080" algn="l"/>
              </a:tabLst>
            </a:pPr>
            <a:endParaRPr lang="en-IN" sz="2400" b="0" strike="noStrike" spc="-1" dirty="0">
              <a:latin typeface="Arial"/>
            </a:endParaRPr>
          </a:p>
          <a:p>
            <a:pPr marL="115560" algn="just">
              <a:lnSpc>
                <a:spcPct val="100000"/>
              </a:lnSpc>
              <a:tabLst>
                <a:tab pos="343080" algn="l"/>
              </a:tabLst>
            </a:pPr>
            <a:endParaRPr lang="en-IN" sz="2400" b="0" strike="noStrike" spc="-1" dirty="0">
              <a:latin typeface="Arial"/>
            </a:endParaRPr>
          </a:p>
          <a:p>
            <a:pPr marL="115560" algn="just">
              <a:lnSpc>
                <a:spcPct val="100000"/>
              </a:lnSpc>
              <a:tabLst>
                <a:tab pos="343080" algn="l"/>
              </a:tabLst>
            </a:pPr>
            <a:endParaRPr lang="en-IN" sz="2400" b="0" strike="noStrike" spc="-1" dirty="0">
              <a:latin typeface="Arial"/>
            </a:endParaRPr>
          </a:p>
          <a:p>
            <a:pPr marL="115560" algn="just">
              <a:lnSpc>
                <a:spcPct val="100000"/>
              </a:lnSpc>
              <a:tabLst>
                <a:tab pos="343080" algn="l"/>
              </a:tabLst>
            </a:pPr>
            <a:endParaRPr lang="en-IN" sz="2400" b="0" strike="noStrike" spc="-1" dirty="0">
              <a:latin typeface="Arial"/>
            </a:endParaRPr>
          </a:p>
          <a:p>
            <a:pPr marL="115560" algn="just">
              <a:lnSpc>
                <a:spcPct val="100000"/>
              </a:lnSpc>
              <a:tabLst>
                <a:tab pos="343080" algn="l"/>
              </a:tabLst>
            </a:pPr>
            <a:r>
              <a:rPr lang="en-US" sz="2400" b="0" strike="noStrike" spc="-1" dirty="0">
                <a:solidFill>
                  <a:srgbClr val="0033CC"/>
                </a:solidFill>
                <a:latin typeface="Trebuchet MS"/>
                <a:ea typeface="Trebuchet MS"/>
              </a:rPr>
              <a:t> </a:t>
            </a:r>
            <a:endParaRPr lang="en-IN" sz="2400" b="0" strike="noStrike" spc="-1" dirty="0">
              <a:latin typeface="Arial"/>
            </a:endParaRPr>
          </a:p>
          <a:p>
            <a:pPr marL="115560" algn="just">
              <a:lnSpc>
                <a:spcPct val="100000"/>
              </a:lnSpc>
              <a:tabLst>
                <a:tab pos="343080" algn="l"/>
              </a:tabLst>
            </a:pPr>
            <a:endParaRPr lang="en-IN" sz="2400" b="0" strike="noStrike" spc="-1" dirty="0">
              <a:latin typeface="Arial"/>
            </a:endParaRPr>
          </a:p>
          <a:p>
            <a:pPr marL="115560" algn="just">
              <a:lnSpc>
                <a:spcPct val="100000"/>
              </a:lnSpc>
              <a:tabLst>
                <a:tab pos="343080" algn="l"/>
              </a:tabLst>
            </a:pPr>
            <a:endParaRPr lang="en-IN" sz="2400" b="0" strike="noStrike" spc="-1" dirty="0">
              <a:latin typeface="Arial"/>
            </a:endParaRPr>
          </a:p>
          <a:p>
            <a:pPr marL="115560" algn="just">
              <a:lnSpc>
                <a:spcPct val="100000"/>
              </a:lnSpc>
              <a:tabLst>
                <a:tab pos="343080" algn="l"/>
              </a:tabLst>
            </a:pPr>
            <a:endParaRPr lang="en-IN" sz="2400" b="0" strike="noStrike" spc="-1" dirty="0">
              <a:latin typeface="Arial"/>
            </a:endParaRPr>
          </a:p>
          <a:p>
            <a:pPr marL="115560" algn="just">
              <a:lnSpc>
                <a:spcPct val="100000"/>
              </a:lnSpc>
              <a:tabLst>
                <a:tab pos="343080" algn="l"/>
              </a:tabLst>
            </a:pPr>
            <a:endParaRPr lang="en-IN" sz="2400" b="0" strike="noStrike" spc="-1" dirty="0">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Rectangle 1"/>
          <p:cNvSpPr/>
          <p:nvPr/>
        </p:nvSpPr>
        <p:spPr>
          <a:xfrm>
            <a:off x="3048120" y="1581120"/>
            <a:ext cx="7619400" cy="35640"/>
          </a:xfrm>
          <a:prstGeom prst="rect">
            <a:avLst/>
          </a:prstGeom>
          <a:solidFill>
            <a:srgbClr val="33CCCC"/>
          </a:solidFill>
          <a:ln w="9525">
            <a:noFill/>
          </a:ln>
        </p:spPr>
        <p:style>
          <a:lnRef idx="0">
            <a:scrgbClr r="0" g="0" b="0"/>
          </a:lnRef>
          <a:fillRef idx="0">
            <a:scrgbClr r="0" g="0" b="0"/>
          </a:fillRef>
          <a:effectRef idx="0">
            <a:scrgbClr r="0" g="0" b="0"/>
          </a:effectRef>
          <a:fontRef idx="minor"/>
        </p:style>
      </p:sp>
      <p:sp>
        <p:nvSpPr>
          <p:cNvPr id="114" name="Text Box 34"/>
          <p:cNvSpPr/>
          <p:nvPr/>
        </p:nvSpPr>
        <p:spPr>
          <a:xfrm>
            <a:off x="2895480" y="1143000"/>
            <a:ext cx="7771680" cy="45540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gn="r">
              <a:lnSpc>
                <a:spcPct val="100000"/>
              </a:lnSpc>
              <a:tabLst>
                <a:tab pos="0" algn="l"/>
              </a:tabLst>
            </a:pPr>
            <a:r>
              <a:rPr lang="en-US" sz="2400" b="0" strike="noStrike" spc="-1">
                <a:solidFill>
                  <a:srgbClr val="FF0000"/>
                </a:solidFill>
                <a:latin typeface="Trebuchet MS"/>
                <a:ea typeface="Trebuchet MS"/>
              </a:rPr>
              <a:t>References</a:t>
            </a:r>
            <a:endParaRPr lang="en-IN" sz="2400" b="0" strike="noStrike" spc="-1">
              <a:latin typeface="Arial"/>
            </a:endParaRPr>
          </a:p>
        </p:txBody>
      </p:sp>
      <p:sp>
        <p:nvSpPr>
          <p:cNvPr id="115" name="TextBox 4"/>
          <p:cNvSpPr/>
          <p:nvPr/>
        </p:nvSpPr>
        <p:spPr>
          <a:xfrm>
            <a:off x="689256" y="1696500"/>
            <a:ext cx="11178360" cy="7160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12600" algn="just">
              <a:lnSpc>
                <a:spcPct val="100000"/>
              </a:lnSpc>
              <a:spcBef>
                <a:spcPts val="479"/>
              </a:spcBef>
              <a:tabLst>
                <a:tab pos="0" algn="l"/>
              </a:tabLst>
            </a:pPr>
            <a:r>
              <a:rPr lang="en-IN" sz="2400" b="0" strike="noStrike" spc="-1" dirty="0">
                <a:solidFill>
                  <a:srgbClr val="0000FF"/>
                </a:solidFill>
                <a:latin typeface="Trebuchet MS"/>
                <a:ea typeface="Droid Sans Fallback;SimSun"/>
              </a:rPr>
              <a:t>• Stock Price Prediction Using LSTM on Indian Share Market by Achyut Ghosh, </a:t>
            </a:r>
            <a:r>
              <a:rPr lang="en-IN" sz="2400" b="0" strike="noStrike" spc="-1" dirty="0" err="1">
                <a:solidFill>
                  <a:srgbClr val="0000FF"/>
                </a:solidFill>
                <a:latin typeface="Trebuchet MS"/>
                <a:ea typeface="Droid Sans Fallback;SimSun"/>
              </a:rPr>
              <a:t>Soumik</a:t>
            </a:r>
            <a:r>
              <a:rPr lang="en-IN" sz="2400" b="0" strike="noStrike" spc="-1" dirty="0">
                <a:solidFill>
                  <a:srgbClr val="0000FF"/>
                </a:solidFill>
                <a:latin typeface="Trebuchet MS"/>
                <a:ea typeface="Droid Sans Fallback;SimSun"/>
              </a:rPr>
              <a:t> Bose1, </a:t>
            </a:r>
            <a:r>
              <a:rPr lang="en-IN" sz="2400" b="0" strike="noStrike" spc="-1" dirty="0" err="1">
                <a:solidFill>
                  <a:srgbClr val="0000FF"/>
                </a:solidFill>
                <a:latin typeface="Trebuchet MS"/>
                <a:ea typeface="Droid Sans Fallback;SimSun"/>
              </a:rPr>
              <a:t>Giridhar</a:t>
            </a:r>
            <a:r>
              <a:rPr lang="en-IN" sz="2400" b="0" strike="noStrike" spc="-1" dirty="0">
                <a:solidFill>
                  <a:srgbClr val="0000FF"/>
                </a:solidFill>
                <a:latin typeface="Trebuchet MS"/>
                <a:ea typeface="Droid Sans Fallback;SimSun"/>
              </a:rPr>
              <a:t> Maji, Narayan C. Debnath, Soumya Sen-2012</a:t>
            </a:r>
            <a:endParaRPr lang="en-IN" sz="2400" b="0" strike="noStrike" spc="-1" dirty="0">
              <a:latin typeface="Arial"/>
            </a:endParaRPr>
          </a:p>
          <a:p>
            <a:pPr marL="343080" indent="12600">
              <a:lnSpc>
                <a:spcPct val="100000"/>
              </a:lnSpc>
              <a:tabLst>
                <a:tab pos="0" algn="l"/>
              </a:tabLst>
            </a:pPr>
            <a:r>
              <a:rPr lang="en-IN" sz="2400" b="0" strike="noStrike" spc="-1" dirty="0">
                <a:solidFill>
                  <a:srgbClr val="0000FF"/>
                </a:solidFill>
                <a:latin typeface="Trebuchet MS"/>
                <a:ea typeface="DejaVu Sans"/>
              </a:rPr>
              <a:t> • S. Selvin, R. Vinaya </a:t>
            </a:r>
            <a:r>
              <a:rPr lang="en-IN" sz="2400" b="0" strike="noStrike" spc="-1" dirty="0" err="1">
                <a:solidFill>
                  <a:srgbClr val="0000FF"/>
                </a:solidFill>
                <a:latin typeface="Trebuchet MS"/>
                <a:ea typeface="DejaVu Sans"/>
              </a:rPr>
              <a:t>kumar</a:t>
            </a:r>
            <a:r>
              <a:rPr lang="en-IN" sz="2400" b="0" strike="noStrike" spc="-1" dirty="0">
                <a:solidFill>
                  <a:srgbClr val="0000FF"/>
                </a:solidFill>
                <a:latin typeface="Trebuchet MS"/>
                <a:ea typeface="DejaVu Sans"/>
              </a:rPr>
              <a:t>, E. A. Gopalkrishnan, V. K. Menon and K. P. Soman - Stock price prediction using LSTM, RNN and CNN-sliding window model - 2017 </a:t>
            </a:r>
            <a:endParaRPr lang="en-IN" sz="2400" b="0" strike="noStrike" spc="-1" dirty="0">
              <a:latin typeface="Arial"/>
            </a:endParaRPr>
          </a:p>
          <a:p>
            <a:pPr marL="343080" indent="12600">
              <a:lnSpc>
                <a:spcPct val="100000"/>
              </a:lnSpc>
              <a:tabLst>
                <a:tab pos="0" algn="l"/>
              </a:tabLst>
            </a:pPr>
            <a:r>
              <a:rPr lang="en-IN" sz="2400" b="0" strike="noStrike" spc="-1" dirty="0">
                <a:solidFill>
                  <a:srgbClr val="0000FF"/>
                </a:solidFill>
                <a:latin typeface="Trebuchet MS"/>
                <a:ea typeface="DejaVu Sans"/>
              </a:rPr>
              <a:t>• Murtaza </a:t>
            </a:r>
            <a:r>
              <a:rPr lang="en-IN" sz="2400" b="0" strike="noStrike" spc="-1" dirty="0" err="1">
                <a:solidFill>
                  <a:srgbClr val="0000FF"/>
                </a:solidFill>
                <a:latin typeface="Trebuchet MS"/>
                <a:ea typeface="DejaVu Sans"/>
              </a:rPr>
              <a:t>Roondiwala</a:t>
            </a:r>
            <a:r>
              <a:rPr lang="en-IN" sz="2400" b="0" strike="noStrike" spc="-1" dirty="0">
                <a:solidFill>
                  <a:srgbClr val="0000FF"/>
                </a:solidFill>
                <a:latin typeface="Trebuchet MS"/>
                <a:ea typeface="DejaVu Sans"/>
              </a:rPr>
              <a:t>, </a:t>
            </a:r>
            <a:r>
              <a:rPr lang="en-IN" sz="2400" b="0" strike="noStrike" spc="-1" dirty="0" err="1">
                <a:solidFill>
                  <a:srgbClr val="0000FF"/>
                </a:solidFill>
                <a:latin typeface="Trebuchet MS"/>
                <a:ea typeface="DejaVu Sans"/>
              </a:rPr>
              <a:t>Harshal</a:t>
            </a:r>
            <a:r>
              <a:rPr lang="en-IN" sz="2400" b="0" strike="noStrike" spc="-1" dirty="0">
                <a:solidFill>
                  <a:srgbClr val="0000FF"/>
                </a:solidFill>
                <a:latin typeface="Trebuchet MS"/>
                <a:ea typeface="DejaVu Sans"/>
              </a:rPr>
              <a:t> Patel, Shraddha Varma, “Predicting Stock Prices Using LSTM” in Undergraduate Engineering Students, Department of Information Technology, Mumbai University,2005</a:t>
            </a:r>
            <a:endParaRPr lang="en-IN" sz="2400" b="0" strike="noStrike" spc="-1" dirty="0">
              <a:latin typeface="Arial"/>
            </a:endParaRPr>
          </a:p>
          <a:p>
            <a:pPr marL="343080" indent="12600">
              <a:lnSpc>
                <a:spcPct val="100000"/>
              </a:lnSpc>
              <a:tabLst>
                <a:tab pos="0" algn="l"/>
              </a:tabLst>
            </a:pPr>
            <a:r>
              <a:rPr lang="en-IN" sz="2400" b="0" strike="noStrike" spc="-1" dirty="0">
                <a:solidFill>
                  <a:srgbClr val="0000FF"/>
                </a:solidFill>
                <a:latin typeface="Trebuchet MS"/>
                <a:ea typeface="DejaVu Sans"/>
              </a:rPr>
              <a:t> • Osman </a:t>
            </a:r>
            <a:r>
              <a:rPr lang="en-IN" sz="2400" b="0" strike="noStrike" spc="-1" dirty="0" err="1">
                <a:solidFill>
                  <a:srgbClr val="0000FF"/>
                </a:solidFill>
                <a:latin typeface="Trebuchet MS"/>
                <a:ea typeface="DejaVu Sans"/>
              </a:rPr>
              <a:t>Hegazy</a:t>
            </a:r>
            <a:r>
              <a:rPr lang="en-IN" sz="2400" b="0" strike="noStrike" spc="-1" dirty="0">
                <a:solidFill>
                  <a:srgbClr val="0000FF"/>
                </a:solidFill>
                <a:latin typeface="Trebuchet MS"/>
                <a:ea typeface="DejaVu Sans"/>
              </a:rPr>
              <a:t>, Omar S. Soliman and Mustafa Abdul Salam Faculty of Computers and • Informatics, Cairo University, Egypt - A Machine Learning Model for Stock Market Prediction 2015 • M. </a:t>
            </a:r>
            <a:r>
              <a:rPr lang="en-IN" sz="2400" b="0" strike="noStrike" spc="-1" dirty="0" err="1">
                <a:solidFill>
                  <a:srgbClr val="0000FF"/>
                </a:solidFill>
                <a:latin typeface="Trebuchet MS"/>
                <a:ea typeface="DejaVu Sans"/>
              </a:rPr>
              <a:t>Mekayel</a:t>
            </a:r>
            <a:r>
              <a:rPr lang="en-IN" sz="2400" b="0" strike="noStrike" spc="-1" dirty="0">
                <a:solidFill>
                  <a:srgbClr val="0000FF"/>
                </a:solidFill>
                <a:latin typeface="Trebuchet MS"/>
                <a:ea typeface="DejaVu Sans"/>
              </a:rPr>
              <a:t> </a:t>
            </a:r>
            <a:r>
              <a:rPr lang="en-IN" sz="2400" b="0" strike="noStrike" spc="-1" dirty="0" err="1">
                <a:solidFill>
                  <a:srgbClr val="0000FF"/>
                </a:solidFill>
                <a:latin typeface="Trebuchet MS"/>
                <a:ea typeface="DejaVu Sans"/>
              </a:rPr>
              <a:t>Anik</a:t>
            </a:r>
            <a:r>
              <a:rPr lang="en-IN" sz="2400" b="0" strike="noStrike" spc="-1" dirty="0">
                <a:solidFill>
                  <a:srgbClr val="0000FF"/>
                </a:solidFill>
                <a:latin typeface="Trebuchet MS"/>
                <a:ea typeface="DejaVu Sans"/>
              </a:rPr>
              <a:t> · M. Shamsul </a:t>
            </a:r>
            <a:r>
              <a:rPr lang="en-IN" sz="2400" b="0" strike="noStrike" spc="-1" dirty="0" err="1">
                <a:solidFill>
                  <a:srgbClr val="0000FF"/>
                </a:solidFill>
                <a:latin typeface="Trebuchet MS"/>
                <a:ea typeface="DejaVu Sans"/>
              </a:rPr>
              <a:t>Arefin</a:t>
            </a:r>
            <a:r>
              <a:rPr lang="en-IN" sz="2400" b="0" strike="noStrike" spc="-1" dirty="0">
                <a:solidFill>
                  <a:srgbClr val="0000FF"/>
                </a:solidFill>
                <a:latin typeface="Trebuchet MS"/>
                <a:ea typeface="DejaVu Sans"/>
              </a:rPr>
              <a:t> (B) Department of Computer Science and Engineering, Chittagong University of Engineering and Technology, Chittagong, Bangladesh - An Intelligent Technique for Stock Market Prediction. </a:t>
            </a:r>
            <a:endParaRPr lang="en-IN" sz="2400" b="0" strike="noStrike" spc="-1" dirty="0">
              <a:latin typeface="Arial"/>
            </a:endParaRPr>
          </a:p>
          <a:p>
            <a:pPr marL="343080" indent="12600">
              <a:lnSpc>
                <a:spcPct val="100000"/>
              </a:lnSpc>
              <a:tabLst>
                <a:tab pos="0" algn="l"/>
              </a:tabLst>
            </a:pPr>
            <a:r>
              <a:rPr lang="en-IN" sz="2400" b="0" strike="noStrike" spc="-1" dirty="0">
                <a:solidFill>
                  <a:srgbClr val="0000FF"/>
                </a:solidFill>
                <a:latin typeface="Trebuchet MS"/>
                <a:ea typeface="Droid Sans Fallback;SimSun"/>
              </a:rPr>
              <a:t> </a:t>
            </a:r>
            <a:endParaRPr lang="en-IN" sz="2400" b="0" strike="noStrike" spc="-1" dirty="0">
              <a:latin typeface="Arial"/>
            </a:endParaRPr>
          </a:p>
          <a:p>
            <a:pPr marL="343080" indent="12600" algn="just">
              <a:lnSpc>
                <a:spcPct val="100000"/>
              </a:lnSpc>
              <a:spcBef>
                <a:spcPts val="479"/>
              </a:spcBef>
              <a:tabLst>
                <a:tab pos="0" algn="l"/>
              </a:tabLst>
            </a:pPr>
            <a:endParaRPr lang="en-IN" sz="2400" b="0" strike="noStrike" spc="-1" dirty="0">
              <a:latin typeface="Arial"/>
            </a:endParaRPr>
          </a:p>
          <a:p>
            <a:pPr marL="343080" indent="12600" algn="just">
              <a:lnSpc>
                <a:spcPct val="100000"/>
              </a:lnSpc>
              <a:spcBef>
                <a:spcPts val="479"/>
              </a:spcBef>
              <a:tabLst>
                <a:tab pos="0" algn="l"/>
              </a:tabLst>
            </a:pPr>
            <a:endParaRPr lang="en-IN" sz="2400" b="0" strike="noStrike" spc="-1" dirty="0">
              <a:latin typeface="Arial"/>
            </a:endParaRPr>
          </a:p>
          <a:p>
            <a:pPr marL="343080" indent="12600" algn="just">
              <a:lnSpc>
                <a:spcPct val="100000"/>
              </a:lnSpc>
              <a:tabLst>
                <a:tab pos="0" algn="l"/>
              </a:tabLst>
            </a:pPr>
            <a:endParaRPr lang="en-IN" sz="2400" b="0" strike="noStrike" spc="-1" dirty="0">
              <a:latin typeface="Arial"/>
            </a:endParaRPr>
          </a:p>
          <a:p>
            <a:pPr marL="343080" indent="12600" algn="just">
              <a:lnSpc>
                <a:spcPct val="100000"/>
              </a:lnSpc>
              <a:tabLst>
                <a:tab pos="0" algn="l"/>
              </a:tabLst>
            </a:pPr>
            <a:endParaRPr lang="en-IN" sz="2400" b="0" strike="noStrike" spc="-1" dirty="0">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3"/>
          <p:cNvSpPr/>
          <p:nvPr/>
        </p:nvSpPr>
        <p:spPr>
          <a:xfrm>
            <a:off x="4385520" y="3352680"/>
            <a:ext cx="2477520" cy="6991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r">
              <a:lnSpc>
                <a:spcPct val="100000"/>
              </a:lnSpc>
            </a:pPr>
            <a:r>
              <a:rPr lang="en-US" sz="4000" b="0" strike="noStrike" spc="-1">
                <a:solidFill>
                  <a:srgbClr val="FF0000"/>
                </a:solidFill>
                <a:latin typeface="Trebuchet MS"/>
                <a:ea typeface="DejaVu Sans"/>
              </a:rPr>
              <a:t>Thank You</a:t>
            </a:r>
            <a:endParaRPr lang="en-IN" sz="40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2"/>
          <p:cNvSpPr/>
          <p:nvPr/>
        </p:nvSpPr>
        <p:spPr>
          <a:xfrm>
            <a:off x="2160000" y="1980000"/>
            <a:ext cx="7559640" cy="401503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2720">
              <a:lnSpc>
                <a:spcPct val="100000"/>
              </a:lnSpc>
            </a:pPr>
            <a:r>
              <a:rPr lang="en-US" sz="1800" b="0" strike="noStrike" spc="-1" dirty="0">
                <a:solidFill>
                  <a:srgbClr val="0033CC"/>
                </a:solidFill>
                <a:latin typeface="Trebuchet MS"/>
                <a:ea typeface="Trebuchet MS"/>
              </a:rPr>
              <a:t>Hardware  </a:t>
            </a:r>
            <a:r>
              <a:rPr lang="en-US" sz="1800" b="0" strike="noStrike" spc="-1" dirty="0" err="1">
                <a:solidFill>
                  <a:srgbClr val="0033CC"/>
                </a:solidFill>
                <a:latin typeface="Trebuchet MS"/>
                <a:ea typeface="Trebuchet MS"/>
              </a:rPr>
              <a:t>requirments</a:t>
            </a:r>
            <a:r>
              <a:rPr lang="en-US" sz="1800" b="0" strike="noStrike" spc="-1" dirty="0">
                <a:solidFill>
                  <a:srgbClr val="0033CC"/>
                </a:solidFill>
                <a:latin typeface="Trebuchet MS"/>
                <a:ea typeface="Trebuchet MS"/>
              </a:rPr>
              <a:t>:</a:t>
            </a:r>
            <a:endParaRPr lang="en-IN" sz="1800" b="0" strike="noStrike" spc="-1" dirty="0">
              <a:latin typeface="Arial"/>
            </a:endParaRPr>
          </a:p>
          <a:p>
            <a:pPr marL="342720">
              <a:lnSpc>
                <a:spcPct val="100000"/>
              </a:lnSpc>
            </a:pPr>
            <a:endParaRPr lang="en-IN" sz="1800" b="0" strike="noStrike" spc="-1" dirty="0">
              <a:latin typeface="Arial"/>
            </a:endParaRPr>
          </a:p>
          <a:p>
            <a:pPr marL="401310" indent="-285750">
              <a:lnSpc>
                <a:spcPct val="150000"/>
              </a:lnSpc>
              <a:buFont typeface="Arial" panose="020B0604020202020204" pitchFamily="34" charset="0"/>
              <a:buChar char="•"/>
              <a:tabLst>
                <a:tab pos="343080" algn="l"/>
              </a:tabLst>
            </a:pPr>
            <a:r>
              <a:rPr lang="en-US" sz="1800" b="0" strike="noStrike" spc="-1" dirty="0">
                <a:solidFill>
                  <a:srgbClr val="0033CC"/>
                </a:solidFill>
                <a:latin typeface="Trebuchet MS"/>
                <a:ea typeface="Trebuchet MS"/>
              </a:rPr>
              <a:t>A ram of 4 GB with 500 GB storage ,a CPU of 2 GHZ or faster and the architecture of either 32 or 64 bit</a:t>
            </a:r>
            <a:endParaRPr lang="en-IN" sz="1800" b="0" strike="noStrike" spc="-1" dirty="0">
              <a:latin typeface="Arial"/>
            </a:endParaRPr>
          </a:p>
          <a:p>
            <a:pPr marL="115560">
              <a:lnSpc>
                <a:spcPct val="150000"/>
              </a:lnSpc>
              <a:tabLst>
                <a:tab pos="343080" algn="l"/>
              </a:tabLst>
            </a:pPr>
            <a:endParaRPr lang="en-IN" spc="-1" dirty="0">
              <a:latin typeface="Arial"/>
            </a:endParaRPr>
          </a:p>
          <a:p>
            <a:pPr marL="115560">
              <a:lnSpc>
                <a:spcPct val="150000"/>
              </a:lnSpc>
              <a:tabLst>
                <a:tab pos="343080" algn="l"/>
              </a:tabLst>
            </a:pPr>
            <a:r>
              <a:rPr lang="en-US" sz="1800" b="0" strike="noStrike" spc="-1" dirty="0">
                <a:solidFill>
                  <a:srgbClr val="0033CC"/>
                </a:solidFill>
                <a:latin typeface="Trebuchet MS"/>
                <a:ea typeface="Trebuchet MS"/>
              </a:rPr>
              <a:t>   Software </a:t>
            </a:r>
            <a:r>
              <a:rPr lang="en-US" sz="1800" b="0" strike="noStrike" spc="-1" dirty="0" err="1">
                <a:solidFill>
                  <a:srgbClr val="0033CC"/>
                </a:solidFill>
                <a:latin typeface="Trebuchet MS"/>
                <a:ea typeface="Trebuchet MS"/>
              </a:rPr>
              <a:t>requirments</a:t>
            </a:r>
            <a:r>
              <a:rPr lang="en-US" sz="1800" b="0" strike="noStrike" spc="-1" dirty="0">
                <a:solidFill>
                  <a:srgbClr val="0033CC"/>
                </a:solidFill>
                <a:latin typeface="Trebuchet MS"/>
                <a:ea typeface="Trebuchet MS"/>
              </a:rPr>
              <a:t>:</a:t>
            </a:r>
            <a:endParaRPr lang="en-IN" sz="1800" b="0" strike="noStrike" spc="-1" dirty="0">
              <a:latin typeface="Arial"/>
            </a:endParaRPr>
          </a:p>
          <a:p>
            <a:pPr marL="115560">
              <a:lnSpc>
                <a:spcPct val="150000"/>
              </a:lnSpc>
              <a:tabLst>
                <a:tab pos="343080" algn="l"/>
              </a:tabLst>
            </a:pPr>
            <a:endParaRPr lang="en-IN" sz="1800" b="0" strike="noStrike" spc="-1" dirty="0">
              <a:latin typeface="Arial"/>
            </a:endParaRPr>
          </a:p>
          <a:p>
            <a:pPr marL="401310" indent="-285750">
              <a:lnSpc>
                <a:spcPct val="150000"/>
              </a:lnSpc>
              <a:buFont typeface="Arial" panose="020B0604020202020204" pitchFamily="34" charset="0"/>
              <a:buChar char="•"/>
              <a:tabLst>
                <a:tab pos="343080" algn="l"/>
              </a:tabLst>
            </a:pPr>
            <a:r>
              <a:rPr lang="en-US" sz="1800" b="0" strike="noStrike" spc="-1" dirty="0">
                <a:solidFill>
                  <a:srgbClr val="0033CC"/>
                </a:solidFill>
                <a:latin typeface="Trebuchet MS"/>
                <a:ea typeface="Trebuchet MS"/>
              </a:rPr>
              <a:t>Python </a:t>
            </a:r>
            <a:r>
              <a:rPr lang="en-US" sz="1800" b="0" strike="noStrike" spc="-1" dirty="0" err="1">
                <a:solidFill>
                  <a:srgbClr val="0033CC"/>
                </a:solidFill>
                <a:latin typeface="Trebuchet MS"/>
                <a:ea typeface="Trebuchet MS"/>
              </a:rPr>
              <a:t>jupyter</a:t>
            </a:r>
            <a:r>
              <a:rPr lang="en-US" sz="1800" b="0" strike="noStrike" spc="-1" dirty="0">
                <a:solidFill>
                  <a:srgbClr val="0033CC"/>
                </a:solidFill>
                <a:latin typeface="Trebuchet MS"/>
                <a:ea typeface="Trebuchet MS"/>
              </a:rPr>
              <a:t> notebook</a:t>
            </a:r>
            <a:endParaRPr lang="en-IN" sz="1800" b="0" strike="noStrike" spc="-1" dirty="0">
              <a:latin typeface="Arial"/>
            </a:endParaRPr>
          </a:p>
          <a:p>
            <a:pPr marL="401310" indent="-285750">
              <a:lnSpc>
                <a:spcPct val="150000"/>
              </a:lnSpc>
              <a:buFont typeface="Arial" panose="020B0604020202020204" pitchFamily="34" charset="0"/>
              <a:buChar char="•"/>
              <a:tabLst>
                <a:tab pos="343080" algn="l"/>
              </a:tabLst>
            </a:pPr>
            <a:r>
              <a:rPr lang="en-US" sz="1800" b="0" strike="noStrike" spc="-1" dirty="0" err="1">
                <a:solidFill>
                  <a:srgbClr val="0033CC"/>
                </a:solidFill>
                <a:latin typeface="Trebuchet MS"/>
                <a:ea typeface="Trebuchet MS"/>
              </a:rPr>
              <a:t>Os:windows</a:t>
            </a:r>
            <a:r>
              <a:rPr lang="en-US" sz="1800" b="0" strike="noStrike" spc="-1" dirty="0">
                <a:solidFill>
                  <a:srgbClr val="0033CC"/>
                </a:solidFill>
                <a:latin typeface="Trebuchet MS"/>
                <a:ea typeface="Trebuchet MS"/>
              </a:rPr>
              <a:t> 7 and above , MAC, </a:t>
            </a:r>
            <a:r>
              <a:rPr lang="en-US" sz="1800" b="0" strike="noStrike" spc="-1" dirty="0" err="1">
                <a:solidFill>
                  <a:srgbClr val="0033CC"/>
                </a:solidFill>
                <a:latin typeface="Trebuchet MS"/>
                <a:ea typeface="Trebuchet MS"/>
              </a:rPr>
              <a:t>linux</a:t>
            </a:r>
            <a:endParaRPr lang="en-IN" sz="1800" b="0" strike="noStrike" spc="-1" dirty="0">
              <a:latin typeface="Arial"/>
            </a:endParaRPr>
          </a:p>
          <a:p>
            <a:pPr marL="368280" indent="-228600">
              <a:lnSpc>
                <a:spcPct val="150000"/>
              </a:lnSpc>
              <a:tabLst>
                <a:tab pos="0" algn="l"/>
              </a:tabLst>
            </a:pPr>
            <a:endParaRPr lang="en-IN" sz="1200" b="0" strike="noStrike" spc="-1" dirty="0">
              <a:latin typeface="Arial"/>
            </a:endParaRPr>
          </a:p>
          <a:p>
            <a:pPr marL="368280" indent="-228600">
              <a:lnSpc>
                <a:spcPct val="100000"/>
              </a:lnSpc>
              <a:tabLst>
                <a:tab pos="0" algn="l"/>
              </a:tabLst>
            </a:pPr>
            <a:endParaRPr lang="en-IN" sz="1200" b="0" strike="noStrike" spc="-1" dirty="0">
              <a:latin typeface="Arial"/>
            </a:endParaRPr>
          </a:p>
        </p:txBody>
      </p:sp>
      <p:sp>
        <p:nvSpPr>
          <p:cNvPr id="58" name="TextBox 4"/>
          <p:cNvSpPr/>
          <p:nvPr/>
        </p:nvSpPr>
        <p:spPr>
          <a:xfrm>
            <a:off x="4724280" y="1047240"/>
            <a:ext cx="609516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2720" indent="-342720" algn="r">
              <a:lnSpc>
                <a:spcPct val="100000"/>
              </a:lnSpc>
              <a:tabLst>
                <a:tab pos="0" algn="l"/>
              </a:tabLst>
            </a:pPr>
            <a:r>
              <a:rPr lang="en-US" sz="2400" b="0" strike="noStrike" spc="-1" dirty="0">
                <a:solidFill>
                  <a:srgbClr val="FF0000"/>
                </a:solidFill>
                <a:latin typeface="Trebuchet MS"/>
                <a:ea typeface="DejaVu Sans"/>
              </a:rPr>
              <a:t>Summary of </a:t>
            </a:r>
            <a:r>
              <a:rPr lang="en-US" sz="2400" b="0" strike="noStrike" spc="-1" dirty="0" err="1">
                <a:solidFill>
                  <a:srgbClr val="FF0000"/>
                </a:solidFill>
                <a:latin typeface="Trebuchet MS"/>
                <a:ea typeface="DejaVu Sans"/>
              </a:rPr>
              <a:t>requirments</a:t>
            </a:r>
            <a:r>
              <a:rPr lang="en-US" sz="2400" b="0" strike="noStrike" spc="-1" dirty="0">
                <a:solidFill>
                  <a:srgbClr val="FF0000"/>
                </a:solidFill>
                <a:latin typeface="Trebuchet MS"/>
                <a:ea typeface="DejaVu Sans"/>
              </a:rPr>
              <a:t> and design </a:t>
            </a:r>
            <a:endParaRPr lang="en-IN" sz="2400" b="0" strike="noStrike" spc="-1" dirty="0">
              <a:latin typeface="Arial"/>
            </a:endParaRPr>
          </a:p>
        </p:txBody>
      </p:sp>
      <p:sp>
        <p:nvSpPr>
          <p:cNvPr id="59" name="Rectangle 5"/>
          <p:cNvSpPr/>
          <p:nvPr/>
        </p:nvSpPr>
        <p:spPr>
          <a:xfrm>
            <a:off x="3276720" y="1447920"/>
            <a:ext cx="7619400" cy="35640"/>
          </a:xfrm>
          <a:prstGeom prst="rect">
            <a:avLst/>
          </a:prstGeom>
          <a:solidFill>
            <a:srgbClr val="33CCCC"/>
          </a:solidFill>
          <a:ln w="9525">
            <a:noFill/>
          </a:ln>
        </p:spPr>
        <p:style>
          <a:lnRef idx="0">
            <a:scrgbClr r="0" g="0" b="0"/>
          </a:lnRef>
          <a:fillRef idx="0">
            <a:scrgbClr r="0" g="0" b="0"/>
          </a:fillRef>
          <a:effectRef idx="0">
            <a:scrgbClr r="0" g="0" b="0"/>
          </a:effectRef>
          <a:fontRef idx="minor"/>
        </p:style>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4"/>
          <p:cNvSpPr/>
          <p:nvPr/>
        </p:nvSpPr>
        <p:spPr>
          <a:xfrm>
            <a:off x="3048120" y="1581120"/>
            <a:ext cx="7619400" cy="35640"/>
          </a:xfrm>
          <a:prstGeom prst="rect">
            <a:avLst/>
          </a:prstGeom>
          <a:solidFill>
            <a:srgbClr val="33CCCC"/>
          </a:solidFill>
          <a:ln w="9525">
            <a:noFill/>
          </a:ln>
        </p:spPr>
        <p:style>
          <a:lnRef idx="0">
            <a:scrgbClr r="0" g="0" b="0"/>
          </a:lnRef>
          <a:fillRef idx="0">
            <a:scrgbClr r="0" g="0" b="0"/>
          </a:fillRef>
          <a:effectRef idx="0">
            <a:scrgbClr r="0" g="0" b="0"/>
          </a:effectRef>
          <a:fontRef idx="minor"/>
        </p:style>
      </p:sp>
      <p:sp>
        <p:nvSpPr>
          <p:cNvPr id="61" name="Content Placeholder 2"/>
          <p:cNvSpPr/>
          <p:nvPr/>
        </p:nvSpPr>
        <p:spPr>
          <a:xfrm>
            <a:off x="2057400" y="2188800"/>
            <a:ext cx="8076600" cy="4211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gn="just">
              <a:lnSpc>
                <a:spcPct val="100000"/>
              </a:lnSpc>
              <a:buFont typeface="Arial" panose="020B0604020202020204" pitchFamily="34" charset="0"/>
              <a:buChar char="•"/>
            </a:pPr>
            <a:r>
              <a:rPr lang="en-US" sz="2400" b="0" strike="noStrike" spc="-1" dirty="0">
                <a:solidFill>
                  <a:srgbClr val="0033CC"/>
                </a:solidFill>
                <a:latin typeface="Trebuchet MS"/>
                <a:ea typeface="Trebuchet MS"/>
              </a:rPr>
              <a:t>Basic approach: </a:t>
            </a:r>
            <a:endParaRPr lang="en-IN" sz="2400" b="0" strike="noStrike" spc="-1" dirty="0">
              <a:latin typeface="Arial"/>
            </a:endParaRPr>
          </a:p>
          <a:p>
            <a:pPr marL="1371600" lvl="2" indent="-457200">
              <a:buFont typeface="+mj-lt"/>
              <a:buAutoNum type="arabicPeriod"/>
            </a:pPr>
            <a:r>
              <a:rPr lang="en-US" sz="2400" b="0" strike="noStrike" spc="-1" dirty="0">
                <a:solidFill>
                  <a:srgbClr val="0033CC"/>
                </a:solidFill>
                <a:latin typeface="Trebuchet MS"/>
                <a:ea typeface="Trebuchet MS"/>
              </a:rPr>
              <a:t>RNN recurrent neural network </a:t>
            </a:r>
            <a:endParaRPr lang="en-US" sz="2400" spc="-1" dirty="0">
              <a:solidFill>
                <a:srgbClr val="0033CC"/>
              </a:solidFill>
              <a:latin typeface="Trebuchet MS"/>
              <a:ea typeface="Trebuchet MS"/>
            </a:endParaRPr>
          </a:p>
          <a:p>
            <a:pPr marL="1371600" lvl="2" indent="-457200">
              <a:buFont typeface="+mj-lt"/>
              <a:buAutoNum type="arabicPeriod"/>
            </a:pPr>
            <a:r>
              <a:rPr lang="en-US" sz="2400" b="0" strike="noStrike" spc="-1" dirty="0">
                <a:solidFill>
                  <a:srgbClr val="0033CC"/>
                </a:solidFill>
                <a:latin typeface="Trebuchet MS"/>
                <a:ea typeface="Trebuchet MS"/>
              </a:rPr>
              <a:t>LSTM long term short term memory</a:t>
            </a:r>
            <a:endParaRPr lang="en-IN" sz="2400" b="0" strike="noStrike" spc="-1" dirty="0">
              <a:latin typeface="Arial"/>
            </a:endParaRPr>
          </a:p>
          <a:p>
            <a:pPr>
              <a:lnSpc>
                <a:spcPct val="100000"/>
              </a:lnSpc>
            </a:pPr>
            <a:endParaRPr lang="en-IN" sz="2400" b="0" strike="noStrike" spc="-1" dirty="0">
              <a:latin typeface="Arial"/>
            </a:endParaRPr>
          </a:p>
          <a:p>
            <a:pPr marL="342900" indent="-342900">
              <a:lnSpc>
                <a:spcPct val="100000"/>
              </a:lnSpc>
              <a:buFont typeface="Arial" panose="020B0604020202020204" pitchFamily="34" charset="0"/>
              <a:buChar char="•"/>
            </a:pPr>
            <a:r>
              <a:rPr lang="en-US" sz="2400" b="0" strike="noStrike" spc="-1" dirty="0">
                <a:solidFill>
                  <a:srgbClr val="0033CC"/>
                </a:solidFill>
                <a:latin typeface="Trebuchet MS"/>
                <a:ea typeface="Trebuchet MS"/>
              </a:rPr>
              <a:t>Benefits and drawbacks of approach:</a:t>
            </a:r>
            <a:r>
              <a:rPr lang="en-US" sz="1200" b="0" strike="noStrike" spc="-1" dirty="0">
                <a:solidFill>
                  <a:srgbClr val="000000"/>
                </a:solidFill>
                <a:latin typeface="Times New Roman;Times New Roman"/>
                <a:ea typeface="Trebuchet MS"/>
              </a:rPr>
              <a:t> .</a:t>
            </a:r>
            <a:endParaRPr lang="en-IN" sz="1200" b="0" strike="noStrike" spc="-1" dirty="0">
              <a:latin typeface="Arial"/>
            </a:endParaRPr>
          </a:p>
          <a:p>
            <a:pPr>
              <a:lnSpc>
                <a:spcPct val="100000"/>
              </a:lnSpc>
            </a:pPr>
            <a:r>
              <a:rPr lang="en-US" sz="2400" b="0" strike="noStrike" spc="-1" dirty="0">
                <a:solidFill>
                  <a:srgbClr val="0033CC"/>
                </a:solidFill>
                <a:latin typeface="Trebuchet MS"/>
                <a:ea typeface="Trebuchet MS"/>
              </a:rPr>
              <a:t>       	1.What makes </a:t>
            </a:r>
            <a:r>
              <a:rPr lang="en-US" sz="2400" b="0" strike="noStrike" spc="-1" dirty="0" err="1">
                <a:solidFill>
                  <a:srgbClr val="0033CC"/>
                </a:solidFill>
                <a:latin typeface="Trebuchet MS"/>
                <a:ea typeface="Trebuchet MS"/>
              </a:rPr>
              <a:t>lstm</a:t>
            </a:r>
            <a:r>
              <a:rPr lang="en-US" sz="2400" b="0" strike="noStrike" spc="-1" dirty="0">
                <a:solidFill>
                  <a:srgbClr val="0033CC"/>
                </a:solidFill>
                <a:latin typeface="Trebuchet MS"/>
                <a:ea typeface="Trebuchet MS"/>
              </a:rPr>
              <a:t> better is their tendency to store information for longer times .</a:t>
            </a:r>
            <a:endParaRPr lang="en-IN" sz="2400" b="0" strike="noStrike" spc="-1" dirty="0">
              <a:latin typeface="Arial"/>
            </a:endParaRPr>
          </a:p>
          <a:p>
            <a:pPr>
              <a:lnSpc>
                <a:spcPct val="100000"/>
              </a:lnSpc>
            </a:pPr>
            <a:r>
              <a:rPr lang="en-US" sz="2400" b="0" strike="noStrike" spc="-1" dirty="0">
                <a:solidFill>
                  <a:srgbClr val="0033CC"/>
                </a:solidFill>
                <a:latin typeface="Trebuchet MS"/>
                <a:ea typeface="Trebuchet MS"/>
              </a:rPr>
              <a:t>       	2.Resource and time  requirement is high for training data </a:t>
            </a:r>
            <a:endParaRPr lang="en-IN" sz="2400" b="0" strike="noStrike" spc="-1" dirty="0">
              <a:latin typeface="Arial"/>
            </a:endParaRPr>
          </a:p>
          <a:p>
            <a:pPr>
              <a:lnSpc>
                <a:spcPct val="100000"/>
              </a:lnSpc>
            </a:pPr>
            <a:r>
              <a:rPr lang="en-US" sz="2400" b="0" strike="noStrike" spc="-1" dirty="0">
                <a:solidFill>
                  <a:srgbClr val="0033CC"/>
                </a:solidFill>
                <a:latin typeface="Trebuchet MS"/>
                <a:ea typeface="Trebuchet MS"/>
              </a:rPr>
              <a:t>      	 3.Ability to predict is less as </a:t>
            </a:r>
            <a:r>
              <a:rPr lang="en-US" sz="2400" b="0" strike="noStrike" spc="-1" dirty="0" err="1">
                <a:solidFill>
                  <a:srgbClr val="0033CC"/>
                </a:solidFill>
                <a:latin typeface="Trebuchet MS"/>
                <a:ea typeface="Trebuchet MS"/>
              </a:rPr>
              <a:t>lstm</a:t>
            </a:r>
            <a:r>
              <a:rPr lang="en-US" sz="2400" b="0" strike="noStrike" spc="-1" dirty="0">
                <a:solidFill>
                  <a:srgbClr val="0033CC"/>
                </a:solidFill>
                <a:latin typeface="Trebuchet MS"/>
                <a:ea typeface="Trebuchet MS"/>
              </a:rPr>
              <a:t> predicts next day using value close to previous day closing price   </a:t>
            </a:r>
            <a:endParaRPr lang="en-IN" sz="2400" b="0" strike="noStrike" spc="-1" dirty="0">
              <a:latin typeface="Arial"/>
            </a:endParaRPr>
          </a:p>
          <a:p>
            <a:pPr marL="115560">
              <a:lnSpc>
                <a:spcPct val="150000"/>
              </a:lnSpc>
              <a:tabLst>
                <a:tab pos="343080" algn="l"/>
              </a:tabLst>
            </a:pPr>
            <a:endParaRPr lang="en-IN" sz="2400" b="0" strike="noStrike" spc="-1" dirty="0">
              <a:latin typeface="Arial"/>
            </a:endParaRPr>
          </a:p>
        </p:txBody>
      </p:sp>
      <p:sp>
        <p:nvSpPr>
          <p:cNvPr id="62" name="Text Box 34"/>
          <p:cNvSpPr/>
          <p:nvPr/>
        </p:nvSpPr>
        <p:spPr>
          <a:xfrm>
            <a:off x="2535480" y="978840"/>
            <a:ext cx="7544160" cy="82116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2720" indent="-342720" algn="r">
              <a:lnSpc>
                <a:spcPct val="100000"/>
              </a:lnSpc>
              <a:tabLst>
                <a:tab pos="0" algn="l"/>
              </a:tabLst>
            </a:pPr>
            <a:r>
              <a:rPr lang="en-US" sz="2400" b="0" strike="noStrike" spc="-1">
                <a:solidFill>
                  <a:srgbClr val="FF0000"/>
                </a:solidFill>
                <a:latin typeface="Trebuchet MS"/>
                <a:ea typeface="DejaVu Sans"/>
              </a:rPr>
              <a:t>Summary of metholodogy </a:t>
            </a:r>
            <a:endParaRPr lang="en-IN" sz="2400" b="0" strike="noStrike" spc="-1">
              <a:latin typeface="Arial"/>
            </a:endParaRPr>
          </a:p>
          <a:p>
            <a:pPr marL="342720" indent="-342720" algn="r">
              <a:lnSpc>
                <a:spcPct val="100000"/>
              </a:lnSpc>
              <a:tabLst>
                <a:tab pos="0" algn="l"/>
              </a:tabLst>
            </a:pPr>
            <a:endParaRPr lang="en-IN" sz="24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372D4DBF-8599-D64C-2E69-A7E32AD1ED1F}"/>
              </a:ext>
            </a:extLst>
          </p:cNvPr>
          <p:cNvSpPr/>
          <p:nvPr/>
        </p:nvSpPr>
        <p:spPr>
          <a:xfrm>
            <a:off x="3249288" y="1440792"/>
            <a:ext cx="7619400" cy="35640"/>
          </a:xfrm>
          <a:prstGeom prst="rect">
            <a:avLst/>
          </a:prstGeom>
          <a:solidFill>
            <a:srgbClr val="33CCCC"/>
          </a:solidFill>
          <a:ln w="9525">
            <a:noFill/>
          </a:ln>
        </p:spPr>
        <p:style>
          <a:lnRef idx="0">
            <a:scrgbClr r="0" g="0" b="0"/>
          </a:lnRef>
          <a:fillRef idx="0">
            <a:scrgbClr r="0" g="0" b="0"/>
          </a:fillRef>
          <a:effectRef idx="0">
            <a:scrgbClr r="0" g="0" b="0"/>
          </a:effectRef>
          <a:fontRef idx="minor"/>
        </p:style>
      </p:sp>
      <p:sp>
        <p:nvSpPr>
          <p:cNvPr id="2" name="Title 1">
            <a:extLst>
              <a:ext uri="{FF2B5EF4-FFF2-40B4-BE49-F238E27FC236}">
                <a16:creationId xmlns:a16="http://schemas.microsoft.com/office/drawing/2014/main" id="{61C47378-F88C-4230-3BB2-FF0FE9A9A718}"/>
              </a:ext>
            </a:extLst>
          </p:cNvPr>
          <p:cNvSpPr>
            <a:spLocks noGrp="1"/>
          </p:cNvSpPr>
          <p:nvPr>
            <p:ph type="title"/>
          </p:nvPr>
        </p:nvSpPr>
        <p:spPr>
          <a:xfrm>
            <a:off x="8183880" y="693555"/>
            <a:ext cx="2788920" cy="677376"/>
          </a:xfrm>
        </p:spPr>
        <p:txBody>
          <a:bodyPr/>
          <a:lstStyle/>
          <a:p>
            <a:r>
              <a:rPr lang="en-IN" sz="2400" dirty="0">
                <a:solidFill>
                  <a:srgbClr val="FF0000"/>
                </a:solidFill>
              </a:rPr>
              <a:t>Design Description</a:t>
            </a:r>
            <a:br>
              <a:rPr lang="en-IN" dirty="0"/>
            </a:br>
            <a:endParaRPr lang="en-IN" dirty="0"/>
          </a:p>
        </p:txBody>
      </p:sp>
      <p:pic>
        <p:nvPicPr>
          <p:cNvPr id="6" name="Picture 5">
            <a:extLst>
              <a:ext uri="{FF2B5EF4-FFF2-40B4-BE49-F238E27FC236}">
                <a16:creationId xmlns:a16="http://schemas.microsoft.com/office/drawing/2014/main" id="{5F8DE5E2-0902-DD9C-8C1D-71CD3EE6A6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186" y="1562925"/>
            <a:ext cx="4112807" cy="4956748"/>
          </a:xfrm>
          <a:prstGeom prst="rect">
            <a:avLst/>
          </a:prstGeom>
        </p:spPr>
      </p:pic>
      <p:sp>
        <p:nvSpPr>
          <p:cNvPr id="10" name="Subtitle 9">
            <a:extLst>
              <a:ext uri="{FF2B5EF4-FFF2-40B4-BE49-F238E27FC236}">
                <a16:creationId xmlns:a16="http://schemas.microsoft.com/office/drawing/2014/main" id="{84418730-73ED-4E62-873A-B0C475781DE3}"/>
              </a:ext>
            </a:extLst>
          </p:cNvPr>
          <p:cNvSpPr>
            <a:spLocks noGrp="1"/>
          </p:cNvSpPr>
          <p:nvPr>
            <p:ph type="subTitle"/>
          </p:nvPr>
        </p:nvSpPr>
        <p:spPr>
          <a:xfrm>
            <a:off x="5449824" y="1801368"/>
            <a:ext cx="6132096" cy="3780432"/>
          </a:xfrm>
        </p:spPr>
        <p:txBody>
          <a:bodyPr/>
          <a:lstStyle/>
          <a:p>
            <a:r>
              <a:rPr lang="en-US" dirty="0"/>
              <a:t>CLASS DIAGRAM</a:t>
            </a:r>
            <a:endParaRPr lang="en-IN" dirty="0"/>
          </a:p>
        </p:txBody>
      </p:sp>
    </p:spTree>
    <p:extLst>
      <p:ext uri="{BB962C8B-B14F-4D97-AF65-F5344CB8AC3E}">
        <p14:creationId xmlns:p14="http://schemas.microsoft.com/office/powerpoint/2010/main" val="1695773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E6D38-63AB-208C-1859-95AAB18321AA}"/>
              </a:ext>
            </a:extLst>
          </p:cNvPr>
          <p:cNvSpPr>
            <a:spLocks noGrp="1"/>
          </p:cNvSpPr>
          <p:nvPr>
            <p:ph type="title"/>
          </p:nvPr>
        </p:nvSpPr>
        <p:spPr/>
        <p:txBody>
          <a:bodyPr/>
          <a:lstStyle/>
          <a:p>
            <a:r>
              <a:rPr lang="en-US" dirty="0"/>
              <a:t>USE CASE DIAGRAM</a:t>
            </a:r>
            <a:endParaRPr lang="en-IN" dirty="0"/>
          </a:p>
        </p:txBody>
      </p:sp>
      <p:pic>
        <p:nvPicPr>
          <p:cNvPr id="5" name="Picture 4">
            <a:extLst>
              <a:ext uri="{FF2B5EF4-FFF2-40B4-BE49-F238E27FC236}">
                <a16:creationId xmlns:a16="http://schemas.microsoft.com/office/drawing/2014/main" id="{B2EBEE75-7F6F-2D68-70CE-0B040EBDB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352" y="1600920"/>
            <a:ext cx="5967062" cy="4983480"/>
          </a:xfrm>
          <a:prstGeom prst="rect">
            <a:avLst/>
          </a:prstGeom>
        </p:spPr>
      </p:pic>
    </p:spTree>
    <p:extLst>
      <p:ext uri="{BB962C8B-B14F-4D97-AF65-F5344CB8AC3E}">
        <p14:creationId xmlns:p14="http://schemas.microsoft.com/office/powerpoint/2010/main" val="544545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A3FD4-05D3-CC91-23ED-002346FBA7E8}"/>
              </a:ext>
            </a:extLst>
          </p:cNvPr>
          <p:cNvSpPr>
            <a:spLocks noGrp="1"/>
          </p:cNvSpPr>
          <p:nvPr>
            <p:ph type="title"/>
          </p:nvPr>
        </p:nvSpPr>
        <p:spPr/>
        <p:txBody>
          <a:bodyPr/>
          <a:lstStyle/>
          <a:p>
            <a:r>
              <a:rPr lang="en-US" dirty="0"/>
              <a:t>SEQUENCE DIAGRAM</a:t>
            </a:r>
            <a:endParaRPr lang="en-IN" dirty="0"/>
          </a:p>
        </p:txBody>
      </p:sp>
      <p:pic>
        <p:nvPicPr>
          <p:cNvPr id="5" name="Picture 4">
            <a:extLst>
              <a:ext uri="{FF2B5EF4-FFF2-40B4-BE49-F238E27FC236}">
                <a16:creationId xmlns:a16="http://schemas.microsoft.com/office/drawing/2014/main" id="{83071D62-DCEB-5CE4-7AD6-5FE70236AF84}"/>
              </a:ext>
            </a:extLst>
          </p:cNvPr>
          <p:cNvPicPr>
            <a:picLocks noChangeAspect="1"/>
          </p:cNvPicPr>
          <p:nvPr/>
        </p:nvPicPr>
        <p:blipFill rotWithShape="1">
          <a:blip r:embed="rId2">
            <a:extLst>
              <a:ext uri="{28A0092B-C50C-407E-A947-70E740481C1C}">
                <a14:useLocalDpi xmlns:a14="http://schemas.microsoft.com/office/drawing/2010/main" val="0"/>
              </a:ext>
            </a:extLst>
          </a:blip>
          <a:srcRect r="1832" b="23738"/>
          <a:stretch/>
        </p:blipFill>
        <p:spPr>
          <a:xfrm>
            <a:off x="1550863" y="1289304"/>
            <a:ext cx="6367841" cy="4855464"/>
          </a:xfrm>
          <a:prstGeom prst="rect">
            <a:avLst/>
          </a:prstGeom>
        </p:spPr>
      </p:pic>
    </p:spTree>
    <p:extLst>
      <p:ext uri="{BB962C8B-B14F-4D97-AF65-F5344CB8AC3E}">
        <p14:creationId xmlns:p14="http://schemas.microsoft.com/office/powerpoint/2010/main" val="1272235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75987-FAFD-499E-4B06-59936BB5CFDC}"/>
              </a:ext>
            </a:extLst>
          </p:cNvPr>
          <p:cNvSpPr>
            <a:spLocks noGrp="1"/>
          </p:cNvSpPr>
          <p:nvPr>
            <p:ph type="title"/>
          </p:nvPr>
        </p:nvSpPr>
        <p:spPr/>
        <p:txBody>
          <a:bodyPr/>
          <a:lstStyle/>
          <a:p>
            <a:r>
              <a:rPr lang="en-US" dirty="0"/>
              <a:t>DEPLOYMENT DIAGRAM</a:t>
            </a:r>
            <a:endParaRPr lang="en-IN" dirty="0"/>
          </a:p>
        </p:txBody>
      </p:sp>
      <p:pic>
        <p:nvPicPr>
          <p:cNvPr id="5" name="Picture 4">
            <a:extLst>
              <a:ext uri="{FF2B5EF4-FFF2-40B4-BE49-F238E27FC236}">
                <a16:creationId xmlns:a16="http://schemas.microsoft.com/office/drawing/2014/main" id="{621F3830-DF3B-476C-C5E9-6A89C4D9D7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9856" y="1133856"/>
            <a:ext cx="6291688" cy="4969905"/>
          </a:xfrm>
          <a:prstGeom prst="rect">
            <a:avLst/>
          </a:prstGeom>
        </p:spPr>
      </p:pic>
    </p:spTree>
    <p:extLst>
      <p:ext uri="{BB962C8B-B14F-4D97-AF65-F5344CB8AC3E}">
        <p14:creationId xmlns:p14="http://schemas.microsoft.com/office/powerpoint/2010/main" val="1104301960"/>
      </p:ext>
    </p:extLst>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Capstone Project - Review 3 - Template (1)</Template>
  <TotalTime>1097</TotalTime>
  <Words>932</Words>
  <Application>Microsoft Office PowerPoint</Application>
  <PresentationFormat>Widescreen</PresentationFormat>
  <Paragraphs>113</Paragraphs>
  <Slides>32</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Consolas</vt:lpstr>
      <vt:lpstr>Symbol</vt:lpstr>
      <vt:lpstr>Times New Roman</vt:lpstr>
      <vt:lpstr>Times New Roman;Times New Roman</vt:lpstr>
      <vt:lpstr>Trebuchet MS</vt:lpstr>
      <vt:lpstr>Wingdings</vt:lpstr>
      <vt:lpstr>Custom Design</vt:lpstr>
      <vt:lpstr>PowerPoint Presentation</vt:lpstr>
      <vt:lpstr>PowerPoint Presentation</vt:lpstr>
      <vt:lpstr>PowerPoint Presentation</vt:lpstr>
      <vt:lpstr>PowerPoint Presentation</vt:lpstr>
      <vt:lpstr>PowerPoint Presentation</vt:lpstr>
      <vt:lpstr>Design Description </vt:lpstr>
      <vt:lpstr>USE CASE DIAGRAM</vt:lpstr>
      <vt:lpstr>SEQUENCE DIAGRAM</vt:lpstr>
      <vt:lpstr>DEPLOYMENT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Prediction for next 30 days  </vt:lpstr>
      <vt:lpstr>PowerPoint Presentation</vt:lpstr>
      <vt:lpstr>PowerPoint Presentation</vt:lpstr>
      <vt:lpstr>PowerPoint Presentation</vt:lpstr>
      <vt:lpstr>PowerPoint Presentation</vt:lpstr>
    </vt:vector>
  </TitlesOfParts>
  <Company>KTwo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Sunitha R</dc:creator>
  <dc:description/>
  <cp:lastModifiedBy>Thanish Vishaal</cp:lastModifiedBy>
  <cp:revision>338</cp:revision>
  <dcterms:created xsi:type="dcterms:W3CDTF">2020-11-22T08:14:37Z</dcterms:created>
  <dcterms:modified xsi:type="dcterms:W3CDTF">2022-12-07T09:11:28Z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5</vt:i4>
  </property>
  <property fmtid="{D5CDD505-2E9C-101B-9397-08002B2CF9AE}" pid="3" name="PresentationFormat">
    <vt:lpwstr>Widescreen</vt:lpwstr>
  </property>
  <property fmtid="{D5CDD505-2E9C-101B-9397-08002B2CF9AE}" pid="4" name="Slides">
    <vt:i4>33</vt:i4>
  </property>
  <property fmtid="{D5CDD505-2E9C-101B-9397-08002B2CF9AE}" pid="5" name="_NewReviewCycle">
    <vt:lpwstr/>
  </property>
</Properties>
</file>