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72" autoAdjust="0"/>
    <p:restoredTop sz="94660"/>
  </p:normalViewPr>
  <p:slideViewPr>
    <p:cSldViewPr snapToGrid="0">
      <p:cViewPr>
        <p:scale>
          <a:sx n="109" d="100"/>
          <a:sy n="109" d="100"/>
        </p:scale>
        <p:origin x="48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A9F43B-172E-45F3-8176-DCD0698DD53C}" type="datetimeFigureOut">
              <a:rPr lang="en-US" smtClean="0"/>
              <a:t>5/19/2025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41D68-F5D3-4433-996C-237E842B5152}" type="slidenum">
              <a:rPr lang="en-US" smtClean="0"/>
              <a:t>‹#›</a:t>
            </a:fld>
            <a:endParaRPr lang="en-US"/>
          </a:p>
        </p:txBody>
      </p:sp>
    </p:spTree>
    <p:extLst>
      <p:ext uri="{BB962C8B-B14F-4D97-AF65-F5344CB8AC3E}">
        <p14:creationId xmlns:p14="http://schemas.microsoft.com/office/powerpoint/2010/main" val="272258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ca6d2a3e5d_0_34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gca6d2a3e5d_0_34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800" dirty="0">
                <a:solidFill>
                  <a:schemeClr val="dk1"/>
                </a:solidFill>
                <a:latin typeface="Calibri"/>
                <a:ea typeface="Calibri"/>
                <a:cs typeface="Calibri"/>
                <a:sym typeface="Calibri"/>
              </a:rPr>
              <a:t>Modified from Bill </a:t>
            </a:r>
            <a:r>
              <a:rPr lang="en-US" sz="800" dirty="0" err="1">
                <a:solidFill>
                  <a:schemeClr val="dk1"/>
                </a:solidFill>
                <a:latin typeface="Calibri"/>
                <a:ea typeface="Calibri"/>
                <a:cs typeface="Calibri"/>
                <a:sym typeface="Calibri"/>
              </a:rPr>
              <a:t>Schmarzo’s</a:t>
            </a:r>
            <a:r>
              <a:rPr lang="en-US" sz="800" dirty="0">
                <a:solidFill>
                  <a:schemeClr val="dk1"/>
                </a:solidFill>
                <a:latin typeface="Calibri"/>
                <a:ea typeface="Calibri"/>
                <a:cs typeface="Calibri"/>
                <a:sym typeface="Calibri"/>
              </a:rPr>
              <a:t> Machine Learning Canvas and Jasmine Vasandani’s Data Science Workflow Canvas for SWU</a:t>
            </a:r>
            <a:endParaRPr lang="en-US" sz="800" dirty="0"/>
          </a:p>
          <a:p>
            <a:pPr marL="0" lvl="0" indent="0" algn="l" rtl="0">
              <a:spcBef>
                <a:spcPts val="0"/>
              </a:spcBef>
              <a:spcAft>
                <a:spcPts val="0"/>
              </a:spcAft>
              <a:buNone/>
            </a:pPr>
            <a:endParaRPr lang="en-GB" sz="800" dirty="0"/>
          </a:p>
          <a:p>
            <a:pPr marL="0" lvl="0" indent="0" algn="l" rtl="0">
              <a:spcBef>
                <a:spcPts val="0"/>
              </a:spcBef>
              <a:spcAft>
                <a:spcPts val="0"/>
              </a:spcAft>
              <a:buNone/>
            </a:pPr>
            <a:r>
              <a:rPr lang="en-GB" sz="800" dirty="0"/>
              <a:t>https://towardsdatascience.com/a-data-science-workflow-canvas-to-kickstart-your-projects-db62556be4d0</a:t>
            </a:r>
            <a:endParaRPr sz="800" dirty="0"/>
          </a:p>
          <a:p>
            <a:pPr marL="0" lvl="0" indent="0" algn="l" rtl="0">
              <a:spcBef>
                <a:spcPts val="0"/>
              </a:spcBef>
              <a:spcAft>
                <a:spcPts val="0"/>
              </a:spcAft>
              <a:buNone/>
            </a:pPr>
            <a:r>
              <a:rPr lang="en-GB" sz="800" dirty="0"/>
              <a:t>https://www.digitalistmag.com/cio-knowledge/2018/10/29/data-science-paint-by-numbers-with-hypothesis-development-canvas-06191989/</a:t>
            </a:r>
            <a:endParaRPr sz="800" dirty="0"/>
          </a:p>
        </p:txBody>
      </p:sp>
      <p:sp>
        <p:nvSpPr>
          <p:cNvPr id="273" name="Google Shape;273;gca6d2a3e5d_0_34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a:t>
            </a:fld>
            <a:endParaRPr/>
          </a:p>
        </p:txBody>
      </p:sp>
    </p:spTree>
    <p:extLst>
      <p:ext uri="{BB962C8B-B14F-4D97-AF65-F5344CB8AC3E}">
        <p14:creationId xmlns:p14="http://schemas.microsoft.com/office/powerpoint/2010/main" val="142502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57991-C196-760E-553E-4986694A45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52C05C3-3552-A5A1-483A-BE87A42423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2832262-FD6B-C923-A516-1740FC7E066A}"/>
              </a:ext>
            </a:extLst>
          </p:cNvPr>
          <p:cNvSpPr>
            <a:spLocks noGrp="1"/>
          </p:cNvSpPr>
          <p:nvPr>
            <p:ph type="dt" sz="half" idx="10"/>
          </p:nvPr>
        </p:nvSpPr>
        <p:spPr/>
        <p:txBody>
          <a:bodyPr/>
          <a:lstStyle/>
          <a:p>
            <a:fld id="{07FAAA85-4D4B-45BA-A2FF-83DB6B643C0F}" type="datetimeFigureOut">
              <a:rPr lang="en-US" smtClean="0"/>
              <a:t>5/19/2025</a:t>
            </a:fld>
            <a:endParaRPr lang="en-US"/>
          </a:p>
        </p:txBody>
      </p:sp>
      <p:sp>
        <p:nvSpPr>
          <p:cNvPr id="5" name="Footer Placeholder 4">
            <a:extLst>
              <a:ext uri="{FF2B5EF4-FFF2-40B4-BE49-F238E27FC236}">
                <a16:creationId xmlns:a16="http://schemas.microsoft.com/office/drawing/2014/main" id="{6395799C-A980-51B1-4E66-589ABD780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0F0CCE-E6EB-331C-FDD2-7302C94AEC8E}"/>
              </a:ext>
            </a:extLst>
          </p:cNvPr>
          <p:cNvSpPr>
            <a:spLocks noGrp="1"/>
          </p:cNvSpPr>
          <p:nvPr>
            <p:ph type="sldNum" sz="quarter" idx="12"/>
          </p:nvPr>
        </p:nvSpPr>
        <p:spPr/>
        <p:txBody>
          <a:bodyPr/>
          <a:lstStyle/>
          <a:p>
            <a:fld id="{03FE41C6-5AC6-40DC-A775-121C1F6CD030}" type="slidenum">
              <a:rPr lang="en-US" smtClean="0"/>
              <a:t>‹#›</a:t>
            </a:fld>
            <a:endParaRPr lang="en-US"/>
          </a:p>
        </p:txBody>
      </p:sp>
    </p:spTree>
    <p:extLst>
      <p:ext uri="{BB962C8B-B14F-4D97-AF65-F5344CB8AC3E}">
        <p14:creationId xmlns:p14="http://schemas.microsoft.com/office/powerpoint/2010/main" val="22464349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F2C3B-D9CC-6082-B882-752578559C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8D4C00-3611-E2AF-01B3-36CA0E0BC2B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86637F-5D96-A87F-8959-6133F358CA4C}"/>
              </a:ext>
            </a:extLst>
          </p:cNvPr>
          <p:cNvSpPr>
            <a:spLocks noGrp="1"/>
          </p:cNvSpPr>
          <p:nvPr>
            <p:ph type="dt" sz="half" idx="10"/>
          </p:nvPr>
        </p:nvSpPr>
        <p:spPr/>
        <p:txBody>
          <a:bodyPr/>
          <a:lstStyle/>
          <a:p>
            <a:fld id="{07FAAA85-4D4B-45BA-A2FF-83DB6B643C0F}" type="datetimeFigureOut">
              <a:rPr lang="en-US" smtClean="0"/>
              <a:t>5/19/2025</a:t>
            </a:fld>
            <a:endParaRPr lang="en-US"/>
          </a:p>
        </p:txBody>
      </p:sp>
      <p:sp>
        <p:nvSpPr>
          <p:cNvPr id="5" name="Footer Placeholder 4">
            <a:extLst>
              <a:ext uri="{FF2B5EF4-FFF2-40B4-BE49-F238E27FC236}">
                <a16:creationId xmlns:a16="http://schemas.microsoft.com/office/drawing/2014/main" id="{D691355F-235B-34BE-7A9E-86843120A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35AC22-2E9E-0988-91CF-F0900708D10C}"/>
              </a:ext>
            </a:extLst>
          </p:cNvPr>
          <p:cNvSpPr>
            <a:spLocks noGrp="1"/>
          </p:cNvSpPr>
          <p:nvPr>
            <p:ph type="sldNum" sz="quarter" idx="12"/>
          </p:nvPr>
        </p:nvSpPr>
        <p:spPr/>
        <p:txBody>
          <a:bodyPr/>
          <a:lstStyle/>
          <a:p>
            <a:fld id="{03FE41C6-5AC6-40DC-A775-121C1F6CD030}" type="slidenum">
              <a:rPr lang="en-US" smtClean="0"/>
              <a:t>‹#›</a:t>
            </a:fld>
            <a:endParaRPr lang="en-US"/>
          </a:p>
        </p:txBody>
      </p:sp>
    </p:spTree>
    <p:extLst>
      <p:ext uri="{BB962C8B-B14F-4D97-AF65-F5344CB8AC3E}">
        <p14:creationId xmlns:p14="http://schemas.microsoft.com/office/powerpoint/2010/main" val="10879817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42AF16-45AE-4089-296F-10B5ECD3E7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3260EE-803B-0998-169A-90E149FC4F2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3A9D2A-72CE-F80D-D866-BBEFD2C3E102}"/>
              </a:ext>
            </a:extLst>
          </p:cNvPr>
          <p:cNvSpPr>
            <a:spLocks noGrp="1"/>
          </p:cNvSpPr>
          <p:nvPr>
            <p:ph type="dt" sz="half" idx="10"/>
          </p:nvPr>
        </p:nvSpPr>
        <p:spPr/>
        <p:txBody>
          <a:bodyPr/>
          <a:lstStyle/>
          <a:p>
            <a:fld id="{07FAAA85-4D4B-45BA-A2FF-83DB6B643C0F}" type="datetimeFigureOut">
              <a:rPr lang="en-US" smtClean="0"/>
              <a:t>5/19/2025</a:t>
            </a:fld>
            <a:endParaRPr lang="en-US"/>
          </a:p>
        </p:txBody>
      </p:sp>
      <p:sp>
        <p:nvSpPr>
          <p:cNvPr id="5" name="Footer Placeholder 4">
            <a:extLst>
              <a:ext uri="{FF2B5EF4-FFF2-40B4-BE49-F238E27FC236}">
                <a16:creationId xmlns:a16="http://schemas.microsoft.com/office/drawing/2014/main" id="{935EE35A-5337-2924-1D43-FEE4706C918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49266-5D20-2750-AC49-3CF155E6D068}"/>
              </a:ext>
            </a:extLst>
          </p:cNvPr>
          <p:cNvSpPr>
            <a:spLocks noGrp="1"/>
          </p:cNvSpPr>
          <p:nvPr>
            <p:ph type="sldNum" sz="quarter" idx="12"/>
          </p:nvPr>
        </p:nvSpPr>
        <p:spPr/>
        <p:txBody>
          <a:bodyPr/>
          <a:lstStyle/>
          <a:p>
            <a:fld id="{03FE41C6-5AC6-40DC-A775-121C1F6CD030}" type="slidenum">
              <a:rPr lang="en-US" smtClean="0"/>
              <a:t>‹#›</a:t>
            </a:fld>
            <a:endParaRPr lang="en-US"/>
          </a:p>
        </p:txBody>
      </p:sp>
    </p:spTree>
    <p:extLst>
      <p:ext uri="{BB962C8B-B14F-4D97-AF65-F5344CB8AC3E}">
        <p14:creationId xmlns:p14="http://schemas.microsoft.com/office/powerpoint/2010/main" val="40796702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087C-DA73-38A2-9F7A-6897FECDCC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3A0F4E-55BB-72FB-47BB-040945FEBC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FB5F58-EF13-A4D2-47EA-99D1F2743E24}"/>
              </a:ext>
            </a:extLst>
          </p:cNvPr>
          <p:cNvSpPr>
            <a:spLocks noGrp="1"/>
          </p:cNvSpPr>
          <p:nvPr>
            <p:ph type="dt" sz="half" idx="10"/>
          </p:nvPr>
        </p:nvSpPr>
        <p:spPr/>
        <p:txBody>
          <a:bodyPr/>
          <a:lstStyle/>
          <a:p>
            <a:fld id="{07FAAA85-4D4B-45BA-A2FF-83DB6B643C0F}" type="datetimeFigureOut">
              <a:rPr lang="en-US" smtClean="0"/>
              <a:t>5/19/2025</a:t>
            </a:fld>
            <a:endParaRPr lang="en-US"/>
          </a:p>
        </p:txBody>
      </p:sp>
      <p:sp>
        <p:nvSpPr>
          <p:cNvPr id="5" name="Footer Placeholder 4">
            <a:extLst>
              <a:ext uri="{FF2B5EF4-FFF2-40B4-BE49-F238E27FC236}">
                <a16:creationId xmlns:a16="http://schemas.microsoft.com/office/drawing/2014/main" id="{D9DB014D-75BD-B60E-C2E1-570DF25542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D852E-9DEF-944B-6B08-AFD585E2AE86}"/>
              </a:ext>
            </a:extLst>
          </p:cNvPr>
          <p:cNvSpPr>
            <a:spLocks noGrp="1"/>
          </p:cNvSpPr>
          <p:nvPr>
            <p:ph type="sldNum" sz="quarter" idx="12"/>
          </p:nvPr>
        </p:nvSpPr>
        <p:spPr/>
        <p:txBody>
          <a:bodyPr/>
          <a:lstStyle/>
          <a:p>
            <a:fld id="{03FE41C6-5AC6-40DC-A775-121C1F6CD030}" type="slidenum">
              <a:rPr lang="en-US" smtClean="0"/>
              <a:t>‹#›</a:t>
            </a:fld>
            <a:endParaRPr lang="en-US"/>
          </a:p>
        </p:txBody>
      </p:sp>
    </p:spTree>
    <p:extLst>
      <p:ext uri="{BB962C8B-B14F-4D97-AF65-F5344CB8AC3E}">
        <p14:creationId xmlns:p14="http://schemas.microsoft.com/office/powerpoint/2010/main" val="2942203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105F8-2E27-480D-48E9-825D79417E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0A7EEEE-606F-7E0C-2CE5-A05E85B810E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075D25-E2DE-8954-85C8-A84A46DE971A}"/>
              </a:ext>
            </a:extLst>
          </p:cNvPr>
          <p:cNvSpPr>
            <a:spLocks noGrp="1"/>
          </p:cNvSpPr>
          <p:nvPr>
            <p:ph type="dt" sz="half" idx="10"/>
          </p:nvPr>
        </p:nvSpPr>
        <p:spPr/>
        <p:txBody>
          <a:bodyPr/>
          <a:lstStyle/>
          <a:p>
            <a:fld id="{07FAAA85-4D4B-45BA-A2FF-83DB6B643C0F}" type="datetimeFigureOut">
              <a:rPr lang="en-US" smtClean="0"/>
              <a:t>5/19/2025</a:t>
            </a:fld>
            <a:endParaRPr lang="en-US"/>
          </a:p>
        </p:txBody>
      </p:sp>
      <p:sp>
        <p:nvSpPr>
          <p:cNvPr id="5" name="Footer Placeholder 4">
            <a:extLst>
              <a:ext uri="{FF2B5EF4-FFF2-40B4-BE49-F238E27FC236}">
                <a16:creationId xmlns:a16="http://schemas.microsoft.com/office/drawing/2014/main" id="{448E1A22-9A50-BA49-2AEB-AE2451217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79C3E2-0E5F-C77B-15BB-B849A74E27F4}"/>
              </a:ext>
            </a:extLst>
          </p:cNvPr>
          <p:cNvSpPr>
            <a:spLocks noGrp="1"/>
          </p:cNvSpPr>
          <p:nvPr>
            <p:ph type="sldNum" sz="quarter" idx="12"/>
          </p:nvPr>
        </p:nvSpPr>
        <p:spPr/>
        <p:txBody>
          <a:bodyPr/>
          <a:lstStyle/>
          <a:p>
            <a:fld id="{03FE41C6-5AC6-40DC-A775-121C1F6CD030}" type="slidenum">
              <a:rPr lang="en-US" smtClean="0"/>
              <a:t>‹#›</a:t>
            </a:fld>
            <a:endParaRPr lang="en-US"/>
          </a:p>
        </p:txBody>
      </p:sp>
    </p:spTree>
    <p:extLst>
      <p:ext uri="{BB962C8B-B14F-4D97-AF65-F5344CB8AC3E}">
        <p14:creationId xmlns:p14="http://schemas.microsoft.com/office/powerpoint/2010/main" val="529689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7480A-7542-6A7D-27C2-CE3431DBD1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301E779-BE14-BD2F-E3A6-DE243DAE4E2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9398193-CAA8-10FB-A693-D6950CBD9C0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B0C2C31-C472-1BA2-5549-9FF7E696287C}"/>
              </a:ext>
            </a:extLst>
          </p:cNvPr>
          <p:cNvSpPr>
            <a:spLocks noGrp="1"/>
          </p:cNvSpPr>
          <p:nvPr>
            <p:ph type="dt" sz="half" idx="10"/>
          </p:nvPr>
        </p:nvSpPr>
        <p:spPr/>
        <p:txBody>
          <a:bodyPr/>
          <a:lstStyle/>
          <a:p>
            <a:fld id="{07FAAA85-4D4B-45BA-A2FF-83DB6B643C0F}" type="datetimeFigureOut">
              <a:rPr lang="en-US" smtClean="0"/>
              <a:t>5/19/2025</a:t>
            </a:fld>
            <a:endParaRPr lang="en-US"/>
          </a:p>
        </p:txBody>
      </p:sp>
      <p:sp>
        <p:nvSpPr>
          <p:cNvPr id="6" name="Footer Placeholder 5">
            <a:extLst>
              <a:ext uri="{FF2B5EF4-FFF2-40B4-BE49-F238E27FC236}">
                <a16:creationId xmlns:a16="http://schemas.microsoft.com/office/drawing/2014/main" id="{21AD8B54-CEA9-A6B9-220C-FA77C9FA7F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EA61FE-2E00-2B8E-8243-46513E33D1C9}"/>
              </a:ext>
            </a:extLst>
          </p:cNvPr>
          <p:cNvSpPr>
            <a:spLocks noGrp="1"/>
          </p:cNvSpPr>
          <p:nvPr>
            <p:ph type="sldNum" sz="quarter" idx="12"/>
          </p:nvPr>
        </p:nvSpPr>
        <p:spPr/>
        <p:txBody>
          <a:bodyPr/>
          <a:lstStyle/>
          <a:p>
            <a:fld id="{03FE41C6-5AC6-40DC-A775-121C1F6CD030}" type="slidenum">
              <a:rPr lang="en-US" smtClean="0"/>
              <a:t>‹#›</a:t>
            </a:fld>
            <a:endParaRPr lang="en-US"/>
          </a:p>
        </p:txBody>
      </p:sp>
    </p:spTree>
    <p:extLst>
      <p:ext uri="{BB962C8B-B14F-4D97-AF65-F5344CB8AC3E}">
        <p14:creationId xmlns:p14="http://schemas.microsoft.com/office/powerpoint/2010/main" val="2708801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D36F-D601-A100-0E36-34D2721CD0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7CF6567-5972-A16E-2037-86FDF2831A6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51C0C72-CF7B-5C14-889A-E07B8B1B65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62BA61A-0651-8C81-C1B2-FD3E1AAF02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C400C24-D391-6B46-8B52-F537B1DA515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293294B-F1F9-08F1-D1CD-F5B8A3537BED}"/>
              </a:ext>
            </a:extLst>
          </p:cNvPr>
          <p:cNvSpPr>
            <a:spLocks noGrp="1"/>
          </p:cNvSpPr>
          <p:nvPr>
            <p:ph type="dt" sz="half" idx="10"/>
          </p:nvPr>
        </p:nvSpPr>
        <p:spPr/>
        <p:txBody>
          <a:bodyPr/>
          <a:lstStyle/>
          <a:p>
            <a:fld id="{07FAAA85-4D4B-45BA-A2FF-83DB6B643C0F}" type="datetimeFigureOut">
              <a:rPr lang="en-US" smtClean="0"/>
              <a:t>5/19/2025</a:t>
            </a:fld>
            <a:endParaRPr lang="en-US"/>
          </a:p>
        </p:txBody>
      </p:sp>
      <p:sp>
        <p:nvSpPr>
          <p:cNvPr id="8" name="Footer Placeholder 7">
            <a:extLst>
              <a:ext uri="{FF2B5EF4-FFF2-40B4-BE49-F238E27FC236}">
                <a16:creationId xmlns:a16="http://schemas.microsoft.com/office/drawing/2014/main" id="{4593B7DC-690C-012B-F6F4-7CCC2C5A0B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B8EC21-F5B9-715E-AAE9-CA3B4AE97F70}"/>
              </a:ext>
            </a:extLst>
          </p:cNvPr>
          <p:cNvSpPr>
            <a:spLocks noGrp="1"/>
          </p:cNvSpPr>
          <p:nvPr>
            <p:ph type="sldNum" sz="quarter" idx="12"/>
          </p:nvPr>
        </p:nvSpPr>
        <p:spPr/>
        <p:txBody>
          <a:bodyPr/>
          <a:lstStyle/>
          <a:p>
            <a:fld id="{03FE41C6-5AC6-40DC-A775-121C1F6CD030}" type="slidenum">
              <a:rPr lang="en-US" smtClean="0"/>
              <a:t>‹#›</a:t>
            </a:fld>
            <a:endParaRPr lang="en-US"/>
          </a:p>
        </p:txBody>
      </p:sp>
    </p:spTree>
    <p:extLst>
      <p:ext uri="{BB962C8B-B14F-4D97-AF65-F5344CB8AC3E}">
        <p14:creationId xmlns:p14="http://schemas.microsoft.com/office/powerpoint/2010/main" val="16010774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5456E-A899-2590-6D11-4DC01C37EE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6FC492-567F-D7C8-1AF6-9AEA18155AAC}"/>
              </a:ext>
            </a:extLst>
          </p:cNvPr>
          <p:cNvSpPr>
            <a:spLocks noGrp="1"/>
          </p:cNvSpPr>
          <p:nvPr>
            <p:ph type="dt" sz="half" idx="10"/>
          </p:nvPr>
        </p:nvSpPr>
        <p:spPr/>
        <p:txBody>
          <a:bodyPr/>
          <a:lstStyle/>
          <a:p>
            <a:fld id="{07FAAA85-4D4B-45BA-A2FF-83DB6B643C0F}" type="datetimeFigureOut">
              <a:rPr lang="en-US" smtClean="0"/>
              <a:t>5/19/2025</a:t>
            </a:fld>
            <a:endParaRPr lang="en-US"/>
          </a:p>
        </p:txBody>
      </p:sp>
      <p:sp>
        <p:nvSpPr>
          <p:cNvPr id="4" name="Footer Placeholder 3">
            <a:extLst>
              <a:ext uri="{FF2B5EF4-FFF2-40B4-BE49-F238E27FC236}">
                <a16:creationId xmlns:a16="http://schemas.microsoft.com/office/drawing/2014/main" id="{D32B8A2F-4B1C-DA21-E6EA-7E501E05B74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E8FFAC-210A-8DB5-C2ED-A9CE2ED85F51}"/>
              </a:ext>
            </a:extLst>
          </p:cNvPr>
          <p:cNvSpPr>
            <a:spLocks noGrp="1"/>
          </p:cNvSpPr>
          <p:nvPr>
            <p:ph type="sldNum" sz="quarter" idx="12"/>
          </p:nvPr>
        </p:nvSpPr>
        <p:spPr/>
        <p:txBody>
          <a:bodyPr/>
          <a:lstStyle/>
          <a:p>
            <a:fld id="{03FE41C6-5AC6-40DC-A775-121C1F6CD030}" type="slidenum">
              <a:rPr lang="en-US" smtClean="0"/>
              <a:t>‹#›</a:t>
            </a:fld>
            <a:endParaRPr lang="en-US"/>
          </a:p>
        </p:txBody>
      </p:sp>
    </p:spTree>
    <p:extLst>
      <p:ext uri="{BB962C8B-B14F-4D97-AF65-F5344CB8AC3E}">
        <p14:creationId xmlns:p14="http://schemas.microsoft.com/office/powerpoint/2010/main" val="9203667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038666-F58B-1EA3-A306-78D5B0B0996D}"/>
              </a:ext>
            </a:extLst>
          </p:cNvPr>
          <p:cNvSpPr>
            <a:spLocks noGrp="1"/>
          </p:cNvSpPr>
          <p:nvPr>
            <p:ph type="dt" sz="half" idx="10"/>
          </p:nvPr>
        </p:nvSpPr>
        <p:spPr/>
        <p:txBody>
          <a:bodyPr/>
          <a:lstStyle/>
          <a:p>
            <a:fld id="{07FAAA85-4D4B-45BA-A2FF-83DB6B643C0F}" type="datetimeFigureOut">
              <a:rPr lang="en-US" smtClean="0"/>
              <a:t>5/19/2025</a:t>
            </a:fld>
            <a:endParaRPr lang="en-US"/>
          </a:p>
        </p:txBody>
      </p:sp>
      <p:sp>
        <p:nvSpPr>
          <p:cNvPr id="3" name="Footer Placeholder 2">
            <a:extLst>
              <a:ext uri="{FF2B5EF4-FFF2-40B4-BE49-F238E27FC236}">
                <a16:creationId xmlns:a16="http://schemas.microsoft.com/office/drawing/2014/main" id="{C778F5FD-4A9A-6A3A-A3FD-F88F093B6D4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3699CA-A850-0C66-1582-F6BAD8CEE88F}"/>
              </a:ext>
            </a:extLst>
          </p:cNvPr>
          <p:cNvSpPr>
            <a:spLocks noGrp="1"/>
          </p:cNvSpPr>
          <p:nvPr>
            <p:ph type="sldNum" sz="quarter" idx="12"/>
          </p:nvPr>
        </p:nvSpPr>
        <p:spPr/>
        <p:txBody>
          <a:bodyPr/>
          <a:lstStyle/>
          <a:p>
            <a:fld id="{03FE41C6-5AC6-40DC-A775-121C1F6CD030}" type="slidenum">
              <a:rPr lang="en-US" smtClean="0"/>
              <a:t>‹#›</a:t>
            </a:fld>
            <a:endParaRPr lang="en-US"/>
          </a:p>
        </p:txBody>
      </p:sp>
    </p:spTree>
    <p:extLst>
      <p:ext uri="{BB962C8B-B14F-4D97-AF65-F5344CB8AC3E}">
        <p14:creationId xmlns:p14="http://schemas.microsoft.com/office/powerpoint/2010/main" val="3089518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F29DB0-6F00-C17F-1869-6ACDB9A86F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9C0EA0-E080-DD25-51A6-71FD1A740B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B652AC-9AFE-967F-7632-E861E54EC8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23E4CE-8583-ECE6-B568-1181C36C0166}"/>
              </a:ext>
            </a:extLst>
          </p:cNvPr>
          <p:cNvSpPr>
            <a:spLocks noGrp="1"/>
          </p:cNvSpPr>
          <p:nvPr>
            <p:ph type="dt" sz="half" idx="10"/>
          </p:nvPr>
        </p:nvSpPr>
        <p:spPr/>
        <p:txBody>
          <a:bodyPr/>
          <a:lstStyle/>
          <a:p>
            <a:fld id="{07FAAA85-4D4B-45BA-A2FF-83DB6B643C0F}" type="datetimeFigureOut">
              <a:rPr lang="en-US" smtClean="0"/>
              <a:t>5/19/2025</a:t>
            </a:fld>
            <a:endParaRPr lang="en-US"/>
          </a:p>
        </p:txBody>
      </p:sp>
      <p:sp>
        <p:nvSpPr>
          <p:cNvPr id="6" name="Footer Placeholder 5">
            <a:extLst>
              <a:ext uri="{FF2B5EF4-FFF2-40B4-BE49-F238E27FC236}">
                <a16:creationId xmlns:a16="http://schemas.microsoft.com/office/drawing/2014/main" id="{4FCEEB4E-005A-12F5-A496-634B8DAD8A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9C7A53-343B-08C8-B961-6AC3EC9E19CE}"/>
              </a:ext>
            </a:extLst>
          </p:cNvPr>
          <p:cNvSpPr>
            <a:spLocks noGrp="1"/>
          </p:cNvSpPr>
          <p:nvPr>
            <p:ph type="sldNum" sz="quarter" idx="12"/>
          </p:nvPr>
        </p:nvSpPr>
        <p:spPr/>
        <p:txBody>
          <a:bodyPr/>
          <a:lstStyle/>
          <a:p>
            <a:fld id="{03FE41C6-5AC6-40DC-A775-121C1F6CD030}" type="slidenum">
              <a:rPr lang="en-US" smtClean="0"/>
              <a:t>‹#›</a:t>
            </a:fld>
            <a:endParaRPr lang="en-US"/>
          </a:p>
        </p:txBody>
      </p:sp>
    </p:spTree>
    <p:extLst>
      <p:ext uri="{BB962C8B-B14F-4D97-AF65-F5344CB8AC3E}">
        <p14:creationId xmlns:p14="http://schemas.microsoft.com/office/powerpoint/2010/main" val="123323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D2BD3-07D4-31E9-B440-DCE8E62DD6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B6B77D6-C02E-EF7F-4428-16D99C49C7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5AF5B48-67B1-DC1C-579A-A4350B0165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237637-79DC-A4B8-04D2-F390EA1534B3}"/>
              </a:ext>
            </a:extLst>
          </p:cNvPr>
          <p:cNvSpPr>
            <a:spLocks noGrp="1"/>
          </p:cNvSpPr>
          <p:nvPr>
            <p:ph type="dt" sz="half" idx="10"/>
          </p:nvPr>
        </p:nvSpPr>
        <p:spPr/>
        <p:txBody>
          <a:bodyPr/>
          <a:lstStyle/>
          <a:p>
            <a:fld id="{07FAAA85-4D4B-45BA-A2FF-83DB6B643C0F}" type="datetimeFigureOut">
              <a:rPr lang="en-US" smtClean="0"/>
              <a:t>5/19/2025</a:t>
            </a:fld>
            <a:endParaRPr lang="en-US"/>
          </a:p>
        </p:txBody>
      </p:sp>
      <p:sp>
        <p:nvSpPr>
          <p:cNvPr id="6" name="Footer Placeholder 5">
            <a:extLst>
              <a:ext uri="{FF2B5EF4-FFF2-40B4-BE49-F238E27FC236}">
                <a16:creationId xmlns:a16="http://schemas.microsoft.com/office/drawing/2014/main" id="{E71A0AE1-045E-BE1B-3EF8-AC2FE2FC6BC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B980FD-A3B0-8ADB-62A8-EB1A4D859F9E}"/>
              </a:ext>
            </a:extLst>
          </p:cNvPr>
          <p:cNvSpPr>
            <a:spLocks noGrp="1"/>
          </p:cNvSpPr>
          <p:nvPr>
            <p:ph type="sldNum" sz="quarter" idx="12"/>
          </p:nvPr>
        </p:nvSpPr>
        <p:spPr/>
        <p:txBody>
          <a:bodyPr/>
          <a:lstStyle/>
          <a:p>
            <a:fld id="{03FE41C6-5AC6-40DC-A775-121C1F6CD030}" type="slidenum">
              <a:rPr lang="en-US" smtClean="0"/>
              <a:t>‹#›</a:t>
            </a:fld>
            <a:endParaRPr lang="en-US"/>
          </a:p>
        </p:txBody>
      </p:sp>
    </p:spTree>
    <p:extLst>
      <p:ext uri="{BB962C8B-B14F-4D97-AF65-F5344CB8AC3E}">
        <p14:creationId xmlns:p14="http://schemas.microsoft.com/office/powerpoint/2010/main" val="2377662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D6D16A7-15F8-5BA7-0B05-39B5419D11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3B943E-AB83-410B-BCEE-1363756AAE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FE92F8-4400-36CE-E4A2-A5E1FBCF869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7FAAA85-4D4B-45BA-A2FF-83DB6B643C0F}" type="datetimeFigureOut">
              <a:rPr lang="en-US" smtClean="0"/>
              <a:t>5/19/2025</a:t>
            </a:fld>
            <a:endParaRPr lang="en-US"/>
          </a:p>
        </p:txBody>
      </p:sp>
      <p:sp>
        <p:nvSpPr>
          <p:cNvPr id="5" name="Footer Placeholder 4">
            <a:extLst>
              <a:ext uri="{FF2B5EF4-FFF2-40B4-BE49-F238E27FC236}">
                <a16:creationId xmlns:a16="http://schemas.microsoft.com/office/drawing/2014/main" id="{EA9A8060-92E0-52B2-2D99-220AB528B2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8796156-4EAD-5F55-3E06-88009F5F71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3FE41C6-5AC6-40DC-A775-121C1F6CD030}" type="slidenum">
              <a:rPr lang="en-US" smtClean="0"/>
              <a:t>‹#›</a:t>
            </a:fld>
            <a:endParaRPr lang="en-US"/>
          </a:p>
        </p:txBody>
      </p:sp>
    </p:spTree>
    <p:extLst>
      <p:ext uri="{BB962C8B-B14F-4D97-AF65-F5344CB8AC3E}">
        <p14:creationId xmlns:p14="http://schemas.microsoft.com/office/powerpoint/2010/main" val="18018090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sv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grpSp>
        <p:nvGrpSpPr>
          <p:cNvPr id="4" name="Group 3">
            <a:extLst>
              <a:ext uri="{FF2B5EF4-FFF2-40B4-BE49-F238E27FC236}">
                <a16:creationId xmlns:a16="http://schemas.microsoft.com/office/drawing/2014/main" id="{A43816FC-5CD6-FD5B-63A9-1D020F34BB78}"/>
              </a:ext>
            </a:extLst>
          </p:cNvPr>
          <p:cNvGrpSpPr/>
          <p:nvPr/>
        </p:nvGrpSpPr>
        <p:grpSpPr>
          <a:xfrm>
            <a:off x="0" y="770117"/>
            <a:ext cx="3215995" cy="2901572"/>
            <a:chOff x="0" y="791289"/>
            <a:chExt cx="3222885" cy="2880400"/>
          </a:xfrm>
        </p:grpSpPr>
        <p:pic>
          <p:nvPicPr>
            <p:cNvPr id="275" name="Google Shape;275;p42"/>
            <p:cNvPicPr preferRelativeResize="0"/>
            <p:nvPr/>
          </p:nvPicPr>
          <p:blipFill>
            <a:blip r:embed="rId3">
              <a:alphaModFix/>
            </a:blip>
            <a:stretch>
              <a:fillRect/>
            </a:stretch>
          </p:blipFill>
          <p:spPr>
            <a:xfrm>
              <a:off x="3018528" y="825888"/>
              <a:ext cx="182880" cy="182880"/>
            </a:xfrm>
            <a:prstGeom prst="rect">
              <a:avLst/>
            </a:prstGeom>
            <a:noFill/>
            <a:ln>
              <a:noFill/>
            </a:ln>
          </p:spPr>
        </p:pic>
        <p:sp>
          <p:nvSpPr>
            <p:cNvPr id="277" name="Google Shape;277;p42"/>
            <p:cNvSpPr/>
            <p:nvPr/>
          </p:nvSpPr>
          <p:spPr>
            <a:xfrm>
              <a:off x="0" y="791289"/>
              <a:ext cx="3222885" cy="2880400"/>
            </a:xfrm>
            <a:prstGeom prst="rect">
              <a:avLst/>
            </a:prstGeom>
            <a:noFill/>
            <a:ln w="12700" cap="flat" cmpd="sng">
              <a:solidFill>
                <a:srgbClr val="A5A5A5"/>
              </a:solidFill>
              <a:prstDash val="solid"/>
              <a:miter lim="800000"/>
              <a:headEnd type="none" w="sm" len="sm"/>
              <a:tailEnd type="none" w="sm" len="sm"/>
            </a:ln>
          </p:spPr>
          <p:txBody>
            <a:bodyPr spcFirstLastPara="1" wrap="square" lIns="91433" tIns="45700" rIns="91433" bIns="45700" anchor="t" anchorCtr="0">
              <a:noAutofit/>
            </a:bodyPr>
            <a:lstStyle/>
            <a:p>
              <a:pPr>
                <a:buClr>
                  <a:srgbClr val="C00000"/>
                </a:buClr>
                <a:buSzPts val="1500"/>
              </a:pPr>
              <a:r>
                <a:rPr lang="en-GB" sz="1600" b="1" dirty="0">
                  <a:latin typeface="Calibri"/>
                  <a:ea typeface="Calibri"/>
                  <a:cs typeface="Calibri"/>
                  <a:sym typeface="Calibri"/>
                </a:rPr>
                <a:t>1. Problem Statement/Background</a:t>
              </a:r>
              <a:endParaRPr sz="1200" dirty="0"/>
            </a:p>
            <a:p>
              <a:pPr>
                <a:buClr>
                  <a:schemeClr val="dk1"/>
                </a:buClr>
              </a:pPr>
              <a:r>
                <a:rPr lang="en-US" sz="1200" dirty="0"/>
                <a:t>Between 2020 and 2022, the COVID-19 pandemic severely impacted Chicago’s public health systems. Most policy decisions during this period were made using citywide aggregated data, which lacked the granularity to identify high-risk communities or track real-time outbreaks at the neighborhood level. ZIP Code-level weekly data presented an opportunity to better understand the local spread and design more targeted interventions.</a:t>
              </a:r>
              <a:endParaRPr sz="1200" dirty="0">
                <a:solidFill>
                  <a:srgbClr val="FF0000"/>
                </a:solidFill>
                <a:latin typeface="Calibri"/>
                <a:ea typeface="Calibri"/>
                <a:cs typeface="Calibri"/>
                <a:sym typeface="Calibri"/>
              </a:endParaRPr>
            </a:p>
          </p:txBody>
        </p:sp>
      </p:grpSp>
      <p:grpSp>
        <p:nvGrpSpPr>
          <p:cNvPr id="7" name="Group 6">
            <a:extLst>
              <a:ext uri="{FF2B5EF4-FFF2-40B4-BE49-F238E27FC236}">
                <a16:creationId xmlns:a16="http://schemas.microsoft.com/office/drawing/2014/main" id="{DDE53A85-8627-D3E8-726E-0EC9E7AC2507}"/>
              </a:ext>
            </a:extLst>
          </p:cNvPr>
          <p:cNvGrpSpPr/>
          <p:nvPr/>
        </p:nvGrpSpPr>
        <p:grpSpPr>
          <a:xfrm>
            <a:off x="8916884" y="775666"/>
            <a:ext cx="3256264" cy="2894677"/>
            <a:chOff x="8916884" y="775666"/>
            <a:chExt cx="3256264" cy="2894677"/>
          </a:xfrm>
        </p:grpSpPr>
        <p:sp>
          <p:nvSpPr>
            <p:cNvPr id="278" name="Google Shape;278;p42"/>
            <p:cNvSpPr/>
            <p:nvPr/>
          </p:nvSpPr>
          <p:spPr>
            <a:xfrm>
              <a:off x="8916884" y="775666"/>
              <a:ext cx="3256264" cy="2894677"/>
            </a:xfrm>
            <a:prstGeom prst="rect">
              <a:avLst/>
            </a:prstGeom>
            <a:noFill/>
            <a:ln w="12700" cap="flat" cmpd="sng">
              <a:solidFill>
                <a:srgbClr val="A5A5A5"/>
              </a:solidFill>
              <a:prstDash val="solid"/>
              <a:miter lim="800000"/>
              <a:headEnd type="none" w="sm" len="sm"/>
              <a:tailEnd type="none" w="sm" len="sm"/>
            </a:ln>
          </p:spPr>
          <p:txBody>
            <a:bodyPr spcFirstLastPara="1" wrap="square" lIns="91433" tIns="45700" rIns="91433" bIns="45700" anchor="t" anchorCtr="0">
              <a:noAutofit/>
            </a:bodyPr>
            <a:lstStyle/>
            <a:p>
              <a:pPr>
                <a:buClr>
                  <a:schemeClr val="dk1"/>
                </a:buClr>
              </a:pPr>
              <a:r>
                <a:rPr lang="en-GB" sz="1600" b="1" dirty="0">
                  <a:latin typeface="Calibri"/>
                  <a:ea typeface="Calibri"/>
                  <a:cs typeface="Calibri"/>
                  <a:sym typeface="Calibri"/>
                </a:rPr>
                <a:t>4. Data Sources/Attributes</a:t>
              </a:r>
              <a:endParaRPr sz="1200" dirty="0"/>
            </a:p>
            <a:p>
              <a:pPr>
                <a:buClr>
                  <a:schemeClr val="dk1"/>
                </a:buClr>
              </a:pPr>
              <a:r>
                <a:rPr lang="en-US" sz="1200" dirty="0"/>
                <a:t>The dataset was sourced from Kaggle and contained weekly figures for case counts, testing volume, deaths, and percent positivity by ZIP Code. Data was cleaned and processed using Power Query in Excel—errors were removed, and missing values were not present, making it suitable for direct analysis.</a:t>
              </a:r>
              <a:endParaRPr sz="1200" dirty="0">
                <a:solidFill>
                  <a:srgbClr val="FF0000"/>
                </a:solidFill>
                <a:latin typeface="Calibri"/>
                <a:ea typeface="Calibri"/>
                <a:cs typeface="Calibri"/>
                <a:sym typeface="Calibri"/>
              </a:endParaRPr>
            </a:p>
          </p:txBody>
        </p:sp>
        <p:pic>
          <p:nvPicPr>
            <p:cNvPr id="282" name="Google Shape;282;p42" descr="Category:Disk &lt;strong&gt;icons&lt;/strong&gt; - Wikimedia Commons"/>
            <p:cNvPicPr preferRelativeResize="0"/>
            <p:nvPr/>
          </p:nvPicPr>
          <p:blipFill rotWithShape="1">
            <a:blip r:embed="rId4">
              <a:alphaModFix/>
            </a:blip>
            <a:srcRect/>
            <a:stretch/>
          </p:blipFill>
          <p:spPr>
            <a:xfrm>
              <a:off x="11919564" y="829143"/>
              <a:ext cx="182880" cy="182880"/>
            </a:xfrm>
            <a:prstGeom prst="rect">
              <a:avLst/>
            </a:prstGeom>
            <a:noFill/>
            <a:ln>
              <a:noFill/>
            </a:ln>
          </p:spPr>
        </p:pic>
      </p:grpSp>
      <p:grpSp>
        <p:nvGrpSpPr>
          <p:cNvPr id="19" name="Group 18">
            <a:extLst>
              <a:ext uri="{FF2B5EF4-FFF2-40B4-BE49-F238E27FC236}">
                <a16:creationId xmlns:a16="http://schemas.microsoft.com/office/drawing/2014/main" id="{2E3B8F1F-A002-8171-CA6A-4AF79C342C13}"/>
              </a:ext>
            </a:extLst>
          </p:cNvPr>
          <p:cNvGrpSpPr/>
          <p:nvPr/>
        </p:nvGrpSpPr>
        <p:grpSpPr>
          <a:xfrm>
            <a:off x="3222464" y="770117"/>
            <a:ext cx="1783393" cy="2901572"/>
            <a:chOff x="3222464" y="770117"/>
            <a:chExt cx="1783393" cy="2901572"/>
          </a:xfrm>
        </p:grpSpPr>
        <p:sp>
          <p:nvSpPr>
            <p:cNvPr id="14" name="TextBox 13">
              <a:extLst>
                <a:ext uri="{FF2B5EF4-FFF2-40B4-BE49-F238E27FC236}">
                  <a16:creationId xmlns:a16="http://schemas.microsoft.com/office/drawing/2014/main" id="{980E9028-A87B-A0C5-F19E-F1975E98CDD8}"/>
                </a:ext>
              </a:extLst>
            </p:cNvPr>
            <p:cNvSpPr txBox="1"/>
            <p:nvPr/>
          </p:nvSpPr>
          <p:spPr>
            <a:xfrm>
              <a:off x="3243940" y="775666"/>
              <a:ext cx="1743065" cy="830997"/>
            </a:xfrm>
            <a:prstGeom prst="rect">
              <a:avLst/>
            </a:prstGeom>
            <a:noFill/>
          </p:spPr>
          <p:txBody>
            <a:bodyPr wrap="square">
              <a:spAutoFit/>
            </a:bodyPr>
            <a:lstStyle/>
            <a:p>
              <a:r>
                <a:rPr lang="en-US" sz="1600" b="1" dirty="0">
                  <a:latin typeface="Calibri"/>
                  <a:ea typeface="Calibri"/>
                  <a:cs typeface="Calibri"/>
                </a:rPr>
                <a:t>2. SMART Objectives/ Value Propositions</a:t>
              </a:r>
            </a:p>
          </p:txBody>
        </p:sp>
        <p:grpSp>
          <p:nvGrpSpPr>
            <p:cNvPr id="16" name="Group 15">
              <a:extLst>
                <a:ext uri="{FF2B5EF4-FFF2-40B4-BE49-F238E27FC236}">
                  <a16:creationId xmlns:a16="http://schemas.microsoft.com/office/drawing/2014/main" id="{59198470-A47A-B930-1351-8D9A5EF47751}"/>
                </a:ext>
              </a:extLst>
            </p:cNvPr>
            <p:cNvGrpSpPr/>
            <p:nvPr/>
          </p:nvGrpSpPr>
          <p:grpSpPr>
            <a:xfrm>
              <a:off x="3222464" y="770117"/>
              <a:ext cx="1783393" cy="2901572"/>
              <a:chOff x="3222464" y="791289"/>
              <a:chExt cx="2014333" cy="2880400"/>
            </a:xfrm>
          </p:grpSpPr>
          <p:pic>
            <p:nvPicPr>
              <p:cNvPr id="283" name="Google Shape;283;p42" descr="exzuberant: SBAR with light bulbs and spanners"/>
              <p:cNvPicPr preferRelativeResize="0"/>
              <p:nvPr/>
            </p:nvPicPr>
            <p:blipFill rotWithShape="1">
              <a:blip r:embed="rId5">
                <a:alphaModFix/>
              </a:blip>
              <a:srcRect/>
              <a:stretch/>
            </p:blipFill>
            <p:spPr>
              <a:xfrm>
                <a:off x="5027335" y="852420"/>
                <a:ext cx="182880" cy="182880"/>
              </a:xfrm>
              <a:prstGeom prst="rect">
                <a:avLst/>
              </a:prstGeom>
              <a:noFill/>
              <a:ln>
                <a:noFill/>
              </a:ln>
            </p:spPr>
          </p:pic>
          <p:sp>
            <p:nvSpPr>
              <p:cNvPr id="279" name="Google Shape;279;p42"/>
              <p:cNvSpPr/>
              <p:nvPr/>
            </p:nvSpPr>
            <p:spPr>
              <a:xfrm>
                <a:off x="3222464" y="791289"/>
                <a:ext cx="2014333" cy="2880400"/>
              </a:xfrm>
              <a:prstGeom prst="rect">
                <a:avLst/>
              </a:prstGeom>
              <a:noFill/>
              <a:ln w="12700" cap="flat" cmpd="sng">
                <a:solidFill>
                  <a:srgbClr val="A5A5A5"/>
                </a:solidFill>
                <a:prstDash val="solid"/>
                <a:miter lim="800000"/>
                <a:headEnd type="none" w="sm" len="sm"/>
                <a:tailEnd type="none" w="sm" len="sm"/>
              </a:ln>
            </p:spPr>
            <p:txBody>
              <a:bodyPr spcFirstLastPara="1" wrap="square" lIns="91433" tIns="45700" rIns="91433" bIns="45700" anchor="t" anchorCtr="0">
                <a:noAutofit/>
              </a:bodyPr>
              <a:lstStyle/>
              <a:p>
                <a:pPr>
                  <a:buClr>
                    <a:schemeClr val="dk1"/>
                  </a:buClr>
                </a:pPr>
                <a:endParaRPr sz="1467" dirty="0">
                  <a:solidFill>
                    <a:srgbClr val="FF0000"/>
                  </a:solidFill>
                  <a:latin typeface="Calibri"/>
                  <a:ea typeface="Calibri"/>
                  <a:cs typeface="Calibri"/>
                  <a:sym typeface="Calibri"/>
                </a:endParaRPr>
              </a:p>
              <a:p>
                <a:pPr>
                  <a:buClr>
                    <a:schemeClr val="dk1"/>
                  </a:buClr>
                </a:pPr>
                <a:endParaRPr sz="1467" dirty="0">
                  <a:solidFill>
                    <a:srgbClr val="FF0000"/>
                  </a:solidFill>
                  <a:latin typeface="Calibri"/>
                  <a:ea typeface="Calibri"/>
                  <a:cs typeface="Calibri"/>
                  <a:sym typeface="Calibri"/>
                </a:endParaRPr>
              </a:p>
              <a:p>
                <a:pPr>
                  <a:buClr>
                    <a:schemeClr val="dk1"/>
                  </a:buClr>
                </a:pPr>
                <a:endParaRPr sz="1467" dirty="0">
                  <a:solidFill>
                    <a:srgbClr val="A5A5A5"/>
                  </a:solidFill>
                  <a:latin typeface="Calibri"/>
                  <a:ea typeface="Calibri"/>
                  <a:cs typeface="Calibri"/>
                  <a:sym typeface="Calibri"/>
                </a:endParaRPr>
              </a:p>
            </p:txBody>
          </p:sp>
        </p:grpSp>
      </p:grpSp>
      <p:grpSp>
        <p:nvGrpSpPr>
          <p:cNvPr id="15" name="Group 14">
            <a:extLst>
              <a:ext uri="{FF2B5EF4-FFF2-40B4-BE49-F238E27FC236}">
                <a16:creationId xmlns:a16="http://schemas.microsoft.com/office/drawing/2014/main" id="{3D8F9CE2-F662-34C7-8133-5A15F52B30C2}"/>
              </a:ext>
            </a:extLst>
          </p:cNvPr>
          <p:cNvGrpSpPr/>
          <p:nvPr/>
        </p:nvGrpSpPr>
        <p:grpSpPr>
          <a:xfrm>
            <a:off x="5005857" y="775666"/>
            <a:ext cx="3911025" cy="2894679"/>
            <a:chOff x="5257853" y="775666"/>
            <a:chExt cx="3659030" cy="2894679"/>
          </a:xfrm>
        </p:grpSpPr>
        <p:sp>
          <p:nvSpPr>
            <p:cNvPr id="276" name="Google Shape;276;p42"/>
            <p:cNvSpPr/>
            <p:nvPr/>
          </p:nvSpPr>
          <p:spPr>
            <a:xfrm>
              <a:off x="5257853" y="775666"/>
              <a:ext cx="3659030" cy="2894679"/>
            </a:xfrm>
            <a:prstGeom prst="rect">
              <a:avLst/>
            </a:prstGeom>
            <a:noFill/>
            <a:ln w="12700" cap="flat" cmpd="sng">
              <a:solidFill>
                <a:srgbClr val="A5A5A5"/>
              </a:solidFill>
              <a:prstDash val="solid"/>
              <a:miter lim="800000"/>
              <a:headEnd type="none" w="sm" len="sm"/>
              <a:tailEnd type="none" w="sm" len="sm"/>
            </a:ln>
          </p:spPr>
          <p:txBody>
            <a:bodyPr spcFirstLastPara="1" wrap="square" lIns="91433" tIns="45700" rIns="91433" bIns="45700" anchor="t" anchorCtr="0">
              <a:noAutofit/>
            </a:bodyPr>
            <a:lstStyle/>
            <a:p>
              <a:pPr>
                <a:buClr>
                  <a:schemeClr val="dk1"/>
                </a:buClr>
              </a:pPr>
              <a:r>
                <a:rPr lang="en-US" sz="1600" b="1" dirty="0">
                  <a:latin typeface="Calibri"/>
                  <a:ea typeface="Calibri"/>
                  <a:cs typeface="Calibri"/>
                  <a:sym typeface="Calibri"/>
                </a:rPr>
                <a:t>3. Questions/Hypothesis</a:t>
              </a:r>
              <a:endParaRPr lang="en-US" sz="1600" dirty="0">
                <a:latin typeface="Calibri"/>
                <a:ea typeface="Calibri"/>
                <a:cs typeface="Calibri"/>
                <a:sym typeface="Calibri"/>
              </a:endParaRPr>
            </a:p>
            <a:p>
              <a:pPr>
                <a:buClr>
                  <a:schemeClr val="dk1"/>
                </a:buClr>
              </a:pPr>
              <a:endParaRPr lang="en-US" sz="1467" dirty="0">
                <a:solidFill>
                  <a:srgbClr val="A5A5A5"/>
                </a:solidFill>
                <a:latin typeface="Calibri"/>
                <a:ea typeface="Calibri"/>
                <a:cs typeface="Calibri"/>
                <a:sym typeface="Calibri"/>
              </a:endParaRPr>
            </a:p>
          </p:txBody>
        </p:sp>
        <p:pic>
          <p:nvPicPr>
            <p:cNvPr id="284" name="Google Shape;284;p42" descr="File:&lt;strong&gt;Icon&lt;/strong&gt;-round-&lt;strong&gt;Question&lt;/strong&gt; mark.svg - Wikipedia"/>
            <p:cNvPicPr preferRelativeResize="0"/>
            <p:nvPr/>
          </p:nvPicPr>
          <p:blipFill rotWithShape="1">
            <a:blip r:embed="rId6">
              <a:alphaModFix/>
            </a:blip>
            <a:srcRect/>
            <a:stretch/>
          </p:blipFill>
          <p:spPr>
            <a:xfrm>
              <a:off x="8707904" y="863571"/>
              <a:ext cx="182880" cy="182880"/>
            </a:xfrm>
            <a:prstGeom prst="rect">
              <a:avLst/>
            </a:prstGeom>
            <a:noFill/>
            <a:ln>
              <a:noFill/>
            </a:ln>
          </p:spPr>
        </p:pic>
      </p:grpSp>
      <p:sp>
        <p:nvSpPr>
          <p:cNvPr id="285" name="Google Shape;285;p42"/>
          <p:cNvSpPr/>
          <p:nvPr/>
        </p:nvSpPr>
        <p:spPr>
          <a:xfrm>
            <a:off x="0" y="378217"/>
            <a:ext cx="12192000" cy="397827"/>
          </a:xfrm>
          <a:prstGeom prst="rect">
            <a:avLst/>
          </a:prstGeom>
          <a:noFill/>
          <a:ln w="12700" cap="flat" cmpd="sng">
            <a:solidFill>
              <a:srgbClr val="A5A5A5"/>
            </a:solidFill>
            <a:prstDash val="solid"/>
            <a:miter lim="800000"/>
            <a:headEnd type="none" w="sm" len="sm"/>
            <a:tailEnd type="none" w="sm" len="sm"/>
          </a:ln>
        </p:spPr>
        <p:txBody>
          <a:bodyPr spcFirstLastPara="1" wrap="square" lIns="91433" tIns="45700" rIns="91433" bIns="45700" anchor="ctr" anchorCtr="0">
            <a:noAutofit/>
          </a:bodyPr>
          <a:lstStyle/>
          <a:p>
            <a:r>
              <a:rPr lang="en-GB" sz="2000" b="1">
                <a:solidFill>
                  <a:schemeClr val="dk1"/>
                </a:solidFill>
                <a:latin typeface="Calibri"/>
                <a:ea typeface="Calibri"/>
                <a:cs typeface="Calibri"/>
                <a:sym typeface="Calibri"/>
              </a:rPr>
              <a:t>Title: </a:t>
            </a:r>
            <a:endParaRPr sz="2000" b="1">
              <a:solidFill>
                <a:srgbClr val="FF0000"/>
              </a:solidFill>
              <a:latin typeface="Calibri"/>
              <a:ea typeface="Calibri"/>
              <a:cs typeface="Calibri"/>
              <a:sym typeface="Calibri"/>
            </a:endParaRPr>
          </a:p>
        </p:txBody>
      </p:sp>
      <p:sp>
        <p:nvSpPr>
          <p:cNvPr id="287" name="Google Shape;287;p42"/>
          <p:cNvSpPr/>
          <p:nvPr/>
        </p:nvSpPr>
        <p:spPr>
          <a:xfrm>
            <a:off x="5772151" y="1"/>
            <a:ext cx="6420000" cy="338800"/>
          </a:xfrm>
          <a:prstGeom prst="rect">
            <a:avLst/>
          </a:prstGeom>
          <a:noFill/>
          <a:ln>
            <a:noFill/>
          </a:ln>
        </p:spPr>
        <p:txBody>
          <a:bodyPr spcFirstLastPara="1" wrap="square" lIns="91433" tIns="45700" rIns="91433" bIns="45700" anchor="t" anchorCtr="0">
            <a:noAutofit/>
          </a:bodyPr>
          <a:lstStyle/>
          <a:p>
            <a:r>
              <a:rPr lang="en-GB" sz="1600" b="1">
                <a:solidFill>
                  <a:srgbClr val="A5A5A5"/>
                </a:solidFill>
                <a:latin typeface="Calibri"/>
                <a:ea typeface="Calibri"/>
                <a:cs typeface="Calibri"/>
                <a:sym typeface="Calibri"/>
              </a:rPr>
              <a:t>Designed by: 		             Date:</a:t>
            </a:r>
            <a:endParaRPr sz="1600">
              <a:solidFill>
                <a:srgbClr val="A5A5A5"/>
              </a:solidFill>
              <a:latin typeface="Calibri"/>
              <a:ea typeface="Calibri"/>
              <a:cs typeface="Calibri"/>
              <a:sym typeface="Calibri"/>
            </a:endParaRPr>
          </a:p>
        </p:txBody>
      </p:sp>
      <p:sp>
        <p:nvSpPr>
          <p:cNvPr id="288" name="Google Shape;288;p42"/>
          <p:cNvSpPr txBox="1"/>
          <p:nvPr/>
        </p:nvSpPr>
        <p:spPr>
          <a:xfrm>
            <a:off x="138751" y="6570151"/>
            <a:ext cx="8818400" cy="261600"/>
          </a:xfrm>
          <a:prstGeom prst="rect">
            <a:avLst/>
          </a:prstGeom>
          <a:noFill/>
          <a:ln>
            <a:noFill/>
          </a:ln>
        </p:spPr>
        <p:txBody>
          <a:bodyPr spcFirstLastPara="1" wrap="square" lIns="91433" tIns="45700" rIns="91433" bIns="45700" anchor="t" anchorCtr="0">
            <a:noAutofit/>
          </a:bodyPr>
          <a:lstStyle/>
          <a:p>
            <a:r>
              <a:rPr lang="en-GB" sz="1067" dirty="0">
                <a:solidFill>
                  <a:schemeClr val="dk1"/>
                </a:solidFill>
                <a:latin typeface="Calibri"/>
                <a:ea typeface="Calibri"/>
                <a:cs typeface="Calibri"/>
                <a:sym typeface="Calibri"/>
              </a:rPr>
              <a:t>Modified from Bill </a:t>
            </a:r>
            <a:r>
              <a:rPr lang="en-GB" sz="1067" dirty="0" err="1">
                <a:solidFill>
                  <a:schemeClr val="dk1"/>
                </a:solidFill>
                <a:latin typeface="Calibri"/>
                <a:ea typeface="Calibri"/>
                <a:cs typeface="Calibri"/>
                <a:sym typeface="Calibri"/>
              </a:rPr>
              <a:t>Schmarzo’s</a:t>
            </a:r>
            <a:r>
              <a:rPr lang="en-GB" sz="1067" dirty="0">
                <a:solidFill>
                  <a:schemeClr val="dk1"/>
                </a:solidFill>
                <a:latin typeface="Calibri"/>
                <a:ea typeface="Calibri"/>
                <a:cs typeface="Calibri"/>
                <a:sym typeface="Calibri"/>
              </a:rPr>
              <a:t> Machine Learning Canvas and Jasmine Vasandani’s Data Science Workflow Canvas for SWU</a:t>
            </a:r>
            <a:endParaRPr sz="1067" dirty="0">
              <a:solidFill>
                <a:schemeClr val="dk1"/>
              </a:solidFill>
              <a:latin typeface="Calibri"/>
              <a:ea typeface="Calibri"/>
              <a:cs typeface="Calibri"/>
              <a:sym typeface="Calibri"/>
            </a:endParaRPr>
          </a:p>
        </p:txBody>
      </p:sp>
      <p:grpSp>
        <p:nvGrpSpPr>
          <p:cNvPr id="3" name="Group 2">
            <a:extLst>
              <a:ext uri="{FF2B5EF4-FFF2-40B4-BE49-F238E27FC236}">
                <a16:creationId xmlns:a16="http://schemas.microsoft.com/office/drawing/2014/main" id="{DC18EF62-C056-CC79-6984-6DDC1E67A512}"/>
              </a:ext>
            </a:extLst>
          </p:cNvPr>
          <p:cNvGrpSpPr/>
          <p:nvPr/>
        </p:nvGrpSpPr>
        <p:grpSpPr>
          <a:xfrm>
            <a:off x="1" y="3670346"/>
            <a:ext cx="3614792" cy="2927296"/>
            <a:chOff x="1" y="3670346"/>
            <a:chExt cx="3614792" cy="2927296"/>
          </a:xfrm>
        </p:grpSpPr>
        <p:pic>
          <p:nvPicPr>
            <p:cNvPr id="280" name="Google Shape;280;p42" descr="Wikipedia:WikiProject Medicine - Wikipedia"/>
            <p:cNvPicPr preferRelativeResize="0"/>
            <p:nvPr/>
          </p:nvPicPr>
          <p:blipFill rotWithShape="1">
            <a:blip r:embed="rId7">
              <a:alphaModFix/>
            </a:blip>
            <a:srcRect/>
            <a:stretch/>
          </p:blipFill>
          <p:spPr>
            <a:xfrm>
              <a:off x="3397608" y="3716993"/>
              <a:ext cx="182880" cy="182880"/>
            </a:xfrm>
            <a:prstGeom prst="rect">
              <a:avLst/>
            </a:prstGeom>
            <a:noFill/>
            <a:ln>
              <a:noFill/>
            </a:ln>
          </p:spPr>
        </p:pic>
        <p:sp>
          <p:nvSpPr>
            <p:cNvPr id="289" name="Google Shape;289;p42"/>
            <p:cNvSpPr/>
            <p:nvPr/>
          </p:nvSpPr>
          <p:spPr>
            <a:xfrm>
              <a:off x="1" y="3670346"/>
              <a:ext cx="3614792" cy="2927296"/>
            </a:xfrm>
            <a:prstGeom prst="rect">
              <a:avLst/>
            </a:prstGeom>
            <a:noFill/>
            <a:ln w="12700" cap="flat" cmpd="sng">
              <a:solidFill>
                <a:srgbClr val="A5A5A5"/>
              </a:solidFill>
              <a:prstDash val="solid"/>
              <a:miter lim="800000"/>
              <a:headEnd type="none" w="sm" len="sm"/>
              <a:tailEnd type="none" w="sm" len="sm"/>
            </a:ln>
          </p:spPr>
          <p:txBody>
            <a:bodyPr spcFirstLastPara="1" wrap="square" lIns="91433" tIns="45700" rIns="91433" bIns="45700" anchor="t" anchorCtr="0">
              <a:noAutofit/>
            </a:bodyPr>
            <a:lstStyle/>
            <a:p>
              <a:r>
                <a:rPr lang="en-GB" sz="1600" b="1" dirty="0">
                  <a:latin typeface="Calibri"/>
                  <a:ea typeface="Calibri"/>
                  <a:cs typeface="Calibri"/>
                  <a:sym typeface="Calibri"/>
                </a:rPr>
                <a:t>5. Analysis/Model</a:t>
              </a:r>
              <a:endParaRPr sz="1200" dirty="0"/>
            </a:p>
            <a:p>
              <a:pPr>
                <a:buFont typeface="Arial" panose="020B0604020202020204" pitchFamily="34" charset="0"/>
                <a:buChar char="•"/>
              </a:pPr>
              <a:r>
                <a:rPr lang="en-US" sz="1200" dirty="0"/>
                <a:t>The analysis process included exploratory data analysis (EDA) and visualization through bar charts, line graphs, and scatter plots. These visual tools allowed us to examine local hotspots, detect waves of infections, and explore correlations between variables. The dashboard provided a comprehensive view of the data, making insights accessible and actionable for decision-makers.</a:t>
              </a:r>
              <a:endParaRPr sz="1000" dirty="0">
                <a:solidFill>
                  <a:srgbClr val="FF0000"/>
                </a:solidFill>
                <a:latin typeface="Calibri"/>
                <a:ea typeface="Calibri"/>
                <a:cs typeface="Calibri"/>
                <a:sym typeface="Calibri"/>
              </a:endParaRPr>
            </a:p>
          </p:txBody>
        </p:sp>
      </p:grpSp>
      <p:grpSp>
        <p:nvGrpSpPr>
          <p:cNvPr id="8" name="Group 7">
            <a:extLst>
              <a:ext uri="{FF2B5EF4-FFF2-40B4-BE49-F238E27FC236}">
                <a16:creationId xmlns:a16="http://schemas.microsoft.com/office/drawing/2014/main" id="{145C173A-1330-6D57-567E-46C8A8FEFF56}"/>
              </a:ext>
            </a:extLst>
          </p:cNvPr>
          <p:cNvGrpSpPr/>
          <p:nvPr/>
        </p:nvGrpSpPr>
        <p:grpSpPr>
          <a:xfrm>
            <a:off x="8923350" y="3670344"/>
            <a:ext cx="3256264" cy="2927296"/>
            <a:chOff x="8923350" y="3670344"/>
            <a:chExt cx="3256264" cy="2927296"/>
          </a:xfrm>
        </p:grpSpPr>
        <p:pic>
          <p:nvPicPr>
            <p:cNvPr id="281" name="Google Shape;281;p42" descr="File:TK archive &lt;strong&gt;icon&lt;/strong&gt;.svg - Wikimedia Commons"/>
            <p:cNvPicPr preferRelativeResize="0"/>
            <p:nvPr/>
          </p:nvPicPr>
          <p:blipFill rotWithShape="1">
            <a:blip r:embed="rId8">
              <a:alphaModFix/>
            </a:blip>
            <a:srcRect/>
            <a:stretch/>
          </p:blipFill>
          <p:spPr>
            <a:xfrm>
              <a:off x="11938539" y="3734134"/>
              <a:ext cx="182880" cy="182880"/>
            </a:xfrm>
            <a:prstGeom prst="rect">
              <a:avLst/>
            </a:prstGeom>
            <a:noFill/>
            <a:ln>
              <a:noFill/>
            </a:ln>
          </p:spPr>
        </p:pic>
        <p:sp>
          <p:nvSpPr>
            <p:cNvPr id="290" name="Google Shape;290;p42"/>
            <p:cNvSpPr/>
            <p:nvPr/>
          </p:nvSpPr>
          <p:spPr>
            <a:xfrm>
              <a:off x="8923350" y="3670344"/>
              <a:ext cx="3256264" cy="2927296"/>
            </a:xfrm>
            <a:prstGeom prst="rect">
              <a:avLst/>
            </a:prstGeom>
            <a:noFill/>
            <a:ln w="12700" cap="flat" cmpd="sng">
              <a:solidFill>
                <a:srgbClr val="A5A5A5"/>
              </a:solidFill>
              <a:prstDash val="solid"/>
              <a:miter lim="800000"/>
              <a:headEnd type="none" w="sm" len="sm"/>
              <a:tailEnd type="none" w="sm" len="sm"/>
            </a:ln>
          </p:spPr>
          <p:txBody>
            <a:bodyPr spcFirstLastPara="1" wrap="square" lIns="91433" tIns="45700" rIns="91433" bIns="45700" anchor="t" anchorCtr="0">
              <a:noAutofit/>
            </a:bodyPr>
            <a:lstStyle/>
            <a:p>
              <a:r>
                <a:rPr lang="en-GB" sz="1600" b="1" dirty="0">
                  <a:latin typeface="Calibri"/>
                  <a:ea typeface="Calibri"/>
                  <a:cs typeface="Calibri"/>
                  <a:sym typeface="Calibri"/>
                </a:rPr>
                <a:t>7. Recommendation/Action and Impact</a:t>
              </a:r>
              <a:endParaRPr sz="1200" dirty="0">
                <a:latin typeface="Calibri"/>
                <a:ea typeface="Calibri"/>
                <a:cs typeface="Calibri"/>
                <a:sym typeface="Calibri"/>
              </a:endParaRPr>
            </a:p>
            <a:p>
              <a:pPr>
                <a:buClr>
                  <a:schemeClr val="dk1"/>
                </a:buClr>
              </a:pPr>
              <a:endParaRPr sz="2000" b="1" dirty="0">
                <a:solidFill>
                  <a:srgbClr val="C00000"/>
                </a:solidFill>
                <a:latin typeface="Calibri"/>
                <a:ea typeface="Calibri"/>
                <a:cs typeface="Calibri"/>
                <a:sym typeface="Calibri"/>
              </a:endParaRPr>
            </a:p>
          </p:txBody>
        </p:sp>
      </p:grpSp>
      <p:grpSp>
        <p:nvGrpSpPr>
          <p:cNvPr id="11" name="Group 10">
            <a:extLst>
              <a:ext uri="{FF2B5EF4-FFF2-40B4-BE49-F238E27FC236}">
                <a16:creationId xmlns:a16="http://schemas.microsoft.com/office/drawing/2014/main" id="{473750C5-18DA-C00F-0E6D-138ABD676247}"/>
              </a:ext>
            </a:extLst>
          </p:cNvPr>
          <p:cNvGrpSpPr/>
          <p:nvPr/>
        </p:nvGrpSpPr>
        <p:grpSpPr>
          <a:xfrm>
            <a:off x="3614793" y="3670345"/>
            <a:ext cx="5302090" cy="2927296"/>
            <a:chOff x="3614793" y="3670345"/>
            <a:chExt cx="5302090" cy="2927296"/>
          </a:xfrm>
        </p:grpSpPr>
        <p:sp>
          <p:nvSpPr>
            <p:cNvPr id="2" name="Google Shape;290;p42">
              <a:extLst>
                <a:ext uri="{FF2B5EF4-FFF2-40B4-BE49-F238E27FC236}">
                  <a16:creationId xmlns:a16="http://schemas.microsoft.com/office/drawing/2014/main" id="{B820ACFC-D77A-80E9-88D7-A6A95A43AC44}"/>
                </a:ext>
              </a:extLst>
            </p:cNvPr>
            <p:cNvSpPr/>
            <p:nvPr/>
          </p:nvSpPr>
          <p:spPr>
            <a:xfrm>
              <a:off x="3614793" y="3670345"/>
              <a:ext cx="5302090" cy="2927296"/>
            </a:xfrm>
            <a:prstGeom prst="rect">
              <a:avLst/>
            </a:prstGeom>
            <a:noFill/>
            <a:ln w="12700" cap="flat" cmpd="sng">
              <a:solidFill>
                <a:srgbClr val="A5A5A5"/>
              </a:solidFill>
              <a:prstDash val="solid"/>
              <a:miter lim="800000"/>
              <a:headEnd type="none" w="sm" len="sm"/>
              <a:tailEnd type="none" w="sm" len="sm"/>
            </a:ln>
          </p:spPr>
          <p:txBody>
            <a:bodyPr spcFirstLastPara="1" wrap="square" lIns="91433" tIns="45700" rIns="91433" bIns="45700" anchor="t" anchorCtr="0">
              <a:noAutofit/>
            </a:bodyPr>
            <a:lstStyle/>
            <a:p>
              <a:r>
                <a:rPr lang="en-GB" sz="1600" b="1" dirty="0">
                  <a:latin typeface="Calibri"/>
                  <a:ea typeface="Calibri"/>
                  <a:cs typeface="Calibri"/>
                  <a:sym typeface="Calibri"/>
                </a:rPr>
                <a:t>6. </a:t>
              </a:r>
              <a:r>
                <a:rPr lang="en-US" sz="1600" b="1" dirty="0">
                  <a:latin typeface="Calibri"/>
                  <a:ea typeface="Calibri"/>
                  <a:cs typeface="Calibri"/>
                  <a:sym typeface="Calibri"/>
                </a:rPr>
                <a:t>Findings and Insights</a:t>
              </a:r>
              <a:endParaRPr sz="1467" dirty="0">
                <a:latin typeface="Calibri"/>
                <a:ea typeface="Calibri"/>
                <a:cs typeface="Calibri"/>
                <a:sym typeface="Calibri"/>
              </a:endParaRPr>
            </a:p>
            <a:p>
              <a:pPr>
                <a:buClr>
                  <a:schemeClr val="dk1"/>
                </a:buClr>
              </a:pPr>
              <a:endParaRPr sz="1467" dirty="0">
                <a:solidFill>
                  <a:srgbClr val="A5A5A5"/>
                </a:solidFill>
                <a:latin typeface="Calibri"/>
                <a:ea typeface="Calibri"/>
                <a:cs typeface="Calibri"/>
                <a:sym typeface="Calibri"/>
              </a:endParaRPr>
            </a:p>
            <a:p>
              <a:pPr>
                <a:buClr>
                  <a:schemeClr val="dk1"/>
                </a:buClr>
              </a:pPr>
              <a:endParaRPr sz="2000" b="1" dirty="0">
                <a:solidFill>
                  <a:srgbClr val="C00000"/>
                </a:solidFill>
                <a:latin typeface="Calibri"/>
                <a:ea typeface="Calibri"/>
                <a:cs typeface="Calibri"/>
                <a:sym typeface="Calibri"/>
              </a:endParaRPr>
            </a:p>
          </p:txBody>
        </p:sp>
        <p:pic>
          <p:nvPicPr>
            <p:cNvPr id="10" name="Graphic 9" descr="Treasure Map outline">
              <a:extLst>
                <a:ext uri="{FF2B5EF4-FFF2-40B4-BE49-F238E27FC236}">
                  <a16:creationId xmlns:a16="http://schemas.microsoft.com/office/drawing/2014/main" id="{6ED301FD-66E9-F0C8-0988-2E9AAC6AC83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682275" y="3716993"/>
              <a:ext cx="182880" cy="182880"/>
            </a:xfrm>
            <a:prstGeom prst="rect">
              <a:avLst/>
            </a:prstGeom>
          </p:spPr>
        </p:pic>
      </p:grpSp>
      <p:sp>
        <p:nvSpPr>
          <p:cNvPr id="12" name="Google Shape;286;p42">
            <a:extLst>
              <a:ext uri="{FF2B5EF4-FFF2-40B4-BE49-F238E27FC236}">
                <a16:creationId xmlns:a16="http://schemas.microsoft.com/office/drawing/2014/main" id="{4B1C38AE-384F-232F-C3A0-EC35AFAAFBC9}"/>
              </a:ext>
            </a:extLst>
          </p:cNvPr>
          <p:cNvSpPr/>
          <p:nvPr/>
        </p:nvSpPr>
        <p:spPr>
          <a:xfrm>
            <a:off x="0" y="-11236"/>
            <a:ext cx="4107305" cy="313077"/>
          </a:xfrm>
          <a:prstGeom prst="rect">
            <a:avLst/>
          </a:prstGeom>
          <a:noFill/>
          <a:ln>
            <a:noFill/>
          </a:ln>
        </p:spPr>
        <p:txBody>
          <a:bodyPr spcFirstLastPara="1" wrap="square" lIns="91433" tIns="45700" rIns="91433" bIns="45700" anchor="t" anchorCtr="0">
            <a:noAutofit/>
          </a:bodyPr>
          <a:lstStyle/>
          <a:p>
            <a:r>
              <a:rPr lang="en-GB" sz="1867" b="1" dirty="0">
                <a:solidFill>
                  <a:schemeClr val="dk1"/>
                </a:solidFill>
                <a:latin typeface="Calibri"/>
                <a:ea typeface="Calibri"/>
                <a:cs typeface="Calibri"/>
                <a:sym typeface="Calibri"/>
              </a:rPr>
              <a:t>DATA ANALYTICS PROJECT CANVAS</a:t>
            </a:r>
            <a:endParaRPr sz="1867" dirty="0">
              <a:solidFill>
                <a:schemeClr val="dk1"/>
              </a:solidFill>
              <a:latin typeface="Calibri"/>
              <a:ea typeface="Calibri"/>
              <a:cs typeface="Calibri"/>
              <a:sym typeface="Calibri"/>
            </a:endParaRPr>
          </a:p>
        </p:txBody>
      </p:sp>
      <p:sp>
        <p:nvSpPr>
          <p:cNvPr id="6" name="Rectangle 2">
            <a:extLst>
              <a:ext uri="{FF2B5EF4-FFF2-40B4-BE49-F238E27FC236}">
                <a16:creationId xmlns:a16="http://schemas.microsoft.com/office/drawing/2014/main" id="{7635F045-A36E-EFB1-5A8F-0256B4C34468}"/>
              </a:ext>
            </a:extLst>
          </p:cNvPr>
          <p:cNvSpPr>
            <a:spLocks noChangeArrowheads="1"/>
          </p:cNvSpPr>
          <p:nvPr/>
        </p:nvSpPr>
        <p:spPr bwMode="auto">
          <a:xfrm rot="10800000" flipV="1">
            <a:off x="3231608" y="1518204"/>
            <a:ext cx="1777482"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800" dirty="0"/>
              <a:t>This project aimed to analyze weekly data on COVID-19 cases, testing, and deaths across Chicago ZIP Codes in order to generate actionable insights. Its primary goal was to develop an interactive dashboard capable of answering at least four key analytical questions—empowering public health officials to allocate resources more effectively, monitor changing risks, and plan timely interventions. This data-driven approach was designed to enhance both the equity and precision of health policy decisions.</a:t>
            </a:r>
            <a:endParaRPr kumimoji="0" lang="en-US" altLang="en-US" sz="800" b="0" i="0" u="none" strike="noStrike" cap="none" normalizeH="0" baseline="0" dirty="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189CC0FC-7862-664B-E092-AEB3A502F76B}"/>
              </a:ext>
            </a:extLst>
          </p:cNvPr>
          <p:cNvSpPr>
            <a:spLocks noChangeArrowheads="1"/>
          </p:cNvSpPr>
          <p:nvPr/>
        </p:nvSpPr>
        <p:spPr bwMode="auto">
          <a:xfrm>
            <a:off x="5005855" y="1262376"/>
            <a:ext cx="3840446"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Which ZIP Codes have the highest number of COVID-19 cases or deaths?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How do positivity rates evolve over time?</a:t>
            </a:r>
          </a:p>
          <a:p>
            <a:pPr eaLnBrk="0" fontAlgn="base" hangingPunct="0">
              <a:spcBef>
                <a:spcPct val="0"/>
              </a:spcBef>
              <a:spcAft>
                <a:spcPct val="0"/>
              </a:spcAft>
              <a:buFontTx/>
              <a:buChar char="•"/>
            </a:pPr>
            <a:r>
              <a:rPr kumimoji="0" lang="en-US" altLang="en-US" sz="1100" b="0" i="0" u="none" strike="noStrike" cap="none" normalizeH="0" baseline="0" dirty="0">
                <a:ln>
                  <a:noFill/>
                </a:ln>
                <a:solidFill>
                  <a:schemeClr val="tx1"/>
                </a:solidFill>
                <a:effectLst/>
                <a:latin typeface="Arial" panose="020B0604020202020204" pitchFamily="34" charset="0"/>
              </a:rPr>
              <a:t>Do certain weeks show significant spikes in infections across the city?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Arial" panose="020B0604020202020204" pitchFamily="34" charset="0"/>
              </a:rPr>
              <a:t>Is there a correlation between testing rates and confirmed cases?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
        <p:nvSpPr>
          <p:cNvPr id="13" name="Rectangle 4">
            <a:extLst>
              <a:ext uri="{FF2B5EF4-FFF2-40B4-BE49-F238E27FC236}">
                <a16:creationId xmlns:a16="http://schemas.microsoft.com/office/drawing/2014/main" id="{D0ED175F-5610-14CB-6824-131D127FEADD}"/>
              </a:ext>
            </a:extLst>
          </p:cNvPr>
          <p:cNvSpPr>
            <a:spLocks noChangeArrowheads="1"/>
          </p:cNvSpPr>
          <p:nvPr/>
        </p:nvSpPr>
        <p:spPr bwMode="auto">
          <a:xfrm>
            <a:off x="3649099" y="4029532"/>
            <a:ext cx="471350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200" dirty="0"/>
              <a:t>Findings showed that ZIP Code 60629 consistently recorded the highest case counts, while major infection surges were most evident in early 2022. Positivity rates peaked during 2020 and 2023, indicating major waves of transmission. There was a general positive—but not perfectly linear—correlation between testing volume and detected cases, suggesting that testing levels alone do not fully explain transmission intensity.</a:t>
            </a: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7" name="Rectangle 5">
            <a:extLst>
              <a:ext uri="{FF2B5EF4-FFF2-40B4-BE49-F238E27FC236}">
                <a16:creationId xmlns:a16="http://schemas.microsoft.com/office/drawing/2014/main" id="{5F8C24D5-0005-E282-6009-DA392FB80680}"/>
              </a:ext>
            </a:extLst>
          </p:cNvPr>
          <p:cNvSpPr>
            <a:spLocks noChangeArrowheads="1"/>
          </p:cNvSpPr>
          <p:nvPr/>
        </p:nvSpPr>
        <p:spPr bwMode="auto">
          <a:xfrm rot="10800000" flipV="1">
            <a:off x="8982151" y="4211104"/>
            <a:ext cx="2712577" cy="22929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sz="1100" dirty="0"/>
              <a:t>Based on these insights, we recommend prioritizing resource deployment in consistently high-impact ZIP Codes, such as mobile testing and vaccination efforts. Public health campaigns should also target areas with high positivity but low testing volumes. Weekly trend monitoring can support early detection of future waves, allowing hospitals and agencies to prepare in advance. Additionally, building real-time monitoring dashboards would enable faster and more responsive public health actions.</a:t>
            </a:r>
            <a:endParaRPr kumimoji="0" lang="en-US" altLang="en-US" sz="11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2144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127</TotalTime>
  <Words>559</Words>
  <Application>Microsoft Office PowerPoint</Application>
  <PresentationFormat>Widescreen</PresentationFormat>
  <Paragraphs>27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Nuwee Wiwatwattana</dc:creator>
  <cp:lastModifiedBy>Thanyanan Khampool</cp:lastModifiedBy>
  <cp:revision>5</cp:revision>
  <dcterms:created xsi:type="dcterms:W3CDTF">2025-04-14T17:35:24Z</dcterms:created>
  <dcterms:modified xsi:type="dcterms:W3CDTF">2025-05-19T07:51:56Z</dcterms:modified>
</cp:coreProperties>
</file>