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9" r:id="rId1"/>
  </p:sldMasterIdLst>
  <p:sldIdLst>
    <p:sldId id="256" r:id="rId2"/>
    <p:sldId id="261" r:id="rId3"/>
    <p:sldId id="260" r:id="rId4"/>
    <p:sldId id="262" r:id="rId5"/>
    <p:sldId id="259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9"/>
    <p:restoredTop sz="94588"/>
  </p:normalViewPr>
  <p:slideViewPr>
    <p:cSldViewPr snapToGrid="0" snapToObjects="1">
      <p:cViewPr varScale="1">
        <p:scale>
          <a:sx n="107" d="100"/>
          <a:sy n="107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0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2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5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6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26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497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9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2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84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2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8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42F8FB-F05B-DD4A-92F6-8527F280D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2" y="3667752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fr-FR" sz="3400" dirty="0">
                <a:solidFill>
                  <a:srgbClr val="000000"/>
                </a:solidFill>
              </a:rPr>
              <a:t>Projet 1 – Jeu de mémoire</a:t>
            </a:r>
            <a:br>
              <a:rPr lang="fr-FR" sz="3400" dirty="0">
                <a:solidFill>
                  <a:srgbClr val="000000"/>
                </a:solidFill>
              </a:rPr>
            </a:br>
            <a:endParaRPr lang="fr-FR" sz="34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4293C-D226-654A-AFB6-3CB858728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6187" y="4276721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fr-FR" sz="1800" dirty="0">
                <a:solidFill>
                  <a:srgbClr val="000000"/>
                </a:solidFill>
              </a:rPr>
              <a:t>Thao </a:t>
            </a:r>
            <a:r>
              <a:rPr lang="fr-FR" sz="1800" dirty="0" err="1">
                <a:solidFill>
                  <a:srgbClr val="000000"/>
                </a:solidFill>
              </a:rPr>
              <a:t>Nhu</a:t>
            </a:r>
            <a:r>
              <a:rPr lang="fr-FR" sz="1800" dirty="0">
                <a:solidFill>
                  <a:srgbClr val="000000"/>
                </a:solidFill>
              </a:rPr>
              <a:t> NGUYEN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</a:rPr>
              <a:t>12/11/2019</a:t>
            </a:r>
          </a:p>
        </p:txBody>
      </p:sp>
      <p:sp>
        <p:nvSpPr>
          <p:cNvPr id="24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E15A09D9-EF88-4815-8075-183E2A9947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0997" r="20998" b="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61238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2FA1C4-38E3-8345-9C63-E0360F87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Jeu de mémoire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F8EF-54D1-0441-8A65-136B1624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431" y="556212"/>
            <a:ext cx="6700569" cy="1201151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rgbClr val="000000"/>
                </a:solidFill>
              </a:rPr>
              <a:t>Composé de 3 tours: Mémoriser 4 carrés sur une matrice de 4*4 carrés; puis 5 sur 5*5 carrés; puis 6 sur 6*6 carrés</a:t>
            </a:r>
          </a:p>
          <a:p>
            <a:pPr lvl="1"/>
            <a:endParaRPr lang="fr-FR" sz="2000" dirty="0">
              <a:solidFill>
                <a:srgbClr val="000000"/>
              </a:solidFill>
            </a:endParaRPr>
          </a:p>
          <a:p>
            <a:pPr lvl="1"/>
            <a:endParaRPr lang="fr-FR" sz="2000" dirty="0">
              <a:solidFill>
                <a:srgbClr val="000000"/>
              </a:solidFill>
            </a:endParaRPr>
          </a:p>
          <a:p>
            <a:endParaRPr lang="fr-FR" sz="20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73B61-45C2-EC4A-986C-3AE9B935B3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07" t="10834" r="21180" b="22916"/>
          <a:stretch/>
        </p:blipFill>
        <p:spPr>
          <a:xfrm>
            <a:off x="5491430" y="1400174"/>
            <a:ext cx="63436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8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2FA1C4-38E3-8345-9C63-E0360F87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Jeu en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F8EF-54D1-0441-8A65-136B1624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69" y="0"/>
            <a:ext cx="6931231" cy="7213432"/>
          </a:xfrm>
        </p:spPr>
        <p:txBody>
          <a:bodyPr anchor="ctr">
            <a:normAutofit/>
          </a:bodyPr>
          <a:lstStyle/>
          <a:p>
            <a:pPr lvl="1"/>
            <a:r>
              <a:rPr lang="fr-FR" sz="2000" dirty="0">
                <a:solidFill>
                  <a:srgbClr val="000000"/>
                </a:solidFill>
              </a:rPr>
              <a:t>Chaque carré est une </a:t>
            </a:r>
            <a:r>
              <a:rPr lang="fr-FR" sz="2000" b="1" dirty="0">
                <a:solidFill>
                  <a:srgbClr val="000000"/>
                </a:solidFill>
              </a:rPr>
              <a:t>div avec square-id</a:t>
            </a:r>
          </a:p>
          <a:p>
            <a:pPr lvl="1"/>
            <a:endParaRPr lang="fr-FR" sz="2000" dirty="0">
              <a:solidFill>
                <a:srgbClr val="000000"/>
              </a:solidFill>
            </a:endParaRPr>
          </a:p>
          <a:p>
            <a:pPr lvl="1"/>
            <a:endParaRPr lang="fr-FR" sz="2000" dirty="0">
              <a:solidFill>
                <a:srgbClr val="000000"/>
              </a:solidFill>
            </a:endParaRPr>
          </a:p>
          <a:p>
            <a:pPr lvl="1"/>
            <a:endParaRPr lang="fr-FR" sz="2000" dirty="0">
              <a:solidFill>
                <a:srgbClr val="000000"/>
              </a:solidFill>
            </a:endParaRPr>
          </a:p>
          <a:p>
            <a:pPr lvl="1"/>
            <a:endParaRPr lang="fr-FR" sz="2000" dirty="0">
              <a:solidFill>
                <a:srgbClr val="000000"/>
              </a:solidFill>
            </a:endParaRPr>
          </a:p>
          <a:p>
            <a:pPr lvl="1"/>
            <a:endParaRPr lang="fr-FR" sz="2000" dirty="0">
              <a:solidFill>
                <a:srgbClr val="000000"/>
              </a:solidFill>
            </a:endParaRPr>
          </a:p>
          <a:p>
            <a:pPr lvl="1"/>
            <a:endParaRPr lang="fr-FR" sz="2000" dirty="0">
              <a:solidFill>
                <a:srgbClr val="000000"/>
              </a:solidFill>
            </a:endParaRPr>
          </a:p>
          <a:p>
            <a:pPr lvl="1"/>
            <a:r>
              <a:rPr lang="fr-FR" sz="2000" dirty="0">
                <a:solidFill>
                  <a:srgbClr val="000000"/>
                </a:solidFill>
              </a:rPr>
              <a:t>Sélection </a:t>
            </a:r>
            <a:r>
              <a:rPr lang="fr-FR" sz="2000" b="1" dirty="0">
                <a:solidFill>
                  <a:srgbClr val="000000"/>
                </a:solidFill>
              </a:rPr>
              <a:t>aléatoire d’index </a:t>
            </a:r>
            <a:r>
              <a:rPr lang="fr-FR" sz="2000" dirty="0">
                <a:solidFill>
                  <a:srgbClr val="000000"/>
                </a:solidFill>
              </a:rPr>
              <a:t>de carrés (ex: 4 index au 1</a:t>
            </a:r>
            <a:r>
              <a:rPr lang="fr-FR" sz="2000" baseline="30000" dirty="0">
                <a:solidFill>
                  <a:srgbClr val="000000"/>
                </a:solidFill>
              </a:rPr>
              <a:t>er</a:t>
            </a:r>
            <a:r>
              <a:rPr lang="fr-FR" sz="2000" dirty="0">
                <a:solidFill>
                  <a:srgbClr val="000000"/>
                </a:solidFill>
              </a:rPr>
              <a:t> tour) qui varie de 0 à 15</a:t>
            </a:r>
          </a:p>
          <a:p>
            <a:pPr lvl="1"/>
            <a:r>
              <a:rPr lang="fr-FR" sz="2000" b="1" dirty="0">
                <a:solidFill>
                  <a:srgbClr val="000000"/>
                </a:solidFill>
              </a:rPr>
              <a:t>Affiche</a:t>
            </a:r>
            <a:r>
              <a:rPr lang="fr-FR" sz="2000" dirty="0">
                <a:solidFill>
                  <a:srgbClr val="000000"/>
                </a:solidFill>
              </a:rPr>
              <a:t> des carrés sélectionnés aléatoirement (gris par défaut) </a:t>
            </a:r>
            <a:r>
              <a:rPr lang="fr-FR" sz="2000" b="1" dirty="0">
                <a:solidFill>
                  <a:srgbClr val="000000"/>
                </a:solidFill>
              </a:rPr>
              <a:t>en rose pendant 2 secondes</a:t>
            </a:r>
            <a:r>
              <a:rPr lang="fr-FR" sz="2000" dirty="0">
                <a:solidFill>
                  <a:srgbClr val="000000"/>
                </a:solidFill>
              </a:rPr>
              <a:t>, avec </a:t>
            </a:r>
            <a:r>
              <a:rPr lang="fr-FR" sz="2000" dirty="0" err="1">
                <a:solidFill>
                  <a:srgbClr val="000000"/>
                </a:solidFill>
              </a:rPr>
              <a:t>setTimeout</a:t>
            </a:r>
            <a:r>
              <a:rPr lang="fr-FR" sz="2000" dirty="0">
                <a:solidFill>
                  <a:srgbClr val="000000"/>
                </a:solidFill>
              </a:rPr>
              <a:t> et changement de </a:t>
            </a:r>
            <a:r>
              <a:rPr lang="fr-FR" sz="2000" dirty="0" err="1">
                <a:solidFill>
                  <a:srgbClr val="000000"/>
                </a:solidFill>
              </a:rPr>
              <a:t>classlist</a:t>
            </a:r>
            <a:endParaRPr lang="fr-FR" sz="2000" dirty="0">
              <a:solidFill>
                <a:srgbClr val="000000"/>
              </a:solidFill>
            </a:endParaRPr>
          </a:p>
          <a:p>
            <a:pPr lvl="1"/>
            <a:r>
              <a:rPr lang="fr-FR" sz="2000" dirty="0">
                <a:solidFill>
                  <a:srgbClr val="000000"/>
                </a:solidFill>
              </a:rPr>
              <a:t>Le joueur mémorise ces positions pendant 2 secondes et cliquera sur les positions mémorisées quand les carrés auront disparu</a:t>
            </a:r>
          </a:p>
          <a:p>
            <a:pPr lvl="1"/>
            <a:r>
              <a:rPr lang="fr-FR" sz="2000" b="1" dirty="0">
                <a:solidFill>
                  <a:srgbClr val="000000"/>
                </a:solidFill>
              </a:rPr>
              <a:t>A chaque click </a:t>
            </a:r>
            <a:r>
              <a:rPr lang="fr-FR" sz="2000" dirty="0">
                <a:solidFill>
                  <a:srgbClr val="000000"/>
                </a:solidFill>
              </a:rPr>
              <a:t>(</a:t>
            </a:r>
            <a:r>
              <a:rPr lang="fr-FR" sz="2000" dirty="0" err="1">
                <a:solidFill>
                  <a:srgbClr val="000000"/>
                </a:solidFill>
              </a:rPr>
              <a:t>onclick</a:t>
            </a:r>
            <a:r>
              <a:rPr lang="fr-FR" sz="2000" dirty="0">
                <a:solidFill>
                  <a:srgbClr val="000000"/>
                </a:solidFill>
              </a:rPr>
              <a:t> </a:t>
            </a:r>
            <a:r>
              <a:rPr lang="fr-FR" sz="2000" dirty="0" err="1">
                <a:solidFill>
                  <a:srgbClr val="000000"/>
                </a:solidFill>
              </a:rPr>
              <a:t>function</a:t>
            </a:r>
            <a:r>
              <a:rPr lang="fr-FR" sz="2000" dirty="0">
                <a:solidFill>
                  <a:srgbClr val="000000"/>
                </a:solidFill>
              </a:rPr>
              <a:t>), le </a:t>
            </a:r>
            <a:r>
              <a:rPr lang="fr-FR" sz="2000" b="1" dirty="0">
                <a:solidFill>
                  <a:srgbClr val="000000"/>
                </a:solidFill>
              </a:rPr>
              <a:t>square-id</a:t>
            </a:r>
            <a:r>
              <a:rPr lang="fr-FR" sz="2000" dirty="0">
                <a:solidFill>
                  <a:srgbClr val="000000"/>
                </a:solidFill>
              </a:rPr>
              <a:t> du carré sélectionné est récupéré (</a:t>
            </a:r>
            <a:r>
              <a:rPr lang="fr-FR" sz="2000" b="1" dirty="0" err="1">
                <a:solidFill>
                  <a:srgbClr val="000000"/>
                </a:solidFill>
              </a:rPr>
              <a:t>getAttribute</a:t>
            </a:r>
            <a:r>
              <a:rPr lang="fr-FR" sz="2000" dirty="0">
                <a:solidFill>
                  <a:srgbClr val="000000"/>
                </a:solidFill>
              </a:rPr>
              <a:t>), stocké dans un tableau qui sera comparé au tableau des index aléatoires de carrés choisis au début du jeu</a:t>
            </a:r>
          </a:p>
          <a:p>
            <a:pPr lvl="1"/>
            <a:endParaRPr lang="fr-FR" sz="2000" dirty="0">
              <a:solidFill>
                <a:srgbClr val="000000"/>
              </a:solidFill>
            </a:endParaRPr>
          </a:p>
          <a:p>
            <a:pPr lvl="1"/>
            <a:endParaRPr lang="fr-FR" sz="2000" dirty="0">
              <a:solidFill>
                <a:srgbClr val="000000"/>
              </a:solidFill>
            </a:endParaRPr>
          </a:p>
          <a:p>
            <a:endParaRPr lang="fr-FR" sz="2000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3DDFD6-26F8-BF4A-98EA-0D27EB615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664624"/>
              </p:ext>
            </p:extLst>
          </p:nvPr>
        </p:nvGraphicFramePr>
        <p:xfrm>
          <a:off x="7376572" y="526682"/>
          <a:ext cx="2699624" cy="19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06">
                  <a:extLst>
                    <a:ext uri="{9D8B030D-6E8A-4147-A177-3AD203B41FA5}">
                      <a16:colId xmlns:a16="http://schemas.microsoft.com/office/drawing/2014/main" val="2883854928"/>
                    </a:ext>
                  </a:extLst>
                </a:gridCol>
                <a:gridCol w="674906">
                  <a:extLst>
                    <a:ext uri="{9D8B030D-6E8A-4147-A177-3AD203B41FA5}">
                      <a16:colId xmlns:a16="http://schemas.microsoft.com/office/drawing/2014/main" val="955906831"/>
                    </a:ext>
                  </a:extLst>
                </a:gridCol>
                <a:gridCol w="674906">
                  <a:extLst>
                    <a:ext uri="{9D8B030D-6E8A-4147-A177-3AD203B41FA5}">
                      <a16:colId xmlns:a16="http://schemas.microsoft.com/office/drawing/2014/main" val="726077633"/>
                    </a:ext>
                  </a:extLst>
                </a:gridCol>
                <a:gridCol w="674906">
                  <a:extLst>
                    <a:ext uri="{9D8B030D-6E8A-4147-A177-3AD203B41FA5}">
                      <a16:colId xmlns:a16="http://schemas.microsoft.com/office/drawing/2014/main" val="2265462698"/>
                    </a:ext>
                  </a:extLst>
                </a:gridCol>
              </a:tblGrid>
              <a:tr h="47600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30181"/>
                  </a:ext>
                </a:extLst>
              </a:tr>
              <a:tr h="476000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970627"/>
                  </a:ext>
                </a:extLst>
              </a:tr>
              <a:tr h="47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763302"/>
                  </a:ext>
                </a:extLst>
              </a:tr>
              <a:tr h="476000">
                <a:tc>
                  <a:txBody>
                    <a:bodyPr/>
                    <a:lstStyle/>
                    <a:p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30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80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2FA1C4-38E3-8345-9C63-E0360F87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Jeu responsive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F8EF-54D1-0441-8A65-136B1624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68" y="-1235034"/>
            <a:ext cx="6931231" cy="7213432"/>
          </a:xfrm>
        </p:spPr>
        <p:txBody>
          <a:bodyPr anchor="ctr">
            <a:normAutofit/>
          </a:bodyPr>
          <a:lstStyle/>
          <a:p>
            <a:pPr lvl="1"/>
            <a:r>
              <a:rPr lang="fr-FR" sz="2000" dirty="0">
                <a:solidFill>
                  <a:srgbClr val="000000"/>
                </a:solidFill>
              </a:rPr>
              <a:t>Mobile first</a:t>
            </a:r>
          </a:p>
          <a:p>
            <a:pPr lvl="1"/>
            <a:endParaRPr lang="fr-FR" sz="2000" dirty="0">
              <a:solidFill>
                <a:srgbClr val="000000"/>
              </a:solidFill>
            </a:endParaRPr>
          </a:p>
          <a:p>
            <a:pPr lvl="1"/>
            <a:endParaRPr lang="fr-FR" sz="2000" dirty="0">
              <a:solidFill>
                <a:srgbClr val="000000"/>
              </a:solidFill>
            </a:endParaRPr>
          </a:p>
          <a:p>
            <a:pPr lvl="1"/>
            <a:endParaRPr lang="fr-FR" sz="2000" dirty="0">
              <a:solidFill>
                <a:srgbClr val="000000"/>
              </a:solidFill>
            </a:endParaRPr>
          </a:p>
          <a:p>
            <a:pPr lvl="1"/>
            <a:endParaRPr lang="fr-FR" sz="2000" dirty="0">
              <a:solidFill>
                <a:srgbClr val="000000"/>
              </a:solidFill>
            </a:endParaRPr>
          </a:p>
          <a:p>
            <a:pPr lvl="1"/>
            <a:endParaRPr lang="fr-FR" sz="2000" dirty="0">
              <a:solidFill>
                <a:srgbClr val="000000"/>
              </a:solidFill>
            </a:endParaRPr>
          </a:p>
          <a:p>
            <a:pPr lvl="1"/>
            <a:endParaRPr lang="fr-FR" sz="2000" dirty="0">
              <a:solidFill>
                <a:srgbClr val="000000"/>
              </a:solidFill>
            </a:endParaRPr>
          </a:p>
          <a:p>
            <a:pPr lvl="1"/>
            <a:endParaRPr lang="fr-FR" sz="2000" dirty="0">
              <a:solidFill>
                <a:srgbClr val="000000"/>
              </a:solidFill>
            </a:endParaRPr>
          </a:p>
          <a:p>
            <a:pPr lvl="1"/>
            <a:endParaRPr lang="fr-FR" sz="20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fr-FR" sz="2000" dirty="0">
              <a:solidFill>
                <a:srgbClr val="000000"/>
              </a:solidFill>
            </a:endParaRPr>
          </a:p>
          <a:p>
            <a:endParaRPr lang="fr-F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92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2F3CCB-A67F-994C-9515-27A19FC3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Challenge 1:</a:t>
            </a:r>
            <a:br>
              <a:rPr lang="fr-FR" sz="4000" dirty="0">
                <a:solidFill>
                  <a:srgbClr val="FFFFFF"/>
                </a:solidFill>
              </a:rPr>
            </a:br>
            <a:r>
              <a:rPr lang="fr-FR" sz="4000" dirty="0" err="1">
                <a:solidFill>
                  <a:srgbClr val="FFFFFF"/>
                </a:solidFill>
              </a:rPr>
              <a:t>setTimeout</a:t>
            </a:r>
            <a:endParaRPr lang="fr-FR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5685A-6440-AD45-A5A9-6151E2BB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680836" cy="524865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fr-FR" sz="1800" dirty="0" err="1"/>
              <a:t>setTimeout</a:t>
            </a:r>
            <a:r>
              <a:rPr lang="fr-FR" sz="1800" dirty="0"/>
              <a:t>(</a:t>
            </a:r>
            <a:r>
              <a:rPr lang="fr-FR" sz="1800" dirty="0" err="1"/>
              <a:t>function</a:t>
            </a:r>
            <a:r>
              <a:rPr lang="fr-FR" sz="1800" dirty="0"/>
              <a:t> () {</a:t>
            </a:r>
          </a:p>
          <a:p>
            <a:pPr marL="0" indent="0">
              <a:buNone/>
            </a:pPr>
            <a:r>
              <a:rPr lang="fr-FR" sz="1800" dirty="0"/>
              <a:t>         </a:t>
            </a:r>
            <a:r>
              <a:rPr lang="fr-FR" sz="1800" dirty="0" err="1"/>
              <a:t>memoryGame.randomSquares.forEach</a:t>
            </a:r>
            <a:r>
              <a:rPr lang="fr-FR" sz="1800" dirty="0"/>
              <a:t>(</a:t>
            </a:r>
            <a:r>
              <a:rPr lang="fr-FR" sz="1800" dirty="0" err="1"/>
              <a:t>function</a:t>
            </a:r>
            <a:r>
              <a:rPr lang="fr-FR" sz="1800" dirty="0"/>
              <a:t> (square) {</a:t>
            </a:r>
          </a:p>
          <a:p>
            <a:pPr marL="0" indent="0">
              <a:buNone/>
            </a:pPr>
            <a:r>
              <a:rPr lang="fr-FR" sz="1800" dirty="0"/>
              <a:t>              </a:t>
            </a:r>
            <a:r>
              <a:rPr lang="fr-FR" sz="1800" dirty="0" err="1"/>
              <a:t>square.classList.remove</a:t>
            </a:r>
            <a:r>
              <a:rPr lang="fr-FR" sz="1800" dirty="0"/>
              <a:t>("</a:t>
            </a:r>
            <a:r>
              <a:rPr lang="fr-FR" sz="1800" dirty="0" err="1"/>
              <a:t>grey</a:t>
            </a:r>
            <a:r>
              <a:rPr lang="fr-FR" sz="1800" dirty="0"/>
              <a:t>");</a:t>
            </a:r>
          </a:p>
          <a:p>
            <a:pPr marL="0" indent="0">
              <a:buNone/>
            </a:pPr>
            <a:r>
              <a:rPr lang="fr-FR" sz="1800" dirty="0"/>
              <a:t>              </a:t>
            </a:r>
            <a:r>
              <a:rPr lang="fr-FR" sz="1800" dirty="0" err="1"/>
              <a:t>square.classList.add</a:t>
            </a:r>
            <a:r>
              <a:rPr lang="fr-FR" sz="1800" dirty="0"/>
              <a:t>("</a:t>
            </a:r>
            <a:r>
              <a:rPr lang="fr-FR" sz="1800" dirty="0" err="1"/>
              <a:t>pink</a:t>
            </a:r>
            <a:r>
              <a:rPr lang="fr-FR" sz="1800" dirty="0"/>
              <a:t>");</a:t>
            </a:r>
          </a:p>
          <a:p>
            <a:pPr marL="0" indent="0">
              <a:buNone/>
            </a:pPr>
            <a:r>
              <a:rPr lang="fr-FR" sz="1800" dirty="0"/>
              <a:t>         });</a:t>
            </a:r>
          </a:p>
          <a:p>
            <a:pPr marL="0" indent="0">
              <a:buNone/>
            </a:pPr>
            <a:br>
              <a:rPr lang="fr-FR" sz="1800" dirty="0"/>
            </a:br>
            <a:r>
              <a:rPr lang="fr-FR" sz="1800" dirty="0">
                <a:solidFill>
                  <a:schemeClr val="accent1"/>
                </a:solidFill>
              </a:rPr>
              <a:t>         </a:t>
            </a:r>
            <a:r>
              <a:rPr lang="fr-FR" sz="1800" dirty="0" err="1">
                <a:solidFill>
                  <a:schemeClr val="accent1"/>
                </a:solidFill>
              </a:rPr>
              <a:t>setTimeout</a:t>
            </a:r>
            <a:r>
              <a:rPr lang="fr-FR" sz="1800" dirty="0">
                <a:solidFill>
                  <a:schemeClr val="accent1"/>
                </a:solidFill>
              </a:rPr>
              <a:t>(</a:t>
            </a:r>
            <a:r>
              <a:rPr lang="fr-FR" sz="1800" dirty="0" err="1">
                <a:solidFill>
                  <a:schemeClr val="accent1"/>
                </a:solidFill>
              </a:rPr>
              <a:t>function</a:t>
            </a:r>
            <a:r>
              <a:rPr lang="fr-FR" sz="1800" dirty="0">
                <a:solidFill>
                  <a:schemeClr val="accent1"/>
                </a:solidFill>
              </a:rPr>
              <a:t> () {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accent1"/>
                </a:solidFill>
              </a:rPr>
              <a:t>              </a:t>
            </a:r>
            <a:r>
              <a:rPr lang="fr-FR" sz="1800" dirty="0" err="1">
                <a:solidFill>
                  <a:schemeClr val="accent1"/>
                </a:solidFill>
              </a:rPr>
              <a:t>memoryGame.randomSquares.forEach</a:t>
            </a:r>
            <a:r>
              <a:rPr lang="fr-FR" sz="1800" dirty="0">
                <a:solidFill>
                  <a:schemeClr val="accent1"/>
                </a:solidFill>
              </a:rPr>
              <a:t>(</a:t>
            </a:r>
            <a:r>
              <a:rPr lang="fr-FR" sz="1800" dirty="0" err="1">
                <a:solidFill>
                  <a:schemeClr val="accent1"/>
                </a:solidFill>
              </a:rPr>
              <a:t>function</a:t>
            </a:r>
            <a:r>
              <a:rPr lang="fr-FR" sz="1800" dirty="0">
                <a:solidFill>
                  <a:schemeClr val="accent1"/>
                </a:solidFill>
              </a:rPr>
              <a:t> (square) {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accent1"/>
                </a:solidFill>
              </a:rPr>
              <a:t>                    </a:t>
            </a:r>
            <a:r>
              <a:rPr lang="fr-FR" sz="1800" dirty="0" err="1">
                <a:solidFill>
                  <a:schemeClr val="accent1"/>
                </a:solidFill>
              </a:rPr>
              <a:t>square.classList.add</a:t>
            </a:r>
            <a:r>
              <a:rPr lang="fr-FR" sz="1800" dirty="0">
                <a:solidFill>
                  <a:schemeClr val="accent1"/>
                </a:solidFill>
              </a:rPr>
              <a:t>("</a:t>
            </a:r>
            <a:r>
              <a:rPr lang="fr-FR" sz="1800" dirty="0" err="1">
                <a:solidFill>
                  <a:schemeClr val="accent1"/>
                </a:solidFill>
              </a:rPr>
              <a:t>grey</a:t>
            </a:r>
            <a:r>
              <a:rPr lang="fr-FR" sz="1800" dirty="0">
                <a:solidFill>
                  <a:schemeClr val="accent1"/>
                </a:solidFill>
              </a:rPr>
              <a:t>");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accent1"/>
                </a:solidFill>
              </a:rPr>
              <a:t>                    </a:t>
            </a:r>
            <a:r>
              <a:rPr lang="fr-FR" sz="1800" dirty="0" err="1">
                <a:solidFill>
                  <a:schemeClr val="accent1"/>
                </a:solidFill>
              </a:rPr>
              <a:t>square.classList.remove</a:t>
            </a:r>
            <a:r>
              <a:rPr lang="fr-FR" sz="1800" dirty="0">
                <a:solidFill>
                  <a:schemeClr val="accent1"/>
                </a:solidFill>
              </a:rPr>
              <a:t>("</a:t>
            </a:r>
            <a:r>
              <a:rPr lang="fr-FR" sz="1800" dirty="0" err="1">
                <a:solidFill>
                  <a:schemeClr val="accent1"/>
                </a:solidFill>
              </a:rPr>
              <a:t>pink</a:t>
            </a:r>
            <a:r>
              <a:rPr lang="fr-FR" sz="1800" dirty="0">
                <a:solidFill>
                  <a:schemeClr val="accent1"/>
                </a:solidFill>
              </a:rPr>
              <a:t>");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accent1"/>
                </a:solidFill>
              </a:rPr>
              <a:t>              });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accent1"/>
                </a:solidFill>
              </a:rPr>
              <a:t>          }, 2000)</a:t>
            </a:r>
          </a:p>
          <a:p>
            <a:pPr marL="0" indent="0">
              <a:buNone/>
            </a:pPr>
            <a:r>
              <a:rPr lang="fr-FR" sz="1800" dirty="0"/>
              <a:t> }, 1000);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-&gt; </a:t>
            </a:r>
            <a:r>
              <a:rPr lang="fr-FR" sz="1200" dirty="0">
                <a:solidFill>
                  <a:schemeClr val="accent1"/>
                </a:solidFill>
              </a:rPr>
              <a:t>Nécessaire pour que les carrés après 2 secondes (pendant </a:t>
            </a:r>
            <a:r>
              <a:rPr lang="fr-FR" sz="1200" dirty="0" err="1">
                <a:solidFill>
                  <a:schemeClr val="accent1"/>
                </a:solidFill>
              </a:rPr>
              <a:t>lesquellles</a:t>
            </a:r>
            <a:r>
              <a:rPr lang="fr-FR" sz="1200" dirty="0">
                <a:solidFill>
                  <a:schemeClr val="accent1"/>
                </a:solidFill>
              </a:rPr>
              <a:t> ils apparaissent en rose) redeviennent gris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71136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2F3CCB-A67F-994C-9515-27A19FC3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Challenge 2 (1/3):</a:t>
            </a:r>
            <a:br>
              <a:rPr lang="fr-FR" sz="4000" dirty="0">
                <a:solidFill>
                  <a:srgbClr val="FFFFFF"/>
                </a:solidFill>
              </a:rPr>
            </a:br>
            <a:r>
              <a:rPr lang="fr-FR" sz="4000" dirty="0">
                <a:solidFill>
                  <a:srgbClr val="FFFFFF"/>
                </a:solidFill>
              </a:rPr>
              <a:t>passage de niveau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5685A-6440-AD45-A5A9-6151E2BB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284" y="249129"/>
            <a:ext cx="7642224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1800" dirty="0"/>
              <a:t>Au passage de niveau, la matrice de carrés se retrace. J’ai fait ça dans un premier temps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200" dirty="0" err="1"/>
              <a:t>function</a:t>
            </a:r>
            <a:r>
              <a:rPr lang="fr-FR" sz="1200" dirty="0"/>
              <a:t> </a:t>
            </a:r>
            <a:r>
              <a:rPr lang="fr-FR" sz="1200" dirty="0" err="1"/>
              <a:t>buildMatrix</a:t>
            </a:r>
            <a:r>
              <a:rPr lang="fr-FR" sz="1200" dirty="0"/>
              <a:t>(n) {</a:t>
            </a:r>
          </a:p>
          <a:p>
            <a:pPr marL="0" indent="0">
              <a:buNone/>
            </a:pPr>
            <a:r>
              <a:rPr lang="fr-FR" sz="1200" dirty="0"/>
              <a:t>  let $html = ’’;</a:t>
            </a:r>
          </a:p>
          <a:p>
            <a:pPr marL="0" indent="0">
              <a:buNone/>
            </a:pPr>
            <a:r>
              <a:rPr lang="fr-FR" sz="1200" dirty="0"/>
              <a:t>  for (var i = 0; i &lt; n; i++) {</a:t>
            </a:r>
          </a:p>
          <a:p>
            <a:pPr marL="0" indent="0">
              <a:buNone/>
            </a:pPr>
            <a:r>
              <a:rPr lang="fr-FR" sz="1200" dirty="0"/>
              <a:t>    $html += `&lt;div class="</a:t>
            </a:r>
            <a:r>
              <a:rPr lang="fr-FR" sz="1200" dirty="0" err="1"/>
              <a:t>row</a:t>
            </a:r>
            <a:r>
              <a:rPr lang="fr-FR" sz="1200" dirty="0"/>
              <a:t>"&gt;`</a:t>
            </a:r>
          </a:p>
          <a:p>
            <a:pPr marL="0" indent="0">
              <a:buNone/>
            </a:pPr>
            <a:r>
              <a:rPr lang="fr-FR" sz="1200" dirty="0"/>
              <a:t>    for (var j = 0; j &lt; n; j++) {</a:t>
            </a:r>
          </a:p>
          <a:p>
            <a:pPr marL="0" indent="0">
              <a:buNone/>
            </a:pPr>
            <a:r>
              <a:rPr lang="fr-FR" sz="1200" dirty="0"/>
              <a:t>      $html += `&lt;div class="square </a:t>
            </a:r>
            <a:r>
              <a:rPr lang="fr-FR" sz="1200" dirty="0" err="1"/>
              <a:t>grey</a:t>
            </a:r>
            <a:r>
              <a:rPr lang="fr-FR" sz="1200" dirty="0"/>
              <a:t>" square-id=${</a:t>
            </a:r>
            <a:r>
              <a:rPr lang="fr-FR" sz="1200" dirty="0">
                <a:solidFill>
                  <a:srgbClr val="FF0000"/>
                </a:solidFill>
              </a:rPr>
              <a:t>i*5+j</a:t>
            </a:r>
            <a:r>
              <a:rPr lang="fr-FR" sz="1200" dirty="0"/>
              <a:t>}&gt;&lt;/div&gt;`;</a:t>
            </a:r>
          </a:p>
          <a:p>
            <a:pPr marL="0" indent="0">
              <a:buNone/>
            </a:pPr>
            <a:r>
              <a:rPr lang="fr-FR" sz="1200" dirty="0"/>
              <a:t>    }</a:t>
            </a:r>
          </a:p>
          <a:p>
            <a:pPr marL="0" indent="0">
              <a:buNone/>
            </a:pPr>
            <a:r>
              <a:rPr lang="fr-FR" sz="1200" dirty="0"/>
              <a:t>    $html += `&lt;/div&gt;`;</a:t>
            </a:r>
          </a:p>
          <a:p>
            <a:pPr marL="0" indent="0">
              <a:buNone/>
            </a:pPr>
            <a:r>
              <a:rPr lang="fr-FR" sz="1200" dirty="0"/>
              <a:t>  };</a:t>
            </a:r>
          </a:p>
          <a:p>
            <a:pPr marL="0" indent="0">
              <a:buNone/>
            </a:pPr>
            <a:r>
              <a:rPr lang="fr-FR" sz="1200" dirty="0"/>
              <a:t>  </a:t>
            </a:r>
            <a:r>
              <a:rPr lang="fr-FR" sz="1200" dirty="0" err="1"/>
              <a:t>document.querySelector</a:t>
            </a:r>
            <a:r>
              <a:rPr lang="fr-FR" sz="1200" dirty="0"/>
              <a:t>(".</a:t>
            </a:r>
            <a:r>
              <a:rPr lang="fr-FR" sz="1200" dirty="0" err="1"/>
              <a:t>bigsquare</a:t>
            </a:r>
            <a:r>
              <a:rPr lang="fr-FR" sz="1200" dirty="0"/>
              <a:t>").</a:t>
            </a:r>
            <a:r>
              <a:rPr lang="fr-FR" sz="1200" dirty="0" err="1"/>
              <a:t>innerHTML</a:t>
            </a:r>
            <a:r>
              <a:rPr lang="fr-FR" sz="1200" dirty="0"/>
              <a:t> = $html;</a:t>
            </a:r>
          </a:p>
          <a:p>
            <a:pPr marL="0" indent="0">
              <a:buNone/>
            </a:pPr>
            <a:r>
              <a:rPr lang="fr-F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115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2F3CCB-A67F-994C-9515-27A19FC3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Challenge 2 (2/3):</a:t>
            </a:r>
            <a:br>
              <a:rPr lang="fr-FR" sz="4000" dirty="0">
                <a:solidFill>
                  <a:srgbClr val="FFFFFF"/>
                </a:solidFill>
              </a:rPr>
            </a:br>
            <a:r>
              <a:rPr lang="fr-FR" sz="4000" dirty="0">
                <a:solidFill>
                  <a:srgbClr val="FFFFFF"/>
                </a:solidFill>
              </a:rPr>
              <a:t>passage de niveau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5685A-6440-AD45-A5A9-6151E2BB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284" y="249129"/>
            <a:ext cx="7642224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1800" dirty="0"/>
              <a:t>Ça marche pour 5*5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Mais ne marche plus pour 6*6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F5A50F-4A04-BB4C-AEF7-425CC3775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257720"/>
              </p:ext>
            </p:extLst>
          </p:nvPr>
        </p:nvGraphicFramePr>
        <p:xfrm>
          <a:off x="5108146" y="1415404"/>
          <a:ext cx="57785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19048941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9238515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7686453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97868005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8873369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4467621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2567387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i*5+j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2018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63886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j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0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2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3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97094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i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00658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0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0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2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3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20422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6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7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8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9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23274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2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10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11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12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13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99324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3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16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17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18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19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04351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20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21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22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23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 dirty="0">
                          <a:effectLst/>
                        </a:rPr>
                        <a:t>24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546052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F8BEDE-A6D5-E141-8A0F-57AFFE587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648213"/>
              </p:ext>
            </p:extLst>
          </p:nvPr>
        </p:nvGraphicFramePr>
        <p:xfrm>
          <a:off x="5014912" y="4145743"/>
          <a:ext cx="6604000" cy="162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54937611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80455058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54355015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1583983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67164296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74014948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4653471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935349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j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0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2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3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96863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i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9780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0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0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2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3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fr-FR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81264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fr-FR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6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7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8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9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10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18938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2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10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11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12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13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6341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3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16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17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18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19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20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06542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20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21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22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23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24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25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99474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25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26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27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28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29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 dirty="0">
                          <a:effectLst/>
                        </a:rPr>
                        <a:t>30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6320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18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2F3CCB-A67F-994C-9515-27A19FC3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Challenge 2 (3/3):</a:t>
            </a:r>
            <a:br>
              <a:rPr lang="fr-FR" sz="4000" dirty="0">
                <a:solidFill>
                  <a:srgbClr val="FFFFFF"/>
                </a:solidFill>
              </a:rPr>
            </a:br>
            <a:r>
              <a:rPr lang="fr-FR" sz="4000" dirty="0">
                <a:solidFill>
                  <a:srgbClr val="FFFFFF"/>
                </a:solidFill>
              </a:rPr>
              <a:t>passage de niveau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5685A-6440-AD45-A5A9-6151E2BB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284" y="249129"/>
            <a:ext cx="7642224" cy="524865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La solution </a:t>
            </a:r>
            <a:r>
              <a:rPr lang="fr-FR" sz="1800"/>
              <a:t>est pourtant </a:t>
            </a:r>
            <a:r>
              <a:rPr lang="fr-FR" sz="1800" dirty="0"/>
              <a:t>simple</a:t>
            </a:r>
          </a:p>
          <a:p>
            <a:pPr marL="0" indent="0">
              <a:buNone/>
            </a:pPr>
            <a:r>
              <a:rPr lang="fr-FR" sz="1200" dirty="0"/>
              <a:t> </a:t>
            </a:r>
            <a:r>
              <a:rPr lang="fr-FR" sz="1200" dirty="0" err="1"/>
              <a:t>function</a:t>
            </a:r>
            <a:r>
              <a:rPr lang="fr-FR" sz="1200" dirty="0"/>
              <a:t> </a:t>
            </a:r>
            <a:r>
              <a:rPr lang="fr-FR" sz="1200" dirty="0" err="1"/>
              <a:t>buildMatrix</a:t>
            </a:r>
            <a:r>
              <a:rPr lang="fr-FR" sz="1200" dirty="0"/>
              <a:t>(n) {</a:t>
            </a:r>
          </a:p>
          <a:p>
            <a:pPr marL="0" indent="0">
              <a:buNone/>
            </a:pPr>
            <a:r>
              <a:rPr lang="fr-FR" sz="1200" dirty="0"/>
              <a:t>    let $html = '';</a:t>
            </a:r>
          </a:p>
          <a:p>
            <a:pPr marL="0" indent="0">
              <a:buNone/>
            </a:pPr>
            <a:r>
              <a:rPr lang="fr-FR" sz="1200" dirty="0"/>
              <a:t>    var </a:t>
            </a:r>
            <a:r>
              <a:rPr lang="fr-FR" sz="1200" dirty="0" err="1"/>
              <a:t>counter</a:t>
            </a:r>
            <a:r>
              <a:rPr lang="fr-FR" sz="1200" dirty="0"/>
              <a:t> =0;</a:t>
            </a:r>
          </a:p>
          <a:p>
            <a:pPr marL="0" indent="0">
              <a:buNone/>
            </a:pPr>
            <a:r>
              <a:rPr lang="fr-FR" sz="1200" dirty="0"/>
              <a:t>    for (var i = 0; i &lt; n; i++) {</a:t>
            </a:r>
          </a:p>
          <a:p>
            <a:pPr marL="0" indent="0">
              <a:buNone/>
            </a:pPr>
            <a:r>
              <a:rPr lang="fr-FR" sz="1200" dirty="0"/>
              <a:t>      $html += `&lt;div class="</a:t>
            </a:r>
            <a:r>
              <a:rPr lang="fr-FR" sz="1200" dirty="0" err="1"/>
              <a:t>row</a:t>
            </a:r>
            <a:r>
              <a:rPr lang="fr-FR" sz="1200" dirty="0"/>
              <a:t>"&gt;`</a:t>
            </a:r>
          </a:p>
          <a:p>
            <a:pPr marL="0" indent="0">
              <a:buNone/>
            </a:pPr>
            <a:r>
              <a:rPr lang="fr-FR" sz="1200" dirty="0"/>
              <a:t>      for (var j = 0; j &lt; n; j++) {</a:t>
            </a:r>
          </a:p>
          <a:p>
            <a:pPr marL="0" indent="0">
              <a:buNone/>
            </a:pPr>
            <a:r>
              <a:rPr lang="fr-FR" sz="1200" dirty="0"/>
              <a:t>        $html += `&lt;div class="square </a:t>
            </a:r>
            <a:r>
              <a:rPr lang="fr-FR" sz="1200" dirty="0" err="1"/>
              <a:t>grey</a:t>
            </a:r>
            <a:r>
              <a:rPr lang="fr-FR" sz="1200" dirty="0"/>
              <a:t>" square-id=${</a:t>
            </a:r>
            <a:r>
              <a:rPr lang="fr-FR" sz="1200" dirty="0" err="1">
                <a:solidFill>
                  <a:srgbClr val="FF0000"/>
                </a:solidFill>
              </a:rPr>
              <a:t>counter</a:t>
            </a:r>
            <a:r>
              <a:rPr lang="fr-FR" sz="1200" dirty="0"/>
              <a:t>}&gt;&lt;/div&gt;`;</a:t>
            </a:r>
          </a:p>
          <a:p>
            <a:pPr marL="0" indent="0">
              <a:buNone/>
            </a:pPr>
            <a:r>
              <a:rPr lang="fr-FR" sz="1200" dirty="0"/>
              <a:t>        </a:t>
            </a:r>
            <a:r>
              <a:rPr lang="fr-FR" sz="1200" dirty="0" err="1">
                <a:solidFill>
                  <a:srgbClr val="FF0000"/>
                </a:solidFill>
              </a:rPr>
              <a:t>counter</a:t>
            </a:r>
            <a:r>
              <a:rPr lang="fr-FR" sz="1200" dirty="0"/>
              <a:t>+=1;</a:t>
            </a:r>
          </a:p>
          <a:p>
            <a:pPr marL="0" indent="0">
              <a:buNone/>
            </a:pPr>
            <a:r>
              <a:rPr lang="fr-FR" sz="1200" dirty="0"/>
              <a:t>      }</a:t>
            </a:r>
          </a:p>
          <a:p>
            <a:pPr marL="0" indent="0">
              <a:buNone/>
            </a:pPr>
            <a:r>
              <a:rPr lang="fr-FR" sz="1200" dirty="0"/>
              <a:t>      $html += `&lt;/div&gt;`;</a:t>
            </a:r>
          </a:p>
          <a:p>
            <a:pPr marL="0" indent="0">
              <a:buNone/>
            </a:pPr>
            <a:r>
              <a:rPr lang="fr-FR" sz="1200" dirty="0"/>
              <a:t>    };</a:t>
            </a:r>
          </a:p>
          <a:p>
            <a:pPr marL="0" indent="0">
              <a:buNone/>
            </a:pPr>
            <a:r>
              <a:rPr lang="fr-FR" sz="1200" dirty="0"/>
              <a:t>    </a:t>
            </a:r>
            <a:r>
              <a:rPr lang="fr-FR" sz="1200" dirty="0" err="1"/>
              <a:t>document.querySelector</a:t>
            </a:r>
            <a:r>
              <a:rPr lang="fr-FR" sz="1200" dirty="0"/>
              <a:t>(".</a:t>
            </a:r>
            <a:r>
              <a:rPr lang="fr-FR" sz="1200" dirty="0" err="1"/>
              <a:t>bigsquare</a:t>
            </a:r>
            <a:r>
              <a:rPr lang="fr-FR" sz="1200" dirty="0"/>
              <a:t>").</a:t>
            </a:r>
            <a:r>
              <a:rPr lang="fr-FR" sz="1200" dirty="0" err="1"/>
              <a:t>innerHTML</a:t>
            </a:r>
            <a:r>
              <a:rPr lang="fr-FR" sz="1200" dirty="0"/>
              <a:t> = $html;</a:t>
            </a:r>
          </a:p>
          <a:p>
            <a:pPr marL="0" indent="0">
              <a:buNone/>
            </a:pPr>
            <a:r>
              <a:rPr lang="fr-FR" sz="1200" dirty="0"/>
              <a:t>  }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09328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637</Words>
  <Application>Microsoft Macintosh PowerPoint</Application>
  <PresentationFormat>Widescreen</PresentationFormat>
  <Paragraphs>198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Projet 1 – Jeu de mémoire </vt:lpstr>
      <vt:lpstr>Jeu de mémoire</vt:lpstr>
      <vt:lpstr>Jeu en DOM</vt:lpstr>
      <vt:lpstr>Jeu responsive</vt:lpstr>
      <vt:lpstr>Challenge 1: setTimeout</vt:lpstr>
      <vt:lpstr>Challenge 2 (1/3): passage de niveau</vt:lpstr>
      <vt:lpstr>Challenge 2 (2/3): passage de niveau</vt:lpstr>
      <vt:lpstr>Challenge 2 (3/3): passage de niveau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– Jeu de mémoire </dc:title>
  <dc:creator>Thao Nhu Nguyen</dc:creator>
  <cp:lastModifiedBy>Thao Nhu Nguyen</cp:lastModifiedBy>
  <cp:revision>9</cp:revision>
  <dcterms:created xsi:type="dcterms:W3CDTF">2019-11-09T14:54:00Z</dcterms:created>
  <dcterms:modified xsi:type="dcterms:W3CDTF">2019-11-11T17:06:16Z</dcterms:modified>
</cp:coreProperties>
</file>