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AFF91-8EA2-4900-BCAB-6C9D3BBE017D}">
  <a:tblStyle styleId="{679AFF91-8EA2-4900-BCAB-6C9D3BBE0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e542243e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e542243e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7c975152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7c975152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542243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542243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e542243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e542243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542243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542243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542243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542243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e542243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e542243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e542243e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e542243e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542243e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e542243e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e542243e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e542243e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Thao Nguyen and Joshua Nowak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for g.shortestPath("1", "5", path)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2949325" y="304225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12" name="Google Shape;312;p22"/>
          <p:cNvCxnSpPr>
            <a:stCxn id="306" idx="6"/>
            <a:endCxn id="307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>
            <a:stCxn id="306" idx="5"/>
            <a:endCxn id="308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>
            <a:stCxn id="307" idx="3"/>
            <a:endCxn id="308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>
            <a:stCxn id="307" idx="4"/>
            <a:endCxn id="309" idx="0"/>
          </p:cNvCxnSpPr>
          <p:nvPr/>
        </p:nvCxnSpPr>
        <p:spPr>
          <a:xfrm>
            <a:off x="3216475" y="1909300"/>
            <a:ext cx="0" cy="11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>
            <a:stCxn id="306" idx="4"/>
            <a:endCxn id="310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>
            <a:stCxn id="308" idx="3"/>
            <a:endCxn id="310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>
            <a:stCxn id="308" idx="4"/>
            <a:endCxn id="308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>
            <a:stCxn id="309" idx="3"/>
            <a:endCxn id="311" idx="7"/>
          </p:cNvCxnSpPr>
          <p:nvPr/>
        </p:nvCxnSpPr>
        <p:spPr>
          <a:xfrm flipH="1">
            <a:off x="2130271" y="3480123"/>
            <a:ext cx="8973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>
            <a:stCxn id="308" idx="5"/>
            <a:endCxn id="309" idx="1"/>
          </p:cNvCxnSpPr>
          <p:nvPr/>
        </p:nvCxnSpPr>
        <p:spPr>
          <a:xfrm>
            <a:off x="2130179" y="2646948"/>
            <a:ext cx="8973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>
            <a:stCxn id="310" idx="5"/>
            <a:endCxn id="311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2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323" name="Google Shape;323;p22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324" name="Google Shape;324;p22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325" name="Google Shape;325;p22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326" name="Google Shape;326;p22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327" name="Google Shape;327;p22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328" name="Google Shape;328;p22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329" name="Google Shape;329;p22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330" name="Google Shape;330;p22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331" name="Google Shape;331;p22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start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end</a:t>
            </a:r>
            <a:endParaRPr sz="1000">
              <a:solidFill>
                <a:srgbClr val="FF0000"/>
              </a:solidFill>
            </a:endParaRPr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22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Path:</a:t>
            </a:r>
            <a:r>
              <a:rPr lang="en">
                <a:solidFill>
                  <a:schemeClr val="dk2"/>
                </a:solidFill>
              </a:rPr>
              <a:t> 1, 3, 6, 5			return 20;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32351" cy="29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5425125" y="1445225"/>
            <a:ext cx="3016500" cy="1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g.shortestPath(“0”, “5”, &amp;path) = 11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path = 0, 7, 6, 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g.shortestPath(“0”, “4”, &amp;path) = 21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path = 0, 7, 6, 5, 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g.shortestPath(“7”, “3”, &amp;path) = 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path = 7, 6, 5, 2, 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Step 1:</a:t>
            </a:r>
            <a:r>
              <a:rPr lang="en" sz="1200"/>
              <a:t> Declare three unordered_maps to take vertex labels as keys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std::unordered_map&lt;std::string, unsigned long&gt; distances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std::unordered_map&lt;std::string, bool&gt; visited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std::unordered_map&lt;std::string, std::string&gt; predecessors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</a:t>
            </a:r>
            <a:r>
              <a:rPr lang="en" sz="1200"/>
              <a:t> Initialize all vertices’ “distances” values as std::numeric_limit&lt;unsigned long&gt;::max() and “visited” values as false. Change the start vertex’s distance to 0.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Step 3:</a:t>
            </a:r>
            <a:r>
              <a:rPr lang="en" sz="1200"/>
              <a:t> Initialize priority queue to take pairs of unsigned long distances and string labels. Push the data of the start vertex to the priority queue.</a:t>
            </a:r>
            <a:endParaRPr sz="12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While priority queue is not empty: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Step 4:</a:t>
            </a:r>
            <a:r>
              <a:rPr lang="en" sz="1200"/>
              <a:t> Pop priority queue and mark current vertex as visited.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Step 5: </a:t>
            </a:r>
            <a:r>
              <a:rPr lang="en" sz="1200"/>
              <a:t>Check all incident edges of current vertex. If !visited[adjacent] &amp;&amp; distances[current] + weight &lt; distances[adjacent]: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Relaxation: distances[adjacent] = distances[current] + weight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predecessors[adjacent] = current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Push data of adjacent vertex to priority queue.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Step 6:</a:t>
            </a:r>
            <a:r>
              <a:rPr lang="en" sz="1200"/>
              <a:t> Construct shortest path between start and end vertex via predecessors.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1-3 for g.shortestPath("1", "5", path)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4" name="Google Shape;74;p15"/>
          <p:cNvCxnSpPr>
            <a:stCxn id="68" idx="6"/>
            <a:endCxn id="69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8" idx="5"/>
            <a:endCxn id="70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9" idx="3"/>
            <a:endCxn id="70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69" idx="4"/>
            <a:endCxn id="71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68" idx="4"/>
            <a:endCxn id="72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0" idx="3"/>
            <a:endCxn id="72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0" idx="4"/>
            <a:endCxn id="70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1" idx="3"/>
            <a:endCxn id="73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0" idx="5"/>
            <a:endCxn id="71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2" idx="5"/>
            <a:endCxn id="73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r>
                        <a:rPr b="1" lang="en" sz="1000"/>
                        <a:t>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5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8" name="Google Shape;108;p16"/>
          <p:cNvCxnSpPr>
            <a:stCxn id="102" idx="6"/>
            <a:endCxn id="103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2" idx="5"/>
            <a:endCxn id="104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3" idx="3"/>
            <a:endCxn id="104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103" idx="4"/>
            <a:endCxn id="105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2" idx="4"/>
            <a:endCxn id="106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04" idx="3"/>
            <a:endCxn id="106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4" idx="4"/>
            <a:endCxn id="104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05" idx="3"/>
            <a:endCxn id="107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4" idx="5"/>
            <a:endCxn id="105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06" idx="5"/>
            <a:endCxn id="107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119" name="Google Shape;119;p16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120" name="Google Shape;120;p16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121" name="Google Shape;121;p16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122" name="Google Shape;122;p16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23" name="Google Shape;123;p16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124" name="Google Shape;124;p16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25" name="Google Shape;125;p16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26" name="Google Shape;126;p16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127" name="Google Shape;127;p16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6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2, 3, 6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2" name="Google Shape;142;p17"/>
          <p:cNvCxnSpPr>
            <a:stCxn id="136" idx="6"/>
            <a:endCxn id="137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>
            <a:stCxn id="136" idx="5"/>
            <a:endCxn id="138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>
            <a:stCxn id="137" idx="3"/>
            <a:endCxn id="138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>
            <a:stCxn id="137" idx="4"/>
            <a:endCxn id="139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>
            <a:stCxn id="136" idx="4"/>
            <a:endCxn id="140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>
            <a:stCxn id="138" idx="3"/>
            <a:endCxn id="140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38" idx="4"/>
            <a:endCxn id="138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39" idx="3"/>
            <a:endCxn id="141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38" idx="5"/>
            <a:endCxn id="139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40" idx="5"/>
            <a:endCxn id="141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153" name="Google Shape;153;p17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154" name="Google Shape;154;p17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155" name="Google Shape;155;p17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156" name="Google Shape;156;p17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57" name="Google Shape;157;p17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158" name="Google Shape;158;p17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59" name="Google Shape;159;p17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60" name="Google Shape;160;p17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161" name="Google Shape;161;p17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3, 6, 4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76" name="Google Shape;176;p18"/>
          <p:cNvCxnSpPr>
            <a:stCxn id="170" idx="6"/>
            <a:endCxn id="171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>
            <a:stCxn id="170" idx="5"/>
            <a:endCxn id="172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stCxn id="171" idx="3"/>
            <a:endCxn id="172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71" idx="4"/>
            <a:endCxn id="173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stCxn id="170" idx="4"/>
            <a:endCxn id="174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>
            <a:stCxn id="172" idx="3"/>
            <a:endCxn id="174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>
            <a:stCxn id="172" idx="4"/>
            <a:endCxn id="172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>
            <a:stCxn id="173" idx="3"/>
            <a:endCxn id="175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>
            <a:stCxn id="172" idx="5"/>
            <a:endCxn id="173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>
            <a:stCxn id="174" idx="5"/>
            <a:endCxn id="175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187" name="Google Shape;187;p18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188" name="Google Shape;188;p18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189" name="Google Shape;189;p18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190" name="Google Shape;190;p18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91" name="Google Shape;191;p18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192" name="Google Shape;192;p18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93" name="Google Shape;193;p18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94" name="Google Shape;194;p18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195" name="Google Shape;195;p18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197" name="Google Shape;197;p18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8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6, 4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10" name="Google Shape;210;p19"/>
          <p:cNvCxnSpPr>
            <a:stCxn id="204" idx="6"/>
            <a:endCxn id="205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>
            <a:stCxn id="204" idx="5"/>
            <a:endCxn id="206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>
            <a:stCxn id="205" idx="3"/>
            <a:endCxn id="206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>
            <a:stCxn id="205" idx="4"/>
            <a:endCxn id="207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9"/>
          <p:cNvCxnSpPr>
            <a:stCxn id="204" idx="4"/>
            <a:endCxn id="208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>
            <a:stCxn id="206" idx="3"/>
            <a:endCxn id="208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stCxn id="206" idx="4"/>
            <a:endCxn id="206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>
            <a:stCxn id="207" idx="3"/>
            <a:endCxn id="209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9"/>
          <p:cNvCxnSpPr>
            <a:stCxn id="206" idx="5"/>
            <a:endCxn id="207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9"/>
          <p:cNvCxnSpPr>
            <a:stCxn id="208" idx="5"/>
            <a:endCxn id="209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9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221" name="Google Shape;221;p19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222" name="Google Shape;222;p19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223" name="Google Shape;223;p19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224" name="Google Shape;224;p19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25" name="Google Shape;225;p19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226" name="Google Shape;226;p19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227" name="Google Shape;227;p19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28" name="Google Shape;228;p19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229" name="Google Shape;229;p19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231" name="Google Shape;231;p19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9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4, 5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949325" y="3021825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44" name="Google Shape;244;p20"/>
          <p:cNvCxnSpPr>
            <a:stCxn id="238" idx="6"/>
            <a:endCxn id="239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>
            <a:stCxn id="238" idx="5"/>
            <a:endCxn id="240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>
            <a:stCxn id="239" idx="3"/>
            <a:endCxn id="240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>
            <a:stCxn id="239" idx="4"/>
            <a:endCxn id="241" idx="0"/>
          </p:cNvCxnSpPr>
          <p:nvPr/>
        </p:nvCxnSpPr>
        <p:spPr>
          <a:xfrm>
            <a:off x="32164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>
            <a:stCxn id="238" idx="4"/>
            <a:endCxn id="242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>
            <a:stCxn id="240" idx="3"/>
            <a:endCxn id="242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>
            <a:stCxn id="240" idx="4"/>
            <a:endCxn id="240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>
            <a:stCxn id="241" idx="3"/>
            <a:endCxn id="243" idx="7"/>
          </p:cNvCxnSpPr>
          <p:nvPr/>
        </p:nvCxnSpPr>
        <p:spPr>
          <a:xfrm flipH="1">
            <a:off x="2130271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0"/>
          <p:cNvCxnSpPr>
            <a:stCxn id="240" idx="5"/>
            <a:endCxn id="241" idx="1"/>
          </p:cNvCxnSpPr>
          <p:nvPr/>
        </p:nvCxnSpPr>
        <p:spPr>
          <a:xfrm>
            <a:off x="2130179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>
            <a:stCxn id="242" idx="5"/>
            <a:endCxn id="243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0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255" name="Google Shape;255;p20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256" name="Google Shape;256;p20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257" name="Google Shape;257;p20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258" name="Google Shape;258;p20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59" name="Google Shape;259;p20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260" name="Google Shape;260;p20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261" name="Google Shape;261;p20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62" name="Google Shape;262;p20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263" name="Google Shape;263;p20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265" name="Google Shape;265;p20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20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4-5 for g.shortestPath("1", "5", path)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3989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949325" y="139630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1674125" y="220907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2949325" y="3042250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398925" y="3021825"/>
            <a:ext cx="5343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674125" y="3870700"/>
            <a:ext cx="534300" cy="5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78" name="Google Shape;278;p21"/>
          <p:cNvCxnSpPr>
            <a:stCxn id="272" idx="6"/>
            <a:endCxn id="273" idx="2"/>
          </p:cNvCxnSpPr>
          <p:nvPr/>
        </p:nvCxnSpPr>
        <p:spPr>
          <a:xfrm>
            <a:off x="933225" y="1652800"/>
            <a:ext cx="20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>
            <a:stCxn id="272" idx="5"/>
            <a:endCxn id="274" idx="1"/>
          </p:cNvCxnSpPr>
          <p:nvPr/>
        </p:nvCxnSpPr>
        <p:spPr>
          <a:xfrm>
            <a:off x="854979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>
            <a:stCxn id="273" idx="3"/>
            <a:endCxn id="274" idx="7"/>
          </p:cNvCxnSpPr>
          <p:nvPr/>
        </p:nvCxnSpPr>
        <p:spPr>
          <a:xfrm flipH="1">
            <a:off x="2130271" y="1834173"/>
            <a:ext cx="897300" cy="45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>
            <a:stCxn id="273" idx="4"/>
            <a:endCxn id="275" idx="0"/>
          </p:cNvCxnSpPr>
          <p:nvPr/>
        </p:nvCxnSpPr>
        <p:spPr>
          <a:xfrm>
            <a:off x="3216475" y="1909300"/>
            <a:ext cx="0" cy="11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>
            <a:stCxn id="272" idx="4"/>
            <a:endCxn id="276" idx="0"/>
          </p:cNvCxnSpPr>
          <p:nvPr/>
        </p:nvCxnSpPr>
        <p:spPr>
          <a:xfrm>
            <a:off x="666075" y="1909300"/>
            <a:ext cx="0" cy="111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>
            <a:stCxn id="274" idx="3"/>
            <a:endCxn id="276" idx="7"/>
          </p:cNvCxnSpPr>
          <p:nvPr/>
        </p:nvCxnSpPr>
        <p:spPr>
          <a:xfrm flipH="1">
            <a:off x="855071" y="2646948"/>
            <a:ext cx="8973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>
            <a:stCxn id="274" idx="4"/>
            <a:endCxn id="274" idx="4"/>
          </p:cNvCxnSpPr>
          <p:nvPr/>
        </p:nvCxnSpPr>
        <p:spPr>
          <a:xfrm>
            <a:off x="1941275" y="2722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1"/>
          <p:cNvCxnSpPr>
            <a:stCxn id="275" idx="3"/>
            <a:endCxn id="277" idx="7"/>
          </p:cNvCxnSpPr>
          <p:nvPr/>
        </p:nvCxnSpPr>
        <p:spPr>
          <a:xfrm flipH="1">
            <a:off x="2130271" y="3480123"/>
            <a:ext cx="897300" cy="46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1"/>
          <p:cNvCxnSpPr>
            <a:stCxn id="274" idx="5"/>
            <a:endCxn id="275" idx="1"/>
          </p:cNvCxnSpPr>
          <p:nvPr/>
        </p:nvCxnSpPr>
        <p:spPr>
          <a:xfrm>
            <a:off x="2130179" y="2646948"/>
            <a:ext cx="8973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1"/>
          <p:cNvCxnSpPr>
            <a:stCxn id="276" idx="5"/>
            <a:endCxn id="277" idx="1"/>
          </p:cNvCxnSpPr>
          <p:nvPr/>
        </p:nvCxnSpPr>
        <p:spPr>
          <a:xfrm>
            <a:off x="854979" y="3459698"/>
            <a:ext cx="897300" cy="4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1775225" y="15053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289" name="Google Shape;289;p21"/>
          <p:cNvSpPr/>
          <p:nvPr/>
        </p:nvSpPr>
        <p:spPr>
          <a:xfrm>
            <a:off x="30504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290" name="Google Shape;290;p21"/>
          <p:cNvSpPr/>
          <p:nvPr/>
        </p:nvSpPr>
        <p:spPr>
          <a:xfrm>
            <a:off x="1137625" y="2724488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291" name="Google Shape;291;p21"/>
          <p:cNvSpPr/>
          <p:nvPr/>
        </p:nvSpPr>
        <p:spPr>
          <a:xfrm>
            <a:off x="500025" y="2318113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</p:txBody>
      </p:sp>
      <p:sp>
        <p:nvSpPr>
          <p:cNvPr id="292" name="Google Shape;292;p21"/>
          <p:cNvSpPr/>
          <p:nvPr/>
        </p:nvSpPr>
        <p:spPr>
          <a:xfrm>
            <a:off x="11376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93" name="Google Shape;293;p21"/>
          <p:cNvSpPr/>
          <p:nvPr/>
        </p:nvSpPr>
        <p:spPr>
          <a:xfrm>
            <a:off x="2412775" y="200242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294" name="Google Shape;294;p21"/>
          <p:cNvSpPr/>
          <p:nvPr/>
        </p:nvSpPr>
        <p:spPr>
          <a:xfrm>
            <a:off x="2412825" y="2722075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295" name="Google Shape;295;p21"/>
          <p:cNvSpPr/>
          <p:nvPr/>
        </p:nvSpPr>
        <p:spPr>
          <a:xfrm>
            <a:off x="11375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296" name="Google Shape;296;p21"/>
          <p:cNvSpPr/>
          <p:nvPr/>
        </p:nvSpPr>
        <p:spPr>
          <a:xfrm>
            <a:off x="2412875" y="3555250"/>
            <a:ext cx="332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297" name="Google Shape;297;p21"/>
          <p:cNvSpPr txBox="1"/>
          <p:nvPr/>
        </p:nvSpPr>
        <p:spPr>
          <a:xfrm>
            <a:off x="448575" y="1037663"/>
            <a:ext cx="4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start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723725" y="4383700"/>
            <a:ext cx="435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end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299" name="Google Shape;299;p21"/>
          <p:cNvGraphicFramePr/>
          <p:nvPr/>
        </p:nvGraphicFramePr>
        <p:xfrm>
          <a:off x="40321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{679AFF91-8EA2-4900-BCAB-6C9D3BBE017D}</a:tableStyleId>
              </a:tblPr>
              <a:tblGrid>
                <a:gridCol w="1039850"/>
                <a:gridCol w="1039850"/>
                <a:gridCol w="1039850"/>
                <a:gridCol w="103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distances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visited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predecessors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21"/>
          <p:cNvSpPr txBox="1"/>
          <p:nvPr/>
        </p:nvSpPr>
        <p:spPr>
          <a:xfrm>
            <a:off x="4032100" y="4125775"/>
            <a:ext cx="4123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Priority Queue:</a:t>
            </a:r>
            <a:r>
              <a:rPr lang="en">
                <a:solidFill>
                  <a:schemeClr val="dk2"/>
                </a:solidFill>
              </a:rPr>
              <a:t> 4, 5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