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64" r:id="rId5"/>
    <p:sldId id="258" r:id="rId7"/>
    <p:sldId id="268" r:id="rId8"/>
    <p:sldId id="269" r:id="rId9"/>
    <p:sldId id="267" r:id="rId10"/>
    <p:sldId id="265" r:id="rId11"/>
    <p:sldId id="266" r:id="rId12"/>
    <p:sldId id="278" r:id="rId13"/>
    <p:sldId id="279" r:id="rId14"/>
    <p:sldId id="280" r:id="rId15"/>
    <p:sldId id="262"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1pPr>
    <a:lvl2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2pPr>
    <a:lvl3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3pPr>
    <a:lvl4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4pPr>
    <a:lvl5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5pPr>
    <a:lvl6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6pPr>
    <a:lvl7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7pPr>
    <a:lvl8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8pPr>
    <a:lvl9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p:txBody>
      </p:sp>
      <p:sp>
        <p:nvSpPr>
          <p:cNvPr id="107" name="Shape 10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panose="020B0604020202020204"/>
      </a:defRPr>
    </a:lvl1pPr>
    <a:lvl2pPr indent="228600" latinLnBrk="0">
      <a:defRPr sz="1400">
        <a:latin typeface="+mn-lt"/>
        <a:ea typeface="+mn-ea"/>
        <a:cs typeface="+mn-cs"/>
        <a:sym typeface="Arial" panose="020B0604020202020204"/>
      </a:defRPr>
    </a:lvl2pPr>
    <a:lvl3pPr indent="457200" latinLnBrk="0">
      <a:defRPr sz="1400">
        <a:latin typeface="+mn-lt"/>
        <a:ea typeface="+mn-ea"/>
        <a:cs typeface="+mn-cs"/>
        <a:sym typeface="Arial" panose="020B0604020202020204"/>
      </a:defRPr>
    </a:lvl3pPr>
    <a:lvl4pPr indent="685800" latinLnBrk="0">
      <a:defRPr sz="1400">
        <a:latin typeface="+mn-lt"/>
        <a:ea typeface="+mn-ea"/>
        <a:cs typeface="+mn-cs"/>
        <a:sym typeface="Arial" panose="020B0604020202020204"/>
      </a:defRPr>
    </a:lvl4pPr>
    <a:lvl5pPr indent="914400" latinLnBrk="0">
      <a:defRPr sz="1400">
        <a:latin typeface="+mn-lt"/>
        <a:ea typeface="+mn-ea"/>
        <a:cs typeface="+mn-cs"/>
        <a:sym typeface="Arial" panose="020B0604020202020204"/>
      </a:defRPr>
    </a:lvl5pPr>
    <a:lvl6pPr indent="1143000" latinLnBrk="0">
      <a:defRPr sz="1400">
        <a:latin typeface="+mn-lt"/>
        <a:ea typeface="+mn-ea"/>
        <a:cs typeface="+mn-cs"/>
        <a:sym typeface="Arial" panose="020B0604020202020204"/>
      </a:defRPr>
    </a:lvl6pPr>
    <a:lvl7pPr indent="1371600" latinLnBrk="0">
      <a:defRPr sz="1400">
        <a:latin typeface="+mn-lt"/>
        <a:ea typeface="+mn-ea"/>
        <a:cs typeface="+mn-cs"/>
        <a:sym typeface="Arial" panose="020B0604020202020204"/>
      </a:defRPr>
    </a:lvl7pPr>
    <a:lvl8pPr indent="1600200" latinLnBrk="0">
      <a:defRPr sz="1400">
        <a:latin typeface="+mn-lt"/>
        <a:ea typeface="+mn-ea"/>
        <a:cs typeface="+mn-cs"/>
        <a:sym typeface="Arial" panose="020B0604020202020204"/>
      </a:defRPr>
    </a:lvl8pPr>
    <a:lvl9pPr indent="1828800" latinLnBrk="0">
      <a:defRPr sz="1400">
        <a:latin typeface="+mn-lt"/>
        <a:ea typeface="+mn-ea"/>
        <a:cs typeface="+mn-cs"/>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p3: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0" name="Google Shape;70;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5: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9" name="Google Shape;159;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p:nvPr>
            <p:ph type="title" hasCustomPrompt="1"/>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p:nvPr>
            <p:ph type="body" sz="quarter" idx="1" hasCustomPrompt="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p:nvPr>
            <p:ph type="title" hasCustomPrompt="1"/>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p:nvPr>
            <p:ph type="body" sz="half" idx="1" hasCustomPrompt="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p:nvPr>
            <p:ph type="title" hasCustomPrompt="1"/>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p:nvPr>
            <p:ph type="title" hasCustomPrompt="1"/>
          </p:nvPr>
        </p:nvSpPr>
        <p:spPr>
          <a:prstGeom prst="rect">
            <a:avLst/>
          </a:prstGeom>
        </p:spPr>
        <p:txBody>
          <a:bodyPr/>
          <a:lstStyle/>
          <a:p>
            <a:r>
              <a:t>Title Text</a:t>
            </a:r>
          </a:p>
        </p:txBody>
      </p:sp>
      <p:sp>
        <p:nvSpPr>
          <p:cNvPr id="29" name="Body Level One…"/>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p:nvPr>
            <p:ph type="title" hasCustomPrompt="1"/>
          </p:nvPr>
        </p:nvSpPr>
        <p:spPr>
          <a:prstGeom prst="rect">
            <a:avLst/>
          </a:prstGeom>
        </p:spPr>
        <p:txBody>
          <a:bodyPr/>
          <a:lstStyle/>
          <a:p>
            <a:r>
              <a:t>Title Text</a:t>
            </a:r>
          </a:p>
        </p:txBody>
      </p:sp>
      <p:sp>
        <p:nvSpPr>
          <p:cNvPr id="38" name="Body Level One…"/>
          <p:cNvSpPr/>
          <p:nvPr>
            <p:ph type="body" sz="half" idx="1" hasCustomPrompt="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p:nvPr>
            <p:ph type="body" sz="half" idx="13"/>
          </p:nvPr>
        </p:nvSpPr>
        <p:spPr>
          <a:xfrm>
            <a:off x="4832399" y="1152475"/>
            <a:ext cx="3999902" cy="3416400"/>
          </a:xfrm>
          <a:prstGeom prst="rect">
            <a:avLst/>
          </a:prstGeom>
        </p:spPr>
        <p:txBody>
          <a:bodyPr/>
          <a:lstStyle/>
          <a:p>
            <a:pPr indent="-317500">
              <a:buSzPts val="1400"/>
              <a:defRPr sz="1400"/>
            </a:pPr>
          </a:p>
        </p:txBody>
      </p:sp>
      <p:sp>
        <p:nvSpPr>
          <p:cNvPr id="4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p:nvPr>
            <p:ph type="title" hasCustomPrompt="1"/>
          </p:nvPr>
        </p:nvSpPr>
        <p:spPr>
          <a:prstGeom prst="rect">
            <a:avLst/>
          </a:prstGeom>
        </p:spPr>
        <p:txBody>
          <a:bodyPr/>
          <a:lstStyle/>
          <a:p>
            <a:r>
              <a:t>Title Text</a:t>
            </a:r>
          </a:p>
        </p:txBody>
      </p:sp>
      <p:sp>
        <p:nvSpPr>
          <p:cNvPr id="48"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p:nvPr>
            <p:ph type="title" hasCustomPrompt="1"/>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p:nvPr>
            <p:ph type="body" sz="quarter" idx="1" hasCustomPrompt="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p:nvPr>
            <p:ph type="title" hasCustomPrompt="1"/>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p:txBody>
      </p:sp>
      <p:sp>
        <p:nvSpPr>
          <p:cNvPr id="73" name="Title Text"/>
          <p:cNvSpPr/>
          <p:nvPr>
            <p:ph type="title" hasCustomPrompt="1"/>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p:nvPr>
            <p:ph type="body" sz="quarter" idx="1" hasCustomPrompt="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p:nvPr>
            <p:ph type="body" sz="half" idx="13"/>
          </p:nvPr>
        </p:nvSpPr>
        <p:spPr>
          <a:xfrm>
            <a:off x="4939500" y="724074"/>
            <a:ext cx="3837000" cy="3695102"/>
          </a:xfrm>
          <a:prstGeom prst="rect">
            <a:avLst/>
          </a:prstGeom>
        </p:spPr>
        <p:txBody>
          <a:bodyPr anchor="ctr"/>
          <a:lstStyle/>
          <a:p/>
        </p:txBody>
      </p:sp>
      <p:sp>
        <p:nvSpPr>
          <p:cNvPr id="76"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p:nvPr>
            <p:ph type="body" sz="quarter" idx="1" hasCustomPrompt="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p:nvPr>
            <p:ph type="title"/>
          </p:nvPr>
        </p:nvSpPr>
        <p:spPr>
          <a:xfrm>
            <a:off x="311699" y="445025"/>
            <a:ext cx="8520602" cy="572701"/>
          </a:xfrm>
          <a:prstGeom prst="rect">
            <a:avLst/>
          </a:prstGeom>
          <a:ln w="12700">
            <a:miter lim="400000"/>
          </a:ln>
        </p:spPr>
        <p:txBody>
          <a:bodyPr lIns="91424" tIns="91424" rIns="91424" bIns="91424">
            <a:normAutofit/>
          </a:bodyPr>
          <a:lstStyle/>
          <a:p>
            <a:r>
              <a:t>Title Text</a:t>
            </a:r>
          </a:p>
        </p:txBody>
      </p:sp>
      <p:sp>
        <p:nvSpPr>
          <p:cNvPr id="3" name="Body Level One…"/>
          <p:cNvSpPr/>
          <p:nvPr>
            <p:ph type="body" idx="1"/>
          </p:nvPr>
        </p:nvSpPr>
        <p:spPr>
          <a:xfrm>
            <a:off x="311699" y="1152475"/>
            <a:ext cx="8520602" cy="3416400"/>
          </a:xfrm>
          <a:prstGeom prst="rect">
            <a:avLst/>
          </a:prstGeom>
          <a:ln w="12700">
            <a:miter lim="400000"/>
          </a:ln>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1pPr>
      <a:lvl2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2pPr>
      <a:lvl3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3pPr>
      <a:lvl4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4pPr>
      <a:lvl5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5pPr>
      <a:lvl6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6pPr>
      <a:lvl7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7pPr>
      <a:lvl8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8pPr>
      <a:lvl9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1pPr>
      <a:lvl2pPr marL="1005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2pPr>
      <a:lvl3pPr marL="1462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3pPr>
      <a:lvl4pPr marL="1919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4pPr>
      <a:lvl5pPr marL="23768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5pPr>
      <a:lvl6pPr marL="28340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6pPr>
      <a:lvl7pPr marL="3291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7pPr>
      <a:lvl8pPr marL="3748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8pPr>
      <a:lvl9pPr marL="4205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9526"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latin typeface="Calisto MT" panose="02040603050505030304" charset="0"/>
              <a:cs typeface="Calisto MT" panose="02040603050505030304" charset="0"/>
            </a:endParaRPr>
          </a:p>
        </p:txBody>
      </p:sp>
      <p:sp>
        <p:nvSpPr>
          <p:cNvPr id="110" name="Shape 55"/>
          <p:cNvSpPr/>
          <p:nvPr/>
        </p:nvSpPr>
        <p:spPr>
          <a:xfrm>
            <a:off x="537899" y="1895175"/>
            <a:ext cx="3953102" cy="1376651"/>
          </a:xfrm>
          <a:prstGeom prst="rect">
            <a:avLst/>
          </a:prstGeom>
          <a:ln w="12700">
            <a:miter lim="400000"/>
          </a:ln>
        </p:spPr>
        <p:txBody>
          <a:bodyPr lIns="91424" tIns="91424" rIns="91424" bIns="91424">
            <a:spAutoFit/>
          </a:bodyPr>
          <a:lstStyle>
            <a:lvl1pPr>
              <a:defRPr sz="3500">
                <a:solidFill>
                  <a:srgbClr val="FFFFFF"/>
                </a:solidFill>
                <a:latin typeface="Open Sans ExtraBold" panose="020B0806030504020204"/>
                <a:ea typeface="Open Sans ExtraBold" panose="020B0806030504020204"/>
                <a:cs typeface="Open Sans ExtraBold" panose="020B0806030504020204"/>
                <a:sym typeface="Open Sans ExtraBold" panose="020B0806030504020204"/>
              </a:defRPr>
            </a:lvl1pPr>
          </a:lstStyle>
          <a:p>
            <a:r>
              <a:rPr>
                <a:latin typeface="Calisto MT" panose="02040603050505030304" charset="0"/>
                <a:cs typeface="Calisto MT" panose="02040603050505030304" charset="0"/>
              </a:rPr>
              <a:t>Sprocket Central Pty Ltd</a:t>
            </a:r>
            <a:endParaRPr>
              <a:latin typeface="Calisto MT" panose="02040603050505030304" charset="0"/>
              <a:cs typeface="Calisto MT" panose="02040603050505030304" charset="0"/>
            </a:endParaRPr>
          </a:p>
        </p:txBody>
      </p:sp>
      <p:sp>
        <p:nvSpPr>
          <p:cNvPr id="111" name="Shape 56"/>
          <p:cNvSpPr/>
          <p:nvPr/>
        </p:nvSpPr>
        <p:spPr>
          <a:xfrm>
            <a:off x="537900" y="3315475"/>
            <a:ext cx="5550600" cy="525751"/>
          </a:xfrm>
          <a:prstGeom prst="rect">
            <a:avLst/>
          </a:prstGeom>
          <a:ln w="12700">
            <a:miter lim="400000"/>
          </a:ln>
        </p:spPr>
        <p:txBody>
          <a:bodyPr lIns="91424" tIns="91424" rIns="91424" bIns="91424">
            <a:spAutoFit/>
          </a:bodyPr>
          <a:lstStyle>
            <a:lvl1pPr>
              <a:defRPr sz="2000">
                <a:solidFill>
                  <a:srgbClr val="FFFFFF"/>
                </a:solidFill>
                <a:latin typeface="Open Sans Light" panose="020B0606030504020204"/>
                <a:ea typeface="Open Sans Light" panose="020B0606030504020204"/>
                <a:cs typeface="Open Sans Light" panose="020B0606030504020204"/>
                <a:sym typeface="Open Sans Light" panose="020B0606030504020204"/>
              </a:defRPr>
            </a:lvl1pPr>
          </a:lstStyle>
          <a:p>
            <a:r>
              <a:rPr>
                <a:latin typeface="Calisto MT" panose="02040603050505030304" charset="0"/>
                <a:cs typeface="Calisto MT" panose="02040603050505030304" charset="0"/>
              </a:rPr>
              <a:t>Data analytics approach</a:t>
            </a:r>
            <a:endParaRPr>
              <a:latin typeface="Calisto MT" panose="02040603050505030304" charset="0"/>
              <a:cs typeface="Calisto MT" panose="02040603050505030304" charset="0"/>
            </a:endParaRPr>
          </a:p>
        </p:txBody>
      </p:sp>
      <p:pic>
        <p:nvPicPr>
          <p:cNvPr id="112" name="Shape 57" descr="Shape 57"/>
          <p:cNvPicPr>
            <a:picLocks noChangeAspect="1"/>
          </p:cNvPicPr>
          <p:nvPr/>
        </p:nvPicPr>
        <p:blipFill>
          <a:blip r:embed="rId1"/>
          <a:stretch>
            <a:fillRect/>
          </a:stretch>
        </p:blipFill>
        <p:spPr>
          <a:xfrm>
            <a:off x="614100" y="1275524"/>
            <a:ext cx="1982300" cy="238701"/>
          </a:xfrm>
          <a:prstGeom prst="rect">
            <a:avLst/>
          </a:prstGeom>
          <a:ln w="12700">
            <a:miter lim="400000"/>
            <a:headEnd/>
            <a:tailEnd/>
          </a:ln>
        </p:spPr>
      </p:pic>
      <p:sp>
        <p:nvSpPr>
          <p:cNvPr id="113" name="Shape 58"/>
          <p:cNvSpPr/>
          <p:nvPr/>
        </p:nvSpPr>
        <p:spPr>
          <a:xfrm>
            <a:off x="537900" y="3666599"/>
            <a:ext cx="6249600" cy="365760"/>
          </a:xfrm>
          <a:prstGeom prst="rect">
            <a:avLst/>
          </a:prstGeom>
          <a:ln w="12700">
            <a:miter lim="400000"/>
          </a:ln>
        </p:spPr>
        <p:txBody>
          <a:bodyPr lIns="91424" tIns="91424" rIns="91424" bIns="91424">
            <a:spAutoFit/>
          </a:bodyPr>
          <a:lstStyle>
            <a:lvl1pPr>
              <a:defRPr sz="1200">
                <a:solidFill>
                  <a:srgbClr val="FFFFFF"/>
                </a:solidFill>
                <a:latin typeface="Open Sans Light" panose="020B0606030504020204"/>
                <a:ea typeface="Open Sans Light" panose="020B0606030504020204"/>
                <a:cs typeface="Open Sans Light" panose="020B0606030504020204"/>
                <a:sym typeface="Open Sans Light" panose="020B0606030504020204"/>
              </a:defRPr>
            </a:lvl1pPr>
          </a:lstStyle>
          <a:p>
            <a:r>
              <a:rPr lang="en-US">
                <a:latin typeface="Calisto MT" panose="02040603050505030304" charset="0"/>
                <a:cs typeface="Calisto MT" panose="02040603050505030304" charset="0"/>
              </a:rPr>
              <a:t>TheoNg</a:t>
            </a:r>
            <a:endParaRPr lang="en-US">
              <a:latin typeface="Calisto MT" panose="02040603050505030304" charset="0"/>
              <a:cs typeface="Calisto MT" panose="0204060305050503030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listo MT" panose="02040603050505030304" charset="0"/>
              <a:cs typeface="Calisto MT" panose="02040603050505030304" charset="0"/>
            </a:endParaRPr>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rPr>
                <a:latin typeface="Calisto MT" panose="02040603050505030304" charset="0"/>
                <a:cs typeface="Calisto MT" panose="02040603050505030304" charset="0"/>
              </a:rPr>
              <a:t>Introduction</a:t>
            </a:r>
            <a:endParaRPr>
              <a:latin typeface="Calisto MT" panose="02040603050505030304" charset="0"/>
              <a:cs typeface="Calisto MT" panose="02040603050505030304" charset="0"/>
            </a:endParaRPr>
          </a:p>
        </p:txBody>
      </p:sp>
      <p:sp>
        <p:nvSpPr>
          <p:cNvPr id="123" name="Shape 72"/>
          <p:cNvSpPr/>
          <p:nvPr/>
        </p:nvSpPr>
        <p:spPr>
          <a:xfrm>
            <a:off x="205105" y="1083310"/>
            <a:ext cx="3342640" cy="535305"/>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latin typeface="Calisto MT" panose="02040603050505030304" charset="0"/>
                <a:cs typeface="Calisto MT" panose="02040603050505030304" charset="0"/>
              </a:rPr>
              <a:t>Total Profit based on State</a:t>
            </a:r>
            <a:endParaRPr lang="en-US">
              <a:latin typeface="Calisto MT" panose="02040603050505030304" charset="0"/>
              <a:cs typeface="Calisto MT" panose="02040603050505030304" charset="0"/>
            </a:endParaRPr>
          </a:p>
        </p:txBody>
      </p:sp>
      <p:sp>
        <p:nvSpPr>
          <p:cNvPr id="124" name="Shape 73"/>
          <p:cNvSpPr/>
          <p:nvPr/>
        </p:nvSpPr>
        <p:spPr>
          <a:xfrm>
            <a:off x="251460" y="1923415"/>
            <a:ext cx="3342005" cy="177419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latin typeface="Calisto MT" panose="02040603050505030304" charset="0"/>
                <a:cs typeface="Calisto MT" panose="02040603050505030304" charset="0"/>
                <a:sym typeface="Open Sans" panose="020B0606030504020204"/>
              </a:rPr>
              <a:t>Insights:</a:t>
            </a:r>
            <a:endParaRPr b="1">
              <a:latin typeface="Calisto MT" panose="02040603050505030304" charset="0"/>
              <a:ea typeface="Open Sans" panose="020B0606030504020204"/>
              <a:cs typeface="Calisto MT" panose="02040603050505030304" charset="0"/>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latin typeface="Calisto MT" panose="02040603050505030304" charset="0"/>
                <a:cs typeface="Calisto MT" panose="02040603050505030304" charset="0"/>
                <a:sym typeface="Open Sans" panose="020B0606030504020204"/>
              </a:rPr>
              <a:t>The customers</a:t>
            </a:r>
            <a:r>
              <a:rPr lang="en-US">
                <a:solidFill>
                  <a:srgbClr val="0000FF"/>
                </a:solidFill>
                <a:latin typeface="Calisto MT" panose="02040603050505030304" charset="0"/>
                <a:cs typeface="Calisto MT" panose="02040603050505030304" charset="0"/>
                <a:sym typeface="Open Sans" panose="020B0606030504020204"/>
              </a:rPr>
              <a:t> in New South Wales </a:t>
            </a:r>
            <a:r>
              <a:rPr lang="en-US">
                <a:solidFill>
                  <a:schemeClr val="tx1"/>
                </a:solidFill>
                <a:latin typeface="Calisto MT" panose="02040603050505030304" charset="0"/>
                <a:cs typeface="Calisto MT" panose="02040603050505030304" charset="0"/>
                <a:sym typeface="Open Sans" panose="020B0606030504020204"/>
              </a:rPr>
              <a:t>were recorded as the most profitable state among the three states and accounts for more than 50% of the profit</a:t>
            </a:r>
            <a:endParaRPr lang="en-US">
              <a:solidFill>
                <a:schemeClr val="tx1"/>
              </a:solidFill>
              <a:latin typeface="Calisto MT" panose="02040603050505030304" charset="0"/>
              <a:cs typeface="Calisto MT" panose="02040603050505030304" charset="0"/>
              <a:sym typeface="Open Sans" panose="020B0606030504020204"/>
            </a:endParaRPr>
          </a:p>
        </p:txBody>
      </p:sp>
      <p:pic>
        <p:nvPicPr>
          <p:cNvPr id="5" name="Picture 4" descr="Sheet 1 (1)"/>
          <p:cNvPicPr>
            <a:picLocks noChangeAspect="1"/>
          </p:cNvPicPr>
          <p:nvPr/>
        </p:nvPicPr>
        <p:blipFill>
          <a:blip r:embed="rId1"/>
          <a:stretch>
            <a:fillRect/>
          </a:stretch>
        </p:blipFill>
        <p:spPr>
          <a:xfrm>
            <a:off x="3851910" y="1491615"/>
            <a:ext cx="5033645" cy="278511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listo MT" panose="02040603050505030304" charset="0"/>
              <a:cs typeface="Calisto MT" panose="02040603050505030304" charset="0"/>
            </a:endParaRPr>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rPr>
                <a:latin typeface="Calisto MT" panose="02040603050505030304" charset="0"/>
                <a:cs typeface="Calisto MT" panose="02040603050505030304" charset="0"/>
              </a:rPr>
              <a:t>Introduction</a:t>
            </a:r>
            <a:endParaRPr>
              <a:latin typeface="Calisto MT" panose="02040603050505030304" charset="0"/>
              <a:cs typeface="Calisto MT" panose="02040603050505030304" charset="0"/>
            </a:endParaRPr>
          </a:p>
        </p:txBody>
      </p:sp>
      <p:sp>
        <p:nvSpPr>
          <p:cNvPr id="123" name="Shape 72"/>
          <p:cNvSpPr/>
          <p:nvPr/>
        </p:nvSpPr>
        <p:spPr>
          <a:xfrm>
            <a:off x="205105" y="1083310"/>
            <a:ext cx="3342640" cy="535305"/>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latin typeface="Calisto MT" panose="02040603050505030304" charset="0"/>
                <a:cs typeface="Calisto MT" panose="02040603050505030304" charset="0"/>
              </a:rPr>
              <a:t>Total Profit based on State</a:t>
            </a:r>
            <a:endParaRPr lang="en-US">
              <a:latin typeface="Calisto MT" panose="02040603050505030304" charset="0"/>
              <a:cs typeface="Calisto MT" panose="02040603050505030304" charset="0"/>
            </a:endParaRPr>
          </a:p>
        </p:txBody>
      </p:sp>
      <p:sp>
        <p:nvSpPr>
          <p:cNvPr id="124" name="Shape 73"/>
          <p:cNvSpPr/>
          <p:nvPr/>
        </p:nvSpPr>
        <p:spPr>
          <a:xfrm>
            <a:off x="251460" y="1923415"/>
            <a:ext cx="3342005" cy="177419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latin typeface="Calisto MT" panose="02040603050505030304" charset="0"/>
                <a:cs typeface="Calisto MT" panose="02040603050505030304" charset="0"/>
                <a:sym typeface="Open Sans" panose="020B0606030504020204"/>
              </a:rPr>
              <a:t>Insights:</a:t>
            </a:r>
            <a:endParaRPr b="1">
              <a:latin typeface="Calisto MT" panose="02040603050505030304" charset="0"/>
              <a:ea typeface="Open Sans" panose="020B0606030504020204"/>
              <a:cs typeface="Calisto MT" panose="02040603050505030304" charset="0"/>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latin typeface="Calisto MT" panose="02040603050505030304" charset="0"/>
                <a:cs typeface="Calisto MT" panose="02040603050505030304" charset="0"/>
                <a:sym typeface="Open Sans" panose="020B0606030504020204"/>
              </a:rPr>
              <a:t>The customers</a:t>
            </a:r>
            <a:r>
              <a:rPr lang="en-US">
                <a:solidFill>
                  <a:srgbClr val="0000FF"/>
                </a:solidFill>
                <a:latin typeface="Calisto MT" panose="02040603050505030304" charset="0"/>
                <a:cs typeface="Calisto MT" panose="02040603050505030304" charset="0"/>
                <a:sym typeface="Open Sans" panose="020B0606030504020204"/>
              </a:rPr>
              <a:t> in Mass Customer segment </a:t>
            </a:r>
            <a:r>
              <a:rPr lang="en-US">
                <a:solidFill>
                  <a:schemeClr val="tx1"/>
                </a:solidFill>
                <a:latin typeface="Calisto MT" panose="02040603050505030304" charset="0"/>
                <a:cs typeface="Calisto MT" panose="02040603050505030304" charset="0"/>
                <a:sym typeface="Open Sans" panose="020B0606030504020204"/>
              </a:rPr>
              <a:t>were recorded as the most profitable state among the three states and accounts for approximately 50% of the profit</a:t>
            </a:r>
            <a:endParaRPr lang="en-US">
              <a:solidFill>
                <a:schemeClr val="tx1"/>
              </a:solidFill>
              <a:latin typeface="Calisto MT" panose="02040603050505030304" charset="0"/>
              <a:cs typeface="Calisto MT" panose="02040603050505030304" charset="0"/>
              <a:sym typeface="Open Sans" panose="020B0606030504020204"/>
            </a:endParaRPr>
          </a:p>
        </p:txBody>
      </p:sp>
      <p:pic>
        <p:nvPicPr>
          <p:cNvPr id="2" name="Picture 1" descr="Sheet 2 (1)"/>
          <p:cNvPicPr>
            <a:picLocks noChangeAspect="1"/>
          </p:cNvPicPr>
          <p:nvPr/>
        </p:nvPicPr>
        <p:blipFill>
          <a:blip r:embed="rId1"/>
          <a:stretch>
            <a:fillRect/>
          </a:stretch>
        </p:blipFill>
        <p:spPr>
          <a:xfrm>
            <a:off x="4067810" y="1659255"/>
            <a:ext cx="4639310" cy="257873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Calisto MT" panose="02040603050505030304" charset="0"/>
              <a:ea typeface="Arial" panose="020B0604020202020204"/>
              <a:cs typeface="Calisto MT" panose="02040603050505030304" charset="0"/>
              <a:sym typeface="Arial" panose="020B0604020202020204"/>
            </a:endParaRPr>
          </a:p>
        </p:txBody>
      </p:sp>
      <p:sp>
        <p:nvSpPr>
          <p:cNvPr id="162" name="Google Shape;162;p5"/>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panose="020B0604020202020204"/>
              <a:buNone/>
            </a:pPr>
            <a:r>
              <a:rPr lang="en-US" sz="2000" b="1" i="0" u="none" strike="noStrike" cap="none">
                <a:solidFill>
                  <a:srgbClr val="FFFFFF"/>
                </a:solidFill>
                <a:latin typeface="Calisto MT" panose="02040603050505030304" charset="0"/>
                <a:ea typeface="Arial" panose="020B0604020202020204"/>
                <a:cs typeface="Calisto MT" panose="02040603050505030304" charset="0"/>
                <a:sym typeface="Arial" panose="020B0604020202020204"/>
              </a:rPr>
              <a:t>Model Development</a:t>
            </a:r>
            <a:endParaRPr lang="en-US" sz="2000" b="1" i="0" u="none" strike="noStrike" cap="none">
              <a:solidFill>
                <a:srgbClr val="FFFFFF"/>
              </a:solidFill>
              <a:latin typeface="Calisto MT" panose="02040603050505030304" charset="0"/>
              <a:ea typeface="Arial" panose="020B0604020202020204"/>
              <a:cs typeface="Calisto MT" panose="02040603050505030304" charset="0"/>
              <a:sym typeface="Arial" panose="020B0604020202020204"/>
            </a:endParaRPr>
          </a:p>
        </p:txBody>
      </p:sp>
      <p:sp>
        <p:nvSpPr>
          <p:cNvPr id="163" name="Google Shape;163;p5"/>
          <p:cNvSpPr/>
          <p:nvPr/>
        </p:nvSpPr>
        <p:spPr>
          <a:xfrm>
            <a:off x="205025" y="1083299"/>
            <a:ext cx="8565600" cy="920086"/>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2000"/>
              <a:buFont typeface="Open Sans" panose="020B0606030504020204"/>
              <a:buNone/>
            </a:pPr>
            <a:r>
              <a:rPr lang="en-US" sz="2000" b="1">
                <a:latin typeface="Calisto MT" panose="02040603050505030304" charset="0"/>
                <a:ea typeface="Open Sans" panose="020B0606030504020204"/>
                <a:cs typeface="Calisto MT" panose="02040603050505030304" charset="0"/>
                <a:sym typeface="Open Sans" panose="020B0606030504020204"/>
              </a:rPr>
              <a:t>Marketing team should deploy the targeted model based on -</a:t>
            </a:r>
            <a:endParaRPr lang="en-US" sz="2000" b="1">
              <a:latin typeface="Calisto MT" panose="02040603050505030304" charset="0"/>
              <a:ea typeface="Open Sans" panose="020B0606030504020204"/>
              <a:cs typeface="Calisto MT" panose="02040603050505030304" charset="0"/>
              <a:sym typeface="Open Sans" panose="020B0606030504020204"/>
            </a:endParaRPr>
          </a:p>
        </p:txBody>
      </p:sp>
      <p:sp>
        <p:nvSpPr>
          <p:cNvPr id="164" name="Google Shape;164;p5"/>
          <p:cNvSpPr/>
          <p:nvPr/>
        </p:nvSpPr>
        <p:spPr>
          <a:xfrm>
            <a:off x="205025" y="1894525"/>
            <a:ext cx="8131800" cy="1913890"/>
          </a:xfrm>
          <a:prstGeom prst="rect">
            <a:avLst/>
          </a:prstGeom>
          <a:noFill/>
          <a:ln>
            <a:noFill/>
          </a:ln>
        </p:spPr>
        <p:txBody>
          <a:bodyPr spcFirstLastPara="1" wrap="square" lIns="91400" tIns="91400" rIns="91400" bIns="91400" anchor="t" anchorCtr="0">
            <a:spAutoFit/>
          </a:bodyPr>
          <a:lstStyle/>
          <a:p>
            <a:pPr marL="457200" marR="0" lvl="0" indent="-317500" algn="l" rtl="0">
              <a:lnSpc>
                <a:spcPct val="115000"/>
              </a:lnSpc>
              <a:spcBef>
                <a:spcPts val="0"/>
              </a:spcBef>
              <a:spcAft>
                <a:spcPts val="0"/>
              </a:spcAft>
              <a:buSzPts val="1400"/>
              <a:buChar char="●"/>
            </a:pPr>
            <a:r>
              <a:rPr lang="en-US">
                <a:latin typeface="Calisto MT" panose="02040603050505030304" charset="0"/>
                <a:cs typeface="Calisto MT" panose="02040603050505030304" charset="0"/>
              </a:rPr>
              <a:t>Customer between </a:t>
            </a:r>
            <a:r>
              <a:rPr lang="en-US">
                <a:solidFill>
                  <a:srgbClr val="0000FF"/>
                </a:solidFill>
                <a:latin typeface="Calisto MT" panose="02040603050505030304" charset="0"/>
                <a:cs typeface="Calisto MT" panose="02040603050505030304" charset="0"/>
              </a:rPr>
              <a:t>age 40 to 49.</a:t>
            </a:r>
            <a:endParaRPr>
              <a:solidFill>
                <a:srgbClr val="0000FF"/>
              </a:solidFill>
              <a:latin typeface="Calisto MT" panose="02040603050505030304" charset="0"/>
              <a:cs typeface="Calisto MT" panose="02040603050505030304" charset="0"/>
            </a:endParaRPr>
          </a:p>
          <a:p>
            <a:pPr marL="457200" marR="0" lvl="0" indent="-317500" algn="l" rtl="0">
              <a:lnSpc>
                <a:spcPct val="115000"/>
              </a:lnSpc>
              <a:spcBef>
                <a:spcPts val="0"/>
              </a:spcBef>
              <a:spcAft>
                <a:spcPts val="0"/>
              </a:spcAft>
              <a:buSzPts val="1400"/>
              <a:buChar char="●"/>
            </a:pPr>
            <a:r>
              <a:rPr lang="en-US">
                <a:latin typeface="Calisto MT" panose="02040603050505030304" charset="0"/>
                <a:cs typeface="Calisto MT" panose="02040603050505030304" charset="0"/>
              </a:rPr>
              <a:t>Male customers in the </a:t>
            </a:r>
            <a:r>
              <a:rPr lang="en-US">
                <a:solidFill>
                  <a:srgbClr val="0000FF"/>
                </a:solidFill>
                <a:latin typeface="Calisto MT" panose="02040603050505030304" charset="0"/>
                <a:cs typeface="Calisto MT" panose="02040603050505030304" charset="0"/>
              </a:rPr>
              <a:t>mid-year between May - August </a:t>
            </a:r>
            <a:r>
              <a:rPr lang="en-US">
                <a:solidFill>
                  <a:srgbClr val="4A86E8"/>
                </a:solidFill>
                <a:latin typeface="Calisto MT" panose="02040603050505030304" charset="0"/>
                <a:cs typeface="Calisto MT" panose="02040603050505030304" charset="0"/>
              </a:rPr>
              <a:t> </a:t>
            </a:r>
            <a:r>
              <a:rPr lang="en-US">
                <a:latin typeface="Calisto MT" panose="02040603050505030304" charset="0"/>
                <a:cs typeface="Calisto MT" panose="02040603050505030304" charset="0"/>
              </a:rPr>
              <a:t>and in weekend around </a:t>
            </a:r>
            <a:r>
              <a:rPr lang="en-US">
                <a:solidFill>
                  <a:srgbClr val="0000FF"/>
                </a:solidFill>
                <a:latin typeface="Calisto MT" panose="02040603050505030304" charset="0"/>
                <a:cs typeface="Calisto MT" panose="02040603050505030304" charset="0"/>
              </a:rPr>
              <a:t>Saturday.</a:t>
            </a:r>
            <a:endParaRPr>
              <a:solidFill>
                <a:srgbClr val="0000FF"/>
              </a:solidFill>
              <a:latin typeface="Calisto MT" panose="02040603050505030304" charset="0"/>
              <a:cs typeface="Calisto MT" panose="02040603050505030304" charset="0"/>
            </a:endParaRPr>
          </a:p>
          <a:p>
            <a:pPr marL="457200" marR="0" lvl="0" indent="-317500" algn="l" rtl="0">
              <a:lnSpc>
                <a:spcPct val="115000"/>
              </a:lnSpc>
              <a:spcBef>
                <a:spcPts val="0"/>
              </a:spcBef>
              <a:spcAft>
                <a:spcPts val="0"/>
              </a:spcAft>
              <a:buSzPts val="1400"/>
              <a:buChar char="●"/>
            </a:pPr>
            <a:r>
              <a:rPr lang="en-US">
                <a:latin typeface="Calisto MT" panose="02040603050505030304" charset="0"/>
                <a:cs typeface="Calisto MT" panose="02040603050505030304" charset="0"/>
              </a:rPr>
              <a:t>Female customers </a:t>
            </a:r>
            <a:r>
              <a:rPr lang="en-US">
                <a:solidFill>
                  <a:srgbClr val="0000FF"/>
                </a:solidFill>
                <a:latin typeface="Calisto MT" panose="02040603050505030304" charset="0"/>
                <a:cs typeface="Calisto MT" panose="02040603050505030304" charset="0"/>
              </a:rPr>
              <a:t>around October</a:t>
            </a:r>
            <a:r>
              <a:rPr lang="en-US">
                <a:latin typeface="Calisto MT" panose="02040603050505030304" charset="0"/>
                <a:cs typeface="Calisto MT" panose="02040603050505030304" charset="0"/>
              </a:rPr>
              <a:t> and in the middle of the week,</a:t>
            </a:r>
            <a:r>
              <a:rPr lang="en-US">
                <a:solidFill>
                  <a:srgbClr val="0000FF"/>
                </a:solidFill>
                <a:latin typeface="Calisto MT" panose="02040603050505030304" charset="0"/>
                <a:cs typeface="Calisto MT" panose="02040603050505030304" charset="0"/>
              </a:rPr>
              <a:t> Thursday.</a:t>
            </a:r>
            <a:endParaRPr>
              <a:solidFill>
                <a:srgbClr val="0000FF"/>
              </a:solidFill>
              <a:latin typeface="Calisto MT" panose="02040603050505030304" charset="0"/>
              <a:cs typeface="Calisto MT" panose="02040603050505030304" charset="0"/>
            </a:endParaRPr>
          </a:p>
          <a:p>
            <a:pPr marL="457200" marR="0" lvl="0" indent="-317500" algn="l" rtl="0">
              <a:lnSpc>
                <a:spcPct val="115000"/>
              </a:lnSpc>
              <a:spcBef>
                <a:spcPts val="0"/>
              </a:spcBef>
              <a:spcAft>
                <a:spcPts val="0"/>
              </a:spcAft>
              <a:buClr>
                <a:schemeClr val="dk1"/>
              </a:buClr>
              <a:buSzPts val="1400"/>
              <a:buChar char="●"/>
            </a:pPr>
            <a:r>
              <a:rPr lang="en-US">
                <a:solidFill>
                  <a:schemeClr val="dk1"/>
                </a:solidFill>
                <a:latin typeface="Calisto MT" panose="02040603050505030304" charset="0"/>
                <a:cs typeface="Calisto MT" panose="02040603050505030304" charset="0"/>
              </a:rPr>
              <a:t>Customers in the </a:t>
            </a:r>
            <a:r>
              <a:rPr lang="en-US">
                <a:solidFill>
                  <a:srgbClr val="0000FF"/>
                </a:solidFill>
                <a:latin typeface="Calisto MT" panose="02040603050505030304" charset="0"/>
                <a:cs typeface="Calisto MT" panose="02040603050505030304" charset="0"/>
              </a:rPr>
              <a:t>Mass Consumer</a:t>
            </a:r>
            <a:r>
              <a:rPr lang="en-US">
                <a:solidFill>
                  <a:schemeClr val="dk1"/>
                </a:solidFill>
                <a:latin typeface="Calisto MT" panose="02040603050505030304" charset="0"/>
                <a:cs typeface="Calisto MT" panose="02040603050505030304" charset="0"/>
              </a:rPr>
              <a:t> Segment.</a:t>
            </a:r>
            <a:endParaRPr>
              <a:solidFill>
                <a:schemeClr val="dk1"/>
              </a:solidFill>
              <a:latin typeface="Calisto MT" panose="02040603050505030304" charset="0"/>
              <a:cs typeface="Calisto MT" panose="02040603050505030304" charset="0"/>
            </a:endParaRPr>
          </a:p>
          <a:p>
            <a:pPr marL="457200" marR="0" lvl="0" indent="-317500" algn="l" rtl="0">
              <a:lnSpc>
                <a:spcPct val="115000"/>
              </a:lnSpc>
              <a:spcBef>
                <a:spcPts val="0"/>
              </a:spcBef>
              <a:spcAft>
                <a:spcPts val="0"/>
              </a:spcAft>
              <a:buSzPts val="1400"/>
              <a:buChar char="●"/>
            </a:pPr>
            <a:r>
              <a:rPr lang="en-US">
                <a:latin typeface="Calisto MT" panose="02040603050505030304" charset="0"/>
                <a:cs typeface="Calisto MT" panose="02040603050505030304" charset="0"/>
              </a:rPr>
              <a:t>Customers related to </a:t>
            </a:r>
            <a:r>
              <a:rPr lang="en-US">
                <a:solidFill>
                  <a:srgbClr val="0000FF"/>
                </a:solidFill>
                <a:latin typeface="Calisto MT" panose="02040603050505030304" charset="0"/>
                <a:cs typeface="Calisto MT" panose="02040603050505030304" charset="0"/>
              </a:rPr>
              <a:t>Financial Services </a:t>
            </a:r>
            <a:r>
              <a:rPr lang="en-US">
                <a:solidFill>
                  <a:schemeClr val="dk1"/>
                </a:solidFill>
                <a:latin typeface="Calisto MT" panose="02040603050505030304" charset="0"/>
                <a:cs typeface="Calisto MT" panose="02040603050505030304" charset="0"/>
              </a:rPr>
              <a:t>and </a:t>
            </a:r>
            <a:r>
              <a:rPr lang="en-US">
                <a:solidFill>
                  <a:srgbClr val="0000FF"/>
                </a:solidFill>
                <a:latin typeface="Calisto MT" panose="02040603050505030304" charset="0"/>
                <a:cs typeface="Calisto MT" panose="02040603050505030304" charset="0"/>
              </a:rPr>
              <a:t>Manufacturing Industries.</a:t>
            </a:r>
            <a:endParaRPr lang="en-US">
              <a:solidFill>
                <a:srgbClr val="0000FF"/>
              </a:solidFill>
              <a:latin typeface="Calisto MT" panose="02040603050505030304" charset="0"/>
              <a:cs typeface="Calisto MT" panose="02040603050505030304" charset="0"/>
            </a:endParaRPr>
          </a:p>
          <a:p>
            <a:pPr marL="457200" marR="0" lvl="0" indent="-317500" algn="l" rtl="0">
              <a:lnSpc>
                <a:spcPct val="115000"/>
              </a:lnSpc>
              <a:spcBef>
                <a:spcPts val="0"/>
              </a:spcBef>
              <a:spcAft>
                <a:spcPts val="0"/>
              </a:spcAft>
              <a:buSzPts val="1400"/>
              <a:buChar char="●"/>
            </a:pPr>
            <a:r>
              <a:rPr lang="en-US">
                <a:solidFill>
                  <a:schemeClr val="tx1"/>
                </a:solidFill>
                <a:latin typeface="Calisto MT" panose="02040603050505030304" charset="0"/>
                <a:cs typeface="Calisto MT" panose="02040603050505030304" charset="0"/>
                <a:sym typeface="+mn-ea"/>
              </a:rPr>
              <a:t>Focus on</a:t>
            </a:r>
            <a:r>
              <a:rPr lang="en-US">
                <a:solidFill>
                  <a:srgbClr val="0000FF"/>
                </a:solidFill>
                <a:latin typeface="Calisto MT" panose="02040603050505030304" charset="0"/>
                <a:cs typeface="Calisto MT" panose="02040603050505030304" charset="0"/>
                <a:sym typeface="+mn-ea"/>
              </a:rPr>
              <a:t> WeareA2B</a:t>
            </a:r>
            <a:r>
              <a:rPr lang="en-US">
                <a:solidFill>
                  <a:schemeClr val="tx1"/>
                </a:solidFill>
                <a:latin typeface="Calisto MT" panose="02040603050505030304" charset="0"/>
                <a:cs typeface="Calisto MT" panose="02040603050505030304" charset="0"/>
              </a:rPr>
              <a:t> brand and </a:t>
            </a:r>
            <a:r>
              <a:rPr lang="en-US">
                <a:solidFill>
                  <a:srgbClr val="0000FF"/>
                </a:solidFill>
                <a:latin typeface="Calisto MT" panose="02040603050505030304" charset="0"/>
                <a:cs typeface="Calisto MT" panose="02040603050505030304" charset="0"/>
                <a:sym typeface="+mn-ea"/>
              </a:rPr>
              <a:t>Standard</a:t>
            </a:r>
            <a:r>
              <a:rPr lang="en-US">
                <a:solidFill>
                  <a:schemeClr val="tx1"/>
                </a:solidFill>
                <a:latin typeface="Calisto MT" panose="02040603050505030304" charset="0"/>
                <a:cs typeface="Calisto MT" panose="02040603050505030304" charset="0"/>
              </a:rPr>
              <a:t> product as the top priority.</a:t>
            </a:r>
            <a:endParaRPr lang="en-US">
              <a:solidFill>
                <a:schemeClr val="tx1"/>
              </a:solidFill>
              <a:latin typeface="Calisto MT" panose="02040603050505030304" charset="0"/>
              <a:cs typeface="Calisto MT" panose="02040603050505030304" charset="0"/>
            </a:endParaRPr>
          </a:p>
          <a:p>
            <a:pPr marL="457200" marR="0" lvl="0" indent="-317500" algn="l" rtl="0">
              <a:lnSpc>
                <a:spcPct val="115000"/>
              </a:lnSpc>
              <a:spcBef>
                <a:spcPts val="0"/>
              </a:spcBef>
              <a:spcAft>
                <a:spcPts val="0"/>
              </a:spcAft>
              <a:buSzPts val="1400"/>
              <a:buChar char="●"/>
            </a:pPr>
            <a:r>
              <a:rPr lang="en-US">
                <a:latin typeface="Calisto MT" panose="02040603050505030304" charset="0"/>
                <a:cs typeface="Calisto MT" panose="02040603050505030304" charset="0"/>
              </a:rPr>
              <a:t>Customers living in </a:t>
            </a:r>
            <a:r>
              <a:rPr lang="en-US">
                <a:solidFill>
                  <a:srgbClr val="0000FF"/>
                </a:solidFill>
                <a:latin typeface="Calisto MT" panose="02040603050505030304" charset="0"/>
                <a:cs typeface="Calisto MT" panose="02040603050505030304" charset="0"/>
              </a:rPr>
              <a:t>New South Wales</a:t>
            </a:r>
            <a:r>
              <a:rPr lang="en-US">
                <a:latin typeface="Calisto MT" panose="02040603050505030304" charset="0"/>
                <a:cs typeface="Calisto MT" panose="02040603050505030304" charset="0"/>
              </a:rPr>
              <a:t>.</a:t>
            </a:r>
            <a:endParaRPr lang="en-US">
              <a:latin typeface="Calisto MT" panose="02040603050505030304" charset="0"/>
              <a:cs typeface="Calisto MT" panose="02040603050505030304"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6349"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latin typeface="Calisto MT" panose="02040603050505030304" charset="0"/>
              <a:cs typeface="Calisto MT" panose="02040603050505030304" charset="0"/>
            </a:endParaRPr>
          </a:p>
        </p:txBody>
      </p:sp>
      <p:sp>
        <p:nvSpPr>
          <p:cNvPr id="158" name="Shape 107"/>
          <p:cNvSpPr/>
          <p:nvPr/>
        </p:nvSpPr>
        <p:spPr>
          <a:xfrm>
            <a:off x="537899" y="1895175"/>
            <a:ext cx="3953102" cy="720090"/>
          </a:xfrm>
          <a:prstGeom prst="rect">
            <a:avLst/>
          </a:prstGeom>
          <a:ln w="12700">
            <a:miter lim="400000"/>
          </a:ln>
        </p:spPr>
        <p:txBody>
          <a:bodyPr lIns="91424" tIns="91424" rIns="91424" bIns="91424">
            <a:spAutoFit/>
          </a:bodyPr>
          <a:lstStyle>
            <a:lvl1pPr>
              <a:defRPr sz="3500">
                <a:solidFill>
                  <a:srgbClr val="FFFFFF"/>
                </a:solidFill>
                <a:latin typeface="Open Sans ExtraBold" panose="020B0806030504020204"/>
                <a:ea typeface="Open Sans ExtraBold" panose="020B0806030504020204"/>
                <a:cs typeface="Open Sans ExtraBold" panose="020B0806030504020204"/>
                <a:sym typeface="Open Sans ExtraBold" panose="020B0806030504020204"/>
              </a:defRPr>
            </a:lvl1pPr>
          </a:lstStyle>
          <a:p>
            <a:r>
              <a:rPr lang="en-US">
                <a:latin typeface="Calisto MT" panose="02040603050505030304" charset="0"/>
                <a:cs typeface="Calisto MT" panose="02040603050505030304" charset="0"/>
              </a:rPr>
              <a:t>Thank you</a:t>
            </a:r>
            <a:endParaRPr lang="en-US">
              <a:latin typeface="Calisto MT" panose="02040603050505030304" charset="0"/>
              <a:cs typeface="Calisto MT" panose="0204060305050503030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listo MT" panose="02040603050505030304" charset="0"/>
              <a:cs typeface="Calisto MT" panose="02040603050505030304" charset="0"/>
            </a:endParaRPr>
          </a:p>
        </p:txBody>
      </p:sp>
      <p:sp>
        <p:nvSpPr>
          <p:cNvPr id="117" name="Shape 64"/>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rPr>
                <a:latin typeface="Calisto MT" panose="02040603050505030304" charset="0"/>
                <a:cs typeface="Calisto MT" panose="02040603050505030304" charset="0"/>
              </a:rPr>
              <a:t>Agenda</a:t>
            </a:r>
            <a:endParaRPr>
              <a:latin typeface="Calisto MT" panose="02040603050505030304" charset="0"/>
              <a:cs typeface="Calisto MT" panose="02040603050505030304" charset="0"/>
            </a:endParaRPr>
          </a:p>
        </p:txBody>
      </p:sp>
      <p:sp>
        <p:nvSpPr>
          <p:cNvPr id="118" name="Shape 65"/>
          <p:cNvSpPr/>
          <p:nvPr/>
        </p:nvSpPr>
        <p:spPr>
          <a:xfrm>
            <a:off x="343874" y="1211200"/>
            <a:ext cx="5459402" cy="1708756"/>
          </a:xfrm>
          <a:prstGeom prst="rect">
            <a:avLst/>
          </a:prstGeom>
          <a:ln w="12700">
            <a:miter lim="400000"/>
          </a:ln>
        </p:spPr>
        <p:txBody>
          <a:bodyPr lIns="91424" tIns="91424" rIns="91424" bIns="91424">
            <a:spAutoFit/>
          </a:bodyPr>
          <a:lstStyle/>
          <a:p>
            <a:pPr marL="457200" indent="-355600">
              <a:lnSpc>
                <a:spcPct val="115000"/>
              </a:lnSpc>
              <a:buClr>
                <a:srgbClr val="000000"/>
              </a:buClr>
              <a:buSzPts val="2000"/>
              <a:buAutoNum type="arabicPeriod"/>
              <a:defRPr sz="2000">
                <a:latin typeface="Open Sans" panose="020B0606030504020204"/>
                <a:ea typeface="Open Sans" panose="020B0606030504020204"/>
                <a:cs typeface="Open Sans" panose="020B0606030504020204"/>
                <a:sym typeface="Open Sans" panose="020B0606030504020204"/>
              </a:defRPr>
            </a:pPr>
            <a:r>
              <a:rPr>
                <a:latin typeface="Calisto MT" panose="02040603050505030304" charset="0"/>
                <a:cs typeface="Calisto MT" panose="02040603050505030304" charset="0"/>
              </a:rPr>
              <a:t>Introduction</a:t>
            </a:r>
            <a:endParaRPr>
              <a:latin typeface="Calisto MT" panose="02040603050505030304" charset="0"/>
              <a:cs typeface="Calisto MT" panose="02040603050505030304" charset="0"/>
            </a:endParaRPr>
          </a:p>
          <a:p>
            <a:pPr marL="457200" indent="-355600">
              <a:lnSpc>
                <a:spcPct val="115000"/>
              </a:lnSpc>
              <a:buClr>
                <a:srgbClr val="000000"/>
              </a:buClr>
              <a:buSzPts val="2000"/>
              <a:buAutoNum type="arabicPeriod"/>
              <a:defRPr sz="2000">
                <a:latin typeface="Open Sans" panose="020B0606030504020204"/>
                <a:ea typeface="Open Sans" panose="020B0606030504020204"/>
                <a:cs typeface="Open Sans" panose="020B0606030504020204"/>
                <a:sym typeface="Open Sans" panose="020B0606030504020204"/>
              </a:defRPr>
            </a:pPr>
            <a:r>
              <a:rPr>
                <a:latin typeface="Calisto MT" panose="02040603050505030304" charset="0"/>
                <a:cs typeface="Calisto MT" panose="02040603050505030304" charset="0"/>
              </a:rPr>
              <a:t>Data Exploration</a:t>
            </a:r>
            <a:endParaRPr>
              <a:latin typeface="Calisto MT" panose="02040603050505030304" charset="0"/>
              <a:cs typeface="Calisto MT" panose="02040603050505030304" charset="0"/>
            </a:endParaRPr>
          </a:p>
          <a:p>
            <a:pPr marL="457200" indent="-355600">
              <a:lnSpc>
                <a:spcPct val="115000"/>
              </a:lnSpc>
              <a:buClr>
                <a:srgbClr val="000000"/>
              </a:buClr>
              <a:buSzPts val="2000"/>
              <a:buAutoNum type="arabicPeriod"/>
              <a:defRPr sz="2000">
                <a:latin typeface="Open Sans" panose="020B0606030504020204"/>
                <a:ea typeface="Open Sans" panose="020B0606030504020204"/>
                <a:cs typeface="Open Sans" panose="020B0606030504020204"/>
                <a:sym typeface="Open Sans" panose="020B0606030504020204"/>
              </a:defRPr>
            </a:pPr>
            <a:r>
              <a:rPr>
                <a:latin typeface="Calisto MT" panose="02040603050505030304" charset="0"/>
                <a:cs typeface="Calisto MT" panose="02040603050505030304" charset="0"/>
              </a:rPr>
              <a:t>Model Development</a:t>
            </a:r>
            <a:endParaRPr>
              <a:latin typeface="Calisto MT" panose="02040603050505030304" charset="0"/>
              <a:cs typeface="Calisto MT" panose="02040603050505030304" charset="0"/>
            </a:endParaRPr>
          </a:p>
          <a:p>
            <a:pPr marL="457200" indent="-355600">
              <a:lnSpc>
                <a:spcPct val="115000"/>
              </a:lnSpc>
              <a:buClr>
                <a:srgbClr val="000000"/>
              </a:buClr>
              <a:buSzPts val="2000"/>
              <a:buAutoNum type="arabicPeriod"/>
              <a:defRPr sz="2000">
                <a:latin typeface="Open Sans" panose="020B0606030504020204"/>
                <a:ea typeface="Open Sans" panose="020B0606030504020204"/>
                <a:cs typeface="Open Sans" panose="020B0606030504020204"/>
                <a:sym typeface="Open Sans" panose="020B0606030504020204"/>
              </a:defRPr>
            </a:pPr>
            <a:r>
              <a:rPr>
                <a:latin typeface="Calisto MT" panose="02040603050505030304" charset="0"/>
                <a:cs typeface="Calisto MT" panose="02040603050505030304" charset="0"/>
              </a:rPr>
              <a:t>Interpretation</a:t>
            </a:r>
            <a:endParaRPr>
              <a:latin typeface="Calisto MT" panose="02040603050505030304" charset="0"/>
              <a:cs typeface="Calisto MT" panose="0204060305050503030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3"/>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Calisto MT" panose="02040603050505030304" charset="0"/>
              <a:ea typeface="Arial" panose="020B0604020202020204"/>
              <a:cs typeface="Calisto MT" panose="02040603050505030304" charset="0"/>
              <a:sym typeface="Arial" panose="020B0604020202020204"/>
            </a:endParaRPr>
          </a:p>
        </p:txBody>
      </p:sp>
      <p:sp>
        <p:nvSpPr>
          <p:cNvPr id="73" name="Google Shape;73;p3"/>
          <p:cNvSpPr/>
          <p:nvPr/>
        </p:nvSpPr>
        <p:spPr>
          <a:xfrm>
            <a:off x="205025" y="263974"/>
            <a:ext cx="8565600" cy="466642"/>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Arial" panose="020B0604020202020204"/>
              <a:buNone/>
            </a:pPr>
            <a:r>
              <a:rPr lang="en-US" sz="2000" b="1" i="0" u="none" strike="noStrike" cap="none">
                <a:solidFill>
                  <a:srgbClr val="FFFFFF"/>
                </a:solidFill>
                <a:latin typeface="Calisto MT" panose="02040603050505030304" charset="0"/>
                <a:ea typeface="Arial" panose="020B0604020202020204"/>
                <a:cs typeface="Calisto MT" panose="02040603050505030304" charset="0"/>
                <a:sym typeface="Arial" panose="020B0604020202020204"/>
              </a:rPr>
              <a:t>Introduction</a:t>
            </a:r>
            <a:endParaRPr lang="en-US" sz="2000" b="1" i="0" u="none" strike="noStrike" cap="none">
              <a:solidFill>
                <a:srgbClr val="FFFFFF"/>
              </a:solidFill>
              <a:latin typeface="Calisto MT" panose="02040603050505030304" charset="0"/>
              <a:ea typeface="Arial" panose="020B0604020202020204"/>
              <a:cs typeface="Calisto MT" panose="02040603050505030304" charset="0"/>
              <a:sym typeface="Arial" panose="020B0604020202020204"/>
            </a:endParaRPr>
          </a:p>
        </p:txBody>
      </p:sp>
      <p:sp>
        <p:nvSpPr>
          <p:cNvPr id="74" name="Google Shape;74;p3"/>
          <p:cNvSpPr/>
          <p:nvPr/>
        </p:nvSpPr>
        <p:spPr>
          <a:xfrm>
            <a:off x="205025" y="1058725"/>
            <a:ext cx="4134600" cy="3600600"/>
          </a:xfrm>
          <a:prstGeom prst="rect">
            <a:avLst/>
          </a:prstGeom>
          <a:no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sz="1500" b="1">
                <a:latin typeface="Calisto MT" panose="02040603050505030304" charset="0"/>
                <a:ea typeface="Open Sans" panose="020B0606030504020204"/>
                <a:cs typeface="Calisto MT" panose="02040603050505030304" charset="0"/>
                <a:sym typeface="Open Sans" panose="020B0606030504020204"/>
              </a:rPr>
              <a:t>Problem Statement:</a:t>
            </a:r>
            <a:endParaRPr sz="1500" b="1">
              <a:latin typeface="Calisto MT" panose="02040603050505030304" charset="0"/>
              <a:ea typeface="Open Sans" panose="020B0606030504020204"/>
              <a:cs typeface="Calisto MT" panose="02040603050505030304" charset="0"/>
              <a:sym typeface="Open Sans" panose="020B0606030504020204"/>
            </a:endParaRPr>
          </a:p>
          <a:p>
            <a:pPr marL="0" marR="0" lvl="0" indent="0" algn="l" rtl="0">
              <a:lnSpc>
                <a:spcPct val="115000"/>
              </a:lnSpc>
              <a:spcBef>
                <a:spcPts val="0"/>
              </a:spcBef>
              <a:spcAft>
                <a:spcPts val="0"/>
              </a:spcAft>
              <a:buNone/>
            </a:pPr>
            <a:r>
              <a:rPr lang="en-US" sz="1500">
                <a:latin typeface="Calisto MT" panose="02040603050505030304" charset="0"/>
                <a:ea typeface="Open Sans" panose="020B0606030504020204"/>
                <a:cs typeface="Calisto MT" panose="02040603050505030304" charset="0"/>
                <a:sym typeface="Open Sans" panose="020B0606030504020204"/>
              </a:rPr>
              <a:t>Sprocket Central Pty Ltd , a medium size bikes &amp; cycling accessories organisation, has given us a new list of 1000 potential customers with their demographics and attributes. </a:t>
            </a:r>
            <a:r>
              <a:rPr lang="en-US" sz="1300" i="1">
                <a:latin typeface="Calisto MT" panose="02040603050505030304" charset="0"/>
                <a:ea typeface="Open Sans" panose="020B0606030504020204"/>
                <a:cs typeface="Calisto MT" panose="02040603050505030304" charset="0"/>
                <a:sym typeface="Open Sans" panose="020B0606030504020204"/>
              </a:rPr>
              <a:t>(</a:t>
            </a:r>
            <a:r>
              <a:rPr lang="en-US" sz="1000" i="1">
                <a:latin typeface="Calisto MT" panose="02040603050505030304" charset="0"/>
                <a:ea typeface="Open Sans" panose="020B0606030504020204"/>
                <a:cs typeface="Calisto MT" panose="02040603050505030304" charset="0"/>
                <a:sym typeface="Open Sans" panose="020B0606030504020204"/>
              </a:rPr>
              <a:t>However, these customers do not have prior transaction history with the organisation.</a:t>
            </a:r>
            <a:r>
              <a:rPr lang="en-US" sz="1300" i="1">
                <a:latin typeface="Calisto MT" panose="02040603050505030304" charset="0"/>
                <a:ea typeface="Open Sans" panose="020B0606030504020204"/>
                <a:cs typeface="Calisto MT" panose="02040603050505030304" charset="0"/>
                <a:sym typeface="Open Sans" panose="020B0606030504020204"/>
              </a:rPr>
              <a:t>) </a:t>
            </a:r>
            <a:endParaRPr sz="1300" i="1">
              <a:latin typeface="Calisto MT" panose="02040603050505030304" charset="0"/>
              <a:ea typeface="Open Sans" panose="020B0606030504020204"/>
              <a:cs typeface="Calisto MT" panose="02040603050505030304" charset="0"/>
              <a:sym typeface="Open Sans" panose="020B0606030504020204"/>
            </a:endParaRPr>
          </a:p>
          <a:p>
            <a:pPr marL="0" marR="0" lvl="0" indent="0" algn="l" rtl="0">
              <a:lnSpc>
                <a:spcPct val="115000"/>
              </a:lnSpc>
              <a:spcBef>
                <a:spcPts val="0"/>
              </a:spcBef>
              <a:spcAft>
                <a:spcPts val="0"/>
              </a:spcAft>
              <a:buNone/>
            </a:pPr>
            <a:endParaRPr sz="1500">
              <a:latin typeface="Calisto MT" panose="02040603050505030304" charset="0"/>
              <a:ea typeface="Open Sans" panose="020B0606030504020204"/>
              <a:cs typeface="Calisto MT" panose="02040603050505030304" charset="0"/>
              <a:sym typeface="Open Sans" panose="020B0606030504020204"/>
            </a:endParaRPr>
          </a:p>
          <a:p>
            <a:pPr marL="0" marR="0" lvl="0" indent="0" algn="l" rtl="0">
              <a:lnSpc>
                <a:spcPct val="115000"/>
              </a:lnSpc>
              <a:spcBef>
                <a:spcPts val="0"/>
              </a:spcBef>
              <a:spcAft>
                <a:spcPts val="0"/>
              </a:spcAft>
              <a:buNone/>
            </a:pPr>
            <a:r>
              <a:rPr lang="en-US" sz="1500" b="1">
                <a:latin typeface="Calisto MT" panose="02040603050505030304" charset="0"/>
                <a:ea typeface="Open Sans" panose="020B0606030504020204"/>
                <a:cs typeface="Calisto MT" panose="02040603050505030304" charset="0"/>
                <a:sym typeface="Open Sans" panose="020B0606030504020204"/>
              </a:rPr>
              <a:t>Our goal: </a:t>
            </a:r>
            <a:endParaRPr sz="1500" b="1">
              <a:latin typeface="Calisto MT" panose="02040603050505030304" charset="0"/>
              <a:ea typeface="Open Sans" panose="020B0606030504020204"/>
              <a:cs typeface="Calisto MT" panose="02040603050505030304" charset="0"/>
              <a:sym typeface="Open Sans" panose="020B0606030504020204"/>
            </a:endParaRPr>
          </a:p>
          <a:p>
            <a:pPr marL="0" marR="0" lvl="0" indent="0" algn="l" rtl="0">
              <a:lnSpc>
                <a:spcPct val="115000"/>
              </a:lnSpc>
              <a:spcBef>
                <a:spcPts val="0"/>
              </a:spcBef>
              <a:spcAft>
                <a:spcPts val="0"/>
              </a:spcAft>
              <a:buNone/>
            </a:pPr>
            <a:r>
              <a:rPr lang="en-US" sz="1500">
                <a:latin typeface="Calisto MT" panose="02040603050505030304" charset="0"/>
                <a:ea typeface="Open Sans" panose="020B0606030504020204"/>
                <a:cs typeface="Calisto MT" panose="02040603050505030304" charset="0"/>
                <a:sym typeface="Open Sans" panose="020B0606030504020204"/>
              </a:rPr>
              <a:t>The marketing team at Sprocket Central Pty Ltd want to know about useful customer insights which could help optimise resource allocation for targeted marketing. Hence, improve performance by focusing on high value customers.</a:t>
            </a:r>
            <a:endParaRPr sz="1500">
              <a:latin typeface="Calisto MT" panose="02040603050505030304" charset="0"/>
              <a:ea typeface="Open Sans" panose="020B0606030504020204"/>
              <a:cs typeface="Calisto MT" panose="02040603050505030304" charset="0"/>
              <a:sym typeface="Open Sans" panose="020B0606030504020204"/>
            </a:endParaRPr>
          </a:p>
          <a:p>
            <a:pPr marL="0" marR="0" lvl="0" indent="0" algn="l" rtl="0">
              <a:lnSpc>
                <a:spcPct val="115000"/>
              </a:lnSpc>
              <a:spcBef>
                <a:spcPts val="0"/>
              </a:spcBef>
              <a:spcAft>
                <a:spcPts val="0"/>
              </a:spcAft>
              <a:buNone/>
            </a:pPr>
            <a:endParaRPr sz="1500">
              <a:latin typeface="Calisto MT" panose="02040603050505030304" charset="0"/>
              <a:ea typeface="Open Sans" panose="020B0606030504020204"/>
              <a:cs typeface="Calisto MT" panose="02040603050505030304" charset="0"/>
              <a:sym typeface="Open Sans" panose="020B0606030504020204"/>
            </a:endParaRPr>
          </a:p>
        </p:txBody>
      </p:sp>
      <p:sp>
        <p:nvSpPr>
          <p:cNvPr id="76" name="Google Shape;76;p3"/>
          <p:cNvSpPr/>
          <p:nvPr/>
        </p:nvSpPr>
        <p:spPr>
          <a:xfrm>
            <a:off x="4879425" y="1112275"/>
            <a:ext cx="4134600" cy="39006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sz="1500" b="1">
                <a:latin typeface="Calisto MT" panose="02040603050505030304" charset="0"/>
                <a:ea typeface="Open Sans" panose="020B0606030504020204"/>
                <a:cs typeface="Calisto MT" panose="02040603050505030304" charset="0"/>
                <a:sym typeface="Open Sans" panose="020B0606030504020204"/>
              </a:rPr>
              <a:t>About Dataset:</a:t>
            </a:r>
            <a:endParaRPr sz="1500" b="1">
              <a:latin typeface="Calisto MT" panose="02040603050505030304" charset="0"/>
              <a:ea typeface="Open Sans" panose="020B0606030504020204"/>
              <a:cs typeface="Calisto MT" panose="02040603050505030304" charset="0"/>
              <a:sym typeface="Open Sans" panose="020B0606030504020204"/>
            </a:endParaRPr>
          </a:p>
          <a:p>
            <a:pPr marL="0" marR="0" lvl="0" indent="0" algn="l" rtl="0">
              <a:lnSpc>
                <a:spcPct val="115000"/>
              </a:lnSpc>
              <a:spcBef>
                <a:spcPts val="0"/>
              </a:spcBef>
              <a:spcAft>
                <a:spcPts val="0"/>
              </a:spcAft>
              <a:buNone/>
            </a:pPr>
            <a:r>
              <a:rPr lang="en-US" sz="1500">
                <a:latin typeface="Calisto MT" panose="02040603050505030304" charset="0"/>
                <a:ea typeface="Open Sans" panose="020B0606030504020204"/>
                <a:cs typeface="Calisto MT" panose="02040603050505030304" charset="0"/>
                <a:sym typeface="Open Sans" panose="020B0606030504020204"/>
              </a:rPr>
              <a:t>Sprocket Central Pty Ltd provided us 3 datasets:</a:t>
            </a:r>
            <a:endParaRPr sz="1500">
              <a:latin typeface="Calisto MT" panose="02040603050505030304" charset="0"/>
              <a:ea typeface="Open Sans" panose="020B0606030504020204"/>
              <a:cs typeface="Calisto MT" panose="02040603050505030304" charset="0"/>
              <a:sym typeface="Open Sans" panose="020B0606030504020204"/>
            </a:endParaRPr>
          </a:p>
          <a:p>
            <a:pPr marL="457200" marR="0" lvl="0" indent="-323850" algn="l" rtl="0">
              <a:lnSpc>
                <a:spcPct val="115000"/>
              </a:lnSpc>
              <a:spcBef>
                <a:spcPts val="0"/>
              </a:spcBef>
              <a:spcAft>
                <a:spcPts val="0"/>
              </a:spcAft>
              <a:buSzPts val="1500"/>
              <a:buFont typeface="Open Sans" panose="020B0606030504020204"/>
              <a:buChar char="●"/>
            </a:pPr>
            <a:r>
              <a:rPr lang="en-US" sz="1500">
                <a:latin typeface="Calisto MT" panose="02040603050505030304" charset="0"/>
                <a:ea typeface="Open Sans" panose="020B0606030504020204"/>
                <a:cs typeface="Calisto MT" panose="02040603050505030304" charset="0"/>
                <a:sym typeface="Open Sans" panose="020B0606030504020204"/>
              </a:rPr>
              <a:t>Customer Demographic </a:t>
            </a:r>
            <a:endParaRPr sz="1500">
              <a:latin typeface="Calisto MT" panose="02040603050505030304" charset="0"/>
              <a:ea typeface="Open Sans" panose="020B0606030504020204"/>
              <a:cs typeface="Calisto MT" panose="02040603050505030304" charset="0"/>
              <a:sym typeface="Open Sans" panose="020B0606030504020204"/>
            </a:endParaRPr>
          </a:p>
          <a:p>
            <a:pPr marL="457200" marR="0" lvl="0" indent="-323850" algn="l" rtl="0">
              <a:lnSpc>
                <a:spcPct val="115000"/>
              </a:lnSpc>
              <a:spcBef>
                <a:spcPts val="0"/>
              </a:spcBef>
              <a:spcAft>
                <a:spcPts val="0"/>
              </a:spcAft>
              <a:buSzPts val="1500"/>
              <a:buFont typeface="Open Sans" panose="020B0606030504020204"/>
              <a:buChar char="●"/>
            </a:pPr>
            <a:r>
              <a:rPr lang="en-US" sz="1500">
                <a:latin typeface="Calisto MT" panose="02040603050505030304" charset="0"/>
                <a:ea typeface="Open Sans" panose="020B0606030504020204"/>
                <a:cs typeface="Calisto MT" panose="02040603050505030304" charset="0"/>
                <a:sym typeface="Open Sans" panose="020B0606030504020204"/>
              </a:rPr>
              <a:t>Customer Addresses</a:t>
            </a:r>
            <a:endParaRPr sz="1500">
              <a:latin typeface="Calisto MT" panose="02040603050505030304" charset="0"/>
              <a:ea typeface="Open Sans" panose="020B0606030504020204"/>
              <a:cs typeface="Calisto MT" panose="02040603050505030304" charset="0"/>
              <a:sym typeface="Open Sans" panose="020B0606030504020204"/>
            </a:endParaRPr>
          </a:p>
          <a:p>
            <a:pPr marL="457200" marR="0" lvl="0" indent="-323850" algn="l" rtl="0">
              <a:lnSpc>
                <a:spcPct val="115000"/>
              </a:lnSpc>
              <a:spcBef>
                <a:spcPts val="0"/>
              </a:spcBef>
              <a:spcAft>
                <a:spcPts val="0"/>
              </a:spcAft>
              <a:buSzPts val="1500"/>
              <a:buFont typeface="Open Sans" panose="020B0606030504020204"/>
              <a:buChar char="●"/>
            </a:pPr>
            <a:r>
              <a:rPr lang="en-US" sz="1500">
                <a:latin typeface="Calisto MT" panose="02040603050505030304" charset="0"/>
                <a:ea typeface="Open Sans" panose="020B0606030504020204"/>
                <a:cs typeface="Calisto MT" panose="02040603050505030304" charset="0"/>
                <a:sym typeface="Open Sans" panose="020B0606030504020204"/>
              </a:rPr>
              <a:t>Transactions data</a:t>
            </a:r>
            <a:endParaRPr sz="1500">
              <a:latin typeface="Calisto MT" panose="02040603050505030304" charset="0"/>
              <a:ea typeface="Open Sans" panose="020B0606030504020204"/>
              <a:cs typeface="Calisto MT" panose="02040603050505030304" charset="0"/>
              <a:sym typeface="Open Sans" panose="020B0606030504020204"/>
            </a:endParaRPr>
          </a:p>
          <a:p>
            <a:pPr marL="457200" marR="0" lvl="0" indent="-323850" algn="l" rtl="0">
              <a:lnSpc>
                <a:spcPct val="115000"/>
              </a:lnSpc>
              <a:spcBef>
                <a:spcPts val="0"/>
              </a:spcBef>
              <a:spcAft>
                <a:spcPts val="0"/>
              </a:spcAft>
              <a:buSzPts val="1500"/>
              <a:buFont typeface="Open Sans" panose="020B0606030504020204"/>
              <a:buChar char="●"/>
            </a:pPr>
            <a:r>
              <a:rPr lang="en-US" sz="1500">
                <a:latin typeface="Calisto MT" panose="02040603050505030304" charset="0"/>
                <a:ea typeface="Open Sans" panose="020B0606030504020204"/>
                <a:cs typeface="Calisto MT" panose="02040603050505030304" charset="0"/>
                <a:sym typeface="Open Sans" panose="020B0606030504020204"/>
              </a:rPr>
              <a:t>New Customer List </a:t>
            </a:r>
            <a:r>
              <a:rPr lang="en-US" sz="1100" i="1">
                <a:latin typeface="Calisto MT" panose="02040603050505030304" charset="0"/>
                <a:ea typeface="Open Sans" panose="020B0606030504020204"/>
                <a:cs typeface="Calisto MT" panose="02040603050505030304" charset="0"/>
                <a:sym typeface="Open Sans" panose="020B0606030504020204"/>
              </a:rPr>
              <a:t>(which is the target dat</a:t>
            </a:r>
            <a:r>
              <a:rPr lang="en-US" sz="1100" i="1">
                <a:latin typeface="Calisto MT" panose="02040603050505030304" charset="0"/>
                <a:ea typeface="Open Sans" panose="020B0606030504020204"/>
                <a:cs typeface="Calisto MT" panose="02040603050505030304" charset="0"/>
                <a:sym typeface="Open Sans" panose="020B0606030504020204"/>
              </a:rPr>
              <a:t>a)</a:t>
            </a:r>
            <a:endParaRPr sz="1100" i="1">
              <a:latin typeface="Calisto MT" panose="02040603050505030304" charset="0"/>
              <a:ea typeface="Open Sans" panose="020B0606030504020204"/>
              <a:cs typeface="Calisto MT" panose="02040603050505030304" charset="0"/>
              <a:sym typeface="Open Sans" panose="020B0606030504020204"/>
            </a:endParaRPr>
          </a:p>
          <a:p>
            <a:pPr marL="457200" marR="0" lvl="0" indent="0" algn="l" rtl="0">
              <a:lnSpc>
                <a:spcPct val="115000"/>
              </a:lnSpc>
              <a:spcBef>
                <a:spcPts val="0"/>
              </a:spcBef>
              <a:spcAft>
                <a:spcPts val="0"/>
              </a:spcAft>
              <a:buNone/>
            </a:pPr>
            <a:endParaRPr sz="1100" i="1">
              <a:latin typeface="Calisto MT" panose="02040603050505030304" charset="0"/>
              <a:ea typeface="Open Sans" panose="020B0606030504020204"/>
              <a:cs typeface="Calisto MT" panose="02040603050505030304" charset="0"/>
              <a:sym typeface="Open Sans" panose="020B0606030504020204"/>
            </a:endParaRPr>
          </a:p>
          <a:p>
            <a:pPr marL="0" lvl="0" indent="0" algn="l" rtl="0">
              <a:lnSpc>
                <a:spcPct val="115000"/>
              </a:lnSpc>
              <a:spcBef>
                <a:spcPts val="0"/>
              </a:spcBef>
              <a:spcAft>
                <a:spcPts val="0"/>
              </a:spcAft>
              <a:buNone/>
            </a:pPr>
            <a:r>
              <a:rPr lang="en-US" sz="1500" b="1">
                <a:solidFill>
                  <a:schemeClr val="dk1"/>
                </a:solidFill>
                <a:latin typeface="Calisto MT" panose="02040603050505030304" charset="0"/>
                <a:ea typeface="Open Sans" panose="020B0606030504020204"/>
                <a:cs typeface="Calisto MT" panose="02040603050505030304" charset="0"/>
                <a:sym typeface="Open Sans" panose="020B0606030504020204"/>
              </a:rPr>
              <a:t>Steps Taken:</a:t>
            </a:r>
            <a:endParaRPr sz="1500" b="1">
              <a:solidFill>
                <a:schemeClr val="dk1"/>
              </a:solidFill>
              <a:latin typeface="Calisto MT" panose="02040603050505030304" charset="0"/>
              <a:ea typeface="Open Sans" panose="020B0606030504020204"/>
              <a:cs typeface="Calisto MT" panose="02040603050505030304" charset="0"/>
              <a:sym typeface="Open Sans" panose="020B0606030504020204"/>
            </a:endParaRPr>
          </a:p>
          <a:p>
            <a:pPr marL="457200" lvl="0" indent="-323850" algn="l" rtl="0">
              <a:lnSpc>
                <a:spcPct val="115000"/>
              </a:lnSpc>
              <a:spcBef>
                <a:spcPts val="0"/>
              </a:spcBef>
              <a:spcAft>
                <a:spcPts val="0"/>
              </a:spcAft>
              <a:buClr>
                <a:schemeClr val="dk1"/>
              </a:buClr>
              <a:buSzPts val="1500"/>
              <a:buFont typeface="Open Sans" panose="020B0606030504020204"/>
              <a:buChar char="●"/>
            </a:pPr>
            <a:r>
              <a:rPr lang="en-US" sz="1500">
                <a:solidFill>
                  <a:schemeClr val="dk1"/>
                </a:solidFill>
                <a:latin typeface="Calisto MT" panose="02040603050505030304" charset="0"/>
                <a:ea typeface="Open Sans" panose="020B0606030504020204"/>
                <a:cs typeface="Calisto MT" panose="02040603050505030304" charset="0"/>
                <a:sym typeface="Open Sans" panose="020B0606030504020204"/>
              </a:rPr>
              <a:t>Data Cleaning →</a:t>
            </a:r>
            <a:r>
              <a:rPr lang="en-US" sz="1300">
                <a:solidFill>
                  <a:schemeClr val="dk1"/>
                </a:solidFill>
                <a:latin typeface="Calisto MT" panose="02040603050505030304" charset="0"/>
                <a:ea typeface="Open Sans" panose="020B0606030504020204"/>
                <a:cs typeface="Calisto MT" panose="02040603050505030304" charset="0"/>
                <a:sym typeface="Open Sans" panose="020B0606030504020204"/>
              </a:rPr>
              <a:t> Cleaned for better quality</a:t>
            </a:r>
            <a:endParaRPr sz="1300">
              <a:solidFill>
                <a:schemeClr val="dk1"/>
              </a:solidFill>
              <a:latin typeface="Calisto MT" panose="02040603050505030304" charset="0"/>
              <a:ea typeface="Open Sans" panose="020B0606030504020204"/>
              <a:cs typeface="Calisto MT" panose="02040603050505030304" charset="0"/>
              <a:sym typeface="Open Sans" panose="020B0606030504020204"/>
            </a:endParaRPr>
          </a:p>
          <a:p>
            <a:pPr marL="457200" lvl="0" indent="-323850" algn="l" rtl="0">
              <a:lnSpc>
                <a:spcPct val="115000"/>
              </a:lnSpc>
              <a:spcBef>
                <a:spcPts val="0"/>
              </a:spcBef>
              <a:spcAft>
                <a:spcPts val="0"/>
              </a:spcAft>
              <a:buClr>
                <a:schemeClr val="dk1"/>
              </a:buClr>
              <a:buSzPts val="1500"/>
              <a:buFont typeface="Open Sans" panose="020B0606030504020204"/>
              <a:buChar char="●"/>
            </a:pPr>
            <a:r>
              <a:rPr lang="en-US" sz="1500">
                <a:solidFill>
                  <a:schemeClr val="dk1"/>
                </a:solidFill>
                <a:latin typeface="Calisto MT" panose="02040603050505030304" charset="0"/>
                <a:ea typeface="Open Sans" panose="020B0606030504020204"/>
                <a:cs typeface="Calisto MT" panose="02040603050505030304" charset="0"/>
                <a:sym typeface="Open Sans" panose="020B0606030504020204"/>
              </a:rPr>
              <a:t>Data Transformation → </a:t>
            </a:r>
            <a:r>
              <a:rPr lang="en-US" sz="1300">
                <a:solidFill>
                  <a:schemeClr val="dk1"/>
                </a:solidFill>
                <a:latin typeface="Calisto MT" panose="02040603050505030304" charset="0"/>
                <a:ea typeface="Open Sans" panose="020B0606030504020204"/>
                <a:cs typeface="Calisto MT" panose="02040603050505030304" charset="0"/>
                <a:sym typeface="Open Sans" panose="020B0606030504020204"/>
              </a:rPr>
              <a:t>Merged the </a:t>
            </a:r>
            <a:r>
              <a:rPr lang="en-US" sz="1300" i="1">
                <a:solidFill>
                  <a:schemeClr val="dk1"/>
                </a:solidFill>
                <a:latin typeface="Calisto MT" panose="02040603050505030304" charset="0"/>
                <a:ea typeface="Open Sans" panose="020B0606030504020204"/>
                <a:cs typeface="Calisto MT" panose="02040603050505030304" charset="0"/>
                <a:sym typeface="Open Sans" panose="020B0606030504020204"/>
              </a:rPr>
              <a:t>transactions, customer demographic, customer address</a:t>
            </a:r>
            <a:endParaRPr sz="1300" i="1">
              <a:solidFill>
                <a:schemeClr val="dk1"/>
              </a:solidFill>
              <a:latin typeface="Calisto MT" panose="02040603050505030304" charset="0"/>
              <a:ea typeface="Open Sans" panose="020B0606030504020204"/>
              <a:cs typeface="Calisto MT" panose="02040603050505030304" charset="0"/>
              <a:sym typeface="Open Sans" panose="020B0606030504020204"/>
            </a:endParaRPr>
          </a:p>
          <a:p>
            <a:pPr marL="457200" lvl="0" indent="-323850" algn="l" rtl="0">
              <a:lnSpc>
                <a:spcPct val="115000"/>
              </a:lnSpc>
              <a:spcBef>
                <a:spcPts val="0"/>
              </a:spcBef>
              <a:spcAft>
                <a:spcPts val="0"/>
              </a:spcAft>
              <a:buClr>
                <a:schemeClr val="dk1"/>
              </a:buClr>
              <a:buSzPts val="1500"/>
              <a:buFont typeface="Open Sans" panose="020B0606030504020204"/>
              <a:buChar char="●"/>
            </a:pPr>
            <a:r>
              <a:rPr lang="en-US" sz="1500">
                <a:solidFill>
                  <a:schemeClr val="dk1"/>
                </a:solidFill>
                <a:latin typeface="Calisto MT" panose="02040603050505030304" charset="0"/>
                <a:ea typeface="Open Sans" panose="020B0606030504020204"/>
                <a:cs typeface="Calisto MT" panose="02040603050505030304" charset="0"/>
                <a:sym typeface="Open Sans" panose="020B0606030504020204"/>
              </a:rPr>
              <a:t>Data Exploration → </a:t>
            </a:r>
            <a:r>
              <a:rPr lang="en-US" sz="1300">
                <a:solidFill>
                  <a:schemeClr val="dk1"/>
                </a:solidFill>
                <a:latin typeface="Calisto MT" panose="02040603050505030304" charset="0"/>
                <a:ea typeface="Open Sans" panose="020B0606030504020204"/>
                <a:cs typeface="Calisto MT" panose="02040603050505030304" charset="0"/>
                <a:sym typeface="Open Sans" panose="020B0606030504020204"/>
              </a:rPr>
              <a:t>Explore the data to reveal insights</a:t>
            </a:r>
            <a:endParaRPr sz="1300">
              <a:solidFill>
                <a:schemeClr val="dk1"/>
              </a:solidFill>
              <a:latin typeface="Calisto MT" panose="02040603050505030304" charset="0"/>
              <a:ea typeface="Open Sans" panose="020B0606030504020204"/>
              <a:cs typeface="Calisto MT" panose="02040603050505030304" charset="0"/>
              <a:sym typeface="Open Sans" panose="020B0606030504020204"/>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listo MT" panose="02040603050505030304" charset="0"/>
              <a:cs typeface="Calisto MT" panose="02040603050505030304" charset="0"/>
            </a:endParaRPr>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rPr>
                <a:latin typeface="Calisto MT" panose="02040603050505030304" charset="0"/>
                <a:cs typeface="Calisto MT" panose="02040603050505030304" charset="0"/>
              </a:rPr>
              <a:t>Introduction</a:t>
            </a:r>
            <a:endParaRPr>
              <a:latin typeface="Calisto MT" panose="02040603050505030304" charset="0"/>
              <a:cs typeface="Calisto MT" panose="02040603050505030304" charset="0"/>
            </a:endParaRPr>
          </a:p>
        </p:txBody>
      </p:sp>
      <p:sp>
        <p:nvSpPr>
          <p:cNvPr id="123" name="Shape 72"/>
          <p:cNvSpPr/>
          <p:nvPr/>
        </p:nvSpPr>
        <p:spPr>
          <a:xfrm>
            <a:off x="205025" y="1083299"/>
            <a:ext cx="8565600" cy="535305"/>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latin typeface="Calisto MT" panose="02040603050505030304" charset="0"/>
                <a:cs typeface="Calisto MT" panose="02040603050505030304" charset="0"/>
              </a:rPr>
              <a:t>Total Profit based on Age range</a:t>
            </a:r>
            <a:endParaRPr lang="en-US">
              <a:latin typeface="Calisto MT" panose="02040603050505030304" charset="0"/>
              <a:cs typeface="Calisto MT" panose="02040603050505030304" charset="0"/>
            </a:endParaRPr>
          </a:p>
        </p:txBody>
      </p:sp>
      <p:sp>
        <p:nvSpPr>
          <p:cNvPr id="124" name="Shape 73"/>
          <p:cNvSpPr/>
          <p:nvPr/>
        </p:nvSpPr>
        <p:spPr>
          <a:xfrm>
            <a:off x="205025" y="2164724"/>
            <a:ext cx="4134600" cy="1243330"/>
          </a:xfrm>
          <a:prstGeom prst="rect">
            <a:avLst/>
          </a:prstGeom>
          <a:ln w="12700">
            <a:miter lim="400000"/>
          </a:ln>
        </p:spPr>
        <p:txBody>
          <a:bodyPr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latin typeface="Calisto MT" panose="02040603050505030304" charset="0"/>
                <a:cs typeface="Calisto MT" panose="02040603050505030304" charset="0"/>
                <a:sym typeface="Open Sans" panose="020B0606030504020204"/>
              </a:rPr>
              <a:t>Insights:</a:t>
            </a:r>
            <a:endParaRPr b="1">
              <a:latin typeface="Calisto MT" panose="02040603050505030304" charset="0"/>
              <a:ea typeface="Open Sans" panose="020B0606030504020204"/>
              <a:cs typeface="Calisto MT" panose="02040603050505030304" charset="0"/>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latin typeface="Calisto MT" panose="02040603050505030304" charset="0"/>
                <a:cs typeface="Calisto MT" panose="02040603050505030304" charset="0"/>
                <a:sym typeface="Open Sans" panose="020B0606030504020204"/>
              </a:rPr>
              <a:t>The customers </a:t>
            </a:r>
            <a:r>
              <a:rPr lang="en-US">
                <a:solidFill>
                  <a:srgbClr val="0000FF"/>
                </a:solidFill>
                <a:latin typeface="Calisto MT" panose="02040603050505030304" charset="0"/>
                <a:cs typeface="Calisto MT" panose="02040603050505030304" charset="0"/>
                <a:sym typeface="Open Sans" panose="020B0606030504020204"/>
              </a:rPr>
              <a:t>between 40 to 49 age are the most profitable</a:t>
            </a:r>
            <a:r>
              <a:rPr lang="en-US">
                <a:latin typeface="Calisto MT" panose="02040603050505030304" charset="0"/>
                <a:cs typeface="Calisto MT" panose="02040603050505030304" charset="0"/>
                <a:sym typeface="Open Sans" panose="020B0606030504020204"/>
              </a:rPr>
              <a:t> in terms of recent transaction history.</a:t>
            </a:r>
            <a:endParaRPr lang="en-US">
              <a:latin typeface="Calisto MT" panose="02040603050505030304" charset="0"/>
              <a:cs typeface="Calisto MT" panose="02040603050505030304" charset="0"/>
              <a:sym typeface="Open Sans" panose="020B0606030504020204"/>
            </a:endParaRPr>
          </a:p>
        </p:txBody>
      </p:sp>
      <p:pic>
        <p:nvPicPr>
          <p:cNvPr id="3" name="Picture 2" descr="Sheet 1 (1)"/>
          <p:cNvPicPr>
            <a:picLocks noChangeAspect="1"/>
          </p:cNvPicPr>
          <p:nvPr/>
        </p:nvPicPr>
        <p:blipFill>
          <a:blip r:embed="rId1"/>
          <a:stretch>
            <a:fillRect/>
          </a:stretch>
        </p:blipFill>
        <p:spPr>
          <a:xfrm>
            <a:off x="5363845" y="915035"/>
            <a:ext cx="3087370" cy="404558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listo MT" panose="02040603050505030304" charset="0"/>
              <a:cs typeface="Calisto MT" panose="02040603050505030304" charset="0"/>
            </a:endParaRPr>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rPr>
                <a:latin typeface="Calisto MT" panose="02040603050505030304" charset="0"/>
                <a:cs typeface="Calisto MT" panose="02040603050505030304" charset="0"/>
              </a:rPr>
              <a:t>Introduction</a:t>
            </a:r>
            <a:endParaRPr>
              <a:latin typeface="Calisto MT" panose="02040603050505030304" charset="0"/>
              <a:cs typeface="Calisto MT" panose="02040603050505030304" charset="0"/>
            </a:endParaRPr>
          </a:p>
        </p:txBody>
      </p:sp>
      <p:sp>
        <p:nvSpPr>
          <p:cNvPr id="123" name="Shape 72"/>
          <p:cNvSpPr/>
          <p:nvPr/>
        </p:nvSpPr>
        <p:spPr>
          <a:xfrm>
            <a:off x="205105" y="1083310"/>
            <a:ext cx="3924300" cy="535305"/>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latin typeface="Calisto MT" panose="02040603050505030304" charset="0"/>
                <a:cs typeface="Calisto MT" panose="02040603050505030304" charset="0"/>
              </a:rPr>
              <a:t>Average Profit based on Month</a:t>
            </a:r>
            <a:endParaRPr lang="en-US">
              <a:latin typeface="Calisto MT" panose="02040603050505030304" charset="0"/>
              <a:cs typeface="Calisto MT" panose="02040603050505030304" charset="0"/>
            </a:endParaRPr>
          </a:p>
        </p:txBody>
      </p:sp>
      <p:sp>
        <p:nvSpPr>
          <p:cNvPr id="124" name="Shape 73"/>
          <p:cNvSpPr/>
          <p:nvPr/>
        </p:nvSpPr>
        <p:spPr>
          <a:xfrm>
            <a:off x="205105" y="1971040"/>
            <a:ext cx="3924300" cy="283591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latin typeface="Calisto MT" panose="02040603050505030304" charset="0"/>
                <a:cs typeface="Calisto MT" panose="02040603050505030304" charset="0"/>
                <a:sym typeface="Open Sans" panose="020B0606030504020204"/>
              </a:rPr>
              <a:t>Insights:</a:t>
            </a:r>
            <a:endParaRPr b="1">
              <a:latin typeface="Calisto MT" panose="02040603050505030304" charset="0"/>
              <a:ea typeface="Open Sans" panose="020B0606030504020204"/>
              <a:cs typeface="Calisto MT" panose="02040603050505030304" charset="0"/>
              <a:sym typeface="Open Sans" panose="020B0606030504020204"/>
            </a:endParaRPr>
          </a:p>
          <a:p>
            <a:pPr marL="285750" marR="0" lvl="0" indent="-285750" algn="l" rtl="0">
              <a:lnSpc>
                <a:spcPct val="115000"/>
              </a:lnSpc>
              <a:spcBef>
                <a:spcPts val="0"/>
              </a:spcBef>
              <a:spcAft>
                <a:spcPts val="0"/>
              </a:spcAft>
              <a:buClr>
                <a:srgbClr val="000000"/>
              </a:buClr>
              <a:buSzPts val="1500"/>
              <a:buFont typeface="Arial" panose="020B0604020202020204" pitchFamily="34" charset="0"/>
              <a:buChar char="•"/>
            </a:pPr>
            <a:r>
              <a:rPr lang="en-US">
                <a:latin typeface="Calisto MT" panose="02040603050505030304" charset="0"/>
                <a:cs typeface="Calisto MT" panose="02040603050505030304" charset="0"/>
                <a:sym typeface="Open Sans" panose="020B0606030504020204"/>
              </a:rPr>
              <a:t>The male customers had tendency to spend more </a:t>
            </a:r>
            <a:r>
              <a:rPr lang="en-US">
                <a:solidFill>
                  <a:srgbClr val="0000FF"/>
                </a:solidFill>
                <a:latin typeface="Calisto MT" panose="02040603050505030304" charset="0"/>
                <a:cs typeface="Calisto MT" panose="02040603050505030304" charset="0"/>
                <a:sym typeface="Open Sans" panose="020B0606030504020204"/>
              </a:rPr>
              <a:t>in the middle of the year from May to August </a:t>
            </a:r>
            <a:r>
              <a:rPr lang="en-US">
                <a:latin typeface="Calisto MT" panose="02040603050505030304" charset="0"/>
                <a:cs typeface="Calisto MT" panose="02040603050505030304" charset="0"/>
                <a:sym typeface="Open Sans" panose="020B0606030504020204"/>
              </a:rPr>
              <a:t>most </a:t>
            </a:r>
            <a:r>
              <a:rPr lang="en-US">
                <a:solidFill>
                  <a:srgbClr val="0000FF"/>
                </a:solidFill>
                <a:latin typeface="Calisto MT" panose="02040603050505030304" charset="0"/>
                <a:cs typeface="Calisto MT" panose="02040603050505030304" charset="0"/>
                <a:sym typeface="Open Sans" panose="020B0606030504020204"/>
              </a:rPr>
              <a:t>in August </a:t>
            </a:r>
            <a:r>
              <a:rPr lang="en-US">
                <a:solidFill>
                  <a:schemeClr val="tx1"/>
                </a:solidFill>
                <a:latin typeface="Calisto MT" panose="02040603050505030304" charset="0"/>
                <a:cs typeface="Calisto MT" panose="02040603050505030304" charset="0"/>
                <a:sym typeface="Open Sans" panose="020B0606030504020204"/>
              </a:rPr>
              <a:t>and reached the bottom</a:t>
            </a:r>
            <a:r>
              <a:rPr lang="en-US">
                <a:solidFill>
                  <a:srgbClr val="0000FF"/>
                </a:solidFill>
                <a:latin typeface="Calisto MT" panose="02040603050505030304" charset="0"/>
                <a:cs typeface="Calisto MT" panose="02040603050505030304" charset="0"/>
                <a:sym typeface="Open Sans" panose="020B0606030504020204"/>
              </a:rPr>
              <a:t> in December</a:t>
            </a:r>
            <a:endParaRPr lang="en-US">
              <a:solidFill>
                <a:srgbClr val="0000FF"/>
              </a:solidFill>
              <a:latin typeface="Calisto MT" panose="02040603050505030304" charset="0"/>
              <a:cs typeface="Calisto MT" panose="02040603050505030304" charset="0"/>
              <a:sym typeface="Open Sans" panose="020B0606030504020204"/>
            </a:endParaRPr>
          </a:p>
          <a:p>
            <a:pPr marL="285750" marR="0" lvl="0" indent="-285750" algn="l" rtl="0">
              <a:lnSpc>
                <a:spcPct val="115000"/>
              </a:lnSpc>
              <a:spcBef>
                <a:spcPts val="0"/>
              </a:spcBef>
              <a:spcAft>
                <a:spcPts val="0"/>
              </a:spcAft>
              <a:buClr>
                <a:srgbClr val="000000"/>
              </a:buClr>
              <a:buSzPts val="1500"/>
              <a:buFont typeface="Arial" panose="020B0604020202020204" pitchFamily="34" charset="0"/>
              <a:buChar char="•"/>
            </a:pPr>
            <a:r>
              <a:rPr lang="en-US">
                <a:latin typeface="Calisto MT" panose="02040603050505030304" charset="0"/>
                <a:cs typeface="Calisto MT" panose="02040603050505030304" charset="0"/>
                <a:sym typeface="Open Sans" panose="020B0606030504020204"/>
              </a:rPr>
              <a:t>The female customers had tendency to spend more </a:t>
            </a:r>
            <a:r>
              <a:rPr lang="en-US">
                <a:solidFill>
                  <a:schemeClr val="accent1">
                    <a:lumMod val="75000"/>
                  </a:schemeClr>
                </a:solidFill>
                <a:latin typeface="Calisto MT" panose="02040603050505030304" charset="0"/>
                <a:cs typeface="Calisto MT" panose="02040603050505030304" charset="0"/>
                <a:sym typeface="Open Sans" panose="020B0606030504020204"/>
              </a:rPr>
              <a:t>in the later half of the year from July to October </a:t>
            </a:r>
            <a:r>
              <a:rPr lang="en-US">
                <a:solidFill>
                  <a:schemeClr val="tx1"/>
                </a:solidFill>
                <a:latin typeface="Calisto MT" panose="02040603050505030304" charset="0"/>
                <a:cs typeface="Calisto MT" panose="02040603050505030304" charset="0"/>
                <a:sym typeface="Open Sans" panose="020B0606030504020204"/>
              </a:rPr>
              <a:t>- </a:t>
            </a:r>
            <a:r>
              <a:rPr lang="en-US">
                <a:latin typeface="Calisto MT" panose="02040603050505030304" charset="0"/>
                <a:cs typeface="Calisto MT" panose="02040603050505030304" charset="0"/>
                <a:sym typeface="Open Sans" panose="020B0606030504020204"/>
              </a:rPr>
              <a:t>most </a:t>
            </a:r>
            <a:r>
              <a:rPr lang="en-US">
                <a:solidFill>
                  <a:schemeClr val="accent1">
                    <a:lumMod val="75000"/>
                  </a:schemeClr>
                </a:solidFill>
                <a:latin typeface="Calisto MT" panose="02040603050505030304" charset="0"/>
                <a:cs typeface="Calisto MT" panose="02040603050505030304" charset="0"/>
                <a:sym typeface="Open Sans" panose="020B0606030504020204"/>
              </a:rPr>
              <a:t>in October</a:t>
            </a:r>
            <a:r>
              <a:rPr lang="en-US">
                <a:solidFill>
                  <a:srgbClr val="0000FF"/>
                </a:solidFill>
                <a:latin typeface="Calisto MT" panose="02040603050505030304" charset="0"/>
                <a:cs typeface="Calisto MT" panose="02040603050505030304" charset="0"/>
                <a:sym typeface="Open Sans" panose="020B0606030504020204"/>
              </a:rPr>
              <a:t> </a:t>
            </a:r>
            <a:r>
              <a:rPr lang="en-US">
                <a:solidFill>
                  <a:schemeClr val="tx1"/>
                </a:solidFill>
                <a:latin typeface="Calisto MT" panose="02040603050505030304" charset="0"/>
                <a:cs typeface="Calisto MT" panose="02040603050505030304" charset="0"/>
                <a:sym typeface="Open Sans" panose="020B0606030504020204"/>
              </a:rPr>
              <a:t>and reached the bottom</a:t>
            </a:r>
            <a:r>
              <a:rPr lang="en-US">
                <a:solidFill>
                  <a:srgbClr val="0000FF"/>
                </a:solidFill>
                <a:latin typeface="Calisto MT" panose="02040603050505030304" charset="0"/>
                <a:cs typeface="Calisto MT" panose="02040603050505030304" charset="0"/>
                <a:sym typeface="Open Sans" panose="020B0606030504020204"/>
              </a:rPr>
              <a:t> </a:t>
            </a:r>
            <a:r>
              <a:rPr lang="en-US">
                <a:solidFill>
                  <a:schemeClr val="accent1">
                    <a:lumMod val="75000"/>
                  </a:schemeClr>
                </a:solidFill>
                <a:latin typeface="Calisto MT" panose="02040603050505030304" charset="0"/>
                <a:cs typeface="Calisto MT" panose="02040603050505030304" charset="0"/>
                <a:sym typeface="Open Sans" panose="020B0606030504020204"/>
              </a:rPr>
              <a:t>in July</a:t>
            </a:r>
            <a:r>
              <a:rPr lang="en-US">
                <a:latin typeface="Calisto MT" panose="02040603050505030304" charset="0"/>
                <a:cs typeface="Calisto MT" panose="02040603050505030304" charset="0"/>
                <a:sym typeface="Open Sans" panose="020B0606030504020204"/>
              </a:rPr>
              <a:t> </a:t>
            </a:r>
            <a:endParaRPr lang="en-US">
              <a:latin typeface="Calisto MT" panose="02040603050505030304" charset="0"/>
              <a:cs typeface="Calisto MT" panose="02040603050505030304" charset="0"/>
              <a:sym typeface="Open Sans" panose="020B0606030504020204"/>
            </a:endParaRPr>
          </a:p>
        </p:txBody>
      </p:sp>
      <p:pic>
        <p:nvPicPr>
          <p:cNvPr id="2" name="Picture 1" descr="Sheet 2"/>
          <p:cNvPicPr>
            <a:picLocks noChangeAspect="1"/>
          </p:cNvPicPr>
          <p:nvPr/>
        </p:nvPicPr>
        <p:blipFill>
          <a:blip r:embed="rId1"/>
          <a:stretch>
            <a:fillRect/>
          </a:stretch>
        </p:blipFill>
        <p:spPr>
          <a:xfrm>
            <a:off x="4211955" y="1706880"/>
            <a:ext cx="4815840" cy="256794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listo MT" panose="02040603050505030304" charset="0"/>
              <a:cs typeface="Calisto MT" panose="02040603050505030304" charset="0"/>
            </a:endParaRPr>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rPr>
                <a:latin typeface="Calisto MT" panose="02040603050505030304" charset="0"/>
                <a:cs typeface="Calisto MT" panose="02040603050505030304" charset="0"/>
              </a:rPr>
              <a:t>Introduction</a:t>
            </a:r>
            <a:endParaRPr>
              <a:latin typeface="Calisto MT" panose="02040603050505030304" charset="0"/>
              <a:cs typeface="Calisto MT" panose="02040603050505030304" charset="0"/>
            </a:endParaRPr>
          </a:p>
        </p:txBody>
      </p:sp>
      <p:sp>
        <p:nvSpPr>
          <p:cNvPr id="123" name="Shape 72"/>
          <p:cNvSpPr/>
          <p:nvPr/>
        </p:nvSpPr>
        <p:spPr>
          <a:xfrm>
            <a:off x="205105" y="1083310"/>
            <a:ext cx="3924300" cy="889000"/>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latin typeface="Calisto MT" panose="02040603050505030304" charset="0"/>
                <a:cs typeface="Calisto MT" panose="02040603050505030304" charset="0"/>
              </a:rPr>
              <a:t>Average Profit based on Day of the Week</a:t>
            </a:r>
            <a:endParaRPr lang="en-US">
              <a:latin typeface="Calisto MT" panose="02040603050505030304" charset="0"/>
              <a:cs typeface="Calisto MT" panose="02040603050505030304" charset="0"/>
            </a:endParaRPr>
          </a:p>
        </p:txBody>
      </p:sp>
      <p:sp>
        <p:nvSpPr>
          <p:cNvPr id="124" name="Shape 73"/>
          <p:cNvSpPr/>
          <p:nvPr/>
        </p:nvSpPr>
        <p:spPr>
          <a:xfrm>
            <a:off x="205105" y="2164715"/>
            <a:ext cx="3862705" cy="203962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latin typeface="Calisto MT" panose="02040603050505030304" charset="0"/>
                <a:cs typeface="Calisto MT" panose="02040603050505030304" charset="0"/>
                <a:sym typeface="Open Sans" panose="020B0606030504020204"/>
              </a:rPr>
              <a:t>Insights:</a:t>
            </a:r>
            <a:endParaRPr b="1">
              <a:latin typeface="Calisto MT" panose="02040603050505030304" charset="0"/>
              <a:ea typeface="Open Sans" panose="020B0606030504020204"/>
              <a:cs typeface="Calisto MT" panose="02040603050505030304" charset="0"/>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latin typeface="Calisto MT" panose="02040603050505030304" charset="0"/>
                <a:cs typeface="Calisto MT" panose="02040603050505030304" charset="0"/>
                <a:sym typeface="Open Sans" panose="020B0606030504020204"/>
              </a:rPr>
              <a:t>The male customers had tendency to spend most </a:t>
            </a:r>
            <a:r>
              <a:rPr lang="en-US">
                <a:solidFill>
                  <a:srgbClr val="0000FF"/>
                </a:solidFill>
                <a:latin typeface="Calisto MT" panose="02040603050505030304" charset="0"/>
                <a:cs typeface="Calisto MT" panose="02040603050505030304" charset="0"/>
                <a:sym typeface="Open Sans" panose="020B0606030504020204"/>
              </a:rPr>
              <a:t>in Saturday </a:t>
            </a:r>
            <a:r>
              <a:rPr lang="en-US">
                <a:solidFill>
                  <a:schemeClr val="tx1"/>
                </a:solidFill>
                <a:latin typeface="Calisto MT" panose="02040603050505030304" charset="0"/>
                <a:cs typeface="Calisto MT" panose="02040603050505030304" charset="0"/>
                <a:sym typeface="Open Sans" panose="020B0606030504020204"/>
              </a:rPr>
              <a:t>and reached the bottom</a:t>
            </a:r>
            <a:r>
              <a:rPr lang="en-US">
                <a:solidFill>
                  <a:srgbClr val="0000FF"/>
                </a:solidFill>
                <a:latin typeface="Calisto MT" panose="02040603050505030304" charset="0"/>
                <a:cs typeface="Calisto MT" panose="02040603050505030304" charset="0"/>
                <a:sym typeface="Open Sans" panose="020B0606030504020204"/>
              </a:rPr>
              <a:t> in Monday</a:t>
            </a:r>
            <a:r>
              <a:rPr lang="en-US">
                <a:latin typeface="Calisto MT" panose="02040603050505030304" charset="0"/>
                <a:cs typeface="Calisto MT" panose="02040603050505030304" charset="0"/>
                <a:sym typeface="Open Sans" panose="020B0606030504020204"/>
              </a:rPr>
              <a:t> while the female customers had tendency to spend most </a:t>
            </a:r>
            <a:r>
              <a:rPr lang="en-US">
                <a:solidFill>
                  <a:schemeClr val="accent1">
                    <a:lumMod val="75000"/>
                  </a:schemeClr>
                </a:solidFill>
                <a:latin typeface="Calisto MT" panose="02040603050505030304" charset="0"/>
                <a:cs typeface="Calisto MT" panose="02040603050505030304" charset="0"/>
                <a:sym typeface="Open Sans" panose="020B0606030504020204"/>
              </a:rPr>
              <a:t>in Thursday</a:t>
            </a:r>
            <a:r>
              <a:rPr lang="en-US">
                <a:solidFill>
                  <a:srgbClr val="0000FF"/>
                </a:solidFill>
                <a:latin typeface="Calisto MT" panose="02040603050505030304" charset="0"/>
                <a:cs typeface="Calisto MT" panose="02040603050505030304" charset="0"/>
                <a:sym typeface="Open Sans" panose="020B0606030504020204"/>
              </a:rPr>
              <a:t> </a:t>
            </a:r>
            <a:r>
              <a:rPr lang="en-US">
                <a:solidFill>
                  <a:schemeClr val="tx1"/>
                </a:solidFill>
                <a:latin typeface="Calisto MT" panose="02040603050505030304" charset="0"/>
                <a:cs typeface="Calisto MT" panose="02040603050505030304" charset="0"/>
                <a:sym typeface="Open Sans" panose="020B0606030504020204"/>
              </a:rPr>
              <a:t>and reached the bottom</a:t>
            </a:r>
            <a:r>
              <a:rPr lang="en-US">
                <a:solidFill>
                  <a:srgbClr val="0000FF"/>
                </a:solidFill>
                <a:latin typeface="Calisto MT" panose="02040603050505030304" charset="0"/>
                <a:cs typeface="Calisto MT" panose="02040603050505030304" charset="0"/>
                <a:sym typeface="Open Sans" panose="020B0606030504020204"/>
              </a:rPr>
              <a:t> </a:t>
            </a:r>
            <a:r>
              <a:rPr lang="en-US">
                <a:solidFill>
                  <a:schemeClr val="accent1">
                    <a:lumMod val="75000"/>
                  </a:schemeClr>
                </a:solidFill>
                <a:latin typeface="Calisto MT" panose="02040603050505030304" charset="0"/>
                <a:cs typeface="Calisto MT" panose="02040603050505030304" charset="0"/>
                <a:sym typeface="Open Sans" panose="020B0606030504020204"/>
              </a:rPr>
              <a:t>in Sunday</a:t>
            </a:r>
            <a:r>
              <a:rPr lang="en-US">
                <a:latin typeface="Calisto MT" panose="02040603050505030304" charset="0"/>
                <a:cs typeface="Calisto MT" panose="02040603050505030304" charset="0"/>
                <a:sym typeface="Open Sans" panose="020B0606030504020204"/>
              </a:rPr>
              <a:t> </a:t>
            </a:r>
            <a:endParaRPr lang="en-US">
              <a:latin typeface="Calisto MT" panose="02040603050505030304" charset="0"/>
              <a:cs typeface="Calisto MT" panose="02040603050505030304" charset="0"/>
              <a:sym typeface="Open Sans" panose="020B0606030504020204"/>
            </a:endParaRPr>
          </a:p>
        </p:txBody>
      </p:sp>
      <p:pic>
        <p:nvPicPr>
          <p:cNvPr id="4" name="Picture 3" descr="Sheet 1"/>
          <p:cNvPicPr>
            <a:picLocks noChangeAspect="1"/>
          </p:cNvPicPr>
          <p:nvPr/>
        </p:nvPicPr>
        <p:blipFill>
          <a:blip r:embed="rId1"/>
          <a:stretch>
            <a:fillRect/>
          </a:stretch>
        </p:blipFill>
        <p:spPr>
          <a:xfrm>
            <a:off x="4067810" y="987425"/>
            <a:ext cx="4898390" cy="384302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listo MT" panose="02040603050505030304" charset="0"/>
              <a:cs typeface="Calisto MT" panose="02040603050505030304" charset="0"/>
            </a:endParaRPr>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rPr>
                <a:latin typeface="Calisto MT" panose="02040603050505030304" charset="0"/>
                <a:cs typeface="Calisto MT" panose="02040603050505030304" charset="0"/>
              </a:rPr>
              <a:t>Introduction</a:t>
            </a:r>
            <a:endParaRPr>
              <a:latin typeface="Calisto MT" panose="02040603050505030304" charset="0"/>
              <a:cs typeface="Calisto MT" panose="02040603050505030304" charset="0"/>
            </a:endParaRPr>
          </a:p>
        </p:txBody>
      </p:sp>
      <p:sp>
        <p:nvSpPr>
          <p:cNvPr id="123" name="Shape 72"/>
          <p:cNvSpPr/>
          <p:nvPr/>
        </p:nvSpPr>
        <p:spPr>
          <a:xfrm>
            <a:off x="205105" y="1083310"/>
            <a:ext cx="4651375" cy="535305"/>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latin typeface="Calisto MT" panose="02040603050505030304" charset="0"/>
                <a:cs typeface="Calisto MT" panose="02040603050505030304" charset="0"/>
              </a:rPr>
              <a:t>Total Profit based on Brand</a:t>
            </a:r>
            <a:endParaRPr lang="en-US">
              <a:latin typeface="Calisto MT" panose="02040603050505030304" charset="0"/>
              <a:cs typeface="Calisto MT" panose="02040603050505030304" charset="0"/>
            </a:endParaRPr>
          </a:p>
        </p:txBody>
      </p:sp>
      <p:sp>
        <p:nvSpPr>
          <p:cNvPr id="124" name="Shape 73"/>
          <p:cNvSpPr/>
          <p:nvPr/>
        </p:nvSpPr>
        <p:spPr>
          <a:xfrm>
            <a:off x="251460" y="2139950"/>
            <a:ext cx="4628515" cy="124333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latin typeface="Calisto MT" panose="02040603050505030304" charset="0"/>
                <a:cs typeface="Calisto MT" panose="02040603050505030304" charset="0"/>
                <a:sym typeface="Open Sans" panose="020B0606030504020204"/>
              </a:rPr>
              <a:t>Insights:</a:t>
            </a:r>
            <a:endParaRPr b="1">
              <a:latin typeface="Calisto MT" panose="02040603050505030304" charset="0"/>
              <a:ea typeface="Open Sans" panose="020B0606030504020204"/>
              <a:cs typeface="Calisto MT" panose="02040603050505030304" charset="0"/>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latin typeface="Calisto MT" panose="02040603050505030304" charset="0"/>
                <a:cs typeface="Calisto MT" panose="02040603050505030304" charset="0"/>
                <a:sym typeface="Open Sans" panose="020B0606030504020204"/>
              </a:rPr>
              <a:t>The customers spend for </a:t>
            </a:r>
            <a:r>
              <a:rPr lang="en-US">
                <a:solidFill>
                  <a:srgbClr val="0000FF"/>
                </a:solidFill>
                <a:latin typeface="Calisto MT" panose="02040603050505030304" charset="0"/>
                <a:cs typeface="Calisto MT" panose="02040603050505030304" charset="0"/>
                <a:sym typeface="Open Sans" panose="020B0606030504020204"/>
              </a:rPr>
              <a:t>the WeareA2B most </a:t>
            </a:r>
            <a:r>
              <a:rPr lang="en-US">
                <a:latin typeface="Calisto MT" panose="02040603050505030304" charset="0"/>
                <a:cs typeface="Calisto MT" panose="02040603050505030304" charset="0"/>
                <a:sym typeface="Open Sans" panose="020B0606030504020204"/>
              </a:rPr>
              <a:t>in terms of recent transaction history.</a:t>
            </a:r>
            <a:endParaRPr lang="en-US">
              <a:latin typeface="Calisto MT" panose="02040603050505030304" charset="0"/>
              <a:cs typeface="Calisto MT" panose="02040603050505030304" charset="0"/>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endParaRPr lang="en-US">
              <a:solidFill>
                <a:schemeClr val="tx1"/>
              </a:solidFill>
              <a:latin typeface="Calisto MT" panose="02040603050505030304" charset="0"/>
              <a:cs typeface="Calisto MT" panose="02040603050505030304" charset="0"/>
              <a:sym typeface="Open Sans" panose="020B0606030504020204"/>
            </a:endParaRPr>
          </a:p>
        </p:txBody>
      </p:sp>
      <p:pic>
        <p:nvPicPr>
          <p:cNvPr id="2" name="Picture 1" descr="Sheet 4"/>
          <p:cNvPicPr>
            <a:picLocks noChangeAspect="1"/>
          </p:cNvPicPr>
          <p:nvPr/>
        </p:nvPicPr>
        <p:blipFill>
          <a:blip r:embed="rId1"/>
          <a:stretch>
            <a:fillRect/>
          </a:stretch>
        </p:blipFill>
        <p:spPr>
          <a:xfrm>
            <a:off x="5292090" y="843280"/>
            <a:ext cx="3619500" cy="412115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listo MT" panose="02040603050505030304" charset="0"/>
              <a:cs typeface="Calisto MT" panose="02040603050505030304" charset="0"/>
            </a:endParaRPr>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rPr>
                <a:latin typeface="Calisto MT" panose="02040603050505030304" charset="0"/>
                <a:cs typeface="Calisto MT" panose="02040603050505030304" charset="0"/>
              </a:rPr>
              <a:t>Introduction</a:t>
            </a:r>
            <a:endParaRPr>
              <a:latin typeface="Calisto MT" panose="02040603050505030304" charset="0"/>
              <a:cs typeface="Calisto MT" panose="02040603050505030304" charset="0"/>
            </a:endParaRPr>
          </a:p>
        </p:txBody>
      </p:sp>
      <p:sp>
        <p:nvSpPr>
          <p:cNvPr id="123" name="Shape 72"/>
          <p:cNvSpPr/>
          <p:nvPr/>
        </p:nvSpPr>
        <p:spPr>
          <a:xfrm>
            <a:off x="205105" y="1083310"/>
            <a:ext cx="3342640" cy="889000"/>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latin typeface="Calisto MT" panose="02040603050505030304" charset="0"/>
                <a:cs typeface="Calisto MT" panose="02040603050505030304" charset="0"/>
              </a:rPr>
              <a:t>Total Profit based on Job Industry</a:t>
            </a:r>
            <a:endParaRPr lang="en-US">
              <a:latin typeface="Calisto MT" panose="02040603050505030304" charset="0"/>
              <a:cs typeface="Calisto MT" panose="02040603050505030304" charset="0"/>
            </a:endParaRPr>
          </a:p>
        </p:txBody>
      </p:sp>
      <p:sp>
        <p:nvSpPr>
          <p:cNvPr id="124" name="Shape 73"/>
          <p:cNvSpPr/>
          <p:nvPr/>
        </p:nvSpPr>
        <p:spPr>
          <a:xfrm>
            <a:off x="205105" y="2164715"/>
            <a:ext cx="3342005" cy="203962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latin typeface="Calisto MT" panose="02040603050505030304" charset="0"/>
                <a:cs typeface="Calisto MT" panose="02040603050505030304" charset="0"/>
                <a:sym typeface="Open Sans" panose="020B0606030504020204"/>
              </a:rPr>
              <a:t>Insights:</a:t>
            </a:r>
            <a:endParaRPr b="1">
              <a:latin typeface="Calisto MT" panose="02040603050505030304" charset="0"/>
              <a:ea typeface="Open Sans" panose="020B0606030504020204"/>
              <a:cs typeface="Calisto MT" panose="02040603050505030304" charset="0"/>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latin typeface="Calisto MT" panose="02040603050505030304" charset="0"/>
                <a:cs typeface="Calisto MT" panose="02040603050505030304" charset="0"/>
                <a:sym typeface="Open Sans" panose="020B0606030504020204"/>
              </a:rPr>
              <a:t>The customers</a:t>
            </a:r>
            <a:r>
              <a:rPr lang="en-US">
                <a:solidFill>
                  <a:srgbClr val="0000FF"/>
                </a:solidFill>
                <a:latin typeface="Calisto MT" panose="02040603050505030304" charset="0"/>
                <a:cs typeface="Calisto MT" panose="02040603050505030304" charset="0"/>
                <a:sym typeface="Open Sans" panose="020B0606030504020204"/>
              </a:rPr>
              <a:t> in Manufacturing industry and Financial Services </a:t>
            </a:r>
            <a:r>
              <a:rPr lang="en-US">
                <a:solidFill>
                  <a:schemeClr val="tx1"/>
                </a:solidFill>
                <a:latin typeface="Calisto MT" panose="02040603050505030304" charset="0"/>
                <a:cs typeface="Calisto MT" panose="02040603050505030304" charset="0"/>
                <a:sym typeface="Open Sans" panose="020B0606030504020204"/>
              </a:rPr>
              <a:t>were recorded as the two most profitable sectors (approximately as 10 times as the lowest industry - Telecommuncation).</a:t>
            </a:r>
            <a:endParaRPr lang="en-US">
              <a:solidFill>
                <a:schemeClr val="tx1"/>
              </a:solidFill>
              <a:latin typeface="Calisto MT" panose="02040603050505030304" charset="0"/>
              <a:cs typeface="Calisto MT" panose="02040603050505030304" charset="0"/>
              <a:sym typeface="Open Sans" panose="020B0606030504020204"/>
            </a:endParaRPr>
          </a:p>
        </p:txBody>
      </p:sp>
      <p:pic>
        <p:nvPicPr>
          <p:cNvPr id="4" name="Picture 3" descr="Sheet 2"/>
          <p:cNvPicPr>
            <a:picLocks noChangeAspect="1"/>
          </p:cNvPicPr>
          <p:nvPr/>
        </p:nvPicPr>
        <p:blipFill>
          <a:blip r:embed="rId1"/>
          <a:stretch>
            <a:fillRect/>
          </a:stretch>
        </p:blipFill>
        <p:spPr>
          <a:xfrm>
            <a:off x="3563620" y="988060"/>
            <a:ext cx="5421630" cy="395859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listo MT" panose="02040603050505030304" charset="0"/>
              <a:cs typeface="Calisto MT" panose="02040603050505030304" charset="0"/>
            </a:endParaRPr>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rPr>
                <a:latin typeface="Calisto MT" panose="02040603050505030304" charset="0"/>
                <a:cs typeface="Calisto MT" panose="02040603050505030304" charset="0"/>
              </a:rPr>
              <a:t>Introduction</a:t>
            </a:r>
            <a:endParaRPr>
              <a:latin typeface="Calisto MT" panose="02040603050505030304" charset="0"/>
              <a:cs typeface="Calisto MT" panose="02040603050505030304" charset="0"/>
            </a:endParaRPr>
          </a:p>
        </p:txBody>
      </p:sp>
      <p:sp>
        <p:nvSpPr>
          <p:cNvPr id="123" name="Shape 72"/>
          <p:cNvSpPr/>
          <p:nvPr/>
        </p:nvSpPr>
        <p:spPr>
          <a:xfrm>
            <a:off x="205105" y="1083310"/>
            <a:ext cx="5176520" cy="535305"/>
          </a:xfrm>
          <a:prstGeom prst="rect">
            <a:avLst/>
          </a:prstGeom>
          <a:ln w="12700">
            <a:miter lim="400000"/>
          </a:ln>
        </p:spPr>
        <p:txBody>
          <a:bodyPr wrap="square"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US">
                <a:latin typeface="Calisto MT" panose="02040603050505030304" charset="0"/>
                <a:cs typeface="Calisto MT" panose="02040603050505030304" charset="0"/>
              </a:rPr>
              <a:t>Total Profit based on Product line</a:t>
            </a:r>
            <a:endParaRPr lang="en-US">
              <a:latin typeface="Calisto MT" panose="02040603050505030304" charset="0"/>
              <a:cs typeface="Calisto MT" panose="02040603050505030304" charset="0"/>
            </a:endParaRPr>
          </a:p>
        </p:txBody>
      </p:sp>
      <p:sp>
        <p:nvSpPr>
          <p:cNvPr id="124" name="Shape 73"/>
          <p:cNvSpPr/>
          <p:nvPr/>
        </p:nvSpPr>
        <p:spPr>
          <a:xfrm>
            <a:off x="251460" y="2139950"/>
            <a:ext cx="5362575" cy="1243330"/>
          </a:xfrm>
          <a:prstGeom prst="rect">
            <a:avLst/>
          </a:prstGeom>
          <a:ln w="12700">
            <a:miter lim="400000"/>
          </a:ln>
        </p:spPr>
        <p:txBody>
          <a:bodyPr wrap="square"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0" marR="0" lvl="0" indent="0" algn="l" rtl="0">
              <a:lnSpc>
                <a:spcPct val="115000"/>
              </a:lnSpc>
              <a:spcBef>
                <a:spcPts val="0"/>
              </a:spcBef>
              <a:spcAft>
                <a:spcPts val="0"/>
              </a:spcAft>
              <a:buClr>
                <a:srgbClr val="000000"/>
              </a:buClr>
              <a:buSzPts val="1500"/>
              <a:buFont typeface="Open Sans" panose="020B0606030504020204"/>
              <a:buNone/>
            </a:pPr>
            <a:r>
              <a:rPr lang="en-US" b="1">
                <a:latin typeface="Calisto MT" panose="02040603050505030304" charset="0"/>
                <a:cs typeface="Calisto MT" panose="02040603050505030304" charset="0"/>
                <a:sym typeface="Open Sans" panose="020B0606030504020204"/>
              </a:rPr>
              <a:t>Insights:</a:t>
            </a:r>
            <a:endParaRPr b="1">
              <a:latin typeface="Calisto MT" panose="02040603050505030304" charset="0"/>
              <a:ea typeface="Open Sans" panose="020B0606030504020204"/>
              <a:cs typeface="Calisto MT" panose="02040603050505030304" charset="0"/>
              <a:sym typeface="Open Sans" panose="020B0606030504020204"/>
            </a:endParaRPr>
          </a:p>
          <a:p>
            <a:pPr marL="0" marR="0" lvl="0" indent="0" algn="l" rtl="0">
              <a:lnSpc>
                <a:spcPct val="115000"/>
              </a:lnSpc>
              <a:spcBef>
                <a:spcPts val="0"/>
              </a:spcBef>
              <a:spcAft>
                <a:spcPts val="0"/>
              </a:spcAft>
              <a:buClr>
                <a:srgbClr val="000000"/>
              </a:buClr>
              <a:buSzPts val="1500"/>
              <a:buFont typeface="Open Sans" panose="020B0606030504020204"/>
              <a:buNone/>
            </a:pPr>
            <a:r>
              <a:rPr lang="en-US">
                <a:latin typeface="Calisto MT" panose="02040603050505030304" charset="0"/>
                <a:cs typeface="Calisto MT" panose="02040603050505030304" charset="0"/>
                <a:sym typeface="Open Sans" panose="020B0606030504020204"/>
              </a:rPr>
              <a:t>The standard product line</a:t>
            </a:r>
            <a:r>
              <a:rPr lang="en-US">
                <a:solidFill>
                  <a:srgbClr val="0000FF"/>
                </a:solidFill>
                <a:latin typeface="Calisto MT" panose="02040603050505030304" charset="0"/>
                <a:cs typeface="Calisto MT" panose="02040603050505030304" charset="0"/>
                <a:sym typeface="Open Sans" panose="020B0606030504020204"/>
              </a:rPr>
              <a:t> achieved the highest profit </a:t>
            </a:r>
            <a:r>
              <a:rPr lang="en-US">
                <a:solidFill>
                  <a:schemeClr val="tx1"/>
                </a:solidFill>
                <a:latin typeface="Calisto MT" panose="02040603050505030304" charset="0"/>
                <a:cs typeface="Calisto MT" panose="02040603050505030304" charset="0"/>
                <a:sym typeface="Open Sans" panose="020B0606030504020204"/>
              </a:rPr>
              <a:t>compared to others and more than the sum of the others product line of the company.</a:t>
            </a:r>
            <a:endParaRPr lang="en-US">
              <a:solidFill>
                <a:schemeClr val="tx1"/>
              </a:solidFill>
              <a:latin typeface="Calisto MT" panose="02040603050505030304" charset="0"/>
              <a:cs typeface="Calisto MT" panose="02040603050505030304" charset="0"/>
              <a:sym typeface="Open Sans" panose="020B0606030504020204"/>
            </a:endParaRPr>
          </a:p>
        </p:txBody>
      </p:sp>
      <p:pic>
        <p:nvPicPr>
          <p:cNvPr id="3" name="Picture 2" descr="Sheet 3"/>
          <p:cNvPicPr>
            <a:picLocks noChangeAspect="1"/>
          </p:cNvPicPr>
          <p:nvPr/>
        </p:nvPicPr>
        <p:blipFill>
          <a:blip r:embed="rId1"/>
          <a:stretch>
            <a:fillRect/>
          </a:stretch>
        </p:blipFill>
        <p:spPr>
          <a:xfrm>
            <a:off x="5940425" y="915670"/>
            <a:ext cx="2503805" cy="4083685"/>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3167</Words>
  <Application>WPS Presentation</Application>
  <PresentationFormat/>
  <Paragraphs>106</Paragraphs>
  <Slides>13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SimSun</vt:lpstr>
      <vt:lpstr>Wingdings</vt:lpstr>
      <vt:lpstr>Arial</vt:lpstr>
      <vt:lpstr>Open Sans ExtraBold</vt:lpstr>
      <vt:lpstr>Yu Gothic UI Semibold</vt:lpstr>
      <vt:lpstr>Open Sans Light</vt:lpstr>
      <vt:lpstr>Segoe Print</vt:lpstr>
      <vt:lpstr>Open Sans</vt:lpstr>
      <vt:lpstr>Microsoft YaHei</vt:lpstr>
      <vt:lpstr>Arial Unicode MS</vt:lpstr>
      <vt:lpstr>Cambria</vt:lpstr>
      <vt:lpstr>Californian FB</vt:lpstr>
      <vt:lpstr>Javanese Text</vt:lpstr>
      <vt:lpstr>Pristina</vt:lpstr>
      <vt:lpstr>Calisto MT</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8</cp:revision>
  <dcterms:created xsi:type="dcterms:W3CDTF">2023-08-26T10:27:00Z</dcterms:created>
  <dcterms:modified xsi:type="dcterms:W3CDTF">2023-08-26T14:28:40Z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2877E6567F684113A451D13686844788</vt:lpwstr>
  </property>
  <property fmtid="{D5CDD505-2E9C-101B-9397-08002B2CF9AE}" pid="3" name="KSOProductBuildVer">
    <vt:lpwstr>1033-11.2.0.11537</vt:lpwstr>
  </property>
</Properties>
</file>