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5" r:id="rId4"/>
    <p:sldId id="289" r:id="rId5"/>
    <p:sldId id="288" r:id="rId6"/>
    <p:sldId id="276" r:id="rId7"/>
    <p:sldId id="278" r:id="rId8"/>
    <p:sldId id="290" r:id="rId9"/>
    <p:sldId id="273" r:id="rId10"/>
    <p:sldId id="275" r:id="rId11"/>
    <p:sldId id="283" r:id="rId12"/>
    <p:sldId id="286" r:id="rId13"/>
    <p:sldId id="28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3A42A-226A-4EFB-9348-F0BA2A17DCC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CBAC4-D18E-45F2-8463-E32FA4F315BB}">
      <dgm:prSet phldrT="[Text]" phldr="0" custT="1"/>
      <dgm:spPr/>
      <dgm:t>
        <a:bodyPr/>
        <a:lstStyle/>
        <a:p>
          <a:r>
            <a:rPr lang="en-US" sz="3500" dirty="0">
              <a:latin typeface="Arial" panose="020B0604020202020204" pitchFamily="34" charset="0"/>
              <a:cs typeface="Arial" panose="020B0604020202020204" pitchFamily="34" charset="0"/>
            </a:rPr>
            <a:t>Cause</a:t>
          </a:r>
        </a:p>
      </dgm:t>
    </dgm:pt>
    <dgm:pt modelId="{267802B4-0A8A-432E-B3A1-677323CC342F}" type="parTrans" cxnId="{EB8AA74E-F708-493C-BA4E-66CC7A66BB4D}">
      <dgm:prSet/>
      <dgm:spPr/>
      <dgm:t>
        <a:bodyPr/>
        <a:lstStyle/>
        <a:p>
          <a:endParaRPr lang="en-US"/>
        </a:p>
      </dgm:t>
    </dgm:pt>
    <dgm:pt modelId="{C3F4F6AD-FD2E-41F5-BC2F-EB8E8FE18CA6}" type="sibTrans" cxnId="{EB8AA74E-F708-493C-BA4E-66CC7A66BB4D}">
      <dgm:prSet/>
      <dgm:spPr/>
      <dgm:t>
        <a:bodyPr/>
        <a:lstStyle/>
        <a:p>
          <a:endParaRPr lang="en-US"/>
        </a:p>
      </dgm:t>
    </dgm:pt>
    <dgm:pt modelId="{78C63A46-E0F5-4665-8D28-332D11A0F8D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Diverse severity of disease</a:t>
          </a:r>
        </a:p>
      </dgm:t>
    </dgm:pt>
    <dgm:pt modelId="{95EF8C4F-C7E9-4479-8723-D81DA4DEBEEB}" type="parTrans" cxnId="{743DC219-97AA-4530-9920-6CDFFD7D3B69}">
      <dgm:prSet/>
      <dgm:spPr/>
      <dgm:t>
        <a:bodyPr/>
        <a:lstStyle/>
        <a:p>
          <a:endParaRPr lang="en-US"/>
        </a:p>
      </dgm:t>
    </dgm:pt>
    <dgm:pt modelId="{90C24015-04C1-4586-B222-61F727F5CC42}" type="sibTrans" cxnId="{743DC219-97AA-4530-9920-6CDFFD7D3B69}">
      <dgm:prSet/>
      <dgm:spPr/>
      <dgm:t>
        <a:bodyPr/>
        <a:lstStyle/>
        <a:p>
          <a:endParaRPr lang="en-US"/>
        </a:p>
      </dgm:t>
    </dgm:pt>
    <dgm:pt modelId="{98B7A779-EB5A-49F7-B979-12EE6606625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Different physical conditions of patients</a:t>
          </a:r>
        </a:p>
      </dgm:t>
    </dgm:pt>
    <dgm:pt modelId="{526442FA-0452-416D-949E-C62252499A54}" type="parTrans" cxnId="{A5A3B957-3FCB-4528-9497-72505B9EE47B}">
      <dgm:prSet/>
      <dgm:spPr/>
      <dgm:t>
        <a:bodyPr/>
        <a:lstStyle/>
        <a:p>
          <a:endParaRPr lang="en-US"/>
        </a:p>
      </dgm:t>
    </dgm:pt>
    <dgm:pt modelId="{D2FE959C-3F8D-492D-B75D-CB151A9B54DE}" type="sibTrans" cxnId="{A5A3B957-3FCB-4528-9497-72505B9EE47B}">
      <dgm:prSet/>
      <dgm:spPr/>
      <dgm:t>
        <a:bodyPr/>
        <a:lstStyle/>
        <a:p>
          <a:endParaRPr lang="en-US"/>
        </a:p>
      </dgm:t>
    </dgm:pt>
    <dgm:pt modelId="{9348E0A0-C934-46D7-83DF-4F20DC2B8DA3}">
      <dgm:prSet phldrT="[Text]" phldr="0" custT="1"/>
      <dgm:spPr/>
      <dgm:t>
        <a:bodyPr/>
        <a:lstStyle/>
        <a:p>
          <a:r>
            <a:rPr lang="en-US" sz="3500" dirty="0">
              <a:latin typeface="Arial" panose="020B0604020202020204" pitchFamily="34" charset="0"/>
              <a:cs typeface="Arial" panose="020B0604020202020204" pitchFamily="34" charset="0"/>
            </a:rPr>
            <a:t>Consequence</a:t>
          </a:r>
        </a:p>
      </dgm:t>
    </dgm:pt>
    <dgm:pt modelId="{7AD0327D-F8FD-4ADA-A245-FC0808BB81CB}" type="parTrans" cxnId="{1399B4CB-1DED-42D0-A702-83B445A20BBA}">
      <dgm:prSet/>
      <dgm:spPr/>
      <dgm:t>
        <a:bodyPr/>
        <a:lstStyle/>
        <a:p>
          <a:endParaRPr lang="en-US"/>
        </a:p>
      </dgm:t>
    </dgm:pt>
    <dgm:pt modelId="{F550F51D-29A0-4928-A40E-ACF6CF1B13BD}" type="sibTrans" cxnId="{1399B4CB-1DED-42D0-A702-83B445A20BBA}">
      <dgm:prSet/>
      <dgm:spPr/>
      <dgm:t>
        <a:bodyPr/>
        <a:lstStyle/>
        <a:p>
          <a:endParaRPr lang="en-US"/>
        </a:p>
      </dgm:t>
    </dgm:pt>
    <dgm:pt modelId="{3762A701-7053-48FA-9182-49CDDF37FCC3}">
      <dgm:prSet phldrT="[Text]" phldr="0" custT="1"/>
      <dgm:spPr/>
      <dgm:t>
        <a:bodyPr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Incorrect classification in the early stages</a:t>
          </a:r>
        </a:p>
      </dgm:t>
    </dgm:pt>
    <dgm:pt modelId="{C636B2BA-C94D-4B7C-A038-966C2FC713EF}" type="parTrans" cxnId="{A362375B-3A3D-4391-AC4A-9062E4315212}">
      <dgm:prSet/>
      <dgm:spPr/>
      <dgm:t>
        <a:bodyPr/>
        <a:lstStyle/>
        <a:p>
          <a:endParaRPr lang="en-US"/>
        </a:p>
      </dgm:t>
    </dgm:pt>
    <dgm:pt modelId="{B5574695-2E47-4EAB-85FE-FA6C5720C361}" type="sibTrans" cxnId="{A362375B-3A3D-4391-AC4A-9062E4315212}">
      <dgm:prSet/>
      <dgm:spPr/>
      <dgm:t>
        <a:bodyPr/>
        <a:lstStyle/>
        <a:p>
          <a:endParaRPr lang="en-US"/>
        </a:p>
      </dgm:t>
    </dgm:pt>
    <dgm:pt modelId="{3818A38E-DEAF-4CBB-B02B-E414791AC0C0}">
      <dgm:prSet phldrT="[Text]" custT="1"/>
      <dgm:spPr/>
      <dgm:t>
        <a:bodyPr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Treatment is time-consuming and costly</a:t>
          </a:r>
        </a:p>
      </dgm:t>
    </dgm:pt>
    <dgm:pt modelId="{9C1853C6-AAE2-4A6B-9199-3CC870A7D611}" type="parTrans" cxnId="{99F64D39-9639-4F8C-A5B0-684EE2F3E521}">
      <dgm:prSet/>
      <dgm:spPr/>
      <dgm:t>
        <a:bodyPr/>
        <a:lstStyle/>
        <a:p>
          <a:endParaRPr lang="en-US"/>
        </a:p>
      </dgm:t>
    </dgm:pt>
    <dgm:pt modelId="{56041E01-B818-4433-B989-6AE0B2A58A99}" type="sibTrans" cxnId="{99F64D39-9639-4F8C-A5B0-684EE2F3E521}">
      <dgm:prSet/>
      <dgm:spPr/>
      <dgm:t>
        <a:bodyPr/>
        <a:lstStyle/>
        <a:p>
          <a:endParaRPr lang="en-US"/>
        </a:p>
      </dgm:t>
    </dgm:pt>
    <dgm:pt modelId="{C4A78E79-E966-4052-8676-AAA34AD6E46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Different disease manifestations of patients</a:t>
          </a:r>
        </a:p>
      </dgm:t>
    </dgm:pt>
    <dgm:pt modelId="{43BCC69B-7100-4AF3-BF7D-D1C156CC4E63}" type="parTrans" cxnId="{9ECAF840-6A54-4428-A8BA-7E83D69A176E}">
      <dgm:prSet/>
      <dgm:spPr/>
      <dgm:t>
        <a:bodyPr/>
        <a:lstStyle/>
        <a:p>
          <a:endParaRPr lang="en-US"/>
        </a:p>
      </dgm:t>
    </dgm:pt>
    <dgm:pt modelId="{4E2F0255-A67D-4764-8351-92DFB1AEA0EE}" type="sibTrans" cxnId="{9ECAF840-6A54-4428-A8BA-7E83D69A176E}">
      <dgm:prSet/>
      <dgm:spPr/>
      <dgm:t>
        <a:bodyPr/>
        <a:lstStyle/>
        <a:p>
          <a:endParaRPr lang="en-US"/>
        </a:p>
      </dgm:t>
    </dgm:pt>
    <dgm:pt modelId="{4D3E237E-CCE8-4047-BF4E-7F1F22725C9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4DE418-DF07-40AD-9058-7C17481840DE}" type="parTrans" cxnId="{0A779FB5-3894-4FEB-9B84-7A4B6E532B50}">
      <dgm:prSet/>
      <dgm:spPr/>
      <dgm:t>
        <a:bodyPr/>
        <a:lstStyle/>
        <a:p>
          <a:endParaRPr lang="en-US"/>
        </a:p>
      </dgm:t>
    </dgm:pt>
    <dgm:pt modelId="{EC045C08-D7DB-4C0D-A153-99E8BDFBE012}" type="sibTrans" cxnId="{0A779FB5-3894-4FEB-9B84-7A4B6E532B50}">
      <dgm:prSet/>
      <dgm:spPr/>
      <dgm:t>
        <a:bodyPr/>
        <a:lstStyle/>
        <a:p>
          <a:endParaRPr lang="en-US"/>
        </a:p>
      </dgm:t>
    </dgm:pt>
    <dgm:pt modelId="{8A3B0DFA-4C9E-4097-A87A-D0543523541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3C70D-B880-45AF-BBED-3BB802241034}" type="parTrans" cxnId="{3994C46C-44E6-430B-99F7-E2CDEA514B86}">
      <dgm:prSet/>
      <dgm:spPr/>
      <dgm:t>
        <a:bodyPr/>
        <a:lstStyle/>
        <a:p>
          <a:endParaRPr lang="en-US"/>
        </a:p>
      </dgm:t>
    </dgm:pt>
    <dgm:pt modelId="{C4C3DA28-6C9F-45D8-AB13-063382CCC1D2}" type="sibTrans" cxnId="{3994C46C-44E6-430B-99F7-E2CDEA514B86}">
      <dgm:prSet/>
      <dgm:spPr/>
      <dgm:t>
        <a:bodyPr/>
        <a:lstStyle/>
        <a:p>
          <a:endParaRPr lang="en-US"/>
        </a:p>
      </dgm:t>
    </dgm:pt>
    <dgm:pt modelId="{483CCD7B-11E4-4E07-BAB8-F5845ADA352D}">
      <dgm:prSet phldrT="[Text]" phldr="0" custT="1"/>
      <dgm:spPr/>
      <dgm:t>
        <a:bodyPr/>
        <a:lstStyle/>
        <a:p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23CD88-86B0-4794-9DD6-FA792CA95AA4}" type="parTrans" cxnId="{BF946566-5934-4DF6-8DE2-9970685918A6}">
      <dgm:prSet/>
      <dgm:spPr/>
      <dgm:t>
        <a:bodyPr/>
        <a:lstStyle/>
        <a:p>
          <a:endParaRPr lang="en-US"/>
        </a:p>
      </dgm:t>
    </dgm:pt>
    <dgm:pt modelId="{40B07860-4166-4C21-B2F0-9CF1F8D74AFA}" type="sibTrans" cxnId="{BF946566-5934-4DF6-8DE2-9970685918A6}">
      <dgm:prSet/>
      <dgm:spPr/>
      <dgm:t>
        <a:bodyPr/>
        <a:lstStyle/>
        <a:p>
          <a:endParaRPr lang="en-US"/>
        </a:p>
      </dgm:t>
    </dgm:pt>
    <dgm:pt modelId="{EC62408F-5B3C-4AA1-8184-B5B53DD3EDBC}">
      <dgm:prSet phldrT="[Text]" custT="1"/>
      <dgm:spPr/>
      <dgm:t>
        <a:bodyPr/>
        <a:lstStyle/>
        <a:p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F61C54-8DEA-4DDA-A792-1D12FE413619}" type="parTrans" cxnId="{E922A974-9CAA-4F61-B943-D46945EC0FA5}">
      <dgm:prSet/>
      <dgm:spPr/>
      <dgm:t>
        <a:bodyPr/>
        <a:lstStyle/>
        <a:p>
          <a:endParaRPr lang="en-US"/>
        </a:p>
      </dgm:t>
    </dgm:pt>
    <dgm:pt modelId="{386E2723-3064-4087-BEF3-7CBB4F64309A}" type="sibTrans" cxnId="{E922A974-9CAA-4F61-B943-D46945EC0FA5}">
      <dgm:prSet/>
      <dgm:spPr/>
      <dgm:t>
        <a:bodyPr/>
        <a:lstStyle/>
        <a:p>
          <a:endParaRPr lang="en-US"/>
        </a:p>
      </dgm:t>
    </dgm:pt>
    <dgm:pt modelId="{AA108ED2-733F-4955-A81E-0B4F3AD6765F}">
      <dgm:prSet phldrT="[Text]" custT="1"/>
      <dgm:spPr/>
      <dgm:t>
        <a:bodyPr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Affect to patients’ physical and mental health</a:t>
          </a:r>
        </a:p>
      </dgm:t>
    </dgm:pt>
    <dgm:pt modelId="{4E8C75CF-8611-4616-92F7-A3A01828B79E}" type="parTrans" cxnId="{96D41759-4A62-44C4-BF2A-F9DD9C9F09A1}">
      <dgm:prSet/>
      <dgm:spPr/>
      <dgm:t>
        <a:bodyPr/>
        <a:lstStyle/>
        <a:p>
          <a:endParaRPr lang="en-US"/>
        </a:p>
      </dgm:t>
    </dgm:pt>
    <dgm:pt modelId="{15FA5079-5DA9-4EA2-B71F-321510A6DD59}" type="sibTrans" cxnId="{96D41759-4A62-44C4-BF2A-F9DD9C9F09A1}">
      <dgm:prSet/>
      <dgm:spPr/>
      <dgm:t>
        <a:bodyPr/>
        <a:lstStyle/>
        <a:p>
          <a:endParaRPr lang="en-US"/>
        </a:p>
      </dgm:t>
    </dgm:pt>
    <dgm:pt modelId="{7025A038-8EF6-4787-A49B-D391D2637CB5}" type="pres">
      <dgm:prSet presAssocID="{A343A42A-226A-4EFB-9348-F0BA2A17DCC6}" presName="Name0" presStyleCnt="0">
        <dgm:presLayoutVars>
          <dgm:dir/>
          <dgm:animLvl val="lvl"/>
          <dgm:resizeHandles val="exact"/>
        </dgm:presLayoutVars>
      </dgm:prSet>
      <dgm:spPr/>
    </dgm:pt>
    <dgm:pt modelId="{816979BE-BAB6-4739-B5BC-BBACC4C3F0D1}" type="pres">
      <dgm:prSet presAssocID="{3EFCBAC4-D18E-45F2-8463-E32FA4F315BB}" presName="composite" presStyleCnt="0"/>
      <dgm:spPr/>
    </dgm:pt>
    <dgm:pt modelId="{68065424-BA0A-41F8-87F1-4EACB243CE6C}" type="pres">
      <dgm:prSet presAssocID="{3EFCBAC4-D18E-45F2-8463-E32FA4F315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A173624-ACEF-4097-AAD7-EEE173CA00FD}" type="pres">
      <dgm:prSet presAssocID="{3EFCBAC4-D18E-45F2-8463-E32FA4F315BB}" presName="desTx" presStyleLbl="alignAccFollowNode1" presStyleIdx="0" presStyleCnt="2">
        <dgm:presLayoutVars>
          <dgm:bulletEnabled val="1"/>
        </dgm:presLayoutVars>
      </dgm:prSet>
      <dgm:spPr/>
    </dgm:pt>
    <dgm:pt modelId="{4B06B9FF-8335-4506-82B0-C004C12C5450}" type="pres">
      <dgm:prSet presAssocID="{C3F4F6AD-FD2E-41F5-BC2F-EB8E8FE18CA6}" presName="space" presStyleCnt="0"/>
      <dgm:spPr/>
    </dgm:pt>
    <dgm:pt modelId="{76815881-A2F2-4292-B6D4-8F151709152A}" type="pres">
      <dgm:prSet presAssocID="{9348E0A0-C934-46D7-83DF-4F20DC2B8DA3}" presName="composite" presStyleCnt="0"/>
      <dgm:spPr/>
    </dgm:pt>
    <dgm:pt modelId="{BBE766B5-776D-4F6E-9CC5-2C19525DFDBC}" type="pres">
      <dgm:prSet presAssocID="{9348E0A0-C934-46D7-83DF-4F20DC2B8D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0326C0-0A53-4903-9FD1-EB2A69EE887E}" type="pres">
      <dgm:prSet presAssocID="{9348E0A0-C934-46D7-83DF-4F20DC2B8DA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FF94F02-0215-4BFB-A770-B247B2F2F925}" type="presOf" srcId="{3762A701-7053-48FA-9182-49CDDF37FCC3}" destId="{BA0326C0-0A53-4903-9FD1-EB2A69EE887E}" srcOrd="0" destOrd="0" presId="urn:microsoft.com/office/officeart/2005/8/layout/hList1"/>
    <dgm:cxn modelId="{F20AE516-EC51-4D90-A7BD-5308AF061E65}" type="presOf" srcId="{A343A42A-226A-4EFB-9348-F0BA2A17DCC6}" destId="{7025A038-8EF6-4787-A49B-D391D2637CB5}" srcOrd="0" destOrd="0" presId="urn:microsoft.com/office/officeart/2005/8/layout/hList1"/>
    <dgm:cxn modelId="{743DC219-97AA-4530-9920-6CDFFD7D3B69}" srcId="{3EFCBAC4-D18E-45F2-8463-E32FA4F315BB}" destId="{78C63A46-E0F5-4665-8D28-332D11A0F8D2}" srcOrd="0" destOrd="0" parTransId="{95EF8C4F-C7E9-4479-8723-D81DA4DEBEEB}" sibTransId="{90C24015-04C1-4586-B222-61F727F5CC42}"/>
    <dgm:cxn modelId="{99F64D39-9639-4F8C-A5B0-684EE2F3E521}" srcId="{9348E0A0-C934-46D7-83DF-4F20DC2B8DA3}" destId="{3818A38E-DEAF-4CBB-B02B-E414791AC0C0}" srcOrd="2" destOrd="0" parTransId="{9C1853C6-AAE2-4A6B-9199-3CC870A7D611}" sibTransId="{56041E01-B818-4433-B989-6AE0B2A58A99}"/>
    <dgm:cxn modelId="{9ECAF840-6A54-4428-A8BA-7E83D69A176E}" srcId="{3EFCBAC4-D18E-45F2-8463-E32FA4F315BB}" destId="{C4A78E79-E966-4052-8676-AAA34AD6E464}" srcOrd="4" destOrd="0" parTransId="{43BCC69B-7100-4AF3-BF7D-D1C156CC4E63}" sibTransId="{4E2F0255-A67D-4764-8351-92DFB1AEA0EE}"/>
    <dgm:cxn modelId="{A362375B-3A3D-4391-AC4A-9062E4315212}" srcId="{9348E0A0-C934-46D7-83DF-4F20DC2B8DA3}" destId="{3762A701-7053-48FA-9182-49CDDF37FCC3}" srcOrd="0" destOrd="0" parTransId="{C636B2BA-C94D-4B7C-A038-966C2FC713EF}" sibTransId="{B5574695-2E47-4EAB-85FE-FA6C5720C361}"/>
    <dgm:cxn modelId="{DF8F8F45-D5EE-4410-B37B-D26B743735C0}" type="presOf" srcId="{EC62408F-5B3C-4AA1-8184-B5B53DD3EDBC}" destId="{BA0326C0-0A53-4903-9FD1-EB2A69EE887E}" srcOrd="0" destOrd="3" presId="urn:microsoft.com/office/officeart/2005/8/layout/hList1"/>
    <dgm:cxn modelId="{BF946566-5934-4DF6-8DE2-9970685918A6}" srcId="{9348E0A0-C934-46D7-83DF-4F20DC2B8DA3}" destId="{483CCD7B-11E4-4E07-BAB8-F5845ADA352D}" srcOrd="1" destOrd="0" parTransId="{B723CD88-86B0-4794-9DD6-FA792CA95AA4}" sibTransId="{40B07860-4166-4C21-B2F0-9CF1F8D74AFA}"/>
    <dgm:cxn modelId="{4AF4C766-5442-449E-AAE6-2F05B1271AC1}" type="presOf" srcId="{C4A78E79-E966-4052-8676-AAA34AD6E464}" destId="{3A173624-ACEF-4097-AAD7-EEE173CA00FD}" srcOrd="0" destOrd="4" presId="urn:microsoft.com/office/officeart/2005/8/layout/hList1"/>
    <dgm:cxn modelId="{19CBDF69-A5EF-4A4E-8795-8FB298903F6A}" type="presOf" srcId="{78C63A46-E0F5-4665-8D28-332D11A0F8D2}" destId="{3A173624-ACEF-4097-AAD7-EEE173CA00FD}" srcOrd="0" destOrd="0" presId="urn:microsoft.com/office/officeart/2005/8/layout/hList1"/>
    <dgm:cxn modelId="{3994C46C-44E6-430B-99F7-E2CDEA514B86}" srcId="{3EFCBAC4-D18E-45F2-8463-E32FA4F315BB}" destId="{8A3B0DFA-4C9E-4097-A87A-D05435235414}" srcOrd="3" destOrd="0" parTransId="{46F3C70D-B880-45AF-BBED-3BB802241034}" sibTransId="{C4C3DA28-6C9F-45D8-AB13-063382CCC1D2}"/>
    <dgm:cxn modelId="{EB8AA74E-F708-493C-BA4E-66CC7A66BB4D}" srcId="{A343A42A-226A-4EFB-9348-F0BA2A17DCC6}" destId="{3EFCBAC4-D18E-45F2-8463-E32FA4F315BB}" srcOrd="0" destOrd="0" parTransId="{267802B4-0A8A-432E-B3A1-677323CC342F}" sibTransId="{C3F4F6AD-FD2E-41F5-BC2F-EB8E8FE18CA6}"/>
    <dgm:cxn modelId="{E922A974-9CAA-4F61-B943-D46945EC0FA5}" srcId="{9348E0A0-C934-46D7-83DF-4F20DC2B8DA3}" destId="{EC62408F-5B3C-4AA1-8184-B5B53DD3EDBC}" srcOrd="3" destOrd="0" parTransId="{60F61C54-8DEA-4DDA-A792-1D12FE413619}" sibTransId="{386E2723-3064-4087-BEF3-7CBB4F64309A}"/>
    <dgm:cxn modelId="{A5A3B957-3FCB-4528-9497-72505B9EE47B}" srcId="{3EFCBAC4-D18E-45F2-8463-E32FA4F315BB}" destId="{98B7A779-EB5A-49F7-B979-12EE66066251}" srcOrd="2" destOrd="0" parTransId="{526442FA-0452-416D-949E-C62252499A54}" sibTransId="{D2FE959C-3F8D-492D-B75D-CB151A9B54DE}"/>
    <dgm:cxn modelId="{96D41759-4A62-44C4-BF2A-F9DD9C9F09A1}" srcId="{9348E0A0-C934-46D7-83DF-4F20DC2B8DA3}" destId="{AA108ED2-733F-4955-A81E-0B4F3AD6765F}" srcOrd="4" destOrd="0" parTransId="{4E8C75CF-8611-4616-92F7-A3A01828B79E}" sibTransId="{15FA5079-5DA9-4EA2-B71F-321510A6DD59}"/>
    <dgm:cxn modelId="{CD585F81-63F2-40C6-831A-54D6475D5048}" type="presOf" srcId="{3EFCBAC4-D18E-45F2-8463-E32FA4F315BB}" destId="{68065424-BA0A-41F8-87F1-4EACB243CE6C}" srcOrd="0" destOrd="0" presId="urn:microsoft.com/office/officeart/2005/8/layout/hList1"/>
    <dgm:cxn modelId="{6894C499-3E81-45F6-A029-D846936C221F}" type="presOf" srcId="{AA108ED2-733F-4955-A81E-0B4F3AD6765F}" destId="{BA0326C0-0A53-4903-9FD1-EB2A69EE887E}" srcOrd="0" destOrd="4" presId="urn:microsoft.com/office/officeart/2005/8/layout/hList1"/>
    <dgm:cxn modelId="{0E409E9B-7D3E-4321-B529-1ADFB9786A3F}" type="presOf" srcId="{9348E0A0-C934-46D7-83DF-4F20DC2B8DA3}" destId="{BBE766B5-776D-4F6E-9CC5-2C19525DFDBC}" srcOrd="0" destOrd="0" presId="urn:microsoft.com/office/officeart/2005/8/layout/hList1"/>
    <dgm:cxn modelId="{0A779FB5-3894-4FEB-9B84-7A4B6E532B50}" srcId="{3EFCBAC4-D18E-45F2-8463-E32FA4F315BB}" destId="{4D3E237E-CCE8-4047-BF4E-7F1F22725C90}" srcOrd="1" destOrd="0" parTransId="{CE4DE418-DF07-40AD-9058-7C17481840DE}" sibTransId="{EC045C08-D7DB-4C0D-A153-99E8BDFBE012}"/>
    <dgm:cxn modelId="{E512EFC1-E9B9-4100-917D-FF30370D7B91}" type="presOf" srcId="{483CCD7B-11E4-4E07-BAB8-F5845ADA352D}" destId="{BA0326C0-0A53-4903-9FD1-EB2A69EE887E}" srcOrd="0" destOrd="1" presId="urn:microsoft.com/office/officeart/2005/8/layout/hList1"/>
    <dgm:cxn modelId="{1399B4CB-1DED-42D0-A702-83B445A20BBA}" srcId="{A343A42A-226A-4EFB-9348-F0BA2A17DCC6}" destId="{9348E0A0-C934-46D7-83DF-4F20DC2B8DA3}" srcOrd="1" destOrd="0" parTransId="{7AD0327D-F8FD-4ADA-A245-FC0808BB81CB}" sibTransId="{F550F51D-29A0-4928-A40E-ACF6CF1B13BD}"/>
    <dgm:cxn modelId="{8ADA77CF-AF96-4769-842D-0432D6A3A94C}" type="presOf" srcId="{98B7A779-EB5A-49F7-B979-12EE66066251}" destId="{3A173624-ACEF-4097-AAD7-EEE173CA00FD}" srcOrd="0" destOrd="2" presId="urn:microsoft.com/office/officeart/2005/8/layout/hList1"/>
    <dgm:cxn modelId="{2646AFCF-B429-4E31-B4A8-8DFD42F8F5CA}" type="presOf" srcId="{3818A38E-DEAF-4CBB-B02B-E414791AC0C0}" destId="{BA0326C0-0A53-4903-9FD1-EB2A69EE887E}" srcOrd="0" destOrd="2" presId="urn:microsoft.com/office/officeart/2005/8/layout/hList1"/>
    <dgm:cxn modelId="{BEF879D7-D86B-498A-BF91-54AF1D486C5E}" type="presOf" srcId="{4D3E237E-CCE8-4047-BF4E-7F1F22725C90}" destId="{3A173624-ACEF-4097-AAD7-EEE173CA00FD}" srcOrd="0" destOrd="1" presId="urn:microsoft.com/office/officeart/2005/8/layout/hList1"/>
    <dgm:cxn modelId="{E8634CF3-2EBF-4C02-BCAD-4147BD898C30}" type="presOf" srcId="{8A3B0DFA-4C9E-4097-A87A-D05435235414}" destId="{3A173624-ACEF-4097-AAD7-EEE173CA00FD}" srcOrd="0" destOrd="3" presId="urn:microsoft.com/office/officeart/2005/8/layout/hList1"/>
    <dgm:cxn modelId="{769F9854-B7F2-4FDF-AF0E-45F98777C0C4}" type="presParOf" srcId="{7025A038-8EF6-4787-A49B-D391D2637CB5}" destId="{816979BE-BAB6-4739-B5BC-BBACC4C3F0D1}" srcOrd="0" destOrd="0" presId="urn:microsoft.com/office/officeart/2005/8/layout/hList1"/>
    <dgm:cxn modelId="{8D8FD6D8-601F-4B0B-AC52-40C41456C94D}" type="presParOf" srcId="{816979BE-BAB6-4739-B5BC-BBACC4C3F0D1}" destId="{68065424-BA0A-41F8-87F1-4EACB243CE6C}" srcOrd="0" destOrd="0" presId="urn:microsoft.com/office/officeart/2005/8/layout/hList1"/>
    <dgm:cxn modelId="{F9D769A6-B059-4AEF-95E7-1722D34F7FB2}" type="presParOf" srcId="{816979BE-BAB6-4739-B5BC-BBACC4C3F0D1}" destId="{3A173624-ACEF-4097-AAD7-EEE173CA00FD}" srcOrd="1" destOrd="0" presId="urn:microsoft.com/office/officeart/2005/8/layout/hList1"/>
    <dgm:cxn modelId="{551FEA18-DC1D-48A7-A4B5-3987297DEF0F}" type="presParOf" srcId="{7025A038-8EF6-4787-A49B-D391D2637CB5}" destId="{4B06B9FF-8335-4506-82B0-C004C12C5450}" srcOrd="1" destOrd="0" presId="urn:microsoft.com/office/officeart/2005/8/layout/hList1"/>
    <dgm:cxn modelId="{85381F00-39DD-4EF6-B00E-A25E255CF382}" type="presParOf" srcId="{7025A038-8EF6-4787-A49B-D391D2637CB5}" destId="{76815881-A2F2-4292-B6D4-8F151709152A}" srcOrd="2" destOrd="0" presId="urn:microsoft.com/office/officeart/2005/8/layout/hList1"/>
    <dgm:cxn modelId="{AA37A072-0C71-48C4-AD98-88A788B37798}" type="presParOf" srcId="{76815881-A2F2-4292-B6D4-8F151709152A}" destId="{BBE766B5-776D-4F6E-9CC5-2C19525DFDBC}" srcOrd="0" destOrd="0" presId="urn:microsoft.com/office/officeart/2005/8/layout/hList1"/>
    <dgm:cxn modelId="{4D1155A6-6A97-4A51-B2E1-E7848720954C}" type="presParOf" srcId="{76815881-A2F2-4292-B6D4-8F151709152A}" destId="{BA0326C0-0A53-4903-9FD1-EB2A69EE88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65424-BA0A-41F8-87F1-4EACB243CE6C}">
      <dsp:nvSpPr>
        <dsp:cNvPr id="0" name=""/>
        <dsp:cNvSpPr/>
      </dsp:nvSpPr>
      <dsp:spPr>
        <a:xfrm>
          <a:off x="53" y="17111"/>
          <a:ext cx="5127426" cy="123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Cause</a:t>
          </a:r>
        </a:p>
      </dsp:txBody>
      <dsp:txXfrm>
        <a:off x="53" y="17111"/>
        <a:ext cx="5127426" cy="1238400"/>
      </dsp:txXfrm>
    </dsp:sp>
    <dsp:sp modelId="{3A173624-ACEF-4097-AAD7-EEE173CA00FD}">
      <dsp:nvSpPr>
        <dsp:cNvPr id="0" name=""/>
        <dsp:cNvSpPr/>
      </dsp:nvSpPr>
      <dsp:spPr>
        <a:xfrm>
          <a:off x="53" y="1255511"/>
          <a:ext cx="5127426" cy="3253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Diverse severity of disease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Different physical conditions of patients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Different disease manifestations of patients</a:t>
          </a:r>
        </a:p>
      </dsp:txBody>
      <dsp:txXfrm>
        <a:off x="53" y="1255511"/>
        <a:ext cx="5127426" cy="3253339"/>
      </dsp:txXfrm>
    </dsp:sp>
    <dsp:sp modelId="{BBE766B5-776D-4F6E-9CC5-2C19525DFDBC}">
      <dsp:nvSpPr>
        <dsp:cNvPr id="0" name=""/>
        <dsp:cNvSpPr/>
      </dsp:nvSpPr>
      <dsp:spPr>
        <a:xfrm>
          <a:off x="5845319" y="17111"/>
          <a:ext cx="5127426" cy="1238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Consequence</a:t>
          </a:r>
        </a:p>
      </dsp:txBody>
      <dsp:txXfrm>
        <a:off x="5845319" y="17111"/>
        <a:ext cx="5127426" cy="1238400"/>
      </dsp:txXfrm>
    </dsp:sp>
    <dsp:sp modelId="{BA0326C0-0A53-4903-9FD1-EB2A69EE887E}">
      <dsp:nvSpPr>
        <dsp:cNvPr id="0" name=""/>
        <dsp:cNvSpPr/>
      </dsp:nvSpPr>
      <dsp:spPr>
        <a:xfrm>
          <a:off x="5845319" y="1255511"/>
          <a:ext cx="5127426" cy="3253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Incorrect classification in the early stages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Treatment is time-consuming and costly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Affect to patients’ physical and mental health</a:t>
          </a:r>
        </a:p>
      </dsp:txBody>
      <dsp:txXfrm>
        <a:off x="5845319" y="1255511"/>
        <a:ext cx="5127426" cy="3253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E86-97F3-449F-B80A-07FA94EBBFA7}" type="datetimeFigureOut">
              <a:rPr lang="en-CA" smtClean="0"/>
              <a:t>2025-09-19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7DA0-A8FB-470D-A645-0DDEFE2A3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2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9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1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7D78-8F27-1729-DDF4-104F1F81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29F7F-01B4-966B-C29E-A68A7D5B1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CA885-0DA4-FF39-6CC6-AD8F7546B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86DE-9D2F-E43F-1596-A486AE060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DCC3-1F36-5EBB-96C3-AE443C0C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273B1-F2A3-C11F-5E43-D3ED232A4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9083A-0A19-4238-DD20-B812C7915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7F0C-A686-5D90-46D1-318A741F4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83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8A19-67E3-12EA-840B-AA747B012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B25DA-8753-0781-215F-7AF37C808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09A6C-F194-3CCA-F705-FB41DD4BC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9A74-781D-F9C6-0206-975360150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04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E796-DF17-E442-9718-1F64AB8D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51B61-264A-B336-C0D2-15F95DF79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D6587-AF03-8AA9-1EE8-5653F46CC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BF2A1-8A59-37BF-5729-3DA5CA326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8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34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EBCD-0F95-F73E-DA04-A2B60168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E5E99-550C-3017-3270-831058838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4AB68F-9831-D506-3614-5E7ED6E32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D9AAC-1F1D-5563-445E-057E346BD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19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40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997585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59982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1672" y="6428920"/>
            <a:ext cx="41719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uw.edu/news-releases/ai-technology-doesnt-reliably-detect-diabetic-eye-disea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peerj.com/articles/cs-1947/" TargetMode="External"/><Relationship Id="rId4" Type="http://schemas.openxmlformats.org/officeDocument/2006/relationships/hyperlink" Target="https://dx.doi.org/10.21227/H25W9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5-87171-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nature.com/articles/s41598-025-15269-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ovitrath/diabetic-retinopathy-224x224-2019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kaggle.com/datasets/gunavenkatdoddi/eye-diseases-classification" TargetMode="External"/><Relationship Id="rId4" Type="http://schemas.openxmlformats.org/officeDocument/2006/relationships/hyperlink" Target="https://www.kaggle.com/datasets/saipavansaketh/diabetic-retinopathy-unzip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931042"/>
            <a:ext cx="10586769" cy="34791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5400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AI-powered classification of the diabetic retinopathy severity</a:t>
            </a:r>
            <a:br>
              <a:rPr lang="en-CA" sz="5850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850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5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354" y="3693551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600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E7E1570-F557-AFE6-7016-EFF3A069CC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201" y="5410200"/>
            <a:ext cx="1983504" cy="112871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63CF92-0653-5AC7-912D-4BFD08D68082}"/>
              </a:ext>
            </a:extLst>
          </p:cNvPr>
          <p:cNvSpPr txBox="1">
            <a:spLocks/>
          </p:cNvSpPr>
          <p:nvPr/>
        </p:nvSpPr>
        <p:spPr>
          <a:xfrm>
            <a:off x="281354" y="5672113"/>
            <a:ext cx="886264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Thao Nguyen (nguyen53661@saskpolytech.ca)</a:t>
            </a:r>
            <a:endParaRPr lang="en-CA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52388E-6B07-79A7-32A2-3DB15A5D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9205163" cy="36933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aims to develop a deep learning model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for Diabetic Retinopathy classification via retinal high-resolution images.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steps, such as data preprocessing, model training, and evaluation, are implemented to create accurate and efficient classification.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expected outcome is to reduce classification time, patients can have good treatment, and improve their life quality.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49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References (1/2)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6F2D6-3689-73CC-D960-C8ABE3F5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845" y="2024669"/>
            <a:ext cx="9424038" cy="33855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between Normal Eye and Eye with Retinopathy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From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Diabetic Retinopathy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[Photograph], by Bobbi Nodell, 2020, (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https://newsroom.uw.edu/news-releases/ai-technology-doesnt-reliably-detect-diabetic-eye-disease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206.543.7129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severity of Diabetic Retinopathy ranges from Normal to Proliferative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From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Stages of DR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[Photograph], by Prasanna Porwal, Samiksha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Pachade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Ravi Kamble, Manesh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Girish Deshmukh, Vivek Sahasrabuddhe, Fabrice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Meriaudeau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April 24, 2018, “Indian Diabetic Retinopathy Image Dataset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)”, IEEE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https://dx.doi.org/10.21227/H25W98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https://peerj.com/articles/cs-1947/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CC BY 4.0 DEED.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53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672B-03B5-257D-DDBD-25BCB6EA2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B2352F-F169-3845-9648-CF18B1561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References (2/2)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AE5EC4-F0E4-0139-E564-78B576656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845" y="2111318"/>
            <a:ext cx="9424038" cy="30777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Samia Akhtar, Shabib Aftab, Oualid Ali, Munir Ahmad, Muhammad Adnan Khan, Sagheer Abbas &amp; Taher M. Ghazal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(30 January 2025). A deep learning based model for diabetic retinopathy grading.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Scientific Reports,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volume 15, Article number: 3763 (2025).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https://www.nature.com/articles/s41598-025-87171-9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Zijian Wang, Yi Wang, Chun Ma, Xuan Bao &amp; Ya Li.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(10 August 2025). Diabetic retinopathy classification using a multi-attention residual refinement architecture.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Scientific Reports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volume 15, Article number: 29266 (2025).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https://www.nature.com/articles/s41598-025-15269-1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F85301B-FB92-7955-D303-7D50282029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66CDD2C-0F15-66C6-5BD7-029898E731F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49F4E21-9BA2-66D7-DF7C-DD9188791AB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3B42B3-1C47-3B73-811D-80D46E1E40BB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63595D57-8AEB-72A3-1695-FF8D388451EF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43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8F180-D78A-6267-F332-F25C263436F9}"/>
              </a:ext>
            </a:extLst>
          </p:cNvPr>
          <p:cNvSpPr/>
          <p:nvPr/>
        </p:nvSpPr>
        <p:spPr>
          <a:xfrm>
            <a:off x="1580180" y="2321004"/>
            <a:ext cx="903164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17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72CA7-EEA6-5839-7A3F-66C312D2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9687560" cy="4739759"/>
          </a:xfrm>
        </p:spPr>
        <p:txBody>
          <a:bodyPr numCol="2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Preprocessing &amp;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Model Selection &amp; Evaluation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3A00-ADEF-A0A2-7AF1-96D318B8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E24979-8038-A34E-2383-7341EC1F2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FFDD65-8D31-F050-B056-08A19AEC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05" y="5347856"/>
            <a:ext cx="4876800" cy="61555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between Normal Eye and Eye with Retinopathy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DAD019-EDA9-8162-24FD-34E5D72718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DA324CD-CECB-35FB-698D-E35CE02FF665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1403A119-F07E-A0E4-2ED1-617542AA23F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35B3023-4E58-E32D-DD93-48A2EA28DD0A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F12D6182-053A-981C-1514-2BFAA23E2A31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6740-FCA4-159C-5602-D4DDFFE04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5" y="1822621"/>
            <a:ext cx="5006340" cy="34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B42BC-9993-DFD9-215E-0EE98B95C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64" y="3838339"/>
            <a:ext cx="5564505" cy="151638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256D8C6-5B45-37ED-0981-E5D097ABC85E}"/>
              </a:ext>
            </a:extLst>
          </p:cNvPr>
          <p:cNvSpPr txBox="1">
            <a:spLocks/>
          </p:cNvSpPr>
          <p:nvPr/>
        </p:nvSpPr>
        <p:spPr>
          <a:xfrm>
            <a:off x="6357828" y="5343074"/>
            <a:ext cx="48768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severity of Diabetic Retinopathy ranges from Normal to Proliferative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4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F7F8B-87A5-7A97-1B81-9A507320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26F8A7-1A84-2AFA-B2E4-F157FEF37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0EFE404B-BDF9-56FE-CF7D-18750B822F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470975"/>
              </p:ext>
            </p:extLst>
          </p:nvPr>
        </p:nvGraphicFramePr>
        <p:xfrm>
          <a:off x="609600" y="1577975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object 20">
            <a:extLst>
              <a:ext uri="{FF2B5EF4-FFF2-40B4-BE49-F238E27FC236}">
                <a16:creationId xmlns:a16="http://schemas.microsoft.com/office/drawing/2014/main" id="{9A3BB36A-BC1E-D254-1BF6-BEAF271DDA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8677FA9-E366-F5DB-9D92-ABCE0C8F5C3F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1EDC8A5E-10B6-0D0B-7F3F-71C64FBF0F5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A5DA10-A3A4-1617-8CC8-900A96575159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256081CD-81B0-D47C-421E-33074F47E904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48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F06-2322-E923-B005-D4078FDDB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CDBD72-05FF-9FCF-32AE-AA1BD8764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9C78F-A40D-12A0-DD68-C088A808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34" y="1840576"/>
            <a:ext cx="10523856" cy="3077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 models classify Diabetic Retinopathy via retinal high-resolution images.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D1EE6-F1C8-3B6A-1A98-E55C14963FD2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06062" y="2482228"/>
            <a:ext cx="10972800" cy="3823458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Automatic classification can screen twice as many patients as the traditional method.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 achieves 90% accuracy of classification at the early stage.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Real-world application: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 reduces classification time, helps patients be treated early, and improves the quality of patients’ lives.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Reliability: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 needs to be updated continuously.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 can find out other eye diseases except Diabetic Retinopathy.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26B1276-7486-0C7C-ED38-81CE336B02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6C2F475-AA52-04BB-665A-AB6DCD6DEDFE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B347019-22A0-A480-F4FE-83C56931DA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4BFC429-50F2-BAF1-A8E0-5DDF287A5134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D0680EE-7CE5-4654-6977-807EB421A840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3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304F9-75A4-97CA-CBC8-A2621E5A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035" y="1988820"/>
            <a:ext cx="10523855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Diabetic Retinopathy 224x224 (2019 Data)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link: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https://www.kaggle.com/datasets/sovitrath/diabetic-retinopathy-224x224-2019-data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Diabetic Retinopathy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Unziped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the link: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https://www.kaggle.com/datasets/saipavansaketh/diabetic-retinopathy-unziped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eye_diseases_classification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the link: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https://www.kaggle.com/datasets/gunavenkatdoddi/eye-diseases-classification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Data Preprocessing &amp;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2895C7-60DD-590A-E570-DE17FC94F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8820"/>
            <a:ext cx="10516190" cy="3693319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Resize image for standardization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and handle missing data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quantity of photos which is unclear or have no labels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a dataset's statistics, such as image resolution, class distribution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issues, such as imbalanced classes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88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45A19-E531-ED68-FDB8-5500B6D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175D75-C3B9-62DA-6A99-754DAA7E6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Model Selection &amp; Evaluation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7B500C-9779-56F8-7BBF-F2EE8FC6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7015"/>
            <a:ext cx="10516190" cy="61555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 Model: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Python, NumPy, Matplotlib, Scikit-learn.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7639918-42E1-C199-0554-37EBF3A6E74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AB22CB-7687-D061-918F-F6026866097D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6BEB99B-5BB4-F6F5-4D13-8B3F429D0E8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044B96-32CC-6E2E-2361-8DD38AAC1733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99867A02-7344-8127-AFF9-11B1A506F821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7B501-898B-52C5-4B29-1143A5CE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34" y="2896985"/>
            <a:ext cx="9747604" cy="165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9EF01-57D9-9E2F-9FAA-A64D8A641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779" y="4933680"/>
            <a:ext cx="5826715" cy="8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6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Timeline</a:t>
            </a:r>
            <a:endParaRPr spc="-1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151048-45A7-599E-41BA-B0C096EC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69" y="1778509"/>
            <a:ext cx="2381431" cy="40010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and a half months, divided into 2 milestones: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Milestone 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Milestone 2: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Optimization Deployment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6AA4C4-4F39-D345-C67B-F4EE4C67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4899"/>
            <a:ext cx="5944190" cy="40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678</Words>
  <Application>Microsoft Office PowerPoint</Application>
  <PresentationFormat>Widescreen</PresentationFormat>
  <Paragraphs>114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AI-powered classification of the diabetic retinopathy severity  </vt:lpstr>
      <vt:lpstr>Agenda</vt:lpstr>
      <vt:lpstr>Introduction</vt:lpstr>
      <vt:lpstr>Problem Statement</vt:lpstr>
      <vt:lpstr>Objectives</vt:lpstr>
      <vt:lpstr>Data Collection</vt:lpstr>
      <vt:lpstr>Data Preprocessing &amp; Data Analysis</vt:lpstr>
      <vt:lpstr>Model Selection &amp; Evaluation</vt:lpstr>
      <vt:lpstr>Project Timeline</vt:lpstr>
      <vt:lpstr>Conclusion</vt:lpstr>
      <vt:lpstr>References (1/2)</vt:lpstr>
      <vt:lpstr>References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613 – Capstone Project</dc:title>
  <dc:creator>Guo, Hongyu</dc:creator>
  <cp:lastModifiedBy>Thanh Thao Nguyen</cp:lastModifiedBy>
  <cp:revision>50</cp:revision>
  <dcterms:created xsi:type="dcterms:W3CDTF">2023-09-10T22:07:13Z</dcterms:created>
  <dcterms:modified xsi:type="dcterms:W3CDTF">2025-09-19T19:58:27Z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2023-09-10T00:00:00Z</vt:filetime>
  </property>
  <property fmtid="{D5CDD505-2E9C-101B-9397-08002B2CF9AE}" pid="4" name="Producer">
    <vt:lpwstr>macOS Version 12.6 (Build 21G115) Quartz PDFContext</vt:lpwstr>
  </property>
</Properties>
</file>