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6" r:id="rId9"/>
    <p:sldId id="263" r:id="rId10"/>
    <p:sldId id="264" r:id="rId11"/>
    <p:sldId id="265" r:id="rId12"/>
    <p:sldId id="266" r:id="rId13"/>
    <p:sldId id="267" r:id="rId14"/>
    <p:sldId id="282" r:id="rId15"/>
    <p:sldId id="283" r:id="rId16"/>
    <p:sldId id="269" r:id="rId17"/>
    <p:sldId id="270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5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DFB85BF-F5AD-4903-8AEB-03DC3F903863}" type="datetimeFigureOut">
              <a:rPr lang="en-US" smtClean="0"/>
              <a:t>02/07/2016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ADE34A8-81D2-4FBE-86A2-364C1FEF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0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5BF-F5AD-4903-8AEB-03DC3F903863}" type="datetimeFigureOut">
              <a:rPr lang="en-US" smtClean="0"/>
              <a:t>02/07/2016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34A8-81D2-4FBE-86A2-364C1FEF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9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5BF-F5AD-4903-8AEB-03DC3F903863}" type="datetimeFigureOut">
              <a:rPr lang="en-US" smtClean="0"/>
              <a:t>02/07/2016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34A8-81D2-4FBE-86A2-364C1FEF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0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5BF-F5AD-4903-8AEB-03DC3F903863}" type="datetimeFigureOut">
              <a:rPr lang="en-US" smtClean="0"/>
              <a:t>02/07/2016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34A8-81D2-4FBE-86A2-364C1FEF190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790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5BF-F5AD-4903-8AEB-03DC3F903863}" type="datetimeFigureOut">
              <a:rPr lang="en-US" smtClean="0"/>
              <a:t>02/07/2016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34A8-81D2-4FBE-86A2-364C1FEF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53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5BF-F5AD-4903-8AEB-03DC3F903863}" type="datetimeFigureOut">
              <a:rPr lang="en-US" smtClean="0"/>
              <a:t>02/07/2016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34A8-81D2-4FBE-86A2-364C1FEF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8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5BF-F5AD-4903-8AEB-03DC3F903863}" type="datetimeFigureOut">
              <a:rPr lang="en-US" smtClean="0"/>
              <a:t>02/07/2016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34A8-81D2-4FBE-86A2-364C1FEF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57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5BF-F5AD-4903-8AEB-03DC3F903863}" type="datetimeFigureOut">
              <a:rPr lang="en-US" smtClean="0"/>
              <a:t>02/07/2016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34A8-81D2-4FBE-86A2-364C1FEF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3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5BF-F5AD-4903-8AEB-03DC3F903863}" type="datetimeFigureOut">
              <a:rPr lang="en-US" smtClean="0"/>
              <a:t>02/07/2016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34A8-81D2-4FBE-86A2-364C1FEF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5BF-F5AD-4903-8AEB-03DC3F903863}" type="datetimeFigureOut">
              <a:rPr lang="en-US" smtClean="0"/>
              <a:t>02/07/2016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34A8-81D2-4FBE-86A2-364C1FEF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1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5BF-F5AD-4903-8AEB-03DC3F903863}" type="datetimeFigureOut">
              <a:rPr lang="en-US" smtClean="0"/>
              <a:t>02/07/2016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34A8-81D2-4FBE-86A2-364C1FEF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5BF-F5AD-4903-8AEB-03DC3F903863}" type="datetimeFigureOut">
              <a:rPr lang="en-US" smtClean="0"/>
              <a:t>02/07/2016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34A8-81D2-4FBE-86A2-364C1FEF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5BF-F5AD-4903-8AEB-03DC3F903863}" type="datetimeFigureOut">
              <a:rPr lang="en-US" smtClean="0"/>
              <a:t>02/07/2016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34A8-81D2-4FBE-86A2-364C1FEF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8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5BF-F5AD-4903-8AEB-03DC3F903863}" type="datetimeFigureOut">
              <a:rPr lang="en-US" smtClean="0"/>
              <a:t>02/07/2016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34A8-81D2-4FBE-86A2-364C1FEF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5BF-F5AD-4903-8AEB-03DC3F903863}" type="datetimeFigureOut">
              <a:rPr lang="en-US" smtClean="0"/>
              <a:t>02/07/2016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34A8-81D2-4FBE-86A2-364C1FEF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1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5BF-F5AD-4903-8AEB-03DC3F903863}" type="datetimeFigureOut">
              <a:rPr lang="en-US" smtClean="0"/>
              <a:t>02/07/2016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34A8-81D2-4FBE-86A2-364C1FEF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8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5BF-F5AD-4903-8AEB-03DC3F903863}" type="datetimeFigureOut">
              <a:rPr lang="en-US" smtClean="0"/>
              <a:t>02/07/2016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34A8-81D2-4FBE-86A2-364C1FEF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6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B85BF-F5AD-4903-8AEB-03DC3F903863}" type="datetimeFigureOut">
              <a:rPr lang="en-US" smtClean="0"/>
              <a:t>02/07/2016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E34A8-81D2-4FBE-86A2-364C1FEF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0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73798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</a:t>
            </a:r>
          </a:p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VI ĐIỀU KHIỂN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19815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1: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LÀM QUEN VỚI VI ĐIỀU KHIỂN ATMEGA16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63" y="4414513"/>
            <a:ext cx="4090498" cy="2355373"/>
          </a:xfrm>
          <a:prstGeom prst="rect">
            <a:avLst/>
          </a:prstGeom>
        </p:spPr>
      </p:pic>
      <p:pic>
        <p:nvPicPr>
          <p:cNvPr id="2052" name="Picture 4" descr="http://shop.rabtron.co.za/catalog/images/ATMEGA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958" y="4110625"/>
            <a:ext cx="2975931" cy="249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073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NGÔN NGỮ LẬP TRÌNH C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41231" y="1777534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Khai báo thư viện: </a:t>
            </a:r>
            <a:r>
              <a:rPr lang="en-US" sz="2800">
                <a:solidFill>
                  <a:srgbClr val="FFFF00"/>
                </a:solidFill>
              </a:rPr>
              <a:t>#</a:t>
            </a:r>
            <a:r>
              <a:rPr lang="en-US" sz="2800">
                <a:solidFill>
                  <a:srgbClr val="FFFF00"/>
                </a:solidFill>
              </a:rPr>
              <a:t>include &lt;</a:t>
            </a:r>
            <a:r>
              <a:rPr lang="vi-VN" sz="2800">
                <a:solidFill>
                  <a:srgbClr val="FFFF00"/>
                </a:solidFill>
              </a:rPr>
              <a:t> tên_thư_viện</a:t>
            </a:r>
            <a:r>
              <a:rPr lang="en-US" sz="2800">
                <a:solidFill>
                  <a:srgbClr val="FFFF00"/>
                </a:solidFill>
              </a:rPr>
              <a:t>&gt;</a:t>
            </a:r>
            <a:endParaRPr lang="en-US" sz="2800">
              <a:solidFill>
                <a:srgbClr val="FFFF00"/>
              </a:solidFill>
            </a:endParaRPr>
          </a:p>
          <a:p>
            <a:pPr marL="3024188"/>
            <a:r>
              <a:rPr lang="en-US" sz="2800">
                <a:solidFill>
                  <a:srgbClr val="FFFF00"/>
                </a:solidFill>
              </a:rPr>
              <a:t>#</a:t>
            </a:r>
            <a:r>
              <a:rPr lang="en-US" sz="2800">
                <a:solidFill>
                  <a:srgbClr val="FFFF00"/>
                </a:solidFill>
              </a:rPr>
              <a:t>include "</a:t>
            </a:r>
            <a:r>
              <a:rPr lang="vi-VN" sz="2800">
                <a:solidFill>
                  <a:srgbClr val="FFFF00"/>
                </a:solidFill>
              </a:rPr>
              <a:t> tên_thư_viện</a:t>
            </a:r>
            <a:r>
              <a:rPr lang="en-US" sz="2800">
                <a:solidFill>
                  <a:srgbClr val="FFFF00"/>
                </a:solidFill>
              </a:rPr>
              <a:t>"</a:t>
            </a:r>
            <a:endParaRPr lang="en-US" sz="280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780" y="2973341"/>
            <a:ext cx="3006631" cy="3720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12" y="2973340"/>
            <a:ext cx="3205136" cy="372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 NGÔN NGỮ LẬP TRÌNH C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4708" y="2097088"/>
            <a:ext cx="6482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 Khai báo hằng: </a:t>
            </a:r>
            <a:r>
              <a:rPr lang="en-US" sz="2800">
                <a:solidFill>
                  <a:srgbClr val="FFFF00"/>
                </a:solidFill>
              </a:rPr>
              <a:t>#define </a:t>
            </a:r>
            <a:r>
              <a:rPr lang="en-US" sz="2800">
                <a:solidFill>
                  <a:srgbClr val="FFFF00"/>
                </a:solidFill>
              </a:rPr>
              <a:t>Tên_biến Giá_trị</a:t>
            </a:r>
            <a:endParaRPr lang="en-US" sz="280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227" y="2933676"/>
            <a:ext cx="3200603" cy="1283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4708" y="4217639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 ý:</a:t>
            </a:r>
            <a:endParaRPr 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978" y="4740859"/>
            <a:ext cx="63531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32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 NGÔN NGỮ LẬP TRÌNH C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77108" y="2097088"/>
            <a:ext cx="61526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Khai báo biến: </a:t>
            </a:r>
          </a:p>
          <a:p>
            <a:pPr marL="234950"/>
            <a:r>
              <a:rPr lang="en-US" sz="2800">
                <a:solidFill>
                  <a:srgbClr val="FFFF00"/>
                </a:solidFill>
              </a:rPr>
              <a:t>Kiểu_biến Tên_biến (= </a:t>
            </a:r>
            <a:r>
              <a:rPr lang="en-US" sz="2800">
                <a:solidFill>
                  <a:srgbClr val="FFFF00"/>
                </a:solidFill>
              </a:rPr>
              <a:t>Giá trị </a:t>
            </a:r>
            <a:r>
              <a:rPr lang="en-US" sz="2800">
                <a:solidFill>
                  <a:srgbClr val="FFFF00"/>
                </a:solidFill>
              </a:rPr>
              <a:t>khởi tạo)</a:t>
            </a:r>
            <a:endParaRPr lang="en-US" sz="280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840" y="2097088"/>
            <a:ext cx="4193523" cy="13674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7108" y="3464541"/>
            <a:ext cx="56348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Các kiểu biến thường dùng: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+ int8_t, int16_t, int32_t, int,…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+ float, double,…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+ Kiểu unsigned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+ …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11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 NGÔN NGỮ LẬP TRÌNH C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23173" y="1835478"/>
            <a:ext cx="844333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Các lệnh cơ bản:</a:t>
            </a:r>
            <a:endParaRPr lang="en-US" sz="28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Nhóm toán tử: </a:t>
            </a:r>
            <a:r>
              <a:rPr lang="en-US" sz="28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++, +=, --, -=, </a:t>
            </a:r>
            <a:r>
              <a:rPr lang="en-US" sz="28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*=, /=...</a:t>
            </a:r>
            <a:endParaRPr lang="en-US" sz="28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Các toán tử bitwise: </a:t>
            </a:r>
            <a:r>
              <a:rPr lang="en-US" sz="28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&amp;, &amp;=, </a:t>
            </a:r>
            <a:r>
              <a:rPr lang="en-US" sz="28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|, |=, ^, ^=, </a:t>
            </a:r>
            <a:r>
              <a:rPr lang="en-US" sz="28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~, &gt;&gt;, &lt;&lt;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Nhóm lệnh lặp: </a:t>
            </a:r>
            <a:r>
              <a:rPr lang="en-US" sz="28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8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while</a:t>
            </a:r>
          </a:p>
          <a:p>
            <a:pPr marL="914400"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Nhóm lệnh điều kiện: </a:t>
            </a:r>
            <a:r>
              <a:rPr lang="en-US" sz="28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if, switch…case</a:t>
            </a:r>
          </a:p>
          <a:p>
            <a:pPr marL="914400"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Các lệnh khác: </a:t>
            </a:r>
            <a:r>
              <a:rPr lang="en-US" sz="28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break, continue</a:t>
            </a:r>
          </a:p>
          <a:p>
            <a:pPr marL="914400"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Toán tử điều kiện 3 ngôi: </a:t>
            </a:r>
            <a:r>
              <a:rPr lang="en-US" sz="28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&gt; B ? A </a:t>
            </a:r>
            <a:r>
              <a:rPr lang="en-US" sz="28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</a:t>
            </a:r>
            <a:endParaRPr lang="en-US" sz="28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66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 NGÔN NGỮ LẬP TRÌNH C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23173" y="1835478"/>
            <a:ext cx="67970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Các lệnh cơ bản:</a:t>
            </a:r>
            <a:endParaRPr lang="en-US" sz="28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Nhóm toán tử: </a:t>
            </a:r>
            <a:r>
              <a:rPr lang="en-US" sz="28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++, +=, --, -=, </a:t>
            </a:r>
            <a:r>
              <a:rPr lang="en-US" sz="28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*=, /=...</a:t>
            </a:r>
            <a:endParaRPr lang="en-US" sz="28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203" y="2907582"/>
            <a:ext cx="7075595" cy="262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25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 NGÔN NGỮ LẬP TRÌNH C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23173" y="1835478"/>
            <a:ext cx="8443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Các lệnh cơ bản:</a:t>
            </a:r>
            <a:endParaRPr lang="en-US" sz="28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Các toán tử bitwise: </a:t>
            </a:r>
            <a:r>
              <a:rPr lang="en-US" sz="28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&amp;, &amp;=, |, |=, ^, ^=, ~, &gt;&gt;, &lt;&lt;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3157" y="2895602"/>
            <a:ext cx="41456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 = </a:t>
            </a:r>
            <a:r>
              <a:rPr lang="en-US" sz="2400">
                <a:solidFill>
                  <a:schemeClr val="accent1"/>
                </a:solidFill>
              </a:rPr>
              <a:t>0</a:t>
            </a:r>
            <a:r>
              <a:rPr lang="en-US" sz="2400">
                <a:solidFill>
                  <a:srgbClr val="FFC000"/>
                </a:solidFill>
              </a:rPr>
              <a:t>b</a:t>
            </a:r>
            <a:r>
              <a:rPr lang="en-US" sz="2400">
                <a:solidFill>
                  <a:schemeClr val="accent1"/>
                </a:solidFill>
              </a:rPr>
              <a:t>10101010</a:t>
            </a:r>
          </a:p>
          <a:p>
            <a:r>
              <a:rPr lang="en-US" sz="2400"/>
              <a:t>b = </a:t>
            </a:r>
            <a:r>
              <a:rPr lang="en-US" sz="2400">
                <a:solidFill>
                  <a:schemeClr val="accent1"/>
                </a:solidFill>
              </a:rPr>
              <a:t>0</a:t>
            </a:r>
            <a:r>
              <a:rPr lang="en-US" sz="2400">
                <a:solidFill>
                  <a:srgbClr val="FFC000"/>
                </a:solidFill>
              </a:rPr>
              <a:t>b</a:t>
            </a:r>
            <a:r>
              <a:rPr lang="en-US" sz="2400">
                <a:solidFill>
                  <a:schemeClr val="accent1"/>
                </a:solidFill>
              </a:rPr>
              <a:t>00001111</a:t>
            </a:r>
          </a:p>
          <a:p>
            <a:endParaRPr lang="en-US" sz="2400"/>
          </a:p>
          <a:p>
            <a:r>
              <a:rPr lang="en-US" sz="2400"/>
              <a:t>a </a:t>
            </a:r>
            <a:r>
              <a:rPr lang="en-US" sz="2400">
                <a:solidFill>
                  <a:srgbClr val="FFFF00"/>
                </a:solidFill>
              </a:rPr>
              <a:t>&amp;</a:t>
            </a:r>
            <a:r>
              <a:rPr lang="en-US" sz="2400"/>
              <a:t> b = </a:t>
            </a:r>
            <a:r>
              <a:rPr lang="en-US" sz="2400">
                <a:solidFill>
                  <a:schemeClr val="accent1"/>
                </a:solidFill>
              </a:rPr>
              <a:t>0</a:t>
            </a:r>
            <a:r>
              <a:rPr lang="en-US" sz="2400">
                <a:solidFill>
                  <a:srgbClr val="FFC000"/>
                </a:solidFill>
              </a:rPr>
              <a:t>b</a:t>
            </a:r>
            <a:r>
              <a:rPr lang="en-US" sz="2400">
                <a:solidFill>
                  <a:schemeClr val="accent1"/>
                </a:solidFill>
              </a:rPr>
              <a:t>00001010</a:t>
            </a:r>
            <a:r>
              <a:rPr lang="en-US" sz="2400"/>
              <a:t> (a </a:t>
            </a:r>
            <a:r>
              <a:rPr lang="en-US" sz="2400">
                <a:solidFill>
                  <a:srgbClr val="FFFF00"/>
                </a:solidFill>
              </a:rPr>
              <a:t>&amp;=</a:t>
            </a:r>
            <a:r>
              <a:rPr lang="en-US" sz="2400"/>
              <a:t> b)</a:t>
            </a:r>
          </a:p>
          <a:p>
            <a:r>
              <a:rPr lang="en-US" sz="2400"/>
              <a:t>a </a:t>
            </a:r>
            <a:r>
              <a:rPr lang="en-US" sz="2400">
                <a:solidFill>
                  <a:srgbClr val="FFFF00"/>
                </a:solidFill>
              </a:rPr>
              <a:t>|</a:t>
            </a:r>
            <a:r>
              <a:rPr lang="en-US" sz="2400"/>
              <a:t> b = </a:t>
            </a:r>
            <a:r>
              <a:rPr lang="en-US" sz="2400">
                <a:solidFill>
                  <a:schemeClr val="accent1"/>
                </a:solidFill>
              </a:rPr>
              <a:t>0</a:t>
            </a:r>
            <a:r>
              <a:rPr lang="en-US" sz="2400">
                <a:solidFill>
                  <a:srgbClr val="FFC000"/>
                </a:solidFill>
              </a:rPr>
              <a:t>b</a:t>
            </a:r>
            <a:r>
              <a:rPr lang="en-US" sz="2400">
                <a:solidFill>
                  <a:schemeClr val="accent1"/>
                </a:solidFill>
              </a:rPr>
              <a:t>10101111</a:t>
            </a:r>
            <a:r>
              <a:rPr lang="en-US" sz="2400"/>
              <a:t> (a </a:t>
            </a:r>
            <a:r>
              <a:rPr lang="en-US" sz="2400">
                <a:solidFill>
                  <a:srgbClr val="FFFF00"/>
                </a:solidFill>
              </a:rPr>
              <a:t>|=</a:t>
            </a:r>
            <a:r>
              <a:rPr lang="en-US" sz="2400"/>
              <a:t> b)</a:t>
            </a:r>
          </a:p>
          <a:p>
            <a:r>
              <a:rPr lang="en-US" sz="2400"/>
              <a:t>a </a:t>
            </a:r>
            <a:r>
              <a:rPr lang="en-US" sz="2400">
                <a:solidFill>
                  <a:srgbClr val="FFFF00"/>
                </a:solidFill>
              </a:rPr>
              <a:t>^</a:t>
            </a:r>
            <a:r>
              <a:rPr lang="en-US" sz="2400"/>
              <a:t> b = </a:t>
            </a:r>
            <a:r>
              <a:rPr lang="en-US" sz="2400">
                <a:solidFill>
                  <a:schemeClr val="accent1"/>
                </a:solidFill>
              </a:rPr>
              <a:t>0</a:t>
            </a:r>
            <a:r>
              <a:rPr lang="en-US" sz="2400">
                <a:solidFill>
                  <a:srgbClr val="FFC000"/>
                </a:solidFill>
              </a:rPr>
              <a:t>b</a:t>
            </a:r>
            <a:r>
              <a:rPr lang="en-US" sz="2400">
                <a:solidFill>
                  <a:schemeClr val="accent1"/>
                </a:solidFill>
              </a:rPr>
              <a:t>10100101</a:t>
            </a:r>
            <a:r>
              <a:rPr lang="en-US" sz="2400"/>
              <a:t> (a </a:t>
            </a:r>
            <a:r>
              <a:rPr lang="en-US" sz="2400">
                <a:solidFill>
                  <a:srgbClr val="FFFF00"/>
                </a:solidFill>
              </a:rPr>
              <a:t>^= </a:t>
            </a:r>
            <a:r>
              <a:rPr lang="en-US" sz="2400"/>
              <a:t>b)</a:t>
            </a:r>
          </a:p>
          <a:p>
            <a:endParaRPr lang="en-US" sz="2400"/>
          </a:p>
          <a:p>
            <a:r>
              <a:rPr lang="en-US" sz="2400"/>
              <a:t>a </a:t>
            </a:r>
            <a:r>
              <a:rPr lang="en-US" sz="2400">
                <a:solidFill>
                  <a:srgbClr val="FFFF00"/>
                </a:solidFill>
              </a:rPr>
              <a:t>&lt;&lt;</a:t>
            </a:r>
            <a:r>
              <a:rPr lang="en-US" sz="2400"/>
              <a:t> 1 = </a:t>
            </a:r>
            <a:r>
              <a:rPr lang="en-US" sz="2400">
                <a:solidFill>
                  <a:schemeClr val="accent1"/>
                </a:solidFill>
              </a:rPr>
              <a:t>0</a:t>
            </a:r>
            <a:r>
              <a:rPr lang="en-US" sz="2400">
                <a:solidFill>
                  <a:srgbClr val="FFC000"/>
                </a:solidFill>
              </a:rPr>
              <a:t>b</a:t>
            </a:r>
            <a:r>
              <a:rPr lang="en-US" sz="2400">
                <a:solidFill>
                  <a:schemeClr val="accent1"/>
                </a:solidFill>
              </a:rPr>
              <a:t>01010100</a:t>
            </a:r>
          </a:p>
          <a:p>
            <a:r>
              <a:rPr lang="en-US" sz="2400"/>
              <a:t>b </a:t>
            </a:r>
            <a:r>
              <a:rPr lang="en-US" sz="2400">
                <a:solidFill>
                  <a:srgbClr val="FFFF00"/>
                </a:solidFill>
              </a:rPr>
              <a:t>&gt;&gt;</a:t>
            </a:r>
            <a:r>
              <a:rPr lang="en-US" sz="2400"/>
              <a:t> 1 = </a:t>
            </a:r>
            <a:r>
              <a:rPr lang="en-US" sz="2400">
                <a:solidFill>
                  <a:schemeClr val="accent1"/>
                </a:solidFill>
              </a:rPr>
              <a:t>0</a:t>
            </a:r>
            <a:r>
              <a:rPr lang="en-US" sz="2400">
                <a:solidFill>
                  <a:srgbClr val="FFC000"/>
                </a:solidFill>
              </a:rPr>
              <a:t>b</a:t>
            </a:r>
            <a:r>
              <a:rPr lang="en-US" sz="2400">
                <a:solidFill>
                  <a:schemeClr val="accent1"/>
                </a:solidFill>
              </a:rPr>
              <a:t>00000111</a:t>
            </a:r>
          </a:p>
        </p:txBody>
      </p:sp>
    </p:spTree>
    <p:extLst>
      <p:ext uri="{BB962C8B-B14F-4D97-AF65-F5344CB8AC3E}">
        <p14:creationId xmlns:p14="http://schemas.microsoft.com/office/powerpoint/2010/main" val="2799286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 NGÔN NGỮ LẬP TRÌNH C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94338" y="1835478"/>
            <a:ext cx="36792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Các lệnh cơ bản:</a:t>
            </a:r>
          </a:p>
          <a:p>
            <a:pPr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Nhóm lệnh lặp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94338" y="3098604"/>
            <a:ext cx="87382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>
                <a:solidFill>
                  <a:srgbClr val="FFFF00"/>
                </a:solidFill>
              </a:rPr>
              <a:t>for (Khởi_tạo_biến_đếm; Điều_kiện_lặp; Bước_nhảy)</a:t>
            </a:r>
          </a:p>
          <a:p>
            <a:r>
              <a:rPr lang="en-US" sz="2800">
                <a:solidFill>
                  <a:srgbClr val="FFFF00"/>
                </a:solidFill>
              </a:rPr>
              <a:t>{</a:t>
            </a:r>
          </a:p>
          <a:p>
            <a:r>
              <a:rPr lang="en-US" sz="2800">
                <a:solidFill>
                  <a:srgbClr val="FFFF00"/>
                </a:solidFill>
              </a:rPr>
              <a:t>	Nội_dung_cần_lặp</a:t>
            </a:r>
            <a:endParaRPr lang="en-US" sz="2800">
              <a:solidFill>
                <a:srgbClr val="FFFF00"/>
              </a:solidFill>
            </a:endParaRPr>
          </a:p>
          <a:p>
            <a:r>
              <a:rPr lang="en-US" sz="2800">
                <a:solidFill>
                  <a:srgbClr val="FFFF00"/>
                </a:solidFill>
              </a:rPr>
              <a:t>}</a:t>
            </a:r>
            <a:endParaRPr lang="en-US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564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 NGÔN NGỮ LẬP TRÌNH C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94338" y="1835478"/>
            <a:ext cx="36792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Các lệnh cơ bản:</a:t>
            </a:r>
          </a:p>
          <a:p>
            <a:pPr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Nhóm lệnh lặp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975" y="3168344"/>
            <a:ext cx="5376050" cy="259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35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 NGÔN NGỮ LẬP TRÌNH C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94338" y="1835478"/>
            <a:ext cx="40559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Các lệnh cơ bản:</a:t>
            </a:r>
          </a:p>
          <a:p>
            <a:pPr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Nhóm lệnh lặp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33092" y="3098604"/>
            <a:ext cx="4325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Khởi_tạo_biến_đếm</a:t>
            </a:r>
          </a:p>
          <a:p>
            <a:r>
              <a:rPr lang="en-US" sz="2800">
                <a:solidFill>
                  <a:srgbClr val="FFFF00"/>
                </a:solidFill>
              </a:rPr>
              <a:t>while ()</a:t>
            </a:r>
          </a:p>
          <a:p>
            <a:r>
              <a:rPr lang="en-US" sz="2800">
                <a:solidFill>
                  <a:srgbClr val="FFFF00"/>
                </a:solidFill>
              </a:rPr>
              <a:t>{</a:t>
            </a:r>
          </a:p>
          <a:p>
            <a:r>
              <a:rPr lang="en-US" sz="2800">
                <a:solidFill>
                  <a:srgbClr val="FFFF00"/>
                </a:solidFill>
              </a:rPr>
              <a:t>	Nội_dung_cần_lặp</a:t>
            </a:r>
            <a:endParaRPr lang="en-US" sz="2800">
              <a:solidFill>
                <a:srgbClr val="FFFF00"/>
              </a:solidFill>
            </a:endParaRPr>
          </a:p>
          <a:p>
            <a:r>
              <a:rPr lang="en-US" sz="2800">
                <a:solidFill>
                  <a:srgbClr val="FFFF00"/>
                </a:solidFill>
              </a:rPr>
              <a:t>	</a:t>
            </a:r>
            <a:r>
              <a:rPr lang="vi-VN" sz="2800">
                <a:solidFill>
                  <a:srgbClr val="FFFF00"/>
                </a:solidFill>
              </a:rPr>
              <a:t>Bước_nhảy</a:t>
            </a:r>
            <a:endParaRPr lang="vi-VN" sz="2800">
              <a:solidFill>
                <a:srgbClr val="FFFF00"/>
              </a:solidFill>
            </a:endParaRPr>
          </a:p>
          <a:p>
            <a:r>
              <a:rPr lang="en-US" sz="2800">
                <a:solidFill>
                  <a:srgbClr val="FFFF00"/>
                </a:solidFill>
              </a:rPr>
              <a:t>}</a:t>
            </a:r>
            <a:endParaRPr lang="en-US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092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 NGÔN NGỮ LẬP TRÌNH C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94338" y="1835478"/>
            <a:ext cx="40559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Các lệnh cơ bản:</a:t>
            </a:r>
          </a:p>
          <a:p>
            <a:pPr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Nhóm lệnh lặp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417" y="2982607"/>
            <a:ext cx="3607167" cy="327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0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6618" y="1312981"/>
            <a:ext cx="5958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3080" y="2143652"/>
            <a:ext cx="7013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VI ĐIỀU KHIỂN ATMEGA16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3080" y="2922741"/>
            <a:ext cx="8873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GIỚI THIỆU CÔNG CỤ LẬP TRÌNH CHO ATMEGA16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83080" y="3701830"/>
            <a:ext cx="6328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SỐ NHỊ PHÂN, SỐ THẬP LỤC PHÂN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83080" y="4480919"/>
            <a:ext cx="473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NGÔN NGỮ LẬP TRÌNH C</a:t>
            </a:r>
          </a:p>
        </p:txBody>
      </p:sp>
    </p:spTree>
    <p:extLst>
      <p:ext uri="{BB962C8B-B14F-4D97-AF65-F5344CB8AC3E}">
        <p14:creationId xmlns:p14="http://schemas.microsoft.com/office/powerpoint/2010/main" val="2451310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 NGÔN NGỮ LẬP TRÌNH C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94338" y="1835478"/>
            <a:ext cx="43652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Các lệnh cơ bản:</a:t>
            </a:r>
            <a:endParaRPr lang="en-US" sz="28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Nhóm lệnh điều kiện: </a:t>
            </a:r>
            <a:r>
              <a:rPr lang="en-US" sz="28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en-US" sz="28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5338" y="2860431"/>
            <a:ext cx="786465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if (Điều_kiện)</a:t>
            </a:r>
          </a:p>
          <a:p>
            <a:r>
              <a:rPr lang="en-US" sz="2800">
                <a:solidFill>
                  <a:srgbClr val="FFFF00"/>
                </a:solidFill>
              </a:rPr>
              <a:t>{</a:t>
            </a:r>
          </a:p>
          <a:p>
            <a:r>
              <a:rPr lang="en-US" sz="2800">
                <a:solidFill>
                  <a:srgbClr val="FFFF00"/>
                </a:solidFill>
              </a:rPr>
              <a:t>	Nội_dung_sẽ_thực_hiện_nếu_điều_kiện_ĐÚNG</a:t>
            </a:r>
            <a:endParaRPr lang="en-US" sz="2800">
              <a:solidFill>
                <a:srgbClr val="FFFF00"/>
              </a:solidFill>
            </a:endParaRPr>
          </a:p>
          <a:p>
            <a:r>
              <a:rPr lang="en-US" sz="2800">
                <a:solidFill>
                  <a:srgbClr val="FFFF00"/>
                </a:solidFill>
              </a:rPr>
              <a:t>}</a:t>
            </a:r>
          </a:p>
          <a:p>
            <a:r>
              <a:rPr lang="en-US" sz="2800">
                <a:solidFill>
                  <a:srgbClr val="FFFF00"/>
                </a:solidFill>
              </a:rPr>
              <a:t>else</a:t>
            </a:r>
          </a:p>
          <a:p>
            <a:r>
              <a:rPr lang="en-US" sz="2800">
                <a:solidFill>
                  <a:srgbClr val="FFFF00"/>
                </a:solidFill>
              </a:rPr>
              <a:t>{</a:t>
            </a:r>
          </a:p>
          <a:p>
            <a:r>
              <a:rPr lang="en-US" sz="2800">
                <a:solidFill>
                  <a:srgbClr val="FFFF00"/>
                </a:solidFill>
              </a:rPr>
              <a:t>	Nội_dung_sẽ_thực_hiện_nếu_điều_kiện_SAI</a:t>
            </a:r>
            <a:endParaRPr lang="en-US" sz="2800">
              <a:solidFill>
                <a:srgbClr val="FFFF00"/>
              </a:solidFill>
            </a:endParaRPr>
          </a:p>
          <a:p>
            <a:r>
              <a:rPr lang="en-US" sz="2800">
                <a:solidFill>
                  <a:srgbClr val="FFFF00"/>
                </a:solidFill>
              </a:rPr>
              <a:t>}</a:t>
            </a:r>
            <a:endParaRPr lang="en-US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503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 NGÔN NGỮ LẬP TRÌNH C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94338" y="1835478"/>
            <a:ext cx="43652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Các lệnh cơ bản:</a:t>
            </a:r>
            <a:endParaRPr lang="en-US" sz="28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Nhóm lệnh điều kiện: </a:t>
            </a:r>
            <a:r>
              <a:rPr lang="en-US" sz="28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en-US" sz="28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016" y="3000683"/>
            <a:ext cx="3571875" cy="300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603" y="3000683"/>
            <a:ext cx="19526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20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 NGÔN NGỮ LẬP TRÌNH C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94338" y="1835478"/>
            <a:ext cx="60564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Các lệnh cơ bản:</a:t>
            </a:r>
            <a:endParaRPr lang="en-US" sz="28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Nhóm lệnh điều kiện: </a:t>
            </a:r>
            <a:r>
              <a:rPr lang="en-US" sz="28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switch…case</a:t>
            </a:r>
            <a:endParaRPr lang="en-US" sz="28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8220" y="2789585"/>
            <a:ext cx="813556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FF00"/>
                </a:solidFill>
              </a:rPr>
              <a:t>switch (Biến_điều_kiện)</a:t>
            </a:r>
          </a:p>
          <a:p>
            <a:r>
              <a:rPr lang="en-US" sz="2000">
                <a:solidFill>
                  <a:srgbClr val="FFFF00"/>
                </a:solidFill>
              </a:rPr>
              <a:t>{</a:t>
            </a:r>
          </a:p>
          <a:p>
            <a:r>
              <a:rPr lang="en-US" sz="2000">
                <a:solidFill>
                  <a:srgbClr val="FFFF00"/>
                </a:solidFill>
              </a:rPr>
              <a:t>case 1:</a:t>
            </a:r>
          </a:p>
          <a:p>
            <a:r>
              <a:rPr lang="en-US" sz="2000">
                <a:solidFill>
                  <a:srgbClr val="FFFF00"/>
                </a:solidFill>
              </a:rPr>
              <a:t>	Nội_dung_khi_biến_điều_kiện_bằng_1</a:t>
            </a:r>
            <a:endParaRPr lang="en-US" sz="2000">
              <a:solidFill>
                <a:srgbClr val="FFFF00"/>
              </a:solidFill>
            </a:endParaRPr>
          </a:p>
          <a:p>
            <a:r>
              <a:rPr lang="en-US" sz="2000">
                <a:solidFill>
                  <a:srgbClr val="FFFF00"/>
                </a:solidFill>
              </a:rPr>
              <a:t>	break</a:t>
            </a:r>
            <a:r>
              <a:rPr lang="en-US" sz="2000">
                <a:solidFill>
                  <a:srgbClr val="FFFF00"/>
                </a:solidFill>
              </a:rPr>
              <a:t>;</a:t>
            </a:r>
          </a:p>
          <a:p>
            <a:r>
              <a:rPr lang="en-US" sz="2000">
                <a:solidFill>
                  <a:srgbClr val="FFFF00"/>
                </a:solidFill>
              </a:rPr>
              <a:t>case 2:</a:t>
            </a:r>
          </a:p>
          <a:p>
            <a:r>
              <a:rPr lang="en-US" sz="2000">
                <a:solidFill>
                  <a:srgbClr val="FFFF00"/>
                </a:solidFill>
              </a:rPr>
              <a:t>	Nội_dung_khi_biến_điều_kiện_bằng_2</a:t>
            </a:r>
            <a:endParaRPr lang="en-US" sz="2000">
              <a:solidFill>
                <a:srgbClr val="FFFF00"/>
              </a:solidFill>
            </a:endParaRPr>
          </a:p>
          <a:p>
            <a:r>
              <a:rPr lang="en-US" sz="2000">
                <a:solidFill>
                  <a:srgbClr val="FFFF00"/>
                </a:solidFill>
              </a:rPr>
              <a:t>	break</a:t>
            </a:r>
            <a:r>
              <a:rPr lang="en-US" sz="2000">
                <a:solidFill>
                  <a:srgbClr val="FFFF00"/>
                </a:solidFill>
              </a:rPr>
              <a:t>;</a:t>
            </a:r>
          </a:p>
          <a:p>
            <a:r>
              <a:rPr lang="en-US" sz="2000">
                <a:solidFill>
                  <a:srgbClr val="FFFF00"/>
                </a:solidFill>
              </a:rPr>
              <a:t>default:</a:t>
            </a:r>
          </a:p>
          <a:p>
            <a:r>
              <a:rPr lang="en-US" sz="2000">
                <a:solidFill>
                  <a:srgbClr val="FFFF00"/>
                </a:solidFill>
              </a:rPr>
              <a:t>	</a:t>
            </a:r>
            <a:r>
              <a:rPr lang="vi-VN" sz="2000">
                <a:solidFill>
                  <a:srgbClr val="FFFF00"/>
                </a:solidFill>
              </a:rPr>
              <a:t>Nội_dung_khi_biến_điều_không_bằng_các_trường_hợp_trên</a:t>
            </a:r>
            <a:endParaRPr lang="vi-VN" sz="2000">
              <a:solidFill>
                <a:srgbClr val="FFFF00"/>
              </a:solidFill>
            </a:endParaRPr>
          </a:p>
          <a:p>
            <a:r>
              <a:rPr lang="en-US" sz="2000">
                <a:solidFill>
                  <a:srgbClr val="FFFF00"/>
                </a:solidFill>
              </a:rPr>
              <a:t>	break</a:t>
            </a:r>
            <a:r>
              <a:rPr lang="en-US" sz="2000">
                <a:solidFill>
                  <a:srgbClr val="FFFF00"/>
                </a:solidFill>
              </a:rPr>
              <a:t>;</a:t>
            </a:r>
          </a:p>
          <a:p>
            <a:r>
              <a:rPr lang="en-US" sz="2000">
                <a:solidFill>
                  <a:srgbClr val="FFFF00"/>
                </a:solidFill>
              </a:rPr>
              <a:t>}</a:t>
            </a:r>
            <a:endParaRPr lang="en-US" sz="20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70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 NGÔN NGỮ LẬP TRÌNH C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94338" y="1835478"/>
            <a:ext cx="60564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Các lệnh cơ bản:</a:t>
            </a:r>
            <a:endParaRPr lang="en-US" sz="28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Nhóm lệnh điều kiện: </a:t>
            </a:r>
            <a:r>
              <a:rPr lang="en-US" sz="28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switch…case</a:t>
            </a:r>
            <a:endParaRPr lang="en-US" sz="28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361" y="1835478"/>
            <a:ext cx="36099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94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 NGÔN NGỮ LẬP TRÌNH C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94338" y="1835478"/>
            <a:ext cx="60564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Các lệnh cơ bản:</a:t>
            </a:r>
            <a:endParaRPr lang="en-US" sz="28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Nhóm lệnh điều kiện: </a:t>
            </a:r>
            <a:r>
              <a:rPr lang="en-US" sz="28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switch…case</a:t>
            </a:r>
            <a:endParaRPr lang="en-US" sz="28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585" y="2085365"/>
            <a:ext cx="38195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84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 NGÔN NGỮ LẬP TRÌNH C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94338" y="1835478"/>
            <a:ext cx="5367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Các lệnh cơ bản:</a:t>
            </a:r>
            <a:endParaRPr lang="en-US" sz="28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Các lệnh khác: </a:t>
            </a:r>
            <a:r>
              <a:rPr lang="en-US" sz="28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break, continue</a:t>
            </a:r>
            <a:endParaRPr lang="en-US" sz="28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579" y="3130244"/>
            <a:ext cx="3884180" cy="1806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275" y="3130245"/>
            <a:ext cx="3571875" cy="180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49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 NGÔN NGỮ LẬP TRÌNH C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94338" y="1835478"/>
            <a:ext cx="65435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Các lệnh cơ bản:</a:t>
            </a:r>
            <a:endParaRPr lang="en-US" sz="28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Toán tử điều kiện 3 ngôi: </a:t>
            </a:r>
            <a:r>
              <a:rPr lang="en-US" sz="28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&gt; B ? A </a:t>
            </a:r>
            <a:r>
              <a:rPr lang="en-US" sz="28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</a:t>
            </a:r>
            <a:endParaRPr lang="en-US" sz="28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855" y="2928783"/>
            <a:ext cx="8990291" cy="343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5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7288" y="2828836"/>
            <a:ext cx="32374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Q &amp; A ?</a:t>
            </a:r>
            <a:endParaRPr lang="en-US"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08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334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VI ĐIỀU KHIỂN ATMEGA16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6073" y="1465207"/>
            <a:ext cx="987443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AVR –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Atmel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 8 bit</a:t>
            </a:r>
          </a:p>
          <a:p>
            <a:pPr marL="285750" indent="-285750">
              <a:buFontTx/>
              <a:buChar char="-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38188" indent="-285750">
              <a:buFont typeface="Wingdings" panose="05000000000000000000" pitchFamily="2" charset="2"/>
              <a:buChar char="q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Chân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8188" indent="-285750">
              <a:buFont typeface="Wingdings" panose="05000000000000000000" pitchFamily="2" charset="2"/>
              <a:buChar char="q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Timer/Counter</a:t>
            </a:r>
          </a:p>
          <a:p>
            <a:pPr marL="738188" indent="-285750">
              <a:buFont typeface="Wingdings" panose="05000000000000000000" pitchFamily="2" charset="2"/>
              <a:buChar char="q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Bộ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ADC</a:t>
            </a:r>
          </a:p>
          <a:p>
            <a:pPr marL="738188" indent="-285750">
              <a:buFont typeface="Wingdings" panose="05000000000000000000" pitchFamily="2" charset="2"/>
              <a:buChar char="q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UART, SPI, I2C</a:t>
            </a:r>
          </a:p>
        </p:txBody>
      </p:sp>
    </p:spTree>
    <p:extLst>
      <p:ext uri="{BB962C8B-B14F-4D97-AF65-F5344CB8AC3E}">
        <p14:creationId xmlns:p14="http://schemas.microsoft.com/office/powerpoint/2010/main" val="81726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35849" cy="1325563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GIỚI THIỆU CÔNG CỤ LẬP TRÌNH ATMEGA16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6427" y="1499920"/>
            <a:ext cx="29482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Atmel Studio</a:t>
            </a:r>
          </a:p>
          <a:p>
            <a:pPr marL="285750" indent="-285750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Proteus</a:t>
            </a:r>
          </a:p>
        </p:txBody>
      </p:sp>
      <p:pic>
        <p:nvPicPr>
          <p:cNvPr id="1026" name="Picture 2" descr="http://www.atmel.com/webdoc/atmelstudio/images/spla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66" y="3001245"/>
            <a:ext cx="4890631" cy="330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886" y="3144566"/>
            <a:ext cx="47625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5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SỐ NHỊ PHÂN, SỐ THẬP LỤC PHÂN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314" y="1764912"/>
            <a:ext cx="6229350" cy="2686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1439" y="1884778"/>
            <a:ext cx="2258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058" y="4643056"/>
            <a:ext cx="5857875" cy="1238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51439" y="4969793"/>
            <a:ext cx="3148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37911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SỐ NHỊ PHÂN, SỐ THẬP LỤC PHÂN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94196" y="1627661"/>
            <a:ext cx="3597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CÁCH CHUYỂN ĐỔI: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303213"/>
            <a:ext cx="4533900" cy="1041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647" y="2303213"/>
            <a:ext cx="4329569" cy="9891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2339" y="3356715"/>
            <a:ext cx="4348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i="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</a:rPr>
              <a:t>Chuyển đổi lần lượt mỗi chữ số ở dạng Thập Lục</a:t>
            </a:r>
            <a:r>
              <a:rPr lang="en-US" sz="2400" i="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i="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</a:rPr>
              <a:t>Phân sang nhóm 4 bits</a:t>
            </a:r>
            <a:r>
              <a:rPr lang="en-US" sz="2400" i="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</a:rPr>
              <a:t>dạng</a:t>
            </a:r>
            <a:r>
              <a:rPr lang="vi-VN" sz="2400" i="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</a:rPr>
              <a:t> Nhị Phân</a:t>
            </a:r>
            <a:r>
              <a:rPr lang="en-US" sz="2400" i="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r>
              <a:rPr lang="en-US" sz="2400" u="sng" dirty="0" err="1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</a:rPr>
              <a:t>Ví</a:t>
            </a:r>
            <a:r>
              <a:rPr lang="en-US" sz="2400" u="sng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</a:rPr>
              <a:t>dụ</a:t>
            </a:r>
            <a:r>
              <a:rPr lang="en-US" sz="2400" u="sng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</a:rPr>
              <a:t> 56AE</a:t>
            </a:r>
          </a:p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</a:rPr>
              <a:t>5 = (0101); 6 = (0110); …</a:t>
            </a:r>
          </a:p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</a:rPr>
              <a:t>56AE = ‭(0101 0110 1010 1110‬)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464" y="2303213"/>
            <a:ext cx="1171575" cy="37623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843647" y="3344663"/>
            <a:ext cx="43295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i="0" dirty="0" err="1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i="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 bits </a:t>
            </a:r>
            <a:r>
              <a:rPr lang="en-US" sz="2400" i="0" dirty="0" err="1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i="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i="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400" i="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i="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i="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i="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i="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2400" i="0" dirty="0">
              <a:solidFill>
                <a:schemeClr val="tx1">
                  <a:lumMod val="8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i="0" dirty="0" err="1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i="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i="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i="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i="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i="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sang 1 </a:t>
            </a:r>
            <a:r>
              <a:rPr lang="en-US" sz="2400" i="0" dirty="0" err="1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400" i="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i="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i="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endParaRPr lang="en-US" sz="2400" i="0" dirty="0">
              <a:solidFill>
                <a:schemeClr val="tx1">
                  <a:lumMod val="8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u="sng" dirty="0" err="1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u="sng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u="sng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‭0001 0010 0011 0100‬</a:t>
            </a:r>
          </a:p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(0001) = 1; (0010) = 2; …</a:t>
            </a:r>
          </a:p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(‭0001 0010 0011 0100‬) = 1234</a:t>
            </a:r>
          </a:p>
        </p:txBody>
      </p:sp>
    </p:spTree>
    <p:extLst>
      <p:ext uri="{BB962C8B-B14F-4D97-AF65-F5344CB8AC3E}">
        <p14:creationId xmlns:p14="http://schemas.microsoft.com/office/powerpoint/2010/main" val="71416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SỐ NHỊ PHÂN, SỐ THẬP LỤC PHÂN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25875" y="1717177"/>
            <a:ext cx="1351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5875" y="2240397"/>
            <a:ext cx="796006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6925" indent="-342900"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11101101100</a:t>
            </a:r>
          </a:p>
          <a:p>
            <a:pPr marL="796925" indent="-342900"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100011100011001100001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96925" indent="-342900"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8A9E</a:t>
            </a:r>
          </a:p>
          <a:p>
            <a:pPr marL="796925" indent="-342900"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A2B5F7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73789"/>
              </p:ext>
            </p:extLst>
          </p:nvPr>
        </p:nvGraphicFramePr>
        <p:xfrm>
          <a:off x="1425875" y="4912414"/>
          <a:ext cx="8127999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7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  <a:r>
                        <a:rPr lang="en-US" baseline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baseline="0" dirty="0" err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Thập</a:t>
                      </a:r>
                      <a:r>
                        <a:rPr lang="en-US" baseline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baseline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</a:t>
                      </a:r>
                      <a:r>
                        <a:rPr lang="en-US" baseline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baseline="0" dirty="0" err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Nhị</a:t>
                      </a:r>
                      <a:r>
                        <a:rPr lang="en-US" baseline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baseline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Hexadecimal</a:t>
                      </a:r>
                      <a:r>
                        <a:rPr lang="en-US" baseline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baseline="0" dirty="0" err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Thập</a:t>
                      </a:r>
                      <a:r>
                        <a:rPr lang="en-US" baseline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lục</a:t>
                      </a:r>
                      <a:r>
                        <a:rPr lang="en-US" baseline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baseline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11101001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1A5E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02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SỐ NHỊ PHÂN, SỐ THẬP LỤC PHÂN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44721" y="2521059"/>
            <a:ext cx="63025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/>
              <a:t>Biểu diễn số trong lập trình Vi điều khiển:</a:t>
            </a:r>
          </a:p>
          <a:p>
            <a:pPr lvl="1"/>
            <a:r>
              <a:rPr lang="en-US" sz="2800"/>
              <a:t>+ Nhị phân: </a:t>
            </a:r>
            <a:r>
              <a:rPr lang="en-US" sz="2800">
                <a:solidFill>
                  <a:srgbClr val="FFFF00"/>
                </a:solidFill>
              </a:rPr>
              <a:t>0b00001010</a:t>
            </a:r>
          </a:p>
          <a:p>
            <a:pPr lvl="1"/>
            <a:r>
              <a:rPr lang="en-US" sz="2800"/>
              <a:t>+ Thập phân: </a:t>
            </a:r>
            <a:r>
              <a:rPr lang="en-US" sz="2800">
                <a:solidFill>
                  <a:srgbClr val="FFFF00"/>
                </a:solidFill>
              </a:rPr>
              <a:t>10</a:t>
            </a:r>
          </a:p>
          <a:p>
            <a:pPr lvl="1"/>
            <a:r>
              <a:rPr lang="en-US" sz="2800"/>
              <a:t>+ Thập lục phân: </a:t>
            </a:r>
            <a:r>
              <a:rPr lang="en-US" sz="2800">
                <a:solidFill>
                  <a:srgbClr val="FFFF00"/>
                </a:solidFill>
              </a:rPr>
              <a:t>0x0a</a:t>
            </a:r>
            <a:endParaRPr lang="en-US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0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NGÔN NGỮ LẬP TRÌNH C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90181" y="1841326"/>
            <a:ext cx="4472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3076" name="Picture 4" descr="https://scontent-sin1-1.xx.fbcdn.net/v/t34.0-12/13563143_486449798232108_1694135570_n.png?oh=cfbf1268e6b960be581cd3614c182a60&amp;oe=577940D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713" y="2591884"/>
            <a:ext cx="5820574" cy="278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68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280</TotalTime>
  <Words>879</Words>
  <Application>Microsoft Office PowerPoint</Application>
  <PresentationFormat>Widescreen</PresentationFormat>
  <Paragraphs>157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Times New Roman</vt:lpstr>
      <vt:lpstr>Trebuchet MS</vt:lpstr>
      <vt:lpstr>Tw Cen MT</vt:lpstr>
      <vt:lpstr>Wingdings</vt:lpstr>
      <vt:lpstr>Circuit</vt:lpstr>
      <vt:lpstr>PowerPoint Presentation</vt:lpstr>
      <vt:lpstr>PowerPoint Presentation</vt:lpstr>
      <vt:lpstr>1. GIỚI THIỆU VI ĐIỀU KHIỂN ATMEGA16</vt:lpstr>
      <vt:lpstr>2. GIỚI THIỆU CÔNG CỤ LẬP TRÌNH ATMEGA16</vt:lpstr>
      <vt:lpstr>3. SỐ NHỊ PHÂN, SỐ THẬP LỤC PHÂN</vt:lpstr>
      <vt:lpstr>3. SỐ NHỊ PHÂN, SỐ THẬP LỤC PHÂN</vt:lpstr>
      <vt:lpstr>3. SỐ NHỊ PHÂN, SỐ THẬP LỤC PHÂN</vt:lpstr>
      <vt:lpstr>3. SỐ NHỊ PHÂN, SỐ THẬP LỤC PHÂN</vt:lpstr>
      <vt:lpstr>4. NGÔN NGỮ LẬP TRÌNH C</vt:lpstr>
      <vt:lpstr>4. NGÔN NGỮ LẬP TRÌNH C</vt:lpstr>
      <vt:lpstr>4. NGÔN NGỮ LẬP TRÌNH C</vt:lpstr>
      <vt:lpstr>4. NGÔN NGỮ LẬP TRÌNH C</vt:lpstr>
      <vt:lpstr>4. NGÔN NGỮ LẬP TRÌNH C</vt:lpstr>
      <vt:lpstr>4. NGÔN NGỮ LẬP TRÌNH C</vt:lpstr>
      <vt:lpstr>4. NGÔN NGỮ LẬP TRÌNH C</vt:lpstr>
      <vt:lpstr>4. NGÔN NGỮ LẬP TRÌNH C</vt:lpstr>
      <vt:lpstr>4. NGÔN NGỮ LẬP TRÌNH C</vt:lpstr>
      <vt:lpstr>4. NGÔN NGỮ LẬP TRÌNH C</vt:lpstr>
      <vt:lpstr>4. NGÔN NGỮ LẬP TRÌNH C</vt:lpstr>
      <vt:lpstr>4. NGÔN NGỮ LẬP TRÌNH C</vt:lpstr>
      <vt:lpstr>4. NGÔN NGỮ LẬP TRÌNH C</vt:lpstr>
      <vt:lpstr>4. NGÔN NGỮ LẬP TRÌNH C</vt:lpstr>
      <vt:lpstr>4. NGÔN NGỮ LẬP TRÌNH C</vt:lpstr>
      <vt:lpstr>4. NGÔN NGỮ LẬP TRÌNH C</vt:lpstr>
      <vt:lpstr>4. NGÔN NGỮ LẬP TRÌNH C</vt:lpstr>
      <vt:lpstr>4. NGÔN NGỮ LẬP TRÌNH 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AVR - MHX2016</dc:title>
  <dc:creator>Trần Quang Chương; Nguyễn Mạnh Thảo</dc:creator>
  <cp:keywords>AVR; Training; MHX; MHX2016; Mua He Xanh; Vi Dieu Khien; VDK</cp:keywords>
  <cp:lastModifiedBy>Nguyễn Mạnh Thảo</cp:lastModifiedBy>
  <cp:revision>35</cp:revision>
  <dcterms:created xsi:type="dcterms:W3CDTF">2016-07-02T01:56:59Z</dcterms:created>
  <dcterms:modified xsi:type="dcterms:W3CDTF">2016-07-02T18:13:25Z</dcterms:modified>
</cp:coreProperties>
</file>