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76" r:id="rId3"/>
    <p:sldId id="257" r:id="rId4"/>
    <p:sldId id="258" r:id="rId5"/>
    <p:sldId id="259" r:id="rId6"/>
    <p:sldId id="267" r:id="rId7"/>
    <p:sldId id="260" r:id="rId8"/>
    <p:sldId id="265" r:id="rId9"/>
    <p:sldId id="262" r:id="rId10"/>
    <p:sldId id="263" r:id="rId11"/>
    <p:sldId id="264" r:id="rId12"/>
    <p:sldId id="268" r:id="rId13"/>
    <p:sldId id="270" r:id="rId14"/>
    <p:sldId id="261" r:id="rId15"/>
    <p:sldId id="274" r:id="rId16"/>
    <p:sldId id="272" r:id="rId17"/>
    <p:sldId id="273" r:id="rId18"/>
    <p:sldId id="277" r:id="rId19"/>
    <p:sldId id="27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9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6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14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07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0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18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20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7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6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6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8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4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8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8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02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26" y="4711702"/>
            <a:ext cx="4090498" cy="23553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87379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</a:t>
            </a: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VI ĐIỀU KHIỂN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34674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4: TIMER ATMEGA16</a:t>
            </a:r>
          </a:p>
        </p:txBody>
      </p:sp>
    </p:spTree>
    <p:extLst>
      <p:ext uri="{BB962C8B-B14F-4D97-AF65-F5344CB8AC3E}">
        <p14:creationId xmlns:p14="http://schemas.microsoft.com/office/powerpoint/2010/main" val="365457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1" y="4518521"/>
            <a:ext cx="5781675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2" y="2204540"/>
            <a:ext cx="5791200" cy="904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02" y="3366293"/>
            <a:ext cx="5791200" cy="8953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648700" y="2447714"/>
            <a:ext cx="228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Compare/PWM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48700" y="3628517"/>
            <a:ext cx="228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Compare/PWM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48700" y="4809320"/>
            <a:ext cx="228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Compare/PWM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01802" y="1126986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Register: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01802" y="419100"/>
            <a:ext cx="2566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II. Timer 1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9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1802" y="112698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Đếm – Ngắt tràn: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0126" y="1705828"/>
            <a:ext cx="2856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 Output Compare: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0126" y="229653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4. PWM: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816231" y="2887246"/>
            <a:ext cx="9839069" cy="3142397"/>
            <a:chOff x="816231" y="2887246"/>
            <a:chExt cx="9839069" cy="3142397"/>
          </a:xfrm>
        </p:grpSpPr>
        <p:sp>
          <p:nvSpPr>
            <p:cNvPr id="20" name="Right Arrow 19"/>
            <p:cNvSpPr/>
            <p:nvPr/>
          </p:nvSpPr>
          <p:spPr>
            <a:xfrm>
              <a:off x="2166938" y="3663236"/>
              <a:ext cx="8488362" cy="330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84438" y="3366671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TCNT1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057900" y="3366671"/>
              <a:ext cx="190500" cy="2965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55871" y="2887246"/>
              <a:ext cx="12458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OCR1A</a:t>
              </a:r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9479029" y="3348911"/>
              <a:ext cx="190500" cy="2965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122071" y="2887246"/>
              <a:ext cx="9044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ICR1</a:t>
              </a: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7549200" y="3366671"/>
              <a:ext cx="190500" cy="2965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47171" y="2887246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OCR1B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6146800" y="3993436"/>
              <a:ext cx="0" cy="2036207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650800" y="3993436"/>
              <a:ext cx="0" cy="2036207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580629" y="3993436"/>
              <a:ext cx="0" cy="2036207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205038" y="3993436"/>
              <a:ext cx="0" cy="2036207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205038" y="4238943"/>
              <a:ext cx="7821448" cy="622300"/>
              <a:chOff x="2001838" y="4610100"/>
              <a:chExt cx="7821448" cy="6223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001838" y="4610100"/>
                <a:ext cx="394176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943600" y="4610100"/>
                <a:ext cx="0" cy="5969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943600" y="5232400"/>
                <a:ext cx="3433829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9377429" y="4635500"/>
                <a:ext cx="0" cy="5969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9377429" y="4631479"/>
                <a:ext cx="445857" cy="402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198687" y="5394650"/>
              <a:ext cx="7810969" cy="626321"/>
              <a:chOff x="1995487" y="5765807"/>
              <a:chExt cx="7810969" cy="62632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9360599" y="5765807"/>
                <a:ext cx="445857" cy="4021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1995487" y="5769828"/>
                <a:ext cx="7375591" cy="622300"/>
                <a:chOff x="2001838" y="4749800"/>
                <a:chExt cx="7375591" cy="62230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001838" y="4749800"/>
                  <a:ext cx="5462594" cy="0"/>
                </a:xfrm>
                <a:prstGeom prst="line">
                  <a:avLst/>
                </a:prstGeom>
                <a:ln w="571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7447601" y="4749800"/>
                  <a:ext cx="0" cy="596900"/>
                </a:xfrm>
                <a:prstGeom prst="line">
                  <a:avLst/>
                </a:prstGeom>
                <a:ln w="571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7464432" y="5372100"/>
                  <a:ext cx="1912997" cy="0"/>
                </a:xfrm>
                <a:prstGeom prst="line">
                  <a:avLst/>
                </a:prstGeom>
                <a:ln w="571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9377429" y="4775200"/>
                  <a:ext cx="0" cy="596900"/>
                </a:xfrm>
                <a:prstGeom prst="line">
                  <a:avLst/>
                </a:prstGeom>
                <a:ln w="571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TextBox 44"/>
            <p:cNvSpPr txBox="1"/>
            <p:nvPr/>
          </p:nvSpPr>
          <p:spPr>
            <a:xfrm>
              <a:off x="816231" y="4054277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ChânOC1A: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6231" y="5209984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ChânOC1B: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701802" y="419100"/>
            <a:ext cx="2566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II. Timer 1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1802" y="419100"/>
            <a:ext cx="2566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II. Timer 1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1802" y="1126986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4. PWM: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19" y="1538657"/>
            <a:ext cx="6591599" cy="5052794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7356518" y="1719174"/>
            <a:ext cx="4674965" cy="3802760"/>
            <a:chOff x="7356518" y="2788691"/>
            <a:chExt cx="4674965" cy="3802760"/>
          </a:xfrm>
        </p:grpSpPr>
        <p:grpSp>
          <p:nvGrpSpPr>
            <p:cNvPr id="47" name="Group 46"/>
            <p:cNvGrpSpPr/>
            <p:nvPr/>
          </p:nvGrpSpPr>
          <p:grpSpPr>
            <a:xfrm>
              <a:off x="7356518" y="2788691"/>
              <a:ext cx="4674965" cy="3802760"/>
              <a:chOff x="701043" y="2642407"/>
              <a:chExt cx="9954257" cy="5085998"/>
            </a:xfrm>
          </p:grpSpPr>
          <p:sp>
            <p:nvSpPr>
              <p:cNvPr id="20" name="Right Arrow 19"/>
              <p:cNvSpPr/>
              <p:nvPr/>
            </p:nvSpPr>
            <p:spPr>
              <a:xfrm>
                <a:off x="2166937" y="3663236"/>
                <a:ext cx="8488363" cy="3301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84438" y="3366672"/>
                <a:ext cx="1602725" cy="548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TCNT1</a:t>
                </a:r>
              </a:p>
            </p:txBody>
          </p:sp>
          <p:sp>
            <p:nvSpPr>
              <p:cNvPr id="22" name="Down Arrow 21"/>
              <p:cNvSpPr/>
              <p:nvPr/>
            </p:nvSpPr>
            <p:spPr>
              <a:xfrm>
                <a:off x="6057900" y="3366671"/>
                <a:ext cx="190500" cy="29656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13366" y="2644267"/>
                <a:ext cx="1666867" cy="685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OCR1A</a:t>
                </a:r>
              </a:p>
              <a:p>
                <a:pPr algn="ctr"/>
                <a:r>
                  <a:rPr lang="en-US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10000</a:t>
                </a:r>
              </a:p>
            </p:txBody>
          </p:sp>
          <p:sp>
            <p:nvSpPr>
              <p:cNvPr id="24" name="Down Arrow 23"/>
              <p:cNvSpPr/>
              <p:nvPr/>
            </p:nvSpPr>
            <p:spPr>
              <a:xfrm>
                <a:off x="9479029" y="3348911"/>
                <a:ext cx="190500" cy="29656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004578" y="2642407"/>
                <a:ext cx="1329900" cy="685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ICR1</a:t>
                </a:r>
              </a:p>
              <a:p>
                <a:r>
                  <a:rPr lang="en-US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20000</a:t>
                </a:r>
              </a:p>
            </p:txBody>
          </p:sp>
          <p:sp>
            <p:nvSpPr>
              <p:cNvPr id="15" name="Down Arrow 14"/>
              <p:cNvSpPr/>
              <p:nvPr/>
            </p:nvSpPr>
            <p:spPr>
              <a:xfrm>
                <a:off x="7549200" y="3366671"/>
                <a:ext cx="190500" cy="29656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915625" y="2644266"/>
                <a:ext cx="1648146" cy="685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OCR1B</a:t>
                </a:r>
              </a:p>
              <a:p>
                <a:r>
                  <a:rPr lang="en-US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15000</a:t>
                </a:r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>
                <a:off x="6146799" y="3993437"/>
                <a:ext cx="0" cy="3734968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0800" y="3993437"/>
                <a:ext cx="0" cy="3615867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580628" y="3993437"/>
                <a:ext cx="0" cy="3615867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205037" y="3993435"/>
                <a:ext cx="0" cy="373497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2205038" y="4238943"/>
                <a:ext cx="7821448" cy="622300"/>
                <a:chOff x="2001838" y="4610100"/>
                <a:chExt cx="7821448" cy="62230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001838" y="4610100"/>
                  <a:ext cx="3941762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943600" y="4610100"/>
                  <a:ext cx="0" cy="5969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943600" y="5232400"/>
                  <a:ext cx="3433829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377429" y="4635500"/>
                  <a:ext cx="0" cy="5969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9377429" y="4631479"/>
                  <a:ext cx="445857" cy="4021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2198687" y="5394650"/>
                <a:ext cx="7810969" cy="626321"/>
                <a:chOff x="1995487" y="5765807"/>
                <a:chExt cx="7810969" cy="626321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9360599" y="5765807"/>
                  <a:ext cx="445857" cy="4021"/>
                </a:xfrm>
                <a:prstGeom prst="line">
                  <a:avLst/>
                </a:prstGeom>
                <a:ln w="571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/>
                <p:cNvGrpSpPr/>
                <p:nvPr/>
              </p:nvGrpSpPr>
              <p:grpSpPr>
                <a:xfrm>
                  <a:off x="1995487" y="5769828"/>
                  <a:ext cx="7375591" cy="622300"/>
                  <a:chOff x="2001838" y="4749800"/>
                  <a:chExt cx="7375591" cy="622300"/>
                </a:xfrm>
              </p:grpSpPr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2001838" y="4749800"/>
                    <a:ext cx="5462594" cy="0"/>
                  </a:xfrm>
                  <a:prstGeom prst="line">
                    <a:avLst/>
                  </a:prstGeom>
                  <a:ln w="5715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7447601" y="4749800"/>
                    <a:ext cx="0" cy="596900"/>
                  </a:xfrm>
                  <a:prstGeom prst="line">
                    <a:avLst/>
                  </a:prstGeom>
                  <a:ln w="5715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7464432" y="5372100"/>
                    <a:ext cx="1912997" cy="0"/>
                  </a:xfrm>
                  <a:prstGeom prst="line">
                    <a:avLst/>
                  </a:prstGeom>
                  <a:ln w="5715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9377429" y="4775200"/>
                    <a:ext cx="0" cy="596900"/>
                  </a:xfrm>
                  <a:prstGeom prst="line">
                    <a:avLst/>
                  </a:prstGeom>
                  <a:ln w="5715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TextBox 44"/>
              <p:cNvSpPr txBox="1"/>
              <p:nvPr/>
            </p:nvSpPr>
            <p:spPr>
              <a:xfrm>
                <a:off x="701043" y="3993435"/>
                <a:ext cx="1576035" cy="411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OC1A: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67462" y="5189023"/>
                <a:ext cx="1509615" cy="411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OC1B: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8059879" y="5116823"/>
              <a:ext cx="3419174" cy="1407473"/>
              <a:chOff x="8059879" y="5116823"/>
              <a:chExt cx="3419174" cy="140747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8059879" y="5410200"/>
                <a:ext cx="3419174" cy="1028700"/>
                <a:chOff x="8059879" y="5410200"/>
                <a:chExt cx="3419174" cy="1028700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8059879" y="5410200"/>
                  <a:ext cx="1812459" cy="0"/>
                </a:xfrm>
                <a:prstGeom prst="straightConnector1">
                  <a:avLst/>
                </a:prstGeom>
                <a:ln w="38100"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8059879" y="5905500"/>
                  <a:ext cx="2512840" cy="0"/>
                </a:xfrm>
                <a:prstGeom prst="straightConnector1">
                  <a:avLst/>
                </a:prstGeom>
                <a:ln w="38100"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8096694" y="6438900"/>
                  <a:ext cx="3382359" cy="0"/>
                </a:xfrm>
                <a:prstGeom prst="straightConnector1">
                  <a:avLst/>
                </a:prstGeom>
                <a:ln w="38100"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8602248" y="5116823"/>
                <a:ext cx="766188" cy="1407473"/>
                <a:chOff x="8602248" y="5116823"/>
                <a:chExt cx="766188" cy="1407473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8614704" y="5116823"/>
                  <a:ext cx="7537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10ms</a:t>
                  </a:r>
                  <a:endParaRPr 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8602248" y="5590771"/>
                  <a:ext cx="7537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15ms</a:t>
                  </a:r>
                  <a:endParaRPr 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8602248" y="6124186"/>
                  <a:ext cx="7537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20ms</a:t>
                  </a: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61" name="Action Button: Help 60">
            <a:hlinkClick r:id="rId3" action="ppaction://hlinksldjump" highlightClick="1"/>
          </p:cNvPr>
          <p:cNvSpPr/>
          <p:nvPr/>
        </p:nvSpPr>
        <p:spPr>
          <a:xfrm>
            <a:off x="11195205" y="5828508"/>
            <a:ext cx="885370" cy="45818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MODE</a:t>
            </a:r>
          </a:p>
        </p:txBody>
      </p:sp>
      <p:sp>
        <p:nvSpPr>
          <p:cNvPr id="62" name="Action Button: Help 61">
            <a:hlinkClick r:id="rId4" action="ppaction://hlinksldjump" highlightClick="1"/>
          </p:cNvPr>
          <p:cNvSpPr/>
          <p:nvPr/>
        </p:nvSpPr>
        <p:spPr>
          <a:xfrm>
            <a:off x="11195205" y="6400786"/>
            <a:ext cx="885370" cy="38531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415778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1802" y="419100"/>
            <a:ext cx="2766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 Timer 2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32" y="3724192"/>
            <a:ext cx="5981700" cy="552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332" y="2578017"/>
            <a:ext cx="5962650" cy="56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332" y="4860842"/>
            <a:ext cx="5981700" cy="5619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01802" y="1621669"/>
            <a:ext cx="873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Đếm – Ngắt tràn, Output Compare, PWM: Tương tự TIMER0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01802" y="1088922"/>
            <a:ext cx="195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1.Thanh ghi:</a:t>
            </a:r>
          </a:p>
        </p:txBody>
      </p:sp>
    </p:spTree>
    <p:extLst>
      <p:ext uri="{BB962C8B-B14F-4D97-AF65-F5344CB8AC3E}">
        <p14:creationId xmlns:p14="http://schemas.microsoft.com/office/powerpoint/2010/main" val="178660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57" y="2317195"/>
            <a:ext cx="9503130" cy="27717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7176" y="1284905"/>
            <a:ext cx="3674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TIMER0 Mode Config</a:t>
            </a:r>
          </a:p>
        </p:txBody>
      </p:sp>
      <p:sp>
        <p:nvSpPr>
          <p:cNvPr id="8" name="Action Button: Return 7">
            <a:hlinkClick r:id="" action="ppaction://hlinkshowjump?jump=lastslideviewed" highlightClick="1"/>
          </p:cNvPr>
          <p:cNvSpPr/>
          <p:nvPr/>
        </p:nvSpPr>
        <p:spPr>
          <a:xfrm>
            <a:off x="11327717" y="6113127"/>
            <a:ext cx="864283" cy="744873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56" y="1656761"/>
            <a:ext cx="9412082" cy="40618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56756" y="980106"/>
            <a:ext cx="3695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TIMER0 Clock Config</a:t>
            </a:r>
          </a:p>
        </p:txBody>
      </p:sp>
      <p:sp>
        <p:nvSpPr>
          <p:cNvPr id="2" name="Action Button: Return 1">
            <a:hlinkClick r:id="" action="ppaction://hlinkshowjump?jump=lastslideviewed" highlightClick="1"/>
          </p:cNvPr>
          <p:cNvSpPr/>
          <p:nvPr/>
        </p:nvSpPr>
        <p:spPr>
          <a:xfrm>
            <a:off x="11327717" y="6113127"/>
            <a:ext cx="864283" cy="744873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016" y="1015687"/>
            <a:ext cx="9340270" cy="54431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18016" y="492467"/>
            <a:ext cx="3674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TIMER1 Mode Config</a:t>
            </a:r>
          </a:p>
        </p:txBody>
      </p:sp>
      <p:sp>
        <p:nvSpPr>
          <p:cNvPr id="8" name="Action Button: Return 7">
            <a:hlinkClick r:id="" action="ppaction://hlinkshowjump?jump=lastslideviewed" highlightClick="1"/>
          </p:cNvPr>
          <p:cNvSpPr/>
          <p:nvPr/>
        </p:nvSpPr>
        <p:spPr>
          <a:xfrm>
            <a:off x="11327717" y="6113127"/>
            <a:ext cx="864283" cy="744873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39" y="1784623"/>
            <a:ext cx="9822381" cy="43323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4895" y="834963"/>
            <a:ext cx="3695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TIMER1 Clock Config</a:t>
            </a:r>
          </a:p>
        </p:txBody>
      </p:sp>
      <p:sp>
        <p:nvSpPr>
          <p:cNvPr id="6" name="Action Button: Return 5">
            <a:hlinkClick r:id="" action="ppaction://hlinkshowjump?jump=lastslideviewed" highlightClick="1"/>
          </p:cNvPr>
          <p:cNvSpPr/>
          <p:nvPr/>
        </p:nvSpPr>
        <p:spPr>
          <a:xfrm>
            <a:off x="11327717" y="6113127"/>
            <a:ext cx="864283" cy="744873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8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439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3436" y="1553227"/>
            <a:ext cx="95448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latin typeface="+mj-lt"/>
              </a:rPr>
              <a:t>- Timer Counter 0:</a:t>
            </a:r>
          </a:p>
          <a:p>
            <a:r>
              <a:rPr lang="vi-VN" sz="2000" dirty="0">
                <a:latin typeface="+mj-lt"/>
              </a:rPr>
              <a:t>		+ Các thanh ghi điều khiển:</a:t>
            </a:r>
          </a:p>
          <a:p>
            <a:r>
              <a:rPr lang="vi-VN" sz="2000" dirty="0">
                <a:latin typeface="+mj-lt"/>
              </a:rPr>
              <a:t>			* TCNT0</a:t>
            </a:r>
          </a:p>
          <a:p>
            <a:r>
              <a:rPr lang="vi-VN" sz="2000" dirty="0">
                <a:latin typeface="+mj-lt"/>
              </a:rPr>
              <a:t>			* TCCR0</a:t>
            </a:r>
          </a:p>
          <a:p>
            <a:r>
              <a:rPr lang="vi-VN" sz="2000" dirty="0">
                <a:latin typeface="+mj-lt"/>
              </a:rPr>
              <a:t>			* TIMSK</a:t>
            </a:r>
          </a:p>
          <a:p>
            <a:r>
              <a:rPr lang="vi-VN" sz="2000" dirty="0">
                <a:latin typeface="+mj-lt"/>
              </a:rPr>
              <a:t>			* TIFR</a:t>
            </a:r>
          </a:p>
          <a:p>
            <a:r>
              <a:rPr lang="vi-VN" sz="2000" dirty="0">
                <a:latin typeface="+mj-lt"/>
              </a:rPr>
              <a:t>		+ Trình tự khởi tạo cơ bản:</a:t>
            </a:r>
          </a:p>
          <a:p>
            <a:r>
              <a:rPr lang="vi-VN" sz="2000" dirty="0">
                <a:latin typeface="+mj-lt"/>
              </a:rPr>
              <a:t>			* Bước 1: Tính và set Prescale ở 3 bit CS0x trong thanh ghi TCCR</a:t>
            </a:r>
          </a:p>
          <a:p>
            <a:r>
              <a:rPr lang="vi-VN" sz="2000" dirty="0">
                <a:latin typeface="+mj-lt"/>
              </a:rPr>
              <a:t>			* Bước 2: Tính và gán giá trị bắt đầu cho thanh ghi TCNT</a:t>
            </a:r>
          </a:p>
          <a:p>
            <a:r>
              <a:rPr lang="vi-VN" sz="2000" dirty="0">
                <a:latin typeface="+mj-lt"/>
              </a:rPr>
              <a:t>			* Bước 3: Cho phép ngắt tràn trong TIMSK</a:t>
            </a:r>
          </a:p>
          <a:p>
            <a:r>
              <a:rPr lang="vi-VN" sz="2000" dirty="0">
                <a:latin typeface="+mj-lt"/>
              </a:rPr>
              <a:t>			* Bước 4: Cho phép ngắt toàn cục bằng hàm sei();	</a:t>
            </a:r>
          </a:p>
        </p:txBody>
      </p:sp>
    </p:spTree>
    <p:extLst>
      <p:ext uri="{BB962C8B-B14F-4D97-AF65-F5344CB8AC3E}">
        <p14:creationId xmlns:p14="http://schemas.microsoft.com/office/powerpoint/2010/main" val="171333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2973" y="1402915"/>
            <a:ext cx="921443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latin typeface="+mj-lt"/>
              </a:rPr>
              <a:t>- Timer Counter 1:</a:t>
            </a:r>
          </a:p>
          <a:p>
            <a:r>
              <a:rPr lang="vi-VN" sz="2000" dirty="0">
                <a:latin typeface="+mj-lt"/>
              </a:rPr>
              <a:t>		+ Các thanh ghi điều khiển:</a:t>
            </a:r>
          </a:p>
          <a:p>
            <a:r>
              <a:rPr lang="vi-VN" sz="2000" dirty="0">
                <a:latin typeface="+mj-lt"/>
              </a:rPr>
              <a:t>			* TCNT1H và TCNT1L</a:t>
            </a:r>
          </a:p>
          <a:p>
            <a:r>
              <a:rPr lang="vi-VN" sz="2000" dirty="0">
                <a:latin typeface="+mj-lt"/>
              </a:rPr>
              <a:t>			* TCCR1A và TCCR1B</a:t>
            </a:r>
          </a:p>
          <a:p>
            <a:r>
              <a:rPr lang="vi-VN" sz="2000" dirty="0">
                <a:latin typeface="+mj-lt"/>
              </a:rPr>
              <a:t>			* OCR1AH và OCCR1AL</a:t>
            </a:r>
          </a:p>
          <a:p>
            <a:r>
              <a:rPr lang="vi-VN" sz="2000" dirty="0">
                <a:latin typeface="+mj-lt"/>
              </a:rPr>
              <a:t>			* OCR1BH và OCCR1BL</a:t>
            </a:r>
          </a:p>
          <a:p>
            <a:r>
              <a:rPr lang="vi-VN" sz="2000" dirty="0">
                <a:latin typeface="+mj-lt"/>
              </a:rPr>
              <a:t>			* TIMSK</a:t>
            </a:r>
          </a:p>
          <a:p>
            <a:r>
              <a:rPr lang="vi-VN" sz="2000" dirty="0">
                <a:latin typeface="+mj-lt"/>
              </a:rPr>
              <a:t>			* TIFR</a:t>
            </a:r>
          </a:p>
          <a:p>
            <a:r>
              <a:rPr lang="vi-VN" sz="2000" dirty="0">
                <a:latin typeface="+mj-lt"/>
              </a:rPr>
              <a:t>		+ Các chế độ hoạt động:</a:t>
            </a:r>
          </a:p>
          <a:p>
            <a:r>
              <a:rPr lang="vi-VN" sz="2000" dirty="0">
                <a:latin typeface="+mj-lt"/>
              </a:rPr>
              <a:t>			* Chế độ thường</a:t>
            </a:r>
          </a:p>
          <a:p>
            <a:r>
              <a:rPr lang="vi-VN" sz="2000" dirty="0">
                <a:latin typeface="+mj-lt"/>
              </a:rPr>
              <a:t>			* Chế độ clear on match - CTC</a:t>
            </a:r>
          </a:p>
          <a:p>
            <a:r>
              <a:rPr lang="vi-VN" sz="2000" dirty="0">
                <a:latin typeface="+mj-lt"/>
              </a:rPr>
              <a:t>			* Fast PWM</a:t>
            </a:r>
          </a:p>
          <a:p>
            <a:r>
              <a:rPr lang="vi-VN" sz="2000" dirty="0">
                <a:latin typeface="+mj-lt"/>
              </a:rPr>
              <a:t>			* PWM với pha chính xác</a:t>
            </a:r>
          </a:p>
          <a:p>
            <a:r>
              <a:rPr lang="vi-VN" sz="2000" dirty="0">
                <a:latin typeface="+mj-lt"/>
              </a:rPr>
              <a:t>			* Phase correct and frequency correct PWM</a:t>
            </a:r>
          </a:p>
          <a:p>
            <a:r>
              <a:rPr lang="vi-VN" sz="2000" dirty="0">
                <a:latin typeface="+mj-lt"/>
              </a:rPr>
              <a:t>		+ Trình tự khởi tạo cở bản: Mỗi chế độ hoạt động có cách khởi tạo khác nhau</a:t>
            </a:r>
            <a:endParaRPr lang="en-US" sz="2000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439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2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3" y="1866255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–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5129" y="2327920"/>
            <a:ext cx="3541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Các thanh ghi điều khiển: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+ MCUCR: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* 4 bit thấp ISCxx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* Các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chế độ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+ MCUCSR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* ISC2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+ GICR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* Bit 7: INT1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* Bit 6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INT0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* Bit 5: INT2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+ GIFR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* Bit 7: INTF1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* Bit 6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INTF0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* Bit 5: INTF2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0177" y="2327920"/>
            <a:ext cx="7015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Trình tự tạo ngắt ngoài cơ bản</a:t>
            </a:r>
          </a:p>
          <a:p>
            <a:pPr marL="796925" indent="-796925"/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+ Bước 1: Chọn chế độ ngắt với 2 bit ISC1x (hoặc ISC0x)</a:t>
            </a:r>
          </a:p>
          <a:p>
            <a:pPr marL="796925" indent="-796925"/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+ Bước 2: Cho phép ngắt bằng cách Set bit INTx trong thanh ghi GICR</a:t>
            </a:r>
          </a:p>
          <a:p>
            <a:pPr marL="796925" indent="-796925"/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+ Bước 3: Set bit I trong SREG cho phép ngắt toàn cục bằng lệnh sei(); (#include &lt;avr/interrupt.h&gt;)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7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4268" y="1778696"/>
            <a:ext cx="122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4268" y="2363471"/>
            <a:ext cx="9056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T/C0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toggle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4268" y="2948246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4268" y="947700"/>
            <a:ext cx="1779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71832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8002" y="660400"/>
            <a:ext cx="3142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AutoNum type="romanUcPeriod"/>
            </a:pP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8002" y="1778002"/>
            <a:ext cx="938750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Module độc lập với CPU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Chức năng chính: đếm thời gian, đếm sự kiện, tạo xung PWM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Độ rộng: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Timer 0: 8bit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Timer 1: 16bit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Timer 2: 8bit</a:t>
            </a:r>
          </a:p>
        </p:txBody>
      </p:sp>
    </p:spTree>
    <p:extLst>
      <p:ext uri="{BB962C8B-B14F-4D97-AF65-F5344CB8AC3E}">
        <p14:creationId xmlns:p14="http://schemas.microsoft.com/office/powerpoint/2010/main" val="277664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1802" y="419100"/>
            <a:ext cx="2495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AutoNum type="romanUcPeriod"/>
            </a:pP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1802" y="112698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Đếm – Ngắt tràn: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58958"/>
              </p:ext>
            </p:extLst>
          </p:nvPr>
        </p:nvGraphicFramePr>
        <p:xfrm>
          <a:off x="9141264" y="1126986"/>
          <a:ext cx="647700" cy="5151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6780627" y="1357818"/>
            <a:ext cx="3760373" cy="5301085"/>
            <a:chOff x="6780627" y="1357818"/>
            <a:chExt cx="3760373" cy="5301085"/>
          </a:xfrm>
        </p:grpSpPr>
        <p:cxnSp>
          <p:nvCxnSpPr>
            <p:cNvPr id="14" name="Elbow Connector 13"/>
            <p:cNvCxnSpPr/>
            <p:nvPr/>
          </p:nvCxnSpPr>
          <p:spPr>
            <a:xfrm rot="16200000" flipV="1">
              <a:off x="7835359" y="3453859"/>
              <a:ext cx="4801682" cy="609600"/>
            </a:xfrm>
            <a:prstGeom prst="bentConnector3">
              <a:avLst>
                <a:gd name="adj1" fmla="val 100099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31400" y="6159500"/>
              <a:ext cx="60960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xplosion 1 29"/>
            <p:cNvSpPr/>
            <p:nvPr/>
          </p:nvSpPr>
          <p:spPr>
            <a:xfrm>
              <a:off x="6780627" y="5660097"/>
              <a:ext cx="2053883" cy="998806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Interrupt</a:t>
              </a:r>
            </a:p>
          </p:txBody>
        </p:sp>
        <p:sp>
          <p:nvSpPr>
            <p:cNvPr id="31" name="Left Arrow 30"/>
            <p:cNvSpPr/>
            <p:nvPr/>
          </p:nvSpPr>
          <p:spPr>
            <a:xfrm>
              <a:off x="8581095" y="6273115"/>
              <a:ext cx="928469" cy="2272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6" y="3437736"/>
            <a:ext cx="5781675" cy="7715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8" y="1910774"/>
            <a:ext cx="5743575" cy="7715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46" y="4917147"/>
            <a:ext cx="5781675" cy="742950"/>
          </a:xfrm>
          <a:prstGeom prst="rect">
            <a:avLst/>
          </a:prstGeom>
        </p:spPr>
      </p:pic>
      <p:sp>
        <p:nvSpPr>
          <p:cNvPr id="39" name="Bent Arrow 38"/>
          <p:cNvSpPr/>
          <p:nvPr/>
        </p:nvSpPr>
        <p:spPr>
          <a:xfrm rot="5400000">
            <a:off x="6819616" y="5033035"/>
            <a:ext cx="511175" cy="742950"/>
          </a:xfrm>
          <a:prstGeom prst="bentArrow">
            <a:avLst>
              <a:gd name="adj1" fmla="val 25000"/>
              <a:gd name="adj2" fmla="val 240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703729" y="3689156"/>
            <a:ext cx="458373" cy="268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40515" y="359266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8051758" y="3689952"/>
            <a:ext cx="844082" cy="267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-Turn Arrow 42"/>
          <p:cNvSpPr/>
          <p:nvPr/>
        </p:nvSpPr>
        <p:spPr>
          <a:xfrm>
            <a:off x="6703728" y="254813"/>
            <a:ext cx="2973672" cy="2427486"/>
          </a:xfrm>
          <a:prstGeom prst="uturnArrow">
            <a:avLst>
              <a:gd name="adj1" fmla="val 7066"/>
              <a:gd name="adj2" fmla="val 10280"/>
              <a:gd name="adj3" fmla="val 13111"/>
              <a:gd name="adj4" fmla="val 25901"/>
              <a:gd name="adj5" fmla="val 33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62102" y="736600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476749" y="3512783"/>
            <a:ext cx="1666615" cy="491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978399" y="4941187"/>
            <a:ext cx="1203447" cy="491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1592074" y="3507216"/>
            <a:ext cx="2776725" cy="491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ction Button: Help 21">
            <a:hlinkClick r:id="rId5" action="ppaction://hlinksldjump" highlightClick="1"/>
          </p:cNvPr>
          <p:cNvSpPr/>
          <p:nvPr/>
        </p:nvSpPr>
        <p:spPr>
          <a:xfrm>
            <a:off x="11195205" y="5828508"/>
            <a:ext cx="885370" cy="45818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MODE</a:t>
            </a:r>
          </a:p>
        </p:txBody>
      </p:sp>
      <p:sp>
        <p:nvSpPr>
          <p:cNvPr id="23" name="Action Button: Help 22">
            <a:hlinkClick r:id="rId6" action="ppaction://hlinksldjump" highlightClick="1"/>
          </p:cNvPr>
          <p:cNvSpPr/>
          <p:nvPr/>
        </p:nvSpPr>
        <p:spPr>
          <a:xfrm>
            <a:off x="11195205" y="6400786"/>
            <a:ext cx="885370" cy="38531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242824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1802" y="419100"/>
            <a:ext cx="2495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AutoNum type="romanUcPeriod"/>
            </a:pP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1802" y="112698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Đếm – Ngắt tràn: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7909"/>
              </p:ext>
            </p:extLst>
          </p:nvPr>
        </p:nvGraphicFramePr>
        <p:xfrm>
          <a:off x="9141264" y="1126986"/>
          <a:ext cx="647700" cy="5151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rot="16200000" flipV="1">
            <a:off x="8801100" y="4419600"/>
            <a:ext cx="2870200" cy="609600"/>
          </a:xfrm>
          <a:prstGeom prst="bentConnector3">
            <a:avLst>
              <a:gd name="adj1" fmla="val 1004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xplosion 1 29"/>
          <p:cNvSpPr/>
          <p:nvPr/>
        </p:nvSpPr>
        <p:spPr>
          <a:xfrm>
            <a:off x="6003524" y="5717583"/>
            <a:ext cx="2606038" cy="79850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Interrupt</a:t>
            </a:r>
          </a:p>
          <a:p>
            <a:pPr algn="ctr"/>
            <a:r>
              <a:rPr lang="en-US" sz="1400" b="1"/>
              <a:t>TCNT0=100</a:t>
            </a:r>
          </a:p>
          <a:p>
            <a:pPr algn="ctr"/>
            <a:endParaRPr lang="en-US" b="1"/>
          </a:p>
        </p:txBody>
      </p:sp>
      <p:sp>
        <p:nvSpPr>
          <p:cNvPr id="31" name="Left Arrow 30"/>
          <p:cNvSpPr/>
          <p:nvPr/>
        </p:nvSpPr>
        <p:spPr>
          <a:xfrm>
            <a:off x="8441619" y="6104181"/>
            <a:ext cx="680123" cy="227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6" y="3437736"/>
            <a:ext cx="5781675" cy="7715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8" y="1910774"/>
            <a:ext cx="5743575" cy="7715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46" y="4917147"/>
            <a:ext cx="5781675" cy="742950"/>
          </a:xfrm>
          <a:prstGeom prst="rect">
            <a:avLst/>
          </a:prstGeom>
        </p:spPr>
      </p:pic>
      <p:sp>
        <p:nvSpPr>
          <p:cNvPr id="39" name="Bent Arrow 38"/>
          <p:cNvSpPr/>
          <p:nvPr/>
        </p:nvSpPr>
        <p:spPr>
          <a:xfrm rot="5400000">
            <a:off x="6339198" y="4252104"/>
            <a:ext cx="1001679" cy="1737724"/>
          </a:xfrm>
          <a:prstGeom prst="bentArrow">
            <a:avLst>
              <a:gd name="adj1" fmla="val 9195"/>
              <a:gd name="adj2" fmla="val 15118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62102" y="736600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5475" y="2065703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</a:p>
        </p:txBody>
      </p:sp>
      <p:sp>
        <p:nvSpPr>
          <p:cNvPr id="3" name="Bent Arrow 2"/>
          <p:cNvSpPr/>
          <p:nvPr/>
        </p:nvSpPr>
        <p:spPr>
          <a:xfrm flipV="1">
            <a:off x="7162102" y="2464040"/>
            <a:ext cx="1959640" cy="825259"/>
          </a:xfrm>
          <a:prstGeom prst="bentArrow">
            <a:avLst>
              <a:gd name="adj1" fmla="val 9600"/>
              <a:gd name="adj2" fmla="val 982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893142" y="3289299"/>
            <a:ext cx="0" cy="287020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 rot="10800000">
            <a:off x="5673324" y="4804151"/>
            <a:ext cx="330200" cy="3597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77670" y="44313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Bent-Up Arrow 15"/>
          <p:cNvSpPr/>
          <p:nvPr/>
        </p:nvSpPr>
        <p:spPr>
          <a:xfrm>
            <a:off x="7073202" y="6216987"/>
            <a:ext cx="3582098" cy="46412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227085" y="434248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76749" y="3512783"/>
            <a:ext cx="1666615" cy="491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ction Button: Help 22">
            <a:hlinkClick r:id="rId5" action="ppaction://hlinksldjump" highlightClick="1"/>
          </p:cNvPr>
          <p:cNvSpPr/>
          <p:nvPr/>
        </p:nvSpPr>
        <p:spPr>
          <a:xfrm>
            <a:off x="11195205" y="5828508"/>
            <a:ext cx="885370" cy="45818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MODE</a:t>
            </a:r>
          </a:p>
        </p:txBody>
      </p:sp>
      <p:sp>
        <p:nvSpPr>
          <p:cNvPr id="24" name="Action Button: Help 23">
            <a:hlinkClick r:id="rId6" action="ppaction://hlinksldjump" highlightClick="1"/>
          </p:cNvPr>
          <p:cNvSpPr/>
          <p:nvPr/>
        </p:nvSpPr>
        <p:spPr>
          <a:xfrm>
            <a:off x="11195205" y="6400786"/>
            <a:ext cx="885370" cy="38531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231023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1802" y="419100"/>
            <a:ext cx="2495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AutoNum type="romanUcPeriod"/>
            </a:pP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1802" y="112698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Đếm – Ngắt tràn: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71085"/>
              </p:ext>
            </p:extLst>
          </p:nvPr>
        </p:nvGraphicFramePr>
        <p:xfrm>
          <a:off x="9141264" y="1126986"/>
          <a:ext cx="647700" cy="5151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130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0" name="Explosion 1 29"/>
          <p:cNvSpPr/>
          <p:nvPr/>
        </p:nvSpPr>
        <p:spPr>
          <a:xfrm>
            <a:off x="5794682" y="5701315"/>
            <a:ext cx="2606038" cy="92808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Interrupt</a:t>
            </a:r>
          </a:p>
        </p:txBody>
      </p:sp>
      <p:sp>
        <p:nvSpPr>
          <p:cNvPr id="31" name="Left Arrow 30"/>
          <p:cNvSpPr/>
          <p:nvPr/>
        </p:nvSpPr>
        <p:spPr>
          <a:xfrm>
            <a:off x="7848601" y="6353124"/>
            <a:ext cx="1927316" cy="2762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41858" y="674159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Ngắt tràn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51721" y="393858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893142" y="3289299"/>
            <a:ext cx="0" cy="287020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00912" y="4400251"/>
            <a:ext cx="89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57" y="1635462"/>
            <a:ext cx="3428815" cy="5202713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20617121">
            <a:off x="5933023" y="3683642"/>
            <a:ext cx="2996763" cy="171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669187" y="4085012"/>
            <a:ext cx="2761064" cy="168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80319" y="1738515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= 125KHz</a:t>
            </a:r>
          </a:p>
        </p:txBody>
      </p:sp>
      <p:sp>
        <p:nvSpPr>
          <p:cNvPr id="26" name="Right Arrow 25"/>
          <p:cNvSpPr/>
          <p:nvPr/>
        </p:nvSpPr>
        <p:spPr>
          <a:xfrm rot="19109264">
            <a:off x="3278237" y="2886190"/>
            <a:ext cx="2503626" cy="176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9114262">
            <a:off x="5401977" y="1327462"/>
            <a:ext cx="1432479" cy="166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3243707" y="5881033"/>
            <a:ext cx="2761064" cy="168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87676" y="665321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TCNT0</a:t>
            </a:r>
          </a:p>
        </p:txBody>
      </p:sp>
      <p:sp>
        <p:nvSpPr>
          <p:cNvPr id="34" name="Action Button: Help 33">
            <a:hlinkClick r:id="rId3" action="ppaction://hlinksldjump" highlightClick="1"/>
          </p:cNvPr>
          <p:cNvSpPr/>
          <p:nvPr/>
        </p:nvSpPr>
        <p:spPr>
          <a:xfrm>
            <a:off x="11195205" y="5828508"/>
            <a:ext cx="885370" cy="45818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MODE</a:t>
            </a:r>
          </a:p>
        </p:txBody>
      </p:sp>
      <p:sp>
        <p:nvSpPr>
          <p:cNvPr id="35" name="Action Button: Help 34">
            <a:hlinkClick r:id="rId4" action="ppaction://hlinksldjump" highlightClick="1"/>
          </p:cNvPr>
          <p:cNvSpPr/>
          <p:nvPr/>
        </p:nvSpPr>
        <p:spPr>
          <a:xfrm>
            <a:off x="11195205" y="6400786"/>
            <a:ext cx="885370" cy="38531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276558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1802" y="419100"/>
            <a:ext cx="2495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AutoNum type="romanUcPeriod"/>
            </a:pP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1802" y="1126986"/>
            <a:ext cx="2856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Output Compare: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28119"/>
              </p:ext>
            </p:extLst>
          </p:nvPr>
        </p:nvGraphicFramePr>
        <p:xfrm>
          <a:off x="9141264" y="1126986"/>
          <a:ext cx="647700" cy="5151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6949723" y="1357818"/>
            <a:ext cx="3591278" cy="4622940"/>
            <a:chOff x="6949723" y="1357818"/>
            <a:chExt cx="3591278" cy="4622940"/>
          </a:xfrm>
        </p:grpSpPr>
        <p:cxnSp>
          <p:nvCxnSpPr>
            <p:cNvPr id="14" name="Elbow Connector 13"/>
            <p:cNvCxnSpPr/>
            <p:nvPr/>
          </p:nvCxnSpPr>
          <p:spPr>
            <a:xfrm rot="16200000" flipV="1">
              <a:off x="8654966" y="2634253"/>
              <a:ext cx="3162469" cy="609600"/>
            </a:xfrm>
            <a:prstGeom prst="bentConnector3">
              <a:avLst>
                <a:gd name="adj1" fmla="val 100600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31400" y="4520287"/>
              <a:ext cx="60960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xplosion 1 29"/>
            <p:cNvSpPr/>
            <p:nvPr/>
          </p:nvSpPr>
          <p:spPr>
            <a:xfrm>
              <a:off x="6949723" y="4981952"/>
              <a:ext cx="2053883" cy="998806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Interrupt</a:t>
              </a:r>
            </a:p>
          </p:txBody>
        </p:sp>
        <p:sp>
          <p:nvSpPr>
            <p:cNvPr id="31" name="Left Arrow 30"/>
            <p:cNvSpPr/>
            <p:nvPr/>
          </p:nvSpPr>
          <p:spPr>
            <a:xfrm rot="19168215">
              <a:off x="8351070" y="4794707"/>
              <a:ext cx="928469" cy="2272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7" y="2954494"/>
            <a:ext cx="5781675" cy="7715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8" y="1910774"/>
            <a:ext cx="5743575" cy="7715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46" y="5316670"/>
            <a:ext cx="5781675" cy="7429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>
            <a:off x="7379819" y="4245965"/>
            <a:ext cx="1454691" cy="278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-Turn Arrow 42"/>
          <p:cNvSpPr/>
          <p:nvPr/>
        </p:nvSpPr>
        <p:spPr>
          <a:xfrm>
            <a:off x="6703728" y="254813"/>
            <a:ext cx="2973672" cy="2427486"/>
          </a:xfrm>
          <a:prstGeom prst="uturnArrow">
            <a:avLst>
              <a:gd name="adj1" fmla="val 7066"/>
              <a:gd name="adj2" fmla="val 10280"/>
              <a:gd name="adj3" fmla="val 13111"/>
              <a:gd name="adj4" fmla="val 25901"/>
              <a:gd name="adj5" fmla="val 33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62102" y="736600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476749" y="3028738"/>
            <a:ext cx="1666615" cy="491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1592074" y="3023171"/>
            <a:ext cx="2776725" cy="491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 Arrow 21"/>
          <p:cNvSpPr/>
          <p:nvPr/>
        </p:nvSpPr>
        <p:spPr>
          <a:xfrm rot="5400000">
            <a:off x="6347657" y="3954314"/>
            <a:ext cx="305264" cy="2302276"/>
          </a:xfrm>
          <a:prstGeom prst="bentArrow">
            <a:avLst>
              <a:gd name="adj1" fmla="val 9195"/>
              <a:gd name="adj2" fmla="val 15118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5076424" y="5172451"/>
            <a:ext cx="330200" cy="3597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80770" y="48250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97" y="4043690"/>
            <a:ext cx="5762624" cy="7239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98710" y="4179280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960942" y="1126986"/>
            <a:ext cx="0" cy="34430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67578" y="251707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4" name="Action Button: Help 33">
            <a:hlinkClick r:id="rId6" action="ppaction://hlinksldjump" highlightClick="1"/>
          </p:cNvPr>
          <p:cNvSpPr/>
          <p:nvPr/>
        </p:nvSpPr>
        <p:spPr>
          <a:xfrm>
            <a:off x="11195205" y="5828508"/>
            <a:ext cx="885370" cy="45818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MODE</a:t>
            </a:r>
          </a:p>
        </p:txBody>
      </p:sp>
      <p:sp>
        <p:nvSpPr>
          <p:cNvPr id="35" name="Action Button: Help 34">
            <a:hlinkClick r:id="rId7" action="ppaction://hlinksldjump" highlightClick="1"/>
          </p:cNvPr>
          <p:cNvSpPr/>
          <p:nvPr/>
        </p:nvSpPr>
        <p:spPr>
          <a:xfrm>
            <a:off x="11195205" y="6400786"/>
            <a:ext cx="885370" cy="38531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390486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1802" y="419100"/>
            <a:ext cx="2495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AutoNum type="romanUcPeriod"/>
            </a:pP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1802" y="1126986"/>
            <a:ext cx="2856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Output Compare: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99026"/>
              </p:ext>
            </p:extLst>
          </p:nvPr>
        </p:nvGraphicFramePr>
        <p:xfrm>
          <a:off x="9141264" y="1126986"/>
          <a:ext cx="647700" cy="5151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125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6949723" y="1357818"/>
            <a:ext cx="3591278" cy="4622940"/>
            <a:chOff x="6949723" y="1357818"/>
            <a:chExt cx="3591278" cy="4622940"/>
          </a:xfrm>
        </p:grpSpPr>
        <p:cxnSp>
          <p:nvCxnSpPr>
            <p:cNvPr id="14" name="Elbow Connector 13"/>
            <p:cNvCxnSpPr/>
            <p:nvPr/>
          </p:nvCxnSpPr>
          <p:spPr>
            <a:xfrm rot="16200000" flipV="1">
              <a:off x="8654966" y="2634253"/>
              <a:ext cx="3162469" cy="609600"/>
            </a:xfrm>
            <a:prstGeom prst="bentConnector3">
              <a:avLst>
                <a:gd name="adj1" fmla="val 1006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31400" y="4520287"/>
              <a:ext cx="6096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xplosion 1 29"/>
            <p:cNvSpPr/>
            <p:nvPr/>
          </p:nvSpPr>
          <p:spPr>
            <a:xfrm>
              <a:off x="6949723" y="4981952"/>
              <a:ext cx="2053883" cy="998806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Interrupt</a:t>
              </a:r>
            </a:p>
          </p:txBody>
        </p:sp>
        <p:sp>
          <p:nvSpPr>
            <p:cNvPr id="31" name="Left Arrow 30"/>
            <p:cNvSpPr/>
            <p:nvPr/>
          </p:nvSpPr>
          <p:spPr>
            <a:xfrm rot="19168215">
              <a:off x="8313582" y="4808549"/>
              <a:ext cx="928469" cy="1118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ight Arrow 41"/>
          <p:cNvSpPr/>
          <p:nvPr/>
        </p:nvSpPr>
        <p:spPr>
          <a:xfrm rot="321245">
            <a:off x="6288871" y="4293038"/>
            <a:ext cx="2559148" cy="121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231637" y="966973"/>
            <a:ext cx="2307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match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0982" y="402435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960942" y="1126986"/>
            <a:ext cx="0" cy="34430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08785" y="2631575"/>
            <a:ext cx="8915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63958" y="1797131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= 125KHz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43" y="1803268"/>
            <a:ext cx="4122194" cy="4821783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 rot="10616893">
            <a:off x="3926558" y="5715020"/>
            <a:ext cx="3041781" cy="141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982555" y="4112542"/>
            <a:ext cx="2761064" cy="126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9109264">
            <a:off x="4151083" y="2948896"/>
            <a:ext cx="2503626" cy="144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9109264">
            <a:off x="6651765" y="1508515"/>
            <a:ext cx="758586" cy="23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887676" y="665321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TCNT0</a:t>
            </a:r>
          </a:p>
        </p:txBody>
      </p:sp>
      <p:sp>
        <p:nvSpPr>
          <p:cNvPr id="47" name="Action Button: Help 46">
            <a:hlinkClick r:id="rId3" action="ppaction://hlinksldjump" highlightClick="1"/>
          </p:cNvPr>
          <p:cNvSpPr/>
          <p:nvPr/>
        </p:nvSpPr>
        <p:spPr>
          <a:xfrm>
            <a:off x="11195205" y="5828508"/>
            <a:ext cx="885370" cy="45818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MODE</a:t>
            </a:r>
          </a:p>
        </p:txBody>
      </p:sp>
      <p:sp>
        <p:nvSpPr>
          <p:cNvPr id="48" name="Action Button: Help 47">
            <a:hlinkClick r:id="rId4" action="ppaction://hlinksldjump" highlightClick="1"/>
          </p:cNvPr>
          <p:cNvSpPr/>
          <p:nvPr/>
        </p:nvSpPr>
        <p:spPr>
          <a:xfrm>
            <a:off x="11195205" y="6400786"/>
            <a:ext cx="885370" cy="38531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417699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1802" y="419100"/>
            <a:ext cx="2566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II. Timer 1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1802" y="1126986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Register: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71762" y="3522524"/>
            <a:ext cx="5819775" cy="1533525"/>
            <a:chOff x="1947862" y="3660775"/>
            <a:chExt cx="5819775" cy="15335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7862" y="3660775"/>
              <a:ext cx="5819775" cy="7810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862" y="4441825"/>
              <a:ext cx="5819775" cy="752475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761" y="2296537"/>
            <a:ext cx="5781675" cy="923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97900" y="2527666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97899" y="3913049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 - Function</a:t>
            </a:r>
          </a:p>
        </p:txBody>
      </p:sp>
      <p:sp>
        <p:nvSpPr>
          <p:cNvPr id="13" name="Action Button: Help 12">
            <a:hlinkClick r:id="rId5" action="ppaction://hlinksldjump" highlightClick="1"/>
          </p:cNvPr>
          <p:cNvSpPr/>
          <p:nvPr/>
        </p:nvSpPr>
        <p:spPr>
          <a:xfrm>
            <a:off x="11195205" y="5828508"/>
            <a:ext cx="885370" cy="45818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MODE</a:t>
            </a:r>
          </a:p>
        </p:txBody>
      </p:sp>
      <p:sp>
        <p:nvSpPr>
          <p:cNvPr id="14" name="Action Button: Help 13">
            <a:hlinkClick r:id="rId6" action="ppaction://hlinksldjump" highlightClick="1"/>
          </p:cNvPr>
          <p:cNvSpPr/>
          <p:nvPr/>
        </p:nvSpPr>
        <p:spPr>
          <a:xfrm>
            <a:off x="11195205" y="6400786"/>
            <a:ext cx="885370" cy="38531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2354686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761</TotalTime>
  <Words>362</Words>
  <Application>Microsoft Office PowerPoint</Application>
  <PresentationFormat>Widescreen</PresentationFormat>
  <Paragraphs>204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Trebuchet MS</vt:lpstr>
      <vt:lpstr>Tw Cen MT</vt:lpstr>
      <vt:lpstr>Wingdings</vt:lpstr>
      <vt:lpstr>Circuit</vt:lpstr>
      <vt:lpstr>PowerPoint Presentation</vt:lpstr>
      <vt:lpstr>Củng cố kiến thức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Tổng kết</vt:lpstr>
      <vt:lpstr>Tổng kết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AVR - MHX2016</dc:title>
  <dc:creator>Trần Quang Chương; Nguyễn Mạnh Thảo</dc:creator>
  <cp:keywords>AVR; Training; MHX; MHX2016; Mua He Xanh; Vi Dieu Khien; VDK</cp:keywords>
  <cp:lastModifiedBy>Nguyễn Mạnh Thảo</cp:lastModifiedBy>
  <cp:revision>80</cp:revision>
  <dcterms:created xsi:type="dcterms:W3CDTF">2014-09-30T15:47:29Z</dcterms:created>
  <dcterms:modified xsi:type="dcterms:W3CDTF">2016-07-02T21:04:30Z</dcterms:modified>
</cp:coreProperties>
</file>