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62"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6700" y="391463"/>
            <a:ext cx="4413966" cy="926598"/>
          </a:xfrm>
        </p:spPr>
        <p:txBody>
          <a:bodyPr>
            <a:normAutofit fontScale="90000"/>
          </a:bodyPr>
          <a:lstStyle/>
          <a:p>
            <a:r>
              <a:rPr lang="en-US" sz="6000" b="1" dirty="0" smtClean="0">
                <a:latin typeface="Times" panose="020B0500000000000000" pitchFamily="34" charset="0"/>
                <a:ea typeface="Times" panose="020B0500000000000000" pitchFamily="34" charset="0"/>
                <a:cs typeface="Times" panose="020B0500000000000000" pitchFamily="34" charset="0"/>
              </a:rPr>
              <a:t>BÁO CÁO </a:t>
            </a:r>
            <a:endParaRPr lang="en-US" sz="6000" b="1" dirty="0">
              <a:latin typeface="Times" panose="020B0500000000000000" pitchFamily="34" charset="0"/>
              <a:ea typeface="Times" panose="020B0500000000000000" pitchFamily="34" charset="0"/>
              <a:cs typeface="Times" panose="020B0500000000000000" pitchFamily="34" charset="0"/>
            </a:endParaRPr>
          </a:p>
        </p:txBody>
      </p:sp>
      <p:sp>
        <p:nvSpPr>
          <p:cNvPr id="3" name="Subtitle 2"/>
          <p:cNvSpPr>
            <a:spLocks noGrp="1"/>
          </p:cNvSpPr>
          <p:nvPr>
            <p:ph type="subTitle" idx="1"/>
          </p:nvPr>
        </p:nvSpPr>
        <p:spPr>
          <a:xfrm>
            <a:off x="141669" y="1737965"/>
            <a:ext cx="12050332" cy="1126283"/>
          </a:xfrm>
        </p:spPr>
        <p:txBody>
          <a:bodyPr>
            <a:noAutofit/>
          </a:bodyPr>
          <a:lstStyle/>
          <a:p>
            <a:pPr algn="ctr"/>
            <a:r>
              <a:rPr lang="en-US" sz="4000" b="1" dirty="0" smtClean="0">
                <a:latin typeface="Times" panose="020B0500000000000000" pitchFamily="34" charset="0"/>
                <a:ea typeface="Times" panose="020B0500000000000000" pitchFamily="34" charset="0"/>
                <a:cs typeface="Times" panose="020B0500000000000000" pitchFamily="34" charset="0"/>
              </a:rPr>
              <a:t>TÌM HIỂU VỀ GITHUB VÀ QUẢN LÝ VỚI SOURCE TREE</a:t>
            </a:r>
            <a:endParaRPr lang="en-US" sz="4000" b="1" dirty="0">
              <a:latin typeface="Times" panose="020B0500000000000000" pitchFamily="34" charset="0"/>
              <a:ea typeface="Times" panose="020B0500000000000000" pitchFamily="34" charset="0"/>
              <a:cs typeface="Times" panose="020B0500000000000000" pitchFamily="34" charset="0"/>
            </a:endParaRPr>
          </a:p>
        </p:txBody>
      </p:sp>
      <p:sp>
        <p:nvSpPr>
          <p:cNvPr id="4" name="TextBox 3"/>
          <p:cNvSpPr txBox="1"/>
          <p:nvPr/>
        </p:nvSpPr>
        <p:spPr>
          <a:xfrm>
            <a:off x="8113690" y="4172755"/>
            <a:ext cx="3844322" cy="2400657"/>
          </a:xfrm>
          <a:prstGeom prst="rect">
            <a:avLst/>
          </a:prstGeom>
          <a:noFill/>
        </p:spPr>
        <p:txBody>
          <a:bodyPr wrap="none" rtlCol="0">
            <a:spAutoFit/>
          </a:bodyPr>
          <a:lstStyle/>
          <a:p>
            <a:r>
              <a:rPr lang="en-US" sz="3000" b="1" dirty="0" err="1" smtClean="0">
                <a:latin typeface="Times" panose="020B0500000000000000" pitchFamily="34" charset="0"/>
                <a:ea typeface="Times" panose="020B0500000000000000" pitchFamily="34" charset="0"/>
                <a:cs typeface="Times" panose="020B0500000000000000" pitchFamily="34" charset="0"/>
              </a:rPr>
              <a:t>Danh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sách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Thành</a:t>
            </a:r>
            <a:r>
              <a:rPr lang="en-US" sz="3000" b="1" dirty="0" smtClean="0">
                <a:latin typeface="Times" panose="020B0500000000000000" pitchFamily="34" charset="0"/>
                <a:ea typeface="Times" panose="020B0500000000000000" pitchFamily="34" charset="0"/>
                <a:cs typeface="Times" panose="020B0500000000000000" pitchFamily="34" charset="0"/>
              </a:rPr>
              <a:t> </a:t>
            </a:r>
            <a:r>
              <a:rPr lang="en-US" sz="3000" b="1" dirty="0" err="1" smtClean="0">
                <a:latin typeface="Times" panose="020B0500000000000000" pitchFamily="34" charset="0"/>
                <a:ea typeface="Times" panose="020B0500000000000000" pitchFamily="34" charset="0"/>
                <a:cs typeface="Times" panose="020B0500000000000000" pitchFamily="34" charset="0"/>
              </a:rPr>
              <a:t>Viên</a:t>
            </a:r>
            <a:r>
              <a:rPr lang="en-US" sz="3000" b="1" dirty="0" smtClean="0">
                <a:latin typeface="Times" panose="020B0500000000000000" pitchFamily="34" charset="0"/>
                <a:ea typeface="Times" panose="020B0500000000000000" pitchFamily="34" charset="0"/>
                <a:cs typeface="Times" panose="020B0500000000000000" pitchFamily="34" charset="0"/>
              </a:rPr>
              <a:t>:</a:t>
            </a:r>
          </a:p>
          <a:p>
            <a:r>
              <a:rPr lang="en-US" sz="3000" dirty="0" smtClean="0">
                <a:latin typeface="Times" panose="020B0500000000000000" pitchFamily="34" charset="0"/>
                <a:ea typeface="Times" panose="020B0500000000000000" pitchFamily="34" charset="0"/>
                <a:cs typeface="Times" panose="020B0500000000000000" pitchFamily="34" charset="0"/>
              </a:rPr>
              <a:t>1.Nguyễn </a:t>
            </a:r>
            <a:r>
              <a:rPr lang="en-US" sz="3000" dirty="0" err="1" smtClean="0">
                <a:latin typeface="Times" panose="020B0500000000000000" pitchFamily="34" charset="0"/>
                <a:ea typeface="Times" panose="020B0500000000000000" pitchFamily="34" charset="0"/>
                <a:cs typeface="Times" panose="020B0500000000000000" pitchFamily="34" charset="0"/>
              </a:rPr>
              <a:t>Thị</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Thập</a:t>
            </a:r>
            <a:endParaRPr lang="en-US" sz="3000" dirty="0" smtClean="0">
              <a:latin typeface="Times" panose="020B0500000000000000" pitchFamily="34" charset="0"/>
              <a:ea typeface="Times" panose="020B0500000000000000" pitchFamily="34" charset="0"/>
              <a:cs typeface="Times" panose="020B0500000000000000" pitchFamily="34" charset="0"/>
            </a:endParaRPr>
          </a:p>
          <a:p>
            <a:r>
              <a:rPr lang="en-US" sz="3000" dirty="0" smtClean="0">
                <a:latin typeface="Times" panose="020B0500000000000000" pitchFamily="34" charset="0"/>
                <a:ea typeface="Times" panose="020B0500000000000000" pitchFamily="34" charset="0"/>
                <a:cs typeface="Times" panose="020B0500000000000000" pitchFamily="34" charset="0"/>
              </a:rPr>
              <a:t>2.Châu </a:t>
            </a:r>
            <a:r>
              <a:rPr lang="en-US" sz="3000" dirty="0" err="1" smtClean="0">
                <a:latin typeface="Times" panose="020B0500000000000000" pitchFamily="34" charset="0"/>
                <a:ea typeface="Times" panose="020B0500000000000000" pitchFamily="34" charset="0"/>
                <a:cs typeface="Times" panose="020B0500000000000000" pitchFamily="34" charset="0"/>
              </a:rPr>
              <a:t>Ngọc</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Tân</a:t>
            </a:r>
            <a:r>
              <a:rPr lang="en-US" sz="3000" dirty="0" smtClean="0">
                <a:latin typeface="Times" panose="020B0500000000000000" pitchFamily="34" charset="0"/>
                <a:ea typeface="Times" panose="020B0500000000000000" pitchFamily="34" charset="0"/>
                <a:cs typeface="Times" panose="020B0500000000000000" pitchFamily="34" charset="0"/>
              </a:rPr>
              <a:t> </a:t>
            </a:r>
          </a:p>
          <a:p>
            <a:r>
              <a:rPr lang="en-US" sz="3000" dirty="0" smtClean="0">
                <a:latin typeface="Times" panose="020B0500000000000000" pitchFamily="34" charset="0"/>
                <a:ea typeface="Times" panose="020B0500000000000000" pitchFamily="34" charset="0"/>
                <a:cs typeface="Times" panose="020B0500000000000000" pitchFamily="34" charset="0"/>
              </a:rPr>
              <a:t>3.Trương </a:t>
            </a:r>
            <a:r>
              <a:rPr lang="en-US" sz="3000" dirty="0" err="1" smtClean="0">
                <a:latin typeface="Times" panose="020B0500000000000000" pitchFamily="34" charset="0"/>
                <a:ea typeface="Times" panose="020B0500000000000000" pitchFamily="34" charset="0"/>
                <a:cs typeface="Times" panose="020B0500000000000000" pitchFamily="34" charset="0"/>
              </a:rPr>
              <a:t>Phương</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Đông</a:t>
            </a:r>
            <a:endParaRPr lang="en-US" sz="3000" dirty="0" smtClean="0">
              <a:latin typeface="Times" panose="020B0500000000000000" pitchFamily="34" charset="0"/>
              <a:ea typeface="Times" panose="020B0500000000000000" pitchFamily="34" charset="0"/>
              <a:cs typeface="Times" panose="020B0500000000000000" pitchFamily="34" charset="0"/>
            </a:endParaRPr>
          </a:p>
          <a:p>
            <a:r>
              <a:rPr lang="en-US" sz="3000" dirty="0" smtClean="0">
                <a:latin typeface="Times" panose="020B0500000000000000" pitchFamily="34" charset="0"/>
                <a:ea typeface="Times" panose="020B0500000000000000" pitchFamily="34" charset="0"/>
                <a:cs typeface="Times" panose="020B0500000000000000" pitchFamily="34" charset="0"/>
              </a:rPr>
              <a:t>4.Nguyễn </a:t>
            </a:r>
            <a:r>
              <a:rPr lang="en-US" sz="3000" dirty="0" err="1" smtClean="0">
                <a:latin typeface="Times" panose="020B0500000000000000" pitchFamily="34" charset="0"/>
                <a:ea typeface="Times" panose="020B0500000000000000" pitchFamily="34" charset="0"/>
                <a:cs typeface="Times" panose="020B0500000000000000" pitchFamily="34" charset="0"/>
              </a:rPr>
              <a:t>Phước</a:t>
            </a:r>
            <a:r>
              <a:rPr lang="en-US" sz="3000" dirty="0" smtClean="0">
                <a:latin typeface="Times" panose="020B0500000000000000" pitchFamily="34" charset="0"/>
                <a:ea typeface="Times" panose="020B0500000000000000" pitchFamily="34" charset="0"/>
                <a:cs typeface="Times" panose="020B0500000000000000" pitchFamily="34" charset="0"/>
              </a:rPr>
              <a:t> </a:t>
            </a:r>
            <a:r>
              <a:rPr lang="en-US" sz="3000" dirty="0" err="1" smtClean="0">
                <a:latin typeface="Times" panose="020B0500000000000000" pitchFamily="34" charset="0"/>
                <a:ea typeface="Times" panose="020B0500000000000000" pitchFamily="34" charset="0"/>
                <a:cs typeface="Times" panose="020B0500000000000000" pitchFamily="34" charset="0"/>
              </a:rPr>
              <a:t>Duy</a:t>
            </a:r>
            <a:endParaRPr lang="en-US" sz="30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2361103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302139"/>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911986" y="1171685"/>
            <a:ext cx="9700206" cy="3777622"/>
          </a:xfrm>
        </p:spPr>
        <p:txBody>
          <a:bodyPr>
            <a:normAutofit/>
          </a:bodyPr>
          <a:lstStyle/>
          <a:p>
            <a:pPr>
              <a:buFont typeface="Wingdings" panose="05000000000000000000" pitchFamily="2" charset="2"/>
              <a:buChar char="Ø"/>
            </a:pPr>
            <a:r>
              <a:rPr lang="en-US" sz="2500" b="1" dirty="0" err="1">
                <a:latin typeface="Times" panose="020B0500000000000000" pitchFamily="34" charset="0"/>
                <a:ea typeface="Times" panose="020B0500000000000000" pitchFamily="34" charset="0"/>
                <a:cs typeface="Times" panose="020B0500000000000000" pitchFamily="34" charset="0"/>
              </a:rPr>
              <a:t>Chuyển</a:t>
            </a:r>
            <a:r>
              <a:rPr lang="en-US" sz="2500" b="1" dirty="0">
                <a:latin typeface="Times" panose="020B0500000000000000" pitchFamily="34" charset="0"/>
                <a:ea typeface="Times" panose="020B0500000000000000" pitchFamily="34" charset="0"/>
                <a:cs typeface="Times" panose="020B0500000000000000" pitchFamily="34" charset="0"/>
              </a:rPr>
              <a:t> </a:t>
            </a:r>
            <a:r>
              <a:rPr lang="en-US" sz="2500" b="1" dirty="0" err="1">
                <a:latin typeface="Times" panose="020B0500000000000000" pitchFamily="34" charset="0"/>
                <a:ea typeface="Times" panose="020B0500000000000000" pitchFamily="34" charset="0"/>
                <a:cs typeface="Times" panose="020B0500000000000000" pitchFamily="34" charset="0"/>
              </a:rPr>
              <a:t>đổi</a:t>
            </a:r>
            <a:r>
              <a:rPr lang="en-US" sz="2500" b="1" dirty="0">
                <a:latin typeface="Times" panose="020B0500000000000000" pitchFamily="34" charset="0"/>
                <a:ea typeface="Times" panose="020B0500000000000000" pitchFamily="34" charset="0"/>
                <a:cs typeface="Times" panose="020B0500000000000000" pitchFamily="34" charset="0"/>
              </a:rPr>
              <a:t> </a:t>
            </a:r>
            <a:r>
              <a:rPr lang="en-US" sz="2500" b="1" dirty="0" smtClean="0">
                <a:latin typeface="Times" panose="020B0500000000000000" pitchFamily="34" charset="0"/>
                <a:ea typeface="Times" panose="020B0500000000000000" pitchFamily="34" charset="0"/>
                <a:cs typeface="Times" panose="020B0500000000000000" pitchFamily="34" charset="0"/>
              </a:rPr>
              <a:t>branch</a:t>
            </a:r>
          </a:p>
          <a:p>
            <a:pPr marL="0" indent="0">
              <a:buNone/>
            </a:pPr>
            <a:r>
              <a:rPr lang="en-US" sz="2500" dirty="0" err="1">
                <a:latin typeface="Times" panose="020B0500000000000000" pitchFamily="34" charset="0"/>
                <a:ea typeface="Times" panose="020B0500000000000000" pitchFamily="34" charset="0"/>
                <a:cs typeface="Times" panose="020B0500000000000000" pitchFamily="34" charset="0"/>
              </a:rPr>
              <a:t>Để</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thêm</a:t>
            </a:r>
            <a:r>
              <a:rPr lang="en-US" sz="2500" dirty="0">
                <a:latin typeface="Times" panose="020B0500000000000000" pitchFamily="34" charset="0"/>
                <a:ea typeface="Times" panose="020B0500000000000000" pitchFamily="34" charset="0"/>
                <a:cs typeface="Times" panose="020B0500000000000000" pitchFamily="34" charset="0"/>
              </a:rPr>
              <a:t> commit </a:t>
            </a:r>
            <a:r>
              <a:rPr lang="en-US" sz="2500" dirty="0" err="1">
                <a:latin typeface="Times" panose="020B0500000000000000" pitchFamily="34" charset="0"/>
                <a:ea typeface="Times" panose="020B0500000000000000" pitchFamily="34" charset="0"/>
                <a:cs typeface="Times" panose="020B0500000000000000" pitchFamily="34" charset="0"/>
              </a:rPr>
              <a:t>vào</a:t>
            </a:r>
            <a:r>
              <a:rPr lang="en-US" sz="2500" dirty="0">
                <a:latin typeface="Times" panose="020B0500000000000000" pitchFamily="34" charset="0"/>
                <a:ea typeface="Times" panose="020B0500000000000000" pitchFamily="34" charset="0"/>
                <a:cs typeface="Times" panose="020B0500000000000000" pitchFamily="34" charset="0"/>
              </a:rPr>
              <a:t> branch </a:t>
            </a:r>
            <a:r>
              <a:rPr lang="en-US" sz="2500" dirty="0" smtClean="0">
                <a:latin typeface="Times" panose="020B0500000000000000" pitchFamily="34" charset="0"/>
                <a:ea typeface="Times" panose="020B0500000000000000" pitchFamily="34" charset="0"/>
                <a:cs typeface="Times" panose="020B0500000000000000" pitchFamily="34" charset="0"/>
              </a:rPr>
              <a:t>BA </a:t>
            </a:r>
            <a:r>
              <a:rPr lang="en-US" sz="2500" dirty="0" err="1">
                <a:latin typeface="Times" panose="020B0500000000000000" pitchFamily="34" charset="0"/>
                <a:ea typeface="Times" panose="020B0500000000000000" pitchFamily="34" charset="0"/>
                <a:cs typeface="Times" panose="020B0500000000000000" pitchFamily="34" charset="0"/>
              </a:rPr>
              <a:t>đã</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tạo</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mới</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thì</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a:latin typeface="Times" panose="020B0500000000000000" pitchFamily="34" charset="0"/>
                <a:ea typeface="Times" panose="020B0500000000000000" pitchFamily="34" charset="0"/>
                <a:cs typeface="Times" panose="020B0500000000000000" pitchFamily="34" charset="0"/>
              </a:rPr>
              <a:t>cần</a:t>
            </a:r>
            <a:r>
              <a:rPr lang="en-US" sz="2500" dirty="0">
                <a:latin typeface="Times" panose="020B0500000000000000" pitchFamily="34" charset="0"/>
                <a:ea typeface="Times" panose="020B0500000000000000" pitchFamily="34" charset="0"/>
                <a:cs typeface="Times" panose="020B0500000000000000" pitchFamily="34" charset="0"/>
              </a:rPr>
              <a:t> checkout branch </a:t>
            </a:r>
            <a:r>
              <a:rPr lang="en-US" sz="2500" dirty="0" smtClean="0">
                <a:latin typeface="Times" panose="020B0500000000000000" pitchFamily="34" charset="0"/>
                <a:ea typeface="Times" panose="020B0500000000000000" pitchFamily="34" charset="0"/>
                <a:cs typeface="Times" panose="020B0500000000000000" pitchFamily="34" charset="0"/>
              </a:rPr>
              <a:t>BA.</a:t>
            </a:r>
          </a:p>
          <a:p>
            <a:pPr marL="0" lvl="0" indent="0">
              <a:buNone/>
            </a:pPr>
            <a:r>
              <a:rPr lang="en-US" sz="2500" dirty="0" err="1" smtClean="0">
                <a:latin typeface="Times" panose="020B0500000000000000" pitchFamily="34" charset="0"/>
                <a:ea typeface="Times" panose="020B0500000000000000" pitchFamily="34" charset="0"/>
                <a:cs typeface="Times" panose="020B0500000000000000" pitchFamily="34" charset="0"/>
              </a:rPr>
              <a:t>Sử</a:t>
            </a:r>
            <a:r>
              <a:rPr lang="en-US" sz="2500" dirty="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dụng</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lệnh</a:t>
            </a:r>
            <a:r>
              <a:rPr lang="en-US" sz="2500" dirty="0" smtClean="0">
                <a:latin typeface="Times" panose="020B0500000000000000" pitchFamily="34" charset="0"/>
                <a:ea typeface="Times" panose="020B0500000000000000" pitchFamily="34" charset="0"/>
                <a:cs typeface="Times" panose="020B0500000000000000" pitchFamily="34" charset="0"/>
              </a:rPr>
              <a:t> : </a:t>
            </a:r>
            <a:r>
              <a:rPr lang="en-US" sz="2800" dirty="0" smtClean="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checkout &lt;branch&gt;</a:t>
            </a:r>
            <a:r>
              <a:rPr lang="en-US" sz="4000" dirty="0">
                <a:solidFill>
                  <a:schemeClr val="tx1"/>
                </a:solidFill>
              </a:rPr>
              <a:t> </a:t>
            </a:r>
          </a:p>
          <a:p>
            <a:pPr>
              <a:buFont typeface="Wingdings" panose="05000000000000000000" pitchFamily="2" charset="2"/>
              <a:buChar char="Ø"/>
            </a:pPr>
            <a:r>
              <a:rPr lang="en-US" sz="2500" b="1" dirty="0" err="1" smtClean="0">
                <a:solidFill>
                  <a:schemeClr val="tx1"/>
                </a:solidFill>
                <a:latin typeface="Arial" panose="020B0604020202020204" pitchFamily="34" charset="0"/>
              </a:rPr>
              <a:t>Xóa</a:t>
            </a:r>
            <a:r>
              <a:rPr lang="en-US" sz="2500" b="1" dirty="0" smtClean="0">
                <a:solidFill>
                  <a:schemeClr val="tx1"/>
                </a:solidFill>
                <a:latin typeface="Arial" panose="020B0604020202020204" pitchFamily="34" charset="0"/>
              </a:rPr>
              <a:t> branch :</a:t>
            </a:r>
            <a:r>
              <a:rPr lang="en-US" sz="2800" dirty="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branch -d &lt;</a:t>
            </a:r>
            <a:r>
              <a:rPr lang="en-US" sz="2800" dirty="0" err="1">
                <a:solidFill>
                  <a:srgbClr val="191919"/>
                </a:solidFill>
                <a:latin typeface="Bitstream Vera Sans Mono"/>
              </a:rPr>
              <a:t>branchname</a:t>
            </a:r>
            <a:r>
              <a:rPr lang="en-US" sz="2800" dirty="0">
                <a:solidFill>
                  <a:srgbClr val="191919"/>
                </a:solidFill>
                <a:latin typeface="Bitstream Vera Sans Mono"/>
              </a:rPr>
              <a:t>&gt;</a:t>
            </a:r>
            <a:r>
              <a:rPr lang="en-US" sz="4000" dirty="0">
                <a:solidFill>
                  <a:schemeClr val="tx1"/>
                </a:solidFill>
              </a:rPr>
              <a:t> </a:t>
            </a:r>
            <a:endParaRPr lang="en-US" sz="6000" dirty="0">
              <a:solidFill>
                <a:schemeClr val="tx1"/>
              </a:solidFill>
              <a:latin typeface="Arial" panose="020B0604020202020204" pitchFamily="34" charset="0"/>
            </a:endParaRPr>
          </a:p>
          <a:p>
            <a:pPr lvl="0">
              <a:buFont typeface="Wingdings" panose="05000000000000000000" pitchFamily="2" charset="2"/>
              <a:buChar char="Ø"/>
            </a:pPr>
            <a:endParaRPr lang="en-US" sz="2500" b="1" dirty="0">
              <a:solidFill>
                <a:schemeClr val="tx1"/>
              </a:solidFill>
              <a:latin typeface="Arial" panose="020B0604020202020204" pitchFamily="34" charset="0"/>
            </a:endParaRPr>
          </a:p>
          <a:p>
            <a:pPr marL="0" indent="0">
              <a:buNone/>
            </a:pP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0" indent="0">
              <a:buNone/>
            </a:pPr>
            <a:endParaRPr lang="en-US" sz="2500" b="1" dirty="0">
              <a:latin typeface="Times" panose="020B0500000000000000" pitchFamily="34" charset="0"/>
              <a:ea typeface="Times" panose="020B0500000000000000" pitchFamily="34" charset="0"/>
              <a:cs typeface="Times" panose="020B0500000000000000" pitchFamily="34" charset="0"/>
            </a:endParaRPr>
          </a:p>
          <a:p>
            <a:endParaRPr lang="en-US" sz="2500" dirty="0">
              <a:latin typeface="Times" panose="020B0500000000000000" pitchFamily="34" charset="0"/>
              <a:ea typeface="Times" panose="020B0500000000000000" pitchFamily="34" charset="0"/>
              <a:cs typeface="Times" panose="020B0500000000000000"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442" y="3565834"/>
            <a:ext cx="8404346" cy="3169818"/>
          </a:xfrm>
          <a:prstGeom prst="rect">
            <a:avLst/>
          </a:prstGeom>
        </p:spPr>
      </p:pic>
      <p:sp>
        <p:nvSpPr>
          <p:cNvPr id="7" name="Rectangle 2"/>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22795"/>
            <a:ext cx="65" cy="411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68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893" y="296214"/>
            <a:ext cx="2356275" cy="856961"/>
          </a:xfrm>
        </p:spPr>
        <p:txBody>
          <a:bodyPr>
            <a:normAutofit fontScale="90000"/>
          </a:bodyPr>
          <a:lstStyle/>
          <a:p>
            <a:r>
              <a:rPr lang="en-US" sz="4500" b="1" dirty="0" smtClean="0">
                <a:latin typeface="Times" panose="020B0500000000000000" pitchFamily="34" charset="0"/>
                <a:ea typeface="Times" panose="020B0500000000000000" pitchFamily="34" charset="0"/>
                <a:cs typeface="Times" panose="020B0500000000000000" pitchFamily="34" charset="0"/>
              </a:rPr>
              <a:t>GITHUB</a:t>
            </a:r>
            <a:endParaRPr lang="en-US" sz="4500" b="1" dirty="0">
              <a:latin typeface="Times" panose="020B0500000000000000" pitchFamily="34" charset="0"/>
              <a:ea typeface="Times" panose="020B0500000000000000" pitchFamily="34" charset="0"/>
              <a:cs typeface="Times" panose="020B0500000000000000" pitchFamily="34" charset="0"/>
            </a:endParaRPr>
          </a:p>
        </p:txBody>
      </p:sp>
      <p:sp>
        <p:nvSpPr>
          <p:cNvPr id="4" name="Rectangle 1"/>
          <p:cNvSpPr>
            <a:spLocks noGrp="1" noChangeArrowheads="1"/>
          </p:cNvSpPr>
          <p:nvPr>
            <p:ph idx="1"/>
          </p:nvPr>
        </p:nvSpPr>
        <p:spPr bwMode="auto">
          <a:xfrm>
            <a:off x="785889" y="1508639"/>
            <a:ext cx="1036749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GitHub</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hệ</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thống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quản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lý</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nguồn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phân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tán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cung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cấp</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những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lợi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ích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sau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lưu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một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tổ</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chức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nhau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của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nguồn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phần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mềm</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phục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từ</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một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trong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quá</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khứ</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Có</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thể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so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sánh</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giữa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phiên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bản</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Xem</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ai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sửa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gì</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gây</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ra</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lỗi</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Ai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phát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hiện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lỗi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phục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lại</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tập</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tin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bị</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mất</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và</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bạn</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không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mất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nhiều</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công</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sức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để</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làm</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tất</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cả</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việc</a:t>
            </a:r>
            <a:r>
              <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rPr>
              <a:t> </a:t>
            </a:r>
            <a:r>
              <a:rPr kumimoji="0" lang="en-US" sz="3000" b="0" i="0" u="none" strike="noStrike" cap="none" normalizeH="0" baseline="0" dirty="0" err="1" smtClean="0">
                <a:ln>
                  <a:noFill/>
                </a:ln>
                <a:effectLst/>
                <a:latin typeface="Times" panose="020B0500000000000000" pitchFamily="34" charset="0"/>
                <a:ea typeface="Times" panose="020B0500000000000000" pitchFamily="34" charset="0"/>
                <a:cs typeface="Times" panose="020B0500000000000000" pitchFamily="34" charset="0"/>
              </a:rPr>
              <a:t>trên</a:t>
            </a: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000" b="0" i="0" u="none" strike="noStrike" cap="none" normalizeH="0" baseline="0" dirty="0" smtClean="0">
              <a:ln>
                <a:noFill/>
              </a:ln>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351092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290431"/>
            <a:ext cx="8911687" cy="1280890"/>
          </a:xfrm>
        </p:spPr>
        <p:txBody>
          <a:bodyPr/>
          <a:lstStyle/>
          <a:p>
            <a:r>
              <a:rPr lang="en-US" b="1" dirty="0" smtClean="0">
                <a:latin typeface="Times" panose="020B0500000000000000" pitchFamily="34" charset="0"/>
                <a:ea typeface="Times" panose="020B0500000000000000" pitchFamily="34" charset="0"/>
                <a:cs typeface="Times" panose="020B0500000000000000" pitchFamily="34" charset="0"/>
              </a:rPr>
              <a:t>CÁCH QUẢN LÝ PHIÊN BẢN CỦA GIT</a:t>
            </a:r>
            <a:endParaRPr lang="en-US" b="1" dirty="0">
              <a:latin typeface="Times" panose="020B0500000000000000" pitchFamily="34" charset="0"/>
              <a:ea typeface="Times" panose="020B0500000000000000" pitchFamily="34" charset="0"/>
              <a:cs typeface="Times" panose="020B0500000000000000" pitchFamily="34" charset="0"/>
            </a:endParaRPr>
          </a:p>
        </p:txBody>
      </p:sp>
      <p:sp>
        <p:nvSpPr>
          <p:cNvPr id="3" name="Content Placeholder 2"/>
          <p:cNvSpPr>
            <a:spLocks noGrp="1"/>
          </p:cNvSpPr>
          <p:nvPr>
            <p:ph idx="1"/>
          </p:nvPr>
        </p:nvSpPr>
        <p:spPr>
          <a:xfrm>
            <a:off x="781877" y="1122888"/>
            <a:ext cx="11410123" cy="3777622"/>
          </a:xfrm>
        </p:spPr>
        <p:txBody>
          <a:bodyPr>
            <a:normAutofit/>
          </a:bodyPr>
          <a:lstStyle/>
          <a:p>
            <a:r>
              <a:rPr lang="vi-VN" sz="3000" b="1" dirty="0" smtClean="0">
                <a:latin typeface="Times" panose="020B0500000000000000" pitchFamily="34" charset="0"/>
                <a:ea typeface="Times" panose="020B0500000000000000" pitchFamily="34" charset="0"/>
                <a:cs typeface="Times" panose="020B0500000000000000" pitchFamily="34" charset="0"/>
              </a:rPr>
              <a:t>Tạo </a:t>
            </a:r>
            <a:r>
              <a:rPr lang="vi-VN" sz="3000" b="1" dirty="0">
                <a:latin typeface="Times" panose="020B0500000000000000" pitchFamily="34" charset="0"/>
                <a:ea typeface="Times" panose="020B0500000000000000" pitchFamily="34" charset="0"/>
                <a:cs typeface="Times" panose="020B0500000000000000" pitchFamily="34" charset="0"/>
              </a:rPr>
              <a:t>tài khoản</a:t>
            </a:r>
          </a:p>
          <a:p>
            <a:pPr marL="0" indent="0">
              <a:buNone/>
            </a:pPr>
            <a:r>
              <a:rPr lang="vi-VN" sz="3000" dirty="0">
                <a:latin typeface="Times" panose="020B0500000000000000" pitchFamily="34" charset="0"/>
                <a:ea typeface="Times" panose="020B0500000000000000" pitchFamily="34" charset="0"/>
                <a:cs typeface="Times" panose="020B0500000000000000" pitchFamily="34" charset="0"/>
              </a:rPr>
              <a:t>Để bạn có thể lưu trữ mã nguồn và sử dụng các dịch vụ của GitHub, trước tiên, bạn phải tạo một tài khoản của GitHub. Để tạo tài khoản, đơn giản, trên trang web chính của GitHub, bạn bấm nút Sign up hoặc Sign up for GitHub.</a:t>
            </a:r>
          </a:p>
          <a:p>
            <a:endParaRPr lang="en-US" sz="3000" dirty="0">
              <a:latin typeface="Times" panose="020B0500000000000000" pitchFamily="34" charset="0"/>
              <a:ea typeface="Times" panose="020B0500000000000000" pitchFamily="34" charset="0"/>
              <a:cs typeface="Times" panose="020B0500000000000000"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517" y="3165081"/>
            <a:ext cx="5293218" cy="3570569"/>
          </a:xfrm>
          <a:prstGeom prst="rect">
            <a:avLst/>
          </a:prstGeom>
        </p:spPr>
      </p:pic>
    </p:spTree>
    <p:extLst>
      <p:ext uri="{BB962C8B-B14F-4D97-AF65-F5344CB8AC3E}">
        <p14:creationId xmlns:p14="http://schemas.microsoft.com/office/powerpoint/2010/main" val="3396032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97" y="237744"/>
            <a:ext cx="9650055"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CÁCH QUẢN LÝ PHIÊN BẢN CỦA </a:t>
            </a:r>
            <a:r>
              <a:rPr lang="en-US" b="1" dirty="0" smtClean="0">
                <a:latin typeface="Times" panose="020B0500000000000000" pitchFamily="34" charset="0"/>
                <a:ea typeface="Times" panose="020B0500000000000000" pitchFamily="34" charset="0"/>
                <a:cs typeface="Times" panose="020B0500000000000000" pitchFamily="34" charset="0"/>
              </a:rPr>
              <a:t>GITHUB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500" y="978795"/>
            <a:ext cx="5095762" cy="5705341"/>
          </a:xfrm>
        </p:spPr>
      </p:pic>
      <p:sp>
        <p:nvSpPr>
          <p:cNvPr id="5" name="TextBox 4"/>
          <p:cNvSpPr txBox="1"/>
          <p:nvPr/>
        </p:nvSpPr>
        <p:spPr>
          <a:xfrm>
            <a:off x="244700" y="1106511"/>
            <a:ext cx="6752800" cy="5863144"/>
          </a:xfrm>
          <a:prstGeom prst="rect">
            <a:avLst/>
          </a:prstGeom>
          <a:noFill/>
        </p:spPr>
        <p:txBody>
          <a:bodyPr wrap="square" rtlCol="0">
            <a:spAutoFit/>
          </a:bodyPr>
          <a:lstStyle/>
          <a:p>
            <a:pPr marL="342900" indent="-342900" fontAlgn="base">
              <a:buFont typeface="Wingdings" panose="05000000000000000000" pitchFamily="2" charset="2"/>
              <a:buChar char="Ø"/>
            </a:pPr>
            <a:r>
              <a:rPr lang="vi-VN" sz="2500" dirty="0">
                <a:latin typeface="Times" panose="020B0500000000000000" pitchFamily="34" charset="0"/>
                <a:ea typeface="Times" panose="020B0500000000000000" pitchFamily="34" charset="0"/>
                <a:cs typeface="Times" panose="020B0500000000000000" pitchFamily="34" charset="0"/>
              </a:rPr>
              <a:t>Respoitory name: tên project của bạn. Nó sẽ liên quan đến đường dẫn đến git để clone project về máy</a:t>
            </a:r>
          </a:p>
          <a:p>
            <a:pPr marL="342900" indent="-342900" fontAlgn="base">
              <a:buFont typeface="Wingdings" panose="05000000000000000000" pitchFamily="2" charset="2"/>
              <a:buChar char="Ø"/>
            </a:pPr>
            <a:r>
              <a:rPr lang="vi-VN" sz="2500" dirty="0">
                <a:latin typeface="Times" panose="020B0500000000000000" pitchFamily="34" charset="0"/>
                <a:ea typeface="Times" panose="020B0500000000000000" pitchFamily="34" charset="0"/>
                <a:cs typeface="Times" panose="020B0500000000000000" pitchFamily="34" charset="0"/>
              </a:rPr>
              <a:t>Description: Mô tả về ứng dụng (cái này có thể không điền)</a:t>
            </a:r>
            <a:br>
              <a:rPr lang="vi-VN" sz="2500" dirty="0">
                <a:latin typeface="Times" panose="020B0500000000000000" pitchFamily="34" charset="0"/>
                <a:ea typeface="Times" panose="020B0500000000000000" pitchFamily="34" charset="0"/>
                <a:cs typeface="Times" panose="020B0500000000000000" pitchFamily="34" charset="0"/>
              </a:rPr>
            </a:br>
            <a:r>
              <a:rPr lang="vi-VN" sz="2500" dirty="0">
                <a:latin typeface="Times" panose="020B0500000000000000" pitchFamily="34" charset="0"/>
                <a:ea typeface="Times" panose="020B0500000000000000" pitchFamily="34" charset="0"/>
                <a:cs typeface="Times" panose="020B0500000000000000" pitchFamily="34" charset="0"/>
              </a:rPr>
              <a:t>Public/Private: là 2 chế độ của respository. Public thì mọi người đều có thể  nhìn thấy project này. Bạn sẽ chọn người </a:t>
            </a:r>
            <a:r>
              <a:rPr lang="vi-VN" sz="2500" dirty="0" smtClean="0">
                <a:latin typeface="Times" panose="020B0500000000000000" pitchFamily="34" charset="0"/>
                <a:ea typeface="Times" panose="020B0500000000000000" pitchFamily="34" charset="0"/>
                <a:cs typeface="Times" panose="020B0500000000000000" pitchFamily="34" charset="0"/>
              </a:rPr>
              <a:t>commit.</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342900" indent="-342900" fontAlgn="base">
              <a:buFont typeface="Wingdings" panose="05000000000000000000" pitchFamily="2" charset="2"/>
              <a:buChar char="Ø"/>
            </a:pPr>
            <a:r>
              <a:rPr lang="vi-VN" sz="2500" dirty="0" smtClean="0">
                <a:latin typeface="Times" panose="020B0500000000000000" pitchFamily="34" charset="0"/>
                <a:ea typeface="Times" panose="020B0500000000000000" pitchFamily="34" charset="0"/>
                <a:cs typeface="Times" panose="020B0500000000000000" pitchFamily="34" charset="0"/>
              </a:rPr>
              <a:t>Private</a:t>
            </a:r>
            <a:r>
              <a:rPr lang="vi-VN" sz="2500" dirty="0">
                <a:latin typeface="Times" panose="020B0500000000000000" pitchFamily="34" charset="0"/>
                <a:ea typeface="Times" panose="020B0500000000000000" pitchFamily="34" charset="0"/>
                <a:cs typeface="Times" panose="020B0500000000000000" pitchFamily="34" charset="0"/>
              </a:rPr>
              <a:t>: bạn chọn người có thể nhìn thấy và commit vào project </a:t>
            </a:r>
            <a:r>
              <a:rPr lang="vi-VN" sz="2500" dirty="0" smtClean="0">
                <a:latin typeface="Times" panose="020B0500000000000000" pitchFamily="34" charset="0"/>
                <a:ea typeface="Times" panose="020B0500000000000000" pitchFamily="34" charset="0"/>
                <a:cs typeface="Times" panose="020B0500000000000000" pitchFamily="34" charset="0"/>
              </a:rPr>
              <a:t>này</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342900" indent="-342900" fontAlgn="base">
              <a:buFont typeface="Wingdings" panose="05000000000000000000" pitchFamily="2" charset="2"/>
              <a:buChar char="Ø"/>
            </a:pPr>
            <a:r>
              <a:rPr lang="vi-VN" sz="2500" dirty="0" smtClean="0">
                <a:latin typeface="Times" panose="020B0500000000000000" pitchFamily="34" charset="0"/>
                <a:ea typeface="Times" panose="020B0500000000000000" pitchFamily="34" charset="0"/>
                <a:cs typeface="Times" panose="020B0500000000000000" pitchFamily="34" charset="0"/>
              </a:rPr>
              <a:t>Initialize </a:t>
            </a:r>
            <a:r>
              <a:rPr lang="vi-VN" sz="2500" dirty="0">
                <a:latin typeface="Times" panose="020B0500000000000000" pitchFamily="34" charset="0"/>
                <a:ea typeface="Times" panose="020B0500000000000000" pitchFamily="34" charset="0"/>
                <a:cs typeface="Times" panose="020B0500000000000000" pitchFamily="34" charset="0"/>
              </a:rPr>
              <a:t>this respository with a README: Bạn có muốn tự tạo file Readme (file để ghi thông tin, cách dùng project) luôn cho bạn không?</a:t>
            </a:r>
          </a:p>
          <a:p>
            <a:pPr fontAlgn="base"/>
            <a:r>
              <a:rPr lang="vi-VN" sz="2500" dirty="0">
                <a:latin typeface="Times" panose="020B0500000000000000" pitchFamily="34" charset="0"/>
                <a:ea typeface="Times" panose="020B0500000000000000" pitchFamily="34" charset="0"/>
                <a:cs typeface="Times" panose="020B0500000000000000" pitchFamily="34" charset="0"/>
              </a:rPr>
              <a:t>Sau đó ấn Create respository</a:t>
            </a:r>
          </a:p>
          <a:p>
            <a:endParaRPr lang="en-US" sz="25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030425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186229"/>
            <a:ext cx="8911687" cy="1280890"/>
          </a:xfrm>
        </p:spPr>
        <p:txBody>
          <a:bodyPr/>
          <a:lstStyle/>
          <a:p>
            <a:r>
              <a:rPr lang="en-US" b="1" dirty="0" smtClean="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smtClean="0">
                <a:latin typeface="Times" panose="020B0500000000000000" pitchFamily="34" charset="0"/>
                <a:ea typeface="Times" panose="020B0500000000000000" pitchFamily="34" charset="0"/>
                <a:cs typeface="Times" panose="020B0500000000000000" pitchFamily="34" charset="0"/>
              </a:rPr>
            </a:br>
            <a:endParaRPr lang="en-US" b="1" dirty="0"/>
          </a:p>
        </p:txBody>
      </p:sp>
      <p:sp>
        <p:nvSpPr>
          <p:cNvPr id="3" name="Content Placeholder 2"/>
          <p:cNvSpPr>
            <a:spLocks noGrp="1"/>
          </p:cNvSpPr>
          <p:nvPr>
            <p:ph idx="1"/>
          </p:nvPr>
        </p:nvSpPr>
        <p:spPr>
          <a:xfrm>
            <a:off x="654676" y="1419101"/>
            <a:ext cx="3590544" cy="5265034"/>
          </a:xfrm>
        </p:spPr>
        <p:txBody>
          <a:bodyPr>
            <a:normAutofit/>
          </a:bodyPr>
          <a:lstStyle/>
          <a:p>
            <a:r>
              <a:rPr lang="vi-VN" b="1" dirty="0"/>
              <a:t>Đẩy code lên( push code )</a:t>
            </a:r>
            <a:endParaRPr lang="vi-VN" dirty="0"/>
          </a:p>
          <a:p>
            <a:pPr marL="0" indent="0">
              <a:buNone/>
            </a:pPr>
            <a:r>
              <a:rPr lang="vi-VN" dirty="0"/>
              <a:t>Đây là việc cần thiết khi có sự thay đổi trong source code, trước khi push được bắt buộc phải click vào </a:t>
            </a:r>
            <a:r>
              <a:rPr lang="vi-VN" b="1" dirty="0"/>
              <a:t>unstaged files </a:t>
            </a:r>
            <a:r>
              <a:rPr lang="vi-VN" dirty="0"/>
              <a:t>và </a:t>
            </a:r>
            <a:r>
              <a:rPr lang="vi-VN" b="1" dirty="0"/>
              <a:t>comment -&gt; click vào push </a:t>
            </a:r>
            <a:r>
              <a:rPr lang="vi-VN" dirty="0"/>
              <a:t>trên toolbar của source tree. Việc làm này phải được thực hiện thường xuyên khi có sự thay đổi về code để người quản lý có thể quản lý được công việc cũng như là các thành viên khác có thể nắm bắt được sự thay đổi.</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089" y="1174403"/>
            <a:ext cx="7432947" cy="5509732"/>
          </a:xfrm>
          <a:prstGeom prst="rect">
            <a:avLst/>
          </a:prstGeom>
        </p:spPr>
      </p:pic>
    </p:spTree>
    <p:extLst>
      <p:ext uri="{BB962C8B-B14F-4D97-AF65-F5344CB8AC3E}">
        <p14:creationId xmlns:p14="http://schemas.microsoft.com/office/powerpoint/2010/main" val="632068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53" y="186229"/>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648494" y="1219199"/>
            <a:ext cx="2987339" cy="4616002"/>
          </a:xfrm>
        </p:spPr>
        <p:txBody>
          <a:bodyPr>
            <a:noAutofit/>
          </a:bodyPr>
          <a:lstStyle/>
          <a:p>
            <a:r>
              <a:rPr lang="vi-VN" sz="2500" b="1" dirty="0"/>
              <a:t>Kéo code về( pull code )</a:t>
            </a:r>
            <a:endParaRPr lang="vi-VN" sz="2500" dirty="0"/>
          </a:p>
          <a:p>
            <a:pPr marL="0" indent="0">
              <a:buNone/>
            </a:pPr>
            <a:r>
              <a:rPr lang="vi-VN" sz="2500" dirty="0"/>
              <a:t>Cũng giống như Push code lên tuy nhiên việc bây giờ chỉ là lấy code về bao gồm những thay đổi mà thành viên khác đã push lên. Bạn chỉ cần click vào </a:t>
            </a:r>
            <a:r>
              <a:rPr lang="vi-VN" sz="2500" b="1" dirty="0"/>
              <a:t>Pull</a:t>
            </a:r>
            <a:r>
              <a:rPr lang="vi-VN" sz="2500" dirty="0"/>
              <a:t> ở trên toolbar của source tree</a:t>
            </a:r>
          </a:p>
          <a:p>
            <a:pPr marL="0" indent="0">
              <a:buNone/>
            </a:pPr>
            <a:r>
              <a:rPr lang="en-US" sz="2500" b="1" dirty="0">
                <a:latin typeface="Times" panose="020B0500000000000000" pitchFamily="34" charset="0"/>
                <a:ea typeface="Times" panose="020B0500000000000000" pitchFamily="34" charset="0"/>
                <a:cs typeface="Times" panose="020B0500000000000000" pitchFamily="34" charset="0"/>
              </a:rPr>
              <a:t/>
            </a:r>
            <a:br>
              <a:rPr lang="en-US" sz="2500" b="1" dirty="0">
                <a:latin typeface="Times" panose="020B0500000000000000" pitchFamily="34" charset="0"/>
                <a:ea typeface="Times" panose="020B0500000000000000" pitchFamily="34" charset="0"/>
                <a:cs typeface="Times" panose="020B0500000000000000" pitchFamily="34" charset="0"/>
              </a:rPr>
            </a:b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622" y="1219199"/>
            <a:ext cx="8238185" cy="5439177"/>
          </a:xfrm>
          <a:prstGeom prst="rect">
            <a:avLst/>
          </a:prstGeom>
        </p:spPr>
      </p:pic>
    </p:spTree>
    <p:extLst>
      <p:ext uri="{BB962C8B-B14F-4D97-AF65-F5344CB8AC3E}">
        <p14:creationId xmlns:p14="http://schemas.microsoft.com/office/powerpoint/2010/main" val="27815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302138"/>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656823" y="1386625"/>
            <a:ext cx="11178862" cy="3777622"/>
          </a:xfrm>
        </p:spPr>
        <p:txBody>
          <a:bodyPr>
            <a:normAutofit/>
          </a:bodyPr>
          <a:lstStyle/>
          <a:p>
            <a:r>
              <a:rPr lang="vi-VN" sz="2500" dirty="0">
                <a:latin typeface="Times" panose="020B0500000000000000" pitchFamily="34" charset="0"/>
                <a:ea typeface="Times" panose="020B0500000000000000" pitchFamily="34" charset="0"/>
                <a:cs typeface="Times" panose="020B0500000000000000" pitchFamily="34" charset="0"/>
              </a:rPr>
              <a:t> Nếu có nhiều người cùng thay đổi trên 1 file và cùng một chỗ thì chắc chắn bạn sẽ bị conflict và việc pull hoặc Push code lên sẽ báo lỗi và không thực hiện </a:t>
            </a:r>
            <a:r>
              <a:rPr lang="vi-VN" sz="2500" dirty="0" smtClean="0">
                <a:latin typeface="Times" panose="020B0500000000000000" pitchFamily="34" charset="0"/>
                <a:ea typeface="Times" panose="020B0500000000000000" pitchFamily="34" charset="0"/>
                <a:cs typeface="Times" panose="020B0500000000000000" pitchFamily="34" charset="0"/>
              </a:rPr>
              <a:t>được</a:t>
            </a:r>
            <a:endParaRPr lang="en-US" sz="2500" dirty="0" smtClean="0">
              <a:latin typeface="Times" panose="020B0500000000000000" pitchFamily="34" charset="0"/>
              <a:ea typeface="Times" panose="020B0500000000000000" pitchFamily="34" charset="0"/>
              <a:cs typeface="Times" panose="020B0500000000000000" pitchFamily="34" charset="0"/>
            </a:endParaRPr>
          </a:p>
          <a:p>
            <a:r>
              <a:rPr lang="vi-VN" sz="2500" dirty="0" smtClean="0">
                <a:latin typeface="Times" panose="020B0500000000000000" pitchFamily="34" charset="0"/>
                <a:ea typeface="Times" panose="020B0500000000000000" pitchFamily="34" charset="0"/>
                <a:cs typeface="Times" panose="020B0500000000000000" pitchFamily="34" charset="0"/>
              </a:rPr>
              <a:t>Cách </a:t>
            </a:r>
            <a:r>
              <a:rPr lang="vi-VN" sz="2500" dirty="0">
                <a:latin typeface="Times" panose="020B0500000000000000" pitchFamily="34" charset="0"/>
                <a:ea typeface="Times" panose="020B0500000000000000" pitchFamily="34" charset="0"/>
                <a:cs typeface="Times" panose="020B0500000000000000" pitchFamily="34" charset="0"/>
              </a:rPr>
              <a:t>phòng tránh Conflict thì tốt nhất team nên phân chia công việc cụ thể cho riêng từng  người không được làm chung file để tránh tình trạng trên</a:t>
            </a:r>
            <a:endParaRPr lang="en-US" sz="25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91370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315017"/>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sp>
        <p:nvSpPr>
          <p:cNvPr id="3" name="Content Placeholder 2"/>
          <p:cNvSpPr>
            <a:spLocks noGrp="1"/>
          </p:cNvSpPr>
          <p:nvPr>
            <p:ph idx="1"/>
          </p:nvPr>
        </p:nvSpPr>
        <p:spPr>
          <a:xfrm>
            <a:off x="554735" y="1364087"/>
            <a:ext cx="11519873" cy="3777622"/>
          </a:xfrm>
        </p:spPr>
        <p:txBody>
          <a:bodyPr>
            <a:normAutofit/>
          </a:bodyPr>
          <a:lstStyle/>
          <a:p>
            <a:pPr marL="0" indent="0">
              <a:buNone/>
            </a:pPr>
            <a:r>
              <a:rPr lang="fr-FR" sz="2500" b="1" dirty="0" err="1" smtClean="0">
                <a:latin typeface="Times" panose="020B0500000000000000" pitchFamily="34" charset="0"/>
                <a:ea typeface="Times" panose="020B0500000000000000" pitchFamily="34" charset="0"/>
                <a:cs typeface="Times" panose="020B0500000000000000" pitchFamily="34" charset="0"/>
              </a:rPr>
              <a:t>Branch</a:t>
            </a:r>
            <a:r>
              <a:rPr lang="fr-FR" sz="2500" b="1" dirty="0" smtClean="0">
                <a:latin typeface="Times" panose="020B0500000000000000" pitchFamily="34" charset="0"/>
                <a:ea typeface="Times" panose="020B0500000000000000" pitchFamily="34" charset="0"/>
                <a:cs typeface="Times" panose="020B0500000000000000" pitchFamily="34" charset="0"/>
              </a:rPr>
              <a:t> </a:t>
            </a:r>
            <a:r>
              <a:rPr lang="fr-FR" sz="2500" b="1" dirty="0" err="1" smtClean="0">
                <a:latin typeface="Times" panose="020B0500000000000000" pitchFamily="34" charset="0"/>
                <a:ea typeface="Times" panose="020B0500000000000000" pitchFamily="34" charset="0"/>
                <a:cs typeface="Times" panose="020B0500000000000000" pitchFamily="34" charset="0"/>
              </a:rPr>
              <a:t>trong</a:t>
            </a:r>
            <a:r>
              <a:rPr lang="fr-FR" sz="2500" b="1" dirty="0" smtClean="0">
                <a:latin typeface="Times" panose="020B0500000000000000" pitchFamily="34" charset="0"/>
                <a:ea typeface="Times" panose="020B0500000000000000" pitchFamily="34" charset="0"/>
                <a:cs typeface="Times" panose="020B0500000000000000" pitchFamily="34" charset="0"/>
              </a:rPr>
              <a:t> Git là </a:t>
            </a:r>
            <a:r>
              <a:rPr lang="fr-FR" sz="2500" b="1" dirty="0" err="1" smtClean="0">
                <a:latin typeface="Times" panose="020B0500000000000000" pitchFamily="34" charset="0"/>
                <a:ea typeface="Times" panose="020B0500000000000000" pitchFamily="34" charset="0"/>
                <a:cs typeface="Times" panose="020B0500000000000000" pitchFamily="34" charset="0"/>
              </a:rPr>
              <a:t>gì</a:t>
            </a:r>
            <a:r>
              <a:rPr lang="fr-FR" sz="2500" b="1" dirty="0" smtClean="0">
                <a:latin typeface="Times" panose="020B0500000000000000" pitchFamily="34" charset="0"/>
                <a:ea typeface="Times" panose="020B0500000000000000" pitchFamily="34" charset="0"/>
                <a:cs typeface="Times" panose="020B0500000000000000" pitchFamily="34" charset="0"/>
              </a:rPr>
              <a:t>?</a:t>
            </a:r>
            <a:endParaRPr lang="en-US" sz="2500" dirty="0" smtClean="0">
              <a:latin typeface="Times" panose="020B0500000000000000" pitchFamily="34" charset="0"/>
              <a:ea typeface="Times" panose="020B0500000000000000" pitchFamily="34" charset="0"/>
              <a:cs typeface="Times" panose="020B0500000000000000" pitchFamily="34" charset="0"/>
            </a:endParaRPr>
          </a:p>
          <a:p>
            <a:pPr marL="0" indent="0">
              <a:buNone/>
            </a:pPr>
            <a:r>
              <a:rPr lang="en-US" sz="2500" dirty="0" err="1" smtClean="0">
                <a:latin typeface="Times" panose="020B0500000000000000" pitchFamily="34" charset="0"/>
                <a:ea typeface="Times" panose="020B0500000000000000" pitchFamily="34" charset="0"/>
                <a:cs typeface="Times" panose="020B0500000000000000" pitchFamily="34" charset="0"/>
              </a:rPr>
              <a:t>Khi</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bắt</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đầu</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khởi</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tạo</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repository </a:t>
            </a:r>
            <a:r>
              <a:rPr lang="en-US" sz="2500" dirty="0" err="1" smtClean="0">
                <a:latin typeface="Times" panose="020B0500000000000000" pitchFamily="34" charset="0"/>
                <a:ea typeface="Times" panose="020B0500000000000000" pitchFamily="34" charset="0"/>
                <a:cs typeface="Times" panose="020B0500000000000000" pitchFamily="34" charset="0"/>
              </a:rPr>
              <a:t>hoặc</a:t>
            </a:r>
            <a:r>
              <a:rPr lang="en-US" sz="2500" dirty="0" smtClean="0">
                <a:latin typeface="Times" panose="020B0500000000000000" pitchFamily="34" charset="0"/>
                <a:ea typeface="Times" panose="020B0500000000000000" pitchFamily="34" charset="0"/>
                <a:cs typeface="Times" panose="020B0500000000000000" pitchFamily="34" charset="0"/>
              </a:rPr>
              <a:t> clone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repository, </a:t>
            </a:r>
            <a:r>
              <a:rPr lang="en-US" sz="2500" dirty="0" err="1" smtClean="0">
                <a:latin typeface="Times" panose="020B0500000000000000" pitchFamily="34" charset="0"/>
                <a:ea typeface="Times" panose="020B0500000000000000" pitchFamily="34" charset="0"/>
                <a:cs typeface="Times" panose="020B0500000000000000" pitchFamily="34" charset="0"/>
              </a:rPr>
              <a:t>bạn</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sẽ</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có</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một</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nhánh</a:t>
            </a:r>
            <a:r>
              <a:rPr lang="en-US" sz="2500" dirty="0" smtClean="0">
                <a:latin typeface="Times" panose="020B0500000000000000" pitchFamily="34" charset="0"/>
                <a:ea typeface="Times" panose="020B0500000000000000" pitchFamily="34" charset="0"/>
                <a:cs typeface="Times" panose="020B0500000000000000" pitchFamily="34" charset="0"/>
              </a:rPr>
              <a:t> (branch) </a:t>
            </a:r>
            <a:r>
              <a:rPr lang="en-US" sz="2500" dirty="0" err="1" smtClean="0">
                <a:latin typeface="Times" panose="020B0500000000000000" pitchFamily="34" charset="0"/>
                <a:ea typeface="Times" panose="020B0500000000000000" pitchFamily="34" charset="0"/>
                <a:cs typeface="Times" panose="020B0500000000000000" pitchFamily="34" charset="0"/>
              </a:rPr>
              <a:t>chính</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tên</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là</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smtClean="0">
                <a:solidFill>
                  <a:srgbClr val="C7254E"/>
                </a:solidFill>
                <a:latin typeface="Times" panose="020B0500000000000000" pitchFamily="34" charset="0"/>
                <a:ea typeface="Times" panose="020B0500000000000000" pitchFamily="34" charset="0"/>
                <a:cs typeface="Times" panose="020B0500000000000000" pitchFamily="34" charset="0"/>
              </a:rPr>
              <a:t> master</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bạn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có</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thể</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hiểu</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master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là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một</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cái</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thân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cây</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Đây</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là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branch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mà</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sẽ</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chứa</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toàn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bộ</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các</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mã</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nguồn</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chính</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a:t>
            </a:r>
            <a:r>
              <a:rPr lang="en-US" sz="2500" dirty="0" err="1" smtClean="0">
                <a:solidFill>
                  <a:srgbClr val="636363"/>
                </a:solidFill>
                <a:latin typeface="Times" panose="020B0500000000000000" pitchFamily="34" charset="0"/>
                <a:ea typeface="Times" panose="020B0500000000000000" pitchFamily="34" charset="0"/>
                <a:cs typeface="Times" panose="020B0500000000000000" pitchFamily="34" charset="0"/>
              </a:rPr>
              <a:t>trong</a:t>
            </a:r>
            <a:r>
              <a:rPr lang="en-US" sz="2500" dirty="0" smtClean="0">
                <a:solidFill>
                  <a:srgbClr val="636363"/>
                </a:solidFill>
                <a:latin typeface="Times" panose="020B0500000000000000" pitchFamily="34" charset="0"/>
                <a:ea typeface="Times" panose="020B0500000000000000" pitchFamily="34" charset="0"/>
                <a:cs typeface="Times" panose="020B0500000000000000" pitchFamily="34" charset="0"/>
              </a:rPr>
              <a:t> repository.</a:t>
            </a:r>
            <a:endParaRPr lang="en-US" sz="250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Rectangle 3"/>
          <p:cNvSpPr>
            <a:spLocks noChangeArrowheads="1"/>
          </p:cNvSpPr>
          <p:nvPr/>
        </p:nvSpPr>
        <p:spPr bwMode="auto">
          <a:xfrm>
            <a:off x="-502276" y="914348"/>
            <a:ext cx="266420"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36363"/>
                </a:solidFill>
                <a:effectLst/>
                <a:latin typeface="Helvetica Neue"/>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849" y="3666520"/>
            <a:ext cx="9092484" cy="2524259"/>
          </a:xfrm>
          <a:prstGeom prst="rect">
            <a:avLst/>
          </a:prstGeom>
        </p:spPr>
      </p:pic>
    </p:spTree>
    <p:extLst>
      <p:ext uri="{BB962C8B-B14F-4D97-AF65-F5344CB8AC3E}">
        <p14:creationId xmlns:p14="http://schemas.microsoft.com/office/powerpoint/2010/main" val="127166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0" y="276381"/>
            <a:ext cx="8911687" cy="1280890"/>
          </a:xfrm>
        </p:spPr>
        <p:txBody>
          <a:bodyPr/>
          <a:lstStyle/>
          <a:p>
            <a:r>
              <a:rPr lang="en-US" b="1" dirty="0">
                <a:latin typeface="Times" panose="020B0500000000000000" pitchFamily="34" charset="0"/>
                <a:ea typeface="Times" panose="020B0500000000000000" pitchFamily="34" charset="0"/>
                <a:cs typeface="Times" panose="020B0500000000000000" pitchFamily="34" charset="0"/>
              </a:rPr>
              <a:t>QUẢN LÝ  CODE VỚI SOURCE TREE</a:t>
            </a:r>
            <a:br>
              <a:rPr lang="en-US" b="1" dirty="0">
                <a:latin typeface="Times" panose="020B0500000000000000" pitchFamily="34" charset="0"/>
                <a:ea typeface="Times" panose="020B0500000000000000" pitchFamily="34" charset="0"/>
                <a:cs typeface="Times" panose="020B0500000000000000" pitchFamily="34"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026" y="2644051"/>
            <a:ext cx="7988680" cy="4213949"/>
          </a:xfrm>
        </p:spPr>
      </p:pic>
      <p:sp>
        <p:nvSpPr>
          <p:cNvPr id="6" name="TextBox 5"/>
          <p:cNvSpPr txBox="1"/>
          <p:nvPr/>
        </p:nvSpPr>
        <p:spPr>
          <a:xfrm>
            <a:off x="489397" y="1166723"/>
            <a:ext cx="8706118" cy="1477328"/>
          </a:xfrm>
          <a:prstGeom prst="rect">
            <a:avLst/>
          </a:prstGeom>
          <a:noFill/>
        </p:spPr>
        <p:txBody>
          <a:bodyPr wrap="square" rtlCol="0">
            <a:spAutoFit/>
          </a:bodyPr>
          <a:lstStyle/>
          <a:p>
            <a:r>
              <a:rPr lang="en-US" sz="2500" b="1" dirty="0" err="1" smtClean="0">
                <a:latin typeface="Times" panose="020B0500000000000000" pitchFamily="34" charset="0"/>
                <a:ea typeface="Times" panose="020B0500000000000000" pitchFamily="34" charset="0"/>
                <a:cs typeface="Times" panose="020B0500000000000000" pitchFamily="34" charset="0"/>
              </a:rPr>
              <a:t>Cách</a:t>
            </a:r>
            <a:r>
              <a:rPr lang="en-US" sz="2500" b="1" dirty="0" smtClean="0">
                <a:latin typeface="Times" panose="020B0500000000000000" pitchFamily="34" charset="0"/>
                <a:ea typeface="Times" panose="020B0500000000000000" pitchFamily="34" charset="0"/>
                <a:cs typeface="Times" panose="020B0500000000000000" pitchFamily="34" charset="0"/>
              </a:rPr>
              <a:t> </a:t>
            </a:r>
            <a:r>
              <a:rPr lang="en-US" sz="2500" b="1" dirty="0" err="1" smtClean="0">
                <a:latin typeface="Times" panose="020B0500000000000000" pitchFamily="34" charset="0"/>
                <a:ea typeface="Times" panose="020B0500000000000000" pitchFamily="34" charset="0"/>
                <a:cs typeface="Times" panose="020B0500000000000000" pitchFamily="34" charset="0"/>
              </a:rPr>
              <a:t>tạo</a:t>
            </a:r>
            <a:r>
              <a:rPr lang="en-US" sz="2500" b="1" dirty="0" smtClean="0">
                <a:latin typeface="Times" panose="020B0500000000000000" pitchFamily="34" charset="0"/>
                <a:ea typeface="Times" panose="020B0500000000000000" pitchFamily="34" charset="0"/>
                <a:cs typeface="Times" panose="020B0500000000000000" pitchFamily="34" charset="0"/>
              </a:rPr>
              <a:t> Branch</a:t>
            </a:r>
          </a:p>
          <a:p>
            <a:pPr lvl="0"/>
            <a:r>
              <a:rPr lang="en-US" sz="2500" dirty="0" smtClean="0">
                <a:latin typeface="Times" panose="020B0500000000000000" pitchFamily="34" charset="0"/>
                <a:ea typeface="Times" panose="020B0500000000000000" pitchFamily="34" charset="0"/>
                <a:cs typeface="Times" panose="020B0500000000000000" pitchFamily="34" charset="0"/>
              </a:rPr>
              <a:t>1. </a:t>
            </a:r>
            <a:r>
              <a:rPr lang="en-US" sz="2500" dirty="0" err="1" smtClean="0">
                <a:latin typeface="Times" panose="020B0500000000000000" pitchFamily="34" charset="0"/>
                <a:ea typeface="Times" panose="020B0500000000000000" pitchFamily="34" charset="0"/>
                <a:cs typeface="Times" panose="020B0500000000000000" pitchFamily="34" charset="0"/>
              </a:rPr>
              <a:t>Tạo</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bằng</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lệnh</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800" dirty="0">
                <a:solidFill>
                  <a:srgbClr val="191919"/>
                </a:solidFill>
                <a:latin typeface="Bitstream Vera Sans Mono"/>
              </a:rPr>
              <a:t>$ </a:t>
            </a:r>
            <a:r>
              <a:rPr lang="en-US" sz="2800" dirty="0" err="1">
                <a:solidFill>
                  <a:srgbClr val="191919"/>
                </a:solidFill>
                <a:latin typeface="Bitstream Vera Sans Mono"/>
              </a:rPr>
              <a:t>git</a:t>
            </a:r>
            <a:r>
              <a:rPr lang="en-US" sz="2800" dirty="0">
                <a:solidFill>
                  <a:srgbClr val="191919"/>
                </a:solidFill>
                <a:latin typeface="Bitstream Vera Sans Mono"/>
              </a:rPr>
              <a:t> branch &lt;</a:t>
            </a:r>
            <a:r>
              <a:rPr lang="en-US" sz="2800" dirty="0" err="1">
                <a:solidFill>
                  <a:srgbClr val="191919"/>
                </a:solidFill>
                <a:latin typeface="Bitstream Vera Sans Mono"/>
              </a:rPr>
              <a:t>branchname</a:t>
            </a:r>
            <a:r>
              <a:rPr lang="en-US" sz="2800" dirty="0">
                <a:solidFill>
                  <a:srgbClr val="191919"/>
                </a:solidFill>
                <a:latin typeface="Bitstream Vera Sans Mono"/>
              </a:rPr>
              <a:t>&gt;</a:t>
            </a:r>
            <a:r>
              <a:rPr lang="en-US" sz="4000" dirty="0"/>
              <a:t> </a:t>
            </a:r>
            <a:endParaRPr lang="en-US" sz="6000" dirty="0">
              <a:latin typeface="Arial" panose="020B0604020202020204" pitchFamily="34" charset="0"/>
            </a:endParaRPr>
          </a:p>
          <a:p>
            <a:r>
              <a:rPr lang="en-US" sz="2500" dirty="0" smtClean="0">
                <a:latin typeface="Times" panose="020B0500000000000000" pitchFamily="34" charset="0"/>
                <a:ea typeface="Times" panose="020B0500000000000000" pitchFamily="34" charset="0"/>
                <a:cs typeface="Times" panose="020B0500000000000000" pitchFamily="34" charset="0"/>
              </a:rPr>
              <a:t>2.Tạo </a:t>
            </a:r>
            <a:r>
              <a:rPr lang="en-US" sz="2500" dirty="0" err="1" smtClean="0">
                <a:latin typeface="Times" panose="020B0500000000000000" pitchFamily="34" charset="0"/>
                <a:ea typeface="Times" panose="020B0500000000000000" pitchFamily="34" charset="0"/>
                <a:cs typeface="Times" panose="020B0500000000000000" pitchFamily="34" charset="0"/>
              </a:rPr>
              <a:t>trực</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tiếp</a:t>
            </a:r>
            <a:r>
              <a:rPr lang="en-US" sz="2500" dirty="0" smtClean="0">
                <a:latin typeface="Times" panose="020B0500000000000000" pitchFamily="34" charset="0"/>
                <a:ea typeface="Times" panose="020B0500000000000000" pitchFamily="34" charset="0"/>
                <a:cs typeface="Times" panose="020B0500000000000000" pitchFamily="34" charset="0"/>
              </a:rPr>
              <a:t> </a:t>
            </a:r>
            <a:r>
              <a:rPr lang="en-US" sz="2500" dirty="0" err="1" smtClean="0">
                <a:latin typeface="Times" panose="020B0500000000000000" pitchFamily="34" charset="0"/>
                <a:ea typeface="Times" panose="020B0500000000000000" pitchFamily="34" charset="0"/>
                <a:cs typeface="Times" panose="020B0500000000000000" pitchFamily="34" charset="0"/>
              </a:rPr>
              <a:t>trên</a:t>
            </a:r>
            <a:r>
              <a:rPr lang="en-US" sz="2500" dirty="0" smtClean="0">
                <a:latin typeface="Times" panose="020B0500000000000000" pitchFamily="34" charset="0"/>
                <a:ea typeface="Times" panose="020B0500000000000000" pitchFamily="34" charset="0"/>
                <a:cs typeface="Times" panose="020B0500000000000000" pitchFamily="34" charset="0"/>
              </a:rPr>
              <a:t> Source Tree</a:t>
            </a:r>
            <a:endParaRPr lang="en-US" sz="2500" dirty="0">
              <a:latin typeface="Times" panose="020B0500000000000000" pitchFamily="34" charset="0"/>
              <a:ea typeface="Times" panose="020B0500000000000000" pitchFamily="34" charset="0"/>
              <a:cs typeface="Times" panose="020B0500000000000000" pitchFamily="34" charset="0"/>
            </a:endParaRPr>
          </a:p>
        </p:txBody>
      </p:sp>
      <p:sp>
        <p:nvSpPr>
          <p:cNvPr id="7" name="Rectangle 1"/>
          <p:cNvSpPr>
            <a:spLocks noChangeArrowheads="1"/>
          </p:cNvSpPr>
          <p:nvPr/>
        </p:nvSpPr>
        <p:spPr bwMode="auto">
          <a:xfrm>
            <a:off x="0" y="22795"/>
            <a:ext cx="65" cy="411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18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349</TotalTime>
  <Words>424</Words>
  <Application>Microsoft Office PowerPoint</Application>
  <PresentationFormat>Custom</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BÁO CÁO </vt:lpstr>
      <vt:lpstr>GITHUB</vt:lpstr>
      <vt:lpstr>CÁCH QUẢN LÝ PHIÊN BẢN CỦA GIT</vt:lpstr>
      <vt:lpstr>CÁCH QUẢN LÝ PHIÊN BẢN CỦA GITHUB</vt:lpstr>
      <vt:lpstr>QUẢN LÝ  CODE VỚI SOURCE TREE </vt:lpstr>
      <vt:lpstr>QUẢN LÝ  CODE VỚI SOURCE TREE </vt:lpstr>
      <vt:lpstr>QUẢN LÝ  CODE VỚI SOURCE TREE </vt:lpstr>
      <vt:lpstr>QUẢN LÝ  CODE VỚI SOURCE TREE </vt:lpstr>
      <vt:lpstr>QUẢN LÝ  CODE VỚI SOURCE TREE </vt:lpstr>
      <vt:lpstr>QUẢN LÝ  CODE VỚI SOURCE TREE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Hoàng Nguyễn Lê</dc:creator>
  <cp:lastModifiedBy>My PC</cp:lastModifiedBy>
  <cp:revision>16</cp:revision>
  <dcterms:created xsi:type="dcterms:W3CDTF">2017-01-17T03:21:38Z</dcterms:created>
  <dcterms:modified xsi:type="dcterms:W3CDTF">2017-01-17T09:39:42Z</dcterms:modified>
</cp:coreProperties>
</file>