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0"/>
  </p:notesMasterIdLst>
  <p:sldIdLst>
    <p:sldId id="261" r:id="rId2"/>
    <p:sldId id="260" r:id="rId3"/>
    <p:sldId id="262"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7" r:id="rId63"/>
    <p:sldId id="324" r:id="rId64"/>
    <p:sldId id="325" r:id="rId65"/>
    <p:sldId id="326"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8" r:id="rId96"/>
    <p:sldId id="359" r:id="rId97"/>
    <p:sldId id="360" r:id="rId98"/>
    <p:sldId id="361" r:id="rId99"/>
    <p:sldId id="362" r:id="rId100"/>
    <p:sldId id="363" r:id="rId101"/>
    <p:sldId id="364" r:id="rId102"/>
    <p:sldId id="365" r:id="rId103"/>
    <p:sldId id="366" r:id="rId104"/>
    <p:sldId id="367" r:id="rId105"/>
    <p:sldId id="368"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4" r:id="rId128"/>
    <p:sldId id="395" r:id="rId129"/>
    <p:sldId id="396" r:id="rId130"/>
    <p:sldId id="397" r:id="rId131"/>
    <p:sldId id="399" r:id="rId132"/>
    <p:sldId id="398" r:id="rId133"/>
    <p:sldId id="400" r:id="rId134"/>
    <p:sldId id="401" r:id="rId135"/>
    <p:sldId id="402" r:id="rId136"/>
    <p:sldId id="403" r:id="rId137"/>
    <p:sldId id="404" r:id="rId138"/>
    <p:sldId id="405" r:id="rId139"/>
    <p:sldId id="370" r:id="rId140"/>
    <p:sldId id="406" r:id="rId141"/>
    <p:sldId id="371" r:id="rId142"/>
    <p:sldId id="407" r:id="rId143"/>
    <p:sldId id="408" r:id="rId144"/>
    <p:sldId id="410" r:id="rId145"/>
    <p:sldId id="411" r:id="rId146"/>
    <p:sldId id="414" r:id="rId147"/>
    <p:sldId id="415" r:id="rId148"/>
    <p:sldId id="263"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5"/>
  </p:normalViewPr>
  <p:slideViewPr>
    <p:cSldViewPr>
      <p:cViewPr varScale="1">
        <p:scale>
          <a:sx n="101" d="100"/>
          <a:sy n="101" d="100"/>
        </p:scale>
        <p:origin x="142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F297E-B94B-4FA9-8573-F451CDD22463}" type="datetimeFigureOut">
              <a:rPr lang="en-US" smtClean="0"/>
              <a:t>12/29/23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D27D5-01BA-4317-8C3D-D44457C0518D}" type="slidenum">
              <a:rPr lang="en-US" smtClean="0"/>
              <a:t>‹#›</a:t>
            </a:fld>
            <a:endParaRPr lang="en-US"/>
          </a:p>
        </p:txBody>
      </p:sp>
    </p:spTree>
    <p:extLst>
      <p:ext uri="{BB962C8B-B14F-4D97-AF65-F5344CB8AC3E}">
        <p14:creationId xmlns:p14="http://schemas.microsoft.com/office/powerpoint/2010/main" val="165325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Hue, Saturation</a:t>
            </a:r>
            <a:r>
              <a:rPr lang="en-US" baseline="0" dirty="0"/>
              <a:t> and Lightness    and Alpha channel(opacity)</a:t>
            </a:r>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49</a:t>
            </a:fld>
            <a:endParaRPr lang="en-US"/>
          </a:p>
        </p:txBody>
      </p:sp>
    </p:spTree>
    <p:extLst>
      <p:ext uri="{BB962C8B-B14F-4D97-AF65-F5344CB8AC3E}">
        <p14:creationId xmlns:p14="http://schemas.microsoft.com/office/powerpoint/2010/main" val="92862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52</a:t>
            </a:fld>
            <a:endParaRPr lang="en-US"/>
          </a:p>
        </p:txBody>
      </p:sp>
    </p:spTree>
    <p:extLst>
      <p:ext uri="{BB962C8B-B14F-4D97-AF65-F5344CB8AC3E}">
        <p14:creationId xmlns:p14="http://schemas.microsoft.com/office/powerpoint/2010/main" val="318168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53</a:t>
            </a:fld>
            <a:endParaRPr lang="en-US"/>
          </a:p>
        </p:txBody>
      </p:sp>
    </p:spTree>
    <p:extLst>
      <p:ext uri="{BB962C8B-B14F-4D97-AF65-F5344CB8AC3E}">
        <p14:creationId xmlns:p14="http://schemas.microsoft.com/office/powerpoint/2010/main" val="258139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54</a:t>
            </a:fld>
            <a:endParaRPr lang="en-US"/>
          </a:p>
        </p:txBody>
      </p:sp>
    </p:spTree>
    <p:extLst>
      <p:ext uri="{BB962C8B-B14F-4D97-AF65-F5344CB8AC3E}">
        <p14:creationId xmlns:p14="http://schemas.microsoft.com/office/powerpoint/2010/main" val="199190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is 2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in CSS?</a:t>
            </a:r>
          </a:p>
          <a:p>
            <a:r>
              <a:rPr lang="en-US" sz="1200" b="0" i="0" kern="1200" dirty="0">
                <a:solidFill>
                  <a:schemeClr val="tx1"/>
                </a:solidFill>
                <a:effectLst/>
                <a:latin typeface="+mn-lt"/>
                <a:ea typeface="+mn-ea"/>
                <a:cs typeface="+mn-cs"/>
              </a:rPr>
              <a:t>EM is relative to the current font size of the element (2em means 2 times the size of the current font)</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58</a:t>
            </a:fld>
            <a:endParaRPr lang="en-US"/>
          </a:p>
        </p:txBody>
      </p:sp>
    </p:spTree>
    <p:extLst>
      <p:ext uri="{BB962C8B-B14F-4D97-AF65-F5344CB8AC3E}">
        <p14:creationId xmlns:p14="http://schemas.microsoft.com/office/powerpoint/2010/main" val="2234719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pitchFamily="49" charset="0"/>
                <a:cs typeface="Courier New" pitchFamily="49" charset="0"/>
              </a:rPr>
              <a:t>justify </a:t>
            </a:r>
            <a:r>
              <a:rPr lang="en-US" sz="1200" dirty="0"/>
              <a:t>(which widens all full lines</a:t>
            </a:r>
          </a:p>
          <a:p>
            <a:r>
              <a:rPr lang="en-US" sz="1200" dirty="0"/>
              <a:t>of the element so that they occupy its entire width)</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69</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70</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80</a:t>
            </a:fld>
            <a:endParaRPr lang="en-US"/>
          </a:p>
        </p:txBody>
      </p:sp>
    </p:spTree>
    <p:extLst>
      <p:ext uri="{BB962C8B-B14F-4D97-AF65-F5344CB8AC3E}">
        <p14:creationId xmlns:p14="http://schemas.microsoft.com/office/powerpoint/2010/main" val="2655821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83</a:t>
            </a:fld>
            <a:endParaRPr lang="en-US"/>
          </a:p>
        </p:txBody>
      </p:sp>
    </p:spTree>
    <p:extLst>
      <p:ext uri="{BB962C8B-B14F-4D97-AF65-F5344CB8AC3E}">
        <p14:creationId xmlns:p14="http://schemas.microsoft.com/office/powerpoint/2010/main" val="282172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11603C5-1D12-44B5-B58A-46706BBF1220}" type="datetime1">
              <a:rPr lang="en-US" smtClean="0"/>
              <a:t>12/29/23</a:t>
            </a:fld>
            <a:endParaRPr lang="en-US"/>
          </a:p>
        </p:txBody>
      </p:sp>
      <p:sp>
        <p:nvSpPr>
          <p:cNvPr id="20" name="Footer Placeholder 19"/>
          <p:cNvSpPr>
            <a:spLocks noGrp="1"/>
          </p:cNvSpPr>
          <p:nvPr>
            <p:ph type="ftr" sz="quarter" idx="11"/>
          </p:nvPr>
        </p:nvSpPr>
        <p:spPr/>
        <p:txBody>
          <a:bodyPr/>
          <a:lstStyle/>
          <a:p>
            <a:r>
              <a:rPr lang="en-US"/>
              <a:t>Prepared By: Tilak Khatri(M.Sc.CSIT CDCSIT)</a:t>
            </a:r>
          </a:p>
        </p:txBody>
      </p:sp>
      <p:sp>
        <p:nvSpPr>
          <p:cNvPr id="10" name="Slide Number Placeholder 9"/>
          <p:cNvSpPr>
            <a:spLocks noGrp="1"/>
          </p:cNvSpPr>
          <p:nvPr>
            <p:ph type="sldNum" sz="quarter" idx="12"/>
          </p:nvPr>
        </p:nvSpPr>
        <p:spPr/>
        <p:txBody>
          <a:bodyPr/>
          <a:lstStyle/>
          <a:p>
            <a:fld id="{2F86FF32-BC92-4B05-80D9-22DDAD79738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7883B2-C68A-4F4E-B214-527E622B13F2}" type="datetime1">
              <a:rPr lang="en-US" smtClean="0"/>
              <a:t>12/29/23</a:t>
            </a:fld>
            <a:endParaRPr lang="en-US"/>
          </a:p>
        </p:txBody>
      </p:sp>
      <p:sp>
        <p:nvSpPr>
          <p:cNvPr id="5" name="Footer Placeholder 4"/>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1"/>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FA1EA4-9B1A-4C0B-8F32-4C40D21E4CAA}" type="datetime1">
              <a:rPr lang="en-US" smtClean="0"/>
              <a:t>12/29/23</a:t>
            </a:fld>
            <a:endParaRPr lang="en-US"/>
          </a:p>
        </p:txBody>
      </p:sp>
      <p:sp>
        <p:nvSpPr>
          <p:cNvPr id="5" name="Footer Placeholder 4"/>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0AFB3E-719E-4FC3-B9B0-5D2DEEBFBCA6}" type="datetime1">
              <a:rPr lang="en-US" smtClean="0"/>
              <a:t>12/29/23</a:t>
            </a:fld>
            <a:endParaRPr lang="en-US"/>
          </a:p>
        </p:txBody>
      </p:sp>
      <p:sp>
        <p:nvSpPr>
          <p:cNvPr id="5" name="Footer Placeholder 4"/>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36BD026-D7A2-4C92-BA9C-6B03311B2061}" type="datetime1">
              <a:rPr lang="en-US" smtClean="0"/>
              <a:t>12/29/23</a:t>
            </a:fld>
            <a:endParaRPr lang="en-US"/>
          </a:p>
        </p:txBody>
      </p:sp>
      <p:sp>
        <p:nvSpPr>
          <p:cNvPr id="5" name="Footer Placeholder 4"/>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83F359-898A-4925-A41F-AD64BD5B068F}" type="datetime1">
              <a:rPr lang="en-US" smtClean="0"/>
              <a:t>12/29/23</a:t>
            </a:fld>
            <a:endParaRPr lang="en-US"/>
          </a:p>
        </p:txBody>
      </p:sp>
      <p:sp>
        <p:nvSpPr>
          <p:cNvPr id="6" name="Footer Placeholder 5"/>
          <p:cNvSpPr>
            <a:spLocks noGrp="1"/>
          </p:cNvSpPr>
          <p:nvPr>
            <p:ph type="ftr" sz="quarter" idx="11"/>
          </p:nvPr>
        </p:nvSpPr>
        <p:spPr/>
        <p:txBody>
          <a:bodyPr/>
          <a:lstStyle/>
          <a:p>
            <a:r>
              <a:rPr lang="en-US"/>
              <a:t>Prepared By: Tilak Khatri(M.Sc.CSIT CDCSIT)</a:t>
            </a:r>
          </a:p>
        </p:txBody>
      </p:sp>
      <p:sp>
        <p:nvSpPr>
          <p:cNvPr id="7" name="Slide Number Placeholder 6"/>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7B6881-3361-4CB2-A921-AFEA5E9706B4}" type="datetime1">
              <a:rPr lang="en-US" smtClean="0"/>
              <a:t>12/29/23</a:t>
            </a:fld>
            <a:endParaRPr lang="en-US"/>
          </a:p>
        </p:txBody>
      </p:sp>
      <p:sp>
        <p:nvSpPr>
          <p:cNvPr id="8" name="Footer Placeholder 7"/>
          <p:cNvSpPr>
            <a:spLocks noGrp="1"/>
          </p:cNvSpPr>
          <p:nvPr>
            <p:ph type="ftr" sz="quarter" idx="11"/>
          </p:nvPr>
        </p:nvSpPr>
        <p:spPr/>
        <p:txBody>
          <a:bodyPr/>
          <a:lstStyle/>
          <a:p>
            <a:r>
              <a:rPr lang="en-US"/>
              <a:t>Prepared By: Tilak Khatri(M.Sc.CSIT CDCSIT)</a:t>
            </a:r>
          </a:p>
        </p:txBody>
      </p:sp>
      <p:sp>
        <p:nvSpPr>
          <p:cNvPr id="9" name="Slide Number Placeholder 8"/>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1B51232-B03B-45E3-BF87-53A4B2C385FE}" type="datetime1">
              <a:rPr lang="en-US" smtClean="0"/>
              <a:t>12/29/23</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E5A57A3-1F0C-4014-ACEE-639BFC107DB4}" type="datetime1">
              <a:rPr lang="en-US" smtClean="0"/>
              <a:t>12/29/23</a:t>
            </a:fld>
            <a:endParaRPr lang="en-US"/>
          </a:p>
        </p:txBody>
      </p:sp>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C60721B-5818-4596-A8A7-EBA26CA2AC86}" type="datetime1">
              <a:rPr lang="en-US" smtClean="0"/>
              <a:t>12/29/23</a:t>
            </a:fld>
            <a:endParaRPr lang="en-US"/>
          </a:p>
        </p:txBody>
      </p:sp>
      <p:sp>
        <p:nvSpPr>
          <p:cNvPr id="6" name="Footer Placeholder 5"/>
          <p:cNvSpPr>
            <a:spLocks noGrp="1"/>
          </p:cNvSpPr>
          <p:nvPr>
            <p:ph type="ftr" sz="quarter" idx="11"/>
          </p:nvPr>
        </p:nvSpPr>
        <p:spPr/>
        <p:txBody>
          <a:bodyPr/>
          <a:lstStyle/>
          <a:p>
            <a:r>
              <a:rPr lang="en-US"/>
              <a:t>Prepared By: Tilak Khatri(M.Sc.CSIT CDCSIT)</a:t>
            </a:r>
          </a:p>
        </p:txBody>
      </p:sp>
      <p:sp>
        <p:nvSpPr>
          <p:cNvPr id="7" name="Slide Number Placeholder 6"/>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3104C5D-D4DF-4AE4-B5B2-6B013DCF3798}" type="datetime1">
              <a:rPr lang="en-US" smtClean="0"/>
              <a:t>12/29/23</a:t>
            </a:fld>
            <a:endParaRPr lang="en-US"/>
          </a:p>
        </p:txBody>
      </p:sp>
      <p:sp>
        <p:nvSpPr>
          <p:cNvPr id="6" name="Footer Placeholder 5"/>
          <p:cNvSpPr>
            <a:spLocks noGrp="1"/>
          </p:cNvSpPr>
          <p:nvPr>
            <p:ph type="ftr" sz="quarter" idx="11"/>
          </p:nvPr>
        </p:nvSpPr>
        <p:spPr/>
        <p:txBody>
          <a:bodyPr/>
          <a:lstStyle/>
          <a:p>
            <a:r>
              <a:rPr lang="en-US"/>
              <a:t>Prepared By: Tilak Khatri(M.Sc.CSIT CDCSIT)</a:t>
            </a:r>
          </a:p>
        </p:txBody>
      </p:sp>
      <p:sp>
        <p:nvSpPr>
          <p:cNvPr id="7" name="Slide Number Placeholder 6"/>
          <p:cNvSpPr>
            <a:spLocks noGrp="1"/>
          </p:cNvSpPr>
          <p:nvPr>
            <p:ph type="sldNum" sz="quarter" idx="12"/>
          </p:nvPr>
        </p:nvSpPr>
        <p:spPr/>
        <p:txBody>
          <a:bodyPr/>
          <a:lstStyle/>
          <a:p>
            <a:fld id="{2F86FF32-BC92-4B05-80D9-22DDAD79738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2"/>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8" y="21103"/>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2"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3F6C084-185D-4454-ACFC-176133E30F18}" type="datetime1">
              <a:rPr lang="en-US" smtClean="0"/>
              <a:t>12/29/23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Prepared By: Tilak Khatri(M.Sc.CSIT CDCSIT)</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F86FF32-BC92-4B05-80D9-22DDAD79738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ss/css_pseudo_classes.asp" TargetMode="External"/><Relationship Id="rId2" Type="http://schemas.openxmlformats.org/officeDocument/2006/relationships/hyperlink" Target="https://www.w3schools.com/css/css_combinators.asp" TargetMode="External"/><Relationship Id="rId1" Type="http://schemas.openxmlformats.org/officeDocument/2006/relationships/slideLayout" Target="../slideLayouts/slideLayout2.xml"/><Relationship Id="rId5" Type="http://schemas.openxmlformats.org/officeDocument/2006/relationships/hyperlink" Target="https://www.w3schools.com/css/css_attribute_selectors.asp" TargetMode="External"/><Relationship Id="rId4" Type="http://schemas.openxmlformats.org/officeDocument/2006/relationships/hyperlink" Target="https://www.w3schools.com/css/css_pseudo_elements.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w3schools.com/cssref/sel_attr_contain.asp" TargetMode="External"/><Relationship Id="rId3" Type="http://schemas.openxmlformats.org/officeDocument/2006/relationships/hyperlink" Target="https://www.w3schools.com/cssref/sel_attribute_value.asp" TargetMode="External"/><Relationship Id="rId7" Type="http://schemas.openxmlformats.org/officeDocument/2006/relationships/hyperlink" Target="https://www.w3schools.com/cssref/sel_attr_end.asp" TargetMode="External"/><Relationship Id="rId2" Type="http://schemas.openxmlformats.org/officeDocument/2006/relationships/hyperlink" Target="https://www.w3schools.com/cssref/sel_attribute.asp" TargetMode="External"/><Relationship Id="rId1" Type="http://schemas.openxmlformats.org/officeDocument/2006/relationships/slideLayout" Target="../slideLayouts/slideLayout2.xml"/><Relationship Id="rId6" Type="http://schemas.openxmlformats.org/officeDocument/2006/relationships/hyperlink" Target="https://www.w3schools.com/cssref/sel_attr_begin.asp" TargetMode="External"/><Relationship Id="rId5" Type="http://schemas.openxmlformats.org/officeDocument/2006/relationships/hyperlink" Target="https://www.w3schools.com/cssref/sel_attribute_value_lang.asp" TargetMode="External"/><Relationship Id="rId4" Type="http://schemas.openxmlformats.org/officeDocument/2006/relationships/hyperlink" Target="https://www.w3schools.com/cssref/sel_attribute_value_contains.asp"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w3schools.com/cssref/pr_text_text-align.asp" TargetMode="External"/><Relationship Id="rId2" Type="http://schemas.openxmlformats.org/officeDocument/2006/relationships/hyperlink" Target="https://www.w3schools.com/cssref/pr_text_direction.asp" TargetMode="External"/><Relationship Id="rId1" Type="http://schemas.openxmlformats.org/officeDocument/2006/relationships/slideLayout" Target="../slideLayouts/slideLayout2.xml"/><Relationship Id="rId6" Type="http://schemas.openxmlformats.org/officeDocument/2006/relationships/hyperlink" Target="https://www.w3schools.com/cssref/pr_pos_vertical-align.asp" TargetMode="External"/><Relationship Id="rId5" Type="http://schemas.openxmlformats.org/officeDocument/2006/relationships/hyperlink" Target="https://www.w3schools.com/cssref/pr_text_unicode-bidi.asp" TargetMode="External"/><Relationship Id="rId4" Type="http://schemas.openxmlformats.org/officeDocument/2006/relationships/hyperlink" Target="https://www.w3schools.com/cssref/css3_pr_text-align-last.asp" TargetMode="External"/></Relationships>
</file>

<file path=ppt/slides/_rels/slide68.xml.rels><?xml version="1.0" encoding="UTF-8" standalone="yes"?>
<Relationships xmlns="http://schemas.openxmlformats.org/package/2006/relationships"><Relationship Id="rId2" Type="http://schemas.openxmlformats.org/officeDocument/2006/relationships/hyperlink" Target="http://www.w3schools.com/css/css_reference.asp#tex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w3schools.com/css/css_reference.asp#fon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w3schools.com/cssref/pr_margin-bottom.asp" TargetMode="External"/><Relationship Id="rId2" Type="http://schemas.openxmlformats.org/officeDocument/2006/relationships/hyperlink" Target="https://www.w3schools.com/cssref/pr_margin.asp" TargetMode="External"/><Relationship Id="rId1" Type="http://schemas.openxmlformats.org/officeDocument/2006/relationships/slideLayout" Target="../slideLayouts/slideLayout2.xml"/><Relationship Id="rId6" Type="http://schemas.openxmlformats.org/officeDocument/2006/relationships/hyperlink" Target="https://www.w3schools.com/cssref/pr_margin-top.asp" TargetMode="External"/><Relationship Id="rId5" Type="http://schemas.openxmlformats.org/officeDocument/2006/relationships/hyperlink" Target="https://www.w3schools.com/cssref/pr_margin-right.asp" TargetMode="External"/><Relationship Id="rId4" Type="http://schemas.openxmlformats.org/officeDocument/2006/relationships/hyperlink" Target="https://www.w3schools.com/cssref/pr_margin-lef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2438400"/>
            <a:ext cx="7879080" cy="1143000"/>
          </a:xfrm>
        </p:spPr>
        <p:txBody>
          <a:bodyPr>
            <a:normAutofit fontScale="90000"/>
          </a:bodyPr>
          <a:lstStyle/>
          <a:p>
            <a:pPr algn="ctr"/>
            <a:r>
              <a:rPr lang="en-US" dirty="0">
                <a:latin typeface="Times New Roman" pitchFamily="18" charset="0"/>
                <a:cs typeface="Times New Roman" pitchFamily="18" charset="0"/>
              </a:rPr>
              <a:t>Unit-III</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Cascading Style Sheet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(8 </a:t>
            </a:r>
            <a:r>
              <a:rPr lang="en-US" dirty="0" err="1">
                <a:latin typeface="Times New Roman" pitchFamily="18" charset="0"/>
                <a:cs typeface="Times New Roman" pitchFamily="18" charset="0"/>
              </a:rPr>
              <a:t>Hrs</a:t>
            </a:r>
            <a:r>
              <a:rPr lang="en-US" dirty="0">
                <a:latin typeface="Times New Roman" pitchFamily="18" charset="0"/>
                <a:cs typeface="Times New Roman" pitchFamily="18" charset="0"/>
              </a:rPr>
              <a:t>)</a:t>
            </a:r>
          </a:p>
        </p:txBody>
      </p:sp>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1</a:t>
            </a:fld>
            <a:endParaRPr lang="en-US"/>
          </a:p>
        </p:txBody>
      </p:sp>
    </p:spTree>
    <p:extLst>
      <p:ext uri="{BB962C8B-B14F-4D97-AF65-F5344CB8AC3E}">
        <p14:creationId xmlns:p14="http://schemas.microsoft.com/office/powerpoint/2010/main" val="317024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100818"/>
            <a:ext cx="6949440" cy="661182"/>
          </a:xfrm>
        </p:spPr>
        <p:txBody>
          <a:bodyPr>
            <a:normAutofit fontScale="90000"/>
          </a:bodyPr>
          <a:lstStyle/>
          <a:p>
            <a:r>
              <a:rPr lang="en-US" dirty="0">
                <a:latin typeface="Times New Roman" pitchFamily="18" charset="0"/>
                <a:cs typeface="Times New Roman" pitchFamily="18" charset="0"/>
              </a:rPr>
              <a:t>3. Inline CSS</a:t>
            </a:r>
          </a:p>
        </p:txBody>
      </p:sp>
      <p:sp>
        <p:nvSpPr>
          <p:cNvPr id="3" name="Subtitle 2"/>
          <p:cNvSpPr>
            <a:spLocks noGrp="1"/>
          </p:cNvSpPr>
          <p:nvPr>
            <p:ph type="subTitle" idx="1"/>
          </p:nvPr>
        </p:nvSpPr>
        <p:spPr>
          <a:xfrm>
            <a:off x="990600" y="762000"/>
            <a:ext cx="7696200" cy="5638800"/>
          </a:xfrm>
        </p:spPr>
        <p:txBody>
          <a:bodyPr>
            <a:normAutofit/>
          </a:bodyPr>
          <a:lstStyle/>
          <a:p>
            <a:pPr marL="484632" indent="-457200" algn="just">
              <a:buFont typeface="Wingdings" pitchFamily="2" charset="2"/>
              <a:buChar char="q"/>
            </a:pPr>
            <a:r>
              <a:rPr lang="en-US" dirty="0">
                <a:latin typeface="Times New Roman" pitchFamily="18" charset="0"/>
                <a:cs typeface="Times New Roman" pitchFamily="18" charset="0"/>
              </a:rPr>
              <a:t>An inline style may be used to apply a unique style for a single element.</a:t>
            </a:r>
          </a:p>
          <a:p>
            <a:pPr marL="484632" indent="-457200" algn="just">
              <a:buFont typeface="Wingdings" pitchFamily="2" charset="2"/>
              <a:buChar char="q"/>
            </a:pPr>
            <a:r>
              <a:rPr lang="en-US" dirty="0">
                <a:latin typeface="Times New Roman" pitchFamily="18" charset="0"/>
                <a:cs typeface="Times New Roman" pitchFamily="18" charset="0"/>
              </a:rPr>
              <a:t>To use inline styles, add the style attribute to the relevant element. The style attribute can contain any CSS property</a:t>
            </a:r>
          </a:p>
          <a:p>
            <a:pPr marL="484632" indent="-457200" algn="just">
              <a:buFont typeface="Wingdings" pitchFamily="2" charset="2"/>
              <a:buChar char="q"/>
            </a:pPr>
            <a:r>
              <a:rPr lang="en-US" dirty="0">
                <a:latin typeface="Times New Roman" pitchFamily="18" charset="0"/>
                <a:cs typeface="Times New Roman" pitchFamily="18" charset="0"/>
              </a:rPr>
              <a:t>&lt;p style=“font-family: sans-serif; color: red;”&gt; this is a paragraph&lt;/p&gt;</a:t>
            </a:r>
          </a:p>
          <a:p>
            <a:pPr marL="484632" indent="-457200" algn="just">
              <a:buFont typeface="Wingdings" pitchFamily="2" charset="2"/>
              <a:buChar char="q"/>
            </a:pPr>
            <a:r>
              <a:rPr lang="en-US" dirty="0">
                <a:latin typeface="Times New Roman" pitchFamily="18" charset="0"/>
                <a:cs typeface="Times New Roman" pitchFamily="18" charset="0"/>
              </a:rPr>
              <a:t>Higher precedence than embedded or linked styles</a:t>
            </a:r>
          </a:p>
          <a:p>
            <a:pPr marL="484632" indent="-457200" algn="just">
              <a:buFont typeface="Wingdings" pitchFamily="2" charset="2"/>
              <a:buChar char="q"/>
            </a:pPr>
            <a:r>
              <a:rPr lang="en-US" dirty="0">
                <a:latin typeface="Times New Roman" pitchFamily="18" charset="0"/>
                <a:cs typeface="Times New Roman" pitchFamily="18" charset="0"/>
              </a:rPr>
              <a:t>Used for one-time overrides and styling a particular element .</a:t>
            </a:r>
          </a:p>
          <a:p>
            <a:pPr marL="484632" indent="-457200" algn="just">
              <a:buFont typeface="Wingdings" pitchFamily="2" charset="2"/>
              <a:buChar char="q"/>
            </a:pPr>
            <a:r>
              <a:rPr lang="en-US" dirty="0">
                <a:latin typeface="Times New Roman" pitchFamily="18" charset="0"/>
                <a:cs typeface="Times New Roman" pitchFamily="18" charset="0"/>
              </a:rPr>
              <a:t>Bad Style and should be avoided when possible</a:t>
            </a:r>
          </a:p>
          <a:p>
            <a:pPr marL="484632" indent="-457200"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10</a:t>
            </a:fld>
            <a:endParaRPr lang="en-US"/>
          </a:p>
        </p:txBody>
      </p:sp>
    </p:spTree>
    <p:extLst>
      <p:ext uri="{BB962C8B-B14F-4D97-AF65-F5344CB8AC3E}">
        <p14:creationId xmlns:p14="http://schemas.microsoft.com/office/powerpoint/2010/main" val="260515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Padding</a:t>
            </a:r>
          </a:p>
        </p:txBody>
      </p:sp>
      <p:sp>
        <p:nvSpPr>
          <p:cNvPr id="3" name="Content Placeholder 2"/>
          <p:cNvSpPr>
            <a:spLocks noGrp="1"/>
          </p:cNvSpPr>
          <p:nvPr>
            <p:ph sz="quarter" idx="1"/>
          </p:nvPr>
        </p:nvSpPr>
        <p:spPr/>
        <p:txBody>
          <a:bodyPr/>
          <a:lstStyle/>
          <a:p>
            <a:r>
              <a:rPr lang="en-US" b="1" dirty="0">
                <a:solidFill>
                  <a:srgbClr val="C00000"/>
                </a:solidFill>
                <a:latin typeface="Times New Roman" pitchFamily="18" charset="0"/>
                <a:cs typeface="Times New Roman" pitchFamily="18" charset="0"/>
              </a:rPr>
              <a:t>Padding</a:t>
            </a:r>
            <a:r>
              <a:rPr lang="en-US" dirty="0">
                <a:latin typeface="Times New Roman" pitchFamily="18" charset="0"/>
                <a:cs typeface="Times New Roman" pitchFamily="18" charset="0"/>
              </a:rPr>
              <a:t> is used to create space around an element's content, inside of any defined borders.</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100</a:t>
            </a:fld>
            <a:endParaRPr lang="en-US"/>
          </a:p>
        </p:txBody>
      </p:sp>
      <p:pic>
        <p:nvPicPr>
          <p:cNvPr id="6146" name="Picture 2" descr="CSS Padding — Tutorial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28986"/>
            <a:ext cx="5410200" cy="238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5028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latin typeface="Segoe UI" panose="020B0502040204020203" pitchFamily="34" charset="0"/>
                <a:cs typeface="Segoe UI" panose="020B0502040204020203" pitchFamily="34" charset="0"/>
              </a:rPr>
              <a:t>Padding - Individual Sides</a:t>
            </a:r>
            <a:endParaRPr lang="en-US"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101</a:t>
            </a:fld>
            <a:endParaRPr lang="en-US"/>
          </a:p>
        </p:txBody>
      </p:sp>
      <p:sp>
        <p:nvSpPr>
          <p:cNvPr id="6" name="Rectangle 1"/>
          <p:cNvSpPr>
            <a:spLocks noChangeArrowheads="1"/>
          </p:cNvSpPr>
          <p:nvPr/>
        </p:nvSpPr>
        <p:spPr bwMode="auto">
          <a:xfrm>
            <a:off x="990600" y="1143000"/>
            <a:ext cx="7696200" cy="5965679"/>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CSS has properties for specifying the padding for each side of an element:</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lvl="1"/>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padding-top</a:t>
            </a:r>
            <a:endPar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endParaRPr>
          </a:p>
          <a:p>
            <a:pPr lvl="1"/>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padding-right</a:t>
            </a:r>
            <a:endPar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endParaRPr>
          </a:p>
          <a:p>
            <a:pPr lvl="1"/>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padding-bottom</a:t>
            </a:r>
            <a:endPar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endParaRPr>
          </a:p>
          <a:p>
            <a:pPr lvl="1"/>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padding-left</a:t>
            </a:r>
            <a:endPar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All the padding properties can have the following values:</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742950" lvl="1" indent="-285750">
              <a:buFont typeface="Wingdings" panose="05000000000000000000" pitchFamily="2" charset="2"/>
              <a:buChar char="ü"/>
            </a:pPr>
            <a:r>
              <a:rPr kumimoji="0" lang="en-US" altLang="en-US" sz="2400" b="0" i="1" u="none" strike="noStrike" cap="none" normalizeH="0" baseline="0" dirty="0">
                <a:ln>
                  <a:noFill/>
                </a:ln>
                <a:solidFill>
                  <a:srgbClr val="000000"/>
                </a:solidFill>
                <a:effectLst/>
                <a:latin typeface="Times New Roman" pitchFamily="18" charset="0"/>
                <a:cs typeface="Times New Roman" pitchFamily="18" charset="0"/>
              </a:rPr>
              <a:t>length</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 specifies a padding in </a:t>
            </a:r>
            <a:r>
              <a:rPr kumimoji="0" lang="en-US" altLang="en-US" sz="2400" b="0" i="0" u="none" strike="noStrike" cap="none" normalizeH="0" baseline="0" dirty="0" err="1">
                <a:ln>
                  <a:noFill/>
                </a:ln>
                <a:solidFill>
                  <a:srgbClr val="000000"/>
                </a:solidFill>
                <a:effectLst/>
                <a:latin typeface="Times New Roman" pitchFamily="18" charset="0"/>
                <a:cs typeface="Times New Roman" pitchFamily="18" charset="0"/>
              </a:rPr>
              <a:t>px</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400" b="0" i="0" u="none" strike="noStrike" cap="none" normalizeH="0" baseline="0" dirty="0" err="1">
                <a:ln>
                  <a:noFill/>
                </a:ln>
                <a:solidFill>
                  <a:srgbClr val="000000"/>
                </a:solidFill>
                <a:effectLst/>
                <a:latin typeface="Times New Roman" pitchFamily="18" charset="0"/>
                <a:cs typeface="Times New Roman" pitchFamily="18" charset="0"/>
              </a:rPr>
              <a:t>pt</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cm, etc.</a:t>
            </a:r>
          </a:p>
          <a:p>
            <a:pPr marL="742950" lvl="1" indent="-285750">
              <a:buFont typeface="Wingdings" panose="05000000000000000000" pitchFamily="2" charset="2"/>
              <a:buChar char="ü"/>
            </a:pPr>
            <a:r>
              <a:rPr kumimoji="0" lang="en-US" altLang="en-US" sz="2400" b="0" i="1"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 specifies a padding in % of the width of the containing element</a:t>
            </a:r>
          </a:p>
          <a:p>
            <a:pPr marL="742950" lvl="1" indent="-285750">
              <a:buFont typeface="Wingdings" panose="05000000000000000000" pitchFamily="2" charset="2"/>
              <a:buChar char="ü"/>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inherit - specifies that the padding should be inherited from the parent element</a:t>
            </a:r>
          </a:p>
          <a:p>
            <a:pPr lvl="1"/>
            <a:endPar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Note: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Negative values are not allowed.</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6953039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102</a:t>
            </a:fld>
            <a:endParaRPr lang="en-US"/>
          </a:p>
        </p:txBody>
      </p:sp>
      <p:sp>
        <p:nvSpPr>
          <p:cNvPr id="6" name="Rectangle 1"/>
          <p:cNvSpPr>
            <a:spLocks noChangeArrowheads="1"/>
          </p:cNvSpPr>
          <p:nvPr/>
        </p:nvSpPr>
        <p:spPr bwMode="auto">
          <a:xfrm>
            <a:off x="990600" y="1162622"/>
            <a:ext cx="7696200" cy="313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4800" b="0" i="0" u="none" strike="noStrike" cap="none" normalizeH="0" baseline="0" dirty="0">
                <a:ln>
                  <a:noFill/>
                </a:ln>
                <a:solidFill>
                  <a:srgbClr val="000000"/>
                </a:solidFill>
                <a:effectLst/>
                <a:latin typeface="Times New Roman" pitchFamily="18" charset="0"/>
                <a:cs typeface="Times New Roman" pitchFamily="18" charset="0"/>
              </a:rPr>
              <a:t>Padding - Shorthand Property</a:t>
            </a:r>
          </a:p>
          <a:p>
            <a:pPr marR="0" lvl="0" algn="l" defTabSz="914400" rtl="0" eaLnBrk="0" fontAlgn="base" latinLnBrk="0" hangingPunct="0">
              <a:lnSpc>
                <a:spcPct val="100000"/>
              </a:lnSpc>
              <a:spcBef>
                <a:spcPct val="0"/>
              </a:spcBef>
              <a:spcAft>
                <a:spcPct val="0"/>
              </a:spcAft>
              <a:buClrTx/>
              <a:buSzTx/>
              <a:tabLst/>
            </a:pPr>
            <a:endParaRPr kumimoji="0" lang="en-US" altLang="en-US" sz="4800" b="0" i="0" u="none" strike="noStrike" cap="none" normalizeH="0" baseline="0" dirty="0">
              <a:ln>
                <a:noFill/>
              </a:ln>
              <a:solidFill>
                <a:srgbClr val="000000"/>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To shorten the code, it is possible to specify all the padding properties in one property.</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padding</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property is a shorthand property.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Times New Roman" pitchFamily="18" charset="0"/>
                <a:cs typeface="Times New Roman" pitchFamily="18" charset="0"/>
              </a:rPr>
              <a:t>Similar as Margin Shorthand property</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165995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effectLst>
                  <a:outerShdw blurRad="38100" dist="38100" dir="2700000" algn="tl">
                    <a:srgbClr val="000000">
                      <a:alpha val="43137"/>
                    </a:srgbClr>
                  </a:outerShdw>
                </a:effectLst>
              </a:rPr>
              <a:t>CSS Height, Width, Max Width</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103</a:t>
            </a:fld>
            <a:endParaRPr lang="en-US"/>
          </a:p>
        </p:txBody>
      </p:sp>
      <p:sp>
        <p:nvSpPr>
          <p:cNvPr id="6" name="Rectangle 1"/>
          <p:cNvSpPr>
            <a:spLocks noChangeArrowheads="1"/>
          </p:cNvSpPr>
          <p:nvPr/>
        </p:nvSpPr>
        <p:spPr bwMode="auto">
          <a:xfrm>
            <a:off x="990600" y="1614845"/>
            <a:ext cx="793656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CSS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height</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and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width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properties are used to set the height and width of an element.</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CSS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max-width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property is used to set the maximum width of an element.</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2"/>
          <p:cNvSpPr>
            <a:spLocks noChangeArrowheads="1"/>
          </p:cNvSpPr>
          <p:nvPr/>
        </p:nvSpPr>
        <p:spPr bwMode="auto">
          <a:xfrm>
            <a:off x="990600" y="3200400"/>
            <a:ext cx="7775448" cy="27032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Times New Roman" pitchFamily="18" charset="0"/>
                <a:cs typeface="Times New Roman" pitchFamily="18" charset="0"/>
              </a:rPr>
              <a:t>CSS height and width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height</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and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width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properties may have the following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lvl="1">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auto</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 This is default. The browser calculates the height and width</a:t>
            </a:r>
          </a:p>
          <a:p>
            <a:pPr lvl="1">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length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 Defines the height/width in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px</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cm, etc.</a:t>
            </a:r>
          </a:p>
          <a:p>
            <a:pPr lvl="1">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 Defines the height/width in percent of the containing block</a:t>
            </a:r>
          </a:p>
          <a:p>
            <a:pPr lvl="1">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initial</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 Sets the height/width to its default value</a:t>
            </a:r>
          </a:p>
          <a:p>
            <a:pPr lvl="1">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inherit</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 The height/width will be inherited from its parent value</a:t>
            </a: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1030873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104</a:t>
            </a:fld>
            <a:endParaRPr lang="en-US"/>
          </a:p>
        </p:txBody>
      </p:sp>
      <p:sp>
        <p:nvSpPr>
          <p:cNvPr id="6" name="Rectangle 5"/>
          <p:cNvSpPr/>
          <p:nvPr/>
        </p:nvSpPr>
        <p:spPr>
          <a:xfrm>
            <a:off x="1458912" y="2133600"/>
            <a:ext cx="6846887" cy="2246769"/>
          </a:xfrm>
          <a:prstGeom prst="rect">
            <a:avLst/>
          </a:prstGeom>
        </p:spPr>
        <p:txBody>
          <a:bodyPr wrap="square">
            <a:spAutoFit/>
          </a:bodyPr>
          <a:lstStyle/>
          <a:p>
            <a:r>
              <a:rPr lang="en-US" sz="2000" b="1" dirty="0">
                <a:solidFill>
                  <a:srgbClr val="000000"/>
                </a:solidFill>
                <a:latin typeface="Segoe UI" panose="020B0502040204020203" pitchFamily="34" charset="0"/>
              </a:rPr>
              <a:t>Example</a:t>
            </a:r>
          </a:p>
          <a:p>
            <a:r>
              <a:rPr lang="en-US" sz="2000" dirty="0">
                <a:solidFill>
                  <a:srgbClr val="000000"/>
                </a:solidFill>
                <a:latin typeface="Verdana" panose="020B0604030504040204" pitchFamily="34" charset="0"/>
              </a:rPr>
              <a:t>Set the height and width of a &lt;div&gt; element:</a:t>
            </a:r>
          </a:p>
          <a:p>
            <a:r>
              <a:rPr lang="en-US" sz="2000" dirty="0">
                <a:solidFill>
                  <a:srgbClr val="A52A2A"/>
                </a:solidFill>
                <a:latin typeface="Consolas" panose="020B0609020204030204" pitchFamily="49" charset="0"/>
              </a:rPr>
              <a:t>div </a:t>
            </a:r>
            <a:r>
              <a:rPr lang="en-US" sz="2000" dirty="0">
                <a:solidFill>
                  <a:srgbClr val="000000"/>
                </a:solidFill>
                <a:latin typeface="Consolas" panose="020B0609020204030204" pitchFamily="49" charset="0"/>
              </a:rPr>
              <a:t>{</a:t>
            </a:r>
            <a:br>
              <a:rPr lang="en-US" sz="2000" dirty="0">
                <a:solidFill>
                  <a:srgbClr val="FF0000"/>
                </a:solidFill>
                <a:latin typeface="Consolas" panose="020B0609020204030204" pitchFamily="49" charset="0"/>
              </a:rPr>
            </a:br>
            <a:r>
              <a:rPr lang="en-US" sz="2000" dirty="0">
                <a:solidFill>
                  <a:srgbClr val="FF0000"/>
                </a:solidFill>
                <a:latin typeface="Consolas" panose="020B0609020204030204" pitchFamily="49" charset="0"/>
              </a:rPr>
              <a:t>  height</a:t>
            </a:r>
            <a:r>
              <a:rPr lang="en-US" sz="2000" dirty="0">
                <a:solidFill>
                  <a:srgbClr val="000000"/>
                </a:solidFill>
                <a:latin typeface="Consolas" panose="020B0609020204030204" pitchFamily="49" charset="0"/>
              </a:rPr>
              <a:t>:</a:t>
            </a:r>
            <a:r>
              <a:rPr lang="en-US" sz="2000" dirty="0">
                <a:solidFill>
                  <a:srgbClr val="0000CD"/>
                </a:solidFill>
                <a:latin typeface="Consolas" panose="020B0609020204030204" pitchFamily="49" charset="0"/>
              </a:rPr>
              <a:t> 200px</a:t>
            </a:r>
            <a:r>
              <a:rPr lang="en-US" sz="2000" dirty="0">
                <a:solidFill>
                  <a:srgbClr val="000000"/>
                </a:solidFill>
                <a:latin typeface="Consolas" panose="020B0609020204030204" pitchFamily="49" charset="0"/>
              </a:rPr>
              <a:t>;</a:t>
            </a:r>
            <a:br>
              <a:rPr lang="en-US" sz="2000" dirty="0">
                <a:solidFill>
                  <a:srgbClr val="FF0000"/>
                </a:solidFill>
                <a:latin typeface="Consolas" panose="020B0609020204030204" pitchFamily="49" charset="0"/>
              </a:rPr>
            </a:br>
            <a:r>
              <a:rPr lang="en-US" sz="2000" dirty="0">
                <a:solidFill>
                  <a:srgbClr val="FF0000"/>
                </a:solidFill>
                <a:latin typeface="Consolas" panose="020B0609020204030204" pitchFamily="49" charset="0"/>
              </a:rPr>
              <a:t>  width</a:t>
            </a:r>
            <a:r>
              <a:rPr lang="en-US" sz="2000" dirty="0">
                <a:solidFill>
                  <a:srgbClr val="000000"/>
                </a:solidFill>
                <a:latin typeface="Consolas" panose="020B0609020204030204" pitchFamily="49" charset="0"/>
              </a:rPr>
              <a:t>:</a:t>
            </a:r>
            <a:r>
              <a:rPr lang="en-US" sz="2000" dirty="0">
                <a:solidFill>
                  <a:srgbClr val="0000CD"/>
                </a:solidFill>
                <a:latin typeface="Consolas" panose="020B0609020204030204" pitchFamily="49" charset="0"/>
              </a:rPr>
              <a:t> 50%</a:t>
            </a:r>
            <a:r>
              <a:rPr lang="en-US" sz="2000" dirty="0">
                <a:solidFill>
                  <a:srgbClr val="000000"/>
                </a:solidFill>
                <a:latin typeface="Consolas" panose="020B0609020204030204" pitchFamily="49" charset="0"/>
              </a:rPr>
              <a:t>;</a:t>
            </a:r>
            <a:br>
              <a:rPr lang="en-US" sz="2000" dirty="0">
                <a:solidFill>
                  <a:srgbClr val="FF0000"/>
                </a:solidFill>
                <a:latin typeface="Consolas" panose="020B0609020204030204" pitchFamily="49" charset="0"/>
              </a:rPr>
            </a:br>
            <a:r>
              <a:rPr lang="en-US" sz="2000" dirty="0">
                <a:solidFill>
                  <a:srgbClr val="FF0000"/>
                </a:solidFill>
                <a:latin typeface="Consolas" panose="020B0609020204030204" pitchFamily="49" charset="0"/>
              </a:rPr>
              <a:t>  background-color</a:t>
            </a:r>
            <a:r>
              <a:rPr lang="en-US" sz="2000" dirty="0">
                <a:solidFill>
                  <a:srgbClr val="000000"/>
                </a:solidFill>
                <a:latin typeface="Consolas" panose="020B0609020204030204" pitchFamily="49" charset="0"/>
              </a:rPr>
              <a:t>:</a:t>
            </a:r>
            <a:r>
              <a:rPr lang="en-US" sz="2000" dirty="0">
                <a:solidFill>
                  <a:srgbClr val="0000CD"/>
                </a:solidFill>
                <a:latin typeface="Consolas" panose="020B0609020204030204" pitchFamily="49" charset="0"/>
              </a:rPr>
              <a:t> </a:t>
            </a:r>
            <a:r>
              <a:rPr lang="en-US" sz="2000" dirty="0" err="1">
                <a:solidFill>
                  <a:srgbClr val="0000CD"/>
                </a:solidFill>
                <a:latin typeface="Consolas" panose="020B0609020204030204" pitchFamily="49" charset="0"/>
              </a:rPr>
              <a:t>powderblue</a:t>
            </a:r>
            <a:r>
              <a:rPr lang="en-US" sz="2000" dirty="0">
                <a:solidFill>
                  <a:srgbClr val="000000"/>
                </a:solidFill>
                <a:latin typeface="Consolas" panose="020B0609020204030204" pitchFamily="49" charset="0"/>
              </a:rPr>
              <a:t>;</a:t>
            </a:r>
            <a:br>
              <a:rPr lang="en-US" sz="2000" dirty="0">
                <a:solidFill>
                  <a:srgbClr val="FF0000"/>
                </a:solidFill>
                <a:latin typeface="Consolas" panose="020B0609020204030204" pitchFamily="49" charset="0"/>
              </a:rPr>
            </a:br>
            <a:r>
              <a:rPr lang="en-US" sz="2000" dirty="0">
                <a:solidFill>
                  <a:srgbClr val="000000"/>
                </a:solidFill>
                <a:latin typeface="Consolas" panose="020B0609020204030204" pitchFamily="49" charset="0"/>
              </a:rPr>
              <a:t>}</a:t>
            </a:r>
            <a:endParaRPr lang="en-US" sz="20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121372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latin typeface="Segoe UI" panose="020B0502040204020203" pitchFamily="34" charset="0"/>
                <a:cs typeface="Segoe UI" panose="020B0502040204020203" pitchFamily="34" charset="0"/>
              </a:rPr>
              <a:t>Setting max-width</a:t>
            </a:r>
            <a:endParaRPr lang="en-US" b="1"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105</a:t>
            </a:fld>
            <a:endParaRPr lang="en-US"/>
          </a:p>
        </p:txBody>
      </p:sp>
      <p:sp>
        <p:nvSpPr>
          <p:cNvPr id="6" name="Rectangle 1"/>
          <p:cNvSpPr>
            <a:spLocks noChangeArrowheads="1"/>
          </p:cNvSpPr>
          <p:nvPr/>
        </p:nvSpPr>
        <p:spPr bwMode="auto">
          <a:xfrm>
            <a:off x="990600" y="1317731"/>
            <a:ext cx="7851647" cy="29494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max-width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property is used to set the maximum width of an element.</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max-width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can be specified in </a:t>
            </a:r>
            <a:r>
              <a:rPr kumimoji="0" lang="en-US" altLang="en-US" sz="2000" b="0" i="1" u="none" strike="noStrike" cap="none" normalizeH="0" baseline="0" dirty="0">
                <a:ln>
                  <a:noFill/>
                </a:ln>
                <a:solidFill>
                  <a:srgbClr val="000000"/>
                </a:solidFill>
                <a:effectLst/>
                <a:latin typeface="Times New Roman" pitchFamily="18" charset="0"/>
                <a:cs typeface="Times New Roman" pitchFamily="18" charset="0"/>
              </a:rPr>
              <a:t>length values</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like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px</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cm, etc., or in percent (%) of the containing block, or set to none (this is default. Means that there is no maximum width).</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problem with 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&lt;div&gt;</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above occurs when the browser window is smaller than the width of the element (500px). The browser then adds a horizontal scrollbar to the page.</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Using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max-width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instead, in this situation, will improve the browser's handling of small windows.</a:t>
            </a:r>
            <a:endParaRPr kumimoji="0" lang="en-US" altLang="en-US" sz="3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990600" y="4495800"/>
            <a:ext cx="8153400" cy="2092881"/>
          </a:xfrm>
          <a:prstGeom prst="rect">
            <a:avLst/>
          </a:prstGeom>
        </p:spPr>
        <p:txBody>
          <a:bodyPr wrap="square">
            <a:spAutoFit/>
          </a:bodyPr>
          <a:lstStyle/>
          <a:p>
            <a:r>
              <a:rPr lang="en-US" b="1" dirty="0">
                <a:solidFill>
                  <a:srgbClr val="000000"/>
                </a:solidFill>
                <a:latin typeface="Segoe UI" panose="020B0502040204020203" pitchFamily="34" charset="0"/>
              </a:rPr>
              <a:t>Example</a:t>
            </a:r>
          </a:p>
          <a:p>
            <a:r>
              <a:rPr lang="en-US" sz="1600" dirty="0">
                <a:solidFill>
                  <a:srgbClr val="000000"/>
                </a:solidFill>
                <a:latin typeface="Verdana" panose="020B0604030504040204" pitchFamily="34" charset="0"/>
              </a:rPr>
              <a:t>This &lt;div&gt; element has a height of 100 pixels and a max-width of 500 pixels: </a:t>
            </a:r>
          </a:p>
          <a:p>
            <a:r>
              <a:rPr lang="en-US" sz="1600" dirty="0">
                <a:solidFill>
                  <a:srgbClr val="A52A2A"/>
                </a:solidFill>
                <a:latin typeface="Consolas" panose="020B0609020204030204" pitchFamily="49" charset="0"/>
              </a:rPr>
              <a:t>div </a:t>
            </a:r>
            <a:r>
              <a:rPr lang="en-US" sz="1600" dirty="0">
                <a:solidFill>
                  <a:srgbClr val="000000"/>
                </a:solidFill>
                <a:latin typeface="Consolas" panose="020B0609020204030204" pitchFamily="49" charset="0"/>
              </a:rPr>
              <a:t>{</a:t>
            </a:r>
            <a:br>
              <a:rPr lang="en-US" sz="1600" dirty="0">
                <a:solidFill>
                  <a:srgbClr val="FF0000"/>
                </a:solidFill>
                <a:latin typeface="Consolas" panose="020B0609020204030204" pitchFamily="49" charset="0"/>
              </a:rPr>
            </a:br>
            <a:r>
              <a:rPr lang="en-US" sz="1600" dirty="0">
                <a:solidFill>
                  <a:srgbClr val="FF0000"/>
                </a:solidFill>
                <a:latin typeface="Consolas" panose="020B0609020204030204" pitchFamily="49" charset="0"/>
              </a:rPr>
              <a:t>  max-width</a:t>
            </a:r>
            <a:r>
              <a:rPr lang="en-US" sz="1600" dirty="0">
                <a:solidFill>
                  <a:srgbClr val="000000"/>
                </a:solidFill>
                <a:latin typeface="Consolas" panose="020B0609020204030204" pitchFamily="49" charset="0"/>
              </a:rPr>
              <a:t>:</a:t>
            </a:r>
            <a:r>
              <a:rPr lang="en-US" sz="1600" dirty="0">
                <a:solidFill>
                  <a:srgbClr val="0000CD"/>
                </a:solidFill>
                <a:latin typeface="Consolas" panose="020B0609020204030204" pitchFamily="49" charset="0"/>
              </a:rPr>
              <a:t> 500px</a:t>
            </a:r>
            <a:r>
              <a:rPr lang="en-US" sz="1600" dirty="0">
                <a:solidFill>
                  <a:srgbClr val="000000"/>
                </a:solidFill>
                <a:latin typeface="Consolas" panose="020B0609020204030204" pitchFamily="49" charset="0"/>
              </a:rPr>
              <a:t>;</a:t>
            </a:r>
            <a:br>
              <a:rPr lang="en-US" sz="1600" dirty="0">
                <a:solidFill>
                  <a:srgbClr val="FF0000"/>
                </a:solidFill>
                <a:latin typeface="Consolas" panose="020B0609020204030204" pitchFamily="49" charset="0"/>
              </a:rPr>
            </a:br>
            <a:r>
              <a:rPr lang="en-US" sz="1600" dirty="0">
                <a:solidFill>
                  <a:srgbClr val="FF0000"/>
                </a:solidFill>
                <a:latin typeface="Consolas" panose="020B0609020204030204" pitchFamily="49" charset="0"/>
              </a:rPr>
              <a:t>  height</a:t>
            </a:r>
            <a:r>
              <a:rPr lang="en-US" sz="1600" dirty="0">
                <a:solidFill>
                  <a:srgbClr val="000000"/>
                </a:solidFill>
                <a:latin typeface="Consolas" panose="020B0609020204030204" pitchFamily="49" charset="0"/>
              </a:rPr>
              <a:t>:</a:t>
            </a:r>
            <a:r>
              <a:rPr lang="en-US" sz="1600" dirty="0">
                <a:solidFill>
                  <a:srgbClr val="0000CD"/>
                </a:solidFill>
                <a:latin typeface="Consolas" panose="020B0609020204030204" pitchFamily="49" charset="0"/>
              </a:rPr>
              <a:t> 100px</a:t>
            </a:r>
            <a:r>
              <a:rPr lang="en-US" sz="1600" dirty="0">
                <a:solidFill>
                  <a:srgbClr val="000000"/>
                </a:solidFill>
                <a:latin typeface="Consolas" panose="020B0609020204030204" pitchFamily="49" charset="0"/>
              </a:rPr>
              <a:t>;</a:t>
            </a:r>
            <a:br>
              <a:rPr lang="en-US" sz="1600" dirty="0">
                <a:solidFill>
                  <a:srgbClr val="FF0000"/>
                </a:solidFill>
                <a:latin typeface="Consolas" panose="020B0609020204030204" pitchFamily="49" charset="0"/>
              </a:rPr>
            </a:br>
            <a:r>
              <a:rPr lang="en-US" sz="1600" dirty="0">
                <a:solidFill>
                  <a:srgbClr val="FF0000"/>
                </a:solidFill>
                <a:latin typeface="Consolas" panose="020B0609020204030204" pitchFamily="49" charset="0"/>
              </a:rPr>
              <a:t>  background-color</a:t>
            </a:r>
            <a:r>
              <a:rPr lang="en-US" sz="1600" dirty="0">
                <a:solidFill>
                  <a:srgbClr val="000000"/>
                </a:solidFill>
                <a:latin typeface="Consolas" panose="020B0609020204030204" pitchFamily="49" charset="0"/>
              </a:rPr>
              <a:t>:</a:t>
            </a:r>
            <a:r>
              <a:rPr lang="en-US" sz="1600" dirty="0">
                <a:solidFill>
                  <a:srgbClr val="0000CD"/>
                </a:solidFill>
                <a:latin typeface="Consolas" panose="020B0609020204030204" pitchFamily="49" charset="0"/>
              </a:rPr>
              <a:t> </a:t>
            </a:r>
            <a:r>
              <a:rPr lang="en-US" sz="1600" dirty="0" err="1">
                <a:solidFill>
                  <a:srgbClr val="0000CD"/>
                </a:solidFill>
                <a:latin typeface="Consolas" panose="020B0609020204030204" pitchFamily="49" charset="0"/>
              </a:rPr>
              <a:t>powderblue</a:t>
            </a:r>
            <a:r>
              <a:rPr lang="en-US" sz="1600" dirty="0">
                <a:solidFill>
                  <a:srgbClr val="000000"/>
                </a:solidFill>
                <a:latin typeface="Consolas" panose="020B0609020204030204" pitchFamily="49" charset="0"/>
              </a:rPr>
              <a:t>;</a:t>
            </a:r>
            <a:br>
              <a:rPr lang="en-US" sz="1600" dirty="0">
                <a:solidFill>
                  <a:srgbClr val="FF0000"/>
                </a:solidFill>
                <a:latin typeface="Consolas" panose="020B0609020204030204" pitchFamily="49" charset="0"/>
              </a:rPr>
            </a:br>
            <a:r>
              <a:rPr lang="en-US" sz="1600" dirty="0">
                <a:solidFill>
                  <a:srgbClr val="000000"/>
                </a:solidFill>
                <a:latin typeface="Consolas" panose="020B0609020204030204" pitchFamily="49" charset="0"/>
              </a:rPr>
              <a:t>}</a:t>
            </a:r>
            <a:endParaRPr lang="en-US" sz="1600" b="0" i="0" dirty="0">
              <a:solidFill>
                <a:srgbClr val="000000"/>
              </a:solidFill>
              <a:effectLst/>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8763107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0000"/>
                </a:solidFill>
                <a:effectLst>
                  <a:outerShdw blurRad="38100" dist="38100" dir="2700000" algn="tl">
                    <a:srgbClr val="000000">
                      <a:alpha val="43137"/>
                    </a:srgbClr>
                  </a:outerShdw>
                </a:effectLst>
                <a:latin typeface="Segoe UI" panose="020B0502040204020203" pitchFamily="34" charset="0"/>
              </a:rPr>
              <a:t>CSS Layout - The display Property</a:t>
            </a:r>
            <a:endParaRPr lang="en-US" sz="36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US"/>
              <a:t>Prepared By: Tilak Khatri(M.Sc.CSIT CDCSIT)</a:t>
            </a:r>
            <a:endParaRPr lang="en-US"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106</a:t>
            </a:fld>
            <a:endParaRPr lang="en-US"/>
          </a:p>
        </p:txBody>
      </p:sp>
      <p:sp>
        <p:nvSpPr>
          <p:cNvPr id="7" name="Rectangle 1"/>
          <p:cNvSpPr>
            <a:spLocks noChangeArrowheads="1"/>
          </p:cNvSpPr>
          <p:nvPr/>
        </p:nvSpPr>
        <p:spPr bwMode="auto">
          <a:xfrm>
            <a:off x="1140343" y="1812667"/>
            <a:ext cx="7851257" cy="1100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329" tIns="179331" rIns="-106329"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display</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property is the most important CSS property for controlling layout.</a:t>
            </a:r>
            <a:endParaRPr kumimoji="0" lang="en-US" altLang="en-US" sz="3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9" name="Rectangle 3"/>
          <p:cNvSpPr>
            <a:spLocks noChangeArrowheads="1"/>
          </p:cNvSpPr>
          <p:nvPr/>
        </p:nvSpPr>
        <p:spPr bwMode="auto">
          <a:xfrm>
            <a:off x="990600" y="2971800"/>
            <a:ext cx="8001000" cy="33188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The display Property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800" b="0" i="0" u="none" strike="noStrike" cap="none" normalizeH="0" baseline="0" dirty="0">
                <a:ln>
                  <a:noFill/>
                </a:ln>
                <a:solidFill>
                  <a:srgbClr val="DC143C"/>
                </a:solidFill>
                <a:effectLst/>
                <a:latin typeface="Times New Roman" pitchFamily="18" charset="0"/>
                <a:cs typeface="Times New Roman" pitchFamily="18" charset="0"/>
              </a:rPr>
              <a:t>display</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 property specifies if/how an element is displayed.</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Every HTML element has a default display value depending on what type of element it is.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The default display value for most elements is </a:t>
            </a:r>
            <a:r>
              <a:rPr kumimoji="0" lang="en-US" altLang="en-US" sz="2800" b="0" i="0" u="none" strike="noStrike" cap="none" normalizeH="0" baseline="0" dirty="0">
                <a:ln>
                  <a:noFill/>
                </a:ln>
                <a:solidFill>
                  <a:srgbClr val="DC143C"/>
                </a:solidFill>
                <a:effectLst/>
                <a:latin typeface="Times New Roman" pitchFamily="18" charset="0"/>
                <a:cs typeface="Times New Roman" pitchFamily="18" charset="0"/>
              </a:rPr>
              <a:t>block</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 or </a:t>
            </a:r>
            <a:r>
              <a:rPr kumimoji="0" lang="en-US" altLang="en-US" sz="2800" b="0" i="0" u="none" strike="noStrike" cap="none" normalizeH="0" baseline="0" dirty="0">
                <a:ln>
                  <a:noFill/>
                </a:ln>
                <a:solidFill>
                  <a:srgbClr val="DC143C"/>
                </a:solidFill>
                <a:effectLst/>
                <a:latin typeface="Times New Roman" pitchFamily="18" charset="0"/>
                <a:cs typeface="Times New Roman" pitchFamily="18" charset="0"/>
              </a:rPr>
              <a:t>inline</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516144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107</a:t>
            </a:fld>
            <a:endParaRPr lang="en-US"/>
          </a:p>
        </p:txBody>
      </p:sp>
      <p:sp>
        <p:nvSpPr>
          <p:cNvPr id="6" name="Rectangle 5"/>
          <p:cNvSpPr/>
          <p:nvPr/>
        </p:nvSpPr>
        <p:spPr>
          <a:xfrm>
            <a:off x="990600" y="1393825"/>
            <a:ext cx="7467600" cy="4524315"/>
          </a:xfrm>
          <a:prstGeom prst="rect">
            <a:avLst/>
          </a:prstGeom>
        </p:spPr>
        <p:txBody>
          <a:bodyPr wrap="square">
            <a:spAutoFit/>
          </a:bodyPr>
          <a:lstStyle/>
          <a:p>
            <a:pPr marL="342900" indent="-342900" algn="just">
              <a:buFont typeface="Wingdings" panose="05000000000000000000" pitchFamily="2" charset="2"/>
              <a:buChar char="Ø"/>
            </a:pPr>
            <a:r>
              <a:rPr lang="en-US" sz="2400" dirty="0">
                <a:solidFill>
                  <a:srgbClr val="000000"/>
                </a:solidFill>
                <a:latin typeface="Times New Roman" pitchFamily="18" charset="0"/>
                <a:cs typeface="Times New Roman" pitchFamily="18" charset="0"/>
              </a:rPr>
              <a:t>A </a:t>
            </a:r>
            <a:r>
              <a:rPr lang="en-US" sz="2400" b="1" dirty="0">
                <a:solidFill>
                  <a:srgbClr val="000000"/>
                </a:solidFill>
                <a:latin typeface="Times New Roman" pitchFamily="18" charset="0"/>
                <a:cs typeface="Times New Roman" pitchFamily="18" charset="0"/>
              </a:rPr>
              <a:t>block-level element</a:t>
            </a:r>
            <a:r>
              <a:rPr lang="en-US" sz="2400" dirty="0">
                <a:solidFill>
                  <a:srgbClr val="000000"/>
                </a:solidFill>
                <a:latin typeface="Times New Roman" pitchFamily="18" charset="0"/>
                <a:cs typeface="Times New Roman" pitchFamily="18" charset="0"/>
              </a:rPr>
              <a:t> always starts on a new line and takes up the full width available (stretches out to the left and right as far as it can).</a:t>
            </a:r>
          </a:p>
          <a:p>
            <a:pPr marL="342900" indent="-342900" algn="just">
              <a:buFont typeface="Wingdings" panose="05000000000000000000" pitchFamily="2" charset="2"/>
              <a:buChar char="Ø"/>
            </a:pPr>
            <a:r>
              <a:rPr lang="en-US" sz="2400" dirty="0">
                <a:solidFill>
                  <a:srgbClr val="000000"/>
                </a:solidFill>
                <a:latin typeface="Times New Roman" pitchFamily="18" charset="0"/>
                <a:cs typeface="Times New Roman" pitchFamily="18" charset="0"/>
              </a:rPr>
              <a:t>The &lt;div&gt; element is a block-level element.</a:t>
            </a:r>
          </a:p>
          <a:p>
            <a:pPr algn="just"/>
            <a:r>
              <a:rPr lang="en-US" sz="24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Examples of block-level elements:</a:t>
            </a:r>
          </a:p>
          <a:p>
            <a:pPr marL="342900" indent="-342900" algn="just">
              <a:buFont typeface="Wingdings" panose="05000000000000000000" pitchFamily="2" charset="2"/>
              <a:buChar char="§"/>
            </a:pPr>
            <a:r>
              <a:rPr lang="en-US" sz="2400" dirty="0">
                <a:solidFill>
                  <a:srgbClr val="000000"/>
                </a:solidFill>
                <a:latin typeface="Times New Roman" pitchFamily="18" charset="0"/>
                <a:cs typeface="Times New Roman" pitchFamily="18" charset="0"/>
              </a:rPr>
              <a:t>&lt;div&gt;</a:t>
            </a:r>
          </a:p>
          <a:p>
            <a:pPr marL="342900" indent="-342900" algn="just">
              <a:buFont typeface="Wingdings" panose="05000000000000000000" pitchFamily="2" charset="2"/>
              <a:buChar char="§"/>
            </a:pPr>
            <a:r>
              <a:rPr lang="en-US" sz="2400" dirty="0">
                <a:solidFill>
                  <a:srgbClr val="000000"/>
                </a:solidFill>
                <a:latin typeface="Times New Roman" pitchFamily="18" charset="0"/>
                <a:cs typeface="Times New Roman" pitchFamily="18" charset="0"/>
              </a:rPr>
              <a:t>&lt;h1&gt; - &lt;h6&gt;</a:t>
            </a:r>
          </a:p>
          <a:p>
            <a:pPr marL="342900" indent="-342900" algn="just">
              <a:buFont typeface="Wingdings" panose="05000000000000000000" pitchFamily="2" charset="2"/>
              <a:buChar char="§"/>
            </a:pPr>
            <a:r>
              <a:rPr lang="en-US" sz="2400" dirty="0">
                <a:solidFill>
                  <a:srgbClr val="000000"/>
                </a:solidFill>
                <a:latin typeface="Times New Roman" pitchFamily="18" charset="0"/>
                <a:cs typeface="Times New Roman" pitchFamily="18" charset="0"/>
              </a:rPr>
              <a:t>&lt;p&gt;</a:t>
            </a:r>
          </a:p>
          <a:p>
            <a:pPr marL="342900" indent="-342900" algn="just">
              <a:buFont typeface="Wingdings" panose="05000000000000000000" pitchFamily="2" charset="2"/>
              <a:buChar char="§"/>
            </a:pPr>
            <a:r>
              <a:rPr lang="en-US" sz="2400" dirty="0">
                <a:solidFill>
                  <a:srgbClr val="000000"/>
                </a:solidFill>
                <a:latin typeface="Times New Roman" pitchFamily="18" charset="0"/>
                <a:cs typeface="Times New Roman" pitchFamily="18" charset="0"/>
              </a:rPr>
              <a:t>&lt;form&gt;</a:t>
            </a:r>
          </a:p>
          <a:p>
            <a:pPr marL="342900" indent="-342900" algn="just">
              <a:buFont typeface="Wingdings" panose="05000000000000000000" pitchFamily="2" charset="2"/>
              <a:buChar char="§"/>
            </a:pPr>
            <a:r>
              <a:rPr lang="en-US" sz="2400" dirty="0">
                <a:solidFill>
                  <a:srgbClr val="000000"/>
                </a:solidFill>
                <a:latin typeface="Times New Roman" pitchFamily="18" charset="0"/>
                <a:cs typeface="Times New Roman" pitchFamily="18" charset="0"/>
              </a:rPr>
              <a:t>&lt;header&gt;</a:t>
            </a:r>
          </a:p>
          <a:p>
            <a:pPr marL="342900" indent="-342900" algn="just">
              <a:buFont typeface="Wingdings" panose="05000000000000000000" pitchFamily="2" charset="2"/>
              <a:buChar char="§"/>
            </a:pPr>
            <a:r>
              <a:rPr lang="en-US" sz="2400" dirty="0">
                <a:solidFill>
                  <a:srgbClr val="000000"/>
                </a:solidFill>
                <a:latin typeface="Times New Roman" pitchFamily="18" charset="0"/>
                <a:cs typeface="Times New Roman" pitchFamily="18" charset="0"/>
              </a:rPr>
              <a:t>&lt;footer&gt;</a:t>
            </a:r>
          </a:p>
          <a:p>
            <a:pPr marL="342900" indent="-342900" algn="just">
              <a:buFont typeface="Wingdings" panose="05000000000000000000" pitchFamily="2" charset="2"/>
              <a:buChar char="§"/>
            </a:pPr>
            <a:r>
              <a:rPr lang="en-US" sz="2400" dirty="0">
                <a:solidFill>
                  <a:srgbClr val="000000"/>
                </a:solidFill>
                <a:latin typeface="Times New Roman" pitchFamily="18" charset="0"/>
                <a:cs typeface="Times New Roman" pitchFamily="18" charset="0"/>
              </a:rPr>
              <a:t>&lt;section&gt;</a:t>
            </a:r>
            <a:endParaRPr lang="en-US" sz="2400" b="0" i="0" dirty="0">
              <a:solidFill>
                <a:srgbClr val="000000"/>
              </a:solidFill>
              <a:effectLst/>
              <a:latin typeface="Times New Roman" pitchFamily="18" charset="0"/>
              <a:cs typeface="Times New Roman" pitchFamily="18" charset="0"/>
            </a:endParaRPr>
          </a:p>
        </p:txBody>
      </p:sp>
      <p:sp>
        <p:nvSpPr>
          <p:cNvPr id="7" name="Rectangle 6"/>
          <p:cNvSpPr/>
          <p:nvPr/>
        </p:nvSpPr>
        <p:spPr>
          <a:xfrm>
            <a:off x="1058332" y="381000"/>
            <a:ext cx="3666068" cy="523220"/>
          </a:xfrm>
          <a:prstGeom prst="rect">
            <a:avLst/>
          </a:prstGeom>
        </p:spPr>
        <p:txBody>
          <a:bodyPr wrap="none">
            <a:spAutoFit/>
          </a:bodyPr>
          <a:lstStyle/>
          <a:p>
            <a:pPr algn="just"/>
            <a:r>
              <a:rPr lang="en-US" sz="2800" b="1" dirty="0">
                <a:effectLst>
                  <a:outerShdw blurRad="38100" dist="38100" dir="2700000" algn="tl">
                    <a:srgbClr val="000000">
                      <a:alpha val="43137"/>
                    </a:srgbClr>
                  </a:outerShdw>
                </a:effectLst>
                <a:latin typeface="Segoe UI" panose="020B0502040204020203" pitchFamily="34" charset="0"/>
              </a:rPr>
              <a:t>Block-level Elements</a:t>
            </a:r>
          </a:p>
        </p:txBody>
      </p:sp>
      <p:sp>
        <p:nvSpPr>
          <p:cNvPr id="8" name="Rectangle 7"/>
          <p:cNvSpPr/>
          <p:nvPr/>
        </p:nvSpPr>
        <p:spPr>
          <a:xfrm>
            <a:off x="4109647" y="4343400"/>
            <a:ext cx="4572000" cy="1754326"/>
          </a:xfrm>
          <a:prstGeom prst="rect">
            <a:avLst/>
          </a:prstGeom>
        </p:spPr>
        <p:txBody>
          <a:bodyPr>
            <a:spAutoFit/>
          </a:bodyPr>
          <a:lstStyle/>
          <a:p>
            <a:r>
              <a:rPr lang="en-US" dirty="0">
                <a:solidFill>
                  <a:srgbClr val="A52A2A"/>
                </a:solidFill>
                <a:latin typeface="Consolas" panose="020B0609020204030204" pitchFamily="49" charset="0"/>
              </a:rPr>
              <a:t>a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block</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FFFFFF"/>
                </a:solidFill>
                <a:latin typeface="Source Sans Pro"/>
              </a:rPr>
              <a:t>Try it Yourself</a:t>
            </a:r>
            <a:endParaRPr lang="en-US" dirty="0">
              <a:solidFill>
                <a:srgbClr val="000000"/>
              </a:solidFill>
              <a:latin typeface="Verdana" panose="020B0604030504040204" pitchFamily="34" charset="0"/>
            </a:endParaRPr>
          </a:p>
          <a:p>
            <a:br>
              <a:rPr lang="en-US" dirty="0"/>
            </a:br>
            <a:endParaRPr lang="en-US" dirty="0"/>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9468241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Segoe UI" panose="020B0502040204020203" pitchFamily="34" charset="0"/>
              </a:rPr>
              <a:t>Inline Elements</a:t>
            </a:r>
            <a:endParaRPr lang="en-US" b="1"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108</a:t>
            </a:fld>
            <a:endParaRPr lang="en-US"/>
          </a:p>
        </p:txBody>
      </p:sp>
      <p:sp>
        <p:nvSpPr>
          <p:cNvPr id="6" name="Rectangle 5"/>
          <p:cNvSpPr/>
          <p:nvPr/>
        </p:nvSpPr>
        <p:spPr>
          <a:xfrm>
            <a:off x="990600" y="1295400"/>
            <a:ext cx="7467600" cy="3539430"/>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000000"/>
                </a:solidFill>
                <a:latin typeface="Times New Roman" pitchFamily="18" charset="0"/>
                <a:cs typeface="Times New Roman" pitchFamily="18" charset="0"/>
              </a:rPr>
              <a:t>An inline element does not start on a new line and only takes up as much width as necessary.</a:t>
            </a:r>
          </a:p>
          <a:p>
            <a:pPr marL="285750" indent="-285750">
              <a:buFont typeface="Arial" panose="020B0604020202020204" pitchFamily="34" charset="0"/>
              <a:buChar char="•"/>
            </a:pPr>
            <a:r>
              <a:rPr lang="en-US" sz="2800" dirty="0">
                <a:solidFill>
                  <a:srgbClr val="000000"/>
                </a:solidFill>
                <a:latin typeface="Times New Roman" pitchFamily="18" charset="0"/>
                <a:cs typeface="Times New Roman" pitchFamily="18" charset="0"/>
              </a:rPr>
              <a:t>This is an inline &lt;span&gt; element inside a paragraph.</a:t>
            </a:r>
          </a:p>
          <a:p>
            <a:r>
              <a:rPr lang="en-US" sz="2800" b="1" dirty="0">
                <a:solidFill>
                  <a:srgbClr val="000000"/>
                </a:solidFill>
                <a:latin typeface="Times New Roman" pitchFamily="18" charset="0"/>
                <a:cs typeface="Times New Roman" pitchFamily="18" charset="0"/>
              </a:rPr>
              <a:t>Examples of inline elements:</a:t>
            </a:r>
          </a:p>
          <a:p>
            <a:pPr lvl="1">
              <a:buFont typeface="Arial" panose="020B0604020202020204" pitchFamily="34" charset="0"/>
              <a:buChar char="•"/>
            </a:pPr>
            <a:r>
              <a:rPr lang="en-US" sz="2800" dirty="0">
                <a:solidFill>
                  <a:srgbClr val="000000"/>
                </a:solidFill>
                <a:latin typeface="Times New Roman" pitchFamily="18" charset="0"/>
                <a:cs typeface="Times New Roman" pitchFamily="18" charset="0"/>
              </a:rPr>
              <a:t>&lt;span&gt;</a:t>
            </a:r>
          </a:p>
          <a:p>
            <a:pPr lvl="1">
              <a:buFont typeface="Arial" panose="020B0604020202020204" pitchFamily="34" charset="0"/>
              <a:buChar char="•"/>
            </a:pPr>
            <a:r>
              <a:rPr lang="en-US" sz="2800" dirty="0">
                <a:solidFill>
                  <a:srgbClr val="000000"/>
                </a:solidFill>
                <a:latin typeface="Times New Roman" pitchFamily="18" charset="0"/>
                <a:cs typeface="Times New Roman" pitchFamily="18" charset="0"/>
              </a:rPr>
              <a:t>&lt;a&gt;</a:t>
            </a:r>
          </a:p>
          <a:p>
            <a:pPr lvl="1">
              <a:buFont typeface="Arial" panose="020B0604020202020204" pitchFamily="34" charset="0"/>
              <a:buChar char="•"/>
            </a:pPr>
            <a:r>
              <a:rPr lang="en-US" sz="2800" dirty="0">
                <a:solidFill>
                  <a:srgbClr val="000000"/>
                </a:solidFill>
                <a:latin typeface="Times New Roman" pitchFamily="18" charset="0"/>
                <a:cs typeface="Times New Roman" pitchFamily="18" charset="0"/>
              </a:rPr>
              <a:t>&lt;</a:t>
            </a:r>
            <a:r>
              <a:rPr lang="en-US" sz="2800" dirty="0" err="1">
                <a:solidFill>
                  <a:srgbClr val="000000"/>
                </a:solidFill>
                <a:latin typeface="Times New Roman" pitchFamily="18" charset="0"/>
                <a:cs typeface="Times New Roman" pitchFamily="18" charset="0"/>
              </a:rPr>
              <a:t>img</a:t>
            </a:r>
            <a:r>
              <a:rPr lang="en-US" sz="2800" dirty="0">
                <a:solidFill>
                  <a:srgbClr val="000000"/>
                </a:solidFill>
                <a:latin typeface="Times New Roman" pitchFamily="18" charset="0"/>
                <a:cs typeface="Times New Roman" pitchFamily="18" charset="0"/>
              </a:rPr>
              <a:t>&gt;</a:t>
            </a:r>
            <a:endParaRPr lang="en-US" sz="2800" b="0" i="0" dirty="0">
              <a:solidFill>
                <a:srgbClr val="000000"/>
              </a:solidFill>
              <a:effectLst/>
              <a:latin typeface="Times New Roman" pitchFamily="18" charset="0"/>
              <a:cs typeface="Times New Roman" pitchFamily="18" charset="0"/>
            </a:endParaRPr>
          </a:p>
        </p:txBody>
      </p:sp>
      <p:sp>
        <p:nvSpPr>
          <p:cNvPr id="7" name="Rectangle 6"/>
          <p:cNvSpPr/>
          <p:nvPr/>
        </p:nvSpPr>
        <p:spPr>
          <a:xfrm>
            <a:off x="1828800" y="4876800"/>
            <a:ext cx="4572000" cy="1200329"/>
          </a:xfrm>
          <a:prstGeom prst="rect">
            <a:avLst/>
          </a:prstGeom>
        </p:spPr>
        <p:txBody>
          <a:bodyPr>
            <a:spAutoFit/>
          </a:bodyPr>
          <a:lstStyle/>
          <a:p>
            <a:r>
              <a:rPr lang="en-US"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li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inline</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0929535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109</a:t>
            </a:fld>
            <a:endParaRPr lang="en-US"/>
          </a:p>
        </p:txBody>
      </p:sp>
      <p:sp>
        <p:nvSpPr>
          <p:cNvPr id="8" name="Rectangle 7"/>
          <p:cNvSpPr/>
          <p:nvPr/>
        </p:nvSpPr>
        <p:spPr>
          <a:xfrm>
            <a:off x="990599" y="194370"/>
            <a:ext cx="7976755" cy="1077218"/>
          </a:xfrm>
          <a:prstGeom prst="rect">
            <a:avLst/>
          </a:prstGeom>
        </p:spPr>
        <p:txBody>
          <a:bodyPr wrap="square">
            <a:spAutoFit/>
          </a:bodyPr>
          <a:lstStyle/>
          <a:p>
            <a:r>
              <a:rPr lang="en-US" sz="3200" b="1" dirty="0">
                <a:solidFill>
                  <a:schemeClr val="tx1">
                    <a:lumMod val="95000"/>
                    <a:lumOff val="5000"/>
                  </a:schemeClr>
                </a:solidFill>
                <a:effectLst>
                  <a:outerShdw blurRad="38100" dist="38100" dir="2700000" algn="tl">
                    <a:srgbClr val="000000">
                      <a:alpha val="43137"/>
                    </a:srgbClr>
                  </a:outerShdw>
                </a:effectLst>
                <a:latin typeface="Segoe UI" panose="020B0502040204020203" pitchFamily="34" charset="0"/>
              </a:rPr>
              <a:t>Hide an Element - </a:t>
            </a:r>
            <a:r>
              <a:rPr lang="en-US" sz="3200" b="1" dirty="0" err="1">
                <a:solidFill>
                  <a:schemeClr val="tx1">
                    <a:lumMod val="95000"/>
                    <a:lumOff val="5000"/>
                  </a:schemeClr>
                </a:solidFill>
                <a:effectLst>
                  <a:outerShdw blurRad="38100" dist="38100" dir="2700000" algn="tl">
                    <a:srgbClr val="000000">
                      <a:alpha val="43137"/>
                    </a:srgbClr>
                  </a:outerShdw>
                </a:effectLst>
                <a:latin typeface="Segoe UI" panose="020B0502040204020203" pitchFamily="34" charset="0"/>
              </a:rPr>
              <a:t>display:none</a:t>
            </a:r>
            <a:r>
              <a:rPr lang="en-US" sz="3200" b="1" dirty="0">
                <a:solidFill>
                  <a:schemeClr val="tx1">
                    <a:lumMod val="95000"/>
                    <a:lumOff val="5000"/>
                  </a:schemeClr>
                </a:solidFill>
                <a:effectLst>
                  <a:outerShdw blurRad="38100" dist="38100" dir="2700000" algn="tl">
                    <a:srgbClr val="000000">
                      <a:alpha val="43137"/>
                    </a:srgbClr>
                  </a:outerShdw>
                </a:effectLst>
                <a:latin typeface="Segoe UI" panose="020B0502040204020203" pitchFamily="34" charset="0"/>
              </a:rPr>
              <a:t> or </a:t>
            </a:r>
            <a:r>
              <a:rPr lang="en-US" sz="3200" b="1" dirty="0" err="1">
                <a:solidFill>
                  <a:schemeClr val="tx1">
                    <a:lumMod val="95000"/>
                    <a:lumOff val="5000"/>
                  </a:schemeClr>
                </a:solidFill>
                <a:effectLst>
                  <a:outerShdw blurRad="38100" dist="38100" dir="2700000" algn="tl">
                    <a:srgbClr val="000000">
                      <a:alpha val="43137"/>
                    </a:srgbClr>
                  </a:outerShdw>
                </a:effectLst>
                <a:latin typeface="Segoe UI" panose="020B0502040204020203" pitchFamily="34" charset="0"/>
              </a:rPr>
              <a:t>visibility:hidden</a:t>
            </a:r>
            <a:r>
              <a:rPr lang="en-US" sz="3200" b="1" dirty="0">
                <a:solidFill>
                  <a:schemeClr val="tx1">
                    <a:lumMod val="95000"/>
                    <a:lumOff val="5000"/>
                  </a:schemeClr>
                </a:solidFill>
                <a:effectLst>
                  <a:outerShdw blurRad="38100" dist="38100" dir="2700000" algn="tl">
                    <a:srgbClr val="000000">
                      <a:alpha val="43137"/>
                    </a:srgbClr>
                  </a:outerShdw>
                </a:effectLst>
                <a:latin typeface="Segoe UI" panose="020B0502040204020203" pitchFamily="34" charset="0"/>
              </a:rPr>
              <a:t>?</a:t>
            </a:r>
            <a:endParaRPr lang="en-US" sz="3200" b="1" i="0" dirty="0">
              <a:solidFill>
                <a:schemeClr val="tx1">
                  <a:lumMod val="95000"/>
                  <a:lumOff val="5000"/>
                </a:schemeClr>
              </a:solidFill>
              <a:effectLst>
                <a:outerShdw blurRad="38100" dist="38100" dir="2700000" algn="tl">
                  <a:srgbClr val="000000">
                    <a:alpha val="43137"/>
                  </a:srgbClr>
                </a:outerShdw>
              </a:effectLst>
              <a:latin typeface="Segoe UI" panose="020B0502040204020203" pitchFamily="34" charset="0"/>
            </a:endParaRPr>
          </a:p>
        </p:txBody>
      </p:sp>
      <p:sp>
        <p:nvSpPr>
          <p:cNvPr id="9" name="Rectangle 2"/>
          <p:cNvSpPr>
            <a:spLocks noChangeArrowheads="1"/>
          </p:cNvSpPr>
          <p:nvPr/>
        </p:nvSpPr>
        <p:spPr bwMode="auto">
          <a:xfrm>
            <a:off x="990598" y="1615034"/>
            <a:ext cx="754726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Verdana" panose="020B0604030504040204" pitchFamily="34" charset="0"/>
              </a:rPr>
              <a:t>Hiding an element can be done by setting the </a:t>
            </a:r>
            <a:r>
              <a:rPr kumimoji="0" lang="en-US" altLang="en-US" sz="1600" b="0" i="0" u="none" strike="noStrike" cap="none" normalizeH="0" baseline="0" dirty="0">
                <a:ln>
                  <a:noFill/>
                </a:ln>
                <a:solidFill>
                  <a:srgbClr val="DC143C"/>
                </a:solidFill>
                <a:effectLst/>
                <a:latin typeface="Consolas" panose="020B0609020204030204" pitchFamily="49" charset="0"/>
              </a:rPr>
              <a:t>display</a:t>
            </a:r>
            <a:r>
              <a:rPr kumimoji="0" lang="en-US" altLang="en-US" sz="1600" b="0" i="0" u="none" strike="noStrike" cap="none" normalizeH="0" baseline="0" dirty="0">
                <a:ln>
                  <a:noFill/>
                </a:ln>
                <a:solidFill>
                  <a:srgbClr val="000000"/>
                </a:solidFill>
                <a:effectLst/>
                <a:latin typeface="Verdana" panose="020B0604030504040204" pitchFamily="34" charset="0"/>
              </a:rPr>
              <a:t> property to </a:t>
            </a:r>
            <a:r>
              <a:rPr kumimoji="0" lang="en-US" altLang="en-US" sz="1600" b="0" i="0" u="none" strike="noStrike" cap="none" normalizeH="0" baseline="0" dirty="0">
                <a:ln>
                  <a:noFill/>
                </a:ln>
                <a:solidFill>
                  <a:srgbClr val="DC143C"/>
                </a:solidFill>
                <a:effectLst/>
                <a:latin typeface="Consolas" panose="020B0609020204030204" pitchFamily="49" charset="0"/>
              </a:rPr>
              <a:t>none</a:t>
            </a:r>
            <a:r>
              <a:rPr kumimoji="0" lang="en-US" altLang="en-US" sz="1600" b="0" i="0" u="none" strike="noStrike" cap="none" normalizeH="0" baseline="0" dirty="0">
                <a:ln>
                  <a:noFill/>
                </a:ln>
                <a:solidFill>
                  <a:srgbClr val="000000"/>
                </a:solidFill>
                <a:effectLst/>
                <a:latin typeface="Verdana" panose="020B060403050404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Verdana" panose="020B0604030504040204" pitchFamily="34" charset="0"/>
              </a:rPr>
              <a:t>The element will be hidden, and the page will be displayed as if the element is not there:</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1018309" y="2697440"/>
            <a:ext cx="2715491" cy="1200329"/>
          </a:xfrm>
          <a:prstGeom prst="rect">
            <a:avLst/>
          </a:prstGeom>
        </p:spPr>
        <p:txBody>
          <a:bodyPr wrap="square">
            <a:spAutoFit/>
          </a:bodyPr>
          <a:lstStyle/>
          <a:p>
            <a:r>
              <a:rPr lang="en-US" b="1" dirty="0">
                <a:solidFill>
                  <a:srgbClr val="000000"/>
                </a:solidFill>
                <a:effectLst>
                  <a:outerShdw blurRad="38100" dist="38100" dir="2700000" algn="tl">
                    <a:srgbClr val="000000">
                      <a:alpha val="43137"/>
                    </a:srgbClr>
                  </a:outerShdw>
                </a:effectLst>
                <a:latin typeface="Segoe UI" panose="020B0502040204020203" pitchFamily="34" charset="0"/>
              </a:rPr>
              <a:t>Example</a:t>
            </a:r>
          </a:p>
          <a:p>
            <a:r>
              <a:rPr lang="en-US" dirty="0">
                <a:solidFill>
                  <a:srgbClr val="A52A2A"/>
                </a:solidFill>
                <a:latin typeface="Consolas" panose="020B0609020204030204" pitchFamily="49" charset="0"/>
              </a:rPr>
              <a:t>h1.hidden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none</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
        <p:nvSpPr>
          <p:cNvPr id="11" name="Rectangle 3"/>
          <p:cNvSpPr>
            <a:spLocks noChangeArrowheads="1"/>
          </p:cNvSpPr>
          <p:nvPr/>
        </p:nvSpPr>
        <p:spPr bwMode="auto">
          <a:xfrm>
            <a:off x="1018308" y="4168426"/>
            <a:ext cx="7519555" cy="2180027"/>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rgbClr val="DC143C"/>
                </a:solidFill>
                <a:effectLst/>
                <a:latin typeface="Consolas" panose="020B0609020204030204" pitchFamily="49" charset="0"/>
              </a:rPr>
              <a:t>visibility:hidden</a:t>
            </a:r>
            <a:r>
              <a:rPr kumimoji="0" lang="en-US" altLang="en-US" sz="1600" b="0" i="0" u="none" strike="noStrike" cap="none" normalizeH="0" baseline="0" dirty="0">
                <a:ln>
                  <a:noFill/>
                </a:ln>
                <a:solidFill>
                  <a:srgbClr val="DC143C"/>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Verdana" panose="020B0604030504040204" pitchFamily="34" charset="0"/>
              </a:rPr>
              <a:t> also hides an element.</a:t>
            </a:r>
            <a:endParaRPr lang="en-US" altLang="en-US" sz="16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Verdana" panose="020B0604030504040204" pitchFamily="34" charset="0"/>
              </a:rPr>
              <a:t>However, the element will still take up the same space as before. The element will be hidden, but still affect the layout: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52A2A"/>
                </a:solidFill>
                <a:effectLst/>
                <a:latin typeface="Consolas" panose="020B0609020204030204" pitchFamily="49" charset="0"/>
              </a:rPr>
              <a:t>h1.hidden </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FF0000"/>
                </a:solidFill>
                <a:effectLst/>
                <a:latin typeface="Consolas" panose="020B0609020204030204" pitchFamily="49" charset="0"/>
              </a:rPr>
            </a:br>
            <a:r>
              <a:rPr kumimoji="0" lang="en-US" altLang="en-US" sz="1600" b="0" i="0" u="none" strike="noStrike" cap="none" normalizeH="0" baseline="0" dirty="0">
                <a:ln>
                  <a:noFill/>
                </a:ln>
                <a:solidFill>
                  <a:srgbClr val="FF0000"/>
                </a:solidFill>
                <a:effectLst/>
                <a:latin typeface="Consolas" panose="020B0609020204030204" pitchFamily="49" charset="0"/>
              </a:rPr>
              <a:t>  visibility</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CD"/>
                </a:solidFill>
                <a:effectLst/>
                <a:latin typeface="Consolas" panose="020B0609020204030204" pitchFamily="49" charset="0"/>
              </a:rPr>
              <a:t> hidden</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FF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85879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11</a:t>
            </a:fld>
            <a:endParaRPr lang="en-US"/>
          </a:p>
        </p:txBody>
      </p:sp>
    </p:spTree>
    <p:extLst>
      <p:ext uri="{BB962C8B-B14F-4D97-AF65-F5344CB8AC3E}">
        <p14:creationId xmlns:p14="http://schemas.microsoft.com/office/powerpoint/2010/main" val="42494213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r>
              <a:rPr lang="en-US" sz="4000" b="1" dirty="0"/>
              <a:t>CSS Layout - The position Property</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110</a:t>
            </a:fld>
            <a:endParaRPr lang="en-US"/>
          </a:p>
        </p:txBody>
      </p:sp>
      <p:sp>
        <p:nvSpPr>
          <p:cNvPr id="6" name="Rectangle 1"/>
          <p:cNvSpPr>
            <a:spLocks noChangeArrowheads="1"/>
          </p:cNvSpPr>
          <p:nvPr/>
        </p:nvSpPr>
        <p:spPr bwMode="auto">
          <a:xfrm>
            <a:off x="1243013" y="1393825"/>
            <a:ext cx="7367587" cy="854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329" tIns="179331" rIns="-106329"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position</a:t>
            </a:r>
            <a:r>
              <a:rPr kumimoji="0" lang="en-US" altLang="en-US" sz="1600" b="0" i="0" u="none" strike="noStrike" cap="none" normalizeH="0" baseline="0" dirty="0">
                <a:ln>
                  <a:noFill/>
                </a:ln>
                <a:solidFill>
                  <a:srgbClr val="000000"/>
                </a:solidFill>
                <a:effectLst/>
                <a:latin typeface="Verdana" panose="020B0604030504040204" pitchFamily="34" charset="0"/>
              </a:rPr>
              <a:t> property specifies the type of positioning method used for an element (static, relative, fixed, absolute or sticky).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166813" y="2248432"/>
            <a:ext cx="7596187" cy="36881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position Property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position</a:t>
            </a:r>
            <a:r>
              <a:rPr kumimoji="0" lang="en-US" altLang="en-US" sz="1600" b="0" i="0" u="none" strike="noStrike" cap="none" normalizeH="0" baseline="0" dirty="0">
                <a:ln>
                  <a:noFill/>
                </a:ln>
                <a:solidFill>
                  <a:srgbClr val="000000"/>
                </a:solidFill>
                <a:effectLst/>
                <a:latin typeface="Verdana" panose="020B0604030504040204" pitchFamily="34" charset="0"/>
              </a:rPr>
              <a:t> property specifies the type of positioning method used for an element.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There are five different position values:</a:t>
            </a:r>
            <a:endParaRPr kumimoji="0" lang="en-US" altLang="en-US" sz="1050" b="0" i="0" u="none" strike="noStrike" cap="none" normalizeH="0" baseline="0" dirty="0">
              <a:ln>
                <a:noFill/>
              </a:ln>
              <a:solidFill>
                <a:schemeClr val="tx1"/>
              </a:solidFill>
              <a:effectLst/>
            </a:endParaRPr>
          </a:p>
          <a:p>
            <a:pPr lvl="1">
              <a:buFontTx/>
              <a:buChar char="•"/>
            </a:pPr>
            <a:r>
              <a:rPr kumimoji="0" lang="en-US" altLang="en-US" sz="1600" b="0" i="0" u="none" strike="noStrike" cap="none" normalizeH="0" baseline="0" dirty="0">
                <a:ln>
                  <a:noFill/>
                </a:ln>
                <a:solidFill>
                  <a:srgbClr val="DC143C"/>
                </a:solidFill>
                <a:effectLst/>
                <a:latin typeface="Consolas" panose="020B0609020204030204" pitchFamily="49" charset="0"/>
              </a:rPr>
              <a:t>static</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lvl="1">
              <a:buFontTx/>
              <a:buChar char="•"/>
            </a:pPr>
            <a:r>
              <a:rPr kumimoji="0" lang="en-US" altLang="en-US" sz="1600" b="0" i="0" u="none" strike="noStrike" cap="none" normalizeH="0" baseline="0" dirty="0">
                <a:ln>
                  <a:noFill/>
                </a:ln>
                <a:solidFill>
                  <a:srgbClr val="DC143C"/>
                </a:solidFill>
                <a:effectLst/>
                <a:latin typeface="Consolas" panose="020B0609020204030204" pitchFamily="49" charset="0"/>
              </a:rPr>
              <a:t>relative</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lvl="1">
              <a:buFontTx/>
              <a:buChar char="•"/>
            </a:pPr>
            <a:r>
              <a:rPr kumimoji="0" lang="en-US" altLang="en-US" sz="1600" b="0" i="0" u="none" strike="noStrike" cap="none" normalizeH="0" baseline="0" dirty="0">
                <a:ln>
                  <a:noFill/>
                </a:ln>
                <a:solidFill>
                  <a:srgbClr val="DC143C"/>
                </a:solidFill>
                <a:effectLst/>
                <a:latin typeface="Consolas" panose="020B0609020204030204" pitchFamily="49" charset="0"/>
              </a:rPr>
              <a:t>fixed</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lvl="1">
              <a:buFontTx/>
              <a:buChar char="•"/>
            </a:pPr>
            <a:r>
              <a:rPr kumimoji="0" lang="en-US" altLang="en-US" sz="1600" b="0" i="0" u="none" strike="noStrike" cap="none" normalizeH="0" baseline="0" dirty="0">
                <a:ln>
                  <a:noFill/>
                </a:ln>
                <a:solidFill>
                  <a:srgbClr val="DC143C"/>
                </a:solidFill>
                <a:effectLst/>
                <a:latin typeface="Consolas" panose="020B0609020204030204" pitchFamily="49" charset="0"/>
              </a:rPr>
              <a:t>absolute</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lvl="1">
              <a:buFontTx/>
              <a:buChar char="•"/>
            </a:pPr>
            <a:r>
              <a:rPr kumimoji="0" lang="en-US" altLang="en-US" sz="1600" b="0" i="0" u="none" strike="noStrike" cap="none" normalizeH="0" baseline="0" dirty="0">
                <a:ln>
                  <a:noFill/>
                </a:ln>
                <a:solidFill>
                  <a:srgbClr val="DC143C"/>
                </a:solidFill>
                <a:effectLst/>
                <a:latin typeface="Consolas" panose="020B0609020204030204" pitchFamily="49" charset="0"/>
              </a:rPr>
              <a:t>sticky</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Verdana" panose="020B0604030504040204" pitchFamily="34" charset="0"/>
              </a:rPr>
              <a:t>Elements are then positioned using the top, bottom, left, and right properties.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Verdana" panose="020B0604030504040204" pitchFamily="34" charset="0"/>
              </a:rPr>
              <a:t>However, these properties will not work unless the </a:t>
            </a:r>
            <a:r>
              <a:rPr kumimoji="0" lang="en-US" altLang="en-US" sz="1600" b="0" i="0" u="none" strike="noStrike" cap="none" normalizeH="0" baseline="0" dirty="0">
                <a:ln>
                  <a:noFill/>
                </a:ln>
                <a:solidFill>
                  <a:srgbClr val="DC143C"/>
                </a:solidFill>
                <a:effectLst/>
                <a:latin typeface="Consolas" panose="020B0609020204030204" pitchFamily="49" charset="0"/>
              </a:rPr>
              <a:t>position</a:t>
            </a:r>
            <a:r>
              <a:rPr kumimoji="0" lang="en-US" altLang="en-US" sz="1600" b="0" i="0" u="none" strike="noStrike" cap="none" normalizeH="0" baseline="0" dirty="0">
                <a:ln>
                  <a:noFill/>
                </a:ln>
                <a:solidFill>
                  <a:srgbClr val="000000"/>
                </a:solidFill>
                <a:effectLst/>
                <a:latin typeface="Verdana" panose="020B0604030504040204" pitchFamily="34" charset="0"/>
              </a:rPr>
              <a:t> property is set first. They also work differently depending on the position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01821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111</a:t>
            </a:fld>
            <a:endParaRPr lang="en-US"/>
          </a:p>
        </p:txBody>
      </p:sp>
      <p:sp>
        <p:nvSpPr>
          <p:cNvPr id="6" name="Rectangle 1"/>
          <p:cNvSpPr>
            <a:spLocks noChangeArrowheads="1"/>
          </p:cNvSpPr>
          <p:nvPr/>
        </p:nvSpPr>
        <p:spPr bwMode="auto">
          <a:xfrm>
            <a:off x="1219200" y="457200"/>
            <a:ext cx="7696200" cy="510390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position: static;</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HTML elements are positioned static by default.</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Static positioned elements are not affected by the top, bottom, left, and right properties.</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An element with </a:t>
            </a:r>
            <a:r>
              <a:rPr kumimoji="0" lang="en-US" altLang="en-US" b="0" i="0" u="none" strike="noStrike" cap="none" normalizeH="0" baseline="0" dirty="0">
                <a:ln>
                  <a:noFill/>
                </a:ln>
                <a:solidFill>
                  <a:srgbClr val="DC143C"/>
                </a:solidFill>
                <a:effectLst/>
                <a:latin typeface="Consolas" panose="020B0609020204030204" pitchFamily="49" charset="0"/>
              </a:rPr>
              <a:t>position: static;</a:t>
            </a:r>
            <a:r>
              <a:rPr kumimoji="0" lang="en-US" altLang="en-US" b="0" i="0" u="none" strike="noStrike" cap="none" normalizeH="0" baseline="0" dirty="0">
                <a:ln>
                  <a:noFill/>
                </a:ln>
                <a:solidFill>
                  <a:srgbClr val="000000"/>
                </a:solidFill>
                <a:effectLst/>
                <a:latin typeface="Verdana" panose="020B0604030504040204" pitchFamily="34" charset="0"/>
              </a:rPr>
              <a:t> is not positioned in any special way; it is always positioned according to the normal flow of the page:</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This &lt;div&gt; element has position: static;</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Here is the CSS that is used: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52A2A"/>
                </a:solidFill>
                <a:effectLst/>
                <a:latin typeface="Consolas" panose="020B0609020204030204" pitchFamily="49" charset="0"/>
              </a:rPr>
              <a:t>div.static</a:t>
            </a:r>
            <a:r>
              <a:rPr kumimoji="0" lang="en-US" altLang="en-US" b="0" i="0" u="none" strike="noStrike" cap="none" normalizeH="0" baseline="0" dirty="0">
                <a:ln>
                  <a:noFill/>
                </a:ln>
                <a:solidFill>
                  <a:srgbClr val="A52A2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position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static</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border</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3px solid #73AD21</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50629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112</a:t>
            </a:fld>
            <a:endParaRPr lang="en-US"/>
          </a:p>
        </p:txBody>
      </p:sp>
      <p:sp>
        <p:nvSpPr>
          <p:cNvPr id="6" name="Rectangle 1"/>
          <p:cNvSpPr>
            <a:spLocks noChangeArrowheads="1"/>
          </p:cNvSpPr>
          <p:nvPr/>
        </p:nvSpPr>
        <p:spPr bwMode="auto">
          <a:xfrm>
            <a:off x="1066800" y="914400"/>
            <a:ext cx="7848600" cy="24570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position: relative;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An element with </a:t>
            </a:r>
            <a:r>
              <a:rPr kumimoji="0" lang="en-US" altLang="en-US" b="0" i="0" u="none" strike="noStrike" cap="none" normalizeH="0" baseline="0" dirty="0">
                <a:ln>
                  <a:noFill/>
                </a:ln>
                <a:solidFill>
                  <a:srgbClr val="DC143C"/>
                </a:solidFill>
                <a:effectLst/>
                <a:latin typeface="Consolas" panose="020B0609020204030204" pitchFamily="49" charset="0"/>
              </a:rPr>
              <a:t>position: relative;</a:t>
            </a:r>
            <a:r>
              <a:rPr kumimoji="0" lang="en-US" altLang="en-US" b="0" i="0" u="none" strike="noStrike" cap="none" normalizeH="0" baseline="0" dirty="0">
                <a:ln>
                  <a:noFill/>
                </a:ln>
                <a:solidFill>
                  <a:srgbClr val="000000"/>
                </a:solidFill>
                <a:effectLst/>
                <a:latin typeface="Verdana" panose="020B0604030504040204" pitchFamily="34" charset="0"/>
              </a:rPr>
              <a:t> is positioned relative to its normal position.</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Setting the top, right, bottom, and left properties of a relatively-positioned element will cause it to be adjusted away from its normal position. Other content will not be adjusted to fit into any gap left by the element.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143000" y="4113937"/>
            <a:ext cx="4572000" cy="1754326"/>
          </a:xfrm>
          <a:prstGeom prst="rect">
            <a:avLst/>
          </a:prstGeom>
        </p:spPr>
        <p:txBody>
          <a:bodyPr>
            <a:spAutoFit/>
          </a:bodyPr>
          <a:lstStyle/>
          <a:p>
            <a:r>
              <a:rPr lang="en-US" b="1" dirty="0">
                <a:solidFill>
                  <a:srgbClr val="000000"/>
                </a:solidFill>
                <a:effectLst>
                  <a:outerShdw blurRad="38100" dist="38100" dir="2700000" algn="tl">
                    <a:srgbClr val="000000">
                      <a:alpha val="43137"/>
                    </a:srgbClr>
                  </a:outerShdw>
                </a:effectLst>
                <a:latin typeface="Segoe UI" panose="020B0502040204020203" pitchFamily="34" charset="0"/>
              </a:rPr>
              <a:t>Example</a:t>
            </a:r>
          </a:p>
          <a:p>
            <a:r>
              <a:rPr lang="en-US" dirty="0" err="1">
                <a:solidFill>
                  <a:srgbClr val="A52A2A"/>
                </a:solidFill>
                <a:latin typeface="Consolas" panose="020B0609020204030204" pitchFamily="49" charset="0"/>
              </a:rPr>
              <a:t>div.relative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relative</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611972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113</a:t>
            </a:fld>
            <a:endParaRPr lang="en-US"/>
          </a:p>
        </p:txBody>
      </p:sp>
      <p:sp>
        <p:nvSpPr>
          <p:cNvPr id="6" name="Rectangle 1"/>
          <p:cNvSpPr>
            <a:spLocks noChangeArrowheads="1"/>
          </p:cNvSpPr>
          <p:nvPr/>
        </p:nvSpPr>
        <p:spPr bwMode="auto">
          <a:xfrm>
            <a:off x="1044597" y="28284"/>
            <a:ext cx="7508853" cy="23339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position: fixed;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 element with </a:t>
            </a:r>
            <a:r>
              <a:rPr kumimoji="0" lang="en-US" altLang="en-US" b="0" i="0" u="none" strike="noStrike" cap="none" normalizeH="0" baseline="0" dirty="0">
                <a:ln>
                  <a:noFill/>
                </a:ln>
                <a:solidFill>
                  <a:srgbClr val="DC143C"/>
                </a:solidFill>
                <a:effectLst/>
                <a:latin typeface="Consolas" panose="020B0609020204030204" pitchFamily="49" charset="0"/>
              </a:rPr>
              <a:t>position: fixed;</a:t>
            </a:r>
            <a:r>
              <a:rPr kumimoji="0" lang="en-US" altLang="en-US" b="0" i="0" u="none" strike="noStrike" cap="none" normalizeH="0" baseline="0" dirty="0">
                <a:ln>
                  <a:noFill/>
                </a:ln>
                <a:solidFill>
                  <a:srgbClr val="000000"/>
                </a:solidFill>
                <a:effectLst/>
                <a:latin typeface="Verdana" panose="020B0604030504040204" pitchFamily="34" charset="0"/>
              </a:rPr>
              <a:t> is positioned relative to the viewport, which means it always stays in the same place even if the page is scrolled. The top, right, bottom, and left properties are used to position the element.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 fixed element does not leave a gap in the page where it would normally have been located.</a:t>
            </a:r>
            <a:endParaRPr kumimoji="0" lang="en-US" altLang="en-US" b="0" i="0" u="none" strike="noStrike" cap="none" normalizeH="0" baseline="0" dirty="0">
              <a:ln>
                <a:noFill/>
              </a:ln>
              <a:solidFill>
                <a:schemeClr val="tx1"/>
              </a:solidFill>
              <a:effectLst/>
            </a:endParaRPr>
          </a:p>
        </p:txBody>
      </p:sp>
      <p:sp>
        <p:nvSpPr>
          <p:cNvPr id="7" name="Rectangle 2"/>
          <p:cNvSpPr>
            <a:spLocks noChangeArrowheads="1"/>
          </p:cNvSpPr>
          <p:nvPr/>
        </p:nvSpPr>
        <p:spPr bwMode="auto">
          <a:xfrm>
            <a:off x="1066800" y="2209800"/>
            <a:ext cx="7486651" cy="23339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position: absolute;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 element with </a:t>
            </a:r>
            <a:r>
              <a:rPr kumimoji="0" lang="en-US" altLang="en-US" b="0" i="0" u="none" strike="noStrike" cap="none" normalizeH="0" baseline="0" dirty="0">
                <a:ln>
                  <a:noFill/>
                </a:ln>
                <a:solidFill>
                  <a:srgbClr val="DC143C"/>
                </a:solidFill>
                <a:effectLst/>
                <a:latin typeface="Consolas" panose="020B0609020204030204" pitchFamily="49" charset="0"/>
              </a:rPr>
              <a:t>position: absolute;</a:t>
            </a:r>
            <a:r>
              <a:rPr kumimoji="0" lang="en-US" altLang="en-US" b="0" i="0" u="none" strike="noStrike" cap="none" normalizeH="0" baseline="0" dirty="0">
                <a:ln>
                  <a:noFill/>
                </a:ln>
                <a:solidFill>
                  <a:srgbClr val="000000"/>
                </a:solidFill>
                <a:effectLst/>
                <a:latin typeface="Verdana" panose="020B0604030504040204" pitchFamily="34" charset="0"/>
              </a:rPr>
              <a:t> is positioned relative to the nearest positioned ancestor (instead of positioned relative to the viewport, like fixed).</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However; if an absolute positioned element has no positioned ancestors, it uses the document body, and moves along with page scrolling.</a:t>
            </a:r>
            <a:endParaRPr kumimoji="0" lang="en-US" altLang="en-US" b="0" i="0" u="none" strike="noStrike" cap="none" normalizeH="0" baseline="0" dirty="0">
              <a:ln>
                <a:noFill/>
              </a:ln>
              <a:solidFill>
                <a:schemeClr val="tx1"/>
              </a:solidFill>
              <a:effectLst/>
            </a:endParaRPr>
          </a:p>
        </p:txBody>
      </p:sp>
      <p:sp>
        <p:nvSpPr>
          <p:cNvPr id="8" name="Rectangle 3"/>
          <p:cNvSpPr>
            <a:spLocks noChangeArrowheads="1"/>
          </p:cNvSpPr>
          <p:nvPr/>
        </p:nvSpPr>
        <p:spPr bwMode="auto">
          <a:xfrm>
            <a:off x="1084563" y="4447884"/>
            <a:ext cx="7468888" cy="23339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position: sticky;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 element with </a:t>
            </a:r>
            <a:r>
              <a:rPr kumimoji="0" lang="en-US" altLang="en-US" b="0" i="0" u="none" strike="noStrike" cap="none" normalizeH="0" baseline="0" dirty="0">
                <a:ln>
                  <a:noFill/>
                </a:ln>
                <a:solidFill>
                  <a:srgbClr val="DC143C"/>
                </a:solidFill>
                <a:effectLst/>
                <a:latin typeface="Consolas" panose="020B0609020204030204" pitchFamily="49" charset="0"/>
              </a:rPr>
              <a:t>position: sticky;</a:t>
            </a:r>
            <a:r>
              <a:rPr kumimoji="0" lang="en-US" altLang="en-US" b="0" i="0" u="none" strike="noStrike" cap="none" normalizeH="0" baseline="0" dirty="0">
                <a:ln>
                  <a:noFill/>
                </a:ln>
                <a:solidFill>
                  <a:srgbClr val="000000"/>
                </a:solidFill>
                <a:effectLst/>
                <a:latin typeface="Verdana" panose="020B0604030504040204" pitchFamily="34" charset="0"/>
              </a:rPr>
              <a:t> is positioned based on the user's scroll position.</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 sticky element toggles between </a:t>
            </a:r>
            <a:r>
              <a:rPr kumimoji="0" lang="en-US" altLang="en-US" b="0" i="0" u="none" strike="noStrike" cap="none" normalizeH="0" baseline="0" dirty="0">
                <a:ln>
                  <a:noFill/>
                </a:ln>
                <a:solidFill>
                  <a:srgbClr val="DC143C"/>
                </a:solidFill>
                <a:effectLst/>
                <a:latin typeface="Consolas" panose="020B0609020204030204" pitchFamily="49" charset="0"/>
              </a:rPr>
              <a:t>relative</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DC143C"/>
                </a:solidFill>
                <a:effectLst/>
                <a:latin typeface="Consolas" panose="020B0609020204030204" pitchFamily="49" charset="0"/>
              </a:rPr>
              <a:t>fixed</a:t>
            </a:r>
            <a:r>
              <a:rPr kumimoji="0" lang="en-US" altLang="en-US" b="0" i="0" u="none" strike="noStrike" cap="none" normalizeH="0" baseline="0" dirty="0">
                <a:ln>
                  <a:noFill/>
                </a:ln>
                <a:solidFill>
                  <a:srgbClr val="000000"/>
                </a:solidFill>
                <a:effectLst/>
                <a:latin typeface="Verdana" panose="020B0604030504040204" pitchFamily="34" charset="0"/>
              </a:rPr>
              <a:t>, depending on the scroll position. It is positioned relative until a given offset position is met in the viewport - then it "sticks" in place (like </a:t>
            </a:r>
            <a:r>
              <a:rPr kumimoji="0" lang="en-US" altLang="en-US" b="0" i="0" u="none" strike="noStrike" cap="none" normalizeH="0" baseline="0" dirty="0" err="1">
                <a:ln>
                  <a:noFill/>
                </a:ln>
                <a:solidFill>
                  <a:srgbClr val="000000"/>
                </a:solidFill>
                <a:effectLst/>
                <a:latin typeface="Verdana" panose="020B0604030504040204" pitchFamily="34" charset="0"/>
              </a:rPr>
              <a:t>position:fixed</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6742106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Overflow</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114</a:t>
            </a:fld>
            <a:endParaRPr lang="en-US"/>
          </a:p>
        </p:txBody>
      </p:sp>
      <p:sp>
        <p:nvSpPr>
          <p:cNvPr id="6" name="Rectangle 1"/>
          <p:cNvSpPr>
            <a:spLocks noGrp="1" noChangeArrowheads="1"/>
          </p:cNvSpPr>
          <p:nvPr>
            <p:ph sz="quarter" idx="1"/>
          </p:nvPr>
        </p:nvSpPr>
        <p:spPr bwMode="auto">
          <a:xfrm>
            <a:off x="990600" y="1676400"/>
            <a:ext cx="76169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buSzTx/>
            </a:pPr>
            <a:r>
              <a:rPr kumimoji="0" lang="en-US" altLang="en-US" sz="1600" b="0" i="0" u="none" strike="noStrike" cap="none" normalizeH="0" baseline="0" dirty="0">
                <a:ln>
                  <a:noFill/>
                </a:ln>
                <a:solidFill>
                  <a:srgbClr val="000000"/>
                </a:solidFill>
                <a:effectLst/>
                <a:latin typeface="Verdana" panose="020B0604030504040204" pitchFamily="34" charset="0"/>
              </a:rPr>
              <a:t>The CSS </a:t>
            </a:r>
            <a:r>
              <a:rPr kumimoji="0" lang="en-US" altLang="en-US" sz="1600" b="0" i="0" u="none" strike="noStrike" cap="none" normalizeH="0" baseline="0" dirty="0">
                <a:ln>
                  <a:noFill/>
                </a:ln>
                <a:solidFill>
                  <a:srgbClr val="DC143C"/>
                </a:solidFill>
                <a:effectLst/>
                <a:latin typeface="Consolas" panose="020B0609020204030204" pitchFamily="49" charset="0"/>
              </a:rPr>
              <a:t>overflow</a:t>
            </a:r>
            <a:r>
              <a:rPr kumimoji="0" lang="en-US" altLang="en-US" sz="1600" b="0" i="0" u="none" strike="noStrike" cap="none" normalizeH="0" baseline="0" dirty="0">
                <a:ln>
                  <a:noFill/>
                </a:ln>
                <a:solidFill>
                  <a:srgbClr val="000000"/>
                </a:solidFill>
                <a:effectLst/>
                <a:latin typeface="Verdana" panose="020B0604030504040204" pitchFamily="34" charset="0"/>
              </a:rPr>
              <a:t> property controls what happens to content that is too big to fit into an area.</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990600" y="2737643"/>
            <a:ext cx="77754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overflow</a:t>
            </a:r>
            <a:r>
              <a:rPr kumimoji="0" lang="en-US" altLang="en-US" b="0" i="0" u="none" strike="noStrike" cap="none" normalizeH="0" baseline="0" dirty="0">
                <a:ln>
                  <a:noFill/>
                </a:ln>
                <a:solidFill>
                  <a:srgbClr val="000000"/>
                </a:solidFill>
                <a:effectLst/>
                <a:latin typeface="Verdana" panose="020B0604030504040204" pitchFamily="34" charset="0"/>
              </a:rPr>
              <a:t> property specifies whether to clip the content or to add scrollbars when the content of an element is too big to fit in the specified area.</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overflow</a:t>
            </a:r>
            <a:r>
              <a:rPr kumimoji="0" lang="en-US" altLang="en-US" b="0" i="0" u="none" strike="noStrike" cap="none" normalizeH="0" baseline="0" dirty="0">
                <a:ln>
                  <a:noFill/>
                </a:ln>
                <a:solidFill>
                  <a:srgbClr val="000000"/>
                </a:solidFill>
                <a:effectLst/>
                <a:latin typeface="Verdana" panose="020B0604030504040204" pitchFamily="34" charset="0"/>
              </a:rPr>
              <a:t> property has the following values:</a:t>
            </a:r>
            <a:endParaRPr kumimoji="0" lang="en-US" altLang="en-US" b="0" i="0" u="none" strike="noStrike" cap="none" normalizeH="0" baseline="0" dirty="0">
              <a:ln>
                <a:noFill/>
              </a:ln>
              <a:solidFill>
                <a:schemeClr val="tx1"/>
              </a:solidFill>
              <a:effectLst/>
            </a:endParaRPr>
          </a:p>
          <a:p>
            <a:pPr lvl="1">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visible</a:t>
            </a:r>
            <a:r>
              <a:rPr kumimoji="0" lang="en-US" altLang="en-US" b="0" i="0" u="none" strike="noStrike" cap="none" normalizeH="0" baseline="0" dirty="0">
                <a:ln>
                  <a:noFill/>
                </a:ln>
                <a:solidFill>
                  <a:srgbClr val="000000"/>
                </a:solidFill>
                <a:effectLst/>
                <a:latin typeface="Verdana" panose="020B0604030504040204" pitchFamily="34" charset="0"/>
              </a:rPr>
              <a:t> - Default. The overflow is not clipped. The content renders outside the element's box</a:t>
            </a:r>
          </a:p>
          <a:p>
            <a:pPr lvl="1">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hidden</a:t>
            </a:r>
            <a:r>
              <a:rPr kumimoji="0" lang="en-US" altLang="en-US" b="0" i="0" u="none" strike="noStrike" cap="none" normalizeH="0" baseline="0" dirty="0">
                <a:ln>
                  <a:noFill/>
                </a:ln>
                <a:solidFill>
                  <a:srgbClr val="000000"/>
                </a:solidFill>
                <a:effectLst/>
                <a:latin typeface="Verdana" panose="020B0604030504040204" pitchFamily="34" charset="0"/>
              </a:rPr>
              <a:t> - The overflow is clipped, and the rest of the content will be invisible</a:t>
            </a:r>
          </a:p>
          <a:p>
            <a:pPr lvl="1">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scroll</a:t>
            </a:r>
            <a:r>
              <a:rPr kumimoji="0" lang="en-US" altLang="en-US" b="0" i="0" u="none" strike="noStrike" cap="none" normalizeH="0" baseline="0" dirty="0">
                <a:ln>
                  <a:noFill/>
                </a:ln>
                <a:solidFill>
                  <a:srgbClr val="000000"/>
                </a:solidFill>
                <a:effectLst/>
                <a:latin typeface="Verdana" panose="020B0604030504040204" pitchFamily="34" charset="0"/>
              </a:rPr>
              <a:t> - The overflow is clipped, and a scrollbar is added to see the rest of the content</a:t>
            </a:r>
          </a:p>
          <a:p>
            <a:pPr lvl="1">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auto</a:t>
            </a:r>
            <a:r>
              <a:rPr kumimoji="0" lang="en-US" altLang="en-US" b="0" i="0" u="none" strike="noStrike" cap="none" normalizeH="0" baseline="0" dirty="0">
                <a:ln>
                  <a:noFill/>
                </a:ln>
                <a:solidFill>
                  <a:srgbClr val="000000"/>
                </a:solidFill>
                <a:effectLst/>
                <a:latin typeface="Verdana" panose="020B0604030504040204" pitchFamily="34" charset="0"/>
              </a:rPr>
              <a:t> - Similar to </a:t>
            </a:r>
            <a:r>
              <a:rPr kumimoji="0" lang="en-US" altLang="en-US" b="0" i="0" u="none" strike="noStrike" cap="none" normalizeH="0" baseline="0" dirty="0">
                <a:ln>
                  <a:noFill/>
                </a:ln>
                <a:solidFill>
                  <a:srgbClr val="DC143C"/>
                </a:solidFill>
                <a:effectLst/>
                <a:latin typeface="Consolas" panose="020B0609020204030204" pitchFamily="49" charset="0"/>
              </a:rPr>
              <a:t>scroll</a:t>
            </a:r>
            <a:r>
              <a:rPr kumimoji="0" lang="en-US" altLang="en-US" b="0" i="0" u="none" strike="noStrike" cap="none" normalizeH="0" baseline="0" dirty="0">
                <a:ln>
                  <a:noFill/>
                </a:ln>
                <a:solidFill>
                  <a:srgbClr val="000000"/>
                </a:solidFill>
                <a:effectLst/>
                <a:latin typeface="Verdana" panose="020B0604030504040204" pitchFamily="34" charset="0"/>
              </a:rPr>
              <a:t>, but it adds scrollbars only when necessary</a:t>
            </a:r>
          </a:p>
          <a:p>
            <a:pPr lvl="1"/>
            <a:endParaRPr kumimoji="0" lang="en-US" altLang="en-US" b="0" i="0" u="none" strike="noStrike" cap="none" normalizeH="0" baseline="0" dirty="0">
              <a:ln>
                <a:noFill/>
              </a:ln>
              <a:solidFill>
                <a:schemeClr val="tx1"/>
              </a:solidFill>
              <a:effectLst/>
            </a:endParaRPr>
          </a:p>
        </p:txBody>
      </p:sp>
      <p:sp>
        <p:nvSpPr>
          <p:cNvPr id="8" name="Rectangle 3"/>
          <p:cNvSpPr>
            <a:spLocks noChangeArrowheads="1"/>
          </p:cNvSpPr>
          <p:nvPr/>
        </p:nvSpPr>
        <p:spPr bwMode="auto">
          <a:xfrm>
            <a:off x="1143000" y="6277074"/>
            <a:ext cx="7924800" cy="30777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Verdana" panose="020B0604030504040204" pitchFamily="34" charset="0"/>
              </a:rPr>
              <a:t>Note:</a:t>
            </a:r>
            <a:r>
              <a:rPr kumimoji="0" lang="en-US" altLang="en-US" sz="1400" b="0" i="0" u="none" strike="noStrike" cap="none" normalizeH="0" baseline="0" dirty="0">
                <a:ln>
                  <a:noFill/>
                </a:ln>
                <a:solidFill>
                  <a:srgbClr val="000000"/>
                </a:solidFill>
                <a:effectLst/>
                <a:latin typeface="Verdana" panose="020B0604030504040204" pitchFamily="34" charset="0"/>
              </a:rPr>
              <a:t> The </a:t>
            </a:r>
            <a:r>
              <a:rPr kumimoji="0" lang="en-US" altLang="en-US" sz="1400" b="0" i="0" u="none" strike="noStrike" cap="none" normalizeH="0" baseline="0" dirty="0">
                <a:ln>
                  <a:noFill/>
                </a:ln>
                <a:solidFill>
                  <a:srgbClr val="DC143C"/>
                </a:solidFill>
                <a:effectLst/>
                <a:latin typeface="Consolas" panose="020B0609020204030204" pitchFamily="49" charset="0"/>
              </a:rPr>
              <a:t>overflow</a:t>
            </a:r>
            <a:r>
              <a:rPr kumimoji="0" lang="en-US" altLang="en-US" sz="1400" b="0" i="0" u="none" strike="noStrike" cap="none" normalizeH="0" baseline="0" dirty="0">
                <a:ln>
                  <a:noFill/>
                </a:ln>
                <a:solidFill>
                  <a:srgbClr val="000000"/>
                </a:solidFill>
                <a:effectLst/>
                <a:latin typeface="Verdana" panose="020B0604030504040204" pitchFamily="34" charset="0"/>
              </a:rPr>
              <a:t> property only works for block elements with a specified height.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29463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115</a:t>
            </a:fld>
            <a:endParaRPr lang="en-US"/>
          </a:p>
        </p:txBody>
      </p:sp>
      <p:sp>
        <p:nvSpPr>
          <p:cNvPr id="6" name="Rectangle 1"/>
          <p:cNvSpPr>
            <a:spLocks noChangeArrowheads="1"/>
          </p:cNvSpPr>
          <p:nvPr/>
        </p:nvSpPr>
        <p:spPr bwMode="auto">
          <a:xfrm>
            <a:off x="1066800" y="841547"/>
            <a:ext cx="7543800" cy="13490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overflow: visible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By default, the overflow is </a:t>
            </a:r>
            <a:r>
              <a:rPr kumimoji="0" lang="en-US" altLang="en-US" b="0" i="0" u="none" strike="noStrike" cap="none" normalizeH="0" baseline="0" dirty="0">
                <a:ln>
                  <a:noFill/>
                </a:ln>
                <a:solidFill>
                  <a:srgbClr val="DC143C"/>
                </a:solidFill>
                <a:effectLst/>
                <a:latin typeface="Consolas" panose="020B0609020204030204" pitchFamily="49" charset="0"/>
              </a:rPr>
              <a:t>visible</a:t>
            </a:r>
            <a:r>
              <a:rPr kumimoji="0" lang="en-US" altLang="en-US" b="0" i="0" u="none" strike="noStrike" cap="none" normalizeH="0" baseline="0" dirty="0">
                <a:ln>
                  <a:noFill/>
                </a:ln>
                <a:solidFill>
                  <a:srgbClr val="000000"/>
                </a:solidFill>
                <a:effectLst/>
                <a:latin typeface="Verdana" panose="020B0604030504040204" pitchFamily="34" charset="0"/>
              </a:rPr>
              <a:t>, meaning that it is not clipped and it renders outside the element's box:</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277841" y="3276600"/>
            <a:ext cx="1847850" cy="1638300"/>
          </a:xfrm>
          <a:prstGeom prst="rect">
            <a:avLst/>
          </a:prstGeom>
        </p:spPr>
      </p:pic>
      <p:sp>
        <p:nvSpPr>
          <p:cNvPr id="9" name="Rectangle 8"/>
          <p:cNvSpPr/>
          <p:nvPr/>
        </p:nvSpPr>
        <p:spPr>
          <a:xfrm>
            <a:off x="914400" y="3276600"/>
            <a:ext cx="4572000" cy="2462213"/>
          </a:xfrm>
          <a:prstGeom prst="rect">
            <a:avLst/>
          </a:prstGeom>
        </p:spPr>
        <p:txBody>
          <a:bodyPr>
            <a:spAutoFit/>
          </a:bodyPr>
          <a:lstStyle/>
          <a:p>
            <a:r>
              <a:rPr lang="en-US" sz="2800"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65px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coral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 </a:t>
            </a:r>
            <a:r>
              <a:rPr lang="en-US" dirty="0">
                <a:solidFill>
                  <a:srgbClr val="002060"/>
                </a:solidFill>
                <a:latin typeface="Consolas" panose="020B0609020204030204" pitchFamily="49" charset="0"/>
              </a:rPr>
              <a:t>1px solid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visible</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2351594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116</a:t>
            </a:fld>
            <a:endParaRPr lang="en-US"/>
          </a:p>
        </p:txBody>
      </p:sp>
      <p:sp>
        <p:nvSpPr>
          <p:cNvPr id="6" name="Rectangle 1"/>
          <p:cNvSpPr>
            <a:spLocks noChangeArrowheads="1"/>
          </p:cNvSpPr>
          <p:nvPr/>
        </p:nvSpPr>
        <p:spPr bwMode="auto">
          <a:xfrm>
            <a:off x="1066800" y="1271588"/>
            <a:ext cx="7924800" cy="12259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overflow: hidden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With the </a:t>
            </a:r>
            <a:r>
              <a:rPr kumimoji="0" lang="en-US" altLang="en-US" sz="1600" b="0" i="0" u="none" strike="noStrike" cap="none" normalizeH="0" baseline="0" dirty="0">
                <a:ln>
                  <a:noFill/>
                </a:ln>
                <a:solidFill>
                  <a:srgbClr val="DC143C"/>
                </a:solidFill>
                <a:effectLst/>
                <a:latin typeface="Consolas" panose="020B0609020204030204" pitchFamily="49" charset="0"/>
              </a:rPr>
              <a:t>hidden</a:t>
            </a:r>
            <a:r>
              <a:rPr kumimoji="0" lang="en-US" altLang="en-US" sz="1600" b="0" i="0" u="none" strike="noStrike" cap="none" normalizeH="0" baseline="0" dirty="0">
                <a:ln>
                  <a:noFill/>
                </a:ln>
                <a:solidFill>
                  <a:srgbClr val="000000"/>
                </a:solidFill>
                <a:effectLst/>
                <a:latin typeface="Verdana" panose="020B0604030504040204" pitchFamily="34" charset="0"/>
              </a:rPr>
              <a:t> value, the overflow is clipped, and the rest of the content is hidden: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990600" y="3276600"/>
            <a:ext cx="4572000" cy="1292662"/>
          </a:xfrm>
          <a:prstGeom prst="rect">
            <a:avLst/>
          </a:prstGeom>
        </p:spPr>
        <p:txBody>
          <a:bodyPr>
            <a:spAutoFit/>
          </a:bodyPr>
          <a:lstStyle/>
          <a:p>
            <a:r>
              <a:rPr lang="en-US" sz="2400"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hidden</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5368636" y="3480814"/>
            <a:ext cx="1847850" cy="1095375"/>
          </a:xfrm>
          <a:prstGeom prst="rect">
            <a:avLst/>
          </a:prstGeom>
        </p:spPr>
      </p:pic>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2706162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
          </p:nvPr>
        </p:nvPicPr>
        <p:blipFill>
          <a:blip r:embed="rId2"/>
          <a:stretch>
            <a:fillRect/>
          </a:stretch>
        </p:blipFill>
        <p:spPr>
          <a:xfrm>
            <a:off x="4800600" y="3172116"/>
            <a:ext cx="1866900" cy="1228725"/>
          </a:xfrm>
          <a:prstGeom prst="rect">
            <a:avLst/>
          </a:prstGeom>
        </p:spPr>
      </p:pic>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117</a:t>
            </a:fld>
            <a:endParaRPr lang="en-US"/>
          </a:p>
        </p:txBody>
      </p:sp>
      <p:sp>
        <p:nvSpPr>
          <p:cNvPr id="6" name="Rectangle 1"/>
          <p:cNvSpPr>
            <a:spLocks noChangeArrowheads="1"/>
          </p:cNvSpPr>
          <p:nvPr/>
        </p:nvSpPr>
        <p:spPr bwMode="auto">
          <a:xfrm>
            <a:off x="997526" y="838200"/>
            <a:ext cx="7841674" cy="23339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overflow: scroll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Setting the value to </a:t>
            </a:r>
            <a:r>
              <a:rPr kumimoji="0" lang="en-US" altLang="en-US" sz="1600" b="0" i="0" u="none" strike="noStrike" cap="none" normalizeH="0" baseline="0" dirty="0">
                <a:ln>
                  <a:noFill/>
                </a:ln>
                <a:solidFill>
                  <a:srgbClr val="DC143C"/>
                </a:solidFill>
                <a:effectLst/>
                <a:latin typeface="Consolas" panose="020B0609020204030204" pitchFamily="49" charset="0"/>
              </a:rPr>
              <a:t>scroll</a:t>
            </a:r>
            <a:r>
              <a:rPr kumimoji="0" lang="en-US" altLang="en-US" sz="1600" b="0" i="0" u="none" strike="noStrike" cap="none" normalizeH="0" baseline="0" dirty="0">
                <a:ln>
                  <a:noFill/>
                </a:ln>
                <a:solidFill>
                  <a:srgbClr val="000000"/>
                </a:solidFill>
                <a:effectLst/>
                <a:latin typeface="Verdana" panose="020B0604030504040204" pitchFamily="34" charset="0"/>
              </a:rPr>
              <a:t>, the overflow is clipped and a scrollbar is added to scroll inside the box. Note that this will add a scrollbar both horizontally and vertically (even if you do not need it):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066800" y="3289880"/>
            <a:ext cx="4572000" cy="1200329"/>
          </a:xfrm>
          <a:prstGeom prst="rect">
            <a:avLst/>
          </a:prstGeom>
        </p:spPr>
        <p:txBody>
          <a:bodyPr>
            <a:spAutoFit/>
          </a:bodyPr>
          <a:lstStyle/>
          <a:p>
            <a:r>
              <a:rPr lang="en-US"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scroll</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801770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118</a:t>
            </a:fld>
            <a:endParaRPr lang="en-US"/>
          </a:p>
        </p:txBody>
      </p:sp>
      <p:pic>
        <p:nvPicPr>
          <p:cNvPr id="6" name="Picture 5"/>
          <p:cNvPicPr>
            <a:picLocks noChangeAspect="1"/>
          </p:cNvPicPr>
          <p:nvPr/>
        </p:nvPicPr>
        <p:blipFill>
          <a:blip r:embed="rId2"/>
          <a:stretch>
            <a:fillRect/>
          </a:stretch>
        </p:blipFill>
        <p:spPr>
          <a:xfrm>
            <a:off x="1066800" y="609600"/>
            <a:ext cx="7086600" cy="4800600"/>
          </a:xfrm>
          <a:prstGeom prst="rect">
            <a:avLst/>
          </a:prstGeom>
        </p:spPr>
      </p:pic>
    </p:spTree>
    <p:extLst>
      <p:ext uri="{BB962C8B-B14F-4D97-AF65-F5344CB8AC3E}">
        <p14:creationId xmlns:p14="http://schemas.microsoft.com/office/powerpoint/2010/main" val="18511864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119</a:t>
            </a:fld>
            <a:endParaRPr lang="en-US"/>
          </a:p>
        </p:txBody>
      </p:sp>
      <p:sp>
        <p:nvSpPr>
          <p:cNvPr id="6" name="Rectangle 1"/>
          <p:cNvSpPr>
            <a:spLocks noChangeArrowheads="1"/>
          </p:cNvSpPr>
          <p:nvPr/>
        </p:nvSpPr>
        <p:spPr bwMode="auto">
          <a:xfrm>
            <a:off x="1066800" y="775869"/>
            <a:ext cx="7620000" cy="2734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overflow-x and overflow-y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overflow-x</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DC143C"/>
                </a:solidFill>
                <a:effectLst/>
                <a:latin typeface="Consolas" panose="020B0609020204030204" pitchFamily="49" charset="0"/>
              </a:rPr>
              <a:t>overflow-y</a:t>
            </a:r>
            <a:r>
              <a:rPr kumimoji="0" lang="en-US" altLang="en-US" b="0" i="0" u="none" strike="noStrike" cap="none" normalizeH="0" baseline="0" dirty="0">
                <a:ln>
                  <a:noFill/>
                </a:ln>
                <a:solidFill>
                  <a:srgbClr val="000000"/>
                </a:solidFill>
                <a:effectLst/>
                <a:latin typeface="Verdana" panose="020B0604030504040204" pitchFamily="34" charset="0"/>
              </a:rPr>
              <a:t> properties specifies whether to change the overflow of content just horizontally or vertically (or both):</a:t>
            </a:r>
            <a:endParaRPr kumimoji="0" lang="en-US" altLang="en-US"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DC143C"/>
                </a:solidFill>
                <a:effectLst/>
                <a:latin typeface="Consolas" panose="020B0609020204030204" pitchFamily="49" charset="0"/>
              </a:rPr>
              <a:t>overflow-x</a:t>
            </a:r>
            <a:r>
              <a:rPr kumimoji="0" lang="en-US" altLang="en-US" b="0" i="0" u="none" strike="noStrike" cap="none" normalizeH="0" baseline="0" dirty="0">
                <a:ln>
                  <a:noFill/>
                </a:ln>
                <a:solidFill>
                  <a:srgbClr val="000000"/>
                </a:solidFill>
                <a:effectLst/>
                <a:latin typeface="Verdana" panose="020B0604030504040204" pitchFamily="34" charset="0"/>
              </a:rPr>
              <a:t> specifies what to do with the left/right edges of the content.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DC143C"/>
                </a:solidFill>
                <a:effectLst/>
                <a:latin typeface="Consolas" panose="020B0609020204030204" pitchFamily="49" charset="0"/>
              </a:rPr>
              <a:t>overflow-y</a:t>
            </a:r>
            <a:r>
              <a:rPr kumimoji="0" lang="en-US" altLang="en-US" b="0" i="0" u="none" strike="noStrike" cap="none" normalizeH="0" baseline="0" dirty="0">
                <a:ln>
                  <a:noFill/>
                </a:ln>
                <a:solidFill>
                  <a:srgbClr val="000000"/>
                </a:solidFill>
                <a:effectLst/>
                <a:latin typeface="Verdana" panose="020B0604030504040204" pitchFamily="34" charset="0"/>
              </a:rPr>
              <a:t> specifies what to do with the top/bottom edges of the content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066800" y="3733800"/>
            <a:ext cx="6934200" cy="1754326"/>
          </a:xfrm>
          <a:prstGeom prst="rect">
            <a:avLst/>
          </a:prstGeom>
        </p:spPr>
        <p:txBody>
          <a:bodyPr wrap="square">
            <a:spAutoFit/>
          </a:bodyPr>
          <a:lstStyle/>
          <a:p>
            <a:r>
              <a:rPr lang="en-US"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overflow-x</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hidden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t>
            </a:r>
            <a:r>
              <a:rPr lang="en-US" dirty="0">
                <a:solidFill>
                  <a:srgbClr val="008000"/>
                </a:solidFill>
                <a:latin typeface="Consolas" panose="020B0609020204030204" pitchFamily="49" charset="0"/>
              </a:rPr>
              <a:t>/* Hide horizontal scrollbar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scroll</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t>
            </a:r>
            <a:r>
              <a:rPr lang="en-US" dirty="0">
                <a:solidFill>
                  <a:srgbClr val="008000"/>
                </a:solidFill>
                <a:latin typeface="Consolas" panose="020B0609020204030204" pitchFamily="49" charset="0"/>
              </a:rPr>
              <a:t>/* Add vertical scrollbar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FFFFFF"/>
                </a:solidFill>
                <a:latin typeface="Source Sans Pro"/>
              </a:rPr>
              <a:t>Try it </a:t>
            </a:r>
            <a:r>
              <a:rPr lang="en-US" dirty="0" err="1">
                <a:solidFill>
                  <a:srgbClr val="FFFFFF"/>
                </a:solidFill>
                <a:latin typeface="Source Sans Pro"/>
              </a:rPr>
              <a:t>Yourse</a:t>
            </a:r>
            <a:endParaRPr lang="en-US" dirty="0"/>
          </a:p>
        </p:txBody>
      </p:sp>
      <p:pic>
        <p:nvPicPr>
          <p:cNvPr id="8" name="Picture 7"/>
          <p:cNvPicPr>
            <a:picLocks noChangeAspect="1"/>
          </p:cNvPicPr>
          <p:nvPr/>
        </p:nvPicPr>
        <p:blipFill>
          <a:blip r:embed="rId2"/>
          <a:stretch>
            <a:fillRect/>
          </a:stretch>
        </p:blipFill>
        <p:spPr>
          <a:xfrm>
            <a:off x="1371600" y="5580295"/>
            <a:ext cx="1905000" cy="1200150"/>
          </a:xfrm>
          <a:prstGeom prst="rect">
            <a:avLst/>
          </a:prstGeom>
        </p:spPr>
      </p:pic>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95754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Segoe UI" panose="020B0502040204020203" pitchFamily="34" charset="0"/>
              </a:rPr>
              <a:t>Example</a:t>
            </a:r>
            <a:endParaRPr lang="en-US" b="1" dirty="0"/>
          </a:p>
        </p:txBody>
      </p:sp>
      <p:sp>
        <p:nvSpPr>
          <p:cNvPr id="3" name="Content Placeholder 2"/>
          <p:cNvSpPr>
            <a:spLocks noGrp="1"/>
          </p:cNvSpPr>
          <p:nvPr>
            <p:ph sz="quarter" idx="1"/>
          </p:nvPr>
        </p:nvSpPr>
        <p:spPr>
          <a:xfrm>
            <a:off x="1066800" y="1447800"/>
            <a:ext cx="7866888" cy="4800600"/>
          </a:xfrm>
        </p:spPr>
        <p:txBody>
          <a:bodyPr/>
          <a:lstStyle/>
          <a:p>
            <a:r>
              <a:rPr lang="en-US" sz="2400" dirty="0">
                <a:solidFill>
                  <a:srgbClr val="000000"/>
                </a:solidFill>
                <a:latin typeface="Times New Roman" pitchFamily="18" charset="0"/>
                <a:cs typeface="Times New Roman" pitchFamily="18" charset="0"/>
              </a:rPr>
              <a:t>Inline styles are defined within the "style" attribute of the relevant element:</a:t>
            </a:r>
          </a:p>
          <a:p>
            <a:pPr marL="366713" lvl="1" indent="0">
              <a:buNone/>
            </a:pP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!DOCTYPE</a:t>
            </a:r>
            <a:r>
              <a:rPr lang="en-US" sz="2100" dirty="0">
                <a:solidFill>
                  <a:srgbClr val="FF0000"/>
                </a:solidFill>
                <a:latin typeface="Times New Roman" pitchFamily="18" charset="0"/>
                <a:cs typeface="Times New Roman" pitchFamily="18" charset="0"/>
              </a:rPr>
              <a:t> html</a:t>
            </a:r>
            <a:r>
              <a:rPr lang="en-US" sz="2100" dirty="0">
                <a:solidFill>
                  <a:srgbClr val="0000CD"/>
                </a:solidFill>
                <a:latin typeface="Times New Roman" pitchFamily="18" charset="0"/>
                <a:cs typeface="Times New Roman" pitchFamily="18" charset="0"/>
              </a:rPr>
              <a:t>&gt;</a:t>
            </a:r>
            <a:br>
              <a:rPr lang="en-US" sz="2100" dirty="0">
                <a:solidFill>
                  <a:srgbClr val="000000"/>
                </a:solidFill>
                <a:latin typeface="Times New Roman" pitchFamily="18" charset="0"/>
                <a:cs typeface="Times New Roman" pitchFamily="18" charset="0"/>
              </a:rPr>
            </a:b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html</a:t>
            </a:r>
            <a:r>
              <a:rPr lang="en-US" sz="2100" dirty="0">
                <a:solidFill>
                  <a:srgbClr val="0000CD"/>
                </a:solidFill>
                <a:latin typeface="Times New Roman" pitchFamily="18" charset="0"/>
                <a:cs typeface="Times New Roman" pitchFamily="18" charset="0"/>
              </a:rPr>
              <a:t>&gt;</a:t>
            </a:r>
            <a:br>
              <a:rPr lang="en-US" sz="2100" dirty="0">
                <a:solidFill>
                  <a:srgbClr val="000000"/>
                </a:solidFill>
                <a:latin typeface="Times New Roman" pitchFamily="18" charset="0"/>
                <a:cs typeface="Times New Roman" pitchFamily="18" charset="0"/>
              </a:rPr>
            </a:b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body</a:t>
            </a:r>
            <a:r>
              <a:rPr lang="en-US" sz="2100" dirty="0">
                <a:solidFill>
                  <a:srgbClr val="0000CD"/>
                </a:solidFill>
                <a:latin typeface="Times New Roman" pitchFamily="18" charset="0"/>
                <a:cs typeface="Times New Roman" pitchFamily="18" charset="0"/>
              </a:rPr>
              <a:t>&gt;</a:t>
            </a:r>
            <a:br>
              <a:rPr lang="en-US" sz="2100" dirty="0">
                <a:solidFill>
                  <a:srgbClr val="000000"/>
                </a:solidFill>
                <a:latin typeface="Times New Roman" pitchFamily="18" charset="0"/>
                <a:cs typeface="Times New Roman" pitchFamily="18" charset="0"/>
              </a:rPr>
            </a:b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h1</a:t>
            </a:r>
            <a:r>
              <a:rPr lang="en-US" sz="2100" dirty="0">
                <a:solidFill>
                  <a:srgbClr val="FF0000"/>
                </a:solidFill>
                <a:latin typeface="Times New Roman" pitchFamily="18" charset="0"/>
                <a:cs typeface="Times New Roman" pitchFamily="18" charset="0"/>
              </a:rPr>
              <a:t> style</a:t>
            </a:r>
            <a:r>
              <a:rPr lang="en-US" sz="2100" dirty="0">
                <a:solidFill>
                  <a:srgbClr val="0000CD"/>
                </a:solidFill>
                <a:latin typeface="Times New Roman" pitchFamily="18" charset="0"/>
                <a:cs typeface="Times New Roman" pitchFamily="18" charset="0"/>
              </a:rPr>
              <a:t>="</a:t>
            </a:r>
            <a:r>
              <a:rPr lang="en-US" sz="2100" dirty="0" err="1">
                <a:solidFill>
                  <a:srgbClr val="0000CD"/>
                </a:solidFill>
                <a:latin typeface="Times New Roman" pitchFamily="18" charset="0"/>
                <a:cs typeface="Times New Roman" pitchFamily="18" charset="0"/>
              </a:rPr>
              <a:t>color:blue;text-align:center</a:t>
            </a:r>
            <a:r>
              <a:rPr lang="en-US" sz="2100" dirty="0">
                <a:solidFill>
                  <a:srgbClr val="0000CD"/>
                </a:solidFill>
                <a:latin typeface="Times New Roman" pitchFamily="18" charset="0"/>
                <a:cs typeface="Times New Roman" pitchFamily="18" charset="0"/>
              </a:rPr>
              <a:t>;"&gt;</a:t>
            </a:r>
            <a:r>
              <a:rPr lang="en-US" sz="2100" dirty="0">
                <a:solidFill>
                  <a:srgbClr val="000000"/>
                </a:solidFill>
                <a:latin typeface="Times New Roman" pitchFamily="18" charset="0"/>
                <a:cs typeface="Times New Roman" pitchFamily="18" charset="0"/>
              </a:rPr>
              <a:t>This is a heading</a:t>
            </a: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/h1</a:t>
            </a:r>
            <a:r>
              <a:rPr lang="en-US" sz="2100" dirty="0">
                <a:solidFill>
                  <a:srgbClr val="0000CD"/>
                </a:solidFill>
                <a:latin typeface="Times New Roman" pitchFamily="18" charset="0"/>
                <a:cs typeface="Times New Roman" pitchFamily="18" charset="0"/>
              </a:rPr>
              <a:t>&gt;</a:t>
            </a:r>
            <a:br>
              <a:rPr lang="en-US" sz="2100" dirty="0">
                <a:solidFill>
                  <a:srgbClr val="000000"/>
                </a:solidFill>
                <a:latin typeface="Times New Roman" pitchFamily="18" charset="0"/>
                <a:cs typeface="Times New Roman" pitchFamily="18" charset="0"/>
              </a:rPr>
            </a:b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p</a:t>
            </a:r>
            <a:r>
              <a:rPr lang="en-US" sz="2100" dirty="0">
                <a:solidFill>
                  <a:srgbClr val="FF0000"/>
                </a:solidFill>
                <a:latin typeface="Times New Roman" pitchFamily="18" charset="0"/>
                <a:cs typeface="Times New Roman" pitchFamily="18" charset="0"/>
              </a:rPr>
              <a:t> style</a:t>
            </a:r>
            <a:r>
              <a:rPr lang="en-US" sz="2100" dirty="0">
                <a:solidFill>
                  <a:srgbClr val="0000CD"/>
                </a:solidFill>
                <a:latin typeface="Times New Roman" pitchFamily="18" charset="0"/>
                <a:cs typeface="Times New Roman" pitchFamily="18" charset="0"/>
              </a:rPr>
              <a:t>="</a:t>
            </a:r>
            <a:r>
              <a:rPr lang="en-US" sz="2100" dirty="0" err="1">
                <a:solidFill>
                  <a:srgbClr val="0000CD"/>
                </a:solidFill>
                <a:latin typeface="Times New Roman" pitchFamily="18" charset="0"/>
                <a:cs typeface="Times New Roman" pitchFamily="18" charset="0"/>
              </a:rPr>
              <a:t>color:red</a:t>
            </a:r>
            <a:r>
              <a:rPr lang="en-US" sz="2100" dirty="0">
                <a:solidFill>
                  <a:srgbClr val="0000CD"/>
                </a:solidFill>
                <a:latin typeface="Times New Roman" pitchFamily="18" charset="0"/>
                <a:cs typeface="Times New Roman" pitchFamily="18" charset="0"/>
              </a:rPr>
              <a:t>;"&gt;</a:t>
            </a:r>
            <a:r>
              <a:rPr lang="en-US" sz="2100" dirty="0">
                <a:solidFill>
                  <a:srgbClr val="000000"/>
                </a:solidFill>
                <a:latin typeface="Times New Roman" pitchFamily="18" charset="0"/>
                <a:cs typeface="Times New Roman" pitchFamily="18" charset="0"/>
              </a:rPr>
              <a:t>This is a paragraph.</a:t>
            </a: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/p</a:t>
            </a:r>
            <a:r>
              <a:rPr lang="en-US" sz="2100" dirty="0">
                <a:solidFill>
                  <a:srgbClr val="0000CD"/>
                </a:solidFill>
                <a:latin typeface="Times New Roman" pitchFamily="18" charset="0"/>
                <a:cs typeface="Times New Roman" pitchFamily="18" charset="0"/>
              </a:rPr>
              <a:t>&gt;</a:t>
            </a:r>
            <a:br>
              <a:rPr lang="en-US" sz="2100" dirty="0">
                <a:solidFill>
                  <a:srgbClr val="000000"/>
                </a:solidFill>
                <a:latin typeface="Times New Roman" pitchFamily="18" charset="0"/>
                <a:cs typeface="Times New Roman" pitchFamily="18" charset="0"/>
              </a:rPr>
            </a:br>
            <a:br>
              <a:rPr lang="en-US" sz="2100" dirty="0">
                <a:solidFill>
                  <a:srgbClr val="000000"/>
                </a:solidFill>
                <a:latin typeface="Times New Roman" pitchFamily="18" charset="0"/>
                <a:cs typeface="Times New Roman" pitchFamily="18" charset="0"/>
              </a:rPr>
            </a:b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/body</a:t>
            </a:r>
            <a:r>
              <a:rPr lang="en-US" sz="2100" dirty="0">
                <a:solidFill>
                  <a:srgbClr val="0000CD"/>
                </a:solidFill>
                <a:latin typeface="Times New Roman" pitchFamily="18" charset="0"/>
                <a:cs typeface="Times New Roman" pitchFamily="18" charset="0"/>
              </a:rPr>
              <a:t>&gt;</a:t>
            </a:r>
            <a:br>
              <a:rPr lang="en-US" sz="2100" dirty="0">
                <a:solidFill>
                  <a:srgbClr val="000000"/>
                </a:solidFill>
                <a:latin typeface="Times New Roman" pitchFamily="18" charset="0"/>
                <a:cs typeface="Times New Roman" pitchFamily="18" charset="0"/>
              </a:rPr>
            </a:br>
            <a:r>
              <a:rPr lang="en-US" sz="2100" dirty="0">
                <a:solidFill>
                  <a:srgbClr val="0000CD"/>
                </a:solidFill>
                <a:latin typeface="Times New Roman" pitchFamily="18" charset="0"/>
                <a:cs typeface="Times New Roman" pitchFamily="18" charset="0"/>
              </a:rPr>
              <a:t>&lt;</a:t>
            </a:r>
            <a:r>
              <a:rPr lang="en-US" sz="2100" dirty="0">
                <a:solidFill>
                  <a:srgbClr val="A52A2A"/>
                </a:solidFill>
                <a:latin typeface="Times New Roman" pitchFamily="18" charset="0"/>
                <a:cs typeface="Times New Roman" pitchFamily="18" charset="0"/>
              </a:rPr>
              <a:t>/html</a:t>
            </a:r>
            <a:r>
              <a:rPr lang="en-US" sz="2100" dirty="0">
                <a:solidFill>
                  <a:srgbClr val="0000CD"/>
                </a:solidFill>
                <a:latin typeface="Times New Roman" pitchFamily="18" charset="0"/>
                <a:cs typeface="Times New Roman" pitchFamily="18" charset="0"/>
              </a:rPr>
              <a:t>&gt;</a:t>
            </a:r>
            <a:endParaRPr lang="en-US" sz="2100" dirty="0">
              <a:solidFill>
                <a:srgbClr val="00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6615058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hangingPunct="0"/>
            <a:r>
              <a:rPr lang="en-US" altLang="en-US" b="1" dirty="0">
                <a:solidFill>
                  <a:srgbClr val="000000"/>
                </a:solidFill>
                <a:latin typeface="Segoe UI" panose="020B0502040204020203" pitchFamily="34" charset="0"/>
                <a:cs typeface="Segoe UI" panose="020B0502040204020203" pitchFamily="34" charset="0"/>
              </a:rPr>
              <a:t>CSS Layout - float and clear</a:t>
            </a:r>
            <a:br>
              <a:rPr lang="en-US" altLang="en-US" b="1" dirty="0">
                <a:solidFill>
                  <a:srgbClr val="000000"/>
                </a:solidFill>
                <a:latin typeface="Segoe UI" panose="020B0502040204020203" pitchFamily="34" charset="0"/>
                <a:cs typeface="Segoe UI" panose="020B0502040204020203" pitchFamily="34" charset="0"/>
              </a:rPr>
            </a:br>
            <a:r>
              <a:rPr lang="en-US" altLang="en-US" sz="2000" b="1" dirty="0">
                <a:solidFill>
                  <a:srgbClr val="FFFFFF"/>
                </a:solidFill>
                <a:latin typeface="Source Sans Pro"/>
              </a:rPr>
              <a:t>❮ </a:t>
            </a:r>
            <a:r>
              <a:rPr lang="en-US" altLang="en-US" sz="2000" b="1" dirty="0" err="1">
                <a:solidFill>
                  <a:srgbClr val="FFFFFF"/>
                </a:solidFill>
                <a:latin typeface="Source Sans Pro"/>
              </a:rPr>
              <a:t>Pr</a:t>
            </a:r>
            <a:endParaRPr lang="en-US"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120</a:t>
            </a:fld>
            <a:endParaRPr lang="en-US"/>
          </a:p>
        </p:txBody>
      </p:sp>
      <p:sp>
        <p:nvSpPr>
          <p:cNvPr id="6" name="Rectangle 1"/>
          <p:cNvSpPr>
            <a:spLocks noChangeArrowheads="1"/>
          </p:cNvSpPr>
          <p:nvPr/>
        </p:nvSpPr>
        <p:spPr bwMode="auto">
          <a:xfrm>
            <a:off x="381000" y="3786041"/>
            <a:ext cx="800100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329" tIns="179331" rIns="-106329"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143000" y="2425243"/>
            <a:ext cx="6740652" cy="19082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000000"/>
                </a:solidFill>
                <a:effectLst/>
                <a:latin typeface="Verdana" panose="020B0604030504040204" pitchFamily="34" charset="0"/>
              </a:rPr>
              <a:t>The CSS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property specifies how an element should float.</a:t>
            </a:r>
            <a:endParaRPr kumimoji="0" lang="en-US" altLang="en-US" sz="105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000000"/>
                </a:solidFill>
                <a:effectLst/>
                <a:latin typeface="Verdana" panose="020B0604030504040204" pitchFamily="34" charset="0"/>
              </a:rPr>
              <a:t>The CSS </a:t>
            </a:r>
            <a:r>
              <a:rPr kumimoji="0" lang="en-US" altLang="en-US" b="0" i="0" u="none" strike="noStrike" cap="none" normalizeH="0" baseline="0" dirty="0">
                <a:ln>
                  <a:noFill/>
                </a:ln>
                <a:solidFill>
                  <a:srgbClr val="DC143C"/>
                </a:solidFill>
                <a:effectLst/>
                <a:latin typeface="Consolas" panose="020B0609020204030204" pitchFamily="49" charset="0"/>
              </a:rPr>
              <a:t>clear</a:t>
            </a:r>
            <a:r>
              <a:rPr kumimoji="0" lang="en-US" altLang="en-US" b="0" i="0" u="none" strike="noStrike" cap="none" normalizeH="0" baseline="0" dirty="0">
                <a:ln>
                  <a:noFill/>
                </a:ln>
                <a:solidFill>
                  <a:srgbClr val="000000"/>
                </a:solidFill>
                <a:effectLst/>
                <a:latin typeface="Verdana" panose="020B0604030504040204" pitchFamily="34" charset="0"/>
              </a:rPr>
              <a:t> property specifies what elements can float beside the cleared element and on which side.</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7022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latin typeface="Segoe UI" panose="020B0502040204020203" pitchFamily="34" charset="0"/>
                <a:cs typeface="Segoe UI" panose="020B0502040204020203" pitchFamily="34" charset="0"/>
              </a:rPr>
              <a:t>The float Property</a:t>
            </a:r>
            <a:endParaRPr lang="en-US" b="1"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121</a:t>
            </a:fld>
            <a:endParaRPr lang="en-US"/>
          </a:p>
        </p:txBody>
      </p:sp>
      <p:sp>
        <p:nvSpPr>
          <p:cNvPr id="6" name="Rectangle 1"/>
          <p:cNvSpPr>
            <a:spLocks noChangeArrowheads="1"/>
          </p:cNvSpPr>
          <p:nvPr/>
        </p:nvSpPr>
        <p:spPr bwMode="auto">
          <a:xfrm>
            <a:off x="1066800" y="1151937"/>
            <a:ext cx="7467600" cy="43344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property is used for positioning and formatting content e.g. let an image float left to the text in a container.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property can have one of the following values: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left</a:t>
            </a:r>
            <a:r>
              <a:rPr kumimoji="0" lang="en-US" altLang="en-US" b="0" i="0" u="none" strike="noStrike" cap="none" normalizeH="0" baseline="0" dirty="0">
                <a:ln>
                  <a:noFill/>
                </a:ln>
                <a:solidFill>
                  <a:srgbClr val="000000"/>
                </a:solidFill>
                <a:effectLst/>
                <a:latin typeface="Verdana" panose="020B0604030504040204" pitchFamily="34" charset="0"/>
              </a:rPr>
              <a:t> - The element floats to the left of its container</a:t>
            </a: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right</a:t>
            </a:r>
            <a:r>
              <a:rPr kumimoji="0" lang="en-US" altLang="en-US" b="0" i="0" u="none" strike="noStrike" cap="none" normalizeH="0" baseline="0" dirty="0">
                <a:ln>
                  <a:noFill/>
                </a:ln>
                <a:solidFill>
                  <a:srgbClr val="000000"/>
                </a:solidFill>
                <a:effectLst/>
                <a:latin typeface="Verdana" panose="020B0604030504040204" pitchFamily="34" charset="0"/>
              </a:rPr>
              <a:t> - The element floats to the right of its container</a:t>
            </a: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none</a:t>
            </a:r>
            <a:r>
              <a:rPr kumimoji="0" lang="en-US" altLang="en-US" b="0" i="0" u="none" strike="noStrike" cap="none" normalizeH="0" baseline="0" dirty="0">
                <a:ln>
                  <a:noFill/>
                </a:ln>
                <a:solidFill>
                  <a:srgbClr val="000000"/>
                </a:solidFill>
                <a:effectLst/>
                <a:latin typeface="Verdana" panose="020B0604030504040204" pitchFamily="34" charset="0"/>
              </a:rPr>
              <a:t> - The element does not float (will be displayed just where it occurs in the text). This is default</a:t>
            </a: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inherit</a:t>
            </a:r>
            <a:r>
              <a:rPr kumimoji="0" lang="en-US" altLang="en-US" b="0" i="0" u="none" strike="noStrike" cap="none" normalizeH="0" baseline="0" dirty="0">
                <a:ln>
                  <a:noFill/>
                </a:ln>
                <a:solidFill>
                  <a:srgbClr val="000000"/>
                </a:solidFill>
                <a:effectLst/>
                <a:latin typeface="Verdana" panose="020B0604030504040204" pitchFamily="34" charset="0"/>
              </a:rPr>
              <a:t> - The element inherits the float value of its parent.</a:t>
            </a:r>
          </a:p>
          <a:p>
            <a:pPr lvl="1" algn="just">
              <a:buFontTx/>
              <a:buChar char="•"/>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its simplest use, the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property can be used to wrap text around images.</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2164121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122</a:t>
            </a:fld>
            <a:endParaRPr lang="en-US"/>
          </a:p>
        </p:txBody>
      </p:sp>
      <p:sp>
        <p:nvSpPr>
          <p:cNvPr id="6" name="Rectangle 5"/>
          <p:cNvSpPr/>
          <p:nvPr/>
        </p:nvSpPr>
        <p:spPr>
          <a:xfrm>
            <a:off x="990600" y="1516063"/>
            <a:ext cx="6629400" cy="1015663"/>
          </a:xfrm>
          <a:prstGeom prst="rect">
            <a:avLst/>
          </a:prstGeom>
        </p:spPr>
        <p:txBody>
          <a:bodyPr wrap="square">
            <a:spAutoFit/>
          </a:bodyPr>
          <a:lstStyle/>
          <a:p>
            <a:r>
              <a:rPr lang="en-US" sz="2400" b="1" dirty="0">
                <a:solidFill>
                  <a:srgbClr val="000000"/>
                </a:solidFill>
                <a:latin typeface="Segoe UI" panose="020B0502040204020203" pitchFamily="34" charset="0"/>
              </a:rPr>
              <a:t>Example - float: right;</a:t>
            </a:r>
          </a:p>
          <a:p>
            <a:r>
              <a:rPr lang="en-US" dirty="0">
                <a:solidFill>
                  <a:srgbClr val="000000"/>
                </a:solidFill>
                <a:latin typeface="Verdana" panose="020B0604030504040204" pitchFamily="34" charset="0"/>
              </a:rPr>
              <a:t>The following example specifies that an image should float to the </a:t>
            </a:r>
            <a:r>
              <a:rPr lang="en-US" b="1" dirty="0">
                <a:solidFill>
                  <a:srgbClr val="000000"/>
                </a:solidFill>
                <a:latin typeface="Verdana" panose="020B0604030504040204" pitchFamily="34" charset="0"/>
              </a:rPr>
              <a:t>right</a:t>
            </a:r>
            <a:r>
              <a:rPr lang="en-US" dirty="0">
                <a:solidFill>
                  <a:srgbClr val="000000"/>
                </a:solidFill>
                <a:latin typeface="Verdana" panose="020B0604030504040204" pitchFamily="34" charset="0"/>
              </a:rPr>
              <a:t> in a text:</a:t>
            </a:r>
            <a:endParaRPr lang="en-US" b="0" i="0" dirty="0">
              <a:solidFill>
                <a:srgbClr val="000000"/>
              </a:solidFill>
              <a:effectLst/>
              <a:latin typeface="Verdana" panose="020B0604030504040204" pitchFamily="34" charset="0"/>
            </a:endParaRPr>
          </a:p>
        </p:txBody>
      </p:sp>
      <p:sp>
        <p:nvSpPr>
          <p:cNvPr id="7" name="Rectangle 6"/>
          <p:cNvSpPr/>
          <p:nvPr/>
        </p:nvSpPr>
        <p:spPr>
          <a:xfrm>
            <a:off x="1143000" y="3466733"/>
            <a:ext cx="4572000" cy="923330"/>
          </a:xfrm>
          <a:prstGeom prst="rect">
            <a:avLst/>
          </a:prstGeom>
        </p:spPr>
        <p:txBody>
          <a:bodyPr>
            <a:spAutoFit/>
          </a:bodyPr>
          <a:lstStyle/>
          <a:p>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right</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3482855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123</a:t>
            </a:fld>
            <a:endParaRPr lang="en-US"/>
          </a:p>
        </p:txBody>
      </p:sp>
      <p:sp>
        <p:nvSpPr>
          <p:cNvPr id="6" name="Rectangle 1"/>
          <p:cNvSpPr>
            <a:spLocks noChangeArrowheads="1"/>
          </p:cNvSpPr>
          <p:nvPr/>
        </p:nvSpPr>
        <p:spPr bwMode="auto">
          <a:xfrm>
            <a:off x="1143000" y="609601"/>
            <a:ext cx="7696200" cy="55040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clear Property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000000"/>
                </a:solidFill>
                <a:effectLst/>
                <a:latin typeface="Verdana" panose="020B0604030504040204" pitchFamily="34" charset="0"/>
              </a:rPr>
              <a:t>When we use the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property, and we want the next element below (not on right or left), we will have to use the </a:t>
            </a:r>
            <a:r>
              <a:rPr kumimoji="0" lang="en-US" altLang="en-US" b="0" i="0" u="none" strike="noStrike" cap="none" normalizeH="0" baseline="0" dirty="0">
                <a:ln>
                  <a:noFill/>
                </a:ln>
                <a:solidFill>
                  <a:srgbClr val="DC143C"/>
                </a:solidFill>
                <a:effectLst/>
                <a:latin typeface="Consolas" panose="020B0609020204030204" pitchFamily="49" charset="0"/>
              </a:rPr>
              <a:t>clear</a:t>
            </a:r>
            <a:r>
              <a:rPr kumimoji="0" lang="en-US" altLang="en-US" b="0" i="0" u="none" strike="noStrike" cap="none" normalizeH="0" baseline="0" dirty="0">
                <a:ln>
                  <a:noFill/>
                </a:ln>
                <a:solidFill>
                  <a:srgbClr val="000000"/>
                </a:solidFill>
                <a:effectLst/>
                <a:latin typeface="Verdana" panose="020B0604030504040204" pitchFamily="34" charset="0"/>
              </a:rPr>
              <a:t> property.</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clear</a:t>
            </a:r>
            <a:r>
              <a:rPr kumimoji="0" lang="en-US" altLang="en-US" b="0" i="0" u="none" strike="noStrike" cap="none" normalizeH="0" baseline="0" dirty="0">
                <a:ln>
                  <a:noFill/>
                </a:ln>
                <a:solidFill>
                  <a:srgbClr val="000000"/>
                </a:solidFill>
                <a:effectLst/>
                <a:latin typeface="Verdana" panose="020B0604030504040204" pitchFamily="34" charset="0"/>
              </a:rPr>
              <a:t> property specifies what should happen with the element that is next to a floating element.</a:t>
            </a:r>
            <a:endParaRPr kumimoji="0" lang="en-US" altLang="en-US"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clear</a:t>
            </a:r>
            <a:r>
              <a:rPr kumimoji="0" lang="en-US" altLang="en-US" b="0" i="0" u="none" strike="noStrike" cap="none" normalizeH="0" baseline="0" dirty="0">
                <a:ln>
                  <a:noFill/>
                </a:ln>
                <a:solidFill>
                  <a:srgbClr val="000000"/>
                </a:solidFill>
                <a:effectLst/>
                <a:latin typeface="Verdana" panose="020B0604030504040204" pitchFamily="34" charset="0"/>
              </a:rPr>
              <a:t> property can have one of the following values:</a:t>
            </a:r>
            <a:endParaRPr kumimoji="0" lang="en-US" altLang="en-US" sz="1100" b="0" i="0" u="none" strike="noStrike" cap="none" normalizeH="0" baseline="0" dirty="0">
              <a:ln>
                <a:noFill/>
              </a:ln>
              <a:solidFill>
                <a:schemeClr val="tx1"/>
              </a:solidFill>
              <a:effectLst/>
            </a:endParaRP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none</a:t>
            </a:r>
            <a:r>
              <a:rPr kumimoji="0" lang="en-US" altLang="en-US" b="0" i="0" u="none" strike="noStrike" cap="none" normalizeH="0" baseline="0" dirty="0">
                <a:ln>
                  <a:noFill/>
                </a:ln>
                <a:solidFill>
                  <a:srgbClr val="000000"/>
                </a:solidFill>
                <a:effectLst/>
                <a:latin typeface="Verdana" panose="020B0604030504040204" pitchFamily="34" charset="0"/>
              </a:rPr>
              <a:t> - The element is not pushed below left or right floated elements. This is default</a:t>
            </a: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left</a:t>
            </a:r>
            <a:r>
              <a:rPr kumimoji="0" lang="en-US" altLang="en-US" b="0" i="0" u="none" strike="noStrike" cap="none" normalizeH="0" baseline="0" dirty="0">
                <a:ln>
                  <a:noFill/>
                </a:ln>
                <a:solidFill>
                  <a:srgbClr val="000000"/>
                </a:solidFill>
                <a:effectLst/>
                <a:latin typeface="Verdana" panose="020B0604030504040204" pitchFamily="34" charset="0"/>
              </a:rPr>
              <a:t> - The element is pushed below left floated elements</a:t>
            </a: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right</a:t>
            </a:r>
            <a:r>
              <a:rPr kumimoji="0" lang="en-US" altLang="en-US" b="0" i="0" u="none" strike="noStrike" cap="none" normalizeH="0" baseline="0" dirty="0">
                <a:ln>
                  <a:noFill/>
                </a:ln>
                <a:solidFill>
                  <a:srgbClr val="000000"/>
                </a:solidFill>
                <a:effectLst/>
                <a:latin typeface="Verdana" panose="020B0604030504040204" pitchFamily="34" charset="0"/>
              </a:rPr>
              <a:t> - The element is pushed below right floated elements</a:t>
            </a: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both</a:t>
            </a:r>
            <a:r>
              <a:rPr kumimoji="0" lang="en-US" altLang="en-US" b="0" i="0" u="none" strike="noStrike" cap="none" normalizeH="0" baseline="0" dirty="0">
                <a:ln>
                  <a:noFill/>
                </a:ln>
                <a:solidFill>
                  <a:srgbClr val="000000"/>
                </a:solidFill>
                <a:effectLst/>
                <a:latin typeface="Verdana" panose="020B0604030504040204" pitchFamily="34" charset="0"/>
              </a:rPr>
              <a:t> - The element is pushed below both left and right floated elements</a:t>
            </a:r>
          </a:p>
          <a:p>
            <a:pPr lvl="1" algn="just">
              <a:buFontTx/>
              <a:buChar char="•"/>
            </a:pPr>
            <a:r>
              <a:rPr kumimoji="0" lang="en-US" altLang="en-US" b="0" i="0" u="none" strike="noStrike" cap="none" normalizeH="0" baseline="0" dirty="0">
                <a:ln>
                  <a:noFill/>
                </a:ln>
                <a:solidFill>
                  <a:srgbClr val="DC143C"/>
                </a:solidFill>
                <a:effectLst/>
                <a:latin typeface="Consolas" panose="020B0609020204030204" pitchFamily="49" charset="0"/>
              </a:rPr>
              <a:t>inherit</a:t>
            </a:r>
            <a:r>
              <a:rPr kumimoji="0" lang="en-US" altLang="en-US" b="0" i="0" u="none" strike="noStrike" cap="none" normalizeH="0" baseline="0" dirty="0">
                <a:ln>
                  <a:noFill/>
                </a:ln>
                <a:solidFill>
                  <a:srgbClr val="000000"/>
                </a:solidFill>
                <a:effectLst/>
                <a:latin typeface="Verdana" panose="020B0604030504040204" pitchFamily="34" charset="0"/>
              </a:rPr>
              <a:t> - The element inherits the clear value from its parent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When clearing floats, you should match the clear to the float: If an element is floated to the left, then you should clear to the left. Your floated element will continue to float, but the cleared element will appear below it on the web page.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6706494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124</a:t>
            </a:fld>
            <a:endParaRPr lang="en-US"/>
          </a:p>
        </p:txBody>
      </p:sp>
      <p:sp>
        <p:nvSpPr>
          <p:cNvPr id="6" name="Rectangle 5"/>
          <p:cNvSpPr/>
          <p:nvPr/>
        </p:nvSpPr>
        <p:spPr>
          <a:xfrm>
            <a:off x="990600" y="1600200"/>
            <a:ext cx="6858000" cy="3847207"/>
          </a:xfrm>
          <a:prstGeom prst="rect">
            <a:avLst/>
          </a:prstGeom>
        </p:spPr>
        <p:txBody>
          <a:bodyPr wrap="square">
            <a:spAutoFit/>
          </a:bodyPr>
          <a:lstStyle/>
          <a:p>
            <a:r>
              <a:rPr lang="en-US" sz="2800" b="1" dirty="0">
                <a:solidFill>
                  <a:srgbClr val="000000"/>
                </a:solidFill>
                <a:latin typeface="Segoe UI" panose="020B0502040204020203" pitchFamily="34" charset="0"/>
              </a:rPr>
              <a:t>Example</a:t>
            </a:r>
          </a:p>
          <a:p>
            <a:r>
              <a:rPr lang="en-US" dirty="0">
                <a:solidFill>
                  <a:srgbClr val="000000"/>
                </a:solidFill>
                <a:latin typeface="Verdana" panose="020B0604030504040204" pitchFamily="34" charset="0"/>
              </a:rPr>
              <a:t>This example clears the float to the left. Here, it means that the &lt;div2&gt; element is pushed below the left floated &lt;div1&gt; element: </a:t>
            </a: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dirty="0">
                <a:solidFill>
                  <a:srgbClr val="A52A2A"/>
                </a:solidFill>
                <a:latin typeface="Consolas" panose="020B0609020204030204" pitchFamily="49" charset="0"/>
              </a:rPr>
              <a:t>div1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left</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br>
              <a:rPr lang="en-US" dirty="0">
                <a:solidFill>
                  <a:srgbClr val="A52A2A"/>
                </a:solidFill>
                <a:latin typeface="Consolas" panose="020B0609020204030204" pitchFamily="49" charset="0"/>
              </a:rPr>
            </a:br>
            <a:br>
              <a:rPr lang="en-US" dirty="0">
                <a:solidFill>
                  <a:srgbClr val="A52A2A"/>
                </a:solidFill>
                <a:latin typeface="Consolas" panose="020B0609020204030204" pitchFamily="49" charset="0"/>
              </a:rPr>
            </a:br>
            <a:r>
              <a:rPr lang="en-US" dirty="0">
                <a:solidFill>
                  <a:srgbClr val="A52A2A"/>
                </a:solidFill>
                <a:latin typeface="Consolas" panose="020B0609020204030204" pitchFamily="49" charset="0"/>
              </a:rPr>
              <a:t>div2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clear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left</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666136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clearfix</a:t>
            </a:r>
            <a:r>
              <a:rPr lang="en-US" dirty="0"/>
              <a:t> </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125</a:t>
            </a:fld>
            <a:endParaRPr lang="en-US"/>
          </a:p>
        </p:txBody>
      </p:sp>
      <p:sp>
        <p:nvSpPr>
          <p:cNvPr id="6" name="Rectangle 5"/>
          <p:cNvSpPr/>
          <p:nvPr/>
        </p:nvSpPr>
        <p:spPr>
          <a:xfrm>
            <a:off x="933450" y="1676400"/>
            <a:ext cx="7524749" cy="923330"/>
          </a:xfrm>
          <a:prstGeom prst="rect">
            <a:avLst/>
          </a:prstGeom>
        </p:spPr>
        <p:txBody>
          <a:bodyPr wrap="square">
            <a:spAutoFit/>
          </a:bodyPr>
          <a:lstStyle/>
          <a:p>
            <a:pPr marL="285750" indent="-285750" algn="just">
              <a:buFont typeface="Wingdings" panose="05000000000000000000" pitchFamily="2" charset="2"/>
              <a:buChar char="§"/>
            </a:pPr>
            <a:r>
              <a:rPr lang="en-US" dirty="0">
                <a:solidFill>
                  <a:srgbClr val="000000"/>
                </a:solidFill>
                <a:latin typeface="Verdana" panose="020B0604030504040204" pitchFamily="34" charset="0"/>
              </a:rPr>
              <a:t>If a floated element is taller than the containing element, it will "overflow" outside of its container. </a:t>
            </a:r>
          </a:p>
          <a:p>
            <a:pPr marL="285750" indent="-285750" algn="just">
              <a:buFont typeface="Wingdings" panose="05000000000000000000" pitchFamily="2" charset="2"/>
              <a:buChar char="§"/>
            </a:pPr>
            <a:r>
              <a:rPr lang="en-US" dirty="0">
                <a:solidFill>
                  <a:srgbClr val="000000"/>
                </a:solidFill>
                <a:latin typeface="Verdana" panose="020B0604030504040204" pitchFamily="34" charset="0"/>
              </a:rPr>
              <a:t>We can then add a </a:t>
            </a:r>
            <a:r>
              <a:rPr lang="en-US" dirty="0" err="1">
                <a:solidFill>
                  <a:srgbClr val="000000"/>
                </a:solidFill>
                <a:latin typeface="Verdana" panose="020B0604030504040204" pitchFamily="34" charset="0"/>
              </a:rPr>
              <a:t>clearfix</a:t>
            </a:r>
            <a:r>
              <a:rPr lang="en-US" dirty="0">
                <a:solidFill>
                  <a:srgbClr val="000000"/>
                </a:solidFill>
                <a:latin typeface="Verdana" panose="020B0604030504040204" pitchFamily="34" charset="0"/>
              </a:rPr>
              <a:t> hack to solve this problem:</a:t>
            </a:r>
            <a:endParaRPr lang="en-US" dirty="0"/>
          </a:p>
        </p:txBody>
      </p:sp>
      <p:sp>
        <p:nvSpPr>
          <p:cNvPr id="7" name="Rectangle 6"/>
          <p:cNvSpPr/>
          <p:nvPr/>
        </p:nvSpPr>
        <p:spPr>
          <a:xfrm>
            <a:off x="1034256" y="3091566"/>
            <a:ext cx="4572000" cy="923330"/>
          </a:xfrm>
          <a:prstGeom prst="rect">
            <a:avLst/>
          </a:prstGeom>
        </p:spPr>
        <p:txBody>
          <a:bodyPr>
            <a:spAutoFit/>
          </a:bodyPr>
          <a:lstStyle/>
          <a:p>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clearfix</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auto</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8" name="Picture 7"/>
          <p:cNvPicPr>
            <a:picLocks noChangeAspect="1"/>
          </p:cNvPicPr>
          <p:nvPr/>
        </p:nvPicPr>
        <p:blipFill>
          <a:blip r:embed="rId2"/>
          <a:stretch>
            <a:fillRect/>
          </a:stretch>
        </p:blipFill>
        <p:spPr>
          <a:xfrm>
            <a:off x="933450" y="4191000"/>
            <a:ext cx="7905750" cy="1571625"/>
          </a:xfrm>
          <a:prstGeom prst="rect">
            <a:avLst/>
          </a:prstGeom>
        </p:spPr>
      </p:pic>
    </p:spTree>
    <p:extLst>
      <p:ext uri="{BB962C8B-B14F-4D97-AF65-F5344CB8AC3E}">
        <p14:creationId xmlns:p14="http://schemas.microsoft.com/office/powerpoint/2010/main" val="30405331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126</a:t>
            </a:fld>
            <a:endParaRPr lang="en-US"/>
          </a:p>
        </p:txBody>
      </p:sp>
      <p:sp>
        <p:nvSpPr>
          <p:cNvPr id="6" name="Rectangle 1"/>
          <p:cNvSpPr>
            <a:spLocks noChangeArrowheads="1"/>
          </p:cNvSpPr>
          <p:nvPr/>
        </p:nvSpPr>
        <p:spPr bwMode="auto">
          <a:xfrm>
            <a:off x="1142999" y="1461655"/>
            <a:ext cx="7917873" cy="365735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overflow: auto</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err="1">
                <a:ln>
                  <a:noFill/>
                </a:ln>
                <a:solidFill>
                  <a:srgbClr val="000000"/>
                </a:solidFill>
                <a:effectLst/>
                <a:latin typeface="Verdana" panose="020B0604030504040204" pitchFamily="34" charset="0"/>
              </a:rPr>
              <a:t>clearfix</a:t>
            </a:r>
            <a:r>
              <a:rPr kumimoji="0" lang="en-US" altLang="en-US" b="0" i="0" u="none" strike="noStrike" cap="none" normalizeH="0" baseline="0" dirty="0">
                <a:ln>
                  <a:noFill/>
                </a:ln>
                <a:solidFill>
                  <a:srgbClr val="000000"/>
                </a:solidFill>
                <a:effectLst/>
                <a:latin typeface="Verdana" panose="020B0604030504040204" pitchFamily="34" charset="0"/>
              </a:rPr>
              <a:t> works well as long as you are able to keep control of your margins and padding (else you might see scrollbars). The </a:t>
            </a:r>
            <a:r>
              <a:rPr kumimoji="0" lang="en-US" altLang="en-US" b="1" i="0" u="none" strike="noStrike" cap="none" normalizeH="0" baseline="0" dirty="0">
                <a:ln>
                  <a:noFill/>
                </a:ln>
                <a:solidFill>
                  <a:srgbClr val="000000"/>
                </a:solidFill>
                <a:effectLst/>
                <a:latin typeface="Verdana" panose="020B0604030504040204" pitchFamily="34" charset="0"/>
              </a:rPr>
              <a:t>new, modern </a:t>
            </a:r>
            <a:r>
              <a:rPr kumimoji="0" lang="en-US" altLang="en-US" b="1" i="0" u="none" strike="noStrike" cap="none" normalizeH="0" baseline="0" dirty="0" err="1">
                <a:ln>
                  <a:noFill/>
                </a:ln>
                <a:solidFill>
                  <a:srgbClr val="000000"/>
                </a:solidFill>
                <a:effectLst/>
                <a:latin typeface="Verdana" panose="020B0604030504040204" pitchFamily="34" charset="0"/>
              </a:rPr>
              <a:t>clearfix</a:t>
            </a:r>
            <a:r>
              <a:rPr kumimoji="0" lang="en-US" altLang="en-US" b="1" i="0" u="none" strike="noStrike" cap="none" normalizeH="0" baseline="0" dirty="0">
                <a:ln>
                  <a:noFill/>
                </a:ln>
                <a:solidFill>
                  <a:srgbClr val="000000"/>
                </a:solidFill>
                <a:effectLst/>
                <a:latin typeface="Verdana" panose="020B0604030504040204" pitchFamily="34" charset="0"/>
              </a:rPr>
              <a:t> hack</a:t>
            </a:r>
            <a:r>
              <a:rPr kumimoji="0" lang="en-US" altLang="en-US" b="0" i="0" u="none" strike="noStrike" cap="none" normalizeH="0" baseline="0" dirty="0">
                <a:ln>
                  <a:noFill/>
                </a:ln>
                <a:solidFill>
                  <a:srgbClr val="000000"/>
                </a:solidFill>
                <a:effectLst/>
                <a:latin typeface="Verdana" panose="020B0604030504040204" pitchFamily="34" charset="0"/>
              </a:rPr>
              <a:t> however, is safer to use, and the following code is used for most webpages:</a:t>
            </a:r>
            <a:endParaRPr lang="en-US" altLang="en-US" sz="11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52A2A"/>
                </a:solidFill>
                <a:effectLst/>
                <a:latin typeface="Consolas" panose="020B0609020204030204" pitchFamily="49" charset="0"/>
              </a:rPr>
              <a:t>.</a:t>
            </a:r>
            <a:r>
              <a:rPr kumimoji="0" lang="en-US" altLang="en-US" b="0" i="0" u="none" strike="noStrike" cap="none" normalizeH="0" baseline="0" dirty="0" err="1">
                <a:ln>
                  <a:noFill/>
                </a:ln>
                <a:solidFill>
                  <a:srgbClr val="A52A2A"/>
                </a:solidFill>
                <a:effectLst/>
                <a:latin typeface="Consolas" panose="020B0609020204030204" pitchFamily="49" charset="0"/>
              </a:rPr>
              <a:t>clearfix</a:t>
            </a:r>
            <a:r>
              <a:rPr kumimoji="0" lang="en-US" altLang="en-US" b="0" i="0" u="none" strike="noStrike" cap="none" normalizeH="0" baseline="0" dirty="0">
                <a:ln>
                  <a:noFill/>
                </a:ln>
                <a:solidFill>
                  <a:srgbClr val="A52A2A"/>
                </a:solidFill>
                <a:effectLst/>
                <a:latin typeface="Consolas" panose="020B0609020204030204" pitchFamily="49" charset="0"/>
              </a:rPr>
              <a:t>::after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content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clear</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both</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display</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table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19887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Align</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127</a:t>
            </a:fld>
            <a:endParaRPr lang="en-US"/>
          </a:p>
        </p:txBody>
      </p:sp>
      <p:sp>
        <p:nvSpPr>
          <p:cNvPr id="6" name="Rectangle 1"/>
          <p:cNvSpPr>
            <a:spLocks noChangeArrowheads="1"/>
          </p:cNvSpPr>
          <p:nvPr/>
        </p:nvSpPr>
        <p:spPr bwMode="auto">
          <a:xfrm>
            <a:off x="1143000" y="1536845"/>
            <a:ext cx="7467600" cy="19645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Center Align Elements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To horizontally center a block element (like &lt;div&gt;), use </a:t>
            </a:r>
            <a:r>
              <a:rPr kumimoji="0" lang="en-US" altLang="en-US" sz="1600" b="0" i="0" u="none" strike="noStrike" cap="none" normalizeH="0" baseline="0" dirty="0">
                <a:ln>
                  <a:noFill/>
                </a:ln>
                <a:solidFill>
                  <a:srgbClr val="DC143C"/>
                </a:solidFill>
                <a:effectLst/>
                <a:latin typeface="Consolas" panose="020B0609020204030204" pitchFamily="49" charset="0"/>
              </a:rPr>
              <a:t>margin: auto;</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Setting the width of the element will prevent it from stretching out to the edges of its container.</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element will then take up the specified width, and the remaining space will be split equally between the two margin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115291" y="3945389"/>
            <a:ext cx="4572000" cy="2031325"/>
          </a:xfrm>
          <a:prstGeom prst="rect">
            <a:avLst/>
          </a:prstGeom>
        </p:spPr>
        <p:txBody>
          <a:bodyPr>
            <a:spAutoFit/>
          </a:bodyPr>
          <a:lstStyle/>
          <a:p>
            <a:r>
              <a:rPr lang="en-US"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.center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auto</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green</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075481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128</a:t>
            </a:fld>
            <a:endParaRPr lang="en-US"/>
          </a:p>
        </p:txBody>
      </p:sp>
      <p:sp>
        <p:nvSpPr>
          <p:cNvPr id="6" name="Rectangle 1"/>
          <p:cNvSpPr>
            <a:spLocks noChangeArrowheads="1"/>
          </p:cNvSpPr>
          <p:nvPr/>
        </p:nvSpPr>
        <p:spPr bwMode="auto">
          <a:xfrm>
            <a:off x="1066800" y="838200"/>
            <a:ext cx="8077200" cy="10720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Center Align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just center the text inside an element, use </a:t>
            </a:r>
            <a:r>
              <a:rPr kumimoji="0" lang="en-US" altLang="en-US" b="0" i="0" u="none" strike="noStrike" cap="none" normalizeH="0" baseline="0" dirty="0">
                <a:ln>
                  <a:noFill/>
                </a:ln>
                <a:solidFill>
                  <a:srgbClr val="DC143C"/>
                </a:solidFill>
                <a:effectLst/>
                <a:latin typeface="Consolas" panose="020B0609020204030204" pitchFamily="49" charset="0"/>
              </a:rPr>
              <a:t>text-align: center;</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371600" y="2286000"/>
            <a:ext cx="4572000" cy="1477328"/>
          </a:xfrm>
          <a:prstGeom prst="rect">
            <a:avLst/>
          </a:prstGeom>
        </p:spPr>
        <p:txBody>
          <a:bodyPr>
            <a:spAutoFit/>
          </a:bodyPr>
          <a:lstStyle/>
          <a:p>
            <a:r>
              <a:rPr lang="en-US"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.center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center</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green</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6806933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CSS Shadow Effects</a:t>
            </a:r>
          </a:p>
        </p:txBody>
      </p:sp>
      <p:sp>
        <p:nvSpPr>
          <p:cNvPr id="3" name="Content Placeholder 2"/>
          <p:cNvSpPr>
            <a:spLocks noGrp="1"/>
          </p:cNvSpPr>
          <p:nvPr>
            <p:ph idx="1"/>
          </p:nvPr>
        </p:nvSpPr>
        <p:spPr>
          <a:xfrm>
            <a:off x="990600" y="1173162"/>
            <a:ext cx="7498080" cy="4800600"/>
          </a:xfrm>
        </p:spPr>
        <p:txBody>
          <a:bodyPr/>
          <a:lstStyle/>
          <a:p>
            <a:pPr>
              <a:buFont typeface="Wingdings" pitchFamily="2" charset="2"/>
              <a:buChar char="q"/>
            </a:pPr>
            <a:r>
              <a:rPr lang="en-US" dirty="0">
                <a:latin typeface="Times New Roman" pitchFamily="18" charset="0"/>
                <a:cs typeface="Times New Roman" pitchFamily="18" charset="0"/>
              </a:rPr>
              <a:t>CSS Shadow is used to add shadow effect on elements</a:t>
            </a:r>
          </a:p>
          <a:p>
            <a:pPr>
              <a:buFont typeface="Wingdings" pitchFamily="2" charset="2"/>
              <a:buChar char="q"/>
            </a:pPr>
            <a:r>
              <a:rPr lang="en-US" dirty="0">
                <a:latin typeface="Times New Roman" pitchFamily="18" charset="0"/>
                <a:cs typeface="Times New Roman" pitchFamily="18" charset="0"/>
              </a:rPr>
              <a:t>There two types of shadow effect:</a:t>
            </a:r>
          </a:p>
          <a:p>
            <a:pPr lvl="1">
              <a:buFont typeface="Wingdings" pitchFamily="2" charset="2"/>
              <a:buChar char="v"/>
            </a:pPr>
            <a:r>
              <a:rPr lang="en-US" dirty="0">
                <a:latin typeface="Times New Roman" pitchFamily="18" charset="0"/>
                <a:cs typeface="Times New Roman" pitchFamily="18" charset="0"/>
              </a:rPr>
              <a:t>Box shadow </a:t>
            </a:r>
          </a:p>
          <a:p>
            <a:pPr lvl="1">
              <a:buFont typeface="Wingdings" pitchFamily="2" charset="2"/>
              <a:buChar char="v"/>
            </a:pPr>
            <a:r>
              <a:rPr lang="en-US" dirty="0">
                <a:latin typeface="Times New Roman" pitchFamily="18" charset="0"/>
                <a:cs typeface="Times New Roman" pitchFamily="18" charset="0"/>
              </a:rPr>
              <a:t>Text shadow</a:t>
            </a:r>
          </a:p>
          <a:p>
            <a:pPr marL="402336" lvl="1"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129</a:t>
            </a:fld>
            <a:endParaRPr lang="en-US"/>
          </a:p>
        </p:txBody>
      </p:sp>
    </p:spTree>
    <p:extLst>
      <p:ext uri="{BB962C8B-B14F-4D97-AF65-F5344CB8AC3E}">
        <p14:creationId xmlns:p14="http://schemas.microsoft.com/office/powerpoint/2010/main" val="171853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Three CSS Definition Locations</a:t>
            </a:r>
          </a:p>
        </p:txBody>
      </p:sp>
      <p:sp>
        <p:nvSpPr>
          <p:cNvPr id="20483" name="Content Placeholder 2"/>
          <p:cNvSpPr>
            <a:spLocks noGrp="1"/>
          </p:cNvSpPr>
          <p:nvPr>
            <p:ph sz="quarter" idx="1"/>
          </p:nvPr>
        </p:nvSpPr>
        <p:spPr>
          <a:xfrm>
            <a:off x="990600" y="1295400"/>
            <a:ext cx="8001000" cy="5410200"/>
          </a:xfrm>
        </p:spPr>
        <p:txBody>
          <a:bodyPr/>
          <a:lstStyle/>
          <a:p>
            <a:r>
              <a:rPr lang="en-US" altLang="en-US" b="1" dirty="0"/>
              <a:t>Inline:  the “style” attribute</a:t>
            </a:r>
          </a:p>
          <a:p>
            <a:endParaRPr lang="en-US" altLang="en-US" dirty="0"/>
          </a:p>
          <a:p>
            <a:pPr lvl="1">
              <a:buFont typeface="Wingdings 2" panose="05020102010507070707" pitchFamily="18" charset="2"/>
              <a:buNone/>
            </a:pPr>
            <a:r>
              <a:rPr lang="en-US" altLang="en-US" dirty="0"/>
              <a:t>	</a:t>
            </a:r>
            <a:r>
              <a:rPr lang="en-US" altLang="en-US" sz="1800" dirty="0"/>
              <a:t>Note, the selector for inline CSS is the tag which contains the style attribute. </a:t>
            </a:r>
          </a:p>
          <a:p>
            <a:r>
              <a:rPr lang="en-US" altLang="en-US" b="1" dirty="0"/>
              <a:t>Internal: the &lt;style&gt; markup tag</a:t>
            </a:r>
          </a:p>
          <a:p>
            <a:endParaRPr lang="en-US" altLang="en-US" dirty="0"/>
          </a:p>
          <a:p>
            <a:endParaRPr lang="en-US" altLang="en-US" dirty="0"/>
          </a:p>
          <a:p>
            <a:pPr>
              <a:buFont typeface="Wingdings" panose="05000000000000000000" pitchFamily="2" charset="2"/>
              <a:buNone/>
            </a:pPr>
            <a:br>
              <a:rPr lang="en-US" altLang="en-US" dirty="0"/>
            </a:br>
            <a:endParaRPr lang="en-US" altLang="en-US" dirty="0"/>
          </a:p>
          <a:p>
            <a:r>
              <a:rPr lang="en-US" altLang="en-US" b="1" dirty="0"/>
              <a:t>External: the .</a:t>
            </a:r>
            <a:r>
              <a:rPr lang="en-US" altLang="en-US" b="1" dirty="0" err="1"/>
              <a:t>css</a:t>
            </a:r>
            <a:r>
              <a:rPr lang="en-US" altLang="en-US" b="1" dirty="0"/>
              <a:t> stylesheet file</a:t>
            </a:r>
          </a:p>
          <a:p>
            <a:endParaRPr lang="en-US" altLang="en-US" dirty="0"/>
          </a:p>
          <a:p>
            <a:pPr lvl="1"/>
            <a:endParaRPr lang="en-US" altLang="en-US" dirty="0"/>
          </a:p>
          <a:p>
            <a:pPr lvl="1"/>
            <a:endParaRPr lang="en-US" altLang="en-US" dirty="0"/>
          </a:p>
          <a:p>
            <a:pPr lvl="1"/>
            <a:endParaRPr lang="en-US" altLang="en-US" dirty="0"/>
          </a:p>
        </p:txBody>
      </p:sp>
      <p:sp>
        <p:nvSpPr>
          <p:cNvPr id="20484" name="TextBox 3"/>
          <p:cNvSpPr txBox="1">
            <a:spLocks noChangeArrowheads="1"/>
          </p:cNvSpPr>
          <p:nvPr/>
        </p:nvSpPr>
        <p:spPr bwMode="auto">
          <a:xfrm>
            <a:off x="1128712" y="1982932"/>
            <a:ext cx="6429375" cy="4000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sz="2000">
                <a:solidFill>
                  <a:srgbClr val="002060"/>
                </a:solidFill>
                <a:latin typeface="Cambria" panose="02040503050406030204" pitchFamily="18" charset="0"/>
              </a:rPr>
              <a:t>&lt;p </a:t>
            </a:r>
            <a:r>
              <a:rPr lang="en-US" altLang="en-US" sz="2000">
                <a:solidFill>
                  <a:schemeClr val="accent1"/>
                </a:solidFill>
                <a:latin typeface="Cambria" panose="02040503050406030204" pitchFamily="18" charset="0"/>
              </a:rPr>
              <a:t>style</a:t>
            </a:r>
            <a:r>
              <a:rPr lang="en-US" altLang="en-US" sz="2000">
                <a:solidFill>
                  <a:srgbClr val="002060"/>
                </a:solidFill>
                <a:latin typeface="Cambria" panose="02040503050406030204" pitchFamily="18" charset="0"/>
              </a:rPr>
              <a:t>=“font-color:red;font-size:10px;”&gt;Content&lt;/p&gt;</a:t>
            </a:r>
            <a:endParaRPr lang="en-US" altLang="en-US" sz="2000">
              <a:latin typeface="Cambria" panose="02040503050406030204" pitchFamily="18" charset="0"/>
            </a:endParaRPr>
          </a:p>
        </p:txBody>
      </p:sp>
      <p:sp>
        <p:nvSpPr>
          <p:cNvPr id="20485" name="TextBox 4"/>
          <p:cNvSpPr txBox="1">
            <a:spLocks noChangeArrowheads="1"/>
          </p:cNvSpPr>
          <p:nvPr/>
        </p:nvSpPr>
        <p:spPr bwMode="auto">
          <a:xfrm>
            <a:off x="1447800" y="3606800"/>
            <a:ext cx="5486400" cy="20320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dirty="0">
                <a:solidFill>
                  <a:srgbClr val="002060"/>
                </a:solidFill>
                <a:latin typeface="Cambria" panose="02040503050406030204" pitchFamily="18" charset="0"/>
              </a:rPr>
              <a:t>&lt;html&gt;&lt;head&gt;</a:t>
            </a:r>
            <a:r>
              <a:rPr lang="en-US" altLang="en-US" dirty="0">
                <a:solidFill>
                  <a:schemeClr val="accent1"/>
                </a:solidFill>
                <a:latin typeface="Cambria" panose="02040503050406030204" pitchFamily="18" charset="0"/>
              </a:rPr>
              <a:t>&lt;style&gt;</a:t>
            </a:r>
          </a:p>
          <a:p>
            <a:r>
              <a:rPr lang="en-US" altLang="en-US" dirty="0">
                <a:solidFill>
                  <a:srgbClr val="002060"/>
                </a:solidFill>
                <a:latin typeface="Cambria" panose="02040503050406030204" pitchFamily="18" charset="0"/>
              </a:rPr>
              <a:t>p {	background-color: Red;</a:t>
            </a:r>
          </a:p>
          <a:p>
            <a:r>
              <a:rPr lang="en-US" altLang="en-US" dirty="0">
                <a:solidFill>
                  <a:srgbClr val="002060"/>
                </a:solidFill>
                <a:latin typeface="Cambria" panose="02040503050406030204" pitchFamily="18" charset="0"/>
              </a:rPr>
              <a:t>	font-family: serif;</a:t>
            </a:r>
          </a:p>
          <a:p>
            <a:r>
              <a:rPr lang="en-US" altLang="en-US" dirty="0">
                <a:solidFill>
                  <a:srgbClr val="002060"/>
                </a:solidFill>
                <a:latin typeface="Cambria" panose="02040503050406030204" pitchFamily="18" charset="0"/>
              </a:rPr>
              <a:t>	font-color: White; }</a:t>
            </a:r>
          </a:p>
          <a:p>
            <a:r>
              <a:rPr lang="en-US" altLang="en-US" dirty="0">
                <a:solidFill>
                  <a:schemeClr val="accent1"/>
                </a:solidFill>
                <a:latin typeface="Cambria" panose="02040503050406030204" pitchFamily="18" charset="0"/>
              </a:rPr>
              <a:t>&lt;/style&gt;</a:t>
            </a:r>
            <a:r>
              <a:rPr lang="en-US" altLang="en-US" dirty="0">
                <a:solidFill>
                  <a:srgbClr val="002060"/>
                </a:solidFill>
                <a:latin typeface="Cambria" panose="02040503050406030204" pitchFamily="18" charset="0"/>
              </a:rPr>
              <a:t>&lt;/head&gt;&lt;body&gt;</a:t>
            </a:r>
          </a:p>
          <a:p>
            <a:r>
              <a:rPr lang="en-US" altLang="en-US" dirty="0">
                <a:solidFill>
                  <a:srgbClr val="002060"/>
                </a:solidFill>
                <a:latin typeface="Cambria" panose="02040503050406030204" pitchFamily="18" charset="0"/>
              </a:rPr>
              <a:t>&lt;p&gt;Content&lt;/p&gt;</a:t>
            </a:r>
            <a:br>
              <a:rPr lang="en-US" altLang="en-US" dirty="0">
                <a:solidFill>
                  <a:srgbClr val="002060"/>
                </a:solidFill>
                <a:latin typeface="Cambria" panose="02040503050406030204" pitchFamily="18" charset="0"/>
              </a:rPr>
            </a:br>
            <a:r>
              <a:rPr lang="en-US" altLang="en-US" dirty="0">
                <a:solidFill>
                  <a:srgbClr val="002060"/>
                </a:solidFill>
                <a:latin typeface="Cambria" panose="02040503050406030204" pitchFamily="18" charset="0"/>
              </a:rPr>
              <a:t>&lt;/body&gt;&lt;/html&gt;</a:t>
            </a:r>
          </a:p>
        </p:txBody>
      </p:sp>
      <p:sp>
        <p:nvSpPr>
          <p:cNvPr id="20486" name="TextBox 5"/>
          <p:cNvSpPr txBox="1">
            <a:spLocks noChangeArrowheads="1"/>
          </p:cNvSpPr>
          <p:nvPr/>
        </p:nvSpPr>
        <p:spPr bwMode="auto">
          <a:xfrm>
            <a:off x="990600" y="6229350"/>
            <a:ext cx="7315200" cy="4000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sz="2000">
                <a:solidFill>
                  <a:srgbClr val="002060"/>
                </a:solidFill>
                <a:latin typeface="Cambria" panose="02040503050406030204" pitchFamily="18" charset="0"/>
              </a:rPr>
              <a:t>&lt;link rel="stylesheet" type="text/css" href=</a:t>
            </a:r>
            <a:r>
              <a:rPr lang="en-US" altLang="en-US" sz="2000" i="1">
                <a:solidFill>
                  <a:srgbClr val="002060"/>
                </a:solidFill>
                <a:latin typeface="Cambria" panose="02040503050406030204" pitchFamily="18" charset="0"/>
              </a:rPr>
              <a:t>“mystylesheet.css"</a:t>
            </a:r>
            <a:r>
              <a:rPr lang="en-US" altLang="en-US" sz="2000">
                <a:solidFill>
                  <a:srgbClr val="002060"/>
                </a:solidFill>
                <a:latin typeface="Cambria" panose="02040503050406030204" pitchFamily="18" charset="0"/>
              </a:rPr>
              <a:t> /&gt;</a:t>
            </a:r>
          </a:p>
        </p:txBody>
      </p:sp>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13</a:t>
            </a:fld>
            <a:endParaRPr lang="en-US"/>
          </a:p>
        </p:txBody>
      </p:sp>
    </p:spTree>
    <p:extLst>
      <p:ext uri="{BB962C8B-B14F-4D97-AF65-F5344CB8AC3E}">
        <p14:creationId xmlns:p14="http://schemas.microsoft.com/office/powerpoint/2010/main" val="561072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Box Shadow</a:t>
            </a:r>
          </a:p>
        </p:txBody>
      </p:sp>
      <p:sp>
        <p:nvSpPr>
          <p:cNvPr id="3" name="Content Placeholder 2"/>
          <p:cNvSpPr>
            <a:spLocks noGrp="1"/>
          </p:cNvSpPr>
          <p:nvPr>
            <p:ph idx="1"/>
          </p:nvPr>
        </p:nvSpPr>
        <p:spPr>
          <a:xfrm>
            <a:off x="990600" y="1173162"/>
            <a:ext cx="7696200" cy="5151438"/>
          </a:xfrm>
        </p:spPr>
        <p:txBody>
          <a:bodyPr>
            <a:normAutofit fontScale="62500" lnSpcReduction="20000"/>
          </a:bodyPr>
          <a:lstStyle/>
          <a:p>
            <a:pPr algn="just">
              <a:buFont typeface="Wingdings" pitchFamily="2" charset="2"/>
              <a:buChar char="q"/>
            </a:pPr>
            <a:r>
              <a:rPr lang="en-US" dirty="0">
                <a:latin typeface="Times New Roman" pitchFamily="18" charset="0"/>
                <a:cs typeface="Times New Roman" pitchFamily="18" charset="0"/>
              </a:rPr>
              <a:t>It is used to add shadow-like effect around the frame of an element.</a:t>
            </a:r>
          </a:p>
          <a:p>
            <a:pPr algn="just">
              <a:buFont typeface="Wingdings" pitchFamily="2" charset="2"/>
              <a:buChar char="q"/>
            </a:pPr>
            <a:r>
              <a:rPr lang="en-US" dirty="0">
                <a:latin typeface="Times New Roman" pitchFamily="18" charset="0"/>
                <a:cs typeface="Times New Roman" pitchFamily="18" charset="0"/>
              </a:rPr>
              <a:t>Syntax: </a:t>
            </a:r>
          </a:p>
          <a:p>
            <a:pPr marL="82296" indent="0" algn="just">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box-shadow: h-offset v-offset blur spread color |</a:t>
            </a:r>
            <a:r>
              <a:rPr lang="en-US" b="1" dirty="0" err="1">
                <a:latin typeface="Times New Roman" pitchFamily="18" charset="0"/>
                <a:cs typeface="Times New Roman" pitchFamily="18" charset="0"/>
              </a:rPr>
              <a:t>inset|inherit|initial|none</a:t>
            </a:r>
            <a:r>
              <a:rPr lang="en-US" b="1" dirty="0">
                <a:latin typeface="Times New Roman" pitchFamily="18" charset="0"/>
                <a:cs typeface="Times New Roman" pitchFamily="18" charset="0"/>
              </a:rPr>
              <a:t>;</a:t>
            </a:r>
          </a:p>
          <a:p>
            <a:pPr algn="just">
              <a:buFont typeface="Wingdings" pitchFamily="2" charset="2"/>
              <a:buChar char="q"/>
            </a:pPr>
            <a:r>
              <a:rPr lang="en-US" b="1" dirty="0">
                <a:latin typeface="Times New Roman" pitchFamily="18" charset="0"/>
                <a:cs typeface="Times New Roman" pitchFamily="18" charset="0"/>
              </a:rPr>
              <a:t>h-offset</a:t>
            </a:r>
          </a:p>
          <a:p>
            <a:pPr lvl="1" algn="just">
              <a:buFont typeface="Wingdings" pitchFamily="2" charset="2"/>
              <a:buChar char="v"/>
            </a:pPr>
            <a:r>
              <a:rPr lang="en-US" dirty="0">
                <a:latin typeface="Times New Roman" pitchFamily="18" charset="0"/>
                <a:cs typeface="Times New Roman" pitchFamily="18" charset="0"/>
              </a:rPr>
              <a:t>it horizontally sets shadow position</a:t>
            </a:r>
          </a:p>
          <a:p>
            <a:pPr lvl="1" algn="just">
              <a:buFont typeface="Wingdings" pitchFamily="2" charset="2"/>
              <a:buChar char="v"/>
            </a:pPr>
            <a:r>
              <a:rPr lang="en-US" dirty="0">
                <a:latin typeface="Times New Roman" pitchFamily="18" charset="0"/>
                <a:cs typeface="Times New Roman" pitchFamily="18" charset="0"/>
              </a:rPr>
              <a:t>Its positive value will set the shadow to the right side of the box where as negative value set the shadow to the left side of the box</a:t>
            </a:r>
          </a:p>
          <a:p>
            <a:pPr algn="just">
              <a:buFont typeface="Wingdings" pitchFamily="2" charset="2"/>
              <a:buChar char="q"/>
            </a:pPr>
            <a:r>
              <a:rPr lang="en-US" b="1" dirty="0">
                <a:latin typeface="Times New Roman" pitchFamily="18" charset="0"/>
                <a:cs typeface="Times New Roman" pitchFamily="18" charset="0"/>
              </a:rPr>
              <a:t>V-offset</a:t>
            </a:r>
          </a:p>
          <a:p>
            <a:pPr lvl="1" algn="just">
              <a:buFont typeface="Wingdings" pitchFamily="2" charset="2"/>
              <a:buChar char="v"/>
            </a:pPr>
            <a:r>
              <a:rPr lang="en-US" dirty="0">
                <a:latin typeface="Times New Roman" pitchFamily="18" charset="0"/>
                <a:cs typeface="Times New Roman" pitchFamily="18" charset="0"/>
              </a:rPr>
              <a:t>Unlike the </a:t>
            </a:r>
            <a:r>
              <a:rPr lang="en-US" b="1" dirty="0">
                <a:latin typeface="Times New Roman" pitchFamily="18" charset="0"/>
                <a:cs typeface="Times New Roman" pitchFamily="18" charset="0"/>
              </a:rPr>
              <a:t>h-offset</a:t>
            </a:r>
            <a:r>
              <a:rPr lang="en-US" dirty="0">
                <a:latin typeface="Times New Roman" pitchFamily="18" charset="0"/>
                <a:cs typeface="Times New Roman" pitchFamily="18" charset="0"/>
              </a:rPr>
              <a:t>, it is used to set the shadow position vertically. </a:t>
            </a:r>
          </a:p>
          <a:p>
            <a:pPr lvl="1" algn="just">
              <a:buFont typeface="Wingdings" pitchFamily="2" charset="2"/>
              <a:buChar char="v"/>
            </a:pPr>
            <a:r>
              <a:rPr lang="en-US" dirty="0">
                <a:latin typeface="Times New Roman" pitchFamily="18" charset="0"/>
                <a:cs typeface="Times New Roman" pitchFamily="18" charset="0"/>
              </a:rPr>
              <a:t>The positive value in it sets the shadow below the box, and the negative value sets the shadow above of the box.</a:t>
            </a:r>
          </a:p>
          <a:p>
            <a:pPr algn="just">
              <a:buFont typeface="Wingdings" pitchFamily="2" charset="2"/>
              <a:buChar char="q"/>
            </a:pPr>
            <a:r>
              <a:rPr lang="en-US" b="1" dirty="0">
                <a:latin typeface="Times New Roman" pitchFamily="18" charset="0"/>
                <a:cs typeface="Times New Roman" pitchFamily="18" charset="0"/>
              </a:rPr>
              <a:t>Blur</a:t>
            </a:r>
          </a:p>
          <a:p>
            <a:pPr lvl="1" algn="just">
              <a:buFont typeface="Wingdings" pitchFamily="2" charset="2"/>
              <a:buChar char="v"/>
            </a:pPr>
            <a:r>
              <a:rPr lang="en-US" dirty="0">
                <a:latin typeface="Times New Roman" pitchFamily="18" charset="0"/>
                <a:cs typeface="Times New Roman" pitchFamily="18" charset="0"/>
              </a:rPr>
              <a:t>it is used to blur the box-shadow. This attribute is optional.</a:t>
            </a:r>
          </a:p>
          <a:p>
            <a:pPr algn="just">
              <a:buFont typeface="Wingdings" pitchFamily="2" charset="2"/>
              <a:buChar char="q"/>
            </a:pPr>
            <a:r>
              <a:rPr lang="en-US" b="1" dirty="0">
                <a:latin typeface="Times New Roman" pitchFamily="18" charset="0"/>
                <a:cs typeface="Times New Roman" pitchFamily="18" charset="0"/>
              </a:rPr>
              <a:t>Spread</a:t>
            </a:r>
          </a:p>
          <a:p>
            <a:pPr lvl="1" algn="just">
              <a:buFont typeface="Wingdings" pitchFamily="2" charset="2"/>
              <a:buChar char="v"/>
            </a:pPr>
            <a:r>
              <a:rPr lang="en-US" dirty="0"/>
              <a:t>It sets the shadow size. The spread size depends upon the spread value.</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130</a:t>
            </a:fld>
            <a:endParaRPr lang="en-US"/>
          </a:p>
        </p:txBody>
      </p:sp>
    </p:spTree>
    <p:extLst>
      <p:ext uri="{BB962C8B-B14F-4D97-AF65-F5344CB8AC3E}">
        <p14:creationId xmlns:p14="http://schemas.microsoft.com/office/powerpoint/2010/main" val="24916355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Box Shadow</a:t>
            </a:r>
          </a:p>
        </p:txBody>
      </p:sp>
      <p:sp>
        <p:nvSpPr>
          <p:cNvPr id="3" name="Content Placeholder 2"/>
          <p:cNvSpPr>
            <a:spLocks noGrp="1"/>
          </p:cNvSpPr>
          <p:nvPr>
            <p:ph idx="1"/>
          </p:nvPr>
        </p:nvSpPr>
        <p:spPr>
          <a:xfrm>
            <a:off x="990600" y="1173162"/>
            <a:ext cx="7696200" cy="4999038"/>
          </a:xfrm>
        </p:spPr>
        <p:txBody>
          <a:bodyPr>
            <a:normAutofit fontScale="77500" lnSpcReduction="20000"/>
          </a:bodyPr>
          <a:lstStyle/>
          <a:p>
            <a:pPr>
              <a:buFont typeface="Wingdings" pitchFamily="2" charset="2"/>
              <a:buChar char="q"/>
            </a:pPr>
            <a:r>
              <a:rPr lang="en-US" b="1" dirty="0">
                <a:latin typeface="Times New Roman" pitchFamily="18" charset="0"/>
                <a:cs typeface="Times New Roman" pitchFamily="18" charset="0"/>
              </a:rPr>
              <a:t>Color</a:t>
            </a:r>
          </a:p>
          <a:p>
            <a:pPr lvl="1" algn="just">
              <a:buFont typeface="Wingdings" pitchFamily="2" charset="2"/>
              <a:buChar char="v"/>
            </a:pPr>
            <a:r>
              <a:rPr lang="en-US" dirty="0">
                <a:latin typeface="Times New Roman" pitchFamily="18" charset="0"/>
                <a:cs typeface="Times New Roman" pitchFamily="18" charset="0"/>
              </a:rPr>
              <a:t>this attribute is used to set the color of the shadow. It is an optional attribute.</a:t>
            </a:r>
          </a:p>
          <a:p>
            <a:pPr>
              <a:buFont typeface="Wingdings" pitchFamily="2" charset="2"/>
              <a:buChar char="q"/>
            </a:pPr>
            <a:r>
              <a:rPr lang="en-US" b="1" dirty="0">
                <a:latin typeface="Times New Roman" pitchFamily="18" charset="0"/>
                <a:cs typeface="Times New Roman" pitchFamily="18" charset="0"/>
              </a:rPr>
              <a:t>Inset</a:t>
            </a:r>
          </a:p>
          <a:p>
            <a:pPr lvl="1">
              <a:buFont typeface="Wingdings" pitchFamily="2" charset="2"/>
              <a:buChar char="v"/>
            </a:pPr>
            <a:r>
              <a:rPr lang="en-US" dirty="0">
                <a:latin typeface="Times New Roman" pitchFamily="18" charset="0"/>
                <a:cs typeface="Times New Roman" pitchFamily="18" charset="0"/>
              </a:rPr>
              <a:t>Normally, the shadow generates outside of the box, but by using inset, the shadow can be created within the box.</a:t>
            </a:r>
          </a:p>
          <a:p>
            <a:pPr>
              <a:buFont typeface="Wingdings" pitchFamily="2" charset="2"/>
              <a:buChar char="q"/>
            </a:pPr>
            <a:r>
              <a:rPr lang="en-US" b="1" dirty="0">
                <a:latin typeface="Times New Roman" pitchFamily="18" charset="0"/>
                <a:cs typeface="Times New Roman" pitchFamily="18" charset="0"/>
              </a:rPr>
              <a:t>Initial</a:t>
            </a:r>
          </a:p>
          <a:p>
            <a:pPr lvl="1">
              <a:buFont typeface="Wingdings" pitchFamily="2" charset="2"/>
              <a:buChar char="v"/>
            </a:pPr>
            <a:r>
              <a:rPr lang="en-US" dirty="0">
                <a:latin typeface="Times New Roman" pitchFamily="18" charset="0"/>
                <a:cs typeface="Times New Roman" pitchFamily="18" charset="0"/>
              </a:rPr>
              <a:t> It is used to set the property of the box-shadow to its default value.</a:t>
            </a:r>
          </a:p>
          <a:p>
            <a:pPr>
              <a:buFont typeface="Wingdings" pitchFamily="2" charset="2"/>
              <a:buChar char="q"/>
            </a:pPr>
            <a:r>
              <a:rPr lang="en-US" b="1" dirty="0">
                <a:latin typeface="Times New Roman" pitchFamily="18" charset="0"/>
                <a:cs typeface="Times New Roman" pitchFamily="18" charset="0"/>
              </a:rPr>
              <a:t>Inherit</a:t>
            </a:r>
          </a:p>
          <a:p>
            <a:pPr lvl="1">
              <a:buFont typeface="Wingdings" pitchFamily="2" charset="2"/>
              <a:buChar char="v"/>
            </a:pPr>
            <a:r>
              <a:rPr lang="en-US" dirty="0">
                <a:latin typeface="Times New Roman" pitchFamily="18" charset="0"/>
                <a:cs typeface="Times New Roman" pitchFamily="18" charset="0"/>
              </a:rPr>
              <a:t> it is inherited from its parent.</a:t>
            </a:r>
          </a:p>
          <a:p>
            <a:pPr>
              <a:buFont typeface="Wingdings" pitchFamily="2" charset="2"/>
              <a:buChar char="q"/>
            </a:pPr>
            <a:r>
              <a:rPr lang="en-US" b="1" dirty="0">
                <a:latin typeface="Times New Roman" pitchFamily="18" charset="0"/>
                <a:cs typeface="Times New Roman" pitchFamily="18" charset="0"/>
              </a:rPr>
              <a:t>None</a:t>
            </a:r>
          </a:p>
          <a:p>
            <a:pPr lvl="1">
              <a:buFont typeface="Wingdings" pitchFamily="2" charset="2"/>
              <a:buChar char="v"/>
            </a:pPr>
            <a:r>
              <a:rPr lang="en-US" dirty="0">
                <a:latin typeface="Times New Roman" pitchFamily="18" charset="0"/>
                <a:cs typeface="Times New Roman" pitchFamily="18" charset="0"/>
              </a:rPr>
              <a:t>It is the default value that does not include any shadow property.</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131</a:t>
            </a:fld>
            <a:endParaRPr lang="en-US"/>
          </a:p>
        </p:txBody>
      </p:sp>
    </p:spTree>
    <p:extLst>
      <p:ext uri="{BB962C8B-B14F-4D97-AF65-F5344CB8AC3E}">
        <p14:creationId xmlns:p14="http://schemas.microsoft.com/office/powerpoint/2010/main" val="4441682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Text Shadow</a:t>
            </a:r>
          </a:p>
        </p:txBody>
      </p:sp>
      <p:sp>
        <p:nvSpPr>
          <p:cNvPr id="3" name="Content Placeholder 2"/>
          <p:cNvSpPr>
            <a:spLocks noGrp="1"/>
          </p:cNvSpPr>
          <p:nvPr>
            <p:ph idx="1"/>
          </p:nvPr>
        </p:nvSpPr>
        <p:spPr>
          <a:xfrm>
            <a:off x="990600" y="1173162"/>
            <a:ext cx="7848600" cy="5227638"/>
          </a:xfrm>
        </p:spPr>
        <p:txBody>
          <a:bodyPr>
            <a:normAutofit fontScale="77500" lnSpcReduction="20000"/>
          </a:bodyPr>
          <a:lstStyle/>
          <a:p>
            <a:pPr algn="just">
              <a:buFont typeface="Wingdings" pitchFamily="2" charset="2"/>
              <a:buChar char="q"/>
            </a:pPr>
            <a:r>
              <a:rPr lang="en-US" dirty="0">
                <a:latin typeface="Times New Roman" pitchFamily="18" charset="0"/>
                <a:cs typeface="Times New Roman" pitchFamily="18" charset="0"/>
              </a:rPr>
              <a:t>As its name implies, this CSS property adds shadows to the text. </a:t>
            </a:r>
          </a:p>
          <a:p>
            <a:pPr algn="just">
              <a:buFont typeface="Wingdings" pitchFamily="2" charset="2"/>
              <a:buChar char="q"/>
            </a:pPr>
            <a:r>
              <a:rPr lang="en-US" dirty="0">
                <a:latin typeface="Times New Roman" pitchFamily="18" charset="0"/>
                <a:cs typeface="Times New Roman" pitchFamily="18" charset="0"/>
              </a:rPr>
              <a:t>It accepts the comma-separated list of shadows that applied to the text. It's default property is none. </a:t>
            </a:r>
          </a:p>
          <a:p>
            <a:pPr algn="just">
              <a:buFont typeface="Wingdings" pitchFamily="2" charset="2"/>
              <a:buChar char="q"/>
            </a:pPr>
            <a:r>
              <a:rPr lang="en-US" dirty="0">
                <a:latin typeface="Times New Roman" pitchFamily="18" charset="0"/>
                <a:cs typeface="Times New Roman" pitchFamily="18" charset="0"/>
              </a:rPr>
              <a:t>It applies one or more than one text-shadow effect on the element's text content.</a:t>
            </a:r>
          </a:p>
          <a:p>
            <a:pPr algn="just">
              <a:buFont typeface="Wingdings" pitchFamily="2" charset="2"/>
              <a:buChar char="q"/>
            </a:pPr>
            <a:r>
              <a:rPr lang="en-US" dirty="0">
                <a:latin typeface="Times New Roman" pitchFamily="18" charset="0"/>
                <a:cs typeface="Times New Roman" pitchFamily="18" charset="0"/>
              </a:rPr>
              <a:t>Syntax:</a:t>
            </a:r>
          </a:p>
          <a:p>
            <a:pPr marL="82296" indent="0" algn="just">
              <a:buNone/>
            </a:pPr>
            <a:r>
              <a:rPr lang="en-US" dirty="0">
                <a:latin typeface="Times New Roman" pitchFamily="18" charset="0"/>
                <a:cs typeface="Times New Roman" pitchFamily="18" charset="0"/>
              </a:rPr>
              <a:t>text-shadow: h-shadow v-shadow blur-radius color| none | initial | inherit; </a:t>
            </a:r>
          </a:p>
          <a:p>
            <a:pPr algn="just">
              <a:buFont typeface="Wingdings" pitchFamily="2" charset="2"/>
              <a:buChar char="v"/>
            </a:pPr>
            <a:r>
              <a:rPr lang="en-US" b="1" dirty="0">
                <a:latin typeface="Times New Roman" pitchFamily="18" charset="0"/>
                <a:cs typeface="Times New Roman" pitchFamily="18" charset="0"/>
              </a:rPr>
              <a:t>h-shadow: </a:t>
            </a:r>
            <a:r>
              <a:rPr lang="en-US" dirty="0">
                <a:latin typeface="Times New Roman" pitchFamily="18" charset="0"/>
                <a:cs typeface="Times New Roman" pitchFamily="18" charset="0"/>
              </a:rPr>
              <a:t>It is the required value. It specifies the position of the horizontal shadow and allows negative values.</a:t>
            </a:r>
          </a:p>
          <a:p>
            <a:pPr algn="just">
              <a:buFont typeface="Wingdings" pitchFamily="2" charset="2"/>
              <a:buChar char="v"/>
            </a:pPr>
            <a:r>
              <a:rPr lang="en-US" b="1" dirty="0">
                <a:latin typeface="Times New Roman" pitchFamily="18" charset="0"/>
                <a:cs typeface="Times New Roman" pitchFamily="18" charset="0"/>
              </a:rPr>
              <a:t>v-shadow: </a:t>
            </a:r>
            <a:r>
              <a:rPr lang="en-US" dirty="0">
                <a:latin typeface="Times New Roman" pitchFamily="18" charset="0"/>
                <a:cs typeface="Times New Roman" pitchFamily="18" charset="0"/>
              </a:rPr>
              <a:t>It is also the required value that specifies the position of the vertical shadow. It does not allow negative values.</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132</a:t>
            </a:fld>
            <a:endParaRPr lang="en-US"/>
          </a:p>
        </p:txBody>
      </p:sp>
    </p:spTree>
    <p:extLst>
      <p:ext uri="{BB962C8B-B14F-4D97-AF65-F5344CB8AC3E}">
        <p14:creationId xmlns:p14="http://schemas.microsoft.com/office/powerpoint/2010/main" val="24916355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Text Shadow...</a:t>
            </a:r>
          </a:p>
        </p:txBody>
      </p:sp>
      <p:sp>
        <p:nvSpPr>
          <p:cNvPr id="3" name="Content Placeholder 2"/>
          <p:cNvSpPr>
            <a:spLocks noGrp="1"/>
          </p:cNvSpPr>
          <p:nvPr>
            <p:ph idx="1"/>
          </p:nvPr>
        </p:nvSpPr>
        <p:spPr>
          <a:xfrm>
            <a:off x="990600" y="1173162"/>
            <a:ext cx="7848600" cy="5227638"/>
          </a:xfrm>
        </p:spPr>
        <p:txBody>
          <a:bodyPr>
            <a:normAutofit lnSpcReduction="10000"/>
          </a:bodyPr>
          <a:lstStyle/>
          <a:p>
            <a:pPr algn="just">
              <a:buFont typeface="Wingdings" pitchFamily="2" charset="2"/>
              <a:buChar char="v"/>
            </a:pPr>
            <a:r>
              <a:rPr lang="en-US" b="1" dirty="0">
                <a:latin typeface="Times New Roman" pitchFamily="18" charset="0"/>
                <a:cs typeface="Times New Roman" pitchFamily="18" charset="0"/>
              </a:rPr>
              <a:t>blur-radius: </a:t>
            </a:r>
            <a:r>
              <a:rPr lang="en-US" dirty="0">
                <a:latin typeface="Times New Roman" pitchFamily="18" charset="0"/>
                <a:cs typeface="Times New Roman" pitchFamily="18" charset="0"/>
              </a:rPr>
              <a:t>It is the blur-radius, which is an optional value. Its default value is 0.</a:t>
            </a:r>
          </a:p>
          <a:p>
            <a:pPr algn="just">
              <a:buFont typeface="Wingdings" pitchFamily="2" charset="2"/>
              <a:buChar char="v"/>
            </a:pPr>
            <a:r>
              <a:rPr lang="en-US" b="1" dirty="0">
                <a:latin typeface="Times New Roman" pitchFamily="18" charset="0"/>
                <a:cs typeface="Times New Roman" pitchFamily="18" charset="0"/>
              </a:rPr>
              <a:t>color: </a:t>
            </a:r>
            <a:r>
              <a:rPr lang="en-US" dirty="0">
                <a:latin typeface="Times New Roman" pitchFamily="18" charset="0"/>
                <a:cs typeface="Times New Roman" pitchFamily="18" charset="0"/>
              </a:rPr>
              <a:t>It is the color of the shadow and also an optional value.</a:t>
            </a:r>
          </a:p>
          <a:p>
            <a:pPr algn="just">
              <a:buFont typeface="Wingdings" pitchFamily="2" charset="2"/>
              <a:buChar char="v"/>
            </a:pPr>
            <a:r>
              <a:rPr lang="en-US" b="1" dirty="0">
                <a:latin typeface="Times New Roman" pitchFamily="18" charset="0"/>
                <a:cs typeface="Times New Roman" pitchFamily="18" charset="0"/>
              </a:rPr>
              <a:t>none: </a:t>
            </a:r>
            <a:r>
              <a:rPr lang="en-US" dirty="0">
                <a:latin typeface="Times New Roman" pitchFamily="18" charset="0"/>
                <a:cs typeface="Times New Roman" pitchFamily="18" charset="0"/>
              </a:rPr>
              <a:t>It is the default value, which means no shadow.</a:t>
            </a:r>
          </a:p>
          <a:p>
            <a:pPr algn="just">
              <a:buFont typeface="Wingdings" pitchFamily="2" charset="2"/>
              <a:buChar char="v"/>
            </a:pPr>
            <a:r>
              <a:rPr lang="en-US" b="1" dirty="0">
                <a:latin typeface="Times New Roman" pitchFamily="18" charset="0"/>
                <a:cs typeface="Times New Roman" pitchFamily="18" charset="0"/>
              </a:rPr>
              <a:t>initial: </a:t>
            </a:r>
            <a:r>
              <a:rPr lang="en-US" dirty="0">
                <a:latin typeface="Times New Roman" pitchFamily="18" charset="0"/>
                <a:cs typeface="Times New Roman" pitchFamily="18" charset="0"/>
              </a:rPr>
              <a:t>It is used to set the property to its default value.</a:t>
            </a:r>
          </a:p>
          <a:p>
            <a:pPr algn="just">
              <a:buFont typeface="Wingdings" pitchFamily="2" charset="2"/>
              <a:buChar char="v"/>
            </a:pPr>
            <a:r>
              <a:rPr lang="en-US" b="1" dirty="0">
                <a:latin typeface="Times New Roman" pitchFamily="18" charset="0"/>
                <a:cs typeface="Times New Roman" pitchFamily="18" charset="0"/>
              </a:rPr>
              <a:t>inherit: </a:t>
            </a:r>
            <a:r>
              <a:rPr lang="en-US" dirty="0">
                <a:latin typeface="Times New Roman" pitchFamily="18" charset="0"/>
                <a:cs typeface="Times New Roman" pitchFamily="18" charset="0"/>
              </a:rPr>
              <a:t>It simply inherits the property from its parent element.</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133</a:t>
            </a:fld>
            <a:endParaRPr lang="en-US"/>
          </a:p>
        </p:txBody>
      </p:sp>
    </p:spTree>
    <p:extLst>
      <p:ext uri="{BB962C8B-B14F-4D97-AF65-F5344CB8AC3E}">
        <p14:creationId xmlns:p14="http://schemas.microsoft.com/office/powerpoint/2010/main" val="34621142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Text Effects</a:t>
            </a:r>
          </a:p>
        </p:txBody>
      </p:sp>
      <p:sp>
        <p:nvSpPr>
          <p:cNvPr id="3" name="Content Placeholder 2"/>
          <p:cNvSpPr>
            <a:spLocks noGrp="1"/>
          </p:cNvSpPr>
          <p:nvPr>
            <p:ph idx="1"/>
          </p:nvPr>
        </p:nvSpPr>
        <p:spPr>
          <a:xfrm>
            <a:off x="990600" y="1173162"/>
            <a:ext cx="7848600" cy="5227638"/>
          </a:xfrm>
        </p:spPr>
        <p:txBody>
          <a:bodyPr>
            <a:normAutofit fontScale="85000" lnSpcReduction="20000"/>
          </a:bodyPr>
          <a:lstStyle/>
          <a:p>
            <a:pPr algn="just">
              <a:buFont typeface="Wingdings" pitchFamily="2" charset="2"/>
              <a:buChar char="q"/>
            </a:pPr>
            <a:r>
              <a:rPr lang="en-US" dirty="0">
                <a:latin typeface="Times New Roman" pitchFamily="18" charset="0"/>
                <a:cs typeface="Times New Roman" pitchFamily="18" charset="0"/>
              </a:rPr>
              <a:t>We can apply different effects on the text used within an HTML document. </a:t>
            </a:r>
          </a:p>
          <a:p>
            <a:pPr algn="just">
              <a:buFont typeface="Wingdings" pitchFamily="2" charset="2"/>
              <a:buChar char="q"/>
            </a:pPr>
            <a:r>
              <a:rPr lang="en-US" dirty="0">
                <a:latin typeface="Times New Roman" pitchFamily="18" charset="0"/>
                <a:cs typeface="Times New Roman" pitchFamily="18" charset="0"/>
              </a:rPr>
              <a:t>Some properties can be used for adding the effects on text.</a:t>
            </a:r>
          </a:p>
          <a:p>
            <a:pPr algn="just">
              <a:buFont typeface="Wingdings" pitchFamily="2" charset="2"/>
              <a:buChar char="q"/>
            </a:pPr>
            <a:r>
              <a:rPr lang="en-US" dirty="0">
                <a:latin typeface="Times New Roman" pitchFamily="18" charset="0"/>
                <a:cs typeface="Times New Roman" pitchFamily="18" charset="0"/>
              </a:rPr>
              <a:t>Using CSS, we can style the web documents and affects the text. </a:t>
            </a:r>
          </a:p>
          <a:p>
            <a:pPr algn="just">
              <a:buFont typeface="Wingdings" pitchFamily="2" charset="2"/>
              <a:buChar char="q"/>
            </a:pPr>
            <a:r>
              <a:rPr lang="en-US" dirty="0">
                <a:latin typeface="Times New Roman" pitchFamily="18" charset="0"/>
                <a:cs typeface="Times New Roman" pitchFamily="18" charset="0"/>
              </a:rPr>
              <a:t>The properties of the text effect help us to make the text attractive and clear. </a:t>
            </a:r>
          </a:p>
          <a:p>
            <a:pPr algn="just">
              <a:buFont typeface="Wingdings" pitchFamily="2" charset="2"/>
              <a:buChar char="q"/>
            </a:pPr>
            <a:r>
              <a:rPr lang="en-US" dirty="0">
                <a:latin typeface="Times New Roman" pitchFamily="18" charset="0"/>
                <a:cs typeface="Times New Roman" pitchFamily="18" charset="0"/>
              </a:rPr>
              <a:t>There are some text effect properties in CSS that are listed below:</a:t>
            </a:r>
          </a:p>
          <a:p>
            <a:pPr lvl="1" algn="just">
              <a:buFont typeface="Wingdings" pitchFamily="2" charset="2"/>
              <a:buChar char="v"/>
            </a:pPr>
            <a:r>
              <a:rPr lang="en-US" dirty="0">
                <a:latin typeface="Times New Roman" pitchFamily="18" charset="0"/>
                <a:cs typeface="Times New Roman" pitchFamily="18" charset="0"/>
              </a:rPr>
              <a:t>Word break</a:t>
            </a:r>
          </a:p>
          <a:p>
            <a:pPr lvl="1" algn="just">
              <a:buFont typeface="Wingdings" pitchFamily="2" charset="2"/>
              <a:buChar char="v"/>
            </a:pPr>
            <a:r>
              <a:rPr lang="en-US" dirty="0">
                <a:latin typeface="Times New Roman" pitchFamily="18" charset="0"/>
                <a:cs typeface="Times New Roman" pitchFamily="18" charset="0"/>
              </a:rPr>
              <a:t>Text overflow</a:t>
            </a:r>
          </a:p>
          <a:p>
            <a:pPr lvl="1" algn="just">
              <a:buFont typeface="Wingdings" pitchFamily="2" charset="2"/>
              <a:buChar char="v"/>
            </a:pPr>
            <a:r>
              <a:rPr lang="en-US" dirty="0">
                <a:latin typeface="Times New Roman" pitchFamily="18" charset="0"/>
                <a:cs typeface="Times New Roman" pitchFamily="18" charset="0"/>
              </a:rPr>
              <a:t>Word wrap</a:t>
            </a:r>
          </a:p>
          <a:p>
            <a:pPr lvl="1" algn="just">
              <a:buFont typeface="Wingdings" pitchFamily="2" charset="2"/>
              <a:buChar char="v"/>
            </a:pPr>
            <a:r>
              <a:rPr lang="en-US" dirty="0">
                <a:latin typeface="Times New Roman" pitchFamily="18" charset="0"/>
                <a:cs typeface="Times New Roman" pitchFamily="18" charset="0"/>
              </a:rPr>
              <a:t>Writing mode</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134</a:t>
            </a:fld>
            <a:endParaRPr lang="en-US"/>
          </a:p>
        </p:txBody>
      </p:sp>
    </p:spTree>
    <p:extLst>
      <p:ext uri="{BB962C8B-B14F-4D97-AF65-F5344CB8AC3E}">
        <p14:creationId xmlns:p14="http://schemas.microsoft.com/office/powerpoint/2010/main" val="28779638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Text Effects</a:t>
            </a:r>
          </a:p>
        </p:txBody>
      </p:sp>
      <p:sp>
        <p:nvSpPr>
          <p:cNvPr id="3" name="Content Placeholder 2"/>
          <p:cNvSpPr>
            <a:spLocks noGrp="1"/>
          </p:cNvSpPr>
          <p:nvPr>
            <p:ph idx="1"/>
          </p:nvPr>
        </p:nvSpPr>
        <p:spPr>
          <a:xfrm>
            <a:off x="990600" y="1173162"/>
            <a:ext cx="7848600" cy="5227638"/>
          </a:xfrm>
        </p:spPr>
        <p:txBody>
          <a:bodyPr>
            <a:normAutofit/>
          </a:bodyPr>
          <a:lstStyle/>
          <a:p>
            <a:pPr>
              <a:buFont typeface="Wingdings" pitchFamily="2" charset="2"/>
              <a:buChar char="q"/>
            </a:pPr>
            <a:r>
              <a:rPr lang="en-US" b="1" dirty="0">
                <a:latin typeface="Times New Roman" pitchFamily="18" charset="0"/>
                <a:cs typeface="Times New Roman" pitchFamily="18" charset="0"/>
              </a:rPr>
              <a:t>Word break</a:t>
            </a:r>
          </a:p>
          <a:p>
            <a:pPr lvl="1">
              <a:buFont typeface="Wingdings" pitchFamily="2" charset="2"/>
              <a:buChar char="v"/>
            </a:pPr>
            <a:r>
              <a:rPr lang="en-US" dirty="0">
                <a:latin typeface="Times New Roman" pitchFamily="18" charset="0"/>
                <a:cs typeface="Times New Roman" pitchFamily="18" charset="0"/>
              </a:rPr>
              <a:t>It specifies how words should break at the end of the line. It defines the line break rules.</a:t>
            </a:r>
          </a:p>
          <a:p>
            <a:pPr lvl="1">
              <a:buFont typeface="Wingdings" pitchFamily="2" charset="2"/>
              <a:buChar char="v"/>
            </a:pPr>
            <a:r>
              <a:rPr lang="en-US" dirty="0">
                <a:latin typeface="Times New Roman" pitchFamily="18" charset="0"/>
                <a:cs typeface="Times New Roman" pitchFamily="18" charset="0"/>
              </a:rPr>
              <a:t>Syntax:  </a:t>
            </a:r>
          </a:p>
          <a:p>
            <a:pPr marL="402336" lvl="1" indent="0">
              <a:buNone/>
            </a:pPr>
            <a:r>
              <a:rPr lang="en-US" b="1" dirty="0">
                <a:latin typeface="Times New Roman" pitchFamily="18" charset="0"/>
                <a:cs typeface="Times New Roman" pitchFamily="18" charset="0"/>
              </a:rPr>
              <a:t>word-break: normal |keep-all |  break-all | inherit ; </a:t>
            </a:r>
          </a:p>
          <a:p>
            <a:pPr lvl="1">
              <a:buFont typeface="Wingdings" pitchFamily="2" charset="2"/>
              <a:buChar char="v"/>
            </a:pPr>
            <a:r>
              <a:rPr lang="en-US" b="1" dirty="0">
                <a:latin typeface="Times New Roman" pitchFamily="18" charset="0"/>
                <a:cs typeface="Times New Roman" pitchFamily="18" charset="0"/>
              </a:rPr>
              <a:t>Keep-all</a:t>
            </a:r>
            <a:r>
              <a:rPr lang="en-US" dirty="0">
                <a:latin typeface="Times New Roman" pitchFamily="18" charset="0"/>
                <a:cs typeface="Times New Roman" pitchFamily="18" charset="0"/>
              </a:rPr>
              <a:t>: It breaks the word in the default style.</a:t>
            </a:r>
          </a:p>
          <a:p>
            <a:pPr lvl="1">
              <a:buFont typeface="Wingdings" pitchFamily="2" charset="2"/>
              <a:buChar char="v"/>
            </a:pPr>
            <a:r>
              <a:rPr lang="en-US" b="1" dirty="0">
                <a:latin typeface="Times New Roman" pitchFamily="18" charset="0"/>
                <a:cs typeface="Times New Roman" pitchFamily="18" charset="0"/>
              </a:rPr>
              <a:t>Break-all: </a:t>
            </a:r>
            <a:r>
              <a:rPr lang="en-US" dirty="0">
                <a:latin typeface="Times New Roman" pitchFamily="18" charset="0"/>
                <a:cs typeface="Times New Roman" pitchFamily="18" charset="0"/>
              </a:rPr>
              <a:t>It inserts the word break between the characters in order to prevent the word overflow.</a:t>
            </a:r>
          </a:p>
          <a:p>
            <a:pPr lvl="1">
              <a:buFont typeface="Wingdings" pitchFamily="2" charset="2"/>
              <a:buChar char="v"/>
            </a:pPr>
            <a:r>
              <a:rPr lang="en-US" dirty="0">
                <a:latin typeface="Times New Roman" pitchFamily="18" charset="0"/>
                <a:cs typeface="Times New Roman" pitchFamily="18" charset="0"/>
              </a:rPr>
              <a:t>Default value of this property is normal</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135</a:t>
            </a:fld>
            <a:endParaRPr lang="en-US"/>
          </a:p>
        </p:txBody>
      </p:sp>
    </p:spTree>
    <p:extLst>
      <p:ext uri="{BB962C8B-B14F-4D97-AF65-F5344CB8AC3E}">
        <p14:creationId xmlns:p14="http://schemas.microsoft.com/office/powerpoint/2010/main" val="5977696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Text Effects</a:t>
            </a:r>
          </a:p>
        </p:txBody>
      </p:sp>
      <p:sp>
        <p:nvSpPr>
          <p:cNvPr id="3" name="Content Placeholder 2"/>
          <p:cNvSpPr>
            <a:spLocks noGrp="1"/>
          </p:cNvSpPr>
          <p:nvPr>
            <p:ph idx="1"/>
          </p:nvPr>
        </p:nvSpPr>
        <p:spPr>
          <a:xfrm>
            <a:off x="990600" y="1173162"/>
            <a:ext cx="7848600" cy="5227638"/>
          </a:xfrm>
        </p:spPr>
        <p:txBody>
          <a:bodyPr>
            <a:normAutofit fontScale="92500" lnSpcReduction="20000"/>
          </a:bodyPr>
          <a:lstStyle/>
          <a:p>
            <a:pPr algn="just">
              <a:buFont typeface="Wingdings" pitchFamily="2" charset="2"/>
              <a:buChar char="q"/>
            </a:pPr>
            <a:r>
              <a:rPr lang="en-US" b="1" dirty="0">
                <a:latin typeface="Times New Roman" pitchFamily="18" charset="0"/>
                <a:cs typeface="Times New Roman" pitchFamily="18" charset="0"/>
              </a:rPr>
              <a:t>Word Wrap</a:t>
            </a:r>
          </a:p>
          <a:p>
            <a:pPr lvl="1" algn="just">
              <a:buFont typeface="Wingdings" pitchFamily="2" charset="2"/>
              <a:buChar char="v"/>
            </a:pPr>
            <a:r>
              <a:rPr lang="en-US" dirty="0">
                <a:latin typeface="Times New Roman" pitchFamily="18" charset="0"/>
                <a:cs typeface="Times New Roman" pitchFamily="18" charset="0"/>
              </a:rPr>
              <a:t>CSS word-wrap property is used to break the long words and wrap onto the next line. This property is used to prevent overflow when an unbreakable string is too long to fit in the containing box.</a:t>
            </a:r>
          </a:p>
          <a:p>
            <a:pPr lvl="1" algn="just">
              <a:buFont typeface="Wingdings" pitchFamily="2" charset="2"/>
              <a:buChar char="v"/>
            </a:pPr>
            <a:r>
              <a:rPr lang="en-US" dirty="0">
                <a:latin typeface="Times New Roman" pitchFamily="18" charset="0"/>
                <a:cs typeface="Times New Roman" pitchFamily="18" charset="0"/>
              </a:rPr>
              <a:t>Syntax</a:t>
            </a:r>
          </a:p>
          <a:p>
            <a:pPr marL="402336" lvl="1" indent="0" algn="just">
              <a:buNone/>
            </a:pPr>
            <a:r>
              <a:rPr lang="en-US" b="1" dirty="0">
                <a:latin typeface="Times New Roman" pitchFamily="18" charset="0"/>
                <a:cs typeface="Times New Roman" pitchFamily="18" charset="0"/>
              </a:rPr>
              <a:t>word-wrap: normal| break-word| inherit ;  </a:t>
            </a:r>
          </a:p>
          <a:p>
            <a:pPr lvl="1" algn="just">
              <a:buFont typeface="Wingdings" pitchFamily="2" charset="2"/>
              <a:buChar char="v"/>
            </a:pPr>
            <a:r>
              <a:rPr lang="en-US" b="1" dirty="0">
                <a:latin typeface="Times New Roman" pitchFamily="18" charset="0"/>
                <a:cs typeface="Times New Roman" pitchFamily="18" charset="0"/>
              </a:rPr>
              <a:t>normal: </a:t>
            </a:r>
            <a:r>
              <a:rPr lang="en-US" dirty="0">
                <a:latin typeface="Times New Roman" pitchFamily="18" charset="0"/>
                <a:cs typeface="Times New Roman" pitchFamily="18" charset="0"/>
              </a:rPr>
              <a:t>This property is used to break words only at allowed break points.</a:t>
            </a:r>
          </a:p>
          <a:p>
            <a:pPr lvl="1" algn="just">
              <a:buFont typeface="Wingdings" pitchFamily="2" charset="2"/>
              <a:buChar char="v"/>
            </a:pPr>
            <a:r>
              <a:rPr lang="en-US" b="1" dirty="0">
                <a:latin typeface="Times New Roman" pitchFamily="18" charset="0"/>
                <a:cs typeface="Times New Roman" pitchFamily="18" charset="0"/>
              </a:rPr>
              <a:t>break-word: </a:t>
            </a:r>
            <a:r>
              <a:rPr lang="en-US" dirty="0">
                <a:latin typeface="Times New Roman" pitchFamily="18" charset="0"/>
                <a:cs typeface="Times New Roman" pitchFamily="18" charset="0"/>
              </a:rPr>
              <a:t>It is used to break unbreakable words.</a:t>
            </a:r>
          </a:p>
          <a:p>
            <a:pPr lvl="1" algn="just">
              <a:buFont typeface="Wingdings" pitchFamily="2" charset="2"/>
              <a:buChar char="v"/>
            </a:pPr>
            <a:r>
              <a:rPr lang="en-US" b="1" dirty="0">
                <a:latin typeface="Times New Roman" pitchFamily="18" charset="0"/>
                <a:cs typeface="Times New Roman" pitchFamily="18" charset="0"/>
              </a:rPr>
              <a:t>initial: </a:t>
            </a:r>
            <a:r>
              <a:rPr lang="en-US" dirty="0">
                <a:latin typeface="Times New Roman" pitchFamily="18" charset="0"/>
                <a:cs typeface="Times New Roman" pitchFamily="18" charset="0"/>
              </a:rPr>
              <a:t>It is used to set this property to its default value.</a:t>
            </a:r>
          </a:p>
          <a:p>
            <a:pPr lvl="1" algn="just">
              <a:buFont typeface="Wingdings" pitchFamily="2" charset="2"/>
              <a:buChar char="v"/>
            </a:pPr>
            <a:r>
              <a:rPr lang="en-US" b="1" dirty="0">
                <a:latin typeface="Times New Roman" pitchFamily="18" charset="0"/>
                <a:cs typeface="Times New Roman" pitchFamily="18" charset="0"/>
              </a:rPr>
              <a:t>inherit: </a:t>
            </a:r>
            <a:r>
              <a:rPr lang="en-US" dirty="0">
                <a:latin typeface="Times New Roman" pitchFamily="18" charset="0"/>
                <a:cs typeface="Times New Roman" pitchFamily="18" charset="0"/>
              </a:rPr>
              <a:t>It inherits this property from its parent element.</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136</a:t>
            </a:fld>
            <a:endParaRPr lang="en-US"/>
          </a:p>
        </p:txBody>
      </p:sp>
    </p:spTree>
    <p:extLst>
      <p:ext uri="{BB962C8B-B14F-4D97-AF65-F5344CB8AC3E}">
        <p14:creationId xmlns:p14="http://schemas.microsoft.com/office/powerpoint/2010/main" val="14039734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Text Effects</a:t>
            </a:r>
          </a:p>
        </p:txBody>
      </p:sp>
      <p:sp>
        <p:nvSpPr>
          <p:cNvPr id="3" name="Content Placeholder 2"/>
          <p:cNvSpPr>
            <a:spLocks noGrp="1"/>
          </p:cNvSpPr>
          <p:nvPr>
            <p:ph idx="1"/>
          </p:nvPr>
        </p:nvSpPr>
        <p:spPr>
          <a:xfrm>
            <a:off x="990600" y="1173162"/>
            <a:ext cx="7848600" cy="5075238"/>
          </a:xfrm>
        </p:spPr>
        <p:txBody>
          <a:bodyPr>
            <a:normAutofit fontScale="85000" lnSpcReduction="20000"/>
          </a:bodyPr>
          <a:lstStyle/>
          <a:p>
            <a:pPr algn="just">
              <a:buFont typeface="Wingdings" pitchFamily="2" charset="2"/>
              <a:buChar char="q"/>
            </a:pPr>
            <a:r>
              <a:rPr lang="en-US" b="1" dirty="0">
                <a:latin typeface="Times New Roman" pitchFamily="18" charset="0"/>
                <a:cs typeface="Times New Roman" pitchFamily="18" charset="0"/>
              </a:rPr>
              <a:t>Writing-mode</a:t>
            </a:r>
          </a:p>
          <a:p>
            <a:pPr lvl="1" algn="just">
              <a:buFont typeface="Wingdings" pitchFamily="2" charset="2"/>
              <a:buChar char="v"/>
            </a:pPr>
            <a:r>
              <a:rPr lang="en-US" dirty="0">
                <a:latin typeface="Times New Roman" pitchFamily="18" charset="0"/>
                <a:cs typeface="Times New Roman" pitchFamily="18" charset="0"/>
              </a:rPr>
              <a:t>It specifies whether the text will be written in the horizontal or vertical direction. If the writing direction is vertical, then it can be from left to right (vertical-</a:t>
            </a:r>
            <a:r>
              <a:rPr lang="en-US" dirty="0" err="1">
                <a:latin typeface="Times New Roman" pitchFamily="18" charset="0"/>
                <a:cs typeface="Times New Roman" pitchFamily="18" charset="0"/>
              </a:rPr>
              <a:t>lr</a:t>
            </a:r>
            <a:r>
              <a:rPr lang="en-US" dirty="0">
                <a:latin typeface="Times New Roman" pitchFamily="18" charset="0"/>
                <a:cs typeface="Times New Roman" pitchFamily="18" charset="0"/>
              </a:rPr>
              <a:t>) or from right to left (vertical-</a:t>
            </a:r>
            <a:r>
              <a:rPr lang="en-US" dirty="0" err="1">
                <a:latin typeface="Times New Roman" pitchFamily="18" charset="0"/>
                <a:cs typeface="Times New Roman" pitchFamily="18" charset="0"/>
              </a:rPr>
              <a:t>rl</a:t>
            </a:r>
            <a:r>
              <a:rPr lang="en-US" dirty="0">
                <a:latin typeface="Times New Roman" pitchFamily="18" charset="0"/>
                <a:cs typeface="Times New Roman" pitchFamily="18" charset="0"/>
              </a:rPr>
              <a:t>).</a:t>
            </a:r>
          </a:p>
          <a:p>
            <a:pPr lvl="1" algn="just">
              <a:buFont typeface="Wingdings" pitchFamily="2" charset="2"/>
              <a:buChar char="v"/>
            </a:pPr>
            <a:r>
              <a:rPr lang="en-US" dirty="0">
                <a:latin typeface="Times New Roman" pitchFamily="18" charset="0"/>
                <a:cs typeface="Times New Roman" pitchFamily="18" charset="0"/>
              </a:rPr>
              <a:t>Syntax</a:t>
            </a:r>
          </a:p>
          <a:p>
            <a:pPr marL="402336" lvl="1" indent="0" algn="just">
              <a:buNone/>
            </a:pPr>
            <a:r>
              <a:rPr lang="en-US" b="1" dirty="0">
                <a:latin typeface="Times New Roman" pitchFamily="18" charset="0"/>
                <a:cs typeface="Times New Roman" pitchFamily="18" charset="0"/>
              </a:rPr>
              <a:t>writing-mode: horizontal-</a:t>
            </a:r>
            <a:r>
              <a:rPr lang="en-US" b="1" dirty="0" err="1">
                <a:latin typeface="Times New Roman" pitchFamily="18" charset="0"/>
                <a:cs typeface="Times New Roman" pitchFamily="18" charset="0"/>
              </a:rPr>
              <a:t>tb</a:t>
            </a:r>
            <a:r>
              <a:rPr lang="en-US" b="1" dirty="0">
                <a:latin typeface="Times New Roman" pitchFamily="18" charset="0"/>
                <a:cs typeface="Times New Roman" pitchFamily="18" charset="0"/>
              </a:rPr>
              <a:t> | vertical-</a:t>
            </a:r>
            <a:r>
              <a:rPr lang="en-US" b="1" dirty="0" err="1">
                <a:latin typeface="Times New Roman" pitchFamily="18" charset="0"/>
                <a:cs typeface="Times New Roman" pitchFamily="18" charset="0"/>
              </a:rPr>
              <a:t>lr</a:t>
            </a:r>
            <a:r>
              <a:rPr lang="en-US" b="1" dirty="0">
                <a:latin typeface="Times New Roman" pitchFamily="18" charset="0"/>
                <a:cs typeface="Times New Roman" pitchFamily="18" charset="0"/>
              </a:rPr>
              <a:t> | vertical-</a:t>
            </a:r>
            <a:r>
              <a:rPr lang="en-US" b="1" dirty="0" err="1">
                <a:latin typeface="Times New Roman" pitchFamily="18" charset="0"/>
                <a:cs typeface="Times New Roman" pitchFamily="18" charset="0"/>
              </a:rPr>
              <a:t>rl</a:t>
            </a:r>
            <a:r>
              <a:rPr lang="en-US" b="1" dirty="0">
                <a:latin typeface="Times New Roman" pitchFamily="18" charset="0"/>
                <a:cs typeface="Times New Roman" pitchFamily="18" charset="0"/>
              </a:rPr>
              <a:t> | inherit</a:t>
            </a:r>
            <a:r>
              <a:rPr lang="en-US" dirty="0">
                <a:latin typeface="Times New Roman" pitchFamily="18" charset="0"/>
                <a:cs typeface="Times New Roman" pitchFamily="18" charset="0"/>
              </a:rPr>
              <a:t> ; </a:t>
            </a:r>
          </a:p>
          <a:p>
            <a:pPr lvl="1" algn="just">
              <a:buFont typeface="Wingdings" pitchFamily="2" charset="2"/>
              <a:buChar char="v"/>
            </a:pPr>
            <a:r>
              <a:rPr lang="en-US" b="1" dirty="0">
                <a:latin typeface="Times New Roman" pitchFamily="18" charset="0"/>
                <a:cs typeface="Times New Roman" pitchFamily="18" charset="0"/>
              </a:rPr>
              <a:t>horizontal-</a:t>
            </a:r>
            <a:r>
              <a:rPr lang="en-US" b="1" dirty="0" err="1">
                <a:latin typeface="Times New Roman" pitchFamily="18" charset="0"/>
                <a:cs typeface="Times New Roman" pitchFamily="18" charset="0"/>
              </a:rPr>
              <a:t>tb</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It is the default value of this property in which the text is in the horizontal direction and read from left to right and top to bottom.</a:t>
            </a:r>
          </a:p>
          <a:p>
            <a:pPr lvl="1" algn="just">
              <a:buFont typeface="Wingdings" pitchFamily="2" charset="2"/>
              <a:buChar char="v"/>
            </a:pPr>
            <a:r>
              <a:rPr lang="en-US" b="1" dirty="0">
                <a:latin typeface="Times New Roman" pitchFamily="18" charset="0"/>
                <a:cs typeface="Times New Roman" pitchFamily="18" charset="0"/>
              </a:rPr>
              <a:t>vertical-</a:t>
            </a:r>
            <a:r>
              <a:rPr lang="en-US" b="1" dirty="0" err="1">
                <a:latin typeface="Times New Roman" pitchFamily="18" charset="0"/>
                <a:cs typeface="Times New Roman" pitchFamily="18" charset="0"/>
              </a:rPr>
              <a:t>rl</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It displays the text in the vertical direction, and the text is read from right to left and top to bottom.</a:t>
            </a:r>
          </a:p>
          <a:p>
            <a:pPr lvl="1" algn="just">
              <a:buFont typeface="Wingdings" pitchFamily="2" charset="2"/>
              <a:buChar char="v"/>
            </a:pPr>
            <a:r>
              <a:rPr lang="en-US" b="1" dirty="0">
                <a:latin typeface="Times New Roman" pitchFamily="18" charset="0"/>
                <a:cs typeface="Times New Roman" pitchFamily="18" charset="0"/>
              </a:rPr>
              <a:t>vertical-</a:t>
            </a:r>
            <a:r>
              <a:rPr lang="en-US" b="1" dirty="0" err="1">
                <a:latin typeface="Times New Roman" pitchFamily="18" charset="0"/>
                <a:cs typeface="Times New Roman" pitchFamily="18" charset="0"/>
              </a:rPr>
              <a:t>lr</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It is similar to vertical-</a:t>
            </a:r>
            <a:r>
              <a:rPr lang="en-US" dirty="0" err="1">
                <a:latin typeface="Times New Roman" pitchFamily="18" charset="0"/>
                <a:cs typeface="Times New Roman" pitchFamily="18" charset="0"/>
              </a:rPr>
              <a:t>rl</a:t>
            </a:r>
            <a:r>
              <a:rPr lang="en-US" dirty="0">
                <a:latin typeface="Times New Roman" pitchFamily="18" charset="0"/>
                <a:cs typeface="Times New Roman" pitchFamily="18" charset="0"/>
              </a:rPr>
              <a:t>, but the text is read from left to right.</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137</a:t>
            </a:fld>
            <a:endParaRPr lang="en-US"/>
          </a:p>
        </p:txBody>
      </p:sp>
    </p:spTree>
    <p:extLst>
      <p:ext uri="{BB962C8B-B14F-4D97-AF65-F5344CB8AC3E}">
        <p14:creationId xmlns:p14="http://schemas.microsoft.com/office/powerpoint/2010/main" val="30486702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Text Effects</a:t>
            </a:r>
          </a:p>
        </p:txBody>
      </p:sp>
      <p:sp>
        <p:nvSpPr>
          <p:cNvPr id="3" name="Content Placeholder 2"/>
          <p:cNvSpPr>
            <a:spLocks noGrp="1"/>
          </p:cNvSpPr>
          <p:nvPr>
            <p:ph idx="1"/>
          </p:nvPr>
        </p:nvSpPr>
        <p:spPr>
          <a:xfrm>
            <a:off x="990600" y="1173162"/>
            <a:ext cx="7848600" cy="5075238"/>
          </a:xfrm>
        </p:spPr>
        <p:txBody>
          <a:bodyPr>
            <a:normAutofit fontScale="85000" lnSpcReduction="20000"/>
          </a:bodyPr>
          <a:lstStyle/>
          <a:p>
            <a:pPr algn="just">
              <a:buFont typeface="Wingdings" pitchFamily="2" charset="2"/>
              <a:buChar char="q"/>
            </a:pPr>
            <a:r>
              <a:rPr lang="en-US" b="1" dirty="0">
                <a:latin typeface="Times New Roman" pitchFamily="18" charset="0"/>
                <a:cs typeface="Times New Roman" pitchFamily="18" charset="0"/>
              </a:rPr>
              <a:t>Text-overflow</a:t>
            </a:r>
          </a:p>
          <a:p>
            <a:pPr lvl="1" algn="just">
              <a:buFont typeface="Wingdings" pitchFamily="2" charset="2"/>
              <a:buChar char="v"/>
            </a:pPr>
            <a:r>
              <a:rPr lang="en-US" dirty="0">
                <a:latin typeface="Times New Roman" pitchFamily="18" charset="0"/>
                <a:cs typeface="Times New Roman" pitchFamily="18" charset="0"/>
              </a:rPr>
              <a:t>It specifies the representation of overflowed text, which is not visible to the user. It signals the user about the content that is not visible. This property helps us to decide whether the text should be clipped or show some dots (ellipsis).</a:t>
            </a:r>
          </a:p>
          <a:p>
            <a:pPr lvl="1" algn="just">
              <a:buFont typeface="Wingdings" pitchFamily="2" charset="2"/>
              <a:buChar char="v"/>
            </a:pPr>
            <a:r>
              <a:rPr lang="en-US" dirty="0">
                <a:latin typeface="Times New Roman" pitchFamily="18" charset="0"/>
                <a:cs typeface="Times New Roman" pitchFamily="18" charset="0"/>
              </a:rPr>
              <a:t>This property does not work on its own. We have to use white-space: </a:t>
            </a:r>
            <a:r>
              <a:rPr lang="en-US" dirty="0" err="1">
                <a:latin typeface="Times New Roman" pitchFamily="18" charset="0"/>
                <a:cs typeface="Times New Roman" pitchFamily="18" charset="0"/>
              </a:rPr>
              <a:t>nowrap</a:t>
            </a:r>
            <a:r>
              <a:rPr lang="en-US" dirty="0">
                <a:latin typeface="Times New Roman" pitchFamily="18" charset="0"/>
                <a:cs typeface="Times New Roman" pitchFamily="18" charset="0"/>
              </a:rPr>
              <a:t>; and overflow: hidden; with this property.</a:t>
            </a:r>
          </a:p>
          <a:p>
            <a:pPr lvl="1" algn="just">
              <a:buFont typeface="Wingdings" pitchFamily="2" charset="2"/>
              <a:buChar char="v"/>
            </a:pPr>
            <a:r>
              <a:rPr lang="en-US" dirty="0">
                <a:latin typeface="Times New Roman" pitchFamily="18" charset="0"/>
                <a:cs typeface="Times New Roman" pitchFamily="18" charset="0"/>
              </a:rPr>
              <a:t>Syntax</a:t>
            </a:r>
          </a:p>
          <a:p>
            <a:pPr marL="402336" lvl="1" indent="0" algn="just">
              <a:buNone/>
            </a:pPr>
            <a:r>
              <a:rPr lang="en-US" b="1" dirty="0">
                <a:latin typeface="Times New Roman" pitchFamily="18" charset="0"/>
                <a:cs typeface="Times New Roman" pitchFamily="18" charset="0"/>
              </a:rPr>
              <a:t>text-overflow: clip | ellipsis;  </a:t>
            </a:r>
          </a:p>
          <a:p>
            <a:pPr lvl="1" algn="just">
              <a:buFont typeface="Wingdings" pitchFamily="2" charset="2"/>
              <a:buChar char="v"/>
            </a:pPr>
            <a:r>
              <a:rPr lang="en-US" b="1" dirty="0">
                <a:latin typeface="Times New Roman" pitchFamily="18" charset="0"/>
                <a:cs typeface="Times New Roman" pitchFamily="18" charset="0"/>
              </a:rPr>
              <a:t>clip</a:t>
            </a:r>
            <a:r>
              <a:rPr lang="en-US" dirty="0">
                <a:latin typeface="Times New Roman" pitchFamily="18" charset="0"/>
                <a:cs typeface="Times New Roman" pitchFamily="18" charset="0"/>
              </a:rPr>
              <a:t>: It is the default value that clips the overflowed text.</a:t>
            </a:r>
          </a:p>
          <a:p>
            <a:pPr lvl="1" algn="just">
              <a:buFont typeface="Wingdings" pitchFamily="2" charset="2"/>
              <a:buChar char="v"/>
            </a:pPr>
            <a:r>
              <a:rPr lang="en-US" b="1" dirty="0">
                <a:latin typeface="Times New Roman" pitchFamily="18" charset="0"/>
                <a:cs typeface="Times New Roman" pitchFamily="18" charset="0"/>
              </a:rPr>
              <a:t>ellipsis</a:t>
            </a:r>
            <a:r>
              <a:rPr lang="en-US" dirty="0">
                <a:latin typeface="Times New Roman" pitchFamily="18" charset="0"/>
                <a:cs typeface="Times New Roman" pitchFamily="18" charset="0"/>
              </a:rPr>
              <a:t>: This value displays an ellipsis (…) or three dots to show the clipped text. It is displayed within the area, decreasing the amount of text.</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138</a:t>
            </a:fld>
            <a:endParaRPr lang="en-US"/>
          </a:p>
        </p:txBody>
      </p:sp>
    </p:spTree>
    <p:extLst>
      <p:ext uri="{BB962C8B-B14F-4D97-AF65-F5344CB8AC3E}">
        <p14:creationId xmlns:p14="http://schemas.microsoft.com/office/powerpoint/2010/main" val="278041944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962400"/>
            <a:ext cx="5486400" cy="234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90600" y="0"/>
            <a:ext cx="7498080" cy="1143000"/>
          </a:xfrm>
        </p:spPr>
        <p:txBody>
          <a:bodyPr>
            <a:normAutofit fontScale="90000"/>
          </a:bodyPr>
          <a:lstStyle/>
          <a:p>
            <a:r>
              <a:rPr lang="en-US" dirty="0">
                <a:latin typeface="Times New Roman" pitchFamily="18" charset="0"/>
                <a:cs typeface="Times New Roman" pitchFamily="18" charset="0"/>
              </a:rPr>
              <a:t>Basics of Responsive Web Designs</a:t>
            </a:r>
          </a:p>
        </p:txBody>
      </p:sp>
      <p:sp>
        <p:nvSpPr>
          <p:cNvPr id="3" name="Content Placeholder 2"/>
          <p:cNvSpPr>
            <a:spLocks noGrp="1"/>
          </p:cNvSpPr>
          <p:nvPr>
            <p:ph idx="1"/>
          </p:nvPr>
        </p:nvSpPr>
        <p:spPr>
          <a:xfrm>
            <a:off x="990600" y="838200"/>
            <a:ext cx="7498080" cy="4800600"/>
          </a:xfrm>
        </p:spPr>
        <p:txBody>
          <a:bodyPr>
            <a:normAutofit/>
          </a:bodyPr>
          <a:lstStyle/>
          <a:p>
            <a:pPr algn="just">
              <a:buFont typeface="Wingdings" pitchFamily="2" charset="2"/>
              <a:buChar char="q"/>
            </a:pPr>
            <a:r>
              <a:rPr lang="en-US" sz="2400" dirty="0">
                <a:latin typeface="Times New Roman" pitchFamily="18" charset="0"/>
                <a:cs typeface="Times New Roman" pitchFamily="18" charset="0"/>
              </a:rPr>
              <a:t>Responsive web design is about creating web pages that look good on all devices.</a:t>
            </a:r>
          </a:p>
          <a:p>
            <a:pPr algn="just">
              <a:buFont typeface="Wingdings" pitchFamily="2" charset="2"/>
              <a:buChar char="q"/>
            </a:pPr>
            <a:r>
              <a:rPr lang="en-US" sz="2400" dirty="0">
                <a:latin typeface="Times New Roman" pitchFamily="18" charset="0"/>
                <a:cs typeface="Times New Roman" pitchFamily="18" charset="0"/>
              </a:rPr>
              <a:t>A responsive web design will automatically adjust for different screen sizes and viewports.</a:t>
            </a:r>
          </a:p>
          <a:p>
            <a:pPr algn="just">
              <a:buFont typeface="Wingdings" pitchFamily="2" charset="2"/>
              <a:buChar char="q"/>
            </a:pPr>
            <a:r>
              <a:rPr lang="en-US" sz="2400" dirty="0">
                <a:latin typeface="Times New Roman" pitchFamily="18" charset="0"/>
                <a:cs typeface="Times New Roman" pitchFamily="18" charset="0"/>
              </a:rPr>
              <a:t>Responsive web design is about using HTML and CSS to automatically resize, hide, shrink or enlarge a website to make it look good on all devices(desktops, tablets and phones)</a:t>
            </a:r>
          </a:p>
          <a:p>
            <a:pPr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139</a:t>
            </a:fld>
            <a:endParaRPr lang="en-US"/>
          </a:p>
        </p:txBody>
      </p:sp>
    </p:spTree>
    <p:extLst>
      <p:ext uri="{BB962C8B-B14F-4D97-AF65-F5344CB8AC3E}">
        <p14:creationId xmlns:p14="http://schemas.microsoft.com/office/powerpoint/2010/main" val="386939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comments /*…*/</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14</a:t>
            </a:fld>
            <a:endParaRPr lang="en-US"/>
          </a:p>
        </p:txBody>
      </p:sp>
      <p:sp>
        <p:nvSpPr>
          <p:cNvPr id="9" name="TextBox 8"/>
          <p:cNvSpPr txBox="1"/>
          <p:nvPr/>
        </p:nvSpPr>
        <p:spPr>
          <a:xfrm>
            <a:off x="1066800" y="1600200"/>
            <a:ext cx="74676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b="1" dirty="0">
                <a:latin typeface="Courier New" pitchFamily="49" charset="0"/>
                <a:cs typeface="Courier New" pitchFamily="49" charset="0"/>
              </a:rPr>
              <a:t>/* This is a comment.</a:t>
            </a:r>
          </a:p>
          <a:p>
            <a:r>
              <a:rPr lang="en-US" b="1" dirty="0">
                <a:latin typeface="Courier New" pitchFamily="49" charset="0"/>
                <a:cs typeface="Courier New" pitchFamily="49" charset="0"/>
              </a:rPr>
              <a:t>It can span many lines in the CSS file. */</a:t>
            </a:r>
          </a:p>
          <a:p>
            <a:r>
              <a:rPr lang="en-US" dirty="0">
                <a:latin typeface="Courier New" pitchFamily="49" charset="0"/>
                <a:cs typeface="Courier New" pitchFamily="49" charset="0"/>
              </a:rPr>
              <a:t>p {</a:t>
            </a:r>
          </a:p>
          <a:p>
            <a:r>
              <a:rPr lang="en-US" dirty="0">
                <a:latin typeface="Courier New" pitchFamily="49" charset="0"/>
                <a:cs typeface="Courier New" pitchFamily="49" charset="0"/>
              </a:rPr>
              <a:t>color: red; background-color: aqua;</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1066800" y="3657600"/>
            <a:ext cx="7893424" cy="1524000"/>
          </a:xfrm>
        </p:spPr>
        <p:txBody>
          <a:bodyPr>
            <a:normAutofit fontScale="85000" lnSpcReduction="10000"/>
          </a:bodyPr>
          <a:lstStyle/>
          <a:p>
            <a:r>
              <a:rPr lang="en-US" sz="2400" dirty="0">
                <a:latin typeface="Times New Roman" pitchFamily="18" charset="0"/>
                <a:cs typeface="Times New Roman" pitchFamily="18" charset="0"/>
              </a:rPr>
              <a:t>CSS (like HTML) is usually not commented as rigorously as programming languages such as Java</a:t>
            </a:r>
          </a:p>
          <a:p>
            <a:r>
              <a:rPr lang="en-US" sz="2400" dirty="0">
                <a:latin typeface="Times New Roman" pitchFamily="18" charset="0"/>
                <a:cs typeface="Times New Roman" pitchFamily="18" charset="0"/>
              </a:rPr>
              <a:t>The // single-line comment style is NOT supported in CSS</a:t>
            </a:r>
          </a:p>
          <a:p>
            <a:r>
              <a:rPr lang="en-US" sz="2400" dirty="0">
                <a:latin typeface="Times New Roman" pitchFamily="18" charset="0"/>
                <a:cs typeface="Times New Roman" pitchFamily="18" charset="0"/>
              </a:rPr>
              <a:t>The &lt;!-- ... --&gt; HTML comment style is also NOT supported in CSS</a:t>
            </a:r>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4913015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fontScale="90000"/>
          </a:bodyPr>
          <a:lstStyle/>
          <a:p>
            <a:r>
              <a:rPr lang="en-US" dirty="0">
                <a:latin typeface="Times New Roman" pitchFamily="18" charset="0"/>
                <a:cs typeface="Times New Roman" pitchFamily="18" charset="0"/>
              </a:rPr>
              <a:t>Basics of Responsive Web Designs</a:t>
            </a:r>
          </a:p>
        </p:txBody>
      </p:sp>
      <p:sp>
        <p:nvSpPr>
          <p:cNvPr id="3" name="Content Placeholder 2"/>
          <p:cNvSpPr>
            <a:spLocks noGrp="1"/>
          </p:cNvSpPr>
          <p:nvPr>
            <p:ph idx="1"/>
          </p:nvPr>
        </p:nvSpPr>
        <p:spPr>
          <a:xfrm>
            <a:off x="990600" y="838200"/>
            <a:ext cx="7498080" cy="5638800"/>
          </a:xfrm>
        </p:spPr>
        <p:txBody>
          <a:bodyPr>
            <a:normAutofit fontScale="77500" lnSpcReduction="20000"/>
          </a:bodyPr>
          <a:lstStyle/>
          <a:p>
            <a:pPr algn="just">
              <a:buFont typeface="Wingdings" pitchFamily="2" charset="2"/>
              <a:buChar char="q"/>
            </a:pPr>
            <a:r>
              <a:rPr lang="en-US" dirty="0">
                <a:latin typeface="Times New Roman" pitchFamily="18" charset="0"/>
                <a:cs typeface="Times New Roman" pitchFamily="18" charset="0"/>
              </a:rPr>
              <a:t>For responsive web design, we can use</a:t>
            </a:r>
          </a:p>
          <a:p>
            <a:pPr lvl="1" algn="just">
              <a:buFont typeface="Wingdings" pitchFamily="2" charset="2"/>
              <a:buChar char="v"/>
            </a:pPr>
            <a:r>
              <a:rPr lang="en-US" b="1" dirty="0">
                <a:latin typeface="Times New Roman" pitchFamily="18" charset="0"/>
                <a:cs typeface="Times New Roman" pitchFamily="18" charset="0"/>
              </a:rPr>
              <a:t>Viewport</a:t>
            </a:r>
          </a:p>
          <a:p>
            <a:pPr lvl="2" algn="just">
              <a:buFont typeface="Wingdings" pitchFamily="2" charset="2"/>
              <a:buChar char="v"/>
            </a:pPr>
            <a:r>
              <a:rPr lang="en-US" dirty="0">
                <a:latin typeface="Times New Roman" pitchFamily="18" charset="0"/>
                <a:cs typeface="Times New Roman" pitchFamily="18" charset="0"/>
              </a:rPr>
              <a:t>&lt;meta name="viewport" content="width=device-width, initial-scale=1.0"&gt;</a:t>
            </a:r>
          </a:p>
          <a:p>
            <a:pPr lvl="2" algn="just">
              <a:buFont typeface="Wingdings" pitchFamily="2" charset="2"/>
              <a:buChar char="v"/>
            </a:pPr>
            <a:r>
              <a:rPr lang="en-US" dirty="0">
                <a:latin typeface="Times New Roman" pitchFamily="18" charset="0"/>
                <a:cs typeface="Times New Roman" pitchFamily="18" charset="0"/>
              </a:rPr>
              <a:t>View area of page are adjusted based on devices</a:t>
            </a:r>
          </a:p>
          <a:p>
            <a:pPr lvl="1" algn="just">
              <a:buFont typeface="Wingdings" pitchFamily="2" charset="2"/>
              <a:buChar char="v"/>
            </a:pPr>
            <a:r>
              <a:rPr lang="en-US" b="1" dirty="0">
                <a:latin typeface="Times New Roman" pitchFamily="18" charset="0"/>
                <a:cs typeface="Times New Roman" pitchFamily="18" charset="0"/>
              </a:rPr>
              <a:t>Grid view</a:t>
            </a:r>
          </a:p>
          <a:p>
            <a:pPr lvl="2" algn="just">
              <a:buFont typeface="Wingdings" pitchFamily="2" charset="2"/>
              <a:buChar char="v"/>
            </a:pPr>
            <a:r>
              <a:rPr lang="en-US" dirty="0">
                <a:latin typeface="Times New Roman" pitchFamily="18" charset="0"/>
                <a:cs typeface="Times New Roman" pitchFamily="18" charset="0"/>
              </a:rPr>
              <a:t>Pages are generally divided into grid or columns usually 12 columns</a:t>
            </a:r>
          </a:p>
          <a:p>
            <a:pPr lvl="2" algn="just">
              <a:buFont typeface="Wingdings" pitchFamily="2" charset="2"/>
              <a:buChar char="v"/>
            </a:pPr>
            <a:r>
              <a:rPr lang="en-US" dirty="0">
                <a:latin typeface="Times New Roman" pitchFamily="18" charset="0"/>
                <a:cs typeface="Times New Roman" pitchFamily="18" charset="0"/>
              </a:rPr>
              <a:t>.col-1 {width: 8.33%;}</a:t>
            </a:r>
          </a:p>
          <a:p>
            <a:pPr marL="658368" lvl="2" indent="0" algn="just">
              <a:buNone/>
            </a:pPr>
            <a:r>
              <a:rPr lang="en-US" dirty="0">
                <a:latin typeface="Times New Roman" pitchFamily="18" charset="0"/>
                <a:cs typeface="Times New Roman" pitchFamily="18" charset="0"/>
              </a:rPr>
              <a:t>	.col-2 {width: 16.66%;}</a:t>
            </a:r>
          </a:p>
          <a:p>
            <a:pPr marL="658368" lvl="2" indent="0" algn="just">
              <a:buNone/>
            </a:pPr>
            <a:r>
              <a:rPr lang="en-US" dirty="0">
                <a:latin typeface="Times New Roman" pitchFamily="18" charset="0"/>
                <a:cs typeface="Times New Roman" pitchFamily="18" charset="0"/>
              </a:rPr>
              <a:t>	.col-3 {width: 25%;}</a:t>
            </a:r>
          </a:p>
          <a:p>
            <a:pPr lvl="1" algn="just">
              <a:buFont typeface="Wingdings" pitchFamily="2" charset="2"/>
              <a:buChar char="v"/>
            </a:pPr>
            <a:r>
              <a:rPr lang="en-US" b="1" dirty="0">
                <a:latin typeface="Times New Roman" pitchFamily="18" charset="0"/>
                <a:cs typeface="Times New Roman" pitchFamily="18" charset="0"/>
              </a:rPr>
              <a:t>Media queries</a:t>
            </a:r>
          </a:p>
          <a:p>
            <a:pPr lvl="1" algn="just">
              <a:buFont typeface="Wingdings" pitchFamily="2" charset="2"/>
              <a:buChar char="v"/>
            </a:pPr>
            <a:r>
              <a:rPr lang="en-US" b="1" dirty="0">
                <a:latin typeface="Times New Roman" pitchFamily="18" charset="0"/>
                <a:cs typeface="Times New Roman" pitchFamily="18" charset="0"/>
              </a:rPr>
              <a:t>Images</a:t>
            </a:r>
          </a:p>
          <a:p>
            <a:pPr lvl="2" algn="just">
              <a:buFont typeface="Wingdings" pitchFamily="2" charset="2"/>
              <a:buChar char="v"/>
            </a:pPr>
            <a:r>
              <a:rPr lang="en-US" dirty="0">
                <a:latin typeface="Times New Roman" pitchFamily="18" charset="0"/>
                <a:cs typeface="Times New Roman" pitchFamily="18" charset="0"/>
              </a:rPr>
              <a:t>Setting height and width in % and max-width</a:t>
            </a:r>
          </a:p>
          <a:p>
            <a:pPr lvl="1" algn="just">
              <a:buFont typeface="Wingdings" pitchFamily="2" charset="2"/>
              <a:buChar char="v"/>
            </a:pPr>
            <a:r>
              <a:rPr lang="en-US" b="1" dirty="0">
                <a:latin typeface="Times New Roman" pitchFamily="18" charset="0"/>
                <a:cs typeface="Times New Roman" pitchFamily="18" charset="0"/>
              </a:rPr>
              <a:t>Videos</a:t>
            </a:r>
          </a:p>
          <a:p>
            <a:pPr lvl="2" algn="just">
              <a:buFont typeface="Wingdings" pitchFamily="2" charset="2"/>
              <a:buChar char="v"/>
            </a:pPr>
            <a:r>
              <a:rPr lang="en-US" dirty="0">
                <a:latin typeface="Times New Roman" pitchFamily="18" charset="0"/>
                <a:cs typeface="Times New Roman" pitchFamily="18" charset="0"/>
              </a:rPr>
              <a:t>Same as image property</a:t>
            </a:r>
          </a:p>
          <a:p>
            <a:pPr lvl="1" algn="just">
              <a:buFont typeface="Wingdings" pitchFamily="2" charset="2"/>
              <a:buChar char="v"/>
            </a:pPr>
            <a:r>
              <a:rPr lang="en-US" b="1" dirty="0">
                <a:latin typeface="Times New Roman" pitchFamily="18" charset="0"/>
                <a:cs typeface="Times New Roman" pitchFamily="18" charset="0"/>
              </a:rPr>
              <a:t>Framework</a:t>
            </a:r>
          </a:p>
          <a:p>
            <a:pPr lvl="2" algn="just">
              <a:buFont typeface="Wingdings" pitchFamily="2" charset="2"/>
              <a:buChar char="v"/>
            </a:pPr>
            <a:r>
              <a:rPr lang="en-US" dirty="0">
                <a:latin typeface="Times New Roman" pitchFamily="18" charset="0"/>
                <a:cs typeface="Times New Roman" pitchFamily="18" charset="0"/>
              </a:rPr>
              <a:t>Using popular framework like W3.css , bootstrap etc.</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140</a:t>
            </a:fld>
            <a:endParaRPr lang="en-US"/>
          </a:p>
        </p:txBody>
      </p:sp>
    </p:spTree>
    <p:extLst>
      <p:ext uri="{BB962C8B-B14F-4D97-AF65-F5344CB8AC3E}">
        <p14:creationId xmlns:p14="http://schemas.microsoft.com/office/powerpoint/2010/main" val="40666286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CSS Media Queries</a:t>
            </a:r>
          </a:p>
        </p:txBody>
      </p:sp>
      <p:sp>
        <p:nvSpPr>
          <p:cNvPr id="3" name="Content Placeholder 2"/>
          <p:cNvSpPr>
            <a:spLocks noGrp="1"/>
          </p:cNvSpPr>
          <p:nvPr>
            <p:ph idx="1"/>
          </p:nvPr>
        </p:nvSpPr>
        <p:spPr>
          <a:xfrm>
            <a:off x="990600" y="838200"/>
            <a:ext cx="7772400" cy="5562600"/>
          </a:xfrm>
        </p:spPr>
        <p:txBody>
          <a:bodyPr>
            <a:normAutofit fontScale="85000" lnSpcReduction="20000"/>
          </a:bodyPr>
          <a:lstStyle/>
          <a:p>
            <a:pPr algn="just">
              <a:buFont typeface="Wingdings" pitchFamily="2" charset="2"/>
              <a:buChar char="q"/>
            </a:pPr>
            <a:r>
              <a:rPr lang="en-US" dirty="0">
                <a:latin typeface="Times New Roman" pitchFamily="18" charset="0"/>
                <a:cs typeface="Times New Roman" pitchFamily="18" charset="0"/>
              </a:rPr>
              <a:t>CSS2 introduced Media Types which made it possible to define different style rules or different media types.</a:t>
            </a:r>
          </a:p>
          <a:p>
            <a:pPr algn="just">
              <a:buFont typeface="Wingdings" pitchFamily="2" charset="2"/>
              <a:buChar char="q"/>
            </a:pPr>
            <a:r>
              <a:rPr lang="en-US" dirty="0">
                <a:latin typeface="Times New Roman" pitchFamily="18" charset="0"/>
                <a:cs typeface="Times New Roman" pitchFamily="18" charset="0"/>
              </a:rPr>
              <a:t>Unfortunately these media types never got a lot of support by devices other than print media types.</a:t>
            </a:r>
          </a:p>
          <a:p>
            <a:pPr algn="just">
              <a:buFont typeface="Wingdings" pitchFamily="2" charset="2"/>
              <a:buChar char="q"/>
            </a:pPr>
            <a:r>
              <a:rPr lang="en-US" dirty="0">
                <a:latin typeface="Times New Roman" pitchFamily="18" charset="0"/>
                <a:cs typeface="Times New Roman" pitchFamily="18" charset="0"/>
              </a:rPr>
              <a:t>Later on CSS3 introduced Media Queries which is the extensions on CSS2 media types.</a:t>
            </a:r>
          </a:p>
          <a:p>
            <a:pPr algn="just">
              <a:buFont typeface="Wingdings" pitchFamily="2" charset="2"/>
              <a:buChar char="q"/>
            </a:pPr>
            <a:r>
              <a:rPr lang="en-US" dirty="0">
                <a:latin typeface="Times New Roman" pitchFamily="18" charset="0"/>
                <a:cs typeface="Times New Roman" pitchFamily="18" charset="0"/>
              </a:rPr>
              <a:t>Media queries, instead of looking for type of device, they look at the capability of the device.</a:t>
            </a:r>
          </a:p>
          <a:p>
            <a:pPr algn="just">
              <a:buFont typeface="Wingdings" pitchFamily="2" charset="2"/>
              <a:buChar char="q"/>
            </a:pPr>
            <a:r>
              <a:rPr lang="en-US" dirty="0">
                <a:latin typeface="Times New Roman" pitchFamily="18" charset="0"/>
                <a:cs typeface="Times New Roman" pitchFamily="18" charset="0"/>
              </a:rPr>
              <a:t>Media query can be used to check :</a:t>
            </a:r>
          </a:p>
          <a:p>
            <a:pPr lvl="1" algn="just">
              <a:buFont typeface="Wingdings" pitchFamily="2" charset="2"/>
              <a:buChar char="v"/>
            </a:pPr>
            <a:r>
              <a:rPr lang="en-US" dirty="0">
                <a:latin typeface="Times New Roman" pitchFamily="18" charset="0"/>
                <a:cs typeface="Times New Roman" pitchFamily="18" charset="0"/>
              </a:rPr>
              <a:t>Width and height of viewport</a:t>
            </a:r>
          </a:p>
          <a:p>
            <a:pPr lvl="1" algn="just">
              <a:buFont typeface="Wingdings" pitchFamily="2" charset="2"/>
              <a:buChar char="v"/>
            </a:pPr>
            <a:r>
              <a:rPr lang="en-US" dirty="0">
                <a:latin typeface="Times New Roman" pitchFamily="18" charset="0"/>
                <a:cs typeface="Times New Roman" pitchFamily="18" charset="0"/>
              </a:rPr>
              <a:t>Width and height of device</a:t>
            </a:r>
          </a:p>
          <a:p>
            <a:pPr lvl="1" algn="just">
              <a:buFont typeface="Wingdings" pitchFamily="2" charset="2"/>
              <a:buChar char="v"/>
            </a:pPr>
            <a:r>
              <a:rPr lang="en-US" dirty="0">
                <a:latin typeface="Times New Roman" pitchFamily="18" charset="0"/>
                <a:cs typeface="Times New Roman" pitchFamily="18" charset="0"/>
              </a:rPr>
              <a:t>Orientation</a:t>
            </a:r>
          </a:p>
          <a:p>
            <a:pPr lvl="1" algn="just">
              <a:buFont typeface="Wingdings" pitchFamily="2" charset="2"/>
              <a:buChar char="v"/>
            </a:pPr>
            <a:r>
              <a:rPr lang="en-US" dirty="0">
                <a:latin typeface="Times New Roman" pitchFamily="18" charset="0"/>
                <a:cs typeface="Times New Roman" pitchFamily="18" charset="0"/>
              </a:rPr>
              <a:t>resolution</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141</a:t>
            </a:fld>
            <a:endParaRPr lang="en-US"/>
          </a:p>
        </p:txBody>
      </p:sp>
    </p:spTree>
    <p:extLst>
      <p:ext uri="{BB962C8B-B14F-4D97-AF65-F5344CB8AC3E}">
        <p14:creationId xmlns:p14="http://schemas.microsoft.com/office/powerpoint/2010/main" val="8330271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CSS Media Queries</a:t>
            </a:r>
          </a:p>
        </p:txBody>
      </p:sp>
      <p:sp>
        <p:nvSpPr>
          <p:cNvPr id="3" name="Content Placeholder 2"/>
          <p:cNvSpPr>
            <a:spLocks noGrp="1"/>
          </p:cNvSpPr>
          <p:nvPr>
            <p:ph idx="1"/>
          </p:nvPr>
        </p:nvSpPr>
        <p:spPr>
          <a:xfrm>
            <a:off x="990600" y="838200"/>
            <a:ext cx="7772400" cy="5562600"/>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It uses @media rule to include a block of CSS property only if certain condition is true.</a:t>
            </a:r>
          </a:p>
          <a:p>
            <a:pPr algn="just">
              <a:buFont typeface="Wingdings" pitchFamily="2" charset="2"/>
              <a:buChar char="q"/>
            </a:pPr>
            <a:r>
              <a:rPr lang="en-US" dirty="0">
                <a:latin typeface="Times New Roman" pitchFamily="18" charset="0"/>
                <a:cs typeface="Times New Roman" pitchFamily="18" charset="0"/>
              </a:rPr>
              <a:t>Syntax:</a:t>
            </a:r>
          </a:p>
          <a:p>
            <a:pPr marL="356616" lvl="1" indent="0" algn="just">
              <a:buNone/>
            </a:pPr>
            <a:r>
              <a:rPr lang="en-US" sz="2400" dirty="0">
                <a:solidFill>
                  <a:srgbClr val="FF0000"/>
                </a:solidFill>
                <a:latin typeface="Times New Roman" pitchFamily="18" charset="0"/>
                <a:cs typeface="Times New Roman" pitchFamily="18" charset="0"/>
              </a:rPr>
              <a:t>@media </a:t>
            </a:r>
            <a:r>
              <a:rPr lang="en-US" sz="2400" dirty="0" err="1">
                <a:solidFill>
                  <a:srgbClr val="FF0000"/>
                </a:solidFill>
                <a:latin typeface="Times New Roman" pitchFamily="18" charset="0"/>
                <a:cs typeface="Times New Roman" pitchFamily="18" charset="0"/>
              </a:rPr>
              <a:t>not|only</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mediatype</a:t>
            </a:r>
            <a:r>
              <a:rPr lang="en-US" sz="2400" dirty="0">
                <a:solidFill>
                  <a:srgbClr val="FF0000"/>
                </a:solidFill>
                <a:latin typeface="Times New Roman" pitchFamily="18" charset="0"/>
                <a:cs typeface="Times New Roman" pitchFamily="18" charset="0"/>
              </a:rPr>
              <a:t> and (expressions) {</a:t>
            </a:r>
          </a:p>
          <a:p>
            <a:pPr marL="356616" lvl="1" indent="0" algn="just">
              <a:buNone/>
            </a:pPr>
            <a:r>
              <a:rPr lang="en-US" sz="2400" dirty="0">
                <a:solidFill>
                  <a:srgbClr val="FF0000"/>
                </a:solidFill>
                <a:latin typeface="Times New Roman" pitchFamily="18" charset="0"/>
                <a:cs typeface="Times New Roman" pitchFamily="18" charset="0"/>
              </a:rPr>
              <a:t>  CSS-Code;</a:t>
            </a:r>
          </a:p>
          <a:p>
            <a:pPr marL="356616" lvl="1" indent="0" algn="just">
              <a:buNone/>
            </a:pPr>
            <a:r>
              <a:rPr lang="en-US" sz="2400" dirty="0">
                <a:solidFill>
                  <a:srgbClr val="FF0000"/>
                </a:solidFill>
                <a:latin typeface="Times New Roman" pitchFamily="18" charset="0"/>
                <a:cs typeface="Times New Roman" pitchFamily="18" charset="0"/>
              </a:rPr>
              <a:t>}</a:t>
            </a:r>
          </a:p>
          <a:p>
            <a:pPr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41082345"/>
              </p:ext>
            </p:extLst>
          </p:nvPr>
        </p:nvGraphicFramePr>
        <p:xfrm>
          <a:off x="2776601" y="3886200"/>
          <a:ext cx="5148199" cy="2529840"/>
        </p:xfrm>
        <a:graphic>
          <a:graphicData uri="http://schemas.openxmlformats.org/drawingml/2006/table">
            <a:tbl>
              <a:tblPr/>
              <a:tblGrid>
                <a:gridCol w="1284764">
                  <a:extLst>
                    <a:ext uri="{9D8B030D-6E8A-4147-A177-3AD203B41FA5}">
                      <a16:colId xmlns:a16="http://schemas.microsoft.com/office/drawing/2014/main" val="20000"/>
                    </a:ext>
                  </a:extLst>
                </a:gridCol>
                <a:gridCol w="3863435">
                  <a:extLst>
                    <a:ext uri="{9D8B030D-6E8A-4147-A177-3AD203B41FA5}">
                      <a16:colId xmlns:a16="http://schemas.microsoft.com/office/drawing/2014/main" val="20001"/>
                    </a:ext>
                  </a:extLst>
                </a:gridCol>
              </a:tblGrid>
              <a:tr h="346113">
                <a:tc>
                  <a:txBody>
                    <a:bodyPr/>
                    <a:lstStyle/>
                    <a:p>
                      <a:pPr algn="l" fontAlgn="t"/>
                      <a:r>
                        <a:rPr lang="en-US" b="1">
                          <a:effectLst/>
                          <a:latin typeface="Times New Roman" pitchFamily="18" charset="0"/>
                          <a:cs typeface="Times New Roman" pitchFamily="18" charset="0"/>
                        </a:rPr>
                        <a:t>Value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latin typeface="Times New Roman" pitchFamily="18" charset="0"/>
                          <a:cs typeface="Times New Roman" pitchFamily="18" charset="0"/>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113">
                <a:tc>
                  <a:txBody>
                    <a:bodyPr/>
                    <a:lstStyle/>
                    <a:p>
                      <a:pPr algn="l" fontAlgn="t"/>
                      <a:r>
                        <a:rPr lang="en-US">
                          <a:effectLst/>
                          <a:latin typeface="Times New Roman" pitchFamily="18" charset="0"/>
                          <a:cs typeface="Times New Roman" pitchFamily="18" charset="0"/>
                        </a:rPr>
                        <a:t>all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latin typeface="Times New Roman" pitchFamily="18" charset="0"/>
                          <a:cs typeface="Times New Roman" pitchFamily="18" charset="0"/>
                        </a:rPr>
                        <a:t>Used for all media type devices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346113">
                <a:tc>
                  <a:txBody>
                    <a:bodyPr/>
                    <a:lstStyle/>
                    <a:p>
                      <a:pPr algn="l" fontAlgn="t"/>
                      <a:r>
                        <a:rPr lang="en-US">
                          <a:effectLst/>
                          <a:latin typeface="Times New Roman" pitchFamily="18" charset="0"/>
                          <a:cs typeface="Times New Roman" pitchFamily="18" charset="0"/>
                        </a:rPr>
                        <a:t>print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Times New Roman" pitchFamily="18" charset="0"/>
                          <a:cs typeface="Times New Roman" pitchFamily="18" charset="0"/>
                        </a:rPr>
                        <a:t>Used for printers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85730">
                <a:tc>
                  <a:txBody>
                    <a:bodyPr/>
                    <a:lstStyle/>
                    <a:p>
                      <a:pPr algn="l" fontAlgn="t"/>
                      <a:r>
                        <a:rPr lang="en-US">
                          <a:effectLst/>
                          <a:latin typeface="Times New Roman" pitchFamily="18" charset="0"/>
                          <a:cs typeface="Times New Roman" pitchFamily="18" charset="0"/>
                        </a:rPr>
                        <a:t>screen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latin typeface="Times New Roman" pitchFamily="18" charset="0"/>
                          <a:cs typeface="Times New Roman" pitchFamily="18" charset="0"/>
                        </a:rPr>
                        <a:t>Used for computer screens, tablets, smart-phones etc.</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585730">
                <a:tc>
                  <a:txBody>
                    <a:bodyPr/>
                    <a:lstStyle/>
                    <a:p>
                      <a:pPr algn="l" fontAlgn="t"/>
                      <a:r>
                        <a:rPr lang="en-US">
                          <a:effectLst/>
                          <a:latin typeface="Times New Roman" pitchFamily="18" charset="0"/>
                          <a:cs typeface="Times New Roman" pitchFamily="18" charset="0"/>
                        </a:rPr>
                        <a:t>speech</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latin typeface="Times New Roman" pitchFamily="18" charset="0"/>
                          <a:cs typeface="Times New Roman" pitchFamily="18" charset="0"/>
                        </a:rPr>
                        <a:t>Used for </a:t>
                      </a:r>
                      <a:r>
                        <a:rPr lang="en-US" dirty="0" err="1">
                          <a:effectLst/>
                          <a:latin typeface="Times New Roman" pitchFamily="18" charset="0"/>
                          <a:cs typeface="Times New Roman" pitchFamily="18" charset="0"/>
                        </a:rPr>
                        <a:t>screenreaders</a:t>
                      </a:r>
                      <a:r>
                        <a:rPr lang="en-US" dirty="0">
                          <a:effectLst/>
                          <a:latin typeface="Times New Roman" pitchFamily="18" charset="0"/>
                          <a:cs typeface="Times New Roman" pitchFamily="18" charset="0"/>
                        </a:rPr>
                        <a:t> that "reads" the page out loud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7957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a:latin typeface="Times New Roman" pitchFamily="18" charset="0"/>
                <a:cs typeface="Times New Roman" pitchFamily="18" charset="0"/>
              </a:rPr>
              <a:t>CSS Media Queries</a:t>
            </a:r>
          </a:p>
        </p:txBody>
      </p:sp>
      <p:sp>
        <p:nvSpPr>
          <p:cNvPr id="3" name="Content Placeholder 2"/>
          <p:cNvSpPr>
            <a:spLocks noGrp="1"/>
          </p:cNvSpPr>
          <p:nvPr>
            <p:ph idx="1"/>
          </p:nvPr>
        </p:nvSpPr>
        <p:spPr>
          <a:xfrm>
            <a:off x="990600" y="838200"/>
            <a:ext cx="7772400" cy="5562600"/>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Example:</a:t>
            </a:r>
          </a:p>
          <a:p>
            <a:pPr marL="356616" lvl="1" indent="0" algn="just">
              <a:buNone/>
            </a:pPr>
            <a:r>
              <a:rPr lang="en-US" sz="2400" dirty="0">
                <a:solidFill>
                  <a:srgbClr val="FF0000"/>
                </a:solidFill>
                <a:latin typeface="Times New Roman" pitchFamily="18" charset="0"/>
                <a:cs typeface="Times New Roman" pitchFamily="18" charset="0"/>
              </a:rPr>
              <a:t>@media only screen and (min-width: 600px) {</a:t>
            </a:r>
          </a:p>
          <a:p>
            <a:pPr marL="356616" lvl="1" indent="0" algn="just">
              <a:buNone/>
            </a:pPr>
            <a:r>
              <a:rPr lang="en-US" sz="2400" dirty="0">
                <a:solidFill>
                  <a:srgbClr val="FF0000"/>
                </a:solidFill>
                <a:latin typeface="Times New Roman" pitchFamily="18" charset="0"/>
                <a:cs typeface="Times New Roman" pitchFamily="18" charset="0"/>
              </a:rPr>
              <a:t>  body {</a:t>
            </a:r>
          </a:p>
          <a:p>
            <a:pPr marL="356616" lvl="1" indent="0" algn="just">
              <a:buNone/>
            </a:pPr>
            <a:r>
              <a:rPr lang="en-US" sz="2400" dirty="0">
                <a:solidFill>
                  <a:srgbClr val="FF0000"/>
                </a:solidFill>
                <a:latin typeface="Times New Roman" pitchFamily="18" charset="0"/>
                <a:cs typeface="Times New Roman" pitchFamily="18" charset="0"/>
              </a:rPr>
              <a:t>    background-color: </a:t>
            </a:r>
            <a:r>
              <a:rPr lang="en-US" sz="2400" dirty="0" err="1">
                <a:solidFill>
                  <a:srgbClr val="FF0000"/>
                </a:solidFill>
                <a:latin typeface="Times New Roman" pitchFamily="18" charset="0"/>
                <a:cs typeface="Times New Roman" pitchFamily="18" charset="0"/>
              </a:rPr>
              <a:t>lightgreen</a:t>
            </a:r>
            <a:r>
              <a:rPr lang="en-US" sz="2400" dirty="0">
                <a:solidFill>
                  <a:srgbClr val="FF0000"/>
                </a:solidFill>
                <a:latin typeface="Times New Roman" pitchFamily="18" charset="0"/>
                <a:cs typeface="Times New Roman" pitchFamily="18" charset="0"/>
              </a:rPr>
              <a:t>;</a:t>
            </a:r>
          </a:p>
          <a:p>
            <a:pPr marL="356616" lvl="1" indent="0" algn="just">
              <a:buNone/>
            </a:pPr>
            <a:r>
              <a:rPr lang="en-US" sz="2400" dirty="0">
                <a:solidFill>
                  <a:srgbClr val="FF0000"/>
                </a:solidFill>
                <a:latin typeface="Times New Roman" pitchFamily="18" charset="0"/>
                <a:cs typeface="Times New Roman" pitchFamily="18" charset="0"/>
              </a:rPr>
              <a:t>  }</a:t>
            </a:r>
          </a:p>
          <a:p>
            <a:pPr marL="356616" lvl="1" indent="0" algn="just">
              <a:buNone/>
            </a:pPr>
            <a:r>
              <a:rPr lang="en-US" sz="2400" dirty="0">
                <a:solidFill>
                  <a:srgbClr val="FF0000"/>
                </a:solidFill>
                <a:latin typeface="Times New Roman" pitchFamily="18" charset="0"/>
                <a:cs typeface="Times New Roman" pitchFamily="18" charset="0"/>
              </a:rPr>
              <a:t>}</a:t>
            </a:r>
          </a:p>
          <a:p>
            <a:pPr algn="just">
              <a:buFont typeface="Wingdings" pitchFamily="2" charset="2"/>
              <a:buChar char="q"/>
            </a:pPr>
            <a:r>
              <a:rPr lang="en-US" dirty="0">
                <a:latin typeface="Times New Roman" pitchFamily="18" charset="0"/>
                <a:cs typeface="Times New Roman" pitchFamily="18" charset="0"/>
              </a:rPr>
              <a:t>Example 2:</a:t>
            </a:r>
          </a:p>
          <a:p>
            <a:pPr marL="356616" lvl="1" indent="0" algn="just">
              <a:buNone/>
            </a:pPr>
            <a:r>
              <a:rPr lang="en-US" sz="2400" dirty="0">
                <a:solidFill>
                  <a:srgbClr val="FF0000"/>
                </a:solidFill>
                <a:latin typeface="Times New Roman" pitchFamily="18" charset="0"/>
                <a:cs typeface="Times New Roman" pitchFamily="18" charset="0"/>
              </a:rPr>
              <a:t>@media only screen and (orientation: landscape) {</a:t>
            </a:r>
          </a:p>
          <a:p>
            <a:pPr marL="356616" lvl="1" indent="0" algn="just">
              <a:buNone/>
            </a:pPr>
            <a:r>
              <a:rPr lang="en-US" sz="2400" dirty="0">
                <a:solidFill>
                  <a:srgbClr val="FF0000"/>
                </a:solidFill>
                <a:latin typeface="Times New Roman" pitchFamily="18" charset="0"/>
                <a:cs typeface="Times New Roman" pitchFamily="18" charset="0"/>
              </a:rPr>
              <a:t>  body {</a:t>
            </a:r>
          </a:p>
          <a:p>
            <a:pPr marL="356616" lvl="1" indent="0" algn="just">
              <a:buNone/>
            </a:pPr>
            <a:r>
              <a:rPr lang="en-US" sz="2400" dirty="0">
                <a:solidFill>
                  <a:srgbClr val="FF0000"/>
                </a:solidFill>
                <a:latin typeface="Times New Roman" pitchFamily="18" charset="0"/>
                <a:cs typeface="Times New Roman" pitchFamily="18" charset="0"/>
              </a:rPr>
              <a:t>    background-color: </a:t>
            </a:r>
            <a:r>
              <a:rPr lang="en-US" sz="2400" dirty="0" err="1">
                <a:solidFill>
                  <a:srgbClr val="FF0000"/>
                </a:solidFill>
                <a:latin typeface="Times New Roman" pitchFamily="18" charset="0"/>
                <a:cs typeface="Times New Roman" pitchFamily="18" charset="0"/>
              </a:rPr>
              <a:t>lightblue</a:t>
            </a:r>
            <a:r>
              <a:rPr lang="en-US" sz="2400" dirty="0">
                <a:solidFill>
                  <a:srgbClr val="FF0000"/>
                </a:solidFill>
                <a:latin typeface="Times New Roman" pitchFamily="18" charset="0"/>
                <a:cs typeface="Times New Roman" pitchFamily="18" charset="0"/>
              </a:rPr>
              <a:t>;</a:t>
            </a:r>
          </a:p>
          <a:p>
            <a:pPr marL="356616" lvl="1" indent="0" algn="just">
              <a:buNone/>
            </a:pPr>
            <a:r>
              <a:rPr lang="en-US" sz="2400" dirty="0">
                <a:solidFill>
                  <a:srgbClr val="FF0000"/>
                </a:solidFill>
                <a:latin typeface="Times New Roman" pitchFamily="18" charset="0"/>
                <a:cs typeface="Times New Roman" pitchFamily="18" charset="0"/>
              </a:rPr>
              <a:t>  }</a:t>
            </a:r>
          </a:p>
          <a:p>
            <a:pPr marL="356616" lvl="1" indent="0" algn="just">
              <a:buNone/>
            </a:pPr>
            <a:r>
              <a:rPr lang="en-US" sz="2400" dirty="0">
                <a:solidFill>
                  <a:srgbClr val="FF0000"/>
                </a:solidFill>
                <a:latin typeface="Times New Roman" pitchFamily="18" charset="0"/>
                <a:cs typeface="Times New Roman" pitchFamily="18" charset="0"/>
              </a:rPr>
              <a:t>}</a:t>
            </a:r>
          </a:p>
          <a:p>
            <a:pPr marL="356616" lvl="1" indent="0" algn="just">
              <a:buNone/>
            </a:pPr>
            <a:endParaRPr lang="en-US" sz="2400" dirty="0">
              <a:solidFill>
                <a:srgbClr val="FF0000"/>
              </a:solidFill>
              <a:latin typeface="Times New Roman" pitchFamily="18" charset="0"/>
              <a:cs typeface="Times New Roman" pitchFamily="18" charset="0"/>
            </a:endParaRPr>
          </a:p>
          <a:p>
            <a:pPr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143</a:t>
            </a:fld>
            <a:endParaRPr lang="en-US"/>
          </a:p>
        </p:txBody>
      </p:sp>
    </p:spTree>
    <p:extLst>
      <p:ext uri="{BB962C8B-B14F-4D97-AF65-F5344CB8AC3E}">
        <p14:creationId xmlns:p14="http://schemas.microsoft.com/office/powerpoint/2010/main" val="1576621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a:bodyPr>
          <a:lstStyle/>
          <a:p>
            <a:r>
              <a:rPr lang="en-US" dirty="0">
                <a:latin typeface="Times New Roman" pitchFamily="18" charset="0"/>
                <a:cs typeface="Times New Roman" pitchFamily="18" charset="0"/>
              </a:rPr>
              <a:t>Introduction to Bootstrap</a:t>
            </a:r>
          </a:p>
        </p:txBody>
      </p:sp>
      <p:sp>
        <p:nvSpPr>
          <p:cNvPr id="3" name="Content Placeholder 2"/>
          <p:cNvSpPr>
            <a:spLocks noGrp="1"/>
          </p:cNvSpPr>
          <p:nvPr>
            <p:ph idx="1"/>
          </p:nvPr>
        </p:nvSpPr>
        <p:spPr>
          <a:xfrm>
            <a:off x="990600" y="838200"/>
            <a:ext cx="7498080" cy="5638800"/>
          </a:xfrm>
        </p:spPr>
        <p:txBody>
          <a:bodyPr>
            <a:normAutofit fontScale="92500" lnSpcReduction="10000"/>
          </a:bodyPr>
          <a:lstStyle/>
          <a:p>
            <a:pPr algn="just">
              <a:buFont typeface="Wingdings" pitchFamily="2" charset="2"/>
              <a:buChar char="q"/>
            </a:pPr>
            <a:r>
              <a:rPr lang="en-US" dirty="0">
                <a:latin typeface="Times New Roman" pitchFamily="18" charset="0"/>
                <a:cs typeface="Times New Roman" pitchFamily="18" charset="0"/>
              </a:rPr>
              <a:t>Bootstrap is the most popular HTML, CSS and JavaScript framework for developing a responsive and mobile friendly website.</a:t>
            </a:r>
          </a:p>
          <a:p>
            <a:pPr algn="just">
              <a:buFont typeface="Wingdings" pitchFamily="2" charset="2"/>
              <a:buChar char="q"/>
            </a:pPr>
            <a:r>
              <a:rPr lang="en-US" dirty="0">
                <a:latin typeface="Times New Roman" pitchFamily="18" charset="0"/>
                <a:cs typeface="Times New Roman" pitchFamily="18" charset="0"/>
              </a:rPr>
              <a:t>It is absolutely free to download and use.</a:t>
            </a:r>
          </a:p>
          <a:p>
            <a:pPr algn="just">
              <a:buFont typeface="Wingdings" pitchFamily="2" charset="2"/>
              <a:buChar char="q"/>
            </a:pPr>
            <a:r>
              <a:rPr lang="en-US" dirty="0">
                <a:latin typeface="Times New Roman" pitchFamily="18" charset="0"/>
                <a:cs typeface="Times New Roman" pitchFamily="18" charset="0"/>
              </a:rPr>
              <a:t>It is a front-end framework used for easier and faster web development.</a:t>
            </a:r>
          </a:p>
          <a:p>
            <a:pPr algn="just">
              <a:buFont typeface="Wingdings" pitchFamily="2" charset="2"/>
              <a:buChar char="q"/>
            </a:pPr>
            <a:r>
              <a:rPr lang="en-US" dirty="0">
                <a:latin typeface="Times New Roman" pitchFamily="18" charset="0"/>
                <a:cs typeface="Times New Roman" pitchFamily="18" charset="0"/>
              </a:rPr>
              <a:t>It includes HTML and CSS based design templates for typography, forms, buttons, tables, navigation, modals, image carousels and many others.</a:t>
            </a:r>
          </a:p>
          <a:p>
            <a:pPr algn="just">
              <a:buFont typeface="Wingdings" pitchFamily="2" charset="2"/>
              <a:buChar char="q"/>
            </a:pPr>
            <a:r>
              <a:rPr lang="en-US" dirty="0">
                <a:latin typeface="Times New Roman" pitchFamily="18" charset="0"/>
                <a:cs typeface="Times New Roman" pitchFamily="18" charset="0"/>
              </a:rPr>
              <a:t>It can also use JavaScript plug-ins.</a:t>
            </a:r>
          </a:p>
          <a:p>
            <a:pPr algn="just">
              <a:buFont typeface="Wingdings" pitchFamily="2" charset="2"/>
              <a:buChar char="q"/>
            </a:pPr>
            <a:r>
              <a:rPr lang="en-US" dirty="0">
                <a:latin typeface="Times New Roman" pitchFamily="18" charset="0"/>
                <a:cs typeface="Times New Roman" pitchFamily="18" charset="0"/>
              </a:rPr>
              <a:t>It facilitates you to create responsive designs.</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144</a:t>
            </a:fld>
            <a:endParaRPr lang="en-US"/>
          </a:p>
        </p:txBody>
      </p:sp>
    </p:spTree>
    <p:extLst>
      <p:ext uri="{BB962C8B-B14F-4D97-AF65-F5344CB8AC3E}">
        <p14:creationId xmlns:p14="http://schemas.microsoft.com/office/powerpoint/2010/main" val="4969660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a:bodyPr>
          <a:lstStyle/>
          <a:p>
            <a:r>
              <a:rPr lang="en-US" dirty="0">
                <a:latin typeface="Times New Roman" pitchFamily="18" charset="0"/>
                <a:cs typeface="Times New Roman" pitchFamily="18" charset="0"/>
              </a:rPr>
              <a:t>Introduction to Bootstrap</a:t>
            </a:r>
          </a:p>
        </p:txBody>
      </p:sp>
      <p:sp>
        <p:nvSpPr>
          <p:cNvPr id="3" name="Content Placeholder 2"/>
          <p:cNvSpPr>
            <a:spLocks noGrp="1"/>
          </p:cNvSpPr>
          <p:nvPr>
            <p:ph idx="1"/>
          </p:nvPr>
        </p:nvSpPr>
        <p:spPr>
          <a:xfrm>
            <a:off x="990600" y="838200"/>
            <a:ext cx="7498080" cy="5638800"/>
          </a:xfrm>
        </p:spPr>
        <p:txBody>
          <a:bodyPr>
            <a:normAutofit fontScale="85000" lnSpcReduction="10000"/>
          </a:bodyPr>
          <a:lstStyle/>
          <a:p>
            <a:pPr marL="82296" indent="0" algn="just">
              <a:buNone/>
            </a:pPr>
            <a:r>
              <a:rPr lang="en-US" b="1" dirty="0">
                <a:latin typeface="Times New Roman" pitchFamily="18" charset="0"/>
                <a:cs typeface="Times New Roman" pitchFamily="18" charset="0"/>
              </a:rPr>
              <a:t>History:</a:t>
            </a:r>
          </a:p>
          <a:p>
            <a:pPr algn="just">
              <a:buFont typeface="Wingdings" pitchFamily="2" charset="2"/>
              <a:buChar char="q"/>
            </a:pPr>
            <a:r>
              <a:rPr lang="en-US" dirty="0">
                <a:latin typeface="Times New Roman" pitchFamily="18" charset="0"/>
                <a:cs typeface="Times New Roman" pitchFamily="18" charset="0"/>
              </a:rPr>
              <a:t>Bootstrap was developed by Mark Otto and Jacob Thornton at Twitter.</a:t>
            </a:r>
          </a:p>
          <a:p>
            <a:pPr algn="just">
              <a:buFont typeface="Wingdings" pitchFamily="2" charset="2"/>
              <a:buChar char="q"/>
            </a:pPr>
            <a:r>
              <a:rPr lang="en-US" dirty="0">
                <a:latin typeface="Times New Roman" pitchFamily="18" charset="0"/>
                <a:cs typeface="Times New Roman" pitchFamily="18" charset="0"/>
              </a:rPr>
              <a:t>First released as open source product in August 2011 on </a:t>
            </a:r>
            <a:r>
              <a:rPr lang="en-US" dirty="0" err="1">
                <a:latin typeface="Times New Roman" pitchFamily="18" charset="0"/>
                <a:cs typeface="Times New Roman" pitchFamily="18" charset="0"/>
              </a:rPr>
              <a:t>github</a:t>
            </a:r>
            <a:r>
              <a:rPr lang="en-US" dirty="0">
                <a:latin typeface="Times New Roman" pitchFamily="18" charset="0"/>
                <a:cs typeface="Times New Roman" pitchFamily="18" charset="0"/>
              </a:rPr>
              <a:t> and it becomes no. 1 project on </a:t>
            </a:r>
            <a:r>
              <a:rPr lang="en-US" dirty="0" err="1">
                <a:latin typeface="Times New Roman" pitchFamily="18" charset="0"/>
                <a:cs typeface="Times New Roman" pitchFamily="18" charset="0"/>
              </a:rPr>
              <a:t>github</a:t>
            </a:r>
            <a:r>
              <a:rPr lang="en-US" dirty="0">
                <a:latin typeface="Times New Roman" pitchFamily="18" charset="0"/>
                <a:cs typeface="Times New Roman" pitchFamily="18" charset="0"/>
              </a:rPr>
              <a:t>.</a:t>
            </a:r>
          </a:p>
          <a:p>
            <a:pPr marL="82296" indent="0" algn="just">
              <a:buNone/>
            </a:pPr>
            <a:endParaRPr lang="en-US" dirty="0">
              <a:latin typeface="Times New Roman" pitchFamily="18" charset="0"/>
              <a:cs typeface="Times New Roman" pitchFamily="18" charset="0"/>
            </a:endParaRPr>
          </a:p>
          <a:p>
            <a:pPr marL="82296" indent="0" algn="just">
              <a:buNone/>
            </a:pPr>
            <a:r>
              <a:rPr lang="en-US" b="1" dirty="0">
                <a:latin typeface="Times New Roman" pitchFamily="18" charset="0"/>
                <a:cs typeface="Times New Roman" pitchFamily="18" charset="0"/>
              </a:rPr>
              <a:t>Why Bootstrap???</a:t>
            </a:r>
          </a:p>
          <a:p>
            <a:pPr algn="just">
              <a:buFont typeface="Wingdings" pitchFamily="2" charset="2"/>
              <a:buChar char="q"/>
            </a:pPr>
            <a:r>
              <a:rPr lang="en-US" dirty="0">
                <a:latin typeface="Times New Roman" pitchFamily="18" charset="0"/>
                <a:cs typeface="Times New Roman" pitchFamily="18" charset="0"/>
              </a:rPr>
              <a:t>Very easy to use</a:t>
            </a:r>
          </a:p>
          <a:p>
            <a:pPr algn="just">
              <a:buFont typeface="Wingdings" pitchFamily="2" charset="2"/>
              <a:buChar char="q"/>
            </a:pPr>
            <a:r>
              <a:rPr lang="en-US" dirty="0">
                <a:latin typeface="Times New Roman" pitchFamily="18" charset="0"/>
                <a:cs typeface="Times New Roman" pitchFamily="18" charset="0"/>
              </a:rPr>
              <a:t>Facilitates users to develop a responsive website</a:t>
            </a:r>
          </a:p>
          <a:p>
            <a:pPr algn="just">
              <a:buFont typeface="Wingdings" pitchFamily="2" charset="2"/>
              <a:buChar char="q"/>
            </a:pPr>
            <a:r>
              <a:rPr lang="en-US" dirty="0">
                <a:latin typeface="Times New Roman" pitchFamily="18" charset="0"/>
                <a:cs typeface="Times New Roman" pitchFamily="18" charset="0"/>
              </a:rPr>
              <a:t>Compatible on most of the browser like chrome, </a:t>
            </a:r>
            <a:r>
              <a:rPr lang="en-US" dirty="0" err="1">
                <a:latin typeface="Times New Roman" pitchFamily="18" charset="0"/>
                <a:cs typeface="Times New Roman" pitchFamily="18" charset="0"/>
              </a:rPr>
              <a:t>firefox</a:t>
            </a:r>
            <a:r>
              <a:rPr lang="en-US" dirty="0">
                <a:latin typeface="Times New Roman" pitchFamily="18" charset="0"/>
                <a:cs typeface="Times New Roman" pitchFamily="18" charset="0"/>
              </a:rPr>
              <a:t>, internet explorer, safari, opera etc.</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145</a:t>
            </a:fld>
            <a:endParaRPr lang="en-US"/>
          </a:p>
        </p:txBody>
      </p:sp>
    </p:spTree>
    <p:extLst>
      <p:ext uri="{BB962C8B-B14F-4D97-AF65-F5344CB8AC3E}">
        <p14:creationId xmlns:p14="http://schemas.microsoft.com/office/powerpoint/2010/main" val="15271240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a:bodyPr>
          <a:lstStyle/>
          <a:p>
            <a:r>
              <a:rPr lang="en-US" dirty="0">
                <a:latin typeface="Times New Roman" pitchFamily="18" charset="0"/>
                <a:cs typeface="Times New Roman" pitchFamily="18" charset="0"/>
              </a:rPr>
              <a:t>Introduction to Bootstrap</a:t>
            </a:r>
          </a:p>
        </p:txBody>
      </p:sp>
      <p:sp>
        <p:nvSpPr>
          <p:cNvPr id="3" name="Content Placeholder 2"/>
          <p:cNvSpPr>
            <a:spLocks noGrp="1"/>
          </p:cNvSpPr>
          <p:nvPr>
            <p:ph idx="1"/>
          </p:nvPr>
        </p:nvSpPr>
        <p:spPr>
          <a:xfrm>
            <a:off x="990600" y="838200"/>
            <a:ext cx="7848600" cy="5562600"/>
          </a:xfrm>
        </p:spPr>
        <p:txBody>
          <a:bodyPr>
            <a:noAutofit/>
          </a:bodyPr>
          <a:lstStyle/>
          <a:p>
            <a:pPr>
              <a:buFont typeface="Wingdings" pitchFamily="2" charset="2"/>
              <a:buChar char="q"/>
            </a:pPr>
            <a:r>
              <a:rPr lang="en-US" sz="1600" b="1" dirty="0">
                <a:latin typeface="Times New Roman" pitchFamily="18" charset="0"/>
                <a:cs typeface="Times New Roman" pitchFamily="18" charset="0"/>
              </a:rPr>
              <a:t>How to use??</a:t>
            </a:r>
          </a:p>
          <a:p>
            <a:pPr marL="82296" indent="0">
              <a:buNone/>
            </a:pPr>
            <a:r>
              <a:rPr lang="en-US" sz="1400" dirty="0">
                <a:latin typeface="Times New Roman" pitchFamily="18" charset="0"/>
                <a:cs typeface="Times New Roman" pitchFamily="18" charset="0"/>
              </a:rPr>
              <a:t>&lt;!DOCTYPE html&gt;  </a:t>
            </a:r>
          </a:p>
          <a:p>
            <a:pPr marL="82296" indent="0">
              <a:buNone/>
            </a:pPr>
            <a:r>
              <a:rPr lang="en-US" sz="1400" dirty="0">
                <a:latin typeface="Times New Roman" pitchFamily="18" charset="0"/>
                <a:cs typeface="Times New Roman" pitchFamily="18" charset="0"/>
              </a:rPr>
              <a:t>&lt;html </a:t>
            </a:r>
            <a:r>
              <a:rPr lang="en-US" sz="1400" dirty="0" err="1">
                <a:latin typeface="Times New Roman" pitchFamily="18" charset="0"/>
                <a:cs typeface="Times New Roman" pitchFamily="18" charset="0"/>
              </a:rPr>
              <a:t>lang</a:t>
            </a:r>
            <a:r>
              <a:rPr lang="en-US" sz="1400" dirty="0">
                <a:latin typeface="Times New Roman" pitchFamily="18" charset="0"/>
                <a:cs typeface="Times New Roman" pitchFamily="18" charset="0"/>
              </a:rPr>
              <a:t>="en"&gt;  </a:t>
            </a:r>
          </a:p>
          <a:p>
            <a:pPr marL="82296" indent="0">
              <a:buNone/>
            </a:pPr>
            <a:r>
              <a:rPr lang="en-US" sz="1400" dirty="0">
                <a:latin typeface="Times New Roman" pitchFamily="18" charset="0"/>
                <a:cs typeface="Times New Roman" pitchFamily="18" charset="0"/>
              </a:rPr>
              <a:t>&lt;head&gt;  </a:t>
            </a:r>
          </a:p>
          <a:p>
            <a:pPr marL="82296" indent="0">
              <a:buNone/>
            </a:pPr>
            <a:r>
              <a:rPr lang="en-US" sz="1400" dirty="0">
                <a:latin typeface="Times New Roman" pitchFamily="18" charset="0"/>
                <a:cs typeface="Times New Roman" pitchFamily="18" charset="0"/>
              </a:rPr>
              <a:t>  &lt;title&gt; Bootstrap &lt;/title&gt;  </a:t>
            </a:r>
          </a:p>
          <a:p>
            <a:pPr marL="82296" indent="0">
              <a:buNone/>
            </a:pPr>
            <a:r>
              <a:rPr lang="en-US" sz="1400" dirty="0">
                <a:latin typeface="Times New Roman" pitchFamily="18" charset="0"/>
                <a:cs typeface="Times New Roman" pitchFamily="18" charset="0"/>
              </a:rPr>
              <a:t>    </a:t>
            </a:r>
          </a:p>
          <a:p>
            <a:pPr marL="82296" indent="0">
              <a:buNone/>
            </a:pPr>
            <a:r>
              <a:rPr lang="en-US" sz="1400" dirty="0">
                <a:latin typeface="Times New Roman" pitchFamily="18" charset="0"/>
                <a:cs typeface="Times New Roman" pitchFamily="18" charset="0"/>
              </a:rPr>
              <a:t>  &lt;meta name="viewport" content="width=device-width, initial-scale=1"&gt;  </a:t>
            </a:r>
          </a:p>
          <a:p>
            <a:pPr marL="82296" indent="0">
              <a:buNone/>
            </a:pPr>
            <a:r>
              <a:rPr lang="en-US" sz="1400" dirty="0">
                <a:latin typeface="Times New Roman" pitchFamily="18" charset="0"/>
                <a:cs typeface="Times New Roman" pitchFamily="18" charset="0"/>
              </a:rPr>
              <a:t>  &lt;link </a:t>
            </a:r>
            <a:r>
              <a:rPr lang="en-US" sz="1400" dirty="0" err="1">
                <a:latin typeface="Times New Roman" pitchFamily="18" charset="0"/>
                <a:cs typeface="Times New Roman" pitchFamily="18" charset="0"/>
              </a:rPr>
              <a:t>rel</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stylesheet“href</a:t>
            </a:r>
            <a:r>
              <a:rPr lang="en-US" sz="1400" dirty="0">
                <a:latin typeface="Times New Roman" pitchFamily="18" charset="0"/>
                <a:cs typeface="Times New Roman" pitchFamily="18" charset="0"/>
              </a:rPr>
              <a:t>="https://maxcdn.bootstrapcdn.com/bootstrap/3.3.6/</a:t>
            </a:r>
            <a:r>
              <a:rPr lang="en-US" sz="1400" dirty="0" err="1">
                <a:latin typeface="Times New Roman" pitchFamily="18" charset="0"/>
                <a:cs typeface="Times New Roman" pitchFamily="18" charset="0"/>
              </a:rPr>
              <a:t>css</a:t>
            </a:r>
            <a:r>
              <a:rPr lang="en-US" sz="1400" dirty="0">
                <a:latin typeface="Times New Roman" pitchFamily="18" charset="0"/>
                <a:cs typeface="Times New Roman" pitchFamily="18" charset="0"/>
              </a:rPr>
              <a:t>/bootstrap.min.css"&gt;  </a:t>
            </a:r>
          </a:p>
          <a:p>
            <a:pPr marL="82296" indent="0">
              <a:buNone/>
            </a:pPr>
            <a:r>
              <a:rPr lang="en-US" sz="1400" dirty="0">
                <a:latin typeface="Times New Roman" pitchFamily="18" charset="0"/>
                <a:cs typeface="Times New Roman" pitchFamily="18" charset="0"/>
              </a:rPr>
              <a:t>&lt;/head&gt;  </a:t>
            </a:r>
          </a:p>
          <a:p>
            <a:pPr marL="82296" indent="0">
              <a:buNone/>
            </a:pPr>
            <a:r>
              <a:rPr lang="en-US" sz="1400" dirty="0">
                <a:latin typeface="Times New Roman" pitchFamily="18" charset="0"/>
                <a:cs typeface="Times New Roman" pitchFamily="18" charset="0"/>
              </a:rPr>
              <a:t>&lt;body&gt;  </a:t>
            </a:r>
          </a:p>
          <a:p>
            <a:pPr marL="82296" indent="0">
              <a:buNone/>
            </a:pPr>
            <a:r>
              <a:rPr lang="en-US" sz="1400" dirty="0">
                <a:latin typeface="Times New Roman" pitchFamily="18" charset="0"/>
                <a:cs typeface="Times New Roman" pitchFamily="18" charset="0"/>
              </a:rPr>
              <a:t>&lt;div class="container"&gt;  </a:t>
            </a:r>
          </a:p>
          <a:p>
            <a:pPr marL="82296" indent="0">
              <a:buNone/>
            </a:pPr>
            <a:r>
              <a:rPr lang="en-US" sz="1400" dirty="0">
                <a:latin typeface="Times New Roman" pitchFamily="18" charset="0"/>
                <a:cs typeface="Times New Roman" pitchFamily="18" charset="0"/>
              </a:rPr>
              <a:t>  &lt;h1&gt; First Bootstrap web page&lt;/h1&gt;  </a:t>
            </a:r>
          </a:p>
          <a:p>
            <a:pPr marL="82296" indent="0">
              <a:buNone/>
            </a:pPr>
            <a:r>
              <a:rPr lang="en-US" sz="1400" dirty="0">
                <a:latin typeface="Times New Roman" pitchFamily="18" charset="0"/>
                <a:cs typeface="Times New Roman" pitchFamily="18" charset="0"/>
              </a:rPr>
              <a:t>  &lt;p&gt; Paragraph..&lt;/p&gt;   </a:t>
            </a:r>
          </a:p>
          <a:p>
            <a:pPr marL="82296" indent="0">
              <a:buNone/>
            </a:pPr>
            <a:r>
              <a:rPr lang="en-US" sz="1400" dirty="0">
                <a:latin typeface="Times New Roman" pitchFamily="18" charset="0"/>
                <a:cs typeface="Times New Roman" pitchFamily="18" charset="0"/>
              </a:rPr>
              <a:t>&lt;/div&gt;  </a:t>
            </a:r>
          </a:p>
          <a:p>
            <a:pPr marL="82296" indent="0">
              <a:buNone/>
            </a:pPr>
            <a:r>
              <a:rPr lang="en-US" sz="1400" dirty="0">
                <a:latin typeface="Times New Roman" pitchFamily="18" charset="0"/>
                <a:cs typeface="Times New Roman" pitchFamily="18" charset="0"/>
              </a:rPr>
              <a:t>  </a:t>
            </a:r>
          </a:p>
          <a:p>
            <a:pPr marL="82296" indent="0">
              <a:buNone/>
            </a:pPr>
            <a:r>
              <a:rPr lang="en-US" sz="1400" dirty="0">
                <a:latin typeface="Times New Roman" pitchFamily="18" charset="0"/>
                <a:cs typeface="Times New Roman" pitchFamily="18" charset="0"/>
              </a:rPr>
              <a:t>  &lt;script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="https://ajax.googleapis.com/</a:t>
            </a:r>
            <a:r>
              <a:rPr lang="en-US" sz="1400" dirty="0" err="1">
                <a:latin typeface="Times New Roman" pitchFamily="18" charset="0"/>
                <a:cs typeface="Times New Roman" pitchFamily="18" charset="0"/>
              </a:rPr>
              <a:t>ajax</a:t>
            </a:r>
            <a:r>
              <a:rPr lang="en-US" sz="1400" dirty="0">
                <a:latin typeface="Times New Roman" pitchFamily="18" charset="0"/>
                <a:cs typeface="Times New Roman" pitchFamily="18" charset="0"/>
              </a:rPr>
              <a:t>/libs/</a:t>
            </a:r>
            <a:r>
              <a:rPr lang="en-US" sz="1400" dirty="0" err="1">
                <a:latin typeface="Times New Roman" pitchFamily="18" charset="0"/>
                <a:cs typeface="Times New Roman" pitchFamily="18" charset="0"/>
              </a:rPr>
              <a:t>jquery</a:t>
            </a:r>
            <a:r>
              <a:rPr lang="en-US" sz="1400" dirty="0">
                <a:latin typeface="Times New Roman" pitchFamily="18" charset="0"/>
                <a:cs typeface="Times New Roman" pitchFamily="18" charset="0"/>
              </a:rPr>
              <a:t>/1.12.0/jquery.min.js"&gt;&lt;/script&gt;  </a:t>
            </a:r>
          </a:p>
          <a:p>
            <a:pPr marL="82296" indent="0">
              <a:buNone/>
            </a:pPr>
            <a:r>
              <a:rPr lang="en-US" sz="1400" dirty="0">
                <a:latin typeface="Times New Roman" pitchFamily="18" charset="0"/>
                <a:cs typeface="Times New Roman" pitchFamily="18" charset="0"/>
              </a:rPr>
              <a:t>  &lt;script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="https://maxcdn.bootstrapcdn.com/bootstrap/3.3.6/</a:t>
            </a:r>
            <a:r>
              <a:rPr lang="en-US" sz="1400" dirty="0" err="1">
                <a:latin typeface="Times New Roman" pitchFamily="18" charset="0"/>
                <a:cs typeface="Times New Roman" pitchFamily="18" charset="0"/>
              </a:rPr>
              <a:t>js</a:t>
            </a:r>
            <a:r>
              <a:rPr lang="en-US" sz="1400" dirty="0">
                <a:latin typeface="Times New Roman" pitchFamily="18" charset="0"/>
                <a:cs typeface="Times New Roman" pitchFamily="18" charset="0"/>
              </a:rPr>
              <a:t>/bootstrap.min.js"&gt;&lt;/script&gt;  </a:t>
            </a:r>
          </a:p>
          <a:p>
            <a:pPr marL="82296" indent="0">
              <a:buNone/>
            </a:pPr>
            <a:r>
              <a:rPr lang="en-US" sz="1400" dirty="0">
                <a:latin typeface="Times New Roman" pitchFamily="18" charset="0"/>
                <a:cs typeface="Times New Roman" pitchFamily="18" charset="0"/>
              </a:rPr>
              <a:t>&lt;/body&gt;  </a:t>
            </a:r>
          </a:p>
          <a:p>
            <a:pPr marL="82296" indent="0">
              <a:buNone/>
            </a:pPr>
            <a:r>
              <a:rPr lang="en-US" sz="1400" dirty="0">
                <a:latin typeface="Times New Roman" pitchFamily="18" charset="0"/>
                <a:cs typeface="Times New Roman" pitchFamily="18" charset="0"/>
              </a:rPr>
              <a:t>&lt;/html&gt;  </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146</a:t>
            </a:fld>
            <a:endParaRPr lang="en-US"/>
          </a:p>
        </p:txBody>
      </p:sp>
    </p:spTree>
    <p:extLst>
      <p:ext uri="{BB962C8B-B14F-4D97-AF65-F5344CB8AC3E}">
        <p14:creationId xmlns:p14="http://schemas.microsoft.com/office/powerpoint/2010/main" val="15271240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a:bodyPr>
          <a:lstStyle/>
          <a:p>
            <a:r>
              <a:rPr lang="en-US" dirty="0">
                <a:latin typeface="Times New Roman" pitchFamily="18" charset="0"/>
                <a:cs typeface="Times New Roman" pitchFamily="18" charset="0"/>
              </a:rPr>
              <a:t>Lab Assignment-2</a:t>
            </a:r>
          </a:p>
        </p:txBody>
      </p:sp>
      <p:sp>
        <p:nvSpPr>
          <p:cNvPr id="3" name="Content Placeholder 2"/>
          <p:cNvSpPr>
            <a:spLocks noGrp="1"/>
          </p:cNvSpPr>
          <p:nvPr>
            <p:ph idx="1"/>
          </p:nvPr>
        </p:nvSpPr>
        <p:spPr>
          <a:xfrm>
            <a:off x="990600" y="990600"/>
            <a:ext cx="7848600" cy="4800600"/>
          </a:xfrm>
        </p:spPr>
        <p:txBody>
          <a:bodyPr>
            <a:noAutofit/>
          </a:bodyPr>
          <a:lstStyle/>
          <a:p>
            <a:pPr marL="425196" indent="-342900">
              <a:buFont typeface="+mj-lt"/>
              <a:buAutoNum type="arabicPeriod"/>
            </a:pPr>
            <a:r>
              <a:rPr lang="en-US" sz="2000" dirty="0">
                <a:latin typeface="Times New Roman" pitchFamily="18" charset="0"/>
                <a:cs typeface="Times New Roman" pitchFamily="18" charset="0"/>
              </a:rPr>
              <a:t>Using CSS and HTML design following layout</a:t>
            </a:r>
          </a:p>
          <a:p>
            <a:pPr marL="425196" indent="-342900">
              <a:buFont typeface="+mj-lt"/>
              <a:buAutoNum type="arabicPeriod"/>
            </a:pPr>
            <a:endParaRPr lang="en-US" sz="2000" dirty="0">
              <a:latin typeface="Times New Roman" pitchFamily="18" charset="0"/>
              <a:cs typeface="Times New Roman" pitchFamily="18" charset="0"/>
            </a:endParaRPr>
          </a:p>
          <a:p>
            <a:pPr marL="425196" indent="-342900">
              <a:buFont typeface="+mj-lt"/>
              <a:buAutoNum type="arabicPeriod"/>
            </a:pPr>
            <a:endParaRPr lang="en-US" sz="2000" dirty="0">
              <a:latin typeface="Times New Roman" pitchFamily="18" charset="0"/>
              <a:cs typeface="Times New Roman" pitchFamily="18" charset="0"/>
            </a:endParaRPr>
          </a:p>
          <a:p>
            <a:pPr marL="425196" indent="-342900">
              <a:buFont typeface="+mj-lt"/>
              <a:buAutoNum type="arabicPeriod"/>
            </a:pPr>
            <a:endParaRPr lang="en-US" sz="2000" dirty="0">
              <a:latin typeface="Times New Roman" pitchFamily="18" charset="0"/>
              <a:cs typeface="Times New Roman" pitchFamily="18" charset="0"/>
            </a:endParaRPr>
          </a:p>
          <a:p>
            <a:pPr marL="425196" indent="-342900">
              <a:buFont typeface="+mj-lt"/>
              <a:buAutoNum type="arabicPeriod"/>
            </a:pPr>
            <a:endParaRPr lang="en-US" sz="2000" dirty="0">
              <a:latin typeface="Times New Roman" pitchFamily="18" charset="0"/>
              <a:cs typeface="Times New Roman" pitchFamily="18" charset="0"/>
            </a:endParaRPr>
          </a:p>
          <a:p>
            <a:pPr marL="425196" indent="-342900">
              <a:buFont typeface="+mj-lt"/>
              <a:buAutoNum type="arabicPeriod"/>
            </a:pPr>
            <a:endParaRPr lang="en-US" sz="2000" dirty="0">
              <a:latin typeface="Times New Roman" pitchFamily="18" charset="0"/>
              <a:cs typeface="Times New Roman" pitchFamily="18" charset="0"/>
            </a:endParaRPr>
          </a:p>
          <a:p>
            <a:pPr marL="425196" indent="-342900">
              <a:buFont typeface="+mj-lt"/>
              <a:buAutoNum type="arabicPeriod"/>
            </a:pPr>
            <a:endParaRPr lang="en-US" sz="2000" dirty="0">
              <a:latin typeface="Times New Roman" pitchFamily="18" charset="0"/>
              <a:cs typeface="Times New Roman" pitchFamily="18" charset="0"/>
            </a:endParaRPr>
          </a:p>
          <a:p>
            <a:pPr marL="425196" indent="-342900">
              <a:buFont typeface="+mj-lt"/>
              <a:buAutoNum type="arabicPeriod"/>
            </a:pPr>
            <a:endParaRPr lang="en-US" sz="2000" dirty="0">
              <a:latin typeface="Times New Roman" pitchFamily="18" charset="0"/>
              <a:cs typeface="Times New Roman" pitchFamily="18" charset="0"/>
            </a:endParaRPr>
          </a:p>
          <a:p>
            <a:pPr marL="425196" indent="-342900">
              <a:buFont typeface="+mj-lt"/>
              <a:buAutoNum type="arabicPeriod"/>
            </a:pPr>
            <a:r>
              <a:rPr lang="en-US" sz="2000" dirty="0">
                <a:latin typeface="Times New Roman" pitchFamily="18" charset="0"/>
                <a:cs typeface="Times New Roman" pitchFamily="18" charset="0"/>
              </a:rPr>
              <a:t>Design your class routine using appropriate.</a:t>
            </a:r>
          </a:p>
          <a:p>
            <a:pPr marL="425196" indent="-342900">
              <a:buFont typeface="+mj-lt"/>
              <a:buAutoNum type="arabicPeriod"/>
            </a:pPr>
            <a:r>
              <a:rPr lang="en-US" sz="2000" dirty="0">
                <a:latin typeface="Times New Roman" pitchFamily="18" charset="0"/>
                <a:cs typeface="Times New Roman" pitchFamily="18" charset="0"/>
              </a:rPr>
              <a:t>Write a code for the position relative, absolute, fixed  and make html page using  </a:t>
            </a:r>
            <a:r>
              <a:rPr lang="en-US" sz="2000" dirty="0" err="1">
                <a:latin typeface="Times New Roman" pitchFamily="18" charset="0"/>
                <a:cs typeface="Times New Roman" pitchFamily="18" charset="0"/>
              </a:rPr>
              <a:t>css</a:t>
            </a:r>
            <a:r>
              <a:rPr lang="en-US" sz="2000" dirty="0">
                <a:latin typeface="Times New Roman" pitchFamily="18" charset="0"/>
                <a:cs typeface="Times New Roman" pitchFamily="18" charset="0"/>
              </a:rPr>
              <a:t> position.</a:t>
            </a:r>
          </a:p>
          <a:p>
            <a:pPr marL="425196" indent="-342900">
              <a:buFont typeface="+mj-lt"/>
              <a:buAutoNum type="arabicPeriod"/>
            </a:pPr>
            <a:r>
              <a:rPr lang="en-US" sz="2000" dirty="0">
                <a:latin typeface="Times New Roman" pitchFamily="18" charset="0"/>
                <a:cs typeface="Times New Roman" pitchFamily="18" charset="0"/>
              </a:rPr>
              <a:t>Using CSS design attractive 3D effect buttons.</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02720816"/>
              </p:ext>
            </p:extLst>
          </p:nvPr>
        </p:nvGraphicFramePr>
        <p:xfrm>
          <a:off x="1524000" y="1397001"/>
          <a:ext cx="3429000" cy="1955799"/>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464344">
                  <a:extLst>
                    <a:ext uri="{9D8B030D-6E8A-4147-A177-3AD203B41FA5}">
                      <a16:colId xmlns:a16="http://schemas.microsoft.com/office/drawing/2014/main" val="20001"/>
                    </a:ext>
                  </a:extLst>
                </a:gridCol>
                <a:gridCol w="678656">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651933">
                <a:tc gridSpan="4">
                  <a:txBody>
                    <a:bodyPr/>
                    <a:lstStyle/>
                    <a:p>
                      <a:pPr algn="ctr"/>
                      <a:r>
                        <a:rPr lang="en-US" dirty="0"/>
                        <a:t>1</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1933">
                <a:tc>
                  <a:txBody>
                    <a:bodyPr/>
                    <a:lstStyle/>
                    <a:p>
                      <a:r>
                        <a:rPr lang="en-US" dirty="0"/>
                        <a:t>2</a:t>
                      </a:r>
                    </a:p>
                  </a:txBody>
                  <a:tcPr/>
                </a:tc>
                <a:tc gridSpan="2">
                  <a:txBody>
                    <a:bodyPr/>
                    <a:lstStyle/>
                    <a:p>
                      <a:r>
                        <a:rPr lang="en-US" dirty="0"/>
                        <a:t>3</a:t>
                      </a:r>
                    </a:p>
                  </a:txBody>
                  <a:tcPr/>
                </a:tc>
                <a:tc hMerge="1">
                  <a:txBody>
                    <a:bodyPr/>
                    <a:lstStyle/>
                    <a:p>
                      <a:endParaRPr lang="en-US"/>
                    </a:p>
                  </a:txBody>
                  <a:tcPr/>
                </a:tc>
                <a:tc>
                  <a:txBody>
                    <a:bodyPr/>
                    <a:lstStyle/>
                    <a:p>
                      <a:pPr algn="ctr"/>
                      <a:r>
                        <a:rPr lang="en-US" dirty="0"/>
                        <a:t>4</a:t>
                      </a:r>
                    </a:p>
                  </a:txBody>
                  <a:tcPr/>
                </a:tc>
                <a:extLst>
                  <a:ext uri="{0D108BD9-81ED-4DB2-BD59-A6C34878D82A}">
                    <a16:rowId xmlns:a16="http://schemas.microsoft.com/office/drawing/2014/main" val="10001"/>
                  </a:ext>
                </a:extLst>
              </a:tr>
              <a:tr h="651933">
                <a:tc gridSpan="2">
                  <a:txBody>
                    <a:bodyPr/>
                    <a:lstStyle/>
                    <a:p>
                      <a:r>
                        <a:rPr lang="en-US" dirty="0"/>
                        <a:t>5</a:t>
                      </a:r>
                    </a:p>
                  </a:txBody>
                  <a:tcPr>
                    <a:lnR w="12700" cap="flat" cmpd="sng" algn="ctr">
                      <a:solidFill>
                        <a:schemeClr val="tx1"/>
                      </a:solidFill>
                      <a:prstDash val="solid"/>
                      <a:round/>
                      <a:headEnd type="none" w="med" len="med"/>
                      <a:tailEnd type="none" w="med" len="med"/>
                    </a:lnR>
                  </a:tcPr>
                </a:tc>
                <a:tc hMerge="1">
                  <a:txBody>
                    <a:bodyPr/>
                    <a:lstStyle/>
                    <a:p>
                      <a:endParaRPr lang="en-US" dirty="0"/>
                    </a:p>
                  </a:txBody>
                  <a:tcPr/>
                </a:tc>
                <a:tc gridSpan="2">
                  <a:txBody>
                    <a:bodyPr/>
                    <a:lstStyle/>
                    <a:p>
                      <a:r>
                        <a:rPr lang="en-US" dirty="0"/>
                        <a:t>6</a:t>
                      </a: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2476649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57400"/>
            <a:ext cx="7498080" cy="1143000"/>
          </a:xfrm>
          <a:effectLst>
            <a:outerShdw blurRad="50800" dist="38100" dir="13500000" algn="br" rotWithShape="0">
              <a:prstClr val="black">
                <a:alpha val="40000"/>
              </a:prstClr>
            </a:outerShdw>
          </a:effectLst>
          <a:scene3d>
            <a:camera prst="orthographicFront"/>
            <a:lightRig rig="threePt" dir="t"/>
          </a:scene3d>
          <a:sp3d>
            <a:bevelT w="165100" prst="coolSlant"/>
          </a:sp3d>
        </p:spPr>
        <p:txBody>
          <a:bodyPr/>
          <a:lstStyle/>
          <a:p>
            <a:pPr algn="ctr"/>
            <a:r>
              <a:rPr lang="en-US" dirty="0"/>
              <a:t>Thank You !!!</a:t>
            </a:r>
            <a:r>
              <a:rPr lang="en-US" dirty="0">
                <a:sym typeface="Wingdings" pitchFamily="2" charset="2"/>
              </a:rPr>
              <a:t></a:t>
            </a:r>
            <a:endParaRPr lang="en-US"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148</a:t>
            </a:fld>
            <a:endParaRPr lang="en-US"/>
          </a:p>
        </p:txBody>
      </p:sp>
    </p:spTree>
    <p:extLst>
      <p:ext uri="{BB962C8B-B14F-4D97-AF65-F5344CB8AC3E}">
        <p14:creationId xmlns:p14="http://schemas.microsoft.com/office/powerpoint/2010/main" val="259922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Selectors</a:t>
            </a:r>
          </a:p>
        </p:txBody>
      </p:sp>
      <p:sp>
        <p:nvSpPr>
          <p:cNvPr id="3" name="Content Placeholder 2"/>
          <p:cNvSpPr>
            <a:spLocks noGrp="1"/>
          </p:cNvSpPr>
          <p:nvPr>
            <p:ph sz="quarter" idx="1"/>
          </p:nvPr>
        </p:nvSpPr>
        <p:spPr>
          <a:xfrm>
            <a:off x="990600" y="1371600"/>
            <a:ext cx="7924800" cy="4953000"/>
          </a:xfrm>
        </p:spPr>
        <p:txBody>
          <a:bodyPr>
            <a:normAutofit lnSpcReduction="10000"/>
          </a:bodyPr>
          <a:lstStyle/>
          <a:p>
            <a:pPr algn="just"/>
            <a:r>
              <a:rPr lang="en-US" sz="2400" dirty="0">
                <a:solidFill>
                  <a:srgbClr val="000000"/>
                </a:solidFill>
                <a:latin typeface="Times New Roman" pitchFamily="18" charset="0"/>
                <a:cs typeface="Times New Roman" pitchFamily="18" charset="0"/>
              </a:rPr>
              <a:t>A CSS selector selects the HTML element(s) you want to style.</a:t>
            </a:r>
            <a:r>
              <a:rPr lang="en-US" sz="2400" dirty="0">
                <a:latin typeface="Times New Roman" pitchFamily="18" charset="0"/>
                <a:cs typeface="Times New Roman" pitchFamily="18" charset="0"/>
              </a:rPr>
              <a:t> CSS selectors are used to "find" (or select) the HTML elements you want to style.</a:t>
            </a:r>
          </a:p>
          <a:p>
            <a:pPr algn="just"/>
            <a:r>
              <a:rPr lang="en-US" sz="2400" b="1" dirty="0">
                <a:effectLst>
                  <a:outerShdw blurRad="38100" dist="38100" dir="2700000" algn="tl">
                    <a:srgbClr val="000000">
                      <a:alpha val="43137"/>
                    </a:srgbClr>
                  </a:outerShdw>
                </a:effectLst>
                <a:latin typeface="Times New Roman" pitchFamily="18" charset="0"/>
                <a:cs typeface="Times New Roman" pitchFamily="18" charset="0"/>
              </a:rPr>
              <a:t>We can divide CSS selectors into five categories:</a:t>
            </a:r>
            <a:endParaRPr lang="en-US" sz="2400" b="1" dirty="0">
              <a:solidFill>
                <a:srgbClr val="FF9933"/>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lgn="just">
              <a:buFont typeface="+mj-lt"/>
              <a:buAutoNum type="arabicPeriod"/>
            </a:pPr>
            <a:r>
              <a:rPr lang="en-US" sz="2400" dirty="0">
                <a:solidFill>
                  <a:srgbClr val="FF9933"/>
                </a:solidFill>
                <a:latin typeface="Times New Roman" pitchFamily="18" charset="0"/>
                <a:cs typeface="Times New Roman" pitchFamily="18" charset="0"/>
              </a:rPr>
              <a:t>Simple selectors</a:t>
            </a:r>
            <a:r>
              <a:rPr lang="en-US" sz="2400" dirty="0">
                <a:latin typeface="Times New Roman" pitchFamily="18" charset="0"/>
                <a:cs typeface="Times New Roman" pitchFamily="18" charset="0"/>
              </a:rPr>
              <a:t> (select elements based on name, id, class)</a:t>
            </a:r>
          </a:p>
          <a:p>
            <a:pPr marL="457200" indent="-457200" algn="just">
              <a:buFont typeface="+mj-lt"/>
              <a:buAutoNum type="arabicPeriod"/>
            </a:pPr>
            <a:r>
              <a:rPr lang="en-US" sz="2400" dirty="0" err="1">
                <a:latin typeface="Times New Roman" pitchFamily="18" charset="0"/>
                <a:cs typeface="Times New Roman" pitchFamily="18" charset="0"/>
                <a:hlinkClick r:id="rId2"/>
              </a:rPr>
              <a:t>Combinator</a:t>
            </a:r>
            <a:r>
              <a:rPr lang="en-US" sz="2400" dirty="0">
                <a:latin typeface="Times New Roman" pitchFamily="18" charset="0"/>
                <a:cs typeface="Times New Roman" pitchFamily="18" charset="0"/>
                <a:hlinkClick r:id="rId2"/>
              </a:rPr>
              <a:t> selectors</a:t>
            </a:r>
            <a:r>
              <a:rPr lang="en-US" sz="2400" dirty="0">
                <a:latin typeface="Times New Roman" pitchFamily="18" charset="0"/>
                <a:cs typeface="Times New Roman" pitchFamily="18" charset="0"/>
              </a:rPr>
              <a:t> (select elements based on a specific relationship between them)</a:t>
            </a:r>
          </a:p>
          <a:p>
            <a:pPr marL="457200" indent="-457200" algn="just">
              <a:buFont typeface="+mj-lt"/>
              <a:buAutoNum type="arabicPeriod"/>
            </a:pPr>
            <a:r>
              <a:rPr lang="en-US" sz="2400" dirty="0">
                <a:latin typeface="Times New Roman" pitchFamily="18" charset="0"/>
                <a:cs typeface="Times New Roman" pitchFamily="18" charset="0"/>
                <a:hlinkClick r:id="rId3"/>
              </a:rPr>
              <a:t>Pseudo-class selectors</a:t>
            </a:r>
            <a:r>
              <a:rPr lang="en-US" sz="2400" dirty="0">
                <a:latin typeface="Times New Roman" pitchFamily="18" charset="0"/>
                <a:cs typeface="Times New Roman" pitchFamily="18" charset="0"/>
              </a:rPr>
              <a:t> (select elements based on a certain state)</a:t>
            </a:r>
          </a:p>
          <a:p>
            <a:pPr marL="457200" indent="-457200" algn="just">
              <a:buFont typeface="+mj-lt"/>
              <a:buAutoNum type="arabicPeriod"/>
            </a:pPr>
            <a:r>
              <a:rPr lang="en-US" sz="2400" dirty="0">
                <a:latin typeface="Times New Roman" pitchFamily="18" charset="0"/>
                <a:cs typeface="Times New Roman" pitchFamily="18" charset="0"/>
                <a:hlinkClick r:id="rId4"/>
              </a:rPr>
              <a:t>Pseudo-elements selectors</a:t>
            </a:r>
            <a:r>
              <a:rPr lang="en-US" sz="2400" dirty="0">
                <a:latin typeface="Times New Roman" pitchFamily="18" charset="0"/>
                <a:cs typeface="Times New Roman" pitchFamily="18" charset="0"/>
              </a:rPr>
              <a:t> (select and style a part of an element)</a:t>
            </a:r>
          </a:p>
          <a:p>
            <a:pPr marL="457200" indent="-457200" algn="just">
              <a:buFont typeface="+mj-lt"/>
              <a:buAutoNum type="arabicPeriod"/>
            </a:pPr>
            <a:r>
              <a:rPr lang="en-US" sz="2400" dirty="0">
                <a:latin typeface="Times New Roman" pitchFamily="18" charset="0"/>
                <a:cs typeface="Times New Roman" pitchFamily="18" charset="0"/>
                <a:hlinkClick r:id="rId5"/>
              </a:rPr>
              <a:t>Attribute selectors</a:t>
            </a:r>
            <a:r>
              <a:rPr lang="en-US" sz="2400" dirty="0">
                <a:latin typeface="Times New Roman" pitchFamily="18" charset="0"/>
                <a:cs typeface="Times New Roman" pitchFamily="18" charset="0"/>
              </a:rPr>
              <a:t> (select elements based on an attribute or attribute value)</a:t>
            </a: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15</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46103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The CSS </a:t>
            </a:r>
            <a:r>
              <a:rPr lang="en-US" b="1" dirty="0">
                <a:solidFill>
                  <a:srgbClr val="FF9933"/>
                </a:solidFill>
                <a:effectLst>
                  <a:outerShdw blurRad="38100" dist="38100" dir="2700000" algn="tl">
                    <a:srgbClr val="000000">
                      <a:alpha val="43137"/>
                    </a:srgbClr>
                  </a:outerShdw>
                </a:effectLst>
              </a:rPr>
              <a:t>element</a:t>
            </a:r>
            <a:r>
              <a:rPr lang="en-US" b="1" dirty="0">
                <a:effectLst>
                  <a:outerShdw blurRad="38100" dist="38100" dir="2700000" algn="tl">
                    <a:srgbClr val="000000">
                      <a:alpha val="43137"/>
                    </a:srgbClr>
                  </a:outerShdw>
                </a:effectLst>
              </a:rPr>
              <a:t> </a:t>
            </a:r>
            <a:r>
              <a:rPr lang="en-US" b="1" dirty="0">
                <a:solidFill>
                  <a:srgbClr val="FF9933"/>
                </a:solidFill>
                <a:effectLst>
                  <a:outerShdw blurRad="38100" dist="38100" dir="2700000" algn="tl">
                    <a:srgbClr val="000000">
                      <a:alpha val="43137"/>
                    </a:srgbClr>
                  </a:outerShdw>
                </a:effectLst>
              </a:rPr>
              <a:t>Selector</a:t>
            </a:r>
          </a:p>
        </p:txBody>
      </p:sp>
      <p:sp>
        <p:nvSpPr>
          <p:cNvPr id="3" name="Content Placeholder 2"/>
          <p:cNvSpPr>
            <a:spLocks noGrp="1"/>
          </p:cNvSpPr>
          <p:nvPr>
            <p:ph sz="quarter" idx="1"/>
          </p:nvPr>
        </p:nvSpPr>
        <p:spPr>
          <a:xfrm>
            <a:off x="990600" y="1447800"/>
            <a:ext cx="7943088" cy="4800600"/>
          </a:xfrm>
        </p:spPr>
        <p:txBody>
          <a:bodyPr/>
          <a:lstStyle/>
          <a:p>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element selector</a:t>
            </a:r>
            <a:r>
              <a:rPr lang="en-US" dirty="0">
                <a:latin typeface="Times New Roman" pitchFamily="18" charset="0"/>
                <a:cs typeface="Times New Roman" pitchFamily="18" charset="0"/>
              </a:rPr>
              <a:t> selects HTML elements based on the element name.</a:t>
            </a:r>
          </a:p>
          <a:p>
            <a:pPr marL="0" indent="0">
              <a:buNone/>
            </a:pPr>
            <a:r>
              <a:rPr lang="en-US" b="1" dirty="0">
                <a:latin typeface="Times New Roman" pitchFamily="18" charset="0"/>
                <a:cs typeface="Times New Roman" pitchFamily="18" charset="0"/>
              </a:rPr>
              <a:t>Example</a:t>
            </a:r>
          </a:p>
          <a:p>
            <a:pPr marL="0" indent="0">
              <a:buNone/>
            </a:pPr>
            <a:r>
              <a:rPr lang="en-US" dirty="0">
                <a:latin typeface="Times New Roman" pitchFamily="18" charset="0"/>
                <a:cs typeface="Times New Roman" pitchFamily="18" charset="0"/>
              </a:rPr>
              <a:t>Here, all &lt;p&gt; elements on the page will be center-aligned, with a red text color: </a:t>
            </a:r>
          </a:p>
          <a:p>
            <a:pPr marL="0" indent="0">
              <a:buNone/>
            </a:pPr>
            <a:r>
              <a:rPr lang="en-US" dirty="0">
                <a:solidFill>
                  <a:srgbClr val="A52A2A"/>
                </a:solidFill>
                <a:latin typeface="Times New Roman" pitchFamily="18" charset="0"/>
                <a:cs typeface="Times New Roman" pitchFamily="18" charset="0"/>
              </a:rPr>
              <a:t>p</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  text-align</a:t>
            </a:r>
            <a:r>
              <a:rPr lang="en-US" dirty="0">
                <a:solidFill>
                  <a:srgbClr val="000000"/>
                </a:solidFill>
                <a:latin typeface="Times New Roman" pitchFamily="18" charset="0"/>
                <a:cs typeface="Times New Roman" pitchFamily="18" charset="0"/>
              </a:rPr>
              <a:t>:</a:t>
            </a:r>
            <a:r>
              <a:rPr lang="en-US" dirty="0">
                <a:solidFill>
                  <a:srgbClr val="0000CD"/>
                </a:solidFill>
                <a:latin typeface="Times New Roman" pitchFamily="18" charset="0"/>
                <a:cs typeface="Times New Roman" pitchFamily="18" charset="0"/>
              </a:rPr>
              <a:t> center</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  color</a:t>
            </a:r>
            <a:r>
              <a:rPr lang="en-US" dirty="0">
                <a:solidFill>
                  <a:srgbClr val="000000"/>
                </a:solidFill>
                <a:latin typeface="Times New Roman" pitchFamily="18" charset="0"/>
                <a:cs typeface="Times New Roman" pitchFamily="18" charset="0"/>
              </a:rPr>
              <a:t>:</a:t>
            </a:r>
            <a:r>
              <a:rPr lang="en-US" dirty="0">
                <a:solidFill>
                  <a:srgbClr val="0000CD"/>
                </a:solidFill>
                <a:latin typeface="Times New Roman" pitchFamily="18" charset="0"/>
                <a:cs typeface="Times New Roman" pitchFamily="18" charset="0"/>
              </a:rPr>
              <a:t> red</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16</a:t>
            </a:fld>
            <a:endParaRPr lang="en-US"/>
          </a:p>
        </p:txBody>
      </p:sp>
    </p:spTree>
    <p:extLst>
      <p:ext uri="{BB962C8B-B14F-4D97-AF65-F5344CB8AC3E}">
        <p14:creationId xmlns:p14="http://schemas.microsoft.com/office/powerpoint/2010/main" val="362270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effectLst>
                  <a:outerShdw blurRad="38100" dist="38100" dir="2700000" algn="tl">
                    <a:srgbClr val="000000">
                      <a:alpha val="43137"/>
                    </a:srgbClr>
                  </a:outerShdw>
                </a:effectLst>
                <a:latin typeface="Segoe UI" panose="020B0502040204020203" pitchFamily="34" charset="0"/>
              </a:rPr>
              <a:t>The CSS </a:t>
            </a:r>
            <a:r>
              <a:rPr lang="en-US" b="1" dirty="0">
                <a:solidFill>
                  <a:srgbClr val="FF9933"/>
                </a:solidFill>
                <a:effectLst>
                  <a:outerShdw blurRad="38100" dist="38100" dir="2700000" algn="tl">
                    <a:srgbClr val="000000">
                      <a:alpha val="43137"/>
                    </a:srgbClr>
                  </a:outerShdw>
                </a:effectLst>
                <a:latin typeface="Segoe UI" panose="020B0502040204020203" pitchFamily="34" charset="0"/>
              </a:rPr>
              <a:t>id Selector</a:t>
            </a:r>
            <a:endParaRPr lang="en-US" b="1" dirty="0">
              <a:solidFill>
                <a:srgbClr val="FF9933"/>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990600" y="1371600"/>
            <a:ext cx="7775448" cy="5257800"/>
          </a:xfrm>
        </p:spPr>
        <p:txBody>
          <a:bodyPr>
            <a:normAutofit lnSpcReduction="10000"/>
          </a:bodyPr>
          <a:lstStyle/>
          <a:p>
            <a:r>
              <a:rPr lang="en-US" sz="2000" dirty="0">
                <a:solidFill>
                  <a:srgbClr val="000000"/>
                </a:solidFill>
                <a:latin typeface="Times New Roman" pitchFamily="18" charset="0"/>
                <a:cs typeface="Times New Roman" pitchFamily="18" charset="0"/>
              </a:rPr>
              <a:t>The </a:t>
            </a:r>
            <a:r>
              <a:rPr lang="en-US" sz="2000" b="1" dirty="0">
                <a:solidFill>
                  <a:srgbClr val="000000"/>
                </a:solidFill>
                <a:latin typeface="Times New Roman" pitchFamily="18" charset="0"/>
                <a:cs typeface="Times New Roman" pitchFamily="18" charset="0"/>
              </a:rPr>
              <a:t>id selector</a:t>
            </a:r>
            <a:r>
              <a:rPr lang="en-US" sz="2000" dirty="0">
                <a:solidFill>
                  <a:srgbClr val="000000"/>
                </a:solidFill>
                <a:latin typeface="Times New Roman" pitchFamily="18" charset="0"/>
                <a:cs typeface="Times New Roman" pitchFamily="18" charset="0"/>
              </a:rPr>
              <a:t> uses the id attribute of an HTML element to select a specific element.</a:t>
            </a:r>
          </a:p>
          <a:p>
            <a:r>
              <a:rPr lang="en-US" sz="2000" dirty="0">
                <a:solidFill>
                  <a:srgbClr val="000000"/>
                </a:solidFill>
                <a:latin typeface="Times New Roman" pitchFamily="18" charset="0"/>
                <a:cs typeface="Times New Roman" pitchFamily="18" charset="0"/>
              </a:rPr>
              <a:t>The id of an element is unique within a page, so the id selector is used to select one unique element!</a:t>
            </a:r>
          </a:p>
          <a:p>
            <a:r>
              <a:rPr lang="en-US" sz="2000" dirty="0">
                <a:solidFill>
                  <a:srgbClr val="000000"/>
                </a:solidFill>
                <a:latin typeface="Times New Roman" pitchFamily="18" charset="0"/>
                <a:cs typeface="Times New Roman" pitchFamily="18" charset="0"/>
              </a:rPr>
              <a:t>To select an element with a specific id, write a hash (#) character, followed by the id of the element.</a:t>
            </a:r>
          </a:p>
          <a:p>
            <a:r>
              <a:rPr lang="en-US" sz="2000" dirty="0">
                <a:solidFill>
                  <a:srgbClr val="000000"/>
                </a:solidFill>
                <a:latin typeface="Times New Roman" pitchFamily="18" charset="0"/>
                <a:cs typeface="Times New Roman" pitchFamily="18" charset="0"/>
              </a:rPr>
              <a:t>Example</a:t>
            </a:r>
          </a:p>
          <a:p>
            <a:r>
              <a:rPr lang="en-US" sz="2000" dirty="0">
                <a:solidFill>
                  <a:srgbClr val="000000"/>
                </a:solidFill>
                <a:latin typeface="Times New Roman" pitchFamily="18" charset="0"/>
                <a:cs typeface="Times New Roman" pitchFamily="18" charset="0"/>
              </a:rPr>
              <a:t>The CSS rule below will be applied to the HTML element with id="para1": </a:t>
            </a:r>
          </a:p>
          <a:p>
            <a:r>
              <a:rPr lang="en-US" sz="2000" dirty="0">
                <a:solidFill>
                  <a:srgbClr val="A52A2A"/>
                </a:solidFill>
                <a:latin typeface="Times New Roman" pitchFamily="18" charset="0"/>
                <a:cs typeface="Times New Roman" pitchFamily="18" charset="0"/>
              </a:rPr>
              <a:t>#para1 </a:t>
            </a:r>
            <a:r>
              <a:rPr lang="en-US" sz="2000" dirty="0">
                <a:solidFill>
                  <a:srgbClr val="000000"/>
                </a:solidFill>
                <a:latin typeface="Times New Roman" pitchFamily="18" charset="0"/>
                <a:cs typeface="Times New Roman" pitchFamily="18" charset="0"/>
              </a:rPr>
              <a:t>{</a:t>
            </a:r>
            <a:br>
              <a:rPr lang="en-US" sz="2000" dirty="0">
                <a:solidFill>
                  <a:srgbClr val="FF0000"/>
                </a:solidFill>
                <a:latin typeface="Times New Roman" pitchFamily="18" charset="0"/>
                <a:cs typeface="Times New Roman" pitchFamily="18" charset="0"/>
              </a:rPr>
            </a:br>
            <a:r>
              <a:rPr lang="en-US" sz="2000" dirty="0">
                <a:solidFill>
                  <a:srgbClr val="FF0000"/>
                </a:solidFill>
                <a:latin typeface="Times New Roman" pitchFamily="18" charset="0"/>
                <a:cs typeface="Times New Roman" pitchFamily="18" charset="0"/>
              </a:rPr>
              <a:t>  text-align</a:t>
            </a:r>
            <a:r>
              <a:rPr lang="en-US" sz="2000" dirty="0">
                <a:solidFill>
                  <a:srgbClr val="000000"/>
                </a:solidFill>
                <a:latin typeface="Times New Roman" pitchFamily="18" charset="0"/>
                <a:cs typeface="Times New Roman" pitchFamily="18" charset="0"/>
              </a:rPr>
              <a:t>:</a:t>
            </a:r>
            <a:r>
              <a:rPr lang="en-US" sz="2000" dirty="0">
                <a:solidFill>
                  <a:srgbClr val="0000CD"/>
                </a:solidFill>
                <a:latin typeface="Times New Roman" pitchFamily="18" charset="0"/>
                <a:cs typeface="Times New Roman" pitchFamily="18" charset="0"/>
              </a:rPr>
              <a:t> center</a:t>
            </a:r>
            <a:r>
              <a:rPr lang="en-US" sz="2000" dirty="0">
                <a:solidFill>
                  <a:srgbClr val="000000"/>
                </a:solidFill>
                <a:latin typeface="Times New Roman" pitchFamily="18" charset="0"/>
                <a:cs typeface="Times New Roman" pitchFamily="18" charset="0"/>
              </a:rPr>
              <a:t>;</a:t>
            </a:r>
            <a:br>
              <a:rPr lang="en-US" sz="2000" dirty="0">
                <a:solidFill>
                  <a:srgbClr val="FF0000"/>
                </a:solidFill>
                <a:latin typeface="Times New Roman" pitchFamily="18" charset="0"/>
                <a:cs typeface="Times New Roman" pitchFamily="18" charset="0"/>
              </a:rPr>
            </a:br>
            <a:r>
              <a:rPr lang="en-US" sz="2000" dirty="0">
                <a:solidFill>
                  <a:srgbClr val="FF0000"/>
                </a:solidFill>
                <a:latin typeface="Times New Roman" pitchFamily="18" charset="0"/>
                <a:cs typeface="Times New Roman" pitchFamily="18" charset="0"/>
              </a:rPr>
              <a:t>  color</a:t>
            </a:r>
            <a:r>
              <a:rPr lang="en-US" sz="2000" dirty="0">
                <a:solidFill>
                  <a:srgbClr val="000000"/>
                </a:solidFill>
                <a:latin typeface="Times New Roman" pitchFamily="18" charset="0"/>
                <a:cs typeface="Times New Roman" pitchFamily="18" charset="0"/>
              </a:rPr>
              <a:t>:</a:t>
            </a:r>
            <a:r>
              <a:rPr lang="en-US" sz="2000" dirty="0">
                <a:solidFill>
                  <a:srgbClr val="0000CD"/>
                </a:solidFill>
                <a:latin typeface="Times New Roman" pitchFamily="18" charset="0"/>
                <a:cs typeface="Times New Roman" pitchFamily="18" charset="0"/>
              </a:rPr>
              <a:t> red</a:t>
            </a:r>
            <a:r>
              <a:rPr lang="en-US" sz="2000" dirty="0">
                <a:solidFill>
                  <a:srgbClr val="000000"/>
                </a:solidFill>
                <a:latin typeface="Times New Roman" pitchFamily="18" charset="0"/>
                <a:cs typeface="Times New Roman" pitchFamily="18" charset="0"/>
              </a:rPr>
              <a:t>;</a:t>
            </a:r>
            <a:br>
              <a:rPr lang="en-US" sz="2000" dirty="0">
                <a:solidFill>
                  <a:srgbClr val="FF0000"/>
                </a:solidFill>
                <a:latin typeface="Times New Roman" pitchFamily="18" charset="0"/>
                <a:cs typeface="Times New Roman" pitchFamily="18" charset="0"/>
              </a:rPr>
            </a:br>
            <a:r>
              <a:rPr lang="en-US" sz="2000" dirty="0">
                <a:solidFill>
                  <a:srgbClr val="000000"/>
                </a:solidFill>
                <a:latin typeface="Times New Roman" pitchFamily="18" charset="0"/>
                <a:cs typeface="Times New Roman" pitchFamily="18" charset="0"/>
              </a:rPr>
              <a:t>}</a:t>
            </a:r>
          </a:p>
          <a:p>
            <a:r>
              <a:rPr lang="en-US" b="1" dirty="0">
                <a:latin typeface="Times New Roman" pitchFamily="18" charset="0"/>
                <a:cs typeface="Times New Roman" pitchFamily="18" charset="0"/>
              </a:rPr>
              <a:t>Note:</a:t>
            </a:r>
            <a:r>
              <a:rPr lang="en-US" dirty="0">
                <a:latin typeface="Times New Roman" pitchFamily="18" charset="0"/>
                <a:cs typeface="Times New Roman" pitchFamily="18" charset="0"/>
              </a:rPr>
              <a:t> An id name cannot start with a number!</a:t>
            </a: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17</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45563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effectLst>
                  <a:outerShdw blurRad="38100" dist="38100" dir="2700000" algn="tl">
                    <a:srgbClr val="000000">
                      <a:alpha val="43137"/>
                    </a:srgbClr>
                  </a:outerShdw>
                </a:effectLst>
                <a:latin typeface="Segoe UI" panose="020B0502040204020203" pitchFamily="34" charset="0"/>
              </a:rPr>
              <a:t>The CSS </a:t>
            </a:r>
            <a:r>
              <a:rPr lang="en-US" b="1" dirty="0">
                <a:solidFill>
                  <a:srgbClr val="FF9933"/>
                </a:solidFill>
                <a:effectLst>
                  <a:outerShdw blurRad="38100" dist="38100" dir="2700000" algn="tl">
                    <a:srgbClr val="000000">
                      <a:alpha val="43137"/>
                    </a:srgbClr>
                  </a:outerShdw>
                </a:effectLst>
                <a:latin typeface="Segoe UI" panose="020B0502040204020203" pitchFamily="34" charset="0"/>
              </a:rPr>
              <a:t>class Selector</a:t>
            </a:r>
            <a:endParaRPr lang="en-US" b="1" dirty="0">
              <a:solidFill>
                <a:srgbClr val="FF9933"/>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990600" y="1447800"/>
            <a:ext cx="7943088" cy="4800600"/>
          </a:xfrm>
        </p:spPr>
        <p:txBody>
          <a:bodyPr>
            <a:normAutofit/>
          </a:bodyPr>
          <a:lstStyle/>
          <a:p>
            <a:r>
              <a:rPr lang="en-US" sz="2400" dirty="0">
                <a:solidFill>
                  <a:srgbClr val="000000"/>
                </a:solidFill>
                <a:latin typeface="Times New Roman" pitchFamily="18" charset="0"/>
                <a:cs typeface="Times New Roman" pitchFamily="18" charset="0"/>
              </a:rPr>
              <a:t>The class selector selects HTML elements with a specific class attribute.</a:t>
            </a:r>
          </a:p>
          <a:p>
            <a:r>
              <a:rPr lang="en-US" sz="2400" dirty="0">
                <a:solidFill>
                  <a:srgbClr val="000000"/>
                </a:solidFill>
                <a:latin typeface="Times New Roman" pitchFamily="18" charset="0"/>
                <a:cs typeface="Times New Roman" pitchFamily="18" charset="0"/>
              </a:rPr>
              <a:t>To select elements with a specific class, write a period (.) character, followed by the class name.</a:t>
            </a:r>
          </a:p>
          <a:p>
            <a:r>
              <a:rPr lang="en-US" sz="2400" b="1" dirty="0">
                <a:solidFill>
                  <a:srgbClr val="000000"/>
                </a:solidFill>
                <a:latin typeface="Times New Roman" pitchFamily="18" charset="0"/>
                <a:cs typeface="Times New Roman" pitchFamily="18" charset="0"/>
              </a:rPr>
              <a:t>Example</a:t>
            </a:r>
          </a:p>
          <a:p>
            <a:r>
              <a:rPr lang="en-US" sz="2400" dirty="0">
                <a:solidFill>
                  <a:srgbClr val="000000"/>
                </a:solidFill>
                <a:latin typeface="Times New Roman" pitchFamily="18" charset="0"/>
                <a:cs typeface="Times New Roman" pitchFamily="18" charset="0"/>
              </a:rPr>
              <a:t>In this example all HTML elements with class="center" will be red and center-aligned: </a:t>
            </a:r>
          </a:p>
          <a:p>
            <a:r>
              <a:rPr lang="en-US" sz="2400" dirty="0">
                <a:solidFill>
                  <a:srgbClr val="A52A2A"/>
                </a:solidFill>
                <a:latin typeface="Times New Roman" pitchFamily="18" charset="0"/>
                <a:cs typeface="Times New Roman" pitchFamily="18" charset="0"/>
              </a:rPr>
              <a:t>.center </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FF0000"/>
                </a:solidFill>
                <a:latin typeface="Times New Roman" pitchFamily="18" charset="0"/>
                <a:cs typeface="Times New Roman" pitchFamily="18" charset="0"/>
              </a:rPr>
              <a:t>  text-align</a:t>
            </a:r>
            <a:r>
              <a:rPr lang="en-US" sz="2400" dirty="0">
                <a:solidFill>
                  <a:srgbClr val="000000"/>
                </a:solidFill>
                <a:latin typeface="Times New Roman" pitchFamily="18" charset="0"/>
                <a:cs typeface="Times New Roman" pitchFamily="18" charset="0"/>
              </a:rPr>
              <a:t>:</a:t>
            </a:r>
            <a:r>
              <a:rPr lang="en-US" sz="2400" dirty="0">
                <a:solidFill>
                  <a:srgbClr val="0000CD"/>
                </a:solidFill>
                <a:latin typeface="Times New Roman" pitchFamily="18" charset="0"/>
                <a:cs typeface="Times New Roman" pitchFamily="18" charset="0"/>
              </a:rPr>
              <a:t> center</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FF0000"/>
                </a:solidFill>
                <a:latin typeface="Times New Roman" pitchFamily="18" charset="0"/>
                <a:cs typeface="Times New Roman" pitchFamily="18" charset="0"/>
              </a:rPr>
              <a:t>  color</a:t>
            </a:r>
            <a:r>
              <a:rPr lang="en-US" sz="2400" dirty="0">
                <a:solidFill>
                  <a:srgbClr val="000000"/>
                </a:solidFill>
                <a:latin typeface="Times New Roman" pitchFamily="18" charset="0"/>
                <a:cs typeface="Times New Roman" pitchFamily="18" charset="0"/>
              </a:rPr>
              <a:t>:</a:t>
            </a:r>
            <a:r>
              <a:rPr lang="en-US" sz="2400" dirty="0">
                <a:solidFill>
                  <a:srgbClr val="0000CD"/>
                </a:solidFill>
                <a:latin typeface="Times New Roman" pitchFamily="18" charset="0"/>
                <a:cs typeface="Times New Roman" pitchFamily="18" charset="0"/>
              </a:rPr>
              <a:t> red</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000000"/>
                </a:solidFill>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18</a:t>
            </a:fld>
            <a:endParaRPr lang="en-US"/>
          </a:p>
        </p:txBody>
      </p:sp>
    </p:spTree>
    <p:extLst>
      <p:ext uri="{BB962C8B-B14F-4D97-AF65-F5344CB8AC3E}">
        <p14:creationId xmlns:p14="http://schemas.microsoft.com/office/powerpoint/2010/main" val="94313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62000"/>
            <a:ext cx="7793182" cy="5257800"/>
          </a:xfrm>
        </p:spPr>
        <p:txBody>
          <a:bodyPr>
            <a:normAutofit/>
          </a:bodyPr>
          <a:lstStyle/>
          <a:p>
            <a:r>
              <a:rPr lang="en-US" dirty="0">
                <a:solidFill>
                  <a:srgbClr val="000000"/>
                </a:solidFill>
                <a:latin typeface="Times New Roman" pitchFamily="18" charset="0"/>
                <a:cs typeface="Times New Roman" pitchFamily="18" charset="0"/>
              </a:rPr>
              <a:t>You can also specify that only specific HTML elements should be affected by a class.</a:t>
            </a:r>
          </a:p>
          <a:p>
            <a:r>
              <a:rPr lang="en-US" b="1" dirty="0">
                <a:solidFill>
                  <a:srgbClr val="000000"/>
                </a:solidFill>
                <a:latin typeface="Times New Roman" pitchFamily="18" charset="0"/>
                <a:cs typeface="Times New Roman" pitchFamily="18" charset="0"/>
              </a:rPr>
              <a:t>Example</a:t>
            </a:r>
          </a:p>
          <a:p>
            <a:pPr marL="0" indent="0">
              <a:buNone/>
            </a:pPr>
            <a:r>
              <a:rPr lang="en-US" dirty="0">
                <a:solidFill>
                  <a:srgbClr val="000000"/>
                </a:solidFill>
                <a:latin typeface="Times New Roman" pitchFamily="18" charset="0"/>
                <a:cs typeface="Times New Roman" pitchFamily="18" charset="0"/>
              </a:rPr>
              <a:t>In this example only &lt;p&gt; elements with class="center" will be red and center-aligned: </a:t>
            </a:r>
          </a:p>
          <a:p>
            <a:r>
              <a:rPr lang="en-US" dirty="0" err="1">
                <a:solidFill>
                  <a:srgbClr val="A52A2A"/>
                </a:solidFill>
                <a:latin typeface="Times New Roman" pitchFamily="18" charset="0"/>
                <a:cs typeface="Times New Roman" pitchFamily="18" charset="0"/>
              </a:rPr>
              <a:t>p.center</a:t>
            </a:r>
            <a:r>
              <a:rPr lang="en-US" dirty="0">
                <a:solidFill>
                  <a:srgbClr val="A52A2A"/>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  text-align</a:t>
            </a:r>
            <a:r>
              <a:rPr lang="en-US" dirty="0">
                <a:solidFill>
                  <a:srgbClr val="000000"/>
                </a:solidFill>
                <a:latin typeface="Times New Roman" pitchFamily="18" charset="0"/>
                <a:cs typeface="Times New Roman" pitchFamily="18" charset="0"/>
              </a:rPr>
              <a:t>:</a:t>
            </a:r>
            <a:r>
              <a:rPr lang="en-US" dirty="0">
                <a:solidFill>
                  <a:srgbClr val="0000CD"/>
                </a:solidFill>
                <a:latin typeface="Times New Roman" pitchFamily="18" charset="0"/>
                <a:cs typeface="Times New Roman" pitchFamily="18" charset="0"/>
              </a:rPr>
              <a:t> center</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  color</a:t>
            </a:r>
            <a:r>
              <a:rPr lang="en-US" dirty="0">
                <a:solidFill>
                  <a:srgbClr val="000000"/>
                </a:solidFill>
                <a:latin typeface="Times New Roman" pitchFamily="18" charset="0"/>
                <a:cs typeface="Times New Roman" pitchFamily="18" charset="0"/>
              </a:rPr>
              <a:t>:</a:t>
            </a:r>
            <a:r>
              <a:rPr lang="en-US" dirty="0">
                <a:solidFill>
                  <a:srgbClr val="0000CD"/>
                </a:solidFill>
                <a:latin typeface="Times New Roman" pitchFamily="18" charset="0"/>
                <a:cs typeface="Times New Roman" pitchFamily="18" charset="0"/>
              </a:rPr>
              <a:t> red</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19</a:t>
            </a:fld>
            <a:endParaRPr lang="en-US"/>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77278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Introduction to CSS</a:t>
            </a:r>
          </a:p>
        </p:txBody>
      </p:sp>
      <p:sp>
        <p:nvSpPr>
          <p:cNvPr id="3" name="Subtitle 2"/>
          <p:cNvSpPr>
            <a:spLocks noGrp="1"/>
          </p:cNvSpPr>
          <p:nvPr>
            <p:ph type="subTitle" idx="1"/>
          </p:nvPr>
        </p:nvSpPr>
        <p:spPr>
          <a:xfrm>
            <a:off x="990600" y="1066800"/>
            <a:ext cx="7696200" cy="5257800"/>
          </a:xfrm>
        </p:spPr>
        <p:txBody>
          <a:bodyPr>
            <a:normAutofit fontScale="92500" lnSpcReduction="20000"/>
          </a:bodyPr>
          <a:lstStyle/>
          <a:p>
            <a:pPr marL="484632" indent="-457200" algn="just">
              <a:buFont typeface="Wingdings" pitchFamily="2" charset="2"/>
              <a:buChar char="q"/>
            </a:pPr>
            <a:r>
              <a:rPr lang="en-US" dirty="0">
                <a:latin typeface="Times New Roman" pitchFamily="18" charset="0"/>
                <a:cs typeface="Times New Roman" pitchFamily="18" charset="0"/>
              </a:rPr>
              <a:t>CSS stands for Cascading Style Sheets.</a:t>
            </a:r>
          </a:p>
          <a:p>
            <a:pPr marL="484632" indent="-457200" algn="just">
              <a:buFont typeface="Wingdings" pitchFamily="2" charset="2"/>
              <a:buChar char="q"/>
            </a:pPr>
            <a:r>
              <a:rPr lang="en-US" dirty="0">
                <a:latin typeface="Times New Roman" pitchFamily="18" charset="0"/>
                <a:cs typeface="Times New Roman" pitchFamily="18" charset="0"/>
              </a:rPr>
              <a:t>It is a style sheet language which is used to describe the look and formatting of a document written in markup language.</a:t>
            </a:r>
          </a:p>
          <a:p>
            <a:pPr marL="484632" indent="-457200" algn="just">
              <a:buFont typeface="Wingdings" pitchFamily="2" charset="2"/>
              <a:buChar char="q"/>
            </a:pPr>
            <a:r>
              <a:rPr lang="en-US" dirty="0">
                <a:latin typeface="Times New Roman" pitchFamily="18" charset="0"/>
                <a:cs typeface="Times New Roman" pitchFamily="18" charset="0"/>
              </a:rPr>
              <a:t>It provides additional feature to HTML.</a:t>
            </a:r>
          </a:p>
          <a:p>
            <a:pPr marL="484632" indent="-457200" algn="just">
              <a:buFont typeface="Wingdings" pitchFamily="2" charset="2"/>
              <a:buChar char="q"/>
            </a:pPr>
            <a:r>
              <a:rPr lang="en-US" dirty="0">
                <a:latin typeface="Times New Roman" pitchFamily="18" charset="0"/>
                <a:cs typeface="Times New Roman" pitchFamily="18" charset="0"/>
              </a:rPr>
              <a:t>CSS saves a lot of work. It can control the layout of multiple web pages all at once</a:t>
            </a:r>
          </a:p>
          <a:p>
            <a:pPr marL="484632" indent="-457200" algn="just">
              <a:buFont typeface="Wingdings" pitchFamily="2" charset="2"/>
              <a:buChar char="q"/>
            </a:pPr>
            <a:r>
              <a:rPr lang="en-US" dirty="0">
                <a:latin typeface="Times New Roman" pitchFamily="18" charset="0"/>
                <a:cs typeface="Times New Roman" pitchFamily="18" charset="0"/>
              </a:rPr>
              <a:t>Describe the appearance, layout and presentation of information on a web page.</a:t>
            </a:r>
          </a:p>
          <a:p>
            <a:pPr marL="484632" indent="-457200" algn="just">
              <a:buFont typeface="Wingdings" pitchFamily="2" charset="2"/>
              <a:buChar char="q"/>
            </a:pPr>
            <a:r>
              <a:rPr lang="en-US" dirty="0">
                <a:latin typeface="Times New Roman" pitchFamily="18" charset="0"/>
                <a:cs typeface="Times New Roman" pitchFamily="18" charset="0"/>
              </a:rPr>
              <a:t>Generally used with HTML to change the style of web pages and user interfaces.</a:t>
            </a:r>
          </a:p>
          <a:p>
            <a:pPr marL="484632" indent="-457200" algn="just">
              <a:buFont typeface="Wingdings" pitchFamily="2" charset="2"/>
              <a:buChar char="q"/>
            </a:pPr>
            <a:r>
              <a:rPr lang="en-US" dirty="0">
                <a:latin typeface="Times New Roman" pitchFamily="18" charset="0"/>
                <a:cs typeface="Times New Roman" pitchFamily="18" charset="0"/>
              </a:rPr>
              <a:t>It can be used with HTML, JavaScript, any kind of XML documents including plain XML, SVG and XUL.</a:t>
            </a:r>
          </a:p>
          <a:p>
            <a:pPr marL="484632" indent="-457200" algn="just">
              <a:buFont typeface="Wingdings" pitchFamily="2" charset="2"/>
              <a:buChar char="q"/>
            </a:pPr>
            <a:r>
              <a:rPr lang="en-US" dirty="0">
                <a:latin typeface="Times New Roman" pitchFamily="18" charset="0"/>
                <a:cs typeface="Times New Roman" pitchFamily="18" charset="0"/>
              </a:rPr>
              <a:t>It can be embedded in HTML document or placed separate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css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file .</a:t>
            </a:r>
          </a:p>
          <a:p>
            <a:pPr marL="484632" indent="-457200"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2</a:t>
            </a:fld>
            <a:endParaRPr lang="en-US"/>
          </a:p>
        </p:txBody>
      </p:sp>
    </p:spTree>
    <p:extLst>
      <p:ext uri="{BB962C8B-B14F-4D97-AF65-F5344CB8AC3E}">
        <p14:creationId xmlns:p14="http://schemas.microsoft.com/office/powerpoint/2010/main" val="4274160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Segoe UI" panose="020B0502040204020203" pitchFamily="34" charset="0"/>
              </a:rPr>
              <a:t>The CSS </a:t>
            </a:r>
            <a:r>
              <a:rPr lang="en-US" b="1" dirty="0">
                <a:solidFill>
                  <a:srgbClr val="FF9933"/>
                </a:solidFill>
                <a:latin typeface="Segoe UI" panose="020B0502040204020203" pitchFamily="34" charset="0"/>
              </a:rPr>
              <a:t>Universal Selector</a:t>
            </a:r>
            <a:endParaRPr lang="en-US" b="1" dirty="0">
              <a:solidFill>
                <a:srgbClr val="FF9933"/>
              </a:solidFill>
            </a:endParaRPr>
          </a:p>
        </p:txBody>
      </p:sp>
      <p:sp>
        <p:nvSpPr>
          <p:cNvPr id="3" name="Content Placeholder 2"/>
          <p:cNvSpPr>
            <a:spLocks noGrp="1"/>
          </p:cNvSpPr>
          <p:nvPr>
            <p:ph sz="quarter" idx="1"/>
          </p:nvPr>
        </p:nvSpPr>
        <p:spPr>
          <a:xfrm>
            <a:off x="1066800" y="1447800"/>
            <a:ext cx="7866888" cy="4800600"/>
          </a:xfrm>
        </p:spPr>
        <p:txBody>
          <a:bodyPr/>
          <a:lstStyle/>
          <a:p>
            <a:r>
              <a:rPr lang="en-US" dirty="0">
                <a:solidFill>
                  <a:srgbClr val="000000"/>
                </a:solidFill>
                <a:latin typeface="Times New Roman" pitchFamily="18" charset="0"/>
                <a:cs typeface="Times New Roman" pitchFamily="18" charset="0"/>
              </a:rPr>
              <a:t>The universal selector (*) selects all HTML elements on the page.</a:t>
            </a:r>
          </a:p>
          <a:p>
            <a:r>
              <a:rPr lang="en-US" b="1" dirty="0">
                <a:solidFill>
                  <a:srgbClr val="000000"/>
                </a:solidFill>
                <a:latin typeface="Times New Roman" pitchFamily="18" charset="0"/>
                <a:cs typeface="Times New Roman" pitchFamily="18" charset="0"/>
              </a:rPr>
              <a:t>Example</a:t>
            </a:r>
          </a:p>
          <a:p>
            <a:pPr marL="0" indent="0">
              <a:buNone/>
            </a:pPr>
            <a:r>
              <a:rPr lang="en-US" dirty="0">
                <a:solidFill>
                  <a:srgbClr val="000000"/>
                </a:solidFill>
                <a:latin typeface="Times New Roman" pitchFamily="18" charset="0"/>
                <a:cs typeface="Times New Roman" pitchFamily="18" charset="0"/>
              </a:rPr>
              <a:t>The CSS rule below will affect every HTML element on the page: </a:t>
            </a:r>
          </a:p>
          <a:p>
            <a:pPr marL="0" indent="0">
              <a:buNone/>
            </a:pPr>
            <a:r>
              <a:rPr lang="en-US" dirty="0">
                <a:solidFill>
                  <a:srgbClr val="A52A2A"/>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  text-align</a:t>
            </a:r>
            <a:r>
              <a:rPr lang="en-US" dirty="0">
                <a:solidFill>
                  <a:srgbClr val="000000"/>
                </a:solidFill>
                <a:latin typeface="Times New Roman" pitchFamily="18" charset="0"/>
                <a:cs typeface="Times New Roman" pitchFamily="18" charset="0"/>
              </a:rPr>
              <a:t>:</a:t>
            </a:r>
            <a:r>
              <a:rPr lang="en-US" dirty="0">
                <a:solidFill>
                  <a:srgbClr val="0000CD"/>
                </a:solidFill>
                <a:latin typeface="Times New Roman" pitchFamily="18" charset="0"/>
                <a:cs typeface="Times New Roman" pitchFamily="18" charset="0"/>
              </a:rPr>
              <a:t> center</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  color</a:t>
            </a:r>
            <a:r>
              <a:rPr lang="en-US" dirty="0">
                <a:solidFill>
                  <a:srgbClr val="000000"/>
                </a:solidFill>
                <a:latin typeface="Times New Roman" pitchFamily="18" charset="0"/>
                <a:cs typeface="Times New Roman" pitchFamily="18" charset="0"/>
              </a:rPr>
              <a:t>:</a:t>
            </a:r>
            <a:r>
              <a:rPr lang="en-US" dirty="0">
                <a:solidFill>
                  <a:srgbClr val="0000CD"/>
                </a:solidFill>
                <a:latin typeface="Times New Roman" pitchFamily="18" charset="0"/>
                <a:cs typeface="Times New Roman" pitchFamily="18" charset="0"/>
              </a:rPr>
              <a:t> blue</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20</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412005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CSS </a:t>
            </a:r>
            <a:r>
              <a:rPr lang="en-US" b="1" dirty="0">
                <a:solidFill>
                  <a:srgbClr val="FF9933"/>
                </a:solidFill>
              </a:rPr>
              <a:t>Grouping Selector</a:t>
            </a:r>
          </a:p>
        </p:txBody>
      </p:sp>
      <p:sp>
        <p:nvSpPr>
          <p:cNvPr id="3" name="Content Placeholder 2"/>
          <p:cNvSpPr>
            <a:spLocks noGrp="1"/>
          </p:cNvSpPr>
          <p:nvPr>
            <p:ph sz="quarter" idx="1"/>
          </p:nvPr>
        </p:nvSpPr>
        <p:spPr>
          <a:xfrm>
            <a:off x="990600" y="1447800"/>
            <a:ext cx="7943088" cy="4800600"/>
          </a:xfrm>
        </p:spPr>
        <p:txBody>
          <a:bodyPr/>
          <a:lstStyle/>
          <a:p>
            <a:r>
              <a:rPr lang="en-US" dirty="0">
                <a:latin typeface="Times New Roman" pitchFamily="18" charset="0"/>
                <a:cs typeface="Times New Roman" pitchFamily="18" charset="0"/>
              </a:rPr>
              <a:t>The grouping selector selects all the HTML elements with the same style definitions.</a:t>
            </a:r>
          </a:p>
          <a:p>
            <a:r>
              <a:rPr lang="en-US" b="1" dirty="0">
                <a:latin typeface="Times New Roman" pitchFamily="18" charset="0"/>
                <a:cs typeface="Times New Roman" pitchFamily="18" charset="0"/>
              </a:rPr>
              <a:t>Example</a:t>
            </a:r>
          </a:p>
          <a:p>
            <a:pPr marL="0" indent="0">
              <a:buNone/>
            </a:pPr>
            <a:r>
              <a:rPr lang="en-US" dirty="0">
                <a:solidFill>
                  <a:srgbClr val="A52A2A"/>
                </a:solidFill>
                <a:latin typeface="Times New Roman" pitchFamily="18" charset="0"/>
                <a:cs typeface="Times New Roman" pitchFamily="18" charset="0"/>
              </a:rPr>
              <a:t>h1, h2, p </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  text-align</a:t>
            </a:r>
            <a:r>
              <a:rPr lang="en-US" dirty="0">
                <a:solidFill>
                  <a:srgbClr val="000000"/>
                </a:solidFill>
                <a:latin typeface="Times New Roman" pitchFamily="18" charset="0"/>
                <a:cs typeface="Times New Roman" pitchFamily="18" charset="0"/>
              </a:rPr>
              <a:t>:</a:t>
            </a:r>
            <a:r>
              <a:rPr lang="en-US" dirty="0">
                <a:solidFill>
                  <a:srgbClr val="0000CD"/>
                </a:solidFill>
                <a:latin typeface="Times New Roman" pitchFamily="18" charset="0"/>
                <a:cs typeface="Times New Roman" pitchFamily="18" charset="0"/>
              </a:rPr>
              <a:t> center</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  color</a:t>
            </a:r>
            <a:r>
              <a:rPr lang="en-US" dirty="0">
                <a:solidFill>
                  <a:srgbClr val="000000"/>
                </a:solidFill>
                <a:latin typeface="Times New Roman" pitchFamily="18" charset="0"/>
                <a:cs typeface="Times New Roman" pitchFamily="18" charset="0"/>
              </a:rPr>
              <a:t>:</a:t>
            </a:r>
            <a:r>
              <a:rPr lang="en-US" dirty="0">
                <a:solidFill>
                  <a:srgbClr val="0000CD"/>
                </a:solidFill>
                <a:latin typeface="Times New Roman" pitchFamily="18" charset="0"/>
                <a:cs typeface="Times New Roman" pitchFamily="18" charset="0"/>
              </a:rPr>
              <a:t> red</a:t>
            </a:r>
            <a:r>
              <a:rPr lang="en-US" dirty="0">
                <a:solidFill>
                  <a:srgbClr val="000000"/>
                </a:solidFill>
                <a:latin typeface="Times New Roman" pitchFamily="18" charset="0"/>
                <a:cs typeface="Times New Roman" pitchFamily="18" charset="0"/>
              </a:rPr>
              <a:t>;</a:t>
            </a:r>
            <a:br>
              <a:rPr lang="en-US" dirty="0">
                <a:solidFill>
                  <a:srgbClr val="FF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21</a:t>
            </a:fld>
            <a:endParaRPr lang="en-US"/>
          </a:p>
        </p:txBody>
      </p:sp>
    </p:spTree>
    <p:extLst>
      <p:ext uri="{BB962C8B-B14F-4D97-AF65-F5344CB8AC3E}">
        <p14:creationId xmlns:p14="http://schemas.microsoft.com/office/powerpoint/2010/main" val="1288065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a:t>
            </a:r>
            <a:r>
              <a:rPr lang="en-US" b="1" dirty="0" err="1">
                <a:solidFill>
                  <a:srgbClr val="FF9933"/>
                </a:solidFill>
              </a:rPr>
              <a:t>Combinators</a:t>
            </a:r>
            <a:endParaRPr lang="en-US" b="1" dirty="0">
              <a:solidFill>
                <a:srgbClr val="FF9933"/>
              </a:solidFill>
            </a:endParaRPr>
          </a:p>
        </p:txBody>
      </p:sp>
      <p:sp>
        <p:nvSpPr>
          <p:cNvPr id="3" name="Content Placeholder 2"/>
          <p:cNvSpPr>
            <a:spLocks noGrp="1"/>
          </p:cNvSpPr>
          <p:nvPr>
            <p:ph sz="quarter" idx="1"/>
          </p:nvPr>
        </p:nvSpPr>
        <p:spPr>
          <a:xfrm>
            <a:off x="1066800" y="1447800"/>
            <a:ext cx="7866888" cy="4800600"/>
          </a:xfrm>
        </p:spPr>
        <p:txBody>
          <a:bodyPr>
            <a:normAutofit/>
          </a:bodyPr>
          <a:lstStyle/>
          <a:p>
            <a:pPr algn="just"/>
            <a:r>
              <a:rPr lang="en-US" sz="2800" dirty="0">
                <a:solidFill>
                  <a:srgbClr val="000000"/>
                </a:solidFill>
                <a:latin typeface="Times New Roman" pitchFamily="18" charset="0"/>
                <a:cs typeface="Times New Roman" pitchFamily="18" charset="0"/>
              </a:rPr>
              <a:t>A </a:t>
            </a:r>
            <a:r>
              <a:rPr lang="en-US" sz="2800" b="1" dirty="0" err="1">
                <a:solidFill>
                  <a:srgbClr val="FF9933"/>
                </a:solidFill>
                <a:effectLst>
                  <a:outerShdw blurRad="38100" dist="38100" dir="2700000" algn="tl">
                    <a:srgbClr val="000000">
                      <a:alpha val="43137"/>
                    </a:srgbClr>
                  </a:outerShdw>
                </a:effectLst>
                <a:latin typeface="Times New Roman" pitchFamily="18" charset="0"/>
                <a:cs typeface="Times New Roman" pitchFamily="18" charset="0"/>
              </a:rPr>
              <a:t>combinator</a:t>
            </a:r>
            <a:r>
              <a:rPr lang="en-US" sz="2800" dirty="0">
                <a:solidFill>
                  <a:srgbClr val="000000"/>
                </a:solidFill>
                <a:latin typeface="Times New Roman" pitchFamily="18" charset="0"/>
                <a:cs typeface="Times New Roman" pitchFamily="18" charset="0"/>
              </a:rPr>
              <a:t> is something that explains the relationship between the selectors.</a:t>
            </a:r>
          </a:p>
          <a:p>
            <a:pPr algn="just"/>
            <a:r>
              <a:rPr lang="en-US" sz="2800" dirty="0">
                <a:solidFill>
                  <a:srgbClr val="000000"/>
                </a:solidFill>
                <a:latin typeface="Times New Roman" pitchFamily="18" charset="0"/>
                <a:cs typeface="Times New Roman" pitchFamily="18" charset="0"/>
              </a:rPr>
              <a:t>A CSS selector can contain more than one simple selector. Between the simple selectors, we can include a </a:t>
            </a:r>
            <a:r>
              <a:rPr lang="en-US" sz="2800" dirty="0" err="1">
                <a:solidFill>
                  <a:srgbClr val="000000"/>
                </a:solidFill>
                <a:latin typeface="Times New Roman" pitchFamily="18" charset="0"/>
                <a:cs typeface="Times New Roman" pitchFamily="18" charset="0"/>
              </a:rPr>
              <a:t>combinator</a:t>
            </a:r>
            <a:r>
              <a:rPr lang="en-US" sz="2800" dirty="0">
                <a:solidFill>
                  <a:srgbClr val="000000"/>
                </a:solidFill>
                <a:latin typeface="Times New Roman" pitchFamily="18" charset="0"/>
                <a:cs typeface="Times New Roman" pitchFamily="18" charset="0"/>
              </a:rPr>
              <a:t>.</a:t>
            </a:r>
          </a:p>
          <a:p>
            <a:pPr algn="just"/>
            <a:r>
              <a:rPr lang="en-US" sz="2800"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There are four different </a:t>
            </a:r>
            <a:r>
              <a:rPr lang="en-US" sz="2800"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combinators</a:t>
            </a:r>
            <a:r>
              <a:rPr lang="en-US" sz="2800"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in CSS:</a:t>
            </a:r>
          </a:p>
          <a:p>
            <a:pPr lvl="1" algn="just">
              <a:buFont typeface="Arial" panose="020B0604020202020204" pitchFamily="34" charset="0"/>
              <a:buChar char="•"/>
            </a:pPr>
            <a:r>
              <a:rPr lang="en-US" sz="2500" dirty="0">
                <a:solidFill>
                  <a:srgbClr val="000000"/>
                </a:solidFill>
                <a:latin typeface="Times New Roman" pitchFamily="18" charset="0"/>
                <a:cs typeface="Times New Roman" pitchFamily="18" charset="0"/>
              </a:rPr>
              <a:t>descendant selector (space)</a:t>
            </a:r>
          </a:p>
          <a:p>
            <a:pPr lvl="1" algn="just">
              <a:buFont typeface="Arial" panose="020B0604020202020204" pitchFamily="34" charset="0"/>
              <a:buChar char="•"/>
            </a:pPr>
            <a:r>
              <a:rPr lang="en-US" sz="2500" dirty="0">
                <a:solidFill>
                  <a:srgbClr val="000000"/>
                </a:solidFill>
                <a:latin typeface="Times New Roman" pitchFamily="18" charset="0"/>
                <a:cs typeface="Times New Roman" pitchFamily="18" charset="0"/>
              </a:rPr>
              <a:t>child selector (&gt;)</a:t>
            </a:r>
          </a:p>
          <a:p>
            <a:pPr lvl="1" algn="just">
              <a:buFont typeface="Arial" panose="020B0604020202020204" pitchFamily="34" charset="0"/>
              <a:buChar char="•"/>
            </a:pPr>
            <a:r>
              <a:rPr lang="en-US" sz="2500" dirty="0">
                <a:solidFill>
                  <a:srgbClr val="000000"/>
                </a:solidFill>
                <a:latin typeface="Times New Roman" pitchFamily="18" charset="0"/>
                <a:cs typeface="Times New Roman" pitchFamily="18" charset="0"/>
              </a:rPr>
              <a:t>adjacent sibling selector (+)</a:t>
            </a:r>
          </a:p>
          <a:p>
            <a:pPr lvl="1" algn="just">
              <a:buFont typeface="Arial" panose="020B0604020202020204" pitchFamily="34" charset="0"/>
              <a:buChar char="•"/>
            </a:pPr>
            <a:r>
              <a:rPr lang="en-US" sz="2500" dirty="0">
                <a:solidFill>
                  <a:srgbClr val="000000"/>
                </a:solidFill>
                <a:latin typeface="Times New Roman" pitchFamily="18" charset="0"/>
                <a:cs typeface="Times New Roman" pitchFamily="18" charset="0"/>
              </a:rPr>
              <a:t>general sibling selector (~)</a:t>
            </a:r>
          </a:p>
          <a:p>
            <a:pPr algn="just"/>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22</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67403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9933"/>
                </a:solidFill>
              </a:rPr>
              <a:t>Descendant Selector</a:t>
            </a:r>
          </a:p>
        </p:txBody>
      </p:sp>
      <p:sp>
        <p:nvSpPr>
          <p:cNvPr id="3" name="Content Placeholder 2"/>
          <p:cNvSpPr>
            <a:spLocks noGrp="1"/>
          </p:cNvSpPr>
          <p:nvPr>
            <p:ph sz="quarter" idx="1"/>
          </p:nvPr>
        </p:nvSpPr>
        <p:spPr>
          <a:xfrm>
            <a:off x="1066800" y="1447800"/>
            <a:ext cx="7866888" cy="4800600"/>
          </a:xfrm>
        </p:spPr>
        <p:txBody>
          <a:bodyPr/>
          <a:lstStyle/>
          <a:p>
            <a:r>
              <a:rPr lang="en-US" dirty="0">
                <a:latin typeface="Times New Roman" pitchFamily="18" charset="0"/>
                <a:cs typeface="Times New Roman" pitchFamily="18" charset="0"/>
              </a:rPr>
              <a:t>The </a:t>
            </a:r>
            <a:r>
              <a:rPr lang="en-US" b="1" dirty="0">
                <a:solidFill>
                  <a:srgbClr val="FF9933"/>
                </a:solidFill>
                <a:latin typeface="Times New Roman" pitchFamily="18" charset="0"/>
                <a:cs typeface="Times New Roman" pitchFamily="18" charset="0"/>
              </a:rPr>
              <a:t>descendant selector</a:t>
            </a:r>
            <a:r>
              <a:rPr lang="en-US" dirty="0">
                <a:latin typeface="Times New Roman" pitchFamily="18" charset="0"/>
                <a:cs typeface="Times New Roman" pitchFamily="18" charset="0"/>
              </a:rPr>
              <a:t> matches all elements that are descendants of a specified element.</a:t>
            </a:r>
          </a:p>
          <a:p>
            <a:r>
              <a:rPr lang="en-US" dirty="0">
                <a:latin typeface="Times New Roman" pitchFamily="18" charset="0"/>
                <a:cs typeface="Times New Roman" pitchFamily="18" charset="0"/>
              </a:rPr>
              <a:t>The following example selects all &lt;p&gt; elements inside &lt;div&gt; elements: </a:t>
            </a:r>
          </a:p>
          <a:p>
            <a:pPr marL="0" indent="0">
              <a:buNone/>
            </a:pPr>
            <a:r>
              <a:rPr lang="en-US" b="1" dirty="0">
                <a:latin typeface="Times New Roman" pitchFamily="18" charset="0"/>
                <a:cs typeface="Times New Roman" pitchFamily="18" charset="0"/>
              </a:rPr>
              <a:t>Example</a:t>
            </a:r>
          </a:p>
          <a:p>
            <a:r>
              <a:rPr lang="en-US" dirty="0">
                <a:latin typeface="Times New Roman" pitchFamily="18" charset="0"/>
                <a:cs typeface="Times New Roman" pitchFamily="18" charset="0"/>
              </a:rPr>
              <a:t>div p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background-color: yellow;</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23</a:t>
            </a:fld>
            <a:endParaRPr lang="en-US"/>
          </a:p>
        </p:txBody>
      </p:sp>
    </p:spTree>
    <p:extLst>
      <p:ext uri="{BB962C8B-B14F-4D97-AF65-F5344CB8AC3E}">
        <p14:creationId xmlns:p14="http://schemas.microsoft.com/office/powerpoint/2010/main" val="104387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9933"/>
                </a:solidFill>
                <a:effectLst>
                  <a:outerShdw blurRad="38100" dist="38100" dir="2700000" algn="tl">
                    <a:srgbClr val="000000">
                      <a:alpha val="43137"/>
                    </a:srgbClr>
                  </a:outerShdw>
                </a:effectLst>
                <a:latin typeface="Segoe UI" panose="020B0502040204020203" pitchFamily="34" charset="0"/>
              </a:rPr>
              <a:t>Child Selector (&gt;)</a:t>
            </a:r>
            <a:endParaRPr lang="en-US" b="1" dirty="0">
              <a:solidFill>
                <a:srgbClr val="FF9933"/>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24</a:t>
            </a:fld>
            <a:endParaRPr lang="en-US"/>
          </a:p>
        </p:txBody>
      </p:sp>
      <p:sp>
        <p:nvSpPr>
          <p:cNvPr id="6" name="Rectangle 5"/>
          <p:cNvSpPr/>
          <p:nvPr/>
        </p:nvSpPr>
        <p:spPr>
          <a:xfrm>
            <a:off x="1143000" y="1752600"/>
            <a:ext cx="7162800" cy="3046988"/>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Times New Roman" pitchFamily="18" charset="0"/>
                <a:cs typeface="Times New Roman" pitchFamily="18" charset="0"/>
              </a:rPr>
              <a:t>The child selector selects all elements that are the children of a specified element.</a:t>
            </a:r>
          </a:p>
          <a:p>
            <a:pPr marL="285750" indent="-285750">
              <a:buFont typeface="Arial" panose="020B0604020202020204" pitchFamily="34" charset="0"/>
              <a:buChar char="•"/>
            </a:pPr>
            <a:r>
              <a:rPr lang="en-US" sz="2400" dirty="0">
                <a:solidFill>
                  <a:srgbClr val="000000"/>
                </a:solidFill>
                <a:latin typeface="Times New Roman" pitchFamily="18" charset="0"/>
                <a:cs typeface="Times New Roman" pitchFamily="18" charset="0"/>
              </a:rPr>
              <a:t>The following example selects all &lt;p&gt; elements that are children of a &lt;div&gt; element:</a:t>
            </a:r>
          </a:p>
          <a:p>
            <a:pPr marL="285750" indent="-285750">
              <a:buFont typeface="Arial" panose="020B0604020202020204" pitchFamily="34" charset="0"/>
              <a:buChar char="•"/>
            </a:pPr>
            <a:r>
              <a:rPr lang="en-US" sz="2400" b="1" dirty="0">
                <a:solidFill>
                  <a:srgbClr val="000000"/>
                </a:solidFill>
                <a:latin typeface="Times New Roman" pitchFamily="18" charset="0"/>
                <a:cs typeface="Times New Roman" pitchFamily="18" charset="0"/>
              </a:rPr>
              <a:t>Example</a:t>
            </a:r>
          </a:p>
          <a:p>
            <a:pPr lvl="1"/>
            <a:r>
              <a:rPr lang="en-US" sz="2400" dirty="0">
                <a:solidFill>
                  <a:srgbClr val="A52A2A"/>
                </a:solidFill>
                <a:latin typeface="Times New Roman" pitchFamily="18" charset="0"/>
                <a:cs typeface="Times New Roman" pitchFamily="18" charset="0"/>
              </a:rPr>
              <a:t>div &gt; p </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FF0000"/>
                </a:solidFill>
                <a:latin typeface="Times New Roman" pitchFamily="18" charset="0"/>
                <a:cs typeface="Times New Roman" pitchFamily="18" charset="0"/>
              </a:rPr>
              <a:t>  background-color</a:t>
            </a:r>
            <a:r>
              <a:rPr lang="en-US" sz="2400" dirty="0">
                <a:solidFill>
                  <a:srgbClr val="000000"/>
                </a:solidFill>
                <a:latin typeface="Times New Roman" pitchFamily="18" charset="0"/>
                <a:cs typeface="Times New Roman" pitchFamily="18" charset="0"/>
              </a:rPr>
              <a:t>:</a:t>
            </a:r>
            <a:r>
              <a:rPr lang="en-US" sz="2400" dirty="0">
                <a:solidFill>
                  <a:srgbClr val="0000CD"/>
                </a:solidFill>
                <a:latin typeface="Times New Roman" pitchFamily="18" charset="0"/>
                <a:cs typeface="Times New Roman" pitchFamily="18" charset="0"/>
              </a:rPr>
              <a:t> yellow</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000000"/>
                </a:solidFill>
                <a:latin typeface="Times New Roman" pitchFamily="18" charset="0"/>
                <a:cs typeface="Times New Roman" pitchFamily="18" charset="0"/>
              </a:rPr>
              <a:t>}</a:t>
            </a:r>
            <a:endParaRPr lang="en-US" sz="2400" b="0" i="0" dirty="0">
              <a:solidFill>
                <a:srgbClr val="000000"/>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01715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9933"/>
                </a:solidFill>
                <a:latin typeface="Segoe UI" panose="020B0502040204020203" pitchFamily="34" charset="0"/>
              </a:rPr>
              <a:t>Adjacent Sibling Selector (+)</a:t>
            </a:r>
            <a:endParaRPr lang="en-US" b="1" dirty="0">
              <a:solidFill>
                <a:srgbClr val="FF9933"/>
              </a:solidFill>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25</a:t>
            </a:fld>
            <a:endParaRPr lang="en-US"/>
          </a:p>
        </p:txBody>
      </p:sp>
      <p:sp>
        <p:nvSpPr>
          <p:cNvPr id="6" name="Rectangle 5"/>
          <p:cNvSpPr/>
          <p:nvPr/>
        </p:nvSpPr>
        <p:spPr>
          <a:xfrm>
            <a:off x="990600" y="1876693"/>
            <a:ext cx="8001000" cy="3600986"/>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latin typeface="Times New Roman" pitchFamily="18" charset="0"/>
                <a:cs typeface="Times New Roman" pitchFamily="18" charset="0"/>
              </a:rPr>
              <a:t>The adjacent sibling selector is used to select an element that is directly after another specific element.</a:t>
            </a:r>
          </a:p>
          <a:p>
            <a:pPr marL="285750" indent="-285750" algn="just">
              <a:buFont typeface="Arial" panose="020B0604020202020204" pitchFamily="34" charset="0"/>
              <a:buChar char="•"/>
            </a:pPr>
            <a:r>
              <a:rPr lang="en-US" sz="2400" dirty="0">
                <a:solidFill>
                  <a:srgbClr val="000000"/>
                </a:solidFill>
                <a:latin typeface="Times New Roman" pitchFamily="18" charset="0"/>
                <a:cs typeface="Times New Roman" pitchFamily="18" charset="0"/>
              </a:rPr>
              <a:t>Sibling elements must have the same parent element, and "adjacent" means "immediately following".</a:t>
            </a:r>
          </a:p>
          <a:p>
            <a:pPr marL="285750" indent="-285750" algn="just">
              <a:buFont typeface="Arial" panose="020B0604020202020204" pitchFamily="34" charset="0"/>
              <a:buChar char="•"/>
            </a:pPr>
            <a:r>
              <a:rPr lang="en-US" sz="2400" dirty="0">
                <a:solidFill>
                  <a:srgbClr val="000000"/>
                </a:solidFill>
                <a:latin typeface="Times New Roman" pitchFamily="18" charset="0"/>
                <a:cs typeface="Times New Roman" pitchFamily="18" charset="0"/>
              </a:rPr>
              <a:t>The following example selects the first &lt;p&gt; element that are placed immediately after &lt;div&gt; elements:</a:t>
            </a:r>
          </a:p>
          <a:p>
            <a:pPr marL="285750" indent="-285750" algn="just">
              <a:buFont typeface="Arial" panose="020B0604020202020204" pitchFamily="34" charset="0"/>
              <a:buChar char="•"/>
            </a:pPr>
            <a:r>
              <a:rPr lang="en-US" sz="2400" b="1" dirty="0">
                <a:solidFill>
                  <a:srgbClr val="000000"/>
                </a:solidFill>
                <a:latin typeface="Times New Roman" pitchFamily="18" charset="0"/>
                <a:cs typeface="Times New Roman" pitchFamily="18" charset="0"/>
              </a:rPr>
              <a:t>Example</a:t>
            </a:r>
          </a:p>
          <a:p>
            <a:pPr marL="285750" indent="-285750">
              <a:buFont typeface="Arial" panose="020B0604020202020204" pitchFamily="34" charset="0"/>
              <a:buChar char="•"/>
            </a:pPr>
            <a:r>
              <a:rPr lang="en-US" sz="2000" dirty="0">
                <a:solidFill>
                  <a:srgbClr val="A52A2A"/>
                </a:solidFill>
                <a:latin typeface="Times New Roman" pitchFamily="18" charset="0"/>
                <a:cs typeface="Times New Roman" pitchFamily="18" charset="0"/>
              </a:rPr>
              <a:t>div + p </a:t>
            </a:r>
            <a:r>
              <a:rPr lang="en-US" sz="2000" dirty="0">
                <a:solidFill>
                  <a:srgbClr val="000000"/>
                </a:solidFill>
                <a:latin typeface="Times New Roman" pitchFamily="18" charset="0"/>
                <a:cs typeface="Times New Roman" pitchFamily="18" charset="0"/>
              </a:rPr>
              <a:t>{</a:t>
            </a:r>
            <a:br>
              <a:rPr lang="en-US" sz="2000" dirty="0">
                <a:solidFill>
                  <a:srgbClr val="FF0000"/>
                </a:solidFill>
                <a:latin typeface="Times New Roman" pitchFamily="18" charset="0"/>
                <a:cs typeface="Times New Roman" pitchFamily="18" charset="0"/>
              </a:rPr>
            </a:br>
            <a:r>
              <a:rPr lang="en-US" sz="2000" dirty="0">
                <a:solidFill>
                  <a:srgbClr val="FF0000"/>
                </a:solidFill>
                <a:latin typeface="Times New Roman" pitchFamily="18" charset="0"/>
                <a:cs typeface="Times New Roman" pitchFamily="18" charset="0"/>
              </a:rPr>
              <a:t>  background-color</a:t>
            </a:r>
            <a:r>
              <a:rPr lang="en-US" sz="2000" dirty="0">
                <a:solidFill>
                  <a:srgbClr val="000000"/>
                </a:solidFill>
                <a:latin typeface="Times New Roman" pitchFamily="18" charset="0"/>
                <a:cs typeface="Times New Roman" pitchFamily="18" charset="0"/>
              </a:rPr>
              <a:t>:</a:t>
            </a:r>
            <a:r>
              <a:rPr lang="en-US" sz="2000" dirty="0">
                <a:solidFill>
                  <a:srgbClr val="0000CD"/>
                </a:solidFill>
                <a:latin typeface="Times New Roman" pitchFamily="18" charset="0"/>
                <a:cs typeface="Times New Roman" pitchFamily="18" charset="0"/>
              </a:rPr>
              <a:t> yellow</a:t>
            </a:r>
            <a:r>
              <a:rPr lang="en-US" sz="2000" dirty="0">
                <a:solidFill>
                  <a:srgbClr val="000000"/>
                </a:solidFill>
                <a:latin typeface="Times New Roman" pitchFamily="18" charset="0"/>
                <a:cs typeface="Times New Roman" pitchFamily="18" charset="0"/>
              </a:rPr>
              <a:t>;</a:t>
            </a:r>
            <a:br>
              <a:rPr lang="en-US" sz="2000" dirty="0">
                <a:solidFill>
                  <a:srgbClr val="FF0000"/>
                </a:solidFill>
                <a:latin typeface="Times New Roman" pitchFamily="18" charset="0"/>
                <a:cs typeface="Times New Roman" pitchFamily="18" charset="0"/>
              </a:rPr>
            </a:br>
            <a:r>
              <a:rPr lang="en-US" sz="2000" dirty="0">
                <a:solidFill>
                  <a:srgbClr val="000000"/>
                </a:solidFill>
                <a:latin typeface="Times New Roman" pitchFamily="18" charset="0"/>
                <a:cs typeface="Times New Roman" pitchFamily="18" charset="0"/>
              </a:rPr>
              <a:t>}</a:t>
            </a:r>
            <a:endParaRPr lang="en-US" sz="2000" b="0" i="0" dirty="0">
              <a:solidFill>
                <a:srgbClr val="000000"/>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362560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9933"/>
                </a:solidFill>
                <a:effectLst>
                  <a:outerShdw blurRad="38100" dist="38100" dir="2700000" algn="tl">
                    <a:srgbClr val="000000">
                      <a:alpha val="43137"/>
                    </a:srgbClr>
                  </a:outerShdw>
                </a:effectLst>
                <a:latin typeface="Segoe UI" panose="020B0502040204020203" pitchFamily="34" charset="0"/>
              </a:rPr>
              <a:t>General Sibling Selector (~)</a:t>
            </a:r>
            <a:endParaRPr lang="en-US" b="1" dirty="0">
              <a:solidFill>
                <a:srgbClr val="FF9933"/>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26</a:t>
            </a:fld>
            <a:endParaRPr lang="en-US"/>
          </a:p>
        </p:txBody>
      </p:sp>
      <p:sp>
        <p:nvSpPr>
          <p:cNvPr id="6" name="Rectangle 5"/>
          <p:cNvSpPr/>
          <p:nvPr/>
        </p:nvSpPr>
        <p:spPr>
          <a:xfrm>
            <a:off x="990600" y="1859340"/>
            <a:ext cx="7775448" cy="3046988"/>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Times New Roman" pitchFamily="18" charset="0"/>
                <a:cs typeface="Times New Roman" pitchFamily="18" charset="0"/>
              </a:rPr>
              <a:t>The general sibling selector selects all elements that are next siblings of a specified element.</a:t>
            </a:r>
          </a:p>
          <a:p>
            <a:pPr marL="285750" indent="-285750">
              <a:buFont typeface="Arial" panose="020B0604020202020204" pitchFamily="34" charset="0"/>
              <a:buChar char="•"/>
            </a:pPr>
            <a:r>
              <a:rPr lang="en-US" sz="2400" dirty="0">
                <a:solidFill>
                  <a:srgbClr val="000000"/>
                </a:solidFill>
                <a:latin typeface="Times New Roman" pitchFamily="18" charset="0"/>
                <a:cs typeface="Times New Roman" pitchFamily="18" charset="0"/>
              </a:rPr>
              <a:t>The following example selects all &lt;p&gt; elements that are next siblings of &lt;div&gt; elements: </a:t>
            </a:r>
          </a:p>
          <a:p>
            <a:pPr marL="285750" indent="-285750">
              <a:buFont typeface="Arial" panose="020B0604020202020204" pitchFamily="34" charset="0"/>
              <a:buChar char="•"/>
            </a:pPr>
            <a:r>
              <a:rPr lang="en-US" sz="2400" b="1" dirty="0">
                <a:solidFill>
                  <a:srgbClr val="000000"/>
                </a:solidFill>
                <a:latin typeface="Times New Roman" pitchFamily="18" charset="0"/>
                <a:cs typeface="Times New Roman" pitchFamily="18" charset="0"/>
              </a:rPr>
              <a:t>Example</a:t>
            </a:r>
          </a:p>
          <a:p>
            <a:pPr marL="285750" indent="-285750">
              <a:buFont typeface="Arial" panose="020B0604020202020204" pitchFamily="34" charset="0"/>
              <a:buChar char="•"/>
            </a:pPr>
            <a:r>
              <a:rPr lang="en-US" sz="2400" dirty="0">
                <a:solidFill>
                  <a:srgbClr val="A52A2A"/>
                </a:solidFill>
                <a:latin typeface="Times New Roman" pitchFamily="18" charset="0"/>
                <a:cs typeface="Times New Roman" pitchFamily="18" charset="0"/>
              </a:rPr>
              <a:t>div ~ p </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FF0000"/>
                </a:solidFill>
                <a:latin typeface="Times New Roman" pitchFamily="18" charset="0"/>
                <a:cs typeface="Times New Roman" pitchFamily="18" charset="0"/>
              </a:rPr>
              <a:t>  background-color</a:t>
            </a:r>
            <a:r>
              <a:rPr lang="en-US" sz="2400" dirty="0">
                <a:solidFill>
                  <a:srgbClr val="000000"/>
                </a:solidFill>
                <a:latin typeface="Times New Roman" pitchFamily="18" charset="0"/>
                <a:cs typeface="Times New Roman" pitchFamily="18" charset="0"/>
              </a:rPr>
              <a:t>:</a:t>
            </a:r>
            <a:r>
              <a:rPr lang="en-US" sz="2400" dirty="0">
                <a:solidFill>
                  <a:srgbClr val="0000CD"/>
                </a:solidFill>
                <a:latin typeface="Times New Roman" pitchFamily="18" charset="0"/>
                <a:cs typeface="Times New Roman" pitchFamily="18" charset="0"/>
              </a:rPr>
              <a:t> yellow</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000000"/>
                </a:solidFill>
                <a:latin typeface="Times New Roman" pitchFamily="18" charset="0"/>
                <a:cs typeface="Times New Roman" pitchFamily="18" charset="0"/>
              </a:rPr>
              <a:t>}</a:t>
            </a:r>
            <a:endParaRPr lang="en-US" sz="2400" b="0" i="0" dirty="0">
              <a:solidFill>
                <a:srgbClr val="000000"/>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113454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Pseudo-class selector</a:t>
            </a:r>
          </a:p>
        </p:txBody>
      </p:sp>
      <p:sp>
        <p:nvSpPr>
          <p:cNvPr id="3" name="Content Placeholder 2"/>
          <p:cNvSpPr>
            <a:spLocks noGrp="1"/>
          </p:cNvSpPr>
          <p:nvPr>
            <p:ph sz="quarter" idx="1"/>
          </p:nvPr>
        </p:nvSpPr>
        <p:spPr>
          <a:xfrm>
            <a:off x="990600" y="1447800"/>
            <a:ext cx="7943088" cy="4800600"/>
          </a:xfrm>
        </p:spPr>
        <p:txBody>
          <a:bodyPr/>
          <a:lstStyle/>
          <a:p>
            <a:pPr algn="just"/>
            <a:r>
              <a:rPr lang="en-US" dirty="0">
                <a:solidFill>
                  <a:srgbClr val="000000"/>
                </a:solidFill>
                <a:latin typeface="Times New Roman" pitchFamily="18" charset="0"/>
                <a:cs typeface="Times New Roman" pitchFamily="18" charset="0"/>
              </a:rPr>
              <a:t>A </a:t>
            </a:r>
            <a:r>
              <a:rPr lang="en-US" b="1" dirty="0">
                <a:solidFill>
                  <a:srgbClr val="000000"/>
                </a:solidFill>
                <a:latin typeface="Times New Roman" pitchFamily="18" charset="0"/>
                <a:cs typeface="Times New Roman" pitchFamily="18" charset="0"/>
              </a:rPr>
              <a:t>pseudo-class</a:t>
            </a:r>
            <a:r>
              <a:rPr lang="en-US" dirty="0">
                <a:solidFill>
                  <a:srgbClr val="000000"/>
                </a:solidFill>
                <a:latin typeface="Times New Roman" pitchFamily="18" charset="0"/>
                <a:cs typeface="Times New Roman" pitchFamily="18" charset="0"/>
              </a:rPr>
              <a:t> is used to define a special state of an element.</a:t>
            </a:r>
          </a:p>
          <a:p>
            <a:pPr algn="just"/>
            <a:r>
              <a:rPr lang="en-US" b="1" dirty="0">
                <a:solidFill>
                  <a:srgbClr val="000000"/>
                </a:solidFill>
                <a:latin typeface="Times New Roman" pitchFamily="18" charset="0"/>
                <a:cs typeface="Times New Roman" pitchFamily="18" charset="0"/>
              </a:rPr>
              <a:t>For example</a:t>
            </a:r>
            <a:r>
              <a:rPr lang="en-US" dirty="0">
                <a:solidFill>
                  <a:srgbClr val="000000"/>
                </a:solidFill>
                <a:latin typeface="Times New Roman" pitchFamily="18" charset="0"/>
                <a:cs typeface="Times New Roman" pitchFamily="18" charset="0"/>
              </a:rPr>
              <a:t>, it can be used to:</a:t>
            </a:r>
          </a:p>
          <a:p>
            <a:pPr lvl="1" algn="just">
              <a:buFont typeface="Arial" panose="020B0604020202020204" pitchFamily="34" charset="0"/>
              <a:buChar char="•"/>
            </a:pPr>
            <a:r>
              <a:rPr lang="en-US" dirty="0">
                <a:solidFill>
                  <a:srgbClr val="000000"/>
                </a:solidFill>
                <a:latin typeface="Times New Roman" pitchFamily="18" charset="0"/>
                <a:cs typeface="Times New Roman" pitchFamily="18" charset="0"/>
              </a:rPr>
              <a:t>Style an element when a user </a:t>
            </a:r>
            <a:r>
              <a:rPr lang="en-US" dirty="0" err="1">
                <a:solidFill>
                  <a:srgbClr val="000000"/>
                </a:solidFill>
                <a:latin typeface="Times New Roman" pitchFamily="18" charset="0"/>
                <a:cs typeface="Times New Roman" pitchFamily="18" charset="0"/>
              </a:rPr>
              <a:t>mouses</a:t>
            </a:r>
            <a:r>
              <a:rPr lang="en-US" dirty="0">
                <a:solidFill>
                  <a:srgbClr val="000000"/>
                </a:solidFill>
                <a:latin typeface="Times New Roman" pitchFamily="18" charset="0"/>
                <a:cs typeface="Times New Roman" pitchFamily="18" charset="0"/>
              </a:rPr>
              <a:t> over it</a:t>
            </a:r>
          </a:p>
          <a:p>
            <a:pPr lvl="1" algn="just">
              <a:buFont typeface="Arial" panose="020B0604020202020204" pitchFamily="34" charset="0"/>
              <a:buChar char="•"/>
            </a:pPr>
            <a:r>
              <a:rPr lang="en-US" dirty="0">
                <a:solidFill>
                  <a:srgbClr val="000000"/>
                </a:solidFill>
                <a:latin typeface="Times New Roman" pitchFamily="18" charset="0"/>
                <a:cs typeface="Times New Roman" pitchFamily="18" charset="0"/>
              </a:rPr>
              <a:t>Style visited and unvisited links differently</a:t>
            </a:r>
          </a:p>
          <a:p>
            <a:pPr lvl="1" algn="just">
              <a:buFont typeface="Arial" panose="020B0604020202020204" pitchFamily="34" charset="0"/>
              <a:buChar char="•"/>
            </a:pPr>
            <a:r>
              <a:rPr lang="en-US" dirty="0">
                <a:solidFill>
                  <a:srgbClr val="000000"/>
                </a:solidFill>
                <a:latin typeface="Times New Roman" pitchFamily="18" charset="0"/>
                <a:cs typeface="Times New Roman" pitchFamily="18" charset="0"/>
              </a:rPr>
              <a:t>Style an element when it gets focus</a:t>
            </a:r>
          </a:p>
          <a:p>
            <a:pPr algn="just"/>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27</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444063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pseudo class</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28</a:t>
            </a:fld>
            <a:endParaRPr lang="en-US"/>
          </a:p>
        </p:txBody>
      </p:sp>
      <p:sp>
        <p:nvSpPr>
          <p:cNvPr id="6" name="Rectangle 5"/>
          <p:cNvSpPr/>
          <p:nvPr/>
        </p:nvSpPr>
        <p:spPr>
          <a:xfrm>
            <a:off x="1374648" y="1524000"/>
            <a:ext cx="6245352" cy="2677656"/>
          </a:xfrm>
          <a:prstGeom prst="rect">
            <a:avLst/>
          </a:prstGeom>
        </p:spPr>
        <p:txBody>
          <a:bodyPr wrap="square">
            <a:spAutoFit/>
          </a:bodyPr>
          <a:lstStyle/>
          <a:p>
            <a:endParaRPr lang="en-US" sz="2400" dirty="0">
              <a:solidFill>
                <a:srgbClr val="000000"/>
              </a:solidFill>
              <a:latin typeface="Segoe UI" panose="020B0502040204020203" pitchFamily="34" charset="0"/>
            </a:endParaRPr>
          </a:p>
          <a:p>
            <a:r>
              <a:rPr lang="en-US" sz="2400" dirty="0">
                <a:solidFill>
                  <a:srgbClr val="000000"/>
                </a:solidFill>
                <a:effectLst>
                  <a:outerShdw blurRad="38100" dist="38100" dir="2700000" algn="tl">
                    <a:srgbClr val="000000">
                      <a:alpha val="43137"/>
                    </a:srgbClr>
                  </a:outerShdw>
                </a:effectLst>
                <a:latin typeface="Verdana" panose="020B0604030504040204" pitchFamily="34" charset="0"/>
              </a:rPr>
              <a:t>The syntax of pseudo-classes:</a:t>
            </a:r>
          </a:p>
          <a:p>
            <a:endParaRPr lang="en-US" sz="2400" dirty="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err="1">
                <a:solidFill>
                  <a:srgbClr val="A52A2A"/>
                </a:solidFill>
                <a:latin typeface="Consolas" panose="020B0609020204030204" pitchFamily="49" charset="0"/>
              </a:rPr>
              <a:t>selector:pseudo-class</a:t>
            </a:r>
            <a:r>
              <a:rPr lang="en-US" sz="2400" dirty="0">
                <a:solidFill>
                  <a:srgbClr val="A52A2A"/>
                </a:solidFill>
                <a:latin typeface="Consolas" panose="020B0609020204030204" pitchFamily="49" charset="0"/>
              </a:rPr>
              <a:t> </a:t>
            </a:r>
            <a:r>
              <a:rPr lang="en-US" sz="2400" dirty="0">
                <a:solidFill>
                  <a:srgbClr val="000000"/>
                </a:solidFill>
                <a:latin typeface="Consolas" panose="020B0609020204030204" pitchFamily="49" charset="0"/>
              </a:rPr>
              <a:t>{</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property</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value</a:t>
            </a:r>
            <a:r>
              <a:rPr lang="en-US" sz="2400" dirty="0">
                <a:solidFill>
                  <a:srgbClr val="000000"/>
                </a:solidFill>
                <a:latin typeface="Consolas" panose="020B0609020204030204" pitchFamily="49" charset="0"/>
              </a:rPr>
              <a:t>;</a:t>
            </a:r>
            <a:br>
              <a:rPr lang="en-US" sz="2400" dirty="0">
                <a:solidFill>
                  <a:srgbClr val="FF0000"/>
                </a:solidFill>
                <a:latin typeface="Consolas" panose="020B0609020204030204" pitchFamily="49" charset="0"/>
              </a:rPr>
            </a:br>
            <a:r>
              <a:rPr lang="en-US" sz="2400" dirty="0">
                <a:solidFill>
                  <a:srgbClr val="000000"/>
                </a:solidFill>
                <a:latin typeface="Consolas" panose="020B0609020204030204" pitchFamily="49" charset="0"/>
              </a:rPr>
              <a:t>}</a:t>
            </a:r>
            <a:endParaRPr lang="en-US" sz="2400" b="0" i="0" dirty="0">
              <a:solidFill>
                <a:srgbClr val="000000"/>
              </a:solidFill>
              <a:effectLst/>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420700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 Pseudo Classes</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29</a:t>
            </a:fld>
            <a:endParaRPr lang="en-US"/>
          </a:p>
        </p:txBody>
      </p:sp>
      <p:sp>
        <p:nvSpPr>
          <p:cNvPr id="6" name="Rectangle 5"/>
          <p:cNvSpPr/>
          <p:nvPr/>
        </p:nvSpPr>
        <p:spPr>
          <a:xfrm>
            <a:off x="990600" y="1066800"/>
            <a:ext cx="8382000" cy="6063198"/>
          </a:xfrm>
          <a:prstGeom prst="rect">
            <a:avLst/>
          </a:prstGeom>
        </p:spPr>
        <p:txBody>
          <a:bodyPr wrap="square">
            <a:spAutoFit/>
          </a:bodyPr>
          <a:lstStyle/>
          <a:p>
            <a:r>
              <a:rPr lang="en-US" sz="1600" b="1" dirty="0">
                <a:solidFill>
                  <a:srgbClr val="000000"/>
                </a:solidFill>
                <a:latin typeface="Times New Roman" pitchFamily="18" charset="0"/>
                <a:cs typeface="Times New Roman" pitchFamily="18" charset="0"/>
              </a:rPr>
              <a:t>Links can be displayed in different ways:</a:t>
            </a:r>
          </a:p>
          <a:p>
            <a:r>
              <a:rPr lang="en-US" sz="2000" b="1" dirty="0">
                <a:solidFill>
                  <a:srgbClr val="000000"/>
                </a:solidFill>
                <a:latin typeface="Times New Roman" pitchFamily="18" charset="0"/>
                <a:cs typeface="Times New Roman" pitchFamily="18" charset="0"/>
              </a:rPr>
              <a:t>Example</a:t>
            </a:r>
            <a:endParaRPr lang="en-US" sz="1600" b="1" dirty="0">
              <a:solidFill>
                <a:srgbClr val="000000"/>
              </a:solidFill>
              <a:latin typeface="Times New Roman" pitchFamily="18" charset="0"/>
              <a:cs typeface="Times New Roman" pitchFamily="18" charset="0"/>
            </a:endParaRPr>
          </a:p>
          <a:p>
            <a:pPr lvl="1"/>
            <a:r>
              <a:rPr lang="en-US" sz="1600" dirty="0">
                <a:solidFill>
                  <a:srgbClr val="008000"/>
                </a:solidFill>
                <a:latin typeface="Times New Roman" pitchFamily="18" charset="0"/>
                <a:cs typeface="Times New Roman" pitchFamily="18" charset="0"/>
              </a:rPr>
              <a:t>/* unvisited link */</a:t>
            </a:r>
            <a:br>
              <a:rPr lang="en-US" sz="1600" dirty="0">
                <a:solidFill>
                  <a:srgbClr val="A52A2A"/>
                </a:solidFill>
                <a:latin typeface="Times New Roman" pitchFamily="18" charset="0"/>
                <a:cs typeface="Times New Roman" pitchFamily="18" charset="0"/>
              </a:rPr>
            </a:br>
            <a:r>
              <a:rPr lang="en-US" sz="1600" dirty="0">
                <a:solidFill>
                  <a:srgbClr val="A52A2A"/>
                </a:solidFill>
                <a:latin typeface="Times New Roman" pitchFamily="18" charset="0"/>
                <a:cs typeface="Times New Roman" pitchFamily="18" charset="0"/>
              </a:rPr>
              <a:t>a:link </a:t>
            </a:r>
            <a:r>
              <a:rPr lang="en-US" sz="1600" dirty="0">
                <a:solidFill>
                  <a:srgbClr val="000000"/>
                </a:solidFill>
                <a:latin typeface="Times New Roman" pitchFamily="18" charset="0"/>
                <a:cs typeface="Times New Roman" pitchFamily="18" charset="0"/>
              </a:rPr>
              <a:t>{</a:t>
            </a:r>
            <a:br>
              <a:rPr lang="en-US" sz="1600" dirty="0">
                <a:solidFill>
                  <a:srgbClr val="FF0000"/>
                </a:solidFill>
                <a:latin typeface="Times New Roman" pitchFamily="18" charset="0"/>
                <a:cs typeface="Times New Roman" pitchFamily="18" charset="0"/>
              </a:rPr>
            </a:br>
            <a:r>
              <a:rPr lang="en-US" sz="1600" dirty="0">
                <a:solidFill>
                  <a:srgbClr val="FF0000"/>
                </a:solidFill>
                <a:latin typeface="Times New Roman" pitchFamily="18" charset="0"/>
                <a:cs typeface="Times New Roman" pitchFamily="18" charset="0"/>
              </a:rPr>
              <a:t>  color</a:t>
            </a:r>
            <a:r>
              <a:rPr lang="en-US" sz="1600" dirty="0">
                <a:solidFill>
                  <a:srgbClr val="000000"/>
                </a:solidFill>
                <a:latin typeface="Times New Roman" pitchFamily="18" charset="0"/>
                <a:cs typeface="Times New Roman" pitchFamily="18" charset="0"/>
              </a:rPr>
              <a:t>:</a:t>
            </a:r>
            <a:r>
              <a:rPr lang="en-US" sz="1600" dirty="0">
                <a:solidFill>
                  <a:srgbClr val="0000CD"/>
                </a:solidFill>
                <a:latin typeface="Times New Roman" pitchFamily="18" charset="0"/>
                <a:cs typeface="Times New Roman" pitchFamily="18" charset="0"/>
              </a:rPr>
              <a:t> #FF0000</a:t>
            </a:r>
            <a:r>
              <a:rPr lang="en-US" sz="1600" dirty="0">
                <a:solidFill>
                  <a:srgbClr val="000000"/>
                </a:solidFill>
                <a:latin typeface="Times New Roman" pitchFamily="18" charset="0"/>
                <a:cs typeface="Times New Roman" pitchFamily="18" charset="0"/>
              </a:rPr>
              <a:t>;</a:t>
            </a:r>
            <a:br>
              <a:rPr lang="en-US" sz="1600" dirty="0">
                <a:solidFill>
                  <a:srgbClr val="FF0000"/>
                </a:solidFill>
                <a:latin typeface="Times New Roman" pitchFamily="18" charset="0"/>
                <a:cs typeface="Times New Roman" pitchFamily="18" charset="0"/>
              </a:rPr>
            </a:br>
            <a:r>
              <a:rPr lang="en-US" sz="1600" dirty="0">
                <a:solidFill>
                  <a:srgbClr val="000000"/>
                </a:solidFill>
                <a:latin typeface="Times New Roman" pitchFamily="18" charset="0"/>
                <a:cs typeface="Times New Roman" pitchFamily="18" charset="0"/>
              </a:rPr>
              <a:t>}</a:t>
            </a:r>
            <a:br>
              <a:rPr lang="en-US" sz="1600" dirty="0">
                <a:solidFill>
                  <a:srgbClr val="A52A2A"/>
                </a:solidFill>
                <a:latin typeface="Times New Roman" pitchFamily="18" charset="0"/>
                <a:cs typeface="Times New Roman" pitchFamily="18" charset="0"/>
              </a:rPr>
            </a:br>
            <a:br>
              <a:rPr lang="en-US" sz="1600" dirty="0">
                <a:solidFill>
                  <a:srgbClr val="A52A2A"/>
                </a:solidFill>
                <a:latin typeface="Times New Roman" pitchFamily="18" charset="0"/>
                <a:cs typeface="Times New Roman" pitchFamily="18" charset="0"/>
              </a:rPr>
            </a:br>
            <a:r>
              <a:rPr lang="en-US" sz="1600" dirty="0">
                <a:solidFill>
                  <a:srgbClr val="008000"/>
                </a:solidFill>
                <a:latin typeface="Times New Roman" pitchFamily="18" charset="0"/>
                <a:cs typeface="Times New Roman" pitchFamily="18" charset="0"/>
              </a:rPr>
              <a:t>/* visited link */</a:t>
            </a:r>
            <a:br>
              <a:rPr lang="en-US" sz="1600" dirty="0">
                <a:solidFill>
                  <a:srgbClr val="A52A2A"/>
                </a:solidFill>
                <a:latin typeface="Times New Roman" pitchFamily="18" charset="0"/>
                <a:cs typeface="Times New Roman" pitchFamily="18" charset="0"/>
              </a:rPr>
            </a:br>
            <a:r>
              <a:rPr lang="en-US" sz="1600" dirty="0">
                <a:solidFill>
                  <a:srgbClr val="A52A2A"/>
                </a:solidFill>
                <a:latin typeface="Times New Roman" pitchFamily="18" charset="0"/>
                <a:cs typeface="Times New Roman" pitchFamily="18" charset="0"/>
              </a:rPr>
              <a:t>a:visited </a:t>
            </a:r>
            <a:r>
              <a:rPr lang="en-US" sz="1600" dirty="0">
                <a:solidFill>
                  <a:srgbClr val="000000"/>
                </a:solidFill>
                <a:latin typeface="Times New Roman" pitchFamily="18" charset="0"/>
                <a:cs typeface="Times New Roman" pitchFamily="18" charset="0"/>
              </a:rPr>
              <a:t>{</a:t>
            </a:r>
            <a:br>
              <a:rPr lang="en-US" sz="1600" dirty="0">
                <a:solidFill>
                  <a:srgbClr val="FF0000"/>
                </a:solidFill>
                <a:latin typeface="Times New Roman" pitchFamily="18" charset="0"/>
                <a:cs typeface="Times New Roman" pitchFamily="18" charset="0"/>
              </a:rPr>
            </a:br>
            <a:r>
              <a:rPr lang="en-US" sz="1600" dirty="0">
                <a:solidFill>
                  <a:srgbClr val="FF0000"/>
                </a:solidFill>
                <a:latin typeface="Times New Roman" pitchFamily="18" charset="0"/>
                <a:cs typeface="Times New Roman" pitchFamily="18" charset="0"/>
              </a:rPr>
              <a:t>  color</a:t>
            </a:r>
            <a:r>
              <a:rPr lang="en-US" sz="1600" dirty="0">
                <a:solidFill>
                  <a:srgbClr val="000000"/>
                </a:solidFill>
                <a:latin typeface="Times New Roman" pitchFamily="18" charset="0"/>
                <a:cs typeface="Times New Roman" pitchFamily="18" charset="0"/>
              </a:rPr>
              <a:t>:</a:t>
            </a:r>
            <a:r>
              <a:rPr lang="en-US" sz="1600" dirty="0">
                <a:solidFill>
                  <a:srgbClr val="0000CD"/>
                </a:solidFill>
                <a:latin typeface="Times New Roman" pitchFamily="18" charset="0"/>
                <a:cs typeface="Times New Roman" pitchFamily="18" charset="0"/>
              </a:rPr>
              <a:t> #00FF00</a:t>
            </a:r>
            <a:r>
              <a:rPr lang="en-US" sz="1600" dirty="0">
                <a:solidFill>
                  <a:srgbClr val="000000"/>
                </a:solidFill>
                <a:latin typeface="Times New Roman" pitchFamily="18" charset="0"/>
                <a:cs typeface="Times New Roman" pitchFamily="18" charset="0"/>
              </a:rPr>
              <a:t>;</a:t>
            </a:r>
            <a:br>
              <a:rPr lang="en-US" sz="1600" dirty="0">
                <a:solidFill>
                  <a:srgbClr val="FF0000"/>
                </a:solidFill>
                <a:latin typeface="Times New Roman" pitchFamily="18" charset="0"/>
                <a:cs typeface="Times New Roman" pitchFamily="18" charset="0"/>
              </a:rPr>
            </a:br>
            <a:r>
              <a:rPr lang="en-US" sz="1600" dirty="0">
                <a:solidFill>
                  <a:srgbClr val="000000"/>
                </a:solidFill>
                <a:latin typeface="Times New Roman" pitchFamily="18" charset="0"/>
                <a:cs typeface="Times New Roman" pitchFamily="18" charset="0"/>
              </a:rPr>
              <a:t>}</a:t>
            </a:r>
            <a:br>
              <a:rPr lang="en-US" sz="1600" dirty="0">
                <a:solidFill>
                  <a:srgbClr val="A52A2A"/>
                </a:solidFill>
                <a:latin typeface="Times New Roman" pitchFamily="18" charset="0"/>
                <a:cs typeface="Times New Roman" pitchFamily="18" charset="0"/>
              </a:rPr>
            </a:br>
            <a:br>
              <a:rPr lang="en-US" sz="1600" dirty="0">
                <a:solidFill>
                  <a:srgbClr val="A52A2A"/>
                </a:solidFill>
                <a:latin typeface="Times New Roman" pitchFamily="18" charset="0"/>
                <a:cs typeface="Times New Roman" pitchFamily="18" charset="0"/>
              </a:rPr>
            </a:br>
            <a:r>
              <a:rPr lang="en-US" sz="1600" dirty="0">
                <a:solidFill>
                  <a:srgbClr val="008000"/>
                </a:solidFill>
                <a:latin typeface="Times New Roman" pitchFamily="18" charset="0"/>
                <a:cs typeface="Times New Roman" pitchFamily="18" charset="0"/>
              </a:rPr>
              <a:t>/* mouse over link */</a:t>
            </a:r>
            <a:br>
              <a:rPr lang="en-US" sz="1600" dirty="0">
                <a:solidFill>
                  <a:srgbClr val="A52A2A"/>
                </a:solidFill>
                <a:latin typeface="Times New Roman" pitchFamily="18" charset="0"/>
                <a:cs typeface="Times New Roman" pitchFamily="18" charset="0"/>
              </a:rPr>
            </a:br>
            <a:r>
              <a:rPr lang="en-US" sz="1600" dirty="0">
                <a:solidFill>
                  <a:srgbClr val="A52A2A"/>
                </a:solidFill>
                <a:latin typeface="Times New Roman" pitchFamily="18" charset="0"/>
                <a:cs typeface="Times New Roman" pitchFamily="18" charset="0"/>
              </a:rPr>
              <a:t>a:hover </a:t>
            </a:r>
            <a:r>
              <a:rPr lang="en-US" sz="1600" dirty="0">
                <a:solidFill>
                  <a:srgbClr val="000000"/>
                </a:solidFill>
                <a:latin typeface="Times New Roman" pitchFamily="18" charset="0"/>
                <a:cs typeface="Times New Roman" pitchFamily="18" charset="0"/>
              </a:rPr>
              <a:t>{</a:t>
            </a:r>
            <a:br>
              <a:rPr lang="en-US" sz="1600" dirty="0">
                <a:solidFill>
                  <a:srgbClr val="FF0000"/>
                </a:solidFill>
                <a:latin typeface="Times New Roman" pitchFamily="18" charset="0"/>
                <a:cs typeface="Times New Roman" pitchFamily="18" charset="0"/>
              </a:rPr>
            </a:br>
            <a:r>
              <a:rPr lang="en-US" sz="1600" dirty="0">
                <a:solidFill>
                  <a:srgbClr val="FF0000"/>
                </a:solidFill>
                <a:latin typeface="Times New Roman" pitchFamily="18" charset="0"/>
                <a:cs typeface="Times New Roman" pitchFamily="18" charset="0"/>
              </a:rPr>
              <a:t>  color</a:t>
            </a:r>
            <a:r>
              <a:rPr lang="en-US" sz="1600" dirty="0">
                <a:solidFill>
                  <a:srgbClr val="000000"/>
                </a:solidFill>
                <a:latin typeface="Times New Roman" pitchFamily="18" charset="0"/>
                <a:cs typeface="Times New Roman" pitchFamily="18" charset="0"/>
              </a:rPr>
              <a:t>:</a:t>
            </a:r>
            <a:r>
              <a:rPr lang="en-US" sz="1600" dirty="0">
                <a:solidFill>
                  <a:srgbClr val="0000CD"/>
                </a:solidFill>
                <a:latin typeface="Times New Roman" pitchFamily="18" charset="0"/>
                <a:cs typeface="Times New Roman" pitchFamily="18" charset="0"/>
              </a:rPr>
              <a:t> #FF00FF</a:t>
            </a:r>
            <a:r>
              <a:rPr lang="en-US" sz="1600" dirty="0">
                <a:solidFill>
                  <a:srgbClr val="000000"/>
                </a:solidFill>
                <a:latin typeface="Times New Roman" pitchFamily="18" charset="0"/>
                <a:cs typeface="Times New Roman" pitchFamily="18" charset="0"/>
              </a:rPr>
              <a:t>;</a:t>
            </a:r>
            <a:br>
              <a:rPr lang="en-US" sz="1600" dirty="0">
                <a:solidFill>
                  <a:srgbClr val="FF0000"/>
                </a:solidFill>
                <a:latin typeface="Times New Roman" pitchFamily="18" charset="0"/>
                <a:cs typeface="Times New Roman" pitchFamily="18" charset="0"/>
              </a:rPr>
            </a:br>
            <a:r>
              <a:rPr lang="en-US" sz="1600" dirty="0">
                <a:solidFill>
                  <a:srgbClr val="000000"/>
                </a:solidFill>
                <a:latin typeface="Times New Roman" pitchFamily="18" charset="0"/>
                <a:cs typeface="Times New Roman" pitchFamily="18" charset="0"/>
              </a:rPr>
              <a:t>}</a:t>
            </a:r>
            <a:br>
              <a:rPr lang="en-US" sz="1600" dirty="0">
                <a:solidFill>
                  <a:srgbClr val="A52A2A"/>
                </a:solidFill>
                <a:latin typeface="Times New Roman" pitchFamily="18" charset="0"/>
                <a:cs typeface="Times New Roman" pitchFamily="18" charset="0"/>
              </a:rPr>
            </a:br>
            <a:br>
              <a:rPr lang="en-US" sz="1600" dirty="0">
                <a:solidFill>
                  <a:srgbClr val="A52A2A"/>
                </a:solidFill>
                <a:latin typeface="Times New Roman" pitchFamily="18" charset="0"/>
                <a:cs typeface="Times New Roman" pitchFamily="18" charset="0"/>
              </a:rPr>
            </a:br>
            <a:r>
              <a:rPr lang="en-US" sz="1600" dirty="0">
                <a:solidFill>
                  <a:srgbClr val="008000"/>
                </a:solidFill>
                <a:latin typeface="Times New Roman" pitchFamily="18" charset="0"/>
                <a:cs typeface="Times New Roman" pitchFamily="18" charset="0"/>
              </a:rPr>
              <a:t>/* selected link */</a:t>
            </a:r>
            <a:br>
              <a:rPr lang="en-US" sz="1600" dirty="0">
                <a:solidFill>
                  <a:srgbClr val="A52A2A"/>
                </a:solidFill>
                <a:latin typeface="Times New Roman" pitchFamily="18" charset="0"/>
                <a:cs typeface="Times New Roman" pitchFamily="18" charset="0"/>
              </a:rPr>
            </a:br>
            <a:r>
              <a:rPr lang="en-US" sz="1600" dirty="0">
                <a:solidFill>
                  <a:srgbClr val="A52A2A"/>
                </a:solidFill>
                <a:latin typeface="Times New Roman" pitchFamily="18" charset="0"/>
                <a:cs typeface="Times New Roman" pitchFamily="18" charset="0"/>
              </a:rPr>
              <a:t>a:active </a:t>
            </a:r>
            <a:r>
              <a:rPr lang="en-US" sz="1600" dirty="0">
                <a:solidFill>
                  <a:srgbClr val="000000"/>
                </a:solidFill>
                <a:latin typeface="Times New Roman" pitchFamily="18" charset="0"/>
                <a:cs typeface="Times New Roman" pitchFamily="18" charset="0"/>
              </a:rPr>
              <a:t>{</a:t>
            </a:r>
            <a:br>
              <a:rPr lang="en-US" sz="1600" dirty="0">
                <a:solidFill>
                  <a:srgbClr val="FF0000"/>
                </a:solidFill>
                <a:latin typeface="Times New Roman" pitchFamily="18" charset="0"/>
                <a:cs typeface="Times New Roman" pitchFamily="18" charset="0"/>
              </a:rPr>
            </a:br>
            <a:r>
              <a:rPr lang="en-US" sz="1600" dirty="0">
                <a:solidFill>
                  <a:srgbClr val="FF0000"/>
                </a:solidFill>
                <a:latin typeface="Times New Roman" pitchFamily="18" charset="0"/>
                <a:cs typeface="Times New Roman" pitchFamily="18" charset="0"/>
              </a:rPr>
              <a:t>  color</a:t>
            </a:r>
            <a:r>
              <a:rPr lang="en-US" sz="1600" dirty="0">
                <a:solidFill>
                  <a:srgbClr val="000000"/>
                </a:solidFill>
                <a:latin typeface="Times New Roman" pitchFamily="18" charset="0"/>
                <a:cs typeface="Times New Roman" pitchFamily="18" charset="0"/>
              </a:rPr>
              <a:t>:</a:t>
            </a:r>
            <a:r>
              <a:rPr lang="en-US" sz="1600" dirty="0">
                <a:solidFill>
                  <a:srgbClr val="0000CD"/>
                </a:solidFill>
                <a:latin typeface="Times New Roman" pitchFamily="18" charset="0"/>
                <a:cs typeface="Times New Roman" pitchFamily="18" charset="0"/>
              </a:rPr>
              <a:t> #0000FF</a:t>
            </a:r>
            <a:r>
              <a:rPr lang="en-US" sz="1600" dirty="0">
                <a:solidFill>
                  <a:srgbClr val="000000"/>
                </a:solidFill>
                <a:latin typeface="Times New Roman" pitchFamily="18" charset="0"/>
                <a:cs typeface="Times New Roman" pitchFamily="18" charset="0"/>
              </a:rPr>
              <a:t>;</a:t>
            </a:r>
            <a:br>
              <a:rPr lang="en-US" sz="1600" dirty="0">
                <a:solidFill>
                  <a:srgbClr val="FF0000"/>
                </a:solidFill>
                <a:latin typeface="Times New Roman" pitchFamily="18" charset="0"/>
                <a:cs typeface="Times New Roman" pitchFamily="18" charset="0"/>
              </a:rPr>
            </a:br>
            <a:r>
              <a:rPr lang="en-US" sz="1600" dirty="0">
                <a:solidFill>
                  <a:srgbClr val="000000"/>
                </a:solidFill>
                <a:latin typeface="Times New Roman" pitchFamily="18" charset="0"/>
                <a:cs typeface="Times New Roman" pitchFamily="18" charset="0"/>
              </a:rPr>
              <a:t>}</a:t>
            </a:r>
          </a:p>
          <a:p>
            <a:pPr lvl="1"/>
            <a:r>
              <a:rPr lang="en-US" sz="1600" dirty="0">
                <a:solidFill>
                  <a:srgbClr val="FFFFFF"/>
                </a:solidFill>
                <a:latin typeface="Times New Roman" pitchFamily="18" charset="0"/>
                <a:cs typeface="Times New Roman" pitchFamily="18" charset="0"/>
              </a:rPr>
              <a:t>Try it Yourself </a:t>
            </a:r>
            <a:endParaRPr lang="en-US" sz="1600" dirty="0">
              <a:solidFill>
                <a:srgbClr val="000000"/>
              </a:solidFill>
              <a:latin typeface="Times New Roman" pitchFamily="18" charset="0"/>
              <a:cs typeface="Times New Roman" pitchFamily="18" charset="0"/>
            </a:endParaRPr>
          </a:p>
          <a:p>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8" name="Rectangle 2"/>
          <p:cNvSpPr>
            <a:spLocks noChangeArrowheads="1"/>
          </p:cNvSpPr>
          <p:nvPr/>
        </p:nvSpPr>
        <p:spPr bwMode="auto">
          <a:xfrm>
            <a:off x="6248400" y="4666833"/>
            <a:ext cx="2286000" cy="16158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Verdana" panose="020B0604030504040204" pitchFamily="34" charset="0"/>
              </a:rPr>
              <a:t>Note:</a:t>
            </a: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100" b="0" i="0" u="none" strike="noStrike" cap="none" normalizeH="0" baseline="0" dirty="0">
                <a:ln>
                  <a:noFill/>
                </a:ln>
                <a:solidFill>
                  <a:srgbClr val="DC143C"/>
                </a:solidFill>
                <a:effectLst/>
                <a:latin typeface="Consolas" panose="020B0609020204030204" pitchFamily="49" charset="0"/>
              </a:rPr>
              <a:t>a:hover</a:t>
            </a:r>
            <a:r>
              <a:rPr kumimoji="0" lang="en-US" altLang="en-US" sz="1100" b="0" i="0" u="none" strike="noStrike" cap="none" normalizeH="0" baseline="0" dirty="0">
                <a:ln>
                  <a:noFill/>
                </a:ln>
                <a:solidFill>
                  <a:srgbClr val="000000"/>
                </a:solidFill>
                <a:effectLst/>
                <a:latin typeface="Verdana" panose="020B0604030504040204" pitchFamily="34" charset="0"/>
              </a:rPr>
              <a:t> MUST come</a:t>
            </a:r>
            <a:r>
              <a:rPr lang="en-US" altLang="en-US" sz="1100" dirty="0">
                <a:solidFill>
                  <a:srgbClr val="000000"/>
                </a:solidFill>
                <a:latin typeface="Verdana" panose="020B0604030504040204" pitchFamily="34" charset="0"/>
              </a:rPr>
              <a:t> </a:t>
            </a:r>
            <a:r>
              <a:rPr kumimoji="0" lang="en-US" altLang="en-US" sz="1100" b="0" i="0" u="none" strike="noStrike" cap="none" normalizeH="0" baseline="0" dirty="0">
                <a:ln>
                  <a:noFill/>
                </a:ln>
                <a:solidFill>
                  <a:srgbClr val="000000"/>
                </a:solidFill>
                <a:effectLst/>
                <a:latin typeface="Verdana" panose="020B0604030504040204" pitchFamily="34" charset="0"/>
              </a:rPr>
              <a:t>after </a:t>
            </a:r>
            <a:r>
              <a:rPr kumimoji="0" lang="en-US" altLang="en-US" sz="1100" b="0" i="0" u="none" strike="noStrike" cap="none" normalizeH="0" baseline="0" dirty="0">
                <a:ln>
                  <a:noFill/>
                </a:ln>
                <a:solidFill>
                  <a:srgbClr val="DC143C"/>
                </a:solidFill>
                <a:effectLst/>
                <a:latin typeface="Consolas" panose="020B0609020204030204" pitchFamily="49" charset="0"/>
              </a:rPr>
              <a:t>a:link</a:t>
            </a:r>
            <a:r>
              <a:rPr kumimoji="0" lang="en-US" altLang="en-US" sz="1100" b="0" i="0" u="none" strike="noStrike" cap="none" normalizeH="0" baseline="0" dirty="0">
                <a:ln>
                  <a:noFill/>
                </a:ln>
                <a:solidFill>
                  <a:srgbClr val="000000"/>
                </a:solidFill>
                <a:effectLst/>
                <a:latin typeface="Verdana" panose="020B0604030504040204" pitchFamily="34" charset="0"/>
              </a:rPr>
              <a:t> and </a:t>
            </a:r>
            <a:r>
              <a:rPr kumimoji="0" lang="en-US" altLang="en-US" sz="1100" b="0" i="0" u="none" strike="noStrike" cap="none" normalizeH="0" baseline="0" dirty="0">
                <a:ln>
                  <a:noFill/>
                </a:ln>
                <a:solidFill>
                  <a:srgbClr val="DC143C"/>
                </a:solidFill>
                <a:effectLst/>
                <a:latin typeface="Consolas" panose="020B0609020204030204" pitchFamily="49" charset="0"/>
              </a:rPr>
              <a:t>a:visited</a:t>
            </a:r>
            <a:r>
              <a:rPr kumimoji="0" lang="en-US" altLang="en-US" sz="1100" b="0" i="0" u="none" strike="noStrike" cap="none" normalizeH="0" baseline="0" dirty="0">
                <a:ln>
                  <a:noFill/>
                </a:ln>
                <a:solidFill>
                  <a:srgbClr val="000000"/>
                </a:solidFill>
                <a:effectLst/>
                <a:latin typeface="Verdana" panose="020B0604030504040204" pitchFamily="34" charset="0"/>
              </a:rPr>
              <a:t> in the CSS definition in order to be effective! </a:t>
            </a:r>
            <a:r>
              <a:rPr kumimoji="0" lang="en-US" altLang="en-US" sz="1100" b="0" i="0" u="none" strike="noStrike" cap="none" normalizeH="0" baseline="0" dirty="0">
                <a:ln>
                  <a:noFill/>
                </a:ln>
                <a:solidFill>
                  <a:srgbClr val="DC143C"/>
                </a:solidFill>
                <a:effectLst/>
                <a:latin typeface="Consolas" panose="020B0609020204030204" pitchFamily="49" charset="0"/>
              </a:rPr>
              <a:t>a:active</a:t>
            </a:r>
            <a:r>
              <a:rPr kumimoji="0" lang="en-US" altLang="en-US" sz="1100" b="0" i="0" u="none" strike="noStrike" cap="none" normalizeH="0" baseline="0" dirty="0">
                <a:ln>
                  <a:noFill/>
                </a:ln>
                <a:solidFill>
                  <a:srgbClr val="000000"/>
                </a:solidFill>
                <a:effectLst/>
                <a:latin typeface="Verdana" panose="020B0604030504040204" pitchFamily="34" charset="0"/>
              </a:rPr>
              <a:t> MUST come after </a:t>
            </a:r>
            <a:r>
              <a:rPr kumimoji="0" lang="en-US" altLang="en-US" sz="1100" b="0" i="0" u="none" strike="noStrike" cap="none" normalizeH="0" baseline="0" dirty="0">
                <a:ln>
                  <a:noFill/>
                </a:ln>
                <a:solidFill>
                  <a:srgbClr val="DC143C"/>
                </a:solidFill>
                <a:effectLst/>
                <a:latin typeface="Consolas" panose="020B0609020204030204" pitchFamily="49" charset="0"/>
              </a:rPr>
              <a:t>a:hover</a:t>
            </a:r>
            <a:r>
              <a:rPr kumimoji="0" lang="en-US" altLang="en-US" sz="1100" b="0" i="0" u="none" strike="noStrike" cap="none" normalizeH="0" baseline="0" dirty="0">
                <a:ln>
                  <a:noFill/>
                </a:ln>
                <a:solidFill>
                  <a:srgbClr val="000000"/>
                </a:solidFill>
                <a:effectLst/>
                <a:latin typeface="Verdana" panose="020B0604030504040204" pitchFamily="34" charset="0"/>
              </a:rPr>
              <a:t> in the CSS definition in order to be effective! Pseudo-class names are not case-sensitive.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27048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Why use CSS</a:t>
            </a:r>
          </a:p>
        </p:txBody>
      </p:sp>
      <p:sp>
        <p:nvSpPr>
          <p:cNvPr id="3" name="Subtitle 2"/>
          <p:cNvSpPr>
            <a:spLocks noGrp="1"/>
          </p:cNvSpPr>
          <p:nvPr>
            <p:ph type="subTitle" idx="1"/>
          </p:nvPr>
        </p:nvSpPr>
        <p:spPr>
          <a:xfrm>
            <a:off x="990600" y="1066800"/>
            <a:ext cx="7696200" cy="5257800"/>
          </a:xfrm>
        </p:spPr>
        <p:txBody>
          <a:bodyPr>
            <a:normAutofit fontScale="85000" lnSpcReduction="10000"/>
          </a:bodyPr>
          <a:lstStyle/>
          <a:p>
            <a:pPr marL="484632" indent="-457200" algn="just">
              <a:buFont typeface="Wingdings" pitchFamily="2" charset="2"/>
              <a:buChar char="q"/>
            </a:pPr>
            <a:r>
              <a:rPr lang="en-US" b="1" dirty="0">
                <a:latin typeface="Times New Roman" pitchFamily="18" charset="0"/>
                <a:cs typeface="Times New Roman" pitchFamily="18" charset="0"/>
              </a:rPr>
              <a:t>Solves a big problem</a:t>
            </a:r>
          </a:p>
          <a:p>
            <a:pPr marL="914400" lvl="1" indent="-457200" algn="just">
              <a:buFont typeface="Wingdings" pitchFamily="2" charset="2"/>
              <a:buChar char="v"/>
            </a:pPr>
            <a:r>
              <a:rPr lang="en-US" dirty="0">
                <a:latin typeface="Times New Roman" pitchFamily="18" charset="0"/>
                <a:cs typeface="Times New Roman" pitchFamily="18" charset="0"/>
              </a:rPr>
              <a:t>Before CSS, tags like font, color, background style, element alignment, border and size had to be repeated on every web page.</a:t>
            </a:r>
          </a:p>
          <a:p>
            <a:pPr marL="914400" lvl="1" indent="-457200" algn="just">
              <a:buFont typeface="Wingdings" pitchFamily="2" charset="2"/>
              <a:buChar char="v"/>
            </a:pPr>
            <a:r>
              <a:rPr lang="en-US" dirty="0">
                <a:latin typeface="Times New Roman" pitchFamily="18" charset="0"/>
                <a:cs typeface="Times New Roman" pitchFamily="18" charset="0"/>
              </a:rPr>
              <a:t>If you are developing a large website where fonts and color information are added on every single it will be long and expensive process.</a:t>
            </a:r>
          </a:p>
          <a:p>
            <a:pPr marL="914400" lvl="1" indent="-457200" algn="just">
              <a:buFont typeface="Wingdings" pitchFamily="2" charset="2"/>
              <a:buChar char="v"/>
            </a:pPr>
            <a:r>
              <a:rPr lang="en-US" dirty="0">
                <a:latin typeface="Times New Roman" pitchFamily="18" charset="0"/>
                <a:cs typeface="Times New Roman" pitchFamily="18" charset="0"/>
              </a:rPr>
              <a:t>It is W3C recommendation.</a:t>
            </a:r>
          </a:p>
          <a:p>
            <a:pPr marL="484632" indent="-457200" algn="just">
              <a:buFont typeface="Wingdings" pitchFamily="2" charset="2"/>
              <a:buChar char="q"/>
            </a:pPr>
            <a:r>
              <a:rPr lang="en-US" dirty="0">
                <a:latin typeface="Times New Roman" pitchFamily="18" charset="0"/>
                <a:cs typeface="Times New Roman" pitchFamily="18" charset="0"/>
              </a:rPr>
              <a:t>Sa</a:t>
            </a:r>
            <a:r>
              <a:rPr lang="en-US" b="1" dirty="0">
                <a:latin typeface="Times New Roman" pitchFamily="18" charset="0"/>
                <a:cs typeface="Times New Roman" pitchFamily="18" charset="0"/>
              </a:rPr>
              <a:t>ves a lot of time</a:t>
            </a:r>
          </a:p>
          <a:p>
            <a:pPr marL="914400" lvl="1" indent="-457200" algn="just">
              <a:buFont typeface="Wingdings" pitchFamily="2" charset="2"/>
              <a:buChar char="v"/>
            </a:pPr>
            <a:r>
              <a:rPr lang="en-US" dirty="0">
                <a:latin typeface="Times New Roman" pitchFamily="18" charset="0"/>
                <a:cs typeface="Times New Roman" pitchFamily="18" charset="0"/>
              </a:rPr>
              <a:t>If external CSS files are used, it is possible to change the entire website by changing just one file.</a:t>
            </a:r>
          </a:p>
          <a:p>
            <a:pPr marL="484632" indent="-457200" algn="just">
              <a:buFont typeface="Wingdings" pitchFamily="2" charset="2"/>
              <a:buChar char="q"/>
            </a:pPr>
            <a:r>
              <a:rPr lang="en-US" b="1" dirty="0">
                <a:latin typeface="Times New Roman" pitchFamily="18" charset="0"/>
                <a:cs typeface="Times New Roman" pitchFamily="18" charset="0"/>
              </a:rPr>
              <a:t>Provide more attributes</a:t>
            </a:r>
          </a:p>
          <a:p>
            <a:pPr marL="914400" lvl="1" indent="-457200" algn="just">
              <a:buFont typeface="Wingdings" pitchFamily="2" charset="2"/>
              <a:buChar char="v"/>
            </a:pPr>
            <a:r>
              <a:rPr lang="en-US" dirty="0">
                <a:latin typeface="Times New Roman" pitchFamily="18" charset="0"/>
                <a:cs typeface="Times New Roman" pitchFamily="18" charset="0"/>
              </a:rPr>
              <a:t>It provides more detailed attribute to define the look and feel of the website.</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3</a:t>
            </a:fld>
            <a:endParaRPr lang="en-US"/>
          </a:p>
        </p:txBody>
      </p:sp>
    </p:spTree>
    <p:extLst>
      <p:ext uri="{BB962C8B-B14F-4D97-AF65-F5344CB8AC3E}">
        <p14:creationId xmlns:p14="http://schemas.microsoft.com/office/powerpoint/2010/main" val="2057461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648" y="228600"/>
            <a:ext cx="8074152" cy="990600"/>
          </a:xfrm>
        </p:spPr>
        <p:txBody>
          <a:bodyPr/>
          <a:lstStyle/>
          <a:p>
            <a:r>
              <a:rPr lang="en-US" sz="4000" b="1" dirty="0">
                <a:solidFill>
                  <a:srgbClr val="000000"/>
                </a:solidFill>
                <a:latin typeface="Times New Roman" pitchFamily="18" charset="0"/>
                <a:cs typeface="Times New Roman" pitchFamily="18" charset="0"/>
              </a:rPr>
              <a:t>Pseudo-classes and HTML Classes</a:t>
            </a:r>
            <a:endParaRPr lang="en-US" sz="4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30</a:t>
            </a:fld>
            <a:endParaRPr lang="en-US"/>
          </a:p>
        </p:txBody>
      </p:sp>
      <p:sp>
        <p:nvSpPr>
          <p:cNvPr id="9" name="Rectangle 8"/>
          <p:cNvSpPr/>
          <p:nvPr/>
        </p:nvSpPr>
        <p:spPr>
          <a:xfrm>
            <a:off x="1066800" y="1905000"/>
            <a:ext cx="7620000" cy="3046988"/>
          </a:xfrm>
          <a:prstGeom prst="rect">
            <a:avLst/>
          </a:prstGeom>
        </p:spPr>
        <p:txBody>
          <a:bodyPr wrap="square">
            <a:spAutoFit/>
          </a:bodyPr>
          <a:lstStyle/>
          <a:p>
            <a:pPr marL="285750" indent="-285750">
              <a:buFont typeface="Arial" panose="020B0604020202020204" pitchFamily="34" charset="0"/>
              <a:buChar char="•"/>
            </a:pPr>
            <a:r>
              <a:rPr lang="en-US" sz="2400" b="1" dirty="0">
                <a:solidFill>
                  <a:srgbClr val="000000"/>
                </a:solidFill>
                <a:latin typeface="Times New Roman" pitchFamily="18" charset="0"/>
                <a:cs typeface="Times New Roman" pitchFamily="18" charset="0"/>
              </a:rPr>
              <a:t>Pseudo-classes</a:t>
            </a:r>
            <a:r>
              <a:rPr lang="en-US" sz="2400" dirty="0">
                <a:solidFill>
                  <a:srgbClr val="000000"/>
                </a:solidFill>
                <a:latin typeface="Times New Roman" pitchFamily="18" charset="0"/>
                <a:cs typeface="Times New Roman" pitchFamily="18" charset="0"/>
              </a:rPr>
              <a:t> can be combined with HTML classes:</a:t>
            </a:r>
          </a:p>
          <a:p>
            <a:pPr marL="285750" indent="-285750">
              <a:buFont typeface="Arial" panose="020B0604020202020204" pitchFamily="34" charset="0"/>
              <a:buChar char="•"/>
            </a:pPr>
            <a:r>
              <a:rPr lang="en-US" sz="2400" dirty="0">
                <a:solidFill>
                  <a:srgbClr val="000000"/>
                </a:solidFill>
                <a:latin typeface="Times New Roman" pitchFamily="18" charset="0"/>
                <a:cs typeface="Times New Roman" pitchFamily="18" charset="0"/>
              </a:rPr>
              <a:t>When you hover over the link in the example, it will change color:</a:t>
            </a:r>
          </a:p>
          <a:p>
            <a:r>
              <a:rPr lang="en-US" sz="2400" b="1" dirty="0">
                <a:solidFill>
                  <a:srgbClr val="000000"/>
                </a:solidFill>
                <a:latin typeface="Times New Roman" pitchFamily="18" charset="0"/>
                <a:cs typeface="Times New Roman" pitchFamily="18" charset="0"/>
              </a:rPr>
              <a:t>Example</a:t>
            </a:r>
          </a:p>
          <a:p>
            <a:endParaRPr lang="en-US" sz="2400" b="1" dirty="0">
              <a:solidFill>
                <a:srgbClr val="000000"/>
              </a:solidFill>
              <a:latin typeface="Times New Roman" pitchFamily="18" charset="0"/>
              <a:cs typeface="Times New Roman" pitchFamily="18" charset="0"/>
            </a:endParaRPr>
          </a:p>
          <a:p>
            <a:pPr lvl="1"/>
            <a:r>
              <a:rPr lang="en-US" sz="2400" dirty="0" err="1">
                <a:solidFill>
                  <a:srgbClr val="A52A2A"/>
                </a:solidFill>
                <a:latin typeface="Times New Roman" pitchFamily="18" charset="0"/>
                <a:cs typeface="Times New Roman" pitchFamily="18" charset="0"/>
              </a:rPr>
              <a:t>a.highlight:hover</a:t>
            </a:r>
            <a:r>
              <a:rPr lang="en-US" sz="2400" dirty="0">
                <a:solidFill>
                  <a:srgbClr val="A52A2A"/>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FF0000"/>
                </a:solidFill>
                <a:latin typeface="Times New Roman" pitchFamily="18" charset="0"/>
                <a:cs typeface="Times New Roman" pitchFamily="18" charset="0"/>
              </a:rPr>
              <a:t>  color</a:t>
            </a:r>
            <a:r>
              <a:rPr lang="en-US" sz="2400" dirty="0">
                <a:solidFill>
                  <a:srgbClr val="000000"/>
                </a:solidFill>
                <a:latin typeface="Times New Roman" pitchFamily="18" charset="0"/>
                <a:cs typeface="Times New Roman" pitchFamily="18" charset="0"/>
              </a:rPr>
              <a:t>:</a:t>
            </a:r>
            <a:r>
              <a:rPr lang="en-US" sz="2400" dirty="0">
                <a:solidFill>
                  <a:srgbClr val="0000CD"/>
                </a:solidFill>
                <a:latin typeface="Times New Roman" pitchFamily="18" charset="0"/>
                <a:cs typeface="Times New Roman" pitchFamily="18" charset="0"/>
              </a:rPr>
              <a:t> #ff0000</a:t>
            </a:r>
            <a:r>
              <a:rPr lang="en-US" sz="2400" dirty="0">
                <a:solidFill>
                  <a:srgbClr val="000000"/>
                </a:solidFill>
                <a:latin typeface="Times New Roman" pitchFamily="18" charset="0"/>
                <a:cs typeface="Times New Roman" pitchFamily="18" charset="0"/>
              </a:rPr>
              <a:t>;</a:t>
            </a:r>
            <a:br>
              <a:rPr lang="en-US" sz="2400" dirty="0">
                <a:solidFill>
                  <a:srgbClr val="FF0000"/>
                </a:solidFill>
                <a:latin typeface="Times New Roman" pitchFamily="18" charset="0"/>
                <a:cs typeface="Times New Roman" pitchFamily="18" charset="0"/>
              </a:rPr>
            </a:br>
            <a:r>
              <a:rPr lang="en-US" sz="2400" dirty="0">
                <a:solidFill>
                  <a:srgbClr val="000000"/>
                </a:solidFill>
                <a:latin typeface="Times New Roman" pitchFamily="18" charset="0"/>
                <a:cs typeface="Times New Roman" pitchFamily="18" charset="0"/>
              </a:rPr>
              <a:t>}</a:t>
            </a:r>
            <a:endParaRPr lang="en-US" sz="2400" b="0" i="0" dirty="0">
              <a:solidFill>
                <a:srgbClr val="000000"/>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087718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latin typeface="Segoe UI" panose="020B0502040204020203" pitchFamily="34" charset="0"/>
                <a:cs typeface="Segoe UI" panose="020B0502040204020203" pitchFamily="34" charset="0"/>
              </a:rPr>
              <a:t>Hover on &lt;div&gt;</a:t>
            </a:r>
            <a:endParaRPr lang="en-US" b="1"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31</a:t>
            </a:fld>
            <a:endParaRPr lang="en-US"/>
          </a:p>
        </p:txBody>
      </p:sp>
      <p:sp>
        <p:nvSpPr>
          <p:cNvPr id="6" name="Rectangle 1"/>
          <p:cNvSpPr>
            <a:spLocks noChangeArrowheads="1"/>
          </p:cNvSpPr>
          <p:nvPr/>
        </p:nvSpPr>
        <p:spPr bwMode="auto">
          <a:xfrm>
            <a:off x="1219199" y="1568807"/>
            <a:ext cx="7546849" cy="387279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An example of using 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:hover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pseudo-class on a &lt;div&gt; element:</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52A2A"/>
                </a:solidFill>
                <a:effectLst/>
                <a:latin typeface="Times New Roman" pitchFamily="18" charset="0"/>
                <a:cs typeface="Times New Roman" pitchFamily="18" charset="0"/>
              </a:rPr>
              <a:t>div:hover</a:t>
            </a:r>
            <a:r>
              <a:rPr kumimoji="0" lang="en-US" altLang="en-US" sz="2400" b="0" i="0" u="none" strike="noStrike" cap="none" normalizeH="0" baseline="0" dirty="0">
                <a:ln>
                  <a:noFill/>
                </a:ln>
                <a:solidFill>
                  <a:srgbClr val="A52A2A"/>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t>  background-color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0000CD"/>
                </a:solidFill>
                <a:effectLst/>
                <a:latin typeface="Times New Roman" pitchFamily="18" charset="0"/>
                <a:cs typeface="Times New Roman" pitchFamily="18" charset="0"/>
              </a:rPr>
              <a:t> blue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920338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Pseudo Elements</a:t>
            </a:r>
          </a:p>
        </p:txBody>
      </p:sp>
      <p:sp>
        <p:nvSpPr>
          <p:cNvPr id="3" name="Content Placeholder 2"/>
          <p:cNvSpPr>
            <a:spLocks noGrp="1"/>
          </p:cNvSpPr>
          <p:nvPr>
            <p:ph sz="quarter" idx="1"/>
          </p:nvPr>
        </p:nvSpPr>
        <p:spPr/>
        <p:txBody>
          <a:bodyPr/>
          <a:lstStyle/>
          <a:p>
            <a:r>
              <a:rPr lang="en-US" b="1" dirty="0">
                <a:latin typeface="Times New Roman" pitchFamily="18" charset="0"/>
                <a:cs typeface="Times New Roman" pitchFamily="18" charset="0"/>
              </a:rPr>
              <a:t>What are Pseudo-Elements?</a:t>
            </a:r>
          </a:p>
          <a:p>
            <a:r>
              <a:rPr lang="en-US" dirty="0">
                <a:latin typeface="Times New Roman" pitchFamily="18" charset="0"/>
                <a:cs typeface="Times New Roman" pitchFamily="18" charset="0"/>
              </a:rPr>
              <a:t>A CSS pseudo-element is used to style specified parts of an element.</a:t>
            </a:r>
          </a:p>
          <a:p>
            <a:r>
              <a:rPr lang="en-US" b="1" dirty="0">
                <a:latin typeface="Times New Roman" pitchFamily="18" charset="0"/>
                <a:cs typeface="Times New Roman" pitchFamily="18" charset="0"/>
              </a:rPr>
              <a:t>For example, it can be used to:</a:t>
            </a:r>
          </a:p>
          <a:p>
            <a:pPr lvl="1">
              <a:buFont typeface="Wingdings" panose="05000000000000000000" pitchFamily="2" charset="2"/>
              <a:buChar char="Ø"/>
            </a:pPr>
            <a:r>
              <a:rPr lang="en-US" sz="2800" dirty="0">
                <a:latin typeface="Times New Roman" pitchFamily="18" charset="0"/>
                <a:cs typeface="Times New Roman" pitchFamily="18" charset="0"/>
              </a:rPr>
              <a:t>Style the first letter, or line, of an element</a:t>
            </a:r>
          </a:p>
          <a:p>
            <a:pPr lvl="1">
              <a:buFont typeface="Wingdings" panose="05000000000000000000" pitchFamily="2" charset="2"/>
              <a:buChar char="Ø"/>
            </a:pPr>
            <a:r>
              <a:rPr lang="en-US" sz="2800" dirty="0">
                <a:latin typeface="Times New Roman" pitchFamily="18" charset="0"/>
                <a:cs typeface="Times New Roman" pitchFamily="18" charset="0"/>
              </a:rPr>
              <a:t>Insert content before, or after, the content of an element</a:t>
            </a:r>
          </a:p>
          <a:p>
            <a:pPr marL="82296"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32</a:t>
            </a:fld>
            <a:endParaRPr lang="en-US"/>
          </a:p>
        </p:txBody>
      </p:sp>
    </p:spTree>
    <p:extLst>
      <p:ext uri="{BB962C8B-B14F-4D97-AF65-F5344CB8AC3E}">
        <p14:creationId xmlns:p14="http://schemas.microsoft.com/office/powerpoint/2010/main" val="3718174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33</a:t>
            </a:fld>
            <a:endParaRPr lang="en-US"/>
          </a:p>
        </p:txBody>
      </p:sp>
      <p:sp>
        <p:nvSpPr>
          <p:cNvPr id="6" name="Rectangle 5"/>
          <p:cNvSpPr/>
          <p:nvPr/>
        </p:nvSpPr>
        <p:spPr>
          <a:xfrm>
            <a:off x="1219200" y="2286000"/>
            <a:ext cx="6705600" cy="2677656"/>
          </a:xfrm>
          <a:prstGeom prst="rect">
            <a:avLst/>
          </a:prstGeom>
        </p:spPr>
        <p:txBody>
          <a:bodyPr wrap="square">
            <a:spAutoFit/>
          </a:bodyPr>
          <a:lstStyle/>
          <a:p>
            <a:endParaRPr lang="en-US" sz="2800" dirty="0">
              <a:solidFill>
                <a:srgbClr val="000000"/>
              </a:solidFill>
              <a:latin typeface="Segoe UI" panose="020B0502040204020203" pitchFamily="34" charset="0"/>
            </a:endParaRPr>
          </a:p>
          <a:p>
            <a:r>
              <a:rPr lang="en-US" sz="2800" b="1" dirty="0">
                <a:solidFill>
                  <a:srgbClr val="000000"/>
                </a:solidFill>
                <a:latin typeface="Verdana" panose="020B0604030504040204" pitchFamily="34" charset="0"/>
              </a:rPr>
              <a:t>The syntax of pseudo-elements:</a:t>
            </a:r>
          </a:p>
          <a:p>
            <a:endParaRPr lang="en-US" sz="2800" dirty="0">
              <a:solidFill>
                <a:srgbClr val="000000"/>
              </a:solidFill>
              <a:latin typeface="Verdana" panose="020B0604030504040204" pitchFamily="34" charset="0"/>
            </a:endParaRPr>
          </a:p>
          <a:p>
            <a:r>
              <a:rPr lang="en-US" sz="2800" dirty="0">
                <a:solidFill>
                  <a:srgbClr val="A52A2A"/>
                </a:solidFill>
                <a:latin typeface="Consolas" panose="020B0609020204030204" pitchFamily="49" charset="0"/>
              </a:rPr>
              <a:t>selector::pseudo-element </a:t>
            </a:r>
            <a:r>
              <a:rPr lang="en-US" sz="2800" dirty="0">
                <a:solidFill>
                  <a:srgbClr val="000000"/>
                </a:solidFill>
                <a:latin typeface="Consolas" panose="020B0609020204030204" pitchFamily="49" charset="0"/>
              </a:rPr>
              <a:t>{</a:t>
            </a:r>
            <a:br>
              <a:rPr lang="en-US" sz="2800" dirty="0">
                <a:solidFill>
                  <a:srgbClr val="FF0000"/>
                </a:solidFill>
                <a:latin typeface="Consolas" panose="020B0609020204030204" pitchFamily="49" charset="0"/>
              </a:rPr>
            </a:br>
            <a:r>
              <a:rPr lang="en-US" sz="2800" dirty="0">
                <a:solidFill>
                  <a:srgbClr val="FF0000"/>
                </a:solidFill>
                <a:latin typeface="Consolas" panose="020B0609020204030204" pitchFamily="49" charset="0"/>
              </a:rPr>
              <a:t>  property</a:t>
            </a:r>
            <a:r>
              <a:rPr lang="en-US" sz="2800" dirty="0">
                <a:solidFill>
                  <a:srgbClr val="000000"/>
                </a:solidFill>
                <a:latin typeface="Consolas" panose="020B0609020204030204" pitchFamily="49" charset="0"/>
              </a:rPr>
              <a:t>:</a:t>
            </a:r>
            <a:r>
              <a:rPr lang="en-US" sz="2800" dirty="0">
                <a:solidFill>
                  <a:srgbClr val="0000CD"/>
                </a:solidFill>
                <a:latin typeface="Consolas" panose="020B0609020204030204" pitchFamily="49" charset="0"/>
              </a:rPr>
              <a:t> value</a:t>
            </a:r>
            <a:r>
              <a:rPr lang="en-US" sz="2800" dirty="0">
                <a:solidFill>
                  <a:srgbClr val="000000"/>
                </a:solidFill>
                <a:latin typeface="Consolas" panose="020B0609020204030204" pitchFamily="49" charset="0"/>
              </a:rPr>
              <a:t>;</a:t>
            </a:r>
            <a:br>
              <a:rPr lang="en-US" sz="2800" dirty="0">
                <a:solidFill>
                  <a:srgbClr val="FF0000"/>
                </a:solidFill>
                <a:latin typeface="Consolas" panose="020B0609020204030204" pitchFamily="49" charset="0"/>
              </a:rPr>
            </a:br>
            <a:r>
              <a:rPr lang="en-US" sz="2800" dirty="0">
                <a:solidFill>
                  <a:srgbClr val="000000"/>
                </a:solidFill>
                <a:latin typeface="Consolas" panose="020B0609020204030204" pitchFamily="49" charset="0"/>
              </a:rPr>
              <a:t>}</a:t>
            </a:r>
            <a:endParaRPr lang="en-US" sz="2800" b="0" i="0" dirty="0">
              <a:solidFill>
                <a:srgbClr val="000000"/>
              </a:solidFill>
              <a:effectLst/>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186758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4000" b="1" dirty="0">
                <a:solidFill>
                  <a:srgbClr val="000000"/>
                </a:solidFill>
                <a:latin typeface="Segoe UI" panose="020B0502040204020203" pitchFamily="34" charset="0"/>
                <a:cs typeface="Segoe UI" panose="020B0502040204020203" pitchFamily="34" charset="0"/>
              </a:rPr>
              <a:t>The ::first-line Pseudo-element</a:t>
            </a:r>
            <a:endParaRPr lang="en-US" sz="40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34</a:t>
            </a:fld>
            <a:endParaRPr lang="en-US"/>
          </a:p>
        </p:txBody>
      </p:sp>
      <p:sp>
        <p:nvSpPr>
          <p:cNvPr id="7" name="Rectangle 2"/>
          <p:cNvSpPr>
            <a:spLocks noGrp="1" noChangeArrowheads="1"/>
          </p:cNvSpPr>
          <p:nvPr>
            <p:ph sz="quarter" idx="1"/>
          </p:nvPr>
        </p:nvSpPr>
        <p:spPr bwMode="auto">
          <a:xfrm>
            <a:off x="990600" y="1219200"/>
            <a:ext cx="8153400" cy="7559047"/>
          </a:xfrm>
          <a:prstGeom prst="rect">
            <a:avLst/>
          </a:prstGeom>
          <a:solidFill>
            <a:schemeClr val="bg1"/>
          </a:solidFill>
          <a:ln>
            <a:noFill/>
          </a:ln>
          <a:effectLst/>
        </p:spPr>
        <p:txBody>
          <a:bodyPr vert="horz" wrap="square" lIns="0" tIns="88872"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800" b="0" i="0" u="none" strike="noStrike" cap="none" normalizeH="0" baseline="0" dirty="0">
                <a:ln>
                  <a:noFill/>
                </a:ln>
                <a:solidFill>
                  <a:srgbClr val="DC143C"/>
                </a:solidFill>
                <a:effectLst/>
                <a:latin typeface="Times New Roman" pitchFamily="18" charset="0"/>
                <a:cs typeface="Times New Roman" pitchFamily="18" charset="0"/>
              </a:rPr>
              <a:t>::first-line</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 pseudo-element is used to add a special style to the first line of a text.</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The following example formats the first line of the text in all &lt;p&gt; elements:</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0000"/>
                </a:solidFill>
                <a:effectLst/>
                <a:latin typeface="Times New Roman" pitchFamily="18" charset="0"/>
                <a:cs typeface="Times New Roman" pitchFamily="18" charset="0"/>
              </a:rPr>
              <a:t>Example</a:t>
            </a:r>
            <a:r>
              <a:rPr kumimoji="0" lang="en-US" altLang="en-US" sz="4400" b="0" i="0" u="none" strike="noStrike" cap="none" normalizeH="0" baseline="0" dirty="0">
                <a:ln>
                  <a:noFill/>
                </a:ln>
                <a:solidFill>
                  <a:srgbClr val="000000"/>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52A2A"/>
                </a:solidFill>
                <a:effectLst/>
                <a:latin typeface="Times New Roman" pitchFamily="18" charset="0"/>
                <a:cs typeface="Times New Roman" pitchFamily="18" charset="0"/>
              </a:rPr>
              <a:t>p::first-line </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8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800" b="0" i="0" u="none" strike="noStrike" cap="none" normalizeH="0" baseline="0" dirty="0">
                <a:ln>
                  <a:noFill/>
                </a:ln>
                <a:solidFill>
                  <a:srgbClr val="FF0000"/>
                </a:solidFill>
                <a:effectLst/>
                <a:latin typeface="Times New Roman" pitchFamily="18" charset="0"/>
                <a:cs typeface="Times New Roman" pitchFamily="18" charset="0"/>
              </a:rPr>
              <a:t>  color</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800" b="0" i="0" u="none" strike="noStrike" cap="none" normalizeH="0" baseline="0" dirty="0">
                <a:ln>
                  <a:noFill/>
                </a:ln>
                <a:solidFill>
                  <a:srgbClr val="0000CD"/>
                </a:solidFill>
                <a:effectLst/>
                <a:latin typeface="Times New Roman" pitchFamily="18" charset="0"/>
                <a:cs typeface="Times New Roman" pitchFamily="18" charset="0"/>
              </a:rPr>
              <a:t> #ff0000</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8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800" b="0" i="0" u="none" strike="noStrike" cap="none" normalizeH="0" baseline="0" dirty="0">
                <a:ln>
                  <a:noFill/>
                </a:ln>
                <a:solidFill>
                  <a:srgbClr val="FF0000"/>
                </a:solidFill>
                <a:effectLst/>
                <a:latin typeface="Times New Roman" pitchFamily="18" charset="0"/>
                <a:cs typeface="Times New Roman" pitchFamily="18" charset="0"/>
              </a:rPr>
              <a:t>  font-variant</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800" b="0" i="0" u="none" strike="noStrike" cap="none" normalizeH="0" baseline="0" dirty="0">
                <a:ln>
                  <a:noFill/>
                </a:ln>
                <a:solidFill>
                  <a:srgbClr val="0000CD"/>
                </a:solidFill>
                <a:effectLst/>
                <a:latin typeface="Times New Roman" pitchFamily="18" charset="0"/>
                <a:cs typeface="Times New Roman" pitchFamily="18" charset="0"/>
              </a:rPr>
              <a:t> small-caps</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8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b="0" i="0" u="none" strike="noStrike" cap="none" normalizeH="0" baseline="0" dirty="0">
              <a:ln>
                <a:noFill/>
              </a:ln>
              <a:solidFill>
                <a:srgbClr val="FFFFFF"/>
              </a:solidFill>
              <a:effectLst/>
              <a:latin typeface="Times New Roman" pitchFamily="18" charset="0"/>
              <a:cs typeface="Times New Roman"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Times New Roman" pitchFamily="18" charset="0"/>
                <a:cs typeface="Times New Roman" pitchFamily="18" charset="0"/>
              </a:rPr>
              <a:t>Try it Yourself »</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400" b="0" i="0" u="none" strike="noStrike" cap="none" normalizeH="0" baseline="0" dirty="0">
                <a:ln>
                  <a:noFill/>
                </a:ln>
                <a:solidFill>
                  <a:schemeClr val="tx1"/>
                </a:solidFill>
                <a:effectLst/>
                <a:latin typeface="Times New Roman" pitchFamily="18" charset="0"/>
                <a:cs typeface="Times New Roman" pitchFamily="18" charset="0"/>
              </a:rPr>
            </a:br>
            <a:endParaRPr kumimoji="0" lang="en-US" alt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200777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4000" b="1" dirty="0">
                <a:solidFill>
                  <a:srgbClr val="000000"/>
                </a:solidFill>
                <a:latin typeface="Segoe UI" panose="020B0502040204020203" pitchFamily="34" charset="0"/>
                <a:cs typeface="Segoe UI" panose="020B0502040204020203" pitchFamily="34" charset="0"/>
              </a:rPr>
              <a:t>The ::first-letter Pseudo-element</a:t>
            </a:r>
            <a:endParaRPr lang="en-US" sz="40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35</a:t>
            </a:fld>
            <a:endParaRPr lang="en-US"/>
          </a:p>
        </p:txBody>
      </p:sp>
      <p:sp>
        <p:nvSpPr>
          <p:cNvPr id="6" name="Rectangle 1"/>
          <p:cNvSpPr>
            <a:spLocks noChangeArrowheads="1"/>
          </p:cNvSpPr>
          <p:nvPr/>
        </p:nvSpPr>
        <p:spPr bwMode="auto">
          <a:xfrm>
            <a:off x="990600" y="1371600"/>
            <a:ext cx="8184157" cy="5281500"/>
          </a:xfrm>
          <a:prstGeom prst="rect">
            <a:avLst/>
          </a:prstGeom>
          <a:solidFill>
            <a:schemeClr val="bg1"/>
          </a:solidFill>
          <a:ln>
            <a:noFill/>
          </a:ln>
          <a:effectLst/>
        </p:spPr>
        <p:txBody>
          <a:bodyPr vert="horz" wrap="square" lIns="0" tIns="88872"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::first-letter</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pseudo-element is used to add a special style to the first letter of a text.</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following example formats the first letter of the text in all &lt;p&gt; elements: </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Times New Roman" pitchFamily="18" charset="0"/>
                <a:cs typeface="Times New Roman" pitchFamily="18" charset="0"/>
              </a:rPr>
              <a:t>Example</a:t>
            </a:r>
          </a:p>
          <a:p>
            <a:pPr lvl="1"/>
            <a:endParaRPr kumimoji="0" lang="en-US" altLang="en-US" sz="3600" b="1" i="0" u="none" strike="noStrike" cap="none" normalizeH="0" baseline="0" dirty="0">
              <a:ln>
                <a:noFill/>
              </a:ln>
              <a:solidFill>
                <a:srgbClr val="000000"/>
              </a:solidFill>
              <a:effectLst/>
              <a:latin typeface="Times New Roman" pitchFamily="18" charset="0"/>
              <a:cs typeface="Times New Roman" pitchFamily="18" charset="0"/>
            </a:endParaRPr>
          </a:p>
          <a:p>
            <a:pPr lvl="1"/>
            <a:r>
              <a:rPr kumimoji="0" lang="en-US" altLang="en-US" sz="2000" b="0" i="0" u="none" strike="noStrike" cap="none" normalizeH="0" baseline="0" dirty="0">
                <a:ln>
                  <a:noFill/>
                </a:ln>
                <a:solidFill>
                  <a:srgbClr val="A52A2A"/>
                </a:solidFill>
                <a:effectLst/>
                <a:latin typeface="Times New Roman" pitchFamily="18" charset="0"/>
                <a:cs typeface="Times New Roman" pitchFamily="18" charset="0"/>
              </a:rPr>
              <a:t>p::first-letter </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0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000" b="0" i="0" u="none" strike="noStrike" cap="none" normalizeH="0" baseline="0" dirty="0">
                <a:ln>
                  <a:noFill/>
                </a:ln>
                <a:solidFill>
                  <a:srgbClr val="FF0000"/>
                </a:solidFill>
                <a:effectLst/>
                <a:latin typeface="Times New Roman" pitchFamily="18" charset="0"/>
                <a:cs typeface="Times New Roman" pitchFamily="18" charset="0"/>
              </a:rPr>
              <a:t>  color</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000" b="0" i="0" u="none" strike="noStrike" cap="none" normalizeH="0" baseline="0" dirty="0">
                <a:ln>
                  <a:noFill/>
                </a:ln>
                <a:solidFill>
                  <a:srgbClr val="0000CD"/>
                </a:solidFill>
                <a:effectLst/>
                <a:latin typeface="Times New Roman" pitchFamily="18" charset="0"/>
                <a:cs typeface="Times New Roman" pitchFamily="18" charset="0"/>
              </a:rPr>
              <a:t> #ff0000</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0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000" b="0" i="0" u="none" strike="noStrike" cap="none" normalizeH="0" baseline="0" dirty="0">
                <a:ln>
                  <a:noFill/>
                </a:ln>
                <a:solidFill>
                  <a:srgbClr val="FF0000"/>
                </a:solidFill>
                <a:effectLst/>
                <a:latin typeface="Times New Roman" pitchFamily="18" charset="0"/>
                <a:cs typeface="Times New Roman" pitchFamily="18" charset="0"/>
              </a:rPr>
              <a:t>  font-size</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000" b="0" i="0" u="none" strike="noStrike" cap="none" normalizeH="0" baseline="0" dirty="0">
                <a:ln>
                  <a:noFill/>
                </a:ln>
                <a:solidFill>
                  <a:srgbClr val="0000CD"/>
                </a:solidFill>
                <a:effectLst/>
                <a:latin typeface="Times New Roman" pitchFamily="18" charset="0"/>
                <a:cs typeface="Times New Roman" pitchFamily="18" charset="0"/>
              </a:rPr>
              <a:t> xx-large</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0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2400" b="0" i="0" u="none" strike="noStrike" cap="none" normalizeH="0" baseline="0" dirty="0">
              <a:ln>
                <a:noFill/>
              </a:ln>
              <a:solidFill>
                <a:srgbClr val="FFFFFF"/>
              </a:solidFill>
              <a:effectLst/>
              <a:latin typeface="Times New Roman" pitchFamily="18" charset="0"/>
              <a:cs typeface="Times New Roman"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Times New Roman" pitchFamily="18" charset="0"/>
                <a:cs typeface="Times New Roman" pitchFamily="18" charset="0"/>
              </a:rPr>
              <a:t>Try it Yourself</a:t>
            </a:r>
            <a:br>
              <a:rPr kumimoji="0" lang="en-US" altLang="en-US" sz="3600" b="0" i="0" u="none" strike="noStrike" cap="none" normalizeH="0" baseline="0" dirty="0">
                <a:ln>
                  <a:noFill/>
                </a:ln>
                <a:solidFill>
                  <a:schemeClr val="tx1"/>
                </a:solidFill>
                <a:effectLst/>
                <a:latin typeface="Times New Roman" pitchFamily="18" charset="0"/>
                <a:cs typeface="Times New Roman" pitchFamily="18" charset="0"/>
              </a:rPr>
            </a:br>
            <a:endParaRPr kumimoji="0" lang="en-US" altLang="en-US" sz="36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54133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0000"/>
                </a:solidFill>
                <a:latin typeface="Segoe UI" panose="020B0502040204020203" pitchFamily="34" charset="0"/>
              </a:rPr>
              <a:t>Pseudo-elements and HTML Classes</a:t>
            </a:r>
            <a:endParaRPr lang="en-US" sz="3600" b="1"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36</a:t>
            </a:fld>
            <a:endParaRPr lang="en-US"/>
          </a:p>
        </p:txBody>
      </p:sp>
      <p:sp>
        <p:nvSpPr>
          <p:cNvPr id="6" name="Rectangle 5"/>
          <p:cNvSpPr/>
          <p:nvPr/>
        </p:nvSpPr>
        <p:spPr>
          <a:xfrm>
            <a:off x="1066800" y="1600200"/>
            <a:ext cx="7543800" cy="3970318"/>
          </a:xfrm>
          <a:prstGeom prst="rect">
            <a:avLst/>
          </a:prstGeom>
        </p:spPr>
        <p:txBody>
          <a:bodyPr wrap="square">
            <a:spAutoFit/>
          </a:bodyPr>
          <a:lstStyle/>
          <a:p>
            <a:r>
              <a:rPr lang="en-US" sz="2800" dirty="0">
                <a:solidFill>
                  <a:srgbClr val="000000"/>
                </a:solidFill>
                <a:latin typeface="Times New Roman" pitchFamily="18" charset="0"/>
                <a:cs typeface="Times New Roman" pitchFamily="18" charset="0"/>
              </a:rPr>
              <a:t>Pseudo-elements can be combined with HTML classes:</a:t>
            </a:r>
          </a:p>
          <a:p>
            <a:r>
              <a:rPr lang="en-US" sz="2800" b="1" dirty="0">
                <a:solidFill>
                  <a:srgbClr val="000000"/>
                </a:solidFill>
                <a:latin typeface="Times New Roman" pitchFamily="18" charset="0"/>
                <a:cs typeface="Times New Roman" pitchFamily="18" charset="0"/>
              </a:rPr>
              <a:t> </a:t>
            </a:r>
          </a:p>
          <a:p>
            <a:r>
              <a:rPr lang="en-US" sz="2800" b="1" dirty="0">
                <a:solidFill>
                  <a:srgbClr val="000000"/>
                </a:solidFill>
                <a:latin typeface="Times New Roman" pitchFamily="18" charset="0"/>
                <a:cs typeface="Times New Roman" pitchFamily="18" charset="0"/>
              </a:rPr>
              <a:t>Example</a:t>
            </a:r>
          </a:p>
          <a:p>
            <a:endParaRPr lang="en-US" sz="2800" dirty="0">
              <a:solidFill>
                <a:srgbClr val="000000"/>
              </a:solidFill>
              <a:latin typeface="Times New Roman" pitchFamily="18" charset="0"/>
              <a:cs typeface="Times New Roman" pitchFamily="18" charset="0"/>
            </a:endParaRPr>
          </a:p>
          <a:p>
            <a:r>
              <a:rPr lang="en-US" sz="2800" dirty="0" err="1">
                <a:solidFill>
                  <a:srgbClr val="A52A2A"/>
                </a:solidFill>
                <a:latin typeface="Times New Roman" pitchFamily="18" charset="0"/>
                <a:cs typeface="Times New Roman" pitchFamily="18" charset="0"/>
              </a:rPr>
              <a:t>p.intro</a:t>
            </a:r>
            <a:r>
              <a:rPr lang="en-US" sz="2800" dirty="0">
                <a:solidFill>
                  <a:srgbClr val="A52A2A"/>
                </a:solidFill>
                <a:latin typeface="Times New Roman" pitchFamily="18" charset="0"/>
                <a:cs typeface="Times New Roman" pitchFamily="18" charset="0"/>
              </a:rPr>
              <a:t>::first-letter </a:t>
            </a:r>
            <a:r>
              <a:rPr lang="en-US" sz="2800" dirty="0">
                <a:solidFill>
                  <a:srgbClr val="000000"/>
                </a:solidFill>
                <a:latin typeface="Times New Roman" pitchFamily="18" charset="0"/>
                <a:cs typeface="Times New Roman" pitchFamily="18" charset="0"/>
              </a:rPr>
              <a:t>{</a:t>
            </a:r>
            <a:br>
              <a:rPr lang="en-US" sz="2800" dirty="0">
                <a:solidFill>
                  <a:srgbClr val="FF0000"/>
                </a:solidFill>
                <a:latin typeface="Times New Roman" pitchFamily="18" charset="0"/>
                <a:cs typeface="Times New Roman" pitchFamily="18" charset="0"/>
              </a:rPr>
            </a:br>
            <a:r>
              <a:rPr lang="en-US" sz="2800" dirty="0">
                <a:solidFill>
                  <a:srgbClr val="FF0000"/>
                </a:solidFill>
                <a:latin typeface="Times New Roman" pitchFamily="18" charset="0"/>
                <a:cs typeface="Times New Roman" pitchFamily="18" charset="0"/>
              </a:rPr>
              <a:t>  color</a:t>
            </a:r>
            <a:r>
              <a:rPr lang="en-US" sz="2800" dirty="0">
                <a:solidFill>
                  <a:srgbClr val="000000"/>
                </a:solidFill>
                <a:latin typeface="Times New Roman" pitchFamily="18" charset="0"/>
                <a:cs typeface="Times New Roman" pitchFamily="18" charset="0"/>
              </a:rPr>
              <a:t>:</a:t>
            </a:r>
            <a:r>
              <a:rPr lang="en-US" sz="2800" dirty="0">
                <a:solidFill>
                  <a:srgbClr val="0000CD"/>
                </a:solidFill>
                <a:latin typeface="Times New Roman" pitchFamily="18" charset="0"/>
                <a:cs typeface="Times New Roman" pitchFamily="18" charset="0"/>
              </a:rPr>
              <a:t> #ff0000</a:t>
            </a:r>
            <a:r>
              <a:rPr lang="en-US" sz="2800" dirty="0">
                <a:solidFill>
                  <a:srgbClr val="000000"/>
                </a:solidFill>
                <a:latin typeface="Times New Roman" pitchFamily="18" charset="0"/>
                <a:cs typeface="Times New Roman" pitchFamily="18" charset="0"/>
              </a:rPr>
              <a:t>;</a:t>
            </a:r>
            <a:br>
              <a:rPr lang="en-US" sz="2800" dirty="0">
                <a:solidFill>
                  <a:srgbClr val="FF0000"/>
                </a:solidFill>
                <a:latin typeface="Times New Roman" pitchFamily="18" charset="0"/>
                <a:cs typeface="Times New Roman" pitchFamily="18" charset="0"/>
              </a:rPr>
            </a:br>
            <a:r>
              <a:rPr lang="en-US" sz="2800" dirty="0">
                <a:solidFill>
                  <a:srgbClr val="FF0000"/>
                </a:solidFill>
                <a:latin typeface="Times New Roman" pitchFamily="18" charset="0"/>
                <a:cs typeface="Times New Roman" pitchFamily="18" charset="0"/>
              </a:rPr>
              <a:t>  font-size</a:t>
            </a:r>
            <a:r>
              <a:rPr lang="en-US" sz="2800" dirty="0">
                <a:solidFill>
                  <a:srgbClr val="000000"/>
                </a:solidFill>
                <a:latin typeface="Times New Roman" pitchFamily="18" charset="0"/>
                <a:cs typeface="Times New Roman" pitchFamily="18" charset="0"/>
              </a:rPr>
              <a:t>:</a:t>
            </a:r>
            <a:r>
              <a:rPr lang="en-US" sz="2800" dirty="0">
                <a:solidFill>
                  <a:srgbClr val="0000CD"/>
                </a:solidFill>
                <a:latin typeface="Times New Roman" pitchFamily="18" charset="0"/>
                <a:cs typeface="Times New Roman" pitchFamily="18" charset="0"/>
              </a:rPr>
              <a:t> 200%</a:t>
            </a:r>
            <a:r>
              <a:rPr lang="en-US" sz="2800" dirty="0">
                <a:solidFill>
                  <a:srgbClr val="000000"/>
                </a:solidFill>
                <a:latin typeface="Times New Roman" pitchFamily="18" charset="0"/>
                <a:cs typeface="Times New Roman" pitchFamily="18" charset="0"/>
              </a:rPr>
              <a:t>;</a:t>
            </a:r>
            <a:br>
              <a:rPr lang="en-US" sz="2800" dirty="0">
                <a:solidFill>
                  <a:srgbClr val="FF0000"/>
                </a:solidFill>
                <a:latin typeface="Times New Roman" pitchFamily="18" charset="0"/>
                <a:cs typeface="Times New Roman" pitchFamily="18" charset="0"/>
              </a:rPr>
            </a:br>
            <a:r>
              <a:rPr lang="en-US" sz="2800" dirty="0">
                <a:solidFill>
                  <a:srgbClr val="000000"/>
                </a:solidFill>
                <a:latin typeface="Times New Roman" pitchFamily="18" charset="0"/>
                <a:cs typeface="Times New Roman" pitchFamily="18" charset="0"/>
              </a:rPr>
              <a:t>}</a:t>
            </a:r>
            <a:endParaRPr lang="en-US" sz="2800" b="0" i="0" dirty="0">
              <a:solidFill>
                <a:srgbClr val="000000"/>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432963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3600" b="1" dirty="0">
                <a:solidFill>
                  <a:srgbClr val="000000"/>
                </a:solidFill>
                <a:latin typeface="Segoe UI" panose="020B0502040204020203" pitchFamily="34" charset="0"/>
                <a:cs typeface="Segoe UI" panose="020B0502040204020203" pitchFamily="34" charset="0"/>
              </a:rPr>
              <a:t>CSS - The ::before Pseudo-element</a:t>
            </a:r>
            <a:endParaRPr lang="en-US" sz="36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37</a:t>
            </a:fld>
            <a:endParaRPr lang="en-US"/>
          </a:p>
        </p:txBody>
      </p:sp>
      <p:sp>
        <p:nvSpPr>
          <p:cNvPr id="6" name="Rectangle 1"/>
          <p:cNvSpPr>
            <a:spLocks noGrp="1" noChangeArrowheads="1"/>
          </p:cNvSpPr>
          <p:nvPr>
            <p:ph sz="quarter" idx="1"/>
          </p:nvPr>
        </p:nvSpPr>
        <p:spPr bwMode="auto">
          <a:xfrm>
            <a:off x="1069848" y="1447800"/>
            <a:ext cx="7388352" cy="3595800"/>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buSzTx/>
            </a:pP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::before</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pseudo-element can be used to insert some content before the content of an element.</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a:buClrTx/>
              <a:buSzTx/>
            </a:pP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The following example inserts an image before the content of each &lt;h1&gt; element:</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A52A2A"/>
                </a:solidFill>
                <a:effectLst/>
                <a:latin typeface="Times New Roman" pitchFamily="18" charset="0"/>
                <a:cs typeface="Times New Roman" pitchFamily="18" charset="0"/>
              </a:rPr>
              <a:t>h1::before </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  content</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800" b="0" i="0" u="none" strike="noStrike" cap="none" normalizeH="0" baseline="0" dirty="0">
                <a:ln>
                  <a:noFill/>
                </a:ln>
                <a:solidFill>
                  <a:srgbClr val="0000CD"/>
                </a:solidFill>
                <a:effectLst/>
                <a:latin typeface="Times New Roman" pitchFamily="18" charset="0"/>
                <a:cs typeface="Times New Roman" pitchFamily="18" charset="0"/>
              </a:rPr>
              <a:t> "123"</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296761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4000" b="1" dirty="0">
                <a:solidFill>
                  <a:srgbClr val="000000"/>
                </a:solidFill>
                <a:latin typeface="Segoe UI" panose="020B0502040204020203" pitchFamily="34" charset="0"/>
                <a:cs typeface="Segoe UI" panose="020B0502040204020203" pitchFamily="34" charset="0"/>
              </a:rPr>
              <a:t>CSS - The ::after Pseudo-element</a:t>
            </a:r>
            <a:endParaRPr lang="en-US" sz="40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38</a:t>
            </a:fld>
            <a:endParaRPr lang="en-US"/>
          </a:p>
        </p:txBody>
      </p:sp>
      <p:sp>
        <p:nvSpPr>
          <p:cNvPr id="6" name="Rectangle 1"/>
          <p:cNvSpPr>
            <a:spLocks noChangeArrowheads="1"/>
          </p:cNvSpPr>
          <p:nvPr/>
        </p:nvSpPr>
        <p:spPr bwMode="auto">
          <a:xfrm>
            <a:off x="4679335" y="-90981"/>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329" tIns="179331" rIns="-106329"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4707044" y="3757119"/>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329" tIns="179331" rIns="-106329"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900344"/>
            <a:ext cx="65" cy="54881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sp>
        <p:nvSpPr>
          <p:cNvPr id="11" name="Rectangle 10"/>
          <p:cNvSpPr/>
          <p:nvPr/>
        </p:nvSpPr>
        <p:spPr>
          <a:xfrm>
            <a:off x="1458912" y="2137707"/>
            <a:ext cx="6313487" cy="2831544"/>
          </a:xfrm>
          <a:prstGeom prst="rect">
            <a:avLst/>
          </a:prstGeom>
        </p:spPr>
        <p:txBody>
          <a:bodyPr wrap="square">
            <a:spAutoFit/>
          </a:bodyPr>
          <a:lstStyle/>
          <a:p>
            <a:pPr marL="285750" lvl="0" indent="-285750" algn="ctr" eaLnBrk="0" fontAlgn="base" hangingPunct="0">
              <a:spcBef>
                <a:spcPct val="0"/>
              </a:spcBef>
              <a:spcAft>
                <a:spcPct val="0"/>
              </a:spcAft>
              <a:buFont typeface="Arial" panose="020B0604020202020204" pitchFamily="34" charset="0"/>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::after</a:t>
            </a:r>
            <a:r>
              <a:rPr lang="en-US" altLang="en-US" dirty="0">
                <a:solidFill>
                  <a:srgbClr val="000000"/>
                </a:solidFill>
                <a:latin typeface="Verdana" panose="020B0604030504040204" pitchFamily="34" charset="0"/>
              </a:rPr>
              <a:t> pseudo-element can be used to insert some content after the content of an element.</a:t>
            </a:r>
            <a:endParaRPr lang="en-US" altLang="en-US" sz="1100" dirty="0"/>
          </a:p>
          <a:p>
            <a:pPr marL="285750" lvl="0" indent="-285750" algn="ctr" eaLnBrk="0" fontAlgn="base" hangingPunct="0">
              <a:spcBef>
                <a:spcPct val="0"/>
              </a:spcBef>
              <a:spcAft>
                <a:spcPct val="0"/>
              </a:spcAft>
              <a:buFont typeface="Arial" panose="020B0604020202020204" pitchFamily="34" charset="0"/>
              <a:buChar char="•"/>
            </a:pPr>
            <a:r>
              <a:rPr lang="en-US" altLang="en-US" dirty="0">
                <a:solidFill>
                  <a:srgbClr val="000000"/>
                </a:solidFill>
                <a:latin typeface="Verdana" panose="020B0604030504040204" pitchFamily="34" charset="0"/>
              </a:rPr>
              <a:t>The following example inserts an image after the content of each &lt;h1&gt; element:</a:t>
            </a:r>
            <a:endParaRPr lang="en-US" altLang="en-US" sz="1100" dirty="0"/>
          </a:p>
          <a:p>
            <a:pPr lvl="0" eaLnBrk="0" fontAlgn="base" hangingPunct="0">
              <a:spcBef>
                <a:spcPct val="0"/>
              </a:spcBef>
              <a:spcAft>
                <a:spcPct val="0"/>
              </a:spcAft>
            </a:pPr>
            <a:r>
              <a:rPr lang="en-US" altLang="en-US" sz="3200" b="1" dirty="0">
                <a:solidFill>
                  <a:srgbClr val="000000"/>
                </a:solidFill>
                <a:latin typeface="Segoe UI" panose="020B0502040204020203" pitchFamily="34" charset="0"/>
                <a:cs typeface="Segoe UI" panose="020B0502040204020203" pitchFamily="34" charset="0"/>
              </a:rPr>
              <a:t>Example</a:t>
            </a:r>
          </a:p>
          <a:p>
            <a:pPr lvl="0" eaLnBrk="0" fontAlgn="base" hangingPunct="0">
              <a:spcBef>
                <a:spcPct val="0"/>
              </a:spcBef>
              <a:spcAft>
                <a:spcPct val="0"/>
              </a:spcAft>
            </a:pPr>
            <a:r>
              <a:rPr lang="en-US" altLang="en-US" dirty="0">
                <a:solidFill>
                  <a:srgbClr val="A52A2A"/>
                </a:solidFill>
                <a:latin typeface="Consolas" panose="020B0609020204030204" pitchFamily="49" charset="0"/>
              </a:rPr>
              <a:t>h1::after </a:t>
            </a:r>
            <a:r>
              <a:rPr lang="en-US" altLang="en-US" dirty="0">
                <a:solidFill>
                  <a:srgbClr val="000000"/>
                </a:solidFill>
                <a:latin typeface="Consolas" panose="020B0609020204030204" pitchFamily="49" charset="0"/>
              </a:rPr>
              <a:t>{</a:t>
            </a:r>
            <a:br>
              <a:rPr lang="en-US" altLang="en-US" dirty="0">
                <a:solidFill>
                  <a:srgbClr val="FF0000"/>
                </a:solidFill>
                <a:latin typeface="Consolas" panose="020B0609020204030204" pitchFamily="49" charset="0"/>
              </a:rPr>
            </a:br>
            <a:r>
              <a:rPr lang="en-US" altLang="en-US" dirty="0">
                <a:solidFill>
                  <a:srgbClr val="FF0000"/>
                </a:solidFill>
                <a:latin typeface="Consolas" panose="020B0609020204030204" pitchFamily="49" charset="0"/>
              </a:rPr>
              <a:t>  content</a:t>
            </a:r>
            <a:r>
              <a:rPr lang="en-US" altLang="en-US" dirty="0">
                <a:solidFill>
                  <a:srgbClr val="000000"/>
                </a:solidFill>
                <a:latin typeface="Consolas" panose="020B0609020204030204" pitchFamily="49" charset="0"/>
              </a:rPr>
              <a:t>:</a:t>
            </a:r>
            <a:r>
              <a:rPr lang="en-US" altLang="en-US" dirty="0">
                <a:solidFill>
                  <a:srgbClr val="0000CD"/>
                </a:solidFill>
                <a:latin typeface="Consolas" panose="020B0609020204030204" pitchFamily="49" charset="0"/>
              </a:rPr>
              <a:t> </a:t>
            </a:r>
            <a:r>
              <a:rPr lang="en-US" altLang="en-US" dirty="0" err="1">
                <a:solidFill>
                  <a:srgbClr val="0000CD"/>
                </a:solidFill>
                <a:latin typeface="Consolas" panose="020B0609020204030204" pitchFamily="49" charset="0"/>
              </a:rPr>
              <a:t>url</a:t>
            </a:r>
            <a:r>
              <a:rPr lang="en-US" altLang="en-US" dirty="0">
                <a:solidFill>
                  <a:srgbClr val="0000CD"/>
                </a:solidFill>
                <a:latin typeface="Consolas" panose="020B0609020204030204" pitchFamily="49" charset="0"/>
              </a:rPr>
              <a:t>(smiley.gif)</a:t>
            </a:r>
            <a:r>
              <a:rPr lang="en-US" altLang="en-US" dirty="0">
                <a:solidFill>
                  <a:srgbClr val="000000"/>
                </a:solidFill>
                <a:latin typeface="Consolas" panose="020B0609020204030204" pitchFamily="49" charset="0"/>
              </a:rPr>
              <a:t>;</a:t>
            </a:r>
            <a:br>
              <a:rPr lang="en-US" altLang="en-US" dirty="0">
                <a:solidFill>
                  <a:srgbClr val="FF0000"/>
                </a:solidFill>
                <a:latin typeface="Consolas" panose="020B0609020204030204" pitchFamily="49" charset="0"/>
              </a:rPr>
            </a:br>
            <a:r>
              <a:rPr lang="en-US" altLang="en-US" dirty="0">
                <a:solidFill>
                  <a:srgbClr val="000000"/>
                </a:solidFill>
                <a:latin typeface="Consolas" panose="020B0609020204030204" pitchFamily="49" charset="0"/>
              </a:rPr>
              <a:t>}</a:t>
            </a:r>
            <a:endParaRPr lang="en-US" altLang="en-US" sz="2000" dirty="0">
              <a:solidFill>
                <a:srgbClr val="FFFFFF"/>
              </a:solidFill>
              <a:latin typeface="Source Sans Pro"/>
            </a:endParaRPr>
          </a:p>
          <a:p>
            <a:pPr lvl="0" eaLnBrk="0" fontAlgn="ctr" hangingPunct="0">
              <a:spcBef>
                <a:spcPct val="0"/>
              </a:spcBef>
              <a:spcAft>
                <a:spcPct val="0"/>
              </a:spcAft>
            </a:pPr>
            <a:r>
              <a:rPr lang="en-US" altLang="en-US" sz="2000" dirty="0">
                <a:solidFill>
                  <a:srgbClr val="FFFFFF"/>
                </a:solidFill>
                <a:latin typeface="Source Sans Pro"/>
              </a:rPr>
              <a:t>Try it Yourself »</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2299292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4000" b="1" dirty="0">
                <a:solidFill>
                  <a:srgbClr val="000000"/>
                </a:solidFill>
                <a:latin typeface="Segoe UI" panose="020B0502040204020203" pitchFamily="34" charset="0"/>
                <a:cs typeface="Segoe UI" panose="020B0502040204020203" pitchFamily="34" charset="0"/>
              </a:rPr>
              <a:t>CSS - The ::marker Pseudo-element</a:t>
            </a:r>
            <a:endParaRPr lang="en-US" sz="40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39</a:t>
            </a:fld>
            <a:endParaRPr lang="en-US"/>
          </a:p>
        </p:txBody>
      </p:sp>
      <p:sp>
        <p:nvSpPr>
          <p:cNvPr id="6" name="Rectangle 5"/>
          <p:cNvSpPr/>
          <p:nvPr/>
        </p:nvSpPr>
        <p:spPr>
          <a:xfrm>
            <a:off x="1219200" y="1905000"/>
            <a:ext cx="5715000" cy="4216539"/>
          </a:xfrm>
          <a:prstGeom prst="rect">
            <a:avLst/>
          </a:prstGeom>
        </p:spPr>
        <p:txBody>
          <a:bodyPr wrap="square">
            <a:spAutoFit/>
          </a:bodyPr>
          <a:lstStyle/>
          <a:p>
            <a:pPr lvl="0" eaLnBrk="0" fontAlgn="base" hangingPunct="0">
              <a:spcBef>
                <a:spcPct val="0"/>
              </a:spcBef>
              <a:spcAft>
                <a:spcPct val="0"/>
              </a:spcAft>
            </a:pPr>
            <a:endParaRPr lang="en-US" altLang="en-US" sz="4000" dirty="0">
              <a:solidFill>
                <a:srgbClr val="000000"/>
              </a:solidFill>
              <a:latin typeface="Segoe UI" panose="020B0502040204020203" pitchFamily="34" charset="0"/>
              <a:cs typeface="Segoe UI" panose="020B0502040204020203"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::marker</a:t>
            </a:r>
            <a:r>
              <a:rPr lang="en-US" altLang="en-US" dirty="0">
                <a:solidFill>
                  <a:srgbClr val="000000"/>
                </a:solidFill>
                <a:latin typeface="Verdana" panose="020B0604030504040204" pitchFamily="34" charset="0"/>
              </a:rPr>
              <a:t> pseudo-element selects the markers of list items.</a:t>
            </a:r>
            <a:endParaRPr lang="en-US" altLang="en-US" sz="1100" dirty="0"/>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000000"/>
                </a:solidFill>
                <a:latin typeface="Verdana" panose="020B0604030504040204" pitchFamily="34" charset="0"/>
              </a:rPr>
              <a:t>The following example styles the markers of list items:</a:t>
            </a:r>
            <a:endParaRPr lang="en-US" altLang="en-US" sz="1100" dirty="0"/>
          </a:p>
          <a:p>
            <a:pPr lvl="0" eaLnBrk="0" fontAlgn="base" hangingPunct="0">
              <a:spcBef>
                <a:spcPct val="0"/>
              </a:spcBef>
              <a:spcAft>
                <a:spcPct val="0"/>
              </a:spcAft>
            </a:pPr>
            <a:endParaRPr lang="en-US" altLang="en-US" sz="3200" dirty="0">
              <a:solidFill>
                <a:srgbClr val="000000"/>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b="1" dirty="0">
                <a:solidFill>
                  <a:srgbClr val="000000"/>
                </a:solidFill>
                <a:latin typeface="Segoe UI" panose="020B0502040204020203" pitchFamily="34" charset="0"/>
                <a:cs typeface="Segoe UI" panose="020B0502040204020203" pitchFamily="34" charset="0"/>
              </a:rPr>
              <a:t>Example</a:t>
            </a:r>
          </a:p>
          <a:p>
            <a:pPr lvl="0" eaLnBrk="0" fontAlgn="base" hangingPunct="0">
              <a:spcBef>
                <a:spcPct val="0"/>
              </a:spcBef>
              <a:spcAft>
                <a:spcPct val="0"/>
              </a:spcAft>
            </a:pPr>
            <a:r>
              <a:rPr lang="en-US" altLang="en-US" dirty="0">
                <a:solidFill>
                  <a:srgbClr val="A52A2A"/>
                </a:solidFill>
                <a:latin typeface="Consolas" panose="020B0609020204030204" pitchFamily="49" charset="0"/>
              </a:rPr>
              <a:t>::marker </a:t>
            </a:r>
            <a:r>
              <a:rPr lang="en-US" altLang="en-US" dirty="0">
                <a:solidFill>
                  <a:srgbClr val="000000"/>
                </a:solidFill>
                <a:latin typeface="Consolas" panose="020B0609020204030204" pitchFamily="49" charset="0"/>
              </a:rPr>
              <a:t>{</a:t>
            </a:r>
            <a:br>
              <a:rPr lang="en-US" altLang="en-US" dirty="0">
                <a:solidFill>
                  <a:srgbClr val="FF0000"/>
                </a:solidFill>
                <a:latin typeface="Consolas" panose="020B0609020204030204" pitchFamily="49" charset="0"/>
              </a:rPr>
            </a:br>
            <a:r>
              <a:rPr lang="en-US" altLang="en-US" dirty="0">
                <a:solidFill>
                  <a:srgbClr val="FF0000"/>
                </a:solidFill>
                <a:latin typeface="Consolas" panose="020B0609020204030204" pitchFamily="49" charset="0"/>
              </a:rPr>
              <a:t>  color</a:t>
            </a:r>
            <a:r>
              <a:rPr lang="en-US" altLang="en-US" dirty="0">
                <a:solidFill>
                  <a:srgbClr val="000000"/>
                </a:solidFill>
                <a:latin typeface="Consolas" panose="020B0609020204030204" pitchFamily="49" charset="0"/>
              </a:rPr>
              <a:t>:</a:t>
            </a:r>
            <a:r>
              <a:rPr lang="en-US" altLang="en-US" dirty="0">
                <a:solidFill>
                  <a:srgbClr val="0000CD"/>
                </a:solidFill>
                <a:latin typeface="Consolas" panose="020B0609020204030204" pitchFamily="49" charset="0"/>
              </a:rPr>
              <a:t> red</a:t>
            </a:r>
            <a:r>
              <a:rPr lang="en-US" altLang="en-US" dirty="0">
                <a:solidFill>
                  <a:srgbClr val="000000"/>
                </a:solidFill>
                <a:latin typeface="Consolas" panose="020B0609020204030204" pitchFamily="49" charset="0"/>
              </a:rPr>
              <a:t>;</a:t>
            </a:r>
            <a:br>
              <a:rPr lang="en-US" altLang="en-US" dirty="0">
                <a:solidFill>
                  <a:srgbClr val="FF0000"/>
                </a:solidFill>
                <a:latin typeface="Consolas" panose="020B0609020204030204" pitchFamily="49" charset="0"/>
              </a:rPr>
            </a:br>
            <a:r>
              <a:rPr lang="en-US" altLang="en-US" dirty="0">
                <a:solidFill>
                  <a:srgbClr val="FF0000"/>
                </a:solidFill>
                <a:latin typeface="Consolas" panose="020B0609020204030204" pitchFamily="49" charset="0"/>
              </a:rPr>
              <a:t>  font-size</a:t>
            </a:r>
            <a:r>
              <a:rPr lang="en-US" altLang="en-US" dirty="0">
                <a:solidFill>
                  <a:srgbClr val="000000"/>
                </a:solidFill>
                <a:latin typeface="Consolas" panose="020B0609020204030204" pitchFamily="49" charset="0"/>
              </a:rPr>
              <a:t>:</a:t>
            </a:r>
            <a:r>
              <a:rPr lang="en-US" altLang="en-US" dirty="0">
                <a:solidFill>
                  <a:srgbClr val="0000CD"/>
                </a:solidFill>
                <a:latin typeface="Consolas" panose="020B0609020204030204" pitchFamily="49" charset="0"/>
              </a:rPr>
              <a:t> 23px</a:t>
            </a:r>
            <a:r>
              <a:rPr lang="en-US" altLang="en-US" dirty="0">
                <a:solidFill>
                  <a:srgbClr val="000000"/>
                </a:solidFill>
                <a:latin typeface="Consolas" panose="020B0609020204030204" pitchFamily="49" charset="0"/>
              </a:rPr>
              <a:t>;</a:t>
            </a:r>
            <a:br>
              <a:rPr lang="en-US" altLang="en-US" dirty="0">
                <a:solidFill>
                  <a:srgbClr val="FF0000"/>
                </a:solidFill>
                <a:latin typeface="Consolas" panose="020B0609020204030204" pitchFamily="49" charset="0"/>
              </a:rPr>
            </a:br>
            <a:r>
              <a:rPr lang="en-US" altLang="en-US" dirty="0">
                <a:solidFill>
                  <a:srgbClr val="000000"/>
                </a:solidFill>
                <a:latin typeface="Consolas" panose="020B0609020204030204" pitchFamily="49" charset="0"/>
              </a:rPr>
              <a:t>}</a:t>
            </a:r>
            <a:endParaRPr lang="en-US" altLang="en-US" sz="2000" dirty="0">
              <a:solidFill>
                <a:srgbClr val="FFFFFF"/>
              </a:solidFill>
              <a:latin typeface="Source Sans Pro"/>
            </a:endParaRPr>
          </a:p>
          <a:p>
            <a:pPr lvl="0" eaLnBrk="0" fontAlgn="ctr" hangingPunct="0">
              <a:spcBef>
                <a:spcPct val="0"/>
              </a:spcBef>
              <a:spcAft>
                <a:spcPct val="0"/>
              </a:spcAft>
            </a:pPr>
            <a:r>
              <a:rPr lang="en-US" altLang="en-US" sz="2000" dirty="0">
                <a:solidFill>
                  <a:srgbClr val="FFFFFF"/>
                </a:solidFill>
                <a:latin typeface="Source Sans Pro"/>
              </a:rPr>
              <a:t>Try it Yourself »</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198776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Basic CSS Syntax</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4</a:t>
            </a:fld>
            <a:endParaRPr lang="en-US"/>
          </a:p>
        </p:txBody>
      </p:sp>
      <p:sp>
        <p:nvSpPr>
          <p:cNvPr id="7" name="Content Placeholder 7"/>
          <p:cNvSpPr txBox="1">
            <a:spLocks/>
          </p:cNvSpPr>
          <p:nvPr/>
        </p:nvSpPr>
        <p:spPr>
          <a:xfrm>
            <a:off x="990600" y="4724400"/>
            <a:ext cx="7775448" cy="1524000"/>
          </a:xfrm>
          <a:prstGeom prst="rect">
            <a:avLst/>
          </a:prstGeom>
        </p:spPr>
        <p:txBody>
          <a:bodyPr tIns="0">
            <a:normAutofit fontScale="85000" lnSpcReduction="20000"/>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370332" indent="-342900" algn="just">
              <a:buFont typeface="Wingdings" pitchFamily="2" charset="2"/>
              <a:buChar char="q"/>
            </a:pPr>
            <a:r>
              <a:rPr lang="en-US" sz="2400" dirty="0">
                <a:latin typeface="Times New Roman" pitchFamily="18" charset="0"/>
                <a:cs typeface="Times New Roman" pitchFamily="18" charset="0"/>
              </a:rPr>
              <a:t>A CSS file consists of one or more </a:t>
            </a:r>
            <a:r>
              <a:rPr lang="en-US" sz="2400" b="1" dirty="0">
                <a:latin typeface="Times New Roman" pitchFamily="18" charset="0"/>
                <a:cs typeface="Times New Roman" pitchFamily="18" charset="0"/>
              </a:rPr>
              <a:t>rules</a:t>
            </a:r>
          </a:p>
          <a:p>
            <a:pPr marL="370332" indent="-342900" algn="just">
              <a:buFont typeface="Wingdings" pitchFamily="2" charset="2"/>
              <a:buChar char="q"/>
            </a:pPr>
            <a:r>
              <a:rPr lang="en-US" sz="2400" dirty="0">
                <a:latin typeface="Times New Roman" pitchFamily="18" charset="0"/>
                <a:cs typeface="Times New Roman" pitchFamily="18" charset="0"/>
              </a:rPr>
              <a:t>Each rule starts with a </a:t>
            </a:r>
            <a:r>
              <a:rPr lang="en-US" sz="2400" b="1" dirty="0">
                <a:latin typeface="Times New Roman" pitchFamily="18" charset="0"/>
                <a:cs typeface="Times New Roman" pitchFamily="18" charset="0"/>
              </a:rPr>
              <a:t>selector </a:t>
            </a:r>
          </a:p>
          <a:p>
            <a:pPr marL="370332" indent="-342900" algn="just">
              <a:buFont typeface="Wingdings" pitchFamily="2" charset="2"/>
              <a:buChar char="q"/>
            </a:pPr>
            <a:r>
              <a:rPr lang="en-US" sz="2400" dirty="0">
                <a:latin typeface="Times New Roman" pitchFamily="18" charset="0"/>
                <a:cs typeface="Times New Roman" pitchFamily="18" charset="0"/>
              </a:rPr>
              <a:t>A selector specifies an HTML element(s) and then applies style </a:t>
            </a:r>
            <a:r>
              <a:rPr lang="en-US" sz="2400" b="1" dirty="0">
                <a:latin typeface="Times New Roman" pitchFamily="18" charset="0"/>
                <a:cs typeface="Times New Roman" pitchFamily="18" charset="0"/>
              </a:rPr>
              <a:t>properties </a:t>
            </a:r>
            <a:r>
              <a:rPr lang="en-US" sz="2400" dirty="0">
                <a:latin typeface="Times New Roman" pitchFamily="18" charset="0"/>
                <a:cs typeface="Times New Roman" pitchFamily="18" charset="0"/>
              </a:rPr>
              <a:t>to them</a:t>
            </a:r>
          </a:p>
          <a:p>
            <a:pPr marL="800100" lvl="1" indent="-342900" algn="just">
              <a:buFont typeface="Wingdings" pitchFamily="2" charset="2"/>
              <a:buChar char="v"/>
            </a:pPr>
            <a:r>
              <a:rPr lang="en-US" sz="2200" dirty="0">
                <a:latin typeface="Times New Roman" pitchFamily="18" charset="0"/>
                <a:cs typeface="Times New Roman" pitchFamily="18" charset="0"/>
              </a:rPr>
              <a:t>a selector of * selects all elements</a:t>
            </a:r>
          </a:p>
        </p:txBody>
      </p:sp>
      <p:sp>
        <p:nvSpPr>
          <p:cNvPr id="8" name="Slide Number Placeholder 4"/>
          <p:cNvSpPr txBox="1">
            <a:spLocks/>
          </p:cNvSpPr>
          <p:nvPr/>
        </p:nvSpPr>
        <p:spPr>
          <a:xfrm>
            <a:off x="0" y="1271588"/>
            <a:ext cx="533400" cy="244475"/>
          </a:xfrm>
          <a:prstGeom prst="rect">
            <a:avLst/>
          </a:prstGeom>
        </p:spPr>
        <p:txBody>
          <a:bodyPr anchor="b">
            <a:normAutofit fontScale="92500" lnSpcReduction="10000"/>
          </a:bodyPr>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76F15A-3445-4ED0-A4DF-DE4BBF06AE1A}" type="slidenum">
              <a:rPr lang="en-US" smtClean="0"/>
              <a:pPr/>
              <a:t>4</a:t>
            </a:fld>
            <a:endParaRPr lang="en-US"/>
          </a:p>
        </p:txBody>
      </p:sp>
      <p:sp>
        <p:nvSpPr>
          <p:cNvPr id="9" name="TextBox 8"/>
          <p:cNvSpPr txBox="1"/>
          <p:nvPr/>
        </p:nvSpPr>
        <p:spPr>
          <a:xfrm>
            <a:off x="990600" y="1066800"/>
            <a:ext cx="7775448" cy="2031325"/>
          </a:xfrm>
          <a:prstGeom prst="rect">
            <a:avLst/>
          </a:prstGeom>
          <a:solidFill>
            <a:schemeClr val="bg1">
              <a:lumMod val="85000"/>
            </a:schemeClr>
          </a:solidFill>
          <a:ln w="19050">
            <a:solidFill>
              <a:schemeClr val="tx1"/>
            </a:solidFill>
          </a:ln>
        </p:spPr>
        <p:txBody>
          <a:bodyPr wrap="square" rtlCol="0">
            <a:spAutoFit/>
          </a:bodyPr>
          <a:lstStyle/>
          <a:p>
            <a:r>
              <a:rPr lang="en-US" i="1" dirty="0">
                <a:latin typeface="Times New Roman" pitchFamily="18" charset="0"/>
                <a:cs typeface="Times New Roman" pitchFamily="18" charset="0"/>
              </a:rPr>
              <a:t>selector </a:t>
            </a:r>
            <a:r>
              <a:rPr lang="en-US" dirty="0">
                <a:latin typeface="Times New Roman" pitchFamily="18" charset="0"/>
                <a:cs typeface="Times New Roman" pitchFamily="18" charset="0"/>
              </a:rPr>
              <a:t>{</a:t>
            </a:r>
          </a:p>
          <a:p>
            <a:r>
              <a:rPr lang="en-US" i="1" dirty="0">
                <a:latin typeface="Times New Roman" pitchFamily="18" charset="0"/>
                <a:cs typeface="Times New Roman" pitchFamily="18" charset="0"/>
              </a:rPr>
              <a:t>property</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value</a:t>
            </a:r>
            <a:r>
              <a:rPr lang="en-US" dirty="0">
                <a:latin typeface="Times New Roman" pitchFamily="18" charset="0"/>
                <a:cs typeface="Times New Roman" pitchFamily="18" charset="0"/>
              </a:rPr>
              <a:t>;</a:t>
            </a:r>
          </a:p>
          <a:p>
            <a:r>
              <a:rPr lang="en-US" i="1" dirty="0">
                <a:latin typeface="Times New Roman" pitchFamily="18" charset="0"/>
                <a:cs typeface="Times New Roman" pitchFamily="18" charset="0"/>
              </a:rPr>
              <a:t>property</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value</a:t>
            </a:r>
            <a:r>
              <a:rPr lang="en-US" dirty="0">
                <a:latin typeface="Times New Roman" pitchFamily="18" charset="0"/>
                <a:cs typeface="Times New Roman" pitchFamily="18" charset="0"/>
              </a:rPr>
              <a:t>;</a:t>
            </a:r>
          </a:p>
          <a:p>
            <a:r>
              <a:rPr lang="en-US" i="1" dirty="0">
                <a:latin typeface="Times New Roman" pitchFamily="18" charset="0"/>
                <a:cs typeface="Times New Roman" pitchFamily="18" charset="0"/>
              </a:rPr>
              <a:t>...</a:t>
            </a:r>
          </a:p>
          <a:p>
            <a:r>
              <a:rPr lang="en-US" i="1" dirty="0">
                <a:latin typeface="Times New Roman" pitchFamily="18" charset="0"/>
                <a:cs typeface="Times New Roman" pitchFamily="18" charset="0"/>
              </a:rPr>
              <a:t>property: value;</a:t>
            </a:r>
          </a:p>
          <a:p>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i="1" dirty="0">
                <a:solidFill>
                  <a:schemeClr val="tx1">
                    <a:lumMod val="50000"/>
                    <a:lumOff val="50000"/>
                  </a:schemeClr>
                </a:solidFill>
                <a:latin typeface="Times New Roman" pitchFamily="18" charset="0"/>
                <a:cs typeface="Times New Roman" pitchFamily="18" charset="0"/>
              </a:rPr>
              <a:t>CSS</a:t>
            </a:r>
          </a:p>
        </p:txBody>
      </p:sp>
      <p:sp>
        <p:nvSpPr>
          <p:cNvPr id="10" name="TextBox 9"/>
          <p:cNvSpPr txBox="1"/>
          <p:nvPr/>
        </p:nvSpPr>
        <p:spPr>
          <a:xfrm>
            <a:off x="990599" y="3124200"/>
            <a:ext cx="7775449" cy="1477328"/>
          </a:xfrm>
          <a:prstGeom prst="rect">
            <a:avLst/>
          </a:prstGeom>
          <a:solidFill>
            <a:schemeClr val="bg2">
              <a:lumMod val="90000"/>
            </a:schemeClr>
          </a:solidFill>
          <a:ln w="19050">
            <a:solidFill>
              <a:schemeClr val="tx1"/>
            </a:solidFill>
          </a:ln>
        </p:spPr>
        <p:txBody>
          <a:bodyPr wrap="square" rtlCol="0">
            <a:spAutoFit/>
          </a:bodyPr>
          <a:lstStyle/>
          <a:p>
            <a:r>
              <a:rPr lang="en-US" dirty="0">
                <a:latin typeface="Times New Roman" pitchFamily="18" charset="0"/>
                <a:cs typeface="Times New Roman" pitchFamily="18" charset="0"/>
              </a:rPr>
              <a:t>p {</a:t>
            </a:r>
          </a:p>
          <a:p>
            <a:r>
              <a:rPr lang="en-US" dirty="0">
                <a:latin typeface="Times New Roman" pitchFamily="18" charset="0"/>
                <a:cs typeface="Times New Roman" pitchFamily="18" charset="0"/>
              </a:rPr>
              <a:t>font-family: sans-serif;</a:t>
            </a:r>
          </a:p>
          <a:p>
            <a:r>
              <a:rPr lang="en-US" dirty="0">
                <a:latin typeface="Times New Roman" pitchFamily="18" charset="0"/>
                <a:cs typeface="Times New Roman" pitchFamily="18" charset="0"/>
              </a:rPr>
              <a:t>color: red;</a:t>
            </a:r>
          </a:p>
          <a:p>
            <a:r>
              <a:rPr lang="en-US" dirty="0">
                <a:latin typeface="Times New Roman" pitchFamily="18" charset="0"/>
                <a:cs typeface="Times New Roman" pitchFamily="18" charset="0"/>
              </a:rPr>
              <a:t>}								  </a:t>
            </a:r>
            <a:r>
              <a:rPr lang="en-US" i="1" dirty="0">
                <a:solidFill>
                  <a:schemeClr val="tx1">
                    <a:lumMod val="50000"/>
                    <a:lumOff val="50000"/>
                  </a:schemeClr>
                </a:solidFill>
                <a:latin typeface="Times New Roman" pitchFamily="18" charset="0"/>
                <a:cs typeface="Times New Roman" pitchFamily="18" charset="0"/>
              </a:rPr>
              <a:t>CSS</a:t>
            </a:r>
          </a:p>
        </p:txBody>
      </p:sp>
      <p:pic>
        <p:nvPicPr>
          <p:cNvPr id="11" name="Picture 2"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38324"/>
            <a:ext cx="541972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13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8153400" cy="2028432"/>
          </a:xfrm>
        </p:spPr>
        <p:txBody>
          <a:bodyPr>
            <a:normAutofit fontScale="90000"/>
          </a:bodyPr>
          <a:lstStyle/>
          <a:p>
            <a:pPr lvl="0" eaLnBrk="0" hangingPunct="0"/>
            <a:r>
              <a:rPr lang="en-US" altLang="en-US" sz="3600" b="1" dirty="0">
                <a:solidFill>
                  <a:srgbClr val="000000"/>
                </a:solidFill>
                <a:latin typeface="Segoe UI" panose="020B0502040204020203" pitchFamily="34" charset="0"/>
                <a:cs typeface="Segoe UI" panose="020B0502040204020203" pitchFamily="34" charset="0"/>
              </a:rPr>
              <a:t>CSS - The ::selection Pseudo-element</a:t>
            </a:r>
            <a:br>
              <a:rPr lang="en-US" altLang="en-US" sz="4000" dirty="0">
                <a:solidFill>
                  <a:srgbClr val="000000"/>
                </a:solidFill>
                <a:latin typeface="Segoe UI" panose="020B0502040204020203" pitchFamily="34" charset="0"/>
                <a:cs typeface="Segoe UI" panose="020B0502040204020203" pitchFamily="34" charset="0"/>
              </a:rPr>
            </a:br>
            <a:br>
              <a:rPr lang="en-US" altLang="en-US" sz="4000" dirty="0">
                <a:solidFill>
                  <a:srgbClr val="000000"/>
                </a:solidFill>
                <a:latin typeface="Segoe UI" panose="020B0502040204020203" pitchFamily="34" charset="0"/>
                <a:cs typeface="Segoe UI" panose="020B0502040204020203" pitchFamily="34" charset="0"/>
              </a:rPr>
            </a:br>
            <a:r>
              <a:rPr lang="en-US" altLang="en-US" sz="1800" dirty="0">
                <a:solidFill>
                  <a:srgbClr val="000000"/>
                </a:solidFill>
                <a:latin typeface="Verdana" panose="020B0604030504040204" pitchFamily="34" charset="0"/>
              </a:rPr>
              <a:t>The </a:t>
            </a:r>
            <a:r>
              <a:rPr lang="en-US" altLang="en-US" sz="1800" dirty="0">
                <a:solidFill>
                  <a:srgbClr val="DC143C"/>
                </a:solidFill>
                <a:latin typeface="Consolas" panose="020B0609020204030204" pitchFamily="49" charset="0"/>
              </a:rPr>
              <a:t>::selection</a:t>
            </a:r>
            <a:r>
              <a:rPr lang="en-US" altLang="en-US" sz="1800" dirty="0">
                <a:solidFill>
                  <a:srgbClr val="000000"/>
                </a:solidFill>
                <a:latin typeface="Verdana" panose="020B0604030504040204" pitchFamily="34" charset="0"/>
              </a:rPr>
              <a:t> pseudo-element matches the portion of an element that is selected by a user.</a:t>
            </a:r>
            <a:br>
              <a:rPr lang="en-US" altLang="en-US" sz="1100" dirty="0">
                <a:solidFill>
                  <a:schemeClr val="tx1"/>
                </a:solidFill>
              </a:rPr>
            </a:br>
            <a:r>
              <a:rPr lang="en-US" altLang="en-US" sz="1800" dirty="0">
                <a:solidFill>
                  <a:srgbClr val="000000"/>
                </a:solidFill>
                <a:latin typeface="Verdana" panose="020B0604030504040204" pitchFamily="34" charset="0"/>
              </a:rPr>
              <a:t>The following CSS properties can be applied to </a:t>
            </a:r>
            <a:r>
              <a:rPr lang="en-US" altLang="en-US" sz="1800" dirty="0">
                <a:solidFill>
                  <a:srgbClr val="DC143C"/>
                </a:solidFill>
                <a:latin typeface="Consolas" panose="020B0609020204030204" pitchFamily="49" charset="0"/>
              </a:rPr>
              <a:t>::selection</a:t>
            </a:r>
            <a:r>
              <a:rPr lang="en-US" altLang="en-US" sz="1800" dirty="0">
                <a:solidFill>
                  <a:srgbClr val="000000"/>
                </a:solidFill>
                <a:latin typeface="Verdana" panose="020B0604030504040204" pitchFamily="34" charset="0"/>
              </a:rPr>
              <a:t>: </a:t>
            </a:r>
            <a:r>
              <a:rPr lang="en-US" altLang="en-US" sz="1800" dirty="0">
                <a:solidFill>
                  <a:srgbClr val="DC143C"/>
                </a:solidFill>
                <a:latin typeface="Consolas" panose="020B0609020204030204" pitchFamily="49" charset="0"/>
              </a:rPr>
              <a:t>color</a:t>
            </a:r>
            <a:r>
              <a:rPr lang="en-US" altLang="en-US" sz="1800" dirty="0">
                <a:solidFill>
                  <a:srgbClr val="000000"/>
                </a:solidFill>
                <a:latin typeface="Verdana" panose="020B0604030504040204" pitchFamily="34" charset="0"/>
              </a:rPr>
              <a:t>, </a:t>
            </a:r>
            <a:r>
              <a:rPr lang="en-US" altLang="en-US" sz="1800" dirty="0">
                <a:solidFill>
                  <a:srgbClr val="DC143C"/>
                </a:solidFill>
                <a:latin typeface="Consolas" panose="020B0609020204030204" pitchFamily="49" charset="0"/>
              </a:rPr>
              <a:t>background</a:t>
            </a:r>
            <a:r>
              <a:rPr lang="en-US" altLang="en-US" sz="1800" dirty="0">
                <a:solidFill>
                  <a:srgbClr val="000000"/>
                </a:solidFill>
                <a:latin typeface="Verdana" panose="020B0604030504040204" pitchFamily="34" charset="0"/>
              </a:rPr>
              <a:t>, </a:t>
            </a:r>
            <a:r>
              <a:rPr lang="en-US" altLang="en-US" sz="1800" dirty="0">
                <a:solidFill>
                  <a:srgbClr val="DC143C"/>
                </a:solidFill>
                <a:latin typeface="Consolas" panose="020B0609020204030204" pitchFamily="49" charset="0"/>
              </a:rPr>
              <a:t>cursor</a:t>
            </a:r>
            <a:r>
              <a:rPr lang="en-US" altLang="en-US" sz="1800" dirty="0">
                <a:solidFill>
                  <a:srgbClr val="000000"/>
                </a:solidFill>
                <a:latin typeface="Verdana" panose="020B0604030504040204" pitchFamily="34" charset="0"/>
              </a:rPr>
              <a:t>, and </a:t>
            </a:r>
            <a:r>
              <a:rPr lang="en-US" altLang="en-US" sz="1800" dirty="0">
                <a:solidFill>
                  <a:srgbClr val="DC143C"/>
                </a:solidFill>
                <a:latin typeface="Consolas" panose="020B0609020204030204" pitchFamily="49" charset="0"/>
              </a:rPr>
              <a:t>outline</a:t>
            </a:r>
            <a:r>
              <a:rPr lang="en-US" altLang="en-US" sz="1800" dirty="0">
                <a:solidFill>
                  <a:srgbClr val="000000"/>
                </a:solidFill>
                <a:latin typeface="Verdana" panose="020B0604030504040204" pitchFamily="34" charset="0"/>
              </a:rPr>
              <a:t>.</a:t>
            </a:r>
            <a:br>
              <a:rPr lang="en-US" altLang="en-US" sz="1800" dirty="0">
                <a:solidFill>
                  <a:srgbClr val="000000"/>
                </a:solidFill>
                <a:latin typeface="Verdana" panose="020B0604030504040204" pitchFamily="34" charset="0"/>
              </a:rPr>
            </a:br>
            <a:br>
              <a:rPr lang="en-US" altLang="en-US" sz="1100" dirty="0">
                <a:solidFill>
                  <a:schemeClr val="tx1"/>
                </a:solidFill>
              </a:rPr>
            </a:br>
            <a:r>
              <a:rPr lang="en-US" altLang="en-US" sz="1800" dirty="0">
                <a:solidFill>
                  <a:srgbClr val="000000"/>
                </a:solidFill>
                <a:latin typeface="Verdana" panose="020B0604030504040204" pitchFamily="34" charset="0"/>
              </a:rPr>
              <a:t>The following example makes the selected text red on a yellow background:</a:t>
            </a:r>
            <a:br>
              <a:rPr lang="en-US" altLang="en-US" sz="1100" dirty="0">
                <a:solidFill>
                  <a:schemeClr val="tx1"/>
                </a:solidFill>
              </a:rPr>
            </a:br>
            <a:br>
              <a:rPr lang="en-US" altLang="en-US" sz="3200" dirty="0">
                <a:solidFill>
                  <a:srgbClr val="000000"/>
                </a:solidFill>
                <a:latin typeface="Segoe UI" panose="020B0502040204020203" pitchFamily="34" charset="0"/>
                <a:cs typeface="Segoe UI" panose="020B0502040204020203" pitchFamily="34" charset="0"/>
              </a:rPr>
            </a:br>
            <a:r>
              <a:rPr lang="en-US" altLang="en-US" sz="3200" dirty="0">
                <a:solidFill>
                  <a:srgbClr val="000000"/>
                </a:solidFill>
                <a:latin typeface="Segoe UI" panose="020B0502040204020203" pitchFamily="34" charset="0"/>
                <a:cs typeface="Segoe UI" panose="020B0502040204020203" pitchFamily="34" charset="0"/>
              </a:rPr>
              <a:t>Example</a:t>
            </a:r>
            <a:br>
              <a:rPr lang="en-US" altLang="en-US" sz="3200" dirty="0">
                <a:solidFill>
                  <a:srgbClr val="000000"/>
                </a:solidFill>
                <a:latin typeface="Segoe UI" panose="020B0502040204020203" pitchFamily="34" charset="0"/>
                <a:cs typeface="Segoe UI" panose="020B0502040204020203" pitchFamily="34" charset="0"/>
              </a:rPr>
            </a:br>
            <a:r>
              <a:rPr lang="en-US" altLang="en-US" sz="1800" dirty="0">
                <a:solidFill>
                  <a:srgbClr val="A52A2A"/>
                </a:solidFill>
                <a:latin typeface="Consolas" panose="020B0609020204030204" pitchFamily="49" charset="0"/>
              </a:rPr>
              <a:t>::selection </a:t>
            </a:r>
            <a:r>
              <a:rPr lang="en-US" altLang="en-US" sz="1800" dirty="0">
                <a:solidFill>
                  <a:srgbClr val="000000"/>
                </a:solidFill>
                <a:latin typeface="Consolas" panose="020B0609020204030204" pitchFamily="49" charset="0"/>
              </a:rPr>
              <a:t>{</a:t>
            </a:r>
            <a:br>
              <a:rPr lang="en-US" altLang="en-US" sz="1800" dirty="0">
                <a:solidFill>
                  <a:srgbClr val="FF0000"/>
                </a:solidFill>
                <a:latin typeface="Consolas" panose="020B0609020204030204" pitchFamily="49" charset="0"/>
              </a:rPr>
            </a:br>
            <a:r>
              <a:rPr lang="en-US" altLang="en-US" sz="1800" dirty="0">
                <a:solidFill>
                  <a:srgbClr val="FF0000"/>
                </a:solidFill>
                <a:latin typeface="Consolas" panose="020B0609020204030204" pitchFamily="49" charset="0"/>
              </a:rPr>
              <a:t>  color</a:t>
            </a:r>
            <a:r>
              <a:rPr lang="en-US" altLang="en-US" sz="1800" dirty="0">
                <a:solidFill>
                  <a:srgbClr val="000000"/>
                </a:solidFill>
                <a:latin typeface="Consolas" panose="020B0609020204030204" pitchFamily="49" charset="0"/>
              </a:rPr>
              <a:t>:</a:t>
            </a:r>
            <a:r>
              <a:rPr lang="en-US" altLang="en-US" sz="1800" dirty="0">
                <a:solidFill>
                  <a:srgbClr val="0000CD"/>
                </a:solidFill>
                <a:latin typeface="Consolas" panose="020B0609020204030204" pitchFamily="49" charset="0"/>
              </a:rPr>
              <a:t> red</a:t>
            </a:r>
            <a:r>
              <a:rPr lang="en-US" altLang="en-US" sz="1800" dirty="0">
                <a:solidFill>
                  <a:srgbClr val="000000"/>
                </a:solidFill>
                <a:latin typeface="Consolas" panose="020B0609020204030204" pitchFamily="49" charset="0"/>
              </a:rPr>
              <a:t>;</a:t>
            </a:r>
            <a:br>
              <a:rPr lang="en-US" altLang="en-US" sz="1800" dirty="0">
                <a:solidFill>
                  <a:srgbClr val="FF0000"/>
                </a:solidFill>
                <a:latin typeface="Consolas" panose="020B0609020204030204" pitchFamily="49" charset="0"/>
              </a:rPr>
            </a:br>
            <a:r>
              <a:rPr lang="en-US" altLang="en-US" sz="1800" dirty="0">
                <a:solidFill>
                  <a:srgbClr val="FF0000"/>
                </a:solidFill>
                <a:latin typeface="Consolas" panose="020B0609020204030204" pitchFamily="49" charset="0"/>
              </a:rPr>
              <a:t>  background</a:t>
            </a:r>
            <a:r>
              <a:rPr lang="en-US" altLang="en-US" sz="1800" dirty="0">
                <a:solidFill>
                  <a:srgbClr val="000000"/>
                </a:solidFill>
                <a:latin typeface="Consolas" panose="020B0609020204030204" pitchFamily="49" charset="0"/>
              </a:rPr>
              <a:t>:</a:t>
            </a:r>
            <a:r>
              <a:rPr lang="en-US" altLang="en-US" sz="1800" dirty="0">
                <a:solidFill>
                  <a:srgbClr val="0000CD"/>
                </a:solidFill>
                <a:latin typeface="Consolas" panose="020B0609020204030204" pitchFamily="49" charset="0"/>
              </a:rPr>
              <a:t> yellow</a:t>
            </a:r>
            <a:r>
              <a:rPr lang="en-US" altLang="en-US" sz="1800" dirty="0">
                <a:solidFill>
                  <a:srgbClr val="000000"/>
                </a:solidFill>
                <a:latin typeface="Consolas" panose="020B0609020204030204" pitchFamily="49" charset="0"/>
              </a:rPr>
              <a:t>;</a:t>
            </a:r>
            <a:br>
              <a:rPr lang="en-US" altLang="en-US" sz="1800" dirty="0">
                <a:solidFill>
                  <a:srgbClr val="FF0000"/>
                </a:solidFill>
                <a:latin typeface="Consolas" panose="020B0609020204030204" pitchFamily="49" charset="0"/>
              </a:rPr>
            </a:br>
            <a:r>
              <a:rPr lang="en-US" altLang="en-US" sz="1800" dirty="0">
                <a:solidFill>
                  <a:srgbClr val="000000"/>
                </a:solidFill>
                <a:latin typeface="Consolas" panose="020B0609020204030204" pitchFamily="49" charset="0"/>
              </a:rPr>
              <a:t>}</a:t>
            </a:r>
            <a:br>
              <a:rPr lang="en-US" altLang="en-US" sz="3200" dirty="0">
                <a:solidFill>
                  <a:schemeClr val="tx1"/>
                </a:solidFill>
                <a:latin typeface="Arial" panose="020B0604020202020204" pitchFamily="34" charset="0"/>
              </a:rPr>
            </a:br>
            <a:endParaRPr lang="en-US" sz="1800"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40</a:t>
            </a:fld>
            <a:endParaRPr lang="en-US"/>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4259553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latin typeface="Segoe UI" panose="020B0502040204020203" pitchFamily="34" charset="0"/>
                <a:cs typeface="Segoe UI" panose="020B0502040204020203" pitchFamily="34" charset="0"/>
              </a:rPr>
              <a:t>CSS [attribute] Selector</a:t>
            </a:r>
            <a:endParaRPr lang="en-US"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41</a:t>
            </a:fld>
            <a:endParaRPr lang="en-US"/>
          </a:p>
        </p:txBody>
      </p:sp>
      <p:sp>
        <p:nvSpPr>
          <p:cNvPr id="6" name="Rectangle 1"/>
          <p:cNvSpPr>
            <a:spLocks noChangeArrowheads="1"/>
          </p:cNvSpPr>
          <p:nvPr/>
        </p:nvSpPr>
        <p:spPr bwMode="auto">
          <a:xfrm>
            <a:off x="990600" y="1870502"/>
            <a:ext cx="7924800" cy="3380356"/>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[attribute]</a:t>
            </a:r>
            <a:r>
              <a:rPr kumimoji="0" lang="en-US" altLang="en-US" b="0" i="0" u="none" strike="noStrike" cap="none" normalizeH="0" baseline="0" dirty="0">
                <a:ln>
                  <a:noFill/>
                </a:ln>
                <a:solidFill>
                  <a:srgbClr val="000000"/>
                </a:solidFill>
                <a:effectLst/>
                <a:latin typeface="Verdana" panose="020B0604030504040204" pitchFamily="34" charset="0"/>
              </a:rPr>
              <a:t> selector is used to select elements with a specified attribute.</a:t>
            </a:r>
            <a:endParaRPr kumimoji="0" lang="en-US" altLang="en-US"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following example selects all &lt;a&gt; elements with a target attribute: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A52A2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52A2A"/>
                </a:solidFill>
                <a:effectLst/>
                <a:latin typeface="Consolas" panose="020B0609020204030204" pitchFamily="49" charset="0"/>
              </a:rPr>
              <a:t>a[target]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background-color</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yellow</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0248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4000" b="1" dirty="0">
                <a:solidFill>
                  <a:srgbClr val="000000"/>
                </a:solidFill>
                <a:latin typeface="Segoe UI" panose="020B0502040204020203" pitchFamily="34" charset="0"/>
                <a:cs typeface="Segoe UI" panose="020B0502040204020203" pitchFamily="34" charset="0"/>
              </a:rPr>
              <a:t>CSS [attribute="value"] Selector</a:t>
            </a:r>
            <a:endParaRPr lang="en-US" sz="40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42</a:t>
            </a:fld>
            <a:endParaRPr lang="en-US"/>
          </a:p>
        </p:txBody>
      </p:sp>
      <p:sp>
        <p:nvSpPr>
          <p:cNvPr id="6" name="Rectangle 1"/>
          <p:cNvSpPr>
            <a:spLocks noChangeArrowheads="1"/>
          </p:cNvSpPr>
          <p:nvPr/>
        </p:nvSpPr>
        <p:spPr bwMode="auto">
          <a:xfrm>
            <a:off x="990600" y="2057657"/>
            <a:ext cx="7391400" cy="3103357"/>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[attribute="value"]</a:t>
            </a:r>
            <a:r>
              <a:rPr kumimoji="0" lang="en-US" altLang="en-US" b="0" i="0" u="none" strike="noStrike" cap="none" normalizeH="0" baseline="0" dirty="0">
                <a:ln>
                  <a:noFill/>
                </a:ln>
                <a:solidFill>
                  <a:srgbClr val="000000"/>
                </a:solidFill>
                <a:effectLst/>
                <a:latin typeface="Verdana" panose="020B0604030504040204" pitchFamily="34" charset="0"/>
              </a:rPr>
              <a:t> selector is used to select elements with a specified attribute and value.</a:t>
            </a:r>
            <a:endParaRPr kumimoji="0" lang="en-US" altLang="en-US"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following example selects all &lt;a&gt; elements with a target="_blank" attribute: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52A2A"/>
                </a:solidFill>
                <a:effectLst/>
                <a:latin typeface="Consolas" panose="020B0609020204030204" pitchFamily="49" charset="0"/>
              </a:rPr>
              <a:t>a[target="_blank"]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background-color</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yellow</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6321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3600" b="1" dirty="0">
                <a:solidFill>
                  <a:srgbClr val="000000"/>
                </a:solidFill>
                <a:latin typeface="Segoe UI" panose="020B0502040204020203" pitchFamily="34" charset="0"/>
                <a:cs typeface="Segoe UI" panose="020B0502040204020203" pitchFamily="34" charset="0"/>
              </a:rPr>
              <a:t>CSS [attribute~="value"] Selector</a:t>
            </a:r>
            <a:endParaRPr lang="en-US" sz="36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43</a:t>
            </a:fld>
            <a:endParaRPr lang="en-US"/>
          </a:p>
        </p:txBody>
      </p:sp>
      <p:sp>
        <p:nvSpPr>
          <p:cNvPr id="6" name="Rectangle 1"/>
          <p:cNvSpPr>
            <a:spLocks noChangeArrowheads="1"/>
          </p:cNvSpPr>
          <p:nvPr/>
        </p:nvSpPr>
        <p:spPr bwMode="auto">
          <a:xfrm>
            <a:off x="990600" y="1797402"/>
            <a:ext cx="7924800" cy="387279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[attribute~="value"]</a:t>
            </a:r>
            <a:r>
              <a:rPr kumimoji="0" lang="en-US" altLang="en-US" b="0" i="0" u="none" strike="noStrike" cap="none" normalizeH="0" baseline="0" dirty="0">
                <a:ln>
                  <a:noFill/>
                </a:ln>
                <a:solidFill>
                  <a:srgbClr val="000000"/>
                </a:solidFill>
                <a:effectLst/>
                <a:latin typeface="Verdana" panose="020B0604030504040204" pitchFamily="34" charset="0"/>
              </a:rPr>
              <a:t> selector is used to select elements with an attribute value containing a specified word.</a:t>
            </a:r>
            <a:endParaRPr kumimoji="0" lang="en-US" altLang="en-US"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following example selects all elements with a title attribute that contains a space-separated list of words, one of which is "flower":</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52A2A"/>
                </a:solidFill>
                <a:effectLst/>
                <a:latin typeface="Consolas" panose="020B0609020204030204" pitchFamily="49" charset="0"/>
              </a:rPr>
              <a:t>[title~="flower"]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border</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5px solid yellow</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0961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3600" b="1" dirty="0">
                <a:solidFill>
                  <a:srgbClr val="000000"/>
                </a:solidFill>
                <a:latin typeface="Segoe UI" panose="020B0502040204020203" pitchFamily="34" charset="0"/>
                <a:cs typeface="Segoe UI" panose="020B0502040204020203" pitchFamily="34" charset="0"/>
              </a:rPr>
              <a:t>CSS [attribute^="value"] Selector</a:t>
            </a:r>
            <a:br>
              <a:rPr lang="en-US" altLang="en-US" sz="3600" b="1" dirty="0">
                <a:solidFill>
                  <a:srgbClr val="000000"/>
                </a:solidFill>
                <a:latin typeface="Segoe UI" panose="020B0502040204020203" pitchFamily="34" charset="0"/>
                <a:cs typeface="Segoe UI" panose="020B0502040204020203" pitchFamily="34" charset="0"/>
              </a:rPr>
            </a:br>
            <a:endParaRPr lang="en-US" sz="36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44</a:t>
            </a:fld>
            <a:endParaRPr lang="en-US"/>
          </a:p>
        </p:txBody>
      </p:sp>
      <p:sp>
        <p:nvSpPr>
          <p:cNvPr id="6" name="Rectangle 1"/>
          <p:cNvSpPr>
            <a:spLocks noChangeArrowheads="1"/>
          </p:cNvSpPr>
          <p:nvPr/>
        </p:nvSpPr>
        <p:spPr bwMode="auto">
          <a:xfrm>
            <a:off x="990600" y="1905122"/>
            <a:ext cx="7315200" cy="365735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[attribute^="value"]</a:t>
            </a:r>
            <a:r>
              <a:rPr kumimoji="0" lang="en-US" altLang="en-US" b="0" i="0" u="none" strike="noStrike" cap="none" normalizeH="0" baseline="0" dirty="0">
                <a:ln>
                  <a:noFill/>
                </a:ln>
                <a:solidFill>
                  <a:srgbClr val="000000"/>
                </a:solidFill>
                <a:effectLst/>
                <a:latin typeface="Verdana" panose="020B0604030504040204" pitchFamily="34" charset="0"/>
              </a:rPr>
              <a:t> selector is used to select elements with the specified attribute, whose value starts with the specified value.</a:t>
            </a:r>
            <a:endParaRPr kumimoji="0" lang="en-US" altLang="en-US"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following example selects all elements with a class attribute value that starts with "top":</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The value does not have to be a whole word!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52A2A"/>
                </a:solidFill>
                <a:effectLst/>
                <a:latin typeface="Consolas" panose="020B0609020204030204" pitchFamily="49" charset="0"/>
              </a:rPr>
              <a:t>[class^="top"]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FF0000"/>
                </a:solidFill>
                <a:effectLst/>
                <a:latin typeface="Consolas" panose="020B0609020204030204" pitchFamily="49" charset="0"/>
              </a:rPr>
              <a:t>  background</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CD"/>
                </a:solidFill>
                <a:effectLst/>
                <a:latin typeface="Consolas" panose="020B0609020204030204" pitchFamily="49" charset="0"/>
              </a:rPr>
              <a:t> yellow</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694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3600" b="1" dirty="0">
                <a:solidFill>
                  <a:srgbClr val="000000"/>
                </a:solidFill>
                <a:latin typeface="Segoe UI" panose="020B0502040204020203" pitchFamily="34" charset="0"/>
                <a:cs typeface="Segoe UI" panose="020B0502040204020203" pitchFamily="34" charset="0"/>
              </a:rPr>
              <a:t>CSS [attribute$="value"] Selector</a:t>
            </a:r>
            <a:br>
              <a:rPr lang="en-US" altLang="en-US" sz="3600" b="1" dirty="0">
                <a:solidFill>
                  <a:srgbClr val="000000"/>
                </a:solidFill>
                <a:latin typeface="Segoe UI" panose="020B0502040204020203" pitchFamily="34" charset="0"/>
                <a:cs typeface="Segoe UI" panose="020B0502040204020203" pitchFamily="34" charset="0"/>
              </a:rPr>
            </a:br>
            <a:endParaRPr lang="en-US" sz="3600"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45</a:t>
            </a:fld>
            <a:endParaRPr lang="en-US"/>
          </a:p>
        </p:txBody>
      </p:sp>
      <p:sp>
        <p:nvSpPr>
          <p:cNvPr id="6"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329" tIns="179331" rIns="-106329" bIns="179331"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126068" y="1379553"/>
            <a:ext cx="7255932" cy="49788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329" tIns="179331" rIns="-106329"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[attribute$="value"]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selector is used to select elements whose attribute value ends with a specified value.</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following example selects all elements with a class attribute value that ends with "test":</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Note: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The value does not have to be a whole word!  </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Times New Roman" pitchFamily="18" charset="0"/>
                <a:cs typeface="Times New Roman" pitchFamily="18" charset="0"/>
              </a:rPr>
              <a:t>Example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52A2A"/>
                </a:solidFill>
                <a:effectLst/>
                <a:latin typeface="Times New Roman" pitchFamily="18" charset="0"/>
                <a:cs typeface="Times New Roman" pitchFamily="18" charset="0"/>
              </a:rPr>
              <a:t>[class$="test"] </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t>  background</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0000CD"/>
                </a:solidFill>
                <a:effectLst/>
                <a:latin typeface="Times New Roman" pitchFamily="18" charset="0"/>
                <a:cs typeface="Times New Roman" pitchFamily="18" charset="0"/>
              </a:rPr>
              <a:t> yellow</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2800" b="0" i="0" u="none" strike="noStrike" cap="none" normalizeH="0" baseline="0" dirty="0">
              <a:ln>
                <a:noFill/>
              </a:ln>
              <a:solidFill>
                <a:srgbClr val="FFFFFF"/>
              </a:solidFill>
              <a:effectLst/>
              <a:latin typeface="Times New Roman" pitchFamily="18" charset="0"/>
              <a:cs typeface="Times New Roman" pitchFamily="18" charset="0"/>
            </a:endParaRPr>
          </a:p>
          <a:p>
            <a:pPr marL="0" marR="0" lvl="0" indent="0" defTabSz="914400" rtl="0" eaLnBrk="0" fontAlgn="ctr"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Times New Roman" pitchFamily="18" charset="0"/>
                <a:cs typeface="Times New Roman" pitchFamily="18" charset="0"/>
              </a:rPr>
              <a:t>Try it Yourself »0</a:t>
            </a: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 name="Rectangle 5"/>
          <p:cNvSpPr>
            <a:spLocks noChangeArrowheads="1"/>
          </p:cNvSpPr>
          <p:nvPr/>
        </p:nvSpPr>
        <p:spPr bwMode="auto">
          <a:xfrm>
            <a:off x="0" y="443144"/>
            <a:ext cx="65" cy="54881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3549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4000" b="1" dirty="0">
                <a:solidFill>
                  <a:srgbClr val="000000"/>
                </a:solidFill>
                <a:latin typeface="Segoe UI" panose="020B0502040204020203" pitchFamily="34" charset="0"/>
                <a:cs typeface="Segoe UI" panose="020B0502040204020203" pitchFamily="34" charset="0"/>
              </a:rPr>
              <a:t>CSS [attribute*="value"] Selector</a:t>
            </a:r>
            <a:endParaRPr lang="en-US" sz="4000" b="1" dirty="0"/>
          </a:p>
        </p:txBody>
      </p:sp>
      <p:sp>
        <p:nvSpPr>
          <p:cNvPr id="3" name="Content Placeholder 2"/>
          <p:cNvSpPr>
            <a:spLocks noGrp="1"/>
          </p:cNvSpPr>
          <p:nvPr>
            <p:ph sz="quarter" idx="1"/>
          </p:nvPr>
        </p:nvSpPr>
        <p:spPr/>
        <p:txBody>
          <a:bodyPr/>
          <a:lstStyle/>
          <a:p>
            <a:pPr eaLnBrk="0" hangingPunct="0">
              <a:spcBef>
                <a:spcPct val="0"/>
              </a:spcBef>
              <a:buClrTx/>
              <a:buSzTx/>
            </a:pPr>
            <a:r>
              <a:rPr lang="en-US" altLang="en-US" sz="2000"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[attribute*="value"]</a:t>
            </a:r>
            <a:r>
              <a:rPr lang="en-US" altLang="en-US" sz="2000" dirty="0">
                <a:solidFill>
                  <a:srgbClr val="000000"/>
                </a:solidFill>
                <a:latin typeface="Verdana" panose="020B0604030504040204" pitchFamily="34" charset="0"/>
              </a:rPr>
              <a:t> selector is used to select elements whose attribute value contains a specified value.</a:t>
            </a:r>
            <a:endParaRPr lang="en-US" altLang="en-US" sz="1200" dirty="0"/>
          </a:p>
          <a:p>
            <a:pPr eaLnBrk="0" hangingPunct="0">
              <a:spcBef>
                <a:spcPct val="0"/>
              </a:spcBef>
              <a:buClrTx/>
              <a:buSzTx/>
            </a:pPr>
            <a:r>
              <a:rPr lang="en-US" altLang="en-US" sz="2000" dirty="0">
                <a:solidFill>
                  <a:srgbClr val="000000"/>
                </a:solidFill>
                <a:latin typeface="Verdana" panose="020B0604030504040204" pitchFamily="34" charset="0"/>
              </a:rPr>
              <a:t>The following example selects all elements with a class attribute value that contains "</a:t>
            </a:r>
            <a:r>
              <a:rPr lang="en-US" altLang="en-US" sz="2000" dirty="0" err="1">
                <a:solidFill>
                  <a:srgbClr val="000000"/>
                </a:solidFill>
                <a:latin typeface="Verdana" panose="020B0604030504040204" pitchFamily="34" charset="0"/>
              </a:rPr>
              <a:t>te</a:t>
            </a:r>
            <a:r>
              <a:rPr lang="en-US" altLang="en-US" sz="2000" dirty="0">
                <a:solidFill>
                  <a:srgbClr val="000000"/>
                </a:solidFill>
                <a:latin typeface="Verdana" panose="020B0604030504040204" pitchFamily="34" charset="0"/>
              </a:rPr>
              <a:t>":</a:t>
            </a:r>
          </a:p>
          <a:p>
            <a:pPr marL="0" indent="0" eaLnBrk="0" hangingPunct="0">
              <a:spcBef>
                <a:spcPct val="0"/>
              </a:spcBef>
              <a:buClrTx/>
              <a:buSzTx/>
              <a:buNone/>
            </a:pPr>
            <a:endParaRPr lang="en-US" altLang="en-US" sz="1200" dirty="0"/>
          </a:p>
          <a:p>
            <a:pPr marL="0" lvl="0" indent="0" eaLnBrk="0" hangingPunct="0">
              <a:spcBef>
                <a:spcPct val="0"/>
              </a:spcBef>
              <a:buClrTx/>
              <a:buSzTx/>
              <a:buNone/>
            </a:pPr>
            <a:r>
              <a:rPr lang="en-US" altLang="en-US" sz="2000" b="1" dirty="0">
                <a:solidFill>
                  <a:srgbClr val="000000"/>
                </a:solidFill>
                <a:latin typeface="Verdana" panose="020B0604030504040204" pitchFamily="34" charset="0"/>
              </a:rPr>
              <a:t>Note:</a:t>
            </a:r>
            <a:r>
              <a:rPr lang="en-US" altLang="en-US" sz="2000" dirty="0">
                <a:solidFill>
                  <a:srgbClr val="000000"/>
                </a:solidFill>
                <a:latin typeface="Verdana" panose="020B0604030504040204" pitchFamily="34" charset="0"/>
              </a:rPr>
              <a:t> The value does not have to be a whole word!  </a:t>
            </a:r>
            <a:endParaRPr lang="en-US" altLang="en-US" sz="1200" dirty="0"/>
          </a:p>
          <a:p>
            <a:pPr marL="0" lvl="0" indent="0" eaLnBrk="0" hangingPunct="0">
              <a:spcBef>
                <a:spcPct val="0"/>
              </a:spcBef>
              <a:buClrTx/>
              <a:buSzTx/>
              <a:buNone/>
            </a:pPr>
            <a:endParaRPr lang="en-US" altLang="en-US" sz="3600" dirty="0">
              <a:solidFill>
                <a:srgbClr val="000000"/>
              </a:solidFill>
              <a:latin typeface="Segoe UI" panose="020B0502040204020203" pitchFamily="34" charset="0"/>
              <a:cs typeface="Segoe UI" panose="020B0502040204020203" pitchFamily="34" charset="0"/>
            </a:endParaRPr>
          </a:p>
          <a:p>
            <a:pPr marL="0" lvl="0" indent="0" eaLnBrk="0" hangingPunct="0">
              <a:spcBef>
                <a:spcPct val="0"/>
              </a:spcBef>
              <a:buClrTx/>
              <a:buSzTx/>
              <a:buNone/>
            </a:pPr>
            <a:r>
              <a:rPr lang="en-US" altLang="en-US" sz="3600" dirty="0">
                <a:solidFill>
                  <a:srgbClr val="000000"/>
                </a:solidFill>
                <a:latin typeface="Segoe UI" panose="020B0502040204020203" pitchFamily="34" charset="0"/>
                <a:cs typeface="Segoe UI" panose="020B0502040204020203" pitchFamily="34" charset="0"/>
              </a:rPr>
              <a:t>Example</a:t>
            </a:r>
          </a:p>
          <a:p>
            <a:pPr marL="0" lvl="0" indent="0" eaLnBrk="0" hangingPunct="0">
              <a:spcBef>
                <a:spcPct val="0"/>
              </a:spcBef>
              <a:buClrTx/>
              <a:buSzTx/>
              <a:buNone/>
            </a:pPr>
            <a:r>
              <a:rPr lang="en-US" altLang="en-US" sz="2000" dirty="0">
                <a:solidFill>
                  <a:srgbClr val="A52A2A"/>
                </a:solidFill>
                <a:latin typeface="Consolas" panose="020B0609020204030204" pitchFamily="49" charset="0"/>
              </a:rPr>
              <a:t>[class*="</a:t>
            </a:r>
            <a:r>
              <a:rPr lang="en-US" altLang="en-US" sz="2000" dirty="0" err="1">
                <a:solidFill>
                  <a:srgbClr val="A52A2A"/>
                </a:solidFill>
                <a:latin typeface="Consolas" panose="020B0609020204030204" pitchFamily="49" charset="0"/>
              </a:rPr>
              <a:t>te</a:t>
            </a:r>
            <a:r>
              <a:rPr lang="en-US" altLang="en-US" sz="2000" dirty="0">
                <a:solidFill>
                  <a:srgbClr val="A52A2A"/>
                </a:solidFill>
                <a:latin typeface="Consolas" panose="020B0609020204030204" pitchFamily="49" charset="0"/>
              </a:rPr>
              <a:t>"] </a:t>
            </a:r>
            <a:r>
              <a:rPr lang="en-US" altLang="en-US" sz="2000" dirty="0">
                <a:solidFill>
                  <a:srgbClr val="000000"/>
                </a:solidFill>
                <a:latin typeface="Consolas" panose="020B0609020204030204" pitchFamily="49" charset="0"/>
              </a:rPr>
              <a:t>{</a:t>
            </a:r>
            <a:br>
              <a:rPr lang="en-US" altLang="en-US" sz="2000" dirty="0">
                <a:solidFill>
                  <a:srgbClr val="FF0000"/>
                </a:solidFill>
                <a:latin typeface="Consolas" panose="020B0609020204030204" pitchFamily="49" charset="0"/>
              </a:rPr>
            </a:br>
            <a:r>
              <a:rPr lang="en-US" altLang="en-US" sz="2000" dirty="0">
                <a:solidFill>
                  <a:srgbClr val="FF0000"/>
                </a:solidFill>
                <a:latin typeface="Consolas" panose="020B0609020204030204" pitchFamily="49" charset="0"/>
              </a:rPr>
              <a:t>  background</a:t>
            </a:r>
            <a:r>
              <a:rPr lang="en-US" altLang="en-US" sz="2000" dirty="0">
                <a:solidFill>
                  <a:srgbClr val="000000"/>
                </a:solidFill>
                <a:latin typeface="Consolas" panose="020B0609020204030204" pitchFamily="49" charset="0"/>
              </a:rPr>
              <a:t>:</a:t>
            </a:r>
            <a:r>
              <a:rPr lang="en-US" altLang="en-US" sz="2000" dirty="0">
                <a:solidFill>
                  <a:srgbClr val="0000CD"/>
                </a:solidFill>
                <a:latin typeface="Consolas" panose="020B0609020204030204" pitchFamily="49" charset="0"/>
              </a:rPr>
              <a:t> yellow</a:t>
            </a:r>
            <a:r>
              <a:rPr lang="en-US" altLang="en-US" sz="2000" dirty="0">
                <a:solidFill>
                  <a:srgbClr val="000000"/>
                </a:solidFill>
                <a:latin typeface="Consolas" panose="020B0609020204030204" pitchFamily="49" charset="0"/>
              </a:rPr>
              <a:t>;</a:t>
            </a:r>
            <a:br>
              <a:rPr lang="en-US" altLang="en-US" sz="2000" dirty="0">
                <a:solidFill>
                  <a:srgbClr val="FF0000"/>
                </a:solidFill>
                <a:latin typeface="Consolas" panose="020B0609020204030204" pitchFamily="49" charset="0"/>
              </a:rPr>
            </a:br>
            <a:r>
              <a:rPr lang="en-US" altLang="en-US" sz="2000" dirty="0">
                <a:solidFill>
                  <a:srgbClr val="000000"/>
                </a:solidFill>
                <a:latin typeface="Consolas" panose="020B0609020204030204" pitchFamily="49" charset="0"/>
              </a:rPr>
              <a:t>}</a:t>
            </a:r>
            <a:endParaRPr lang="en-US" altLang="en-US" sz="36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46</a:t>
            </a:fld>
            <a:endParaRPr lang="en-US"/>
          </a:p>
        </p:txBody>
      </p:sp>
    </p:spTree>
    <p:extLst>
      <p:ext uri="{BB962C8B-B14F-4D97-AF65-F5344CB8AC3E}">
        <p14:creationId xmlns:p14="http://schemas.microsoft.com/office/powerpoint/2010/main" val="334801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4000" b="1" dirty="0">
                <a:solidFill>
                  <a:srgbClr val="000000"/>
                </a:solidFill>
                <a:latin typeface="Segoe UI" panose="020B0502040204020203" pitchFamily="34" charset="0"/>
                <a:cs typeface="Segoe UI" panose="020B0502040204020203" pitchFamily="34" charset="0"/>
              </a:rPr>
              <a:t>CSS [attribute|="value"] Selector</a:t>
            </a:r>
            <a:endParaRPr lang="en-US" sz="4000" b="1"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47</a:t>
            </a:fld>
            <a:endParaRPr lang="en-US"/>
          </a:p>
        </p:txBody>
      </p:sp>
      <p:sp>
        <p:nvSpPr>
          <p:cNvPr id="6" name="Rectangle 1"/>
          <p:cNvSpPr>
            <a:spLocks noChangeArrowheads="1"/>
          </p:cNvSpPr>
          <p:nvPr/>
        </p:nvSpPr>
        <p:spPr bwMode="auto">
          <a:xfrm>
            <a:off x="1066800" y="1524000"/>
            <a:ext cx="7848600" cy="4365241"/>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[attribute|="value"]</a:t>
            </a:r>
            <a:r>
              <a:rPr kumimoji="0" lang="en-US" altLang="en-US" sz="2000" b="0" i="0" u="none" strike="noStrike" cap="none" normalizeH="0" baseline="0" dirty="0">
                <a:ln>
                  <a:noFill/>
                </a:ln>
                <a:solidFill>
                  <a:srgbClr val="000000"/>
                </a:solidFill>
                <a:effectLst/>
                <a:latin typeface="Verdana" panose="020B0604030504040204" pitchFamily="34" charset="0"/>
              </a:rPr>
              <a:t> selector is used to select elements with the specified attribute, whose value can be exactly the specified value, or the specified value followed by a hyphen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Verdana" panose="020B0604030504040204" pitchFamily="34" charset="0"/>
              </a:rPr>
              <a:t>Note:</a:t>
            </a:r>
            <a:r>
              <a:rPr kumimoji="0" lang="en-US" altLang="en-US" sz="2000" b="0" i="0" u="none" strike="noStrike" cap="none" normalizeH="0" baseline="0" dirty="0">
                <a:ln>
                  <a:noFill/>
                </a:ln>
                <a:solidFill>
                  <a:srgbClr val="000000"/>
                </a:solidFill>
                <a:effectLst/>
                <a:latin typeface="Verdana" panose="020B0604030504040204" pitchFamily="34" charset="0"/>
              </a:rPr>
              <a:t> The value has to be a whole word, either alone, like class="top", or followed by a hyphen( - ), like class="top-text".</a:t>
            </a:r>
            <a:endParaRPr lang="en-US" altLang="en-US" sz="1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52A2A"/>
                </a:solidFill>
                <a:effectLst/>
                <a:latin typeface="Consolas" panose="020B0609020204030204" pitchFamily="49" charset="0"/>
              </a:rPr>
              <a:t>[class|="top"] </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FF0000"/>
                </a:solidFill>
                <a:effectLst/>
                <a:latin typeface="Consolas" panose="020B0609020204030204" pitchFamily="49" charset="0"/>
              </a:rPr>
            </a:br>
            <a:r>
              <a:rPr kumimoji="0" lang="en-US" altLang="en-US" sz="2000" b="0" i="0" u="none" strike="noStrike" cap="none" normalizeH="0" baseline="0" dirty="0">
                <a:ln>
                  <a:noFill/>
                </a:ln>
                <a:solidFill>
                  <a:srgbClr val="FF0000"/>
                </a:solidFill>
                <a:effectLst/>
                <a:latin typeface="Consolas" panose="020B0609020204030204" pitchFamily="49" charset="0"/>
              </a:rPr>
              <a:t>  background</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CD"/>
                </a:solidFill>
                <a:effectLst/>
                <a:latin typeface="Consolas" panose="020B0609020204030204" pitchFamily="49" charset="0"/>
              </a:rPr>
              <a:t> yellow</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FF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87496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latin typeface="Segoe UI" panose="020B0502040204020203" pitchFamily="34" charset="0"/>
                <a:cs typeface="Segoe UI" panose="020B0502040204020203" pitchFamily="34" charset="0"/>
              </a:rPr>
              <a:t>All CSS Attribute Selectors</a:t>
            </a:r>
            <a:endParaRPr lang="en-US" b="1"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793356835"/>
              </p:ext>
            </p:extLst>
          </p:nvPr>
        </p:nvGraphicFramePr>
        <p:xfrm>
          <a:off x="1143000" y="1801236"/>
          <a:ext cx="7623173" cy="4093728"/>
        </p:xfrm>
        <a:graphic>
          <a:graphicData uri="http://schemas.openxmlformats.org/drawingml/2006/table">
            <a:tbl>
              <a:tblPr/>
              <a:tblGrid>
                <a:gridCol w="1522897">
                  <a:extLst>
                    <a:ext uri="{9D8B030D-6E8A-4147-A177-3AD203B41FA5}">
                      <a16:colId xmlns:a16="http://schemas.microsoft.com/office/drawing/2014/main" val="3143915263"/>
                    </a:ext>
                  </a:extLst>
                </a:gridCol>
                <a:gridCol w="1522897">
                  <a:extLst>
                    <a:ext uri="{9D8B030D-6E8A-4147-A177-3AD203B41FA5}">
                      <a16:colId xmlns:a16="http://schemas.microsoft.com/office/drawing/2014/main" val="507820005"/>
                    </a:ext>
                  </a:extLst>
                </a:gridCol>
                <a:gridCol w="4577379">
                  <a:extLst>
                    <a:ext uri="{9D8B030D-6E8A-4147-A177-3AD203B41FA5}">
                      <a16:colId xmlns:a16="http://schemas.microsoft.com/office/drawing/2014/main" val="3967249465"/>
                    </a:ext>
                  </a:extLst>
                </a:gridCol>
              </a:tblGrid>
              <a:tr h="365046">
                <a:tc>
                  <a:txBody>
                    <a:bodyPr/>
                    <a:lstStyle/>
                    <a:p>
                      <a:pPr algn="l" fontAlgn="t"/>
                      <a:r>
                        <a:rPr lang="en-US" sz="1500">
                          <a:effectLst/>
                        </a:rPr>
                        <a:t>Selector</a:t>
                      </a: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Example</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Example description</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47614352"/>
                  </a:ext>
                </a:extLst>
              </a:tr>
              <a:tr h="365046">
                <a:tc>
                  <a:txBody>
                    <a:bodyPr/>
                    <a:lstStyle/>
                    <a:p>
                      <a:pPr algn="l" fontAlgn="t"/>
                      <a:r>
                        <a:rPr lang="en-US" sz="1500">
                          <a:effectLst/>
                          <a:hlinkClick r:id="rId2"/>
                        </a:rPr>
                        <a:t>[</a:t>
                      </a:r>
                      <a:r>
                        <a:rPr lang="en-US" sz="1500" i="1">
                          <a:effectLst/>
                          <a:hlinkClick r:id="rId2"/>
                        </a:rPr>
                        <a:t>attribute</a:t>
                      </a:r>
                      <a:r>
                        <a:rPr lang="en-US" sz="1500">
                          <a:effectLst/>
                          <a:hlinkClick r:id="rId2"/>
                        </a:rPr>
                        <a:t>]</a:t>
                      </a:r>
                      <a:endParaRPr lang="en-US" sz="1500">
                        <a:effectLst/>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[target]</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Selects all elements with a target attribute</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3121254"/>
                  </a:ext>
                </a:extLst>
              </a:tr>
              <a:tr h="365046">
                <a:tc>
                  <a:txBody>
                    <a:bodyPr/>
                    <a:lstStyle/>
                    <a:p>
                      <a:pPr algn="l" fontAlgn="t"/>
                      <a:r>
                        <a:rPr lang="en-US" sz="1500">
                          <a:effectLst/>
                          <a:hlinkClick r:id="rId3"/>
                        </a:rPr>
                        <a:t>[</a:t>
                      </a:r>
                      <a:r>
                        <a:rPr lang="en-US" sz="1500" i="1">
                          <a:effectLst/>
                          <a:hlinkClick r:id="rId3"/>
                        </a:rPr>
                        <a:t>attribute</a:t>
                      </a:r>
                      <a:r>
                        <a:rPr lang="en-US" sz="1500">
                          <a:effectLst/>
                          <a:hlinkClick r:id="rId3"/>
                        </a:rPr>
                        <a:t>=</a:t>
                      </a:r>
                      <a:r>
                        <a:rPr lang="en-US" sz="1500" i="1">
                          <a:effectLst/>
                          <a:hlinkClick r:id="rId3"/>
                        </a:rPr>
                        <a:t>value</a:t>
                      </a:r>
                      <a:r>
                        <a:rPr lang="en-US" sz="1500">
                          <a:effectLst/>
                          <a:hlinkClick r:id="rId3"/>
                        </a:rPr>
                        <a:t>]</a:t>
                      </a:r>
                      <a:endParaRPr lang="en-US" sz="1500">
                        <a:effectLst/>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[target="_blank"]</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Selects all elements with target="_blank"</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1696469"/>
                  </a:ext>
                </a:extLst>
              </a:tr>
              <a:tr h="599718">
                <a:tc>
                  <a:txBody>
                    <a:bodyPr/>
                    <a:lstStyle/>
                    <a:p>
                      <a:pPr algn="l" fontAlgn="t"/>
                      <a:r>
                        <a:rPr lang="en-US" sz="1500">
                          <a:effectLst/>
                          <a:hlinkClick r:id="rId4"/>
                        </a:rPr>
                        <a:t>[</a:t>
                      </a:r>
                      <a:r>
                        <a:rPr lang="en-US" sz="1500" i="1">
                          <a:effectLst/>
                          <a:hlinkClick r:id="rId4"/>
                        </a:rPr>
                        <a:t>attribute</a:t>
                      </a:r>
                      <a:r>
                        <a:rPr lang="en-US" sz="1500">
                          <a:effectLst/>
                          <a:hlinkClick r:id="rId4"/>
                        </a:rPr>
                        <a:t>~=</a:t>
                      </a:r>
                      <a:r>
                        <a:rPr lang="en-US" sz="1500" i="1">
                          <a:effectLst/>
                          <a:hlinkClick r:id="rId4"/>
                        </a:rPr>
                        <a:t>value</a:t>
                      </a:r>
                      <a:r>
                        <a:rPr lang="en-US" sz="1500">
                          <a:effectLst/>
                          <a:hlinkClick r:id="rId4"/>
                        </a:rPr>
                        <a:t>]</a:t>
                      </a:r>
                      <a:endParaRPr lang="en-US" sz="1500">
                        <a:effectLst/>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[title~="flower"]</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Selects all elements with a title attribute containing the word "flower"</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38784178"/>
                  </a:ext>
                </a:extLst>
              </a:tr>
              <a:tr h="599718">
                <a:tc>
                  <a:txBody>
                    <a:bodyPr/>
                    <a:lstStyle/>
                    <a:p>
                      <a:pPr algn="l" fontAlgn="t"/>
                      <a:r>
                        <a:rPr lang="en-US" sz="1500">
                          <a:effectLst/>
                          <a:hlinkClick r:id="rId5"/>
                        </a:rPr>
                        <a:t>[</a:t>
                      </a:r>
                      <a:r>
                        <a:rPr lang="en-US" sz="1500" i="1">
                          <a:effectLst/>
                          <a:hlinkClick r:id="rId5"/>
                        </a:rPr>
                        <a:t>attribute</a:t>
                      </a:r>
                      <a:r>
                        <a:rPr lang="en-US" sz="1500">
                          <a:effectLst/>
                          <a:hlinkClick r:id="rId5"/>
                        </a:rPr>
                        <a:t>|=</a:t>
                      </a:r>
                      <a:r>
                        <a:rPr lang="en-US" sz="1500" i="1">
                          <a:effectLst/>
                          <a:hlinkClick r:id="rId5"/>
                        </a:rPr>
                        <a:t>value</a:t>
                      </a:r>
                      <a:r>
                        <a:rPr lang="en-US" sz="1500">
                          <a:effectLst/>
                          <a:hlinkClick r:id="rId5"/>
                        </a:rPr>
                        <a:t>]</a:t>
                      </a:r>
                      <a:endParaRPr lang="en-US" sz="1500">
                        <a:effectLst/>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[lang|="en"]</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Selects all elements with a lang attribute value starting with "en"</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26846723"/>
                  </a:ext>
                </a:extLst>
              </a:tr>
              <a:tr h="599718">
                <a:tc>
                  <a:txBody>
                    <a:bodyPr/>
                    <a:lstStyle/>
                    <a:p>
                      <a:pPr algn="l" fontAlgn="t"/>
                      <a:r>
                        <a:rPr lang="en-US" sz="1500">
                          <a:effectLst/>
                          <a:hlinkClick r:id="rId6"/>
                        </a:rPr>
                        <a:t>[</a:t>
                      </a:r>
                      <a:r>
                        <a:rPr lang="en-US" sz="1500" i="1">
                          <a:effectLst/>
                          <a:hlinkClick r:id="rId6"/>
                        </a:rPr>
                        <a:t>attribute</a:t>
                      </a:r>
                      <a:r>
                        <a:rPr lang="en-US" sz="1500">
                          <a:effectLst/>
                          <a:hlinkClick r:id="rId6"/>
                        </a:rPr>
                        <a:t>^=</a:t>
                      </a:r>
                      <a:r>
                        <a:rPr lang="en-US" sz="1500" i="1">
                          <a:effectLst/>
                          <a:hlinkClick r:id="rId6"/>
                        </a:rPr>
                        <a:t>value</a:t>
                      </a:r>
                      <a:r>
                        <a:rPr lang="en-US" sz="1500">
                          <a:effectLst/>
                          <a:hlinkClick r:id="rId6"/>
                        </a:rPr>
                        <a:t>]</a:t>
                      </a:r>
                      <a:endParaRPr lang="en-US" sz="1500">
                        <a:effectLst/>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a[href^="https"]</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Selects every &lt;a&gt; element whose href attribute value begins with "https"</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3258362"/>
                  </a:ext>
                </a:extLst>
              </a:tr>
              <a:tr h="599718">
                <a:tc>
                  <a:txBody>
                    <a:bodyPr/>
                    <a:lstStyle/>
                    <a:p>
                      <a:pPr algn="l" fontAlgn="t"/>
                      <a:r>
                        <a:rPr lang="en-US" sz="1500">
                          <a:effectLst/>
                          <a:hlinkClick r:id="rId7"/>
                        </a:rPr>
                        <a:t>[</a:t>
                      </a:r>
                      <a:r>
                        <a:rPr lang="en-US" sz="1500" i="1">
                          <a:effectLst/>
                          <a:hlinkClick r:id="rId7"/>
                        </a:rPr>
                        <a:t>attribute</a:t>
                      </a:r>
                      <a:r>
                        <a:rPr lang="en-US" sz="1500">
                          <a:effectLst/>
                          <a:hlinkClick r:id="rId7"/>
                        </a:rPr>
                        <a:t>$=</a:t>
                      </a:r>
                      <a:r>
                        <a:rPr lang="en-US" sz="1500" i="1">
                          <a:effectLst/>
                          <a:hlinkClick r:id="rId7"/>
                        </a:rPr>
                        <a:t>value</a:t>
                      </a:r>
                      <a:r>
                        <a:rPr lang="en-US" sz="1500">
                          <a:effectLst/>
                          <a:hlinkClick r:id="rId7"/>
                        </a:rPr>
                        <a:t>]</a:t>
                      </a:r>
                      <a:endParaRPr lang="en-US" sz="1500">
                        <a:effectLst/>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a[href$=".pdf"]</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Selects every &lt;a&gt; element whose href attribute value ends with ".pdf"</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50195331"/>
                  </a:ext>
                </a:extLst>
              </a:tr>
              <a:tr h="599718">
                <a:tc>
                  <a:txBody>
                    <a:bodyPr/>
                    <a:lstStyle/>
                    <a:p>
                      <a:pPr algn="l" fontAlgn="t"/>
                      <a:r>
                        <a:rPr lang="en-US" sz="1500">
                          <a:effectLst/>
                          <a:hlinkClick r:id="rId8"/>
                        </a:rPr>
                        <a:t>[</a:t>
                      </a:r>
                      <a:r>
                        <a:rPr lang="en-US" sz="1500" i="1">
                          <a:effectLst/>
                          <a:hlinkClick r:id="rId8"/>
                        </a:rPr>
                        <a:t>attribute</a:t>
                      </a:r>
                      <a:r>
                        <a:rPr lang="en-US" sz="1500">
                          <a:effectLst/>
                          <a:hlinkClick r:id="rId8"/>
                        </a:rPr>
                        <a:t>*=</a:t>
                      </a:r>
                      <a:r>
                        <a:rPr lang="en-US" sz="1500" i="1">
                          <a:effectLst/>
                          <a:hlinkClick r:id="rId8"/>
                        </a:rPr>
                        <a:t>value</a:t>
                      </a:r>
                      <a:r>
                        <a:rPr lang="en-US" sz="1500">
                          <a:effectLst/>
                          <a:hlinkClick r:id="rId8"/>
                        </a:rPr>
                        <a:t>]</a:t>
                      </a:r>
                      <a:endParaRPr lang="en-US" sz="1500">
                        <a:effectLst/>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a:effectLst/>
                        </a:rPr>
                        <a:t>a[href*="w3schools"]</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effectLst/>
                        </a:rPr>
                        <a:t>Selects every &lt;a&gt; element whose </a:t>
                      </a:r>
                      <a:r>
                        <a:rPr lang="en-US" sz="1500" dirty="0" err="1">
                          <a:effectLst/>
                        </a:rPr>
                        <a:t>href</a:t>
                      </a:r>
                      <a:r>
                        <a:rPr lang="en-US" sz="1500" dirty="0">
                          <a:effectLst/>
                        </a:rPr>
                        <a:t> attribute value contains the substring "w3schools"</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306099878"/>
                  </a:ext>
                </a:extLst>
              </a:tr>
            </a:tbl>
          </a:graphicData>
        </a:graphic>
      </p:graphicFrame>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48</a:t>
            </a:fld>
            <a:endParaRPr lang="en-US"/>
          </a:p>
        </p:txBody>
      </p:sp>
      <p:sp>
        <p:nvSpPr>
          <p:cNvPr id="7" name="Rectangle 1"/>
          <p:cNvSpPr>
            <a:spLocks noChangeArrowheads="1"/>
          </p:cNvSpPr>
          <p:nvPr/>
        </p:nvSpPr>
        <p:spPr bwMode="auto">
          <a:xfrm>
            <a:off x="612775" y="1802173"/>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3152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colors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49</a:t>
            </a:fld>
            <a:endParaRPr lang="en-US"/>
          </a:p>
        </p:txBody>
      </p:sp>
      <p:sp>
        <p:nvSpPr>
          <p:cNvPr id="9" name="TextBox 8"/>
          <p:cNvSpPr txBox="1"/>
          <p:nvPr/>
        </p:nvSpPr>
        <p:spPr>
          <a:xfrm>
            <a:off x="1066800" y="1833145"/>
            <a:ext cx="76962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b="1" dirty="0">
                <a:latin typeface="Courier New" pitchFamily="49" charset="0"/>
                <a:cs typeface="Courier New" pitchFamily="49" charset="0"/>
              </a:rPr>
              <a:t>color: red;</a:t>
            </a:r>
          </a:p>
          <a:p>
            <a:r>
              <a:rPr lang="en-US" b="1" dirty="0">
                <a:latin typeface="Courier New" pitchFamily="49" charset="0"/>
                <a:cs typeface="Courier New" pitchFamily="49" charset="0"/>
              </a:rPr>
              <a:t>background-color: yellow;</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1066800" y="3348716"/>
            <a:ext cx="7696200" cy="677108"/>
          </a:xfrm>
          <a:prstGeom prst="rect">
            <a:avLst/>
          </a:prstGeom>
          <a:solidFill>
            <a:srgbClr val="FFFF00"/>
          </a:solidFill>
          <a:ln w="19050">
            <a:solidFill>
              <a:schemeClr val="tx1"/>
            </a:solidFill>
          </a:ln>
        </p:spPr>
        <p:txBody>
          <a:bodyPr wrap="square" rtlCol="0">
            <a:spAutoFit/>
          </a:bodyPr>
          <a:lstStyle/>
          <a:p>
            <a:r>
              <a:rPr lang="en-US" sz="2000" dirty="0">
                <a:solidFill>
                  <a:srgbClr val="FF0000"/>
                </a:solidFill>
                <a:latin typeface="Times New Roman" pitchFamily="18" charset="0"/>
                <a:cs typeface="Times New Roman" pitchFamily="18" charset="0"/>
              </a:rPr>
              <a:t>This paragraph uses the style above                                                        </a:t>
            </a:r>
            <a:r>
              <a:rPr lang="en-US" i="1" dirty="0">
                <a:solidFill>
                  <a:schemeClr val="tx1">
                    <a:lumMod val="50000"/>
                    <a:lumOff val="50000"/>
                  </a:schemeClr>
                </a:solidFill>
                <a:latin typeface="Consolas" pitchFamily="49" charset="0"/>
                <a:cs typeface="Consolas" pitchFamily="49" charset="0"/>
              </a:rPr>
              <a:t>output</a:t>
            </a:r>
          </a:p>
        </p:txBody>
      </p:sp>
      <p:graphicFrame>
        <p:nvGraphicFramePr>
          <p:cNvPr id="10" name="Table 9"/>
          <p:cNvGraphicFramePr>
            <a:graphicFrameLocks noGrp="1"/>
          </p:cNvGraphicFramePr>
          <p:nvPr>
            <p:extLst>
              <p:ext uri="{D42A27DB-BD31-4B8C-83A1-F6EECF244321}">
                <p14:modId xmlns:p14="http://schemas.microsoft.com/office/powerpoint/2010/main" val="2433465426"/>
              </p:ext>
            </p:extLst>
          </p:nvPr>
        </p:nvGraphicFramePr>
        <p:xfrm>
          <a:off x="1066800" y="4236720"/>
          <a:ext cx="7848600" cy="1493520"/>
        </p:xfrm>
        <a:graphic>
          <a:graphicData uri="http://schemas.openxmlformats.org/drawingml/2006/table">
            <a:tbl>
              <a:tblPr>
                <a:tableStyleId>{775DCB02-9BB8-47FD-8907-85C794F793BA}</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0">
                <a:tc>
                  <a:txBody>
                    <a:bodyPr/>
                    <a:lstStyle/>
                    <a:p>
                      <a:r>
                        <a:rPr lang="en-US" sz="2000" dirty="0"/>
                        <a:t>property </a:t>
                      </a:r>
                      <a:endParaRPr lang="en-US" sz="2000" b="1" dirty="0"/>
                    </a:p>
                  </a:txBody>
                  <a:tcPr anchor="ctr"/>
                </a:tc>
                <a:tc>
                  <a:txBody>
                    <a:bodyPr/>
                    <a:lstStyle/>
                    <a:p>
                      <a:r>
                        <a:rPr lang="en-US" sz="2000" dirty="0"/>
                        <a:t>description </a:t>
                      </a:r>
                      <a:endParaRPr lang="en-US" sz="2000" b="1" dirty="0"/>
                    </a:p>
                  </a:txBody>
                  <a:tcPr anchor="ctr"/>
                </a:tc>
                <a:extLst>
                  <a:ext uri="{0D108BD9-81ED-4DB2-BD59-A6C34878D82A}">
                    <a16:rowId xmlns:a16="http://schemas.microsoft.com/office/drawing/2014/main" val="10000"/>
                  </a:ext>
                </a:extLst>
              </a:tr>
              <a:tr h="0">
                <a:tc>
                  <a:txBody>
                    <a:bodyPr/>
                    <a:lstStyle/>
                    <a:p>
                      <a:r>
                        <a:rPr lang="en-US" sz="2000" dirty="0"/>
                        <a:t>color </a:t>
                      </a:r>
                    </a:p>
                  </a:txBody>
                  <a:tcPr anchor="ctr"/>
                </a:tc>
                <a:tc>
                  <a:txBody>
                    <a:bodyPr/>
                    <a:lstStyle/>
                    <a:p>
                      <a:r>
                        <a:rPr lang="en-US" sz="2000" dirty="0"/>
                        <a:t>color of the element's text </a:t>
                      </a:r>
                    </a:p>
                  </a:txBody>
                  <a:tcPr anchor="ctr"/>
                </a:tc>
                <a:extLst>
                  <a:ext uri="{0D108BD9-81ED-4DB2-BD59-A6C34878D82A}">
                    <a16:rowId xmlns:a16="http://schemas.microsoft.com/office/drawing/2014/main" val="10001"/>
                  </a:ext>
                </a:extLst>
              </a:tr>
              <a:tr h="0">
                <a:tc>
                  <a:txBody>
                    <a:bodyPr/>
                    <a:lstStyle/>
                    <a:p>
                      <a:r>
                        <a:rPr lang="en-US" sz="2000" dirty="0"/>
                        <a:t>background-color </a:t>
                      </a:r>
                    </a:p>
                  </a:txBody>
                  <a:tcPr anchor="ctr"/>
                </a:tc>
                <a:tc>
                  <a:txBody>
                    <a:bodyPr/>
                    <a:lstStyle/>
                    <a:p>
                      <a:r>
                        <a:rPr lang="en-US" sz="2000" dirty="0"/>
                        <a:t>color that will appear behind the element </a:t>
                      </a:r>
                    </a:p>
                  </a:txBody>
                  <a:tcPr anchor="ctr"/>
                </a:tc>
                <a:extLst>
                  <a:ext uri="{0D108BD9-81ED-4DB2-BD59-A6C34878D82A}">
                    <a16:rowId xmlns:a16="http://schemas.microsoft.com/office/drawing/2014/main" val="10002"/>
                  </a:ext>
                </a:extLst>
              </a:tr>
            </a:tbl>
          </a:graphicData>
        </a:graphic>
      </p:graphicFrame>
      <p:sp>
        <p:nvSpPr>
          <p:cNvPr id="4" name="Rectangle 3"/>
          <p:cNvSpPr/>
          <p:nvPr/>
        </p:nvSpPr>
        <p:spPr>
          <a:xfrm>
            <a:off x="1066800" y="6004827"/>
            <a:ext cx="7391400" cy="646331"/>
          </a:xfrm>
          <a:prstGeom prst="rect">
            <a:avLst/>
          </a:prstGeom>
        </p:spPr>
        <p:txBody>
          <a:bodyPr wrap="square">
            <a:spAutoFit/>
          </a:bodyPr>
          <a:lstStyle/>
          <a:p>
            <a:r>
              <a:rPr lang="en-US" b="1" dirty="0">
                <a:solidFill>
                  <a:srgbClr val="000000"/>
                </a:solidFill>
                <a:latin typeface="Verdana" panose="020B0604030504040204" pitchFamily="34" charset="0"/>
              </a:rPr>
              <a:t>Colors are specified using predefined color names, or RGB, HEX, HSL, RGBA, HSLA value</a:t>
            </a:r>
            <a:endParaRPr lang="en-US" b="1" dirty="0"/>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1096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CSS Syntax</a:t>
            </a:r>
          </a:p>
        </p:txBody>
      </p:sp>
      <p:sp>
        <p:nvSpPr>
          <p:cNvPr id="3" name="Subtitle 2"/>
          <p:cNvSpPr>
            <a:spLocks noGrp="1"/>
          </p:cNvSpPr>
          <p:nvPr>
            <p:ph type="subTitle" idx="1"/>
          </p:nvPr>
        </p:nvSpPr>
        <p:spPr>
          <a:xfrm>
            <a:off x="990600" y="1066800"/>
            <a:ext cx="7696200" cy="3200400"/>
          </a:xfrm>
        </p:spPr>
        <p:txBody>
          <a:bodyPr>
            <a:normAutofit fontScale="92500" lnSpcReduction="20000"/>
          </a:bodyPr>
          <a:lstStyle/>
          <a:p>
            <a:pPr algn="just"/>
            <a:r>
              <a:rPr lang="en-US" dirty="0">
                <a:latin typeface="Times New Roman" pitchFamily="18" charset="0"/>
                <a:cs typeface="Times New Roman" pitchFamily="18" charset="0"/>
              </a:rPr>
              <a:t>CSS statement contains three element:</a:t>
            </a:r>
          </a:p>
          <a:p>
            <a:pPr marL="484632" indent="-457200" algn="just">
              <a:buFont typeface="Wingdings" pitchFamily="2" charset="2"/>
              <a:buChar char="q"/>
            </a:pPr>
            <a:r>
              <a:rPr lang="en-US" dirty="0">
                <a:latin typeface="Times New Roman" pitchFamily="18" charset="0"/>
                <a:cs typeface="Times New Roman" pitchFamily="18" charset="0"/>
              </a:rPr>
              <a:t>Selector</a:t>
            </a:r>
          </a:p>
          <a:p>
            <a:pPr marL="914400" lvl="1" indent="-457200" algn="just">
              <a:buFont typeface="Wingdings" pitchFamily="2" charset="2"/>
              <a:buChar char="v"/>
            </a:pPr>
            <a:r>
              <a:rPr lang="en-US" dirty="0">
                <a:latin typeface="Times New Roman" pitchFamily="18" charset="0"/>
                <a:cs typeface="Times New Roman" pitchFamily="18" charset="0"/>
              </a:rPr>
              <a:t>What HTML sections does it affect?</a:t>
            </a:r>
          </a:p>
          <a:p>
            <a:pPr marL="484632" indent="-457200" algn="just">
              <a:buFont typeface="Wingdings" pitchFamily="2" charset="2"/>
              <a:buChar char="q"/>
            </a:pPr>
            <a:r>
              <a:rPr lang="en-US" dirty="0">
                <a:latin typeface="Times New Roman" pitchFamily="18" charset="0"/>
                <a:cs typeface="Times New Roman" pitchFamily="18" charset="0"/>
              </a:rPr>
              <a:t>Property</a:t>
            </a:r>
          </a:p>
          <a:p>
            <a:pPr marL="914400" lvl="1" indent="-457200" algn="just">
              <a:buFont typeface="Wingdings" pitchFamily="2" charset="2"/>
              <a:buChar char="v"/>
            </a:pPr>
            <a:r>
              <a:rPr lang="en-US" dirty="0">
                <a:latin typeface="Times New Roman" pitchFamily="18" charset="0"/>
                <a:cs typeface="Times New Roman" pitchFamily="18" charset="0"/>
              </a:rPr>
              <a:t>What attribute of that HTML section will be affected?</a:t>
            </a:r>
          </a:p>
          <a:p>
            <a:pPr marL="484632" indent="-457200" algn="just">
              <a:buFont typeface="Wingdings" pitchFamily="2" charset="2"/>
              <a:buChar char="q"/>
            </a:pPr>
            <a:r>
              <a:rPr lang="en-US" dirty="0">
                <a:latin typeface="Times New Roman" pitchFamily="18" charset="0"/>
                <a:cs typeface="Times New Roman" pitchFamily="18" charset="0"/>
              </a:rPr>
              <a:t>Value</a:t>
            </a:r>
          </a:p>
          <a:p>
            <a:pPr marL="914400" lvl="1" indent="-457200" algn="just">
              <a:buFont typeface="Wingdings" pitchFamily="2" charset="2"/>
              <a:buChar char="v"/>
            </a:pPr>
            <a:r>
              <a:rPr lang="en-US" dirty="0">
                <a:latin typeface="Times New Roman" pitchFamily="18" charset="0"/>
                <a:cs typeface="Times New Roman" pitchFamily="18" charset="0"/>
              </a:rPr>
              <a:t>What change will be made to that attribute?</a:t>
            </a:r>
          </a:p>
          <a:p>
            <a:pPr marL="914400" lvl="1" indent="-457200" algn="just">
              <a:buFont typeface="Wingdings" pitchFamily="2" charset="2"/>
              <a:buChar char="v"/>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5</a:t>
            </a:fld>
            <a:endParaRPr lang="en-US"/>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191000"/>
            <a:ext cx="38703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067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8080" cy="1143000"/>
          </a:xfrm>
        </p:spPr>
        <p:txBody>
          <a:bodyPr/>
          <a:lstStyle/>
          <a:p>
            <a:r>
              <a:rPr lang="en-US" dirty="0">
                <a:latin typeface="Times New Roman" pitchFamily="18" charset="0"/>
                <a:cs typeface="Times New Roman" pitchFamily="18" charset="0"/>
              </a:rPr>
              <a:t>Specifying colors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50</a:t>
            </a:fld>
            <a:endParaRPr lang="en-US"/>
          </a:p>
        </p:txBody>
      </p:sp>
      <p:sp>
        <p:nvSpPr>
          <p:cNvPr id="9" name="TextBox 8"/>
          <p:cNvSpPr txBox="1"/>
          <p:nvPr/>
        </p:nvSpPr>
        <p:spPr>
          <a:xfrm>
            <a:off x="990600" y="1066800"/>
            <a:ext cx="7772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 color: </a:t>
            </a:r>
            <a:r>
              <a:rPr lang="en-US" b="1" dirty="0">
                <a:latin typeface="Courier New" pitchFamily="49" charset="0"/>
                <a:cs typeface="Courier New" pitchFamily="49" charset="0"/>
              </a:rPr>
              <a:t>red</a:t>
            </a:r>
            <a:r>
              <a:rPr lang="en-US" dirty="0">
                <a:latin typeface="Courier New" pitchFamily="49" charset="0"/>
                <a:cs typeface="Courier New" pitchFamily="49" charset="0"/>
              </a:rPr>
              <a:t>; }</a:t>
            </a:r>
          </a:p>
          <a:p>
            <a:r>
              <a:rPr lang="en-US" dirty="0">
                <a:latin typeface="Courier New" pitchFamily="49" charset="0"/>
                <a:cs typeface="Courier New" pitchFamily="49" charset="0"/>
              </a:rPr>
              <a:t>h2 { color: </a:t>
            </a:r>
            <a:r>
              <a:rPr lang="en-US" b="1" dirty="0" err="1">
                <a:latin typeface="Courier New" pitchFamily="49" charset="0"/>
                <a:cs typeface="Courier New" pitchFamily="49" charset="0"/>
              </a:rPr>
              <a:t>rgb</a:t>
            </a:r>
            <a:r>
              <a:rPr lang="en-US" b="1" dirty="0">
                <a:latin typeface="Courier New" pitchFamily="49" charset="0"/>
                <a:cs typeface="Courier New" pitchFamily="49" charset="0"/>
              </a:rPr>
              <a:t>(128, 0, 196)</a:t>
            </a:r>
            <a:r>
              <a:rPr lang="en-US" dirty="0">
                <a:latin typeface="Courier New" pitchFamily="49" charset="0"/>
                <a:cs typeface="Courier New" pitchFamily="49" charset="0"/>
              </a:rPr>
              <a:t>; }</a:t>
            </a:r>
          </a:p>
          <a:p>
            <a:r>
              <a:rPr lang="en-US" dirty="0">
                <a:latin typeface="Courier New" pitchFamily="49" charset="0"/>
                <a:cs typeface="Courier New" pitchFamily="49" charset="0"/>
              </a:rPr>
              <a:t>h4 { color: </a:t>
            </a:r>
            <a:r>
              <a:rPr lang="en-US" b="1" dirty="0">
                <a:latin typeface="Courier New" pitchFamily="49" charset="0"/>
                <a:cs typeface="Courier New" pitchFamily="49" charset="0"/>
              </a:rPr>
              <a:t>#FF8800</a:t>
            </a:r>
            <a:r>
              <a:rPr lang="en-US" dirty="0">
                <a:latin typeface="Courier New" pitchFamily="49" charset="0"/>
                <a:cs typeface="Courier New" pitchFamily="49" charset="0"/>
              </a:rPr>
              <a:t>;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990600" y="2590800"/>
            <a:ext cx="7749988" cy="2523768"/>
          </a:xfrm>
          <a:prstGeom prst="rect">
            <a:avLst/>
          </a:prstGeom>
          <a:solidFill>
            <a:schemeClr val="bg1"/>
          </a:solidFill>
          <a:ln w="19050">
            <a:solidFill>
              <a:schemeClr val="tx1"/>
            </a:solidFill>
          </a:ln>
        </p:spPr>
        <p:txBody>
          <a:bodyPr wrap="square" rtlCol="0">
            <a:spAutoFit/>
          </a:bodyPr>
          <a:lstStyle/>
          <a:p>
            <a:r>
              <a:rPr lang="en-US" sz="2000" dirty="0">
                <a:solidFill>
                  <a:srgbClr val="FF0000"/>
                </a:solidFill>
                <a:latin typeface="Times New Roman" pitchFamily="18" charset="0"/>
                <a:cs typeface="Times New Roman" pitchFamily="18" charset="0"/>
              </a:rPr>
              <a:t>This paragraph uses the first style above   </a:t>
            </a:r>
          </a:p>
          <a:p>
            <a:r>
              <a:rPr lang="en-US" sz="2000" dirty="0">
                <a:solidFill>
                  <a:srgbClr val="FF0000"/>
                </a:solidFill>
                <a:latin typeface="Times New Roman" pitchFamily="18" charset="0"/>
                <a:cs typeface="Times New Roman" pitchFamily="18" charset="0"/>
              </a:rPr>
              <a:t>      </a:t>
            </a:r>
          </a:p>
          <a:p>
            <a:r>
              <a:rPr lang="en-US" sz="2800" b="1" dirty="0">
                <a:solidFill>
                  <a:srgbClr val="9900CC"/>
                </a:solidFill>
                <a:latin typeface="Times New Roman" pitchFamily="18" charset="0"/>
                <a:cs typeface="Times New Roman" pitchFamily="18" charset="0"/>
              </a:rPr>
              <a:t>This h2 uses the second style above.</a:t>
            </a:r>
          </a:p>
          <a:p>
            <a:endParaRPr lang="en-US" sz="2800" b="1" dirty="0">
              <a:solidFill>
                <a:srgbClr val="9900CC"/>
              </a:solidFill>
              <a:latin typeface="Times New Roman" pitchFamily="18" charset="0"/>
              <a:cs typeface="Times New Roman" pitchFamily="18" charset="0"/>
            </a:endParaRPr>
          </a:p>
          <a:p>
            <a:r>
              <a:rPr lang="en-US" sz="2400" b="1" dirty="0">
                <a:solidFill>
                  <a:srgbClr val="FF9933"/>
                </a:solidFill>
                <a:latin typeface="Times New Roman" pitchFamily="18" charset="0"/>
                <a:cs typeface="Times New Roman" pitchFamily="18" charset="0"/>
              </a:rPr>
              <a:t>This h4 uses the third style above.</a:t>
            </a:r>
            <a:endParaRPr lang="en-US" sz="2400" dirty="0">
              <a:solidFill>
                <a:srgbClr val="FF9933"/>
              </a:solidFill>
              <a:latin typeface="Times New Roman" pitchFamily="18" charset="0"/>
              <a:cs typeface="Times New Roman" pitchFamily="18" charset="0"/>
            </a:endParaRPr>
          </a:p>
          <a:p>
            <a:r>
              <a:rPr lang="en-US" sz="2000" dirty="0">
                <a:solidFill>
                  <a:srgbClr val="FF0000"/>
                </a:solidFill>
                <a:latin typeface="Times New Roman" pitchFamily="18" charset="0"/>
                <a:cs typeface="Times New Roman" pitchFamily="18"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Content Placeholder 7"/>
          <p:cNvSpPr>
            <a:spLocks noGrp="1"/>
          </p:cNvSpPr>
          <p:nvPr>
            <p:ph sz="quarter" idx="1"/>
          </p:nvPr>
        </p:nvSpPr>
        <p:spPr>
          <a:xfrm>
            <a:off x="990600" y="5181600"/>
            <a:ext cx="7803776" cy="1524000"/>
          </a:xfrm>
        </p:spPr>
        <p:txBody>
          <a:bodyPr>
            <a:normAutofit fontScale="92500"/>
          </a:bodyPr>
          <a:lstStyle/>
          <a:p>
            <a:pPr>
              <a:buFont typeface="Wingdings" pitchFamily="2" charset="2"/>
              <a:buChar char="q"/>
            </a:pPr>
            <a:r>
              <a:rPr lang="en-US" sz="2200" dirty="0">
                <a:latin typeface="Times New Roman" pitchFamily="18" charset="0"/>
                <a:cs typeface="Times New Roman" pitchFamily="18" charset="0"/>
              </a:rPr>
              <a:t>color names: aqua, black, blue, fuchsia, gray, green, lime, maroon, navy, olive, purple, red, silver, teal, white (white), yellow</a:t>
            </a:r>
          </a:p>
          <a:p>
            <a:pPr>
              <a:buFont typeface="Wingdings" pitchFamily="2" charset="2"/>
              <a:buChar char="q"/>
            </a:pPr>
            <a:r>
              <a:rPr lang="en-US" sz="2200" dirty="0">
                <a:latin typeface="Times New Roman" pitchFamily="18" charset="0"/>
                <a:cs typeface="Times New Roman" pitchFamily="18" charset="0"/>
              </a:rPr>
              <a:t>RGB codes: red, green, and blue values from 0 (none) to 255 (full)</a:t>
            </a:r>
          </a:p>
          <a:p>
            <a:pPr>
              <a:buFont typeface="Wingdings" pitchFamily="2" charset="2"/>
              <a:buChar char="q"/>
            </a:pPr>
            <a:r>
              <a:rPr lang="en-US" sz="2200" dirty="0">
                <a:latin typeface="Times New Roman" pitchFamily="18" charset="0"/>
                <a:cs typeface="Times New Roman" pitchFamily="18" charset="0"/>
              </a:rPr>
              <a:t>hex codes: RGB values in base-16 from 00 (0, none) to FF (255, full)</a:t>
            </a: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444937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317992" cy="1143000"/>
          </a:xfrm>
        </p:spPr>
        <p:txBody>
          <a:bodyPr>
            <a:normAutofit/>
          </a:bodyPr>
          <a:lstStyle/>
          <a:p>
            <a:r>
              <a:rPr lang="en-US" dirty="0">
                <a:latin typeface="Times New Roman" pitchFamily="18" charset="0"/>
                <a:cs typeface="Times New Roman" pitchFamily="18" charset="0"/>
              </a:rPr>
              <a:t>CSS properties for backgrounds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438877235"/>
              </p:ext>
            </p:extLst>
          </p:nvPr>
        </p:nvGraphicFramePr>
        <p:xfrm>
          <a:off x="990600" y="1905000"/>
          <a:ext cx="7772400" cy="3688080"/>
        </p:xfrm>
        <a:graphic>
          <a:graphicData uri="http://schemas.openxmlformats.org/drawingml/2006/table">
            <a:tbl>
              <a:tblPr>
                <a:tableStyleId>{284E427A-3D55-4303-BF80-6455036E1DE7}</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0">
                <a:tc>
                  <a:txBody>
                    <a:bodyPr/>
                    <a:lstStyle/>
                    <a:p>
                      <a:r>
                        <a:rPr lang="en-US" sz="2000" b="1" dirty="0"/>
                        <a:t>property </a:t>
                      </a:r>
                    </a:p>
                  </a:txBody>
                  <a:tcPr anchor="ctr"/>
                </a:tc>
                <a:tc>
                  <a:txBody>
                    <a:bodyPr/>
                    <a:lstStyle/>
                    <a:p>
                      <a:r>
                        <a:rPr lang="en-US" sz="2000" b="1" dirty="0"/>
                        <a:t>description </a:t>
                      </a:r>
                    </a:p>
                  </a:txBody>
                  <a:tcPr anchor="ctr"/>
                </a:tc>
                <a:extLst>
                  <a:ext uri="{0D108BD9-81ED-4DB2-BD59-A6C34878D82A}">
                    <a16:rowId xmlns:a16="http://schemas.microsoft.com/office/drawing/2014/main" val="10000"/>
                  </a:ext>
                </a:extLst>
              </a:tr>
              <a:tr h="0">
                <a:tc>
                  <a:txBody>
                    <a:bodyPr/>
                    <a:lstStyle/>
                    <a:p>
                      <a:r>
                        <a:rPr lang="en-US" sz="2000" dirty="0"/>
                        <a:t>background-color </a:t>
                      </a:r>
                    </a:p>
                  </a:txBody>
                  <a:tcPr anchor="ctr"/>
                </a:tc>
                <a:tc>
                  <a:txBody>
                    <a:bodyPr/>
                    <a:lstStyle/>
                    <a:p>
                      <a:r>
                        <a:rPr lang="en-US" sz="2000"/>
                        <a:t>color to fill background </a:t>
                      </a:r>
                    </a:p>
                  </a:txBody>
                  <a:tcPr anchor="ctr"/>
                </a:tc>
                <a:extLst>
                  <a:ext uri="{0D108BD9-81ED-4DB2-BD59-A6C34878D82A}">
                    <a16:rowId xmlns:a16="http://schemas.microsoft.com/office/drawing/2014/main" val="10001"/>
                  </a:ext>
                </a:extLst>
              </a:tr>
              <a:tr h="0">
                <a:tc>
                  <a:txBody>
                    <a:bodyPr/>
                    <a:lstStyle/>
                    <a:p>
                      <a:r>
                        <a:rPr lang="en-US" sz="2000" dirty="0"/>
                        <a:t>background-image </a:t>
                      </a:r>
                    </a:p>
                  </a:txBody>
                  <a:tcPr anchor="ctr"/>
                </a:tc>
                <a:tc>
                  <a:txBody>
                    <a:bodyPr/>
                    <a:lstStyle/>
                    <a:p>
                      <a:r>
                        <a:rPr lang="en-US" sz="2000"/>
                        <a:t>image to place in background </a:t>
                      </a:r>
                    </a:p>
                  </a:txBody>
                  <a:tcPr anchor="ctr"/>
                </a:tc>
                <a:extLst>
                  <a:ext uri="{0D108BD9-81ED-4DB2-BD59-A6C34878D82A}">
                    <a16:rowId xmlns:a16="http://schemas.microsoft.com/office/drawing/2014/main" val="10002"/>
                  </a:ext>
                </a:extLst>
              </a:tr>
              <a:tr h="0">
                <a:tc>
                  <a:txBody>
                    <a:bodyPr/>
                    <a:lstStyle/>
                    <a:p>
                      <a:r>
                        <a:rPr lang="en-US" sz="2000" dirty="0"/>
                        <a:t>background-position </a:t>
                      </a:r>
                    </a:p>
                  </a:txBody>
                  <a:tcPr anchor="ctr"/>
                </a:tc>
                <a:tc>
                  <a:txBody>
                    <a:bodyPr/>
                    <a:lstStyle/>
                    <a:p>
                      <a:r>
                        <a:rPr lang="en-US" sz="2000"/>
                        <a:t>placement of bg image within element </a:t>
                      </a:r>
                    </a:p>
                  </a:txBody>
                  <a:tcPr anchor="ctr"/>
                </a:tc>
                <a:extLst>
                  <a:ext uri="{0D108BD9-81ED-4DB2-BD59-A6C34878D82A}">
                    <a16:rowId xmlns:a16="http://schemas.microsoft.com/office/drawing/2014/main" val="10003"/>
                  </a:ext>
                </a:extLst>
              </a:tr>
              <a:tr h="0">
                <a:tc>
                  <a:txBody>
                    <a:bodyPr/>
                    <a:lstStyle/>
                    <a:p>
                      <a:r>
                        <a:rPr lang="en-US" sz="2000" dirty="0"/>
                        <a:t>background-repeat </a:t>
                      </a:r>
                    </a:p>
                  </a:txBody>
                  <a:tcPr anchor="ctr"/>
                </a:tc>
                <a:tc>
                  <a:txBody>
                    <a:bodyPr/>
                    <a:lstStyle/>
                    <a:p>
                      <a:r>
                        <a:rPr lang="en-US" sz="2000" dirty="0"/>
                        <a:t>whether/how </a:t>
                      </a:r>
                      <a:r>
                        <a:rPr lang="en-US" sz="2000" dirty="0" err="1"/>
                        <a:t>bg</a:t>
                      </a:r>
                      <a:r>
                        <a:rPr lang="en-US" sz="2000" dirty="0"/>
                        <a:t> image should be repeated </a:t>
                      </a:r>
                    </a:p>
                  </a:txBody>
                  <a:tcPr anchor="ctr"/>
                </a:tc>
                <a:extLst>
                  <a:ext uri="{0D108BD9-81ED-4DB2-BD59-A6C34878D82A}">
                    <a16:rowId xmlns:a16="http://schemas.microsoft.com/office/drawing/2014/main" val="10004"/>
                  </a:ext>
                </a:extLst>
              </a:tr>
              <a:tr h="0">
                <a:tc>
                  <a:txBody>
                    <a:bodyPr/>
                    <a:lstStyle/>
                    <a:p>
                      <a:r>
                        <a:rPr lang="en-US" sz="2000" dirty="0"/>
                        <a:t>background-attachment </a:t>
                      </a:r>
                    </a:p>
                  </a:txBody>
                  <a:tcPr anchor="ctr"/>
                </a:tc>
                <a:tc>
                  <a:txBody>
                    <a:bodyPr/>
                    <a:lstStyle/>
                    <a:p>
                      <a:r>
                        <a:rPr lang="en-US" sz="2000" dirty="0"/>
                        <a:t>whether </a:t>
                      </a:r>
                      <a:r>
                        <a:rPr lang="en-US" sz="2000" dirty="0" err="1"/>
                        <a:t>bg</a:t>
                      </a:r>
                      <a:r>
                        <a:rPr lang="en-US" sz="2000" dirty="0"/>
                        <a:t> image scrolls with page </a:t>
                      </a:r>
                    </a:p>
                  </a:txBody>
                  <a:tcPr anchor="ctr"/>
                </a:tc>
                <a:extLst>
                  <a:ext uri="{0D108BD9-81ED-4DB2-BD59-A6C34878D82A}">
                    <a16:rowId xmlns:a16="http://schemas.microsoft.com/office/drawing/2014/main" val="10005"/>
                  </a:ext>
                </a:extLst>
              </a:tr>
              <a:tr h="0">
                <a:tc>
                  <a:txBody>
                    <a:bodyPr/>
                    <a:lstStyle/>
                    <a:p>
                      <a:r>
                        <a:rPr lang="en-US" sz="2000" dirty="0"/>
                        <a:t>background </a:t>
                      </a:r>
                    </a:p>
                  </a:txBody>
                  <a:tcPr anchor="ctr"/>
                </a:tc>
                <a:tc>
                  <a:txBody>
                    <a:bodyPr/>
                    <a:lstStyle/>
                    <a:p>
                      <a:r>
                        <a:rPr lang="en-US" sz="2000" dirty="0"/>
                        <a:t>shorthand to set all background properties </a:t>
                      </a:r>
                    </a:p>
                  </a:txBody>
                  <a:tcPr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51</a:t>
            </a:fld>
            <a:endParaRPr lang="en-US"/>
          </a:p>
        </p:txBody>
      </p:sp>
      <p:sp>
        <p:nvSpPr>
          <p:cNvPr id="3" name="Rectangle 2"/>
          <p:cNvSpPr/>
          <p:nvPr/>
        </p:nvSpPr>
        <p:spPr>
          <a:xfrm>
            <a:off x="990600" y="1030069"/>
            <a:ext cx="7772400" cy="646331"/>
          </a:xfrm>
          <a:prstGeom prst="rect">
            <a:avLst/>
          </a:prstGeom>
        </p:spPr>
        <p:txBody>
          <a:bodyPr wrap="square">
            <a:spAutoFit/>
          </a:bodyPr>
          <a:lstStyle/>
          <a:p>
            <a:pPr algn="just"/>
            <a:r>
              <a:rPr lang="en-US" b="1" dirty="0">
                <a:solidFill>
                  <a:srgbClr val="000000"/>
                </a:solidFill>
                <a:effectLst>
                  <a:outerShdw blurRad="38100" dist="38100" dir="2700000" algn="tl">
                    <a:srgbClr val="000000">
                      <a:alpha val="43137"/>
                    </a:srgbClr>
                  </a:outerShdw>
                </a:effectLst>
                <a:latin typeface="Verdana" panose="020B0604030504040204" pitchFamily="34" charset="0"/>
              </a:rPr>
              <a:t>The CSS background properties are used to add background effects for elements.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76688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1143000"/>
          </a:xfrm>
        </p:spPr>
        <p:txBody>
          <a:bodyPr/>
          <a:lstStyle/>
          <a:p>
            <a:r>
              <a:rPr lang="en-US" dirty="0">
                <a:latin typeface="Times New Roman" pitchFamily="18" charset="0"/>
                <a:cs typeface="Times New Roman" pitchFamily="18" charset="0"/>
              </a:rPr>
              <a:t>background-image </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52</a:t>
            </a:fld>
            <a:endParaRPr lang="en-US"/>
          </a:p>
        </p:txBody>
      </p:sp>
      <p:sp>
        <p:nvSpPr>
          <p:cNvPr id="9" name="TextBox 8"/>
          <p:cNvSpPr txBox="1"/>
          <p:nvPr/>
        </p:nvSpPr>
        <p:spPr>
          <a:xfrm>
            <a:off x="990600" y="961072"/>
            <a:ext cx="780851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b="1" dirty="0">
                <a:latin typeface="Courier New" pitchFamily="49" charset="0"/>
                <a:cs typeface="Courier New" pitchFamily="49" charset="0"/>
              </a:rPr>
              <a:t>background-image: </a:t>
            </a:r>
            <a:r>
              <a:rPr lang="en-US" b="1" dirty="0" err="1">
                <a:latin typeface="Courier New" pitchFamily="49" charset="0"/>
                <a:cs typeface="Courier New" pitchFamily="49" charset="0"/>
              </a:rPr>
              <a:t>url</a:t>
            </a:r>
            <a:r>
              <a:rPr lang="en-US" b="1" dirty="0">
                <a:latin typeface="Courier New" pitchFamily="49" charset="0"/>
                <a:cs typeface="Courier New" pitchFamily="49" charset="0"/>
              </a:rPr>
              <a:t>("images/draft.jpg");</a:t>
            </a:r>
          </a:p>
          <a:p>
            <a:r>
              <a:rPr lang="en-US" dirty="0">
                <a:latin typeface="Courier New" pitchFamily="49" charset="0"/>
                <a:cs typeface="Courier New" pitchFamily="49" charset="0"/>
              </a:rPr>
              <a:t>}            	                              </a:t>
            </a:r>
          </a:p>
          <a:p>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990600" y="4876800"/>
            <a:ext cx="7803776" cy="1524000"/>
          </a:xfrm>
        </p:spPr>
        <p:txBody>
          <a:bodyPr/>
          <a:lstStyle/>
          <a:p>
            <a:r>
              <a:rPr lang="en-US" sz="2400" dirty="0">
                <a:latin typeface="Times New Roman" pitchFamily="18" charset="0"/>
                <a:cs typeface="Times New Roman" pitchFamily="18" charset="0"/>
              </a:rPr>
              <a:t>background image/color fills the element's content area</a:t>
            </a:r>
          </a:p>
        </p:txBody>
      </p:sp>
      <p:sp>
        <p:nvSpPr>
          <p:cNvPr id="6" name="Footer Placeholder 5"/>
          <p:cNvSpPr>
            <a:spLocks noGrp="1"/>
          </p:cNvSpPr>
          <p:nvPr>
            <p:ph type="ftr" sz="quarter" idx="11"/>
          </p:nvPr>
        </p:nvSpPr>
        <p:spPr/>
        <p:txBody>
          <a:bodyPr/>
          <a:lstStyle/>
          <a:p>
            <a:r>
              <a:rPr lang="en-US"/>
              <a:t>Prepared By: Tilak Khatri(M.Sc.CSIT CDCSIT)</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3700"/>
            <a:ext cx="78676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531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background-repeat </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53</a:t>
            </a:fld>
            <a:endParaRPr lang="en-US"/>
          </a:p>
        </p:txBody>
      </p:sp>
      <p:sp>
        <p:nvSpPr>
          <p:cNvPr id="9" name="TextBox 8"/>
          <p:cNvSpPr txBox="1"/>
          <p:nvPr/>
        </p:nvSpPr>
        <p:spPr>
          <a:xfrm>
            <a:off x="1033462" y="1600200"/>
            <a:ext cx="7765647"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("images/draft.jpg");</a:t>
            </a:r>
          </a:p>
          <a:p>
            <a:r>
              <a:rPr lang="en-US" b="1" dirty="0">
                <a:latin typeface="Courier New" pitchFamily="49" charset="0"/>
                <a:cs typeface="Courier New" pitchFamily="49" charset="0"/>
              </a:rPr>
              <a:t>background-repeat: repeat-x;</a:t>
            </a:r>
          </a:p>
          <a:p>
            <a:r>
              <a:rPr lang="en-US" dirty="0">
                <a:latin typeface="Courier New" pitchFamily="49" charset="0"/>
                <a:cs typeface="Courier New" pitchFamily="49" charset="0"/>
              </a:rPr>
              <a:t>}	                              </a:t>
            </a:r>
          </a:p>
          <a:p>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1033462" y="4876800"/>
            <a:ext cx="7760914" cy="1524000"/>
          </a:xfrm>
        </p:spPr>
        <p:txBody>
          <a:bodyPr/>
          <a:lstStyle/>
          <a:p>
            <a:r>
              <a:rPr lang="en-US" sz="2400" dirty="0"/>
              <a:t>can be repeat (default), repeat-x, repeat-y, or no-repeat</a:t>
            </a:r>
          </a:p>
        </p:txBody>
      </p:sp>
      <p:sp>
        <p:nvSpPr>
          <p:cNvPr id="6" name="Footer Placeholder 5"/>
          <p:cNvSpPr>
            <a:spLocks noGrp="1"/>
          </p:cNvSpPr>
          <p:nvPr>
            <p:ph type="ftr" sz="quarter" idx="11"/>
          </p:nvPr>
        </p:nvSpPr>
        <p:spPr/>
        <p:txBody>
          <a:bodyPr/>
          <a:lstStyle/>
          <a:p>
            <a:r>
              <a:rPr lang="en-US"/>
              <a:t>Prepared By: Tilak Khatri(M.Sc.CSIT CDCSIT)</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3524250"/>
            <a:ext cx="70770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045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background-position </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54</a:t>
            </a:fld>
            <a:endParaRPr lang="en-US"/>
          </a:p>
        </p:txBody>
      </p:sp>
      <p:sp>
        <p:nvSpPr>
          <p:cNvPr id="9" name="TextBox 8"/>
          <p:cNvSpPr txBox="1"/>
          <p:nvPr/>
        </p:nvSpPr>
        <p:spPr>
          <a:xfrm>
            <a:off x="990600" y="1600200"/>
            <a:ext cx="780851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("images/draft.jpg");</a:t>
            </a:r>
          </a:p>
          <a:p>
            <a:r>
              <a:rPr lang="en-US" dirty="0">
                <a:latin typeface="Courier New" pitchFamily="49" charset="0"/>
                <a:cs typeface="Courier New" pitchFamily="49" charset="0"/>
              </a:rPr>
              <a:t>background-repeat: no-repeat;</a:t>
            </a:r>
          </a:p>
          <a:p>
            <a:r>
              <a:rPr lang="en-US" dirty="0">
                <a:latin typeface="Courier New" pitchFamily="49" charset="0"/>
                <a:cs typeface="Courier New" pitchFamily="49" charset="0"/>
              </a:rPr>
              <a:t>background-position: 370px 20px;</a:t>
            </a:r>
          </a:p>
          <a:p>
            <a:r>
              <a:rPr lang="en-US" dirty="0">
                <a:latin typeface="Courier New" pitchFamily="49" charset="0"/>
                <a:cs typeface="Courier New" pitchFamily="49" charset="0"/>
              </a:rPr>
              <a:t>}</a:t>
            </a:r>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990600" y="4724400"/>
            <a:ext cx="7772400" cy="1524000"/>
          </a:xfrm>
        </p:spPr>
        <p:txBody>
          <a:bodyPr>
            <a:normAutofit lnSpcReduction="10000"/>
          </a:bodyPr>
          <a:lstStyle/>
          <a:p>
            <a:pPr algn="just">
              <a:buFont typeface="Wingdings" pitchFamily="2" charset="2"/>
              <a:buChar char="q"/>
            </a:pPr>
            <a:r>
              <a:rPr lang="en-US" sz="2400" dirty="0">
                <a:latin typeface="Times New Roman" pitchFamily="18" charset="0"/>
                <a:cs typeface="Times New Roman" pitchFamily="18" charset="0"/>
              </a:rPr>
              <a:t>value consists of two tokens, each of which can be top, left, right, bottom, center, a percentage, or a length value in </a:t>
            </a:r>
            <a:r>
              <a:rPr lang="en-US" sz="2400" dirty="0" err="1">
                <a:latin typeface="Times New Roman" pitchFamily="18" charset="0"/>
                <a:cs typeface="Times New Roman" pitchFamily="18" charset="0"/>
              </a:rPr>
              <a:t>px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pt</a:t>
            </a:r>
            <a:r>
              <a:rPr lang="en-US" sz="2400" dirty="0">
                <a:latin typeface="Times New Roman" pitchFamily="18" charset="0"/>
                <a:cs typeface="Times New Roman" pitchFamily="18" charset="0"/>
              </a:rPr>
              <a:t>, etc.</a:t>
            </a:r>
          </a:p>
          <a:p>
            <a:pPr algn="just">
              <a:buFont typeface="Wingdings" pitchFamily="2" charset="2"/>
              <a:buChar char="q"/>
            </a:pPr>
            <a:r>
              <a:rPr lang="en-US" sz="2400" dirty="0">
                <a:latin typeface="Times New Roman" pitchFamily="18" charset="0"/>
                <a:cs typeface="Times New Roman" pitchFamily="18" charset="0"/>
              </a:rPr>
              <a:t>value can be negative to shift left/up by a given amount</a:t>
            </a:r>
          </a:p>
        </p:txBody>
      </p:sp>
      <p:sp>
        <p:nvSpPr>
          <p:cNvPr id="6" name="Footer Placeholder 5"/>
          <p:cNvSpPr>
            <a:spLocks noGrp="1"/>
          </p:cNvSpPr>
          <p:nvPr>
            <p:ph type="ftr" sz="quarter" idx="11"/>
          </p:nvPr>
        </p:nvSpPr>
        <p:spPr/>
        <p:txBody>
          <a:bodyPr/>
          <a:lstStyle/>
          <a:p>
            <a:r>
              <a:rPr lang="en-US"/>
              <a:t>Prepared By: Tilak Khatri(M.Sc.CSIT CDCSIT)</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24225"/>
            <a:ext cx="780851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563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866888" cy="1143000"/>
          </a:xfrm>
        </p:spPr>
        <p:txBody>
          <a:bodyPr/>
          <a:lstStyle/>
          <a:p>
            <a:r>
              <a:rPr lang="en-US" dirty="0"/>
              <a:t>Background-attachment</a:t>
            </a:r>
          </a:p>
        </p:txBody>
      </p:sp>
      <p:sp>
        <p:nvSpPr>
          <p:cNvPr id="3" name="Content Placeholder 2"/>
          <p:cNvSpPr>
            <a:spLocks noGrp="1"/>
          </p:cNvSpPr>
          <p:nvPr>
            <p:ph sz="quarter" idx="1"/>
          </p:nvPr>
        </p:nvSpPr>
        <p:spPr>
          <a:xfrm>
            <a:off x="990600" y="1219200"/>
            <a:ext cx="7943088" cy="4800600"/>
          </a:xfrm>
        </p:spPr>
        <p:txBody>
          <a:bodyPr/>
          <a:lstStyle/>
          <a:p>
            <a:pPr algn="just">
              <a:buFont typeface="Wingdings" pitchFamily="2" charset="2"/>
              <a:buChar char="q"/>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background-attachment</a:t>
            </a:r>
            <a:r>
              <a:rPr lang="en-US" dirty="0">
                <a:latin typeface="Times New Roman" pitchFamily="18" charset="0"/>
                <a:cs typeface="Times New Roman" pitchFamily="18" charset="0"/>
              </a:rPr>
              <a:t> property specifies whether the background image should scroll or be fixed (will not scroll with the rest of the page):</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55</a:t>
            </a:fld>
            <a:endParaRPr lang="en-US"/>
          </a:p>
        </p:txBody>
      </p:sp>
      <p:sp>
        <p:nvSpPr>
          <p:cNvPr id="7" name="Rectangle 6"/>
          <p:cNvSpPr/>
          <p:nvPr/>
        </p:nvSpPr>
        <p:spPr>
          <a:xfrm>
            <a:off x="1066800" y="3505200"/>
            <a:ext cx="5562600" cy="1754326"/>
          </a:xfrm>
          <a:prstGeom prst="rect">
            <a:avLst/>
          </a:prstGeom>
        </p:spPr>
        <p:txBody>
          <a:bodyPr wrap="square">
            <a:spAutoFit/>
          </a:bodyPr>
          <a:lstStyle/>
          <a:p>
            <a:r>
              <a:rPr lang="en-US" dirty="0">
                <a:solidFill>
                  <a:srgbClr val="A52A2A"/>
                </a:solidFill>
                <a:latin typeface="Consolas" panose="020B0609020204030204" pitchFamily="49" charset="0"/>
              </a:rPr>
              <a:t>body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background-image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url</a:t>
            </a:r>
            <a:r>
              <a:rPr lang="en-US" dirty="0">
                <a:solidFill>
                  <a:srgbClr val="0000CD"/>
                </a:solidFill>
                <a:latin typeface="Consolas" panose="020B0609020204030204" pitchFamily="49" charset="0"/>
              </a:rPr>
              <a:t>("img_tree.png")</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background-repeat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no-repeat</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right top</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background-attachment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fixed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67056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1143000"/>
          </a:xfrm>
        </p:spPr>
        <p:txBody>
          <a:bodyPr/>
          <a:lstStyle/>
          <a:p>
            <a:r>
              <a:rPr lang="en-US" sz="4800" b="1" dirty="0">
                <a:solidFill>
                  <a:schemeClr val="tx1"/>
                </a:solidFill>
                <a:effectLst>
                  <a:outerShdw blurRad="38100" dist="38100" dir="2700000" algn="tl">
                    <a:srgbClr val="000000">
                      <a:alpha val="43137"/>
                    </a:srgbClr>
                  </a:outerShdw>
                </a:effectLst>
              </a:rPr>
              <a:t>CSS Border</a:t>
            </a:r>
          </a:p>
        </p:txBody>
      </p:sp>
      <p:sp>
        <p:nvSpPr>
          <p:cNvPr id="3" name="Content Placeholder 2"/>
          <p:cNvSpPr>
            <a:spLocks noGrp="1"/>
          </p:cNvSpPr>
          <p:nvPr>
            <p:ph sz="quarter" idx="1"/>
          </p:nvPr>
        </p:nvSpPr>
        <p:spPr>
          <a:xfrm>
            <a:off x="990600" y="1447800"/>
            <a:ext cx="7943088" cy="4800600"/>
          </a:xfrm>
        </p:spPr>
        <p:txBody>
          <a:bodyPr/>
          <a:lstStyle/>
          <a:p>
            <a:pPr>
              <a:buFont typeface="Wingdings" pitchFamily="2" charset="2"/>
              <a:buChar char="q"/>
            </a:pPr>
            <a:r>
              <a:rPr lang="en-US" dirty="0">
                <a:latin typeface="Times New Roman" pitchFamily="18" charset="0"/>
                <a:cs typeface="Times New Roman" pitchFamily="18" charset="0"/>
              </a:rPr>
              <a:t>The CSS border properties allow you to specify the style, width, and color of an element's border.</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56</a:t>
            </a:fld>
            <a:endParaRPr lang="en-US"/>
          </a:p>
        </p:txBody>
      </p:sp>
      <p:pic>
        <p:nvPicPr>
          <p:cNvPr id="6" name="Picture 5"/>
          <p:cNvPicPr>
            <a:picLocks noChangeAspect="1"/>
          </p:cNvPicPr>
          <p:nvPr/>
        </p:nvPicPr>
        <p:blipFill>
          <a:blip r:embed="rId2"/>
          <a:stretch>
            <a:fillRect/>
          </a:stretch>
        </p:blipFill>
        <p:spPr>
          <a:xfrm>
            <a:off x="990600" y="3324225"/>
            <a:ext cx="7543800" cy="2847975"/>
          </a:xfrm>
          <a:prstGeom prst="rect">
            <a:avLst/>
          </a:prstGeom>
        </p:spPr>
      </p:pic>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639472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1143000"/>
          </a:xfrm>
        </p:spPr>
        <p:txBody>
          <a:bodyPr/>
          <a:lstStyle/>
          <a:p>
            <a:pPr lvl="0"/>
            <a:r>
              <a:rPr lang="en-US" altLang="en-US" b="1" dirty="0">
                <a:solidFill>
                  <a:srgbClr val="000000"/>
                </a:solidFill>
                <a:latin typeface="Segoe UI" panose="020B0502040204020203" pitchFamily="34" charset="0"/>
                <a:cs typeface="Segoe UI" panose="020B0502040204020203" pitchFamily="34" charset="0"/>
              </a:rPr>
              <a:t>CSS Border Style</a:t>
            </a:r>
            <a:endParaRPr lang="en-US"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57</a:t>
            </a:fld>
            <a:endParaRPr lang="en-US"/>
          </a:p>
        </p:txBody>
      </p:sp>
      <p:sp>
        <p:nvSpPr>
          <p:cNvPr id="6" name="Rectangle 1"/>
          <p:cNvSpPr>
            <a:spLocks noGrp="1" noChangeArrowheads="1"/>
          </p:cNvSpPr>
          <p:nvPr>
            <p:ph sz="quarter" idx="1"/>
          </p:nvPr>
        </p:nvSpPr>
        <p:spPr bwMode="auto">
          <a:xfrm>
            <a:off x="990601" y="1295153"/>
            <a:ext cx="7619999" cy="43344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border-style</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property specifies what kind of border to display.</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The following values are allowed:</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dotted</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dotted border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dashed</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dashed border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solid</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solid border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double</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double border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groove</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3D grooved border. The effect depends on the border-color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ridge</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3D ridged border. The effect depends on the border-color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inset</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3D inset border. The effect depends on the border-color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outset</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3D outset border. The effect depends on the border-color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none</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no border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hidden</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 Defines a hidden border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border-style</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property can have from one to four values (for the top border, right border, bottom border, and the left border).</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5308798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866888" cy="1143000"/>
          </a:xfrm>
        </p:spPr>
        <p:txBody>
          <a:bodyPr/>
          <a:lstStyle/>
          <a:p>
            <a:pPr lvl="0"/>
            <a:r>
              <a:rPr lang="en-US" altLang="en-US" b="1" dirty="0">
                <a:solidFill>
                  <a:srgbClr val="000000"/>
                </a:solidFill>
                <a:latin typeface="Times New Roman" pitchFamily="18" charset="0"/>
                <a:cs typeface="Times New Roman" pitchFamily="18" charset="0"/>
              </a:rPr>
              <a:t>CSS Border Width</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58</a:t>
            </a:fld>
            <a:endParaRPr lang="en-US"/>
          </a:p>
        </p:txBody>
      </p:sp>
      <p:sp>
        <p:nvSpPr>
          <p:cNvPr id="6" name="Rectangle 1"/>
          <p:cNvSpPr>
            <a:spLocks noGrp="1" noChangeArrowheads="1"/>
          </p:cNvSpPr>
          <p:nvPr>
            <p:ph sz="quarter" idx="1"/>
          </p:nvPr>
        </p:nvSpPr>
        <p:spPr bwMode="auto">
          <a:xfrm>
            <a:off x="990600" y="859281"/>
            <a:ext cx="7955349" cy="15029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buClrTx/>
              <a:buSzTx/>
              <a:buFont typeface="Wingdings" pitchFamily="2" charset="2"/>
              <a:buChar char="q"/>
            </a:pP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1800" b="0" i="0" u="none" strike="noStrike" cap="none" normalizeH="0" baseline="0" dirty="0">
                <a:ln>
                  <a:noFill/>
                </a:ln>
                <a:solidFill>
                  <a:srgbClr val="DC143C"/>
                </a:solidFill>
                <a:effectLst/>
                <a:latin typeface="Times New Roman" pitchFamily="18" charset="0"/>
                <a:cs typeface="Times New Roman" pitchFamily="18" charset="0"/>
              </a:rPr>
              <a:t>border-width</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property specifies the width of the four borders.</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algn="just">
              <a:buClrTx/>
              <a:buSzTx/>
              <a:buFont typeface="Wingdings" pitchFamily="2" charset="2"/>
              <a:buChar char="q"/>
            </a:pP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The width can be set as a specific size </a:t>
            </a:r>
            <a:r>
              <a:rPr kumimoji="0" lang="en-US" altLang="en-US" sz="1800" b="1" i="0" u="none" strike="noStrike" cap="none" normalizeH="0" baseline="0" dirty="0">
                <a:ln>
                  <a:noFill/>
                </a:ln>
                <a:solidFill>
                  <a:srgbClr val="000000"/>
                </a:solidFill>
                <a:effectLst/>
                <a:latin typeface="Times New Roman" pitchFamily="18" charset="0"/>
                <a:cs typeface="Times New Roman" pitchFamily="18" charset="0"/>
              </a:rPr>
              <a:t>(in </a:t>
            </a:r>
            <a:r>
              <a:rPr kumimoji="0" lang="en-US" altLang="en-US" sz="1800" b="1" i="0" u="none" strike="noStrike" cap="none" normalizeH="0" baseline="0" dirty="0" err="1">
                <a:ln>
                  <a:noFill/>
                </a:ln>
                <a:solidFill>
                  <a:srgbClr val="000000"/>
                </a:solidFill>
                <a:effectLst/>
                <a:latin typeface="Times New Roman" pitchFamily="18" charset="0"/>
                <a:cs typeface="Times New Roman" pitchFamily="18" charset="0"/>
              </a:rPr>
              <a:t>px</a:t>
            </a:r>
            <a:r>
              <a:rPr kumimoji="0" lang="en-US" altLang="en-US" sz="1800" b="1"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1800" b="1" i="0" u="none" strike="noStrike" cap="none" normalizeH="0" baseline="0" dirty="0" err="1">
                <a:ln>
                  <a:noFill/>
                </a:ln>
                <a:solidFill>
                  <a:srgbClr val="000000"/>
                </a:solidFill>
                <a:effectLst/>
                <a:latin typeface="Times New Roman" pitchFamily="18" charset="0"/>
                <a:cs typeface="Times New Roman" pitchFamily="18" charset="0"/>
              </a:rPr>
              <a:t>pt</a:t>
            </a:r>
            <a:r>
              <a:rPr kumimoji="0" lang="en-US" altLang="en-US" sz="1800" b="1" i="0" u="none" strike="noStrike" cap="none" normalizeH="0" baseline="0" dirty="0">
                <a:ln>
                  <a:noFill/>
                </a:ln>
                <a:solidFill>
                  <a:srgbClr val="000000"/>
                </a:solidFill>
                <a:effectLst/>
                <a:latin typeface="Times New Roman" pitchFamily="18" charset="0"/>
                <a:cs typeface="Times New Roman" pitchFamily="18" charset="0"/>
              </a:rPr>
              <a:t>, cm, </a:t>
            </a:r>
            <a:r>
              <a:rPr kumimoji="0" lang="en-US" altLang="en-US" sz="1800" b="1" i="0" u="none" strike="noStrike" cap="none" normalizeH="0" baseline="0" dirty="0" err="1">
                <a:ln>
                  <a:noFill/>
                </a:ln>
                <a:solidFill>
                  <a:srgbClr val="000000"/>
                </a:solidFill>
                <a:effectLst/>
                <a:latin typeface="Times New Roman" pitchFamily="18" charset="0"/>
                <a:cs typeface="Times New Roman" pitchFamily="18" charset="0"/>
              </a:rPr>
              <a:t>em</a:t>
            </a:r>
            <a:r>
              <a:rPr kumimoji="0" lang="en-US" altLang="en-US" sz="1800" b="1"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1800" b="1" i="0" u="none" strike="noStrike" cap="none" normalizeH="0" baseline="0" dirty="0" err="1">
                <a:ln>
                  <a:noFill/>
                </a:ln>
                <a:solidFill>
                  <a:srgbClr val="000000"/>
                </a:solidFill>
                <a:effectLst/>
                <a:latin typeface="Times New Roman" pitchFamily="18" charset="0"/>
                <a:cs typeface="Times New Roman" pitchFamily="18" charset="0"/>
              </a:rPr>
              <a:t>etc</a:t>
            </a:r>
            <a:r>
              <a:rPr kumimoji="0" lang="en-US" altLang="en-US" sz="1800" b="1"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 or by using one of the three pre-defined values: </a:t>
            </a:r>
            <a:r>
              <a:rPr kumimoji="0" lang="en-US" altLang="en-US" sz="1800" b="1" i="0" u="none" strike="noStrike" cap="none" normalizeH="0" baseline="0" dirty="0">
                <a:ln>
                  <a:noFill/>
                </a:ln>
                <a:solidFill>
                  <a:srgbClr val="000000"/>
                </a:solidFill>
                <a:effectLst/>
                <a:latin typeface="Times New Roman" pitchFamily="18" charset="0"/>
                <a:cs typeface="Times New Roman" pitchFamily="18" charset="0"/>
              </a:rPr>
              <a:t>thin, medium, or thick</a:t>
            </a:r>
            <a: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800" b="0" i="0" u="none" strike="noStrike" cap="none" normalizeH="0" baseline="0" dirty="0">
                <a:ln>
                  <a:noFill/>
                </a:ln>
                <a:solidFill>
                  <a:srgbClr val="000000"/>
                </a:solidFill>
                <a:effectLst/>
                <a:latin typeface="Times New Roman" pitchFamily="18" charset="0"/>
                <a:cs typeface="Times New Roman" pitchFamily="18" charset="0"/>
              </a:rPr>
            </a:b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8" name="Picture 7"/>
          <p:cNvPicPr>
            <a:picLocks noChangeAspect="1"/>
          </p:cNvPicPr>
          <p:nvPr/>
        </p:nvPicPr>
        <p:blipFill>
          <a:blip r:embed="rId3"/>
          <a:stretch>
            <a:fillRect/>
          </a:stretch>
        </p:blipFill>
        <p:spPr>
          <a:xfrm>
            <a:off x="1610518" y="1905000"/>
            <a:ext cx="3799682" cy="4524375"/>
          </a:xfrm>
          <a:prstGeom prst="rect">
            <a:avLst/>
          </a:prstGeom>
        </p:spPr>
      </p:pic>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335119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1143000"/>
          </a:xfrm>
        </p:spPr>
        <p:txBody>
          <a:bodyPr/>
          <a:lstStyle/>
          <a:p>
            <a:pPr lvl="0"/>
            <a:r>
              <a:rPr lang="en-US" altLang="en-US" b="1" dirty="0">
                <a:solidFill>
                  <a:srgbClr val="000000"/>
                </a:solidFill>
                <a:latin typeface="Times New Roman" pitchFamily="18" charset="0"/>
                <a:cs typeface="Times New Roman" pitchFamily="18" charset="0"/>
              </a:rPr>
              <a:t>CSS Border Color</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59</a:t>
            </a:fld>
            <a:endParaRPr lang="en-US"/>
          </a:p>
        </p:txBody>
      </p:sp>
      <p:sp>
        <p:nvSpPr>
          <p:cNvPr id="6" name="Rectangle 1"/>
          <p:cNvSpPr>
            <a:spLocks noGrp="1" noChangeArrowheads="1"/>
          </p:cNvSpPr>
          <p:nvPr>
            <p:ph sz="quarter" idx="1"/>
          </p:nvPr>
        </p:nvSpPr>
        <p:spPr bwMode="auto">
          <a:xfrm>
            <a:off x="1069848" y="838200"/>
            <a:ext cx="7845552" cy="36881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border-color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property is used to set the color of the four borders.</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color can be set by:</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320675" lvl="1" indent="0" algn="just">
              <a:buClrTx/>
              <a:buSzTx/>
              <a:buFontTx/>
              <a:buChar char="•"/>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name - specify a color name, like "red"</a:t>
            </a:r>
          </a:p>
          <a:p>
            <a:pPr marL="320675" lvl="1" indent="0" algn="just">
              <a:buClrTx/>
              <a:buSzTx/>
              <a:buFontTx/>
              <a:buChar char="•"/>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HEX - specify a HEX value, like "#ff0000"</a:t>
            </a:r>
          </a:p>
          <a:p>
            <a:pPr marL="320675" lvl="1" indent="0" algn="just">
              <a:buClrTx/>
              <a:buSzTx/>
              <a:buFontTx/>
              <a:buChar char="•"/>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RGB - specify a RGB value, like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rgb</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(255,0,0)"</a:t>
            </a:r>
          </a:p>
          <a:p>
            <a:pPr marL="320675" lvl="1" indent="0" algn="just">
              <a:buClrTx/>
              <a:buSzTx/>
              <a:buFontTx/>
              <a:buChar char="•"/>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HSL - specify a HSL value, like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hsl</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(0, 100%, 50%)"</a:t>
            </a:r>
          </a:p>
          <a:p>
            <a:pPr marL="320675" lvl="1" indent="0" algn="just">
              <a:buClrTx/>
              <a:buSzTx/>
              <a:buFontTx/>
              <a:buChar char="•"/>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Transparent</a:t>
            </a:r>
            <a:endPar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Note: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If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border-color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is not set, it inherits the color of the element.</a:t>
            </a: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990600" y="4572000"/>
            <a:ext cx="4572000" cy="2031325"/>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a:solidFill>
                  <a:srgbClr val="000000"/>
                </a:solidFill>
                <a:latin typeface="Verdana" panose="020B0604030504040204" pitchFamily="34" charset="0"/>
              </a:rPr>
              <a:t>Demonstration of the different border colors:</a:t>
            </a:r>
          </a:p>
          <a:p>
            <a:r>
              <a:rPr lang="en-US" dirty="0">
                <a:solidFill>
                  <a:srgbClr val="A52A2A"/>
                </a:solidFill>
                <a:latin typeface="Consolas" panose="020B0609020204030204" pitchFamily="49" charset="0"/>
              </a:rPr>
              <a:t>p.one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solid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red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51424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normAutofit fontScale="90000"/>
          </a:bodyPr>
          <a:lstStyle/>
          <a:p>
            <a:r>
              <a:rPr lang="en-US" dirty="0">
                <a:latin typeface="Times New Roman" pitchFamily="18" charset="0"/>
                <a:cs typeface="Times New Roman" pitchFamily="18" charset="0"/>
              </a:rPr>
              <a:t>How to add CSS/ Inserting CSS</a:t>
            </a:r>
          </a:p>
        </p:txBody>
      </p:sp>
      <p:sp>
        <p:nvSpPr>
          <p:cNvPr id="3" name="Subtitle 2"/>
          <p:cNvSpPr>
            <a:spLocks noGrp="1"/>
          </p:cNvSpPr>
          <p:nvPr>
            <p:ph type="subTitle" idx="1"/>
          </p:nvPr>
        </p:nvSpPr>
        <p:spPr>
          <a:xfrm>
            <a:off x="990600" y="1066800"/>
            <a:ext cx="7696200" cy="4495800"/>
          </a:xfrm>
        </p:spPr>
        <p:txBody>
          <a:bodyPr>
            <a:normAutofit/>
          </a:bodyPr>
          <a:lstStyle/>
          <a:p>
            <a:pPr marL="484632" indent="-457200" algn="just">
              <a:buFont typeface="Wingdings" pitchFamily="2" charset="2"/>
              <a:buChar char="q"/>
            </a:pPr>
            <a:r>
              <a:rPr lang="en-US" dirty="0">
                <a:latin typeface="Times New Roman" pitchFamily="18" charset="0"/>
                <a:cs typeface="Times New Roman" pitchFamily="18" charset="0"/>
              </a:rPr>
              <a:t>When a browser reads a style sheet, it will format the HTML document according to the information in the style sheet.</a:t>
            </a:r>
          </a:p>
          <a:p>
            <a:pPr marL="484632" indent="-457200" algn="just">
              <a:buFont typeface="Wingdings" pitchFamily="2" charset="2"/>
              <a:buChar char="q"/>
            </a:pPr>
            <a:r>
              <a:rPr lang="en-US" dirty="0">
                <a:latin typeface="Times New Roman" pitchFamily="18" charset="0"/>
                <a:cs typeface="Times New Roman" pitchFamily="18" charset="0"/>
              </a:rPr>
              <a:t>Three ways to Insert CSS</a:t>
            </a:r>
          </a:p>
          <a:p>
            <a:pPr marL="971550" lvl="1" indent="-514350" algn="just">
              <a:buFont typeface="+mj-lt"/>
              <a:buAutoNum type="arabicParenR"/>
            </a:pPr>
            <a:r>
              <a:rPr lang="en-US" dirty="0">
                <a:latin typeface="Times New Roman" pitchFamily="18" charset="0"/>
                <a:cs typeface="Times New Roman" pitchFamily="18" charset="0"/>
              </a:rPr>
              <a:t>External CSS</a:t>
            </a:r>
          </a:p>
          <a:p>
            <a:pPr marL="971550" lvl="1" indent="-514350" algn="just">
              <a:buFont typeface="+mj-lt"/>
              <a:buAutoNum type="arabicParenR"/>
            </a:pPr>
            <a:r>
              <a:rPr lang="en-US" dirty="0">
                <a:latin typeface="Times New Roman" pitchFamily="18" charset="0"/>
                <a:cs typeface="Times New Roman" pitchFamily="18" charset="0"/>
              </a:rPr>
              <a:t>Internal CSS</a:t>
            </a:r>
          </a:p>
          <a:p>
            <a:pPr marL="971550" lvl="1" indent="-514350" algn="just">
              <a:buFont typeface="+mj-lt"/>
              <a:buAutoNum type="arabicParenR"/>
            </a:pPr>
            <a:r>
              <a:rPr lang="en-US" dirty="0">
                <a:latin typeface="Times New Roman" pitchFamily="18" charset="0"/>
                <a:cs typeface="Times New Roman" pitchFamily="18" charset="0"/>
              </a:rPr>
              <a:t>Inline CSS</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6</a:t>
            </a:fld>
            <a:endParaRPr lang="en-US"/>
          </a:p>
        </p:txBody>
      </p:sp>
    </p:spTree>
    <p:extLst>
      <p:ext uri="{BB962C8B-B14F-4D97-AF65-F5344CB8AC3E}">
        <p14:creationId xmlns:p14="http://schemas.microsoft.com/office/powerpoint/2010/main" val="4092199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000000"/>
                </a:solidFill>
                <a:latin typeface="Times New Roman" pitchFamily="18" charset="0"/>
                <a:cs typeface="Times New Roman" pitchFamily="18" charset="0"/>
              </a:rPr>
              <a:t>Specific Side Colors</a:t>
            </a:r>
            <a:endParaRPr lang="en-US"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60</a:t>
            </a:fld>
            <a:endParaRPr lang="en-US"/>
          </a:p>
        </p:txBody>
      </p:sp>
      <p:sp>
        <p:nvSpPr>
          <p:cNvPr id="6" name="Rectangle 1"/>
          <p:cNvSpPr>
            <a:spLocks noGrp="1" noChangeArrowheads="1"/>
          </p:cNvSpPr>
          <p:nvPr>
            <p:ph sz="quarter" idx="1"/>
          </p:nvPr>
        </p:nvSpPr>
        <p:spPr bwMode="auto">
          <a:xfrm>
            <a:off x="993648" y="1665485"/>
            <a:ext cx="7616952" cy="4365241"/>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border-color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property can have from one to four values (for the top border, right border, bottom border, and the left border). </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0000"/>
                </a:solidFill>
                <a:effectLst/>
                <a:latin typeface="Times New Roman" pitchFamily="18" charset="0"/>
                <a:cs typeface="Times New Roman" pitchFamily="18" charset="0"/>
              </a:rPr>
              <a:t>Example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52A2A"/>
                </a:solidFill>
                <a:effectLst/>
                <a:latin typeface="Times New Roman" pitchFamily="18" charset="0"/>
                <a:cs typeface="Times New Roman" pitchFamily="18" charset="0"/>
              </a:rPr>
              <a:t>p.one </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t>  border-style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0000CD"/>
                </a:solidFill>
                <a:effectLst/>
                <a:latin typeface="Times New Roman" pitchFamily="18" charset="0"/>
                <a:cs typeface="Times New Roman" pitchFamily="18" charset="0"/>
              </a:rPr>
              <a:t> solid</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t>  border-color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0000CD"/>
                </a:solidFill>
                <a:effectLst/>
                <a:latin typeface="Times New Roman" pitchFamily="18" charset="0"/>
                <a:cs typeface="Times New Roman" pitchFamily="18" charset="0"/>
              </a:rPr>
              <a:t> red green blue yellow</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008000"/>
                </a:solidFill>
                <a:effectLst/>
                <a:latin typeface="Times New Roman" pitchFamily="18" charset="0"/>
                <a:cs typeface="Times New Roman" pitchFamily="18" charset="0"/>
              </a:rPr>
              <a:t>/* red top, green right, blue bottom and yellow left */</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698346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256" y="274638"/>
            <a:ext cx="7899432" cy="1143000"/>
          </a:xfrm>
        </p:spPr>
        <p:txBody>
          <a:bodyPr/>
          <a:lstStyle/>
          <a:p>
            <a:r>
              <a:rPr lang="en-US" b="1" dirty="0">
                <a:latin typeface="Times New Roman" pitchFamily="18" charset="0"/>
                <a:cs typeface="Times New Roman" pitchFamily="18" charset="0"/>
              </a:rPr>
              <a:t>CSS Border - Individual Sides</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In CSS, there are also properties for specifying each of the borders (top, right, bottom, and left):</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61</a:t>
            </a:fld>
            <a:endParaRPr lang="en-US"/>
          </a:p>
        </p:txBody>
      </p:sp>
      <p:sp>
        <p:nvSpPr>
          <p:cNvPr id="6" name="Rectangle 5"/>
          <p:cNvSpPr/>
          <p:nvPr/>
        </p:nvSpPr>
        <p:spPr>
          <a:xfrm>
            <a:off x="1034256" y="3352800"/>
            <a:ext cx="4572000" cy="2031325"/>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p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border-top-style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dotted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border-right-style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solid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border-bottom-style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dotted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border-left-style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solid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1034256" y="5684405"/>
            <a:ext cx="7731792" cy="942975"/>
          </a:xfrm>
          <a:prstGeom prst="rect">
            <a:avLst/>
          </a:prstGeom>
        </p:spPr>
      </p:pic>
    </p:spTree>
    <p:extLst>
      <p:ext uri="{BB962C8B-B14F-4D97-AF65-F5344CB8AC3E}">
        <p14:creationId xmlns:p14="http://schemas.microsoft.com/office/powerpoint/2010/main" val="634430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6019800"/>
          </a:xfrm>
        </p:spPr>
        <p:txBody>
          <a:bodyPr>
            <a:noAutofit/>
          </a:bodyPr>
          <a:lstStyle/>
          <a:p>
            <a:pPr marL="342900" lvl="0" indent="-342900" algn="just" eaLnBrk="0" fontAlgn="base" hangingPunct="0">
              <a:spcBef>
                <a:spcPct val="0"/>
              </a:spcBef>
              <a:spcAft>
                <a:spcPct val="0"/>
              </a:spcAft>
              <a:buClrTx/>
              <a:buSzTx/>
              <a:buFont typeface="Wingdings" panose="05000000000000000000" pitchFamily="2" charset="2"/>
              <a:buChar char="q"/>
            </a:pPr>
            <a:r>
              <a:rPr lang="en-US" altLang="en-US" sz="2400" dirty="0">
                <a:solidFill>
                  <a:srgbClr val="000000"/>
                </a:solidFill>
                <a:latin typeface="Times New Roman" pitchFamily="18" charset="0"/>
                <a:cs typeface="Times New Roman" pitchFamily="18" charset="0"/>
              </a:rPr>
              <a:t>If the </a:t>
            </a:r>
            <a:r>
              <a:rPr lang="en-US" altLang="en-US" sz="2400" dirty="0">
                <a:solidFill>
                  <a:srgbClr val="DC143C"/>
                </a:solidFill>
                <a:latin typeface="Times New Roman" pitchFamily="18" charset="0"/>
                <a:cs typeface="Times New Roman" pitchFamily="18" charset="0"/>
              </a:rPr>
              <a:t>border-style</a:t>
            </a:r>
            <a:r>
              <a:rPr lang="en-US" altLang="en-US" sz="2400" dirty="0">
                <a:solidFill>
                  <a:srgbClr val="000000"/>
                </a:solidFill>
                <a:latin typeface="Times New Roman" pitchFamily="18" charset="0"/>
                <a:cs typeface="Times New Roman" pitchFamily="18" charset="0"/>
              </a:rPr>
              <a:t> property has four values:</a:t>
            </a:r>
            <a:endParaRPr lang="en-US" altLang="en-US" sz="2400" dirty="0">
              <a:latin typeface="Times New Roman" pitchFamily="18" charset="0"/>
              <a:cs typeface="Times New Roman" pitchFamily="18" charset="0"/>
            </a:endParaRPr>
          </a:p>
          <a:p>
            <a:pPr marL="0" lvl="0" indent="0" algn="just" eaLnBrk="0" fontAlgn="base" hangingPunct="0">
              <a:spcBef>
                <a:spcPct val="0"/>
              </a:spcBef>
              <a:spcAft>
                <a:spcPct val="0"/>
              </a:spcAft>
              <a:buClrTx/>
              <a:buSzTx/>
              <a:buFontTx/>
              <a:buChar char="•"/>
            </a:pPr>
            <a:r>
              <a:rPr lang="en-US" altLang="en-US" sz="2400" b="1" dirty="0">
                <a:solidFill>
                  <a:srgbClr val="000000"/>
                </a:solidFill>
                <a:latin typeface="Times New Roman" pitchFamily="18" charset="0"/>
                <a:cs typeface="Times New Roman" pitchFamily="18" charset="0"/>
              </a:rPr>
              <a:t>border-style: dotted solid double dashed;</a:t>
            </a:r>
            <a:endParaRPr lang="en-US" altLang="en-US" sz="2400" dirty="0">
              <a:solidFill>
                <a:srgbClr val="000000"/>
              </a:solidFill>
              <a:latin typeface="Times New Roman" pitchFamily="18" charset="0"/>
              <a:cs typeface="Times New Roman" pitchFamily="18" charset="0"/>
            </a:endParaRP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top border is dotted</a:t>
            </a: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right border is solid</a:t>
            </a: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bottom border is double</a:t>
            </a: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left border is dashed</a:t>
            </a:r>
          </a:p>
          <a:p>
            <a:pPr marL="457200" lvl="1" indent="0" algn="just" eaLnBrk="0" fontAlgn="base" hangingPunct="0">
              <a:spcBef>
                <a:spcPct val="0"/>
              </a:spcBef>
              <a:spcAft>
                <a:spcPct val="0"/>
              </a:spcAft>
              <a:buClrTx/>
            </a:pPr>
            <a:endParaRPr lang="en-US" altLang="en-US" sz="1800" dirty="0">
              <a:solidFill>
                <a:srgbClr val="000000"/>
              </a:solidFill>
              <a:latin typeface="Times New Roman" pitchFamily="18" charset="0"/>
              <a:cs typeface="Times New Roman" pitchFamily="18" charset="0"/>
            </a:endParaRPr>
          </a:p>
          <a:p>
            <a:pPr marL="342900" lvl="0" indent="-342900" algn="just" eaLnBrk="0" fontAlgn="base" hangingPunct="0">
              <a:spcBef>
                <a:spcPct val="0"/>
              </a:spcBef>
              <a:spcAft>
                <a:spcPct val="0"/>
              </a:spcAft>
              <a:buClrTx/>
              <a:buSzTx/>
              <a:buFont typeface="Wingdings" panose="05000000000000000000" pitchFamily="2" charset="2"/>
              <a:buChar char="q"/>
            </a:pPr>
            <a:r>
              <a:rPr lang="en-US" altLang="en-US" sz="2400" dirty="0">
                <a:solidFill>
                  <a:srgbClr val="000000"/>
                </a:solidFill>
                <a:latin typeface="Times New Roman" pitchFamily="18" charset="0"/>
                <a:cs typeface="Times New Roman" pitchFamily="18" charset="0"/>
              </a:rPr>
              <a:t>If the </a:t>
            </a:r>
            <a:r>
              <a:rPr lang="en-US" altLang="en-US" sz="2400" dirty="0">
                <a:solidFill>
                  <a:srgbClr val="DC143C"/>
                </a:solidFill>
                <a:latin typeface="Times New Roman" pitchFamily="18" charset="0"/>
                <a:cs typeface="Times New Roman" pitchFamily="18" charset="0"/>
              </a:rPr>
              <a:t>border-style</a:t>
            </a:r>
            <a:r>
              <a:rPr lang="en-US" altLang="en-US" sz="2400" dirty="0">
                <a:solidFill>
                  <a:srgbClr val="000000"/>
                </a:solidFill>
                <a:latin typeface="Times New Roman" pitchFamily="18" charset="0"/>
                <a:cs typeface="Times New Roman" pitchFamily="18" charset="0"/>
              </a:rPr>
              <a:t> property has three values:</a:t>
            </a:r>
            <a:endParaRPr lang="en-US" altLang="en-US" sz="2400" dirty="0">
              <a:latin typeface="Times New Roman" pitchFamily="18" charset="0"/>
              <a:cs typeface="Times New Roman" pitchFamily="18" charset="0"/>
            </a:endParaRPr>
          </a:p>
          <a:p>
            <a:pPr marL="0" lvl="0" indent="0" algn="just" eaLnBrk="0" fontAlgn="base" hangingPunct="0">
              <a:spcBef>
                <a:spcPct val="0"/>
              </a:spcBef>
              <a:spcAft>
                <a:spcPct val="0"/>
              </a:spcAft>
              <a:buClrTx/>
              <a:buSzTx/>
              <a:buFontTx/>
              <a:buChar char="•"/>
            </a:pPr>
            <a:r>
              <a:rPr lang="en-US" altLang="en-US" sz="2400" b="1" dirty="0">
                <a:solidFill>
                  <a:srgbClr val="000000"/>
                </a:solidFill>
                <a:latin typeface="Times New Roman" pitchFamily="18" charset="0"/>
                <a:cs typeface="Times New Roman" pitchFamily="18" charset="0"/>
              </a:rPr>
              <a:t>border-style: dotted solid double;</a:t>
            </a:r>
            <a:endParaRPr lang="en-US" altLang="en-US" sz="2400" dirty="0">
              <a:solidFill>
                <a:srgbClr val="000000"/>
              </a:solidFill>
              <a:latin typeface="Times New Roman" pitchFamily="18" charset="0"/>
              <a:cs typeface="Times New Roman" pitchFamily="18" charset="0"/>
            </a:endParaRP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top border is dotted</a:t>
            </a: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right and left borders are solid</a:t>
            </a: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bottom border is double</a:t>
            </a:r>
          </a:p>
          <a:p>
            <a:pPr marL="457200" lvl="1" indent="0" algn="just" eaLnBrk="0" fontAlgn="base" hangingPunct="0">
              <a:spcBef>
                <a:spcPct val="0"/>
              </a:spcBef>
              <a:spcAft>
                <a:spcPct val="0"/>
              </a:spcAft>
              <a:buClrTx/>
            </a:pPr>
            <a:endParaRPr lang="en-US" altLang="en-US" sz="1800" dirty="0">
              <a:solidFill>
                <a:srgbClr val="000000"/>
              </a:solidFill>
              <a:latin typeface="Times New Roman" pitchFamily="18" charset="0"/>
              <a:cs typeface="Times New Roman" pitchFamily="18" charset="0"/>
            </a:endParaRPr>
          </a:p>
          <a:p>
            <a:pPr marL="342900" lvl="0" indent="-342900" algn="just" eaLnBrk="0" fontAlgn="base" hangingPunct="0">
              <a:spcBef>
                <a:spcPct val="0"/>
              </a:spcBef>
              <a:spcAft>
                <a:spcPct val="0"/>
              </a:spcAft>
              <a:buClrTx/>
              <a:buSzTx/>
              <a:buFont typeface="Wingdings" panose="05000000000000000000" pitchFamily="2" charset="2"/>
              <a:buChar char="q"/>
            </a:pPr>
            <a:r>
              <a:rPr lang="en-US" altLang="en-US" sz="2400" dirty="0">
                <a:solidFill>
                  <a:srgbClr val="000000"/>
                </a:solidFill>
                <a:latin typeface="Times New Roman" pitchFamily="18" charset="0"/>
                <a:cs typeface="Times New Roman" pitchFamily="18" charset="0"/>
              </a:rPr>
              <a:t>If the </a:t>
            </a:r>
            <a:r>
              <a:rPr lang="en-US" altLang="en-US" sz="2400" dirty="0">
                <a:solidFill>
                  <a:srgbClr val="DC143C"/>
                </a:solidFill>
                <a:latin typeface="Times New Roman" pitchFamily="18" charset="0"/>
                <a:cs typeface="Times New Roman" pitchFamily="18" charset="0"/>
              </a:rPr>
              <a:t>border-style</a:t>
            </a:r>
            <a:r>
              <a:rPr lang="en-US" altLang="en-US" sz="2400" dirty="0">
                <a:solidFill>
                  <a:srgbClr val="000000"/>
                </a:solidFill>
                <a:latin typeface="Times New Roman" pitchFamily="18" charset="0"/>
                <a:cs typeface="Times New Roman" pitchFamily="18" charset="0"/>
              </a:rPr>
              <a:t> property has two values:</a:t>
            </a:r>
            <a:endParaRPr lang="en-US" altLang="en-US" sz="2400" dirty="0">
              <a:latin typeface="Times New Roman" pitchFamily="18" charset="0"/>
              <a:cs typeface="Times New Roman" pitchFamily="18" charset="0"/>
            </a:endParaRPr>
          </a:p>
          <a:p>
            <a:pPr marL="0" lvl="0" indent="0" algn="just" eaLnBrk="0" fontAlgn="base" hangingPunct="0">
              <a:spcBef>
                <a:spcPct val="0"/>
              </a:spcBef>
              <a:spcAft>
                <a:spcPct val="0"/>
              </a:spcAft>
              <a:buClrTx/>
              <a:buSzTx/>
              <a:buFontTx/>
              <a:buChar char="•"/>
            </a:pPr>
            <a:r>
              <a:rPr lang="en-US" altLang="en-US" sz="2400" b="1" dirty="0">
                <a:solidFill>
                  <a:srgbClr val="000000"/>
                </a:solidFill>
                <a:latin typeface="Times New Roman" pitchFamily="18" charset="0"/>
                <a:cs typeface="Times New Roman" pitchFamily="18" charset="0"/>
              </a:rPr>
              <a:t>border-style: dotted solid;</a:t>
            </a:r>
            <a:endParaRPr lang="en-US" altLang="en-US" sz="2400" dirty="0">
              <a:solidFill>
                <a:srgbClr val="000000"/>
              </a:solidFill>
              <a:latin typeface="Times New Roman" pitchFamily="18" charset="0"/>
              <a:cs typeface="Times New Roman" pitchFamily="18" charset="0"/>
            </a:endParaRP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top and bottom borders are dotted</a:t>
            </a: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right and left borders are solid</a:t>
            </a:r>
          </a:p>
          <a:p>
            <a:pPr marL="457200" lvl="1" indent="0" algn="just" eaLnBrk="0" fontAlgn="base" hangingPunct="0">
              <a:spcBef>
                <a:spcPct val="0"/>
              </a:spcBef>
              <a:spcAft>
                <a:spcPct val="0"/>
              </a:spcAft>
              <a:buClrTx/>
            </a:pPr>
            <a:endParaRPr lang="en-US" altLang="en-US" sz="1800" dirty="0">
              <a:solidFill>
                <a:srgbClr val="000000"/>
              </a:solidFill>
              <a:latin typeface="Times New Roman" pitchFamily="18" charset="0"/>
              <a:cs typeface="Times New Roman" pitchFamily="18" charset="0"/>
            </a:endParaRPr>
          </a:p>
          <a:p>
            <a:pPr marL="342900" lvl="0" indent="-342900" algn="just" eaLnBrk="0" fontAlgn="base" hangingPunct="0">
              <a:spcBef>
                <a:spcPct val="0"/>
              </a:spcBef>
              <a:spcAft>
                <a:spcPct val="0"/>
              </a:spcAft>
              <a:buClrTx/>
              <a:buSzTx/>
              <a:buFont typeface="Wingdings" panose="05000000000000000000" pitchFamily="2" charset="2"/>
              <a:buChar char="q"/>
            </a:pPr>
            <a:r>
              <a:rPr lang="en-US" altLang="en-US" sz="2400" dirty="0">
                <a:solidFill>
                  <a:srgbClr val="000000"/>
                </a:solidFill>
                <a:latin typeface="Times New Roman" pitchFamily="18" charset="0"/>
                <a:cs typeface="Times New Roman" pitchFamily="18" charset="0"/>
              </a:rPr>
              <a:t>If the </a:t>
            </a:r>
            <a:r>
              <a:rPr lang="en-US" altLang="en-US" sz="2400" dirty="0">
                <a:solidFill>
                  <a:srgbClr val="DC143C"/>
                </a:solidFill>
                <a:latin typeface="Times New Roman" pitchFamily="18" charset="0"/>
                <a:cs typeface="Times New Roman" pitchFamily="18" charset="0"/>
              </a:rPr>
              <a:t>border-style</a:t>
            </a:r>
            <a:r>
              <a:rPr lang="en-US" altLang="en-US" sz="2400" dirty="0">
                <a:solidFill>
                  <a:srgbClr val="000000"/>
                </a:solidFill>
                <a:latin typeface="Times New Roman" pitchFamily="18" charset="0"/>
                <a:cs typeface="Times New Roman" pitchFamily="18" charset="0"/>
              </a:rPr>
              <a:t> property has one value:</a:t>
            </a:r>
            <a:endParaRPr lang="en-US" altLang="en-US" sz="2400" dirty="0">
              <a:latin typeface="Times New Roman" pitchFamily="18" charset="0"/>
              <a:cs typeface="Times New Roman" pitchFamily="18" charset="0"/>
            </a:endParaRPr>
          </a:p>
          <a:p>
            <a:pPr marL="0" lvl="0" indent="0" algn="just" eaLnBrk="0" fontAlgn="base" hangingPunct="0">
              <a:spcBef>
                <a:spcPct val="0"/>
              </a:spcBef>
              <a:spcAft>
                <a:spcPct val="0"/>
              </a:spcAft>
              <a:buClrTx/>
              <a:buSzTx/>
              <a:buFontTx/>
              <a:buChar char="•"/>
            </a:pPr>
            <a:r>
              <a:rPr lang="en-US" altLang="en-US" sz="2400" b="1" dirty="0">
                <a:solidFill>
                  <a:srgbClr val="000000"/>
                </a:solidFill>
                <a:latin typeface="Times New Roman" pitchFamily="18" charset="0"/>
                <a:cs typeface="Times New Roman" pitchFamily="18" charset="0"/>
              </a:rPr>
              <a:t>border-style: dotted;</a:t>
            </a:r>
            <a:endParaRPr lang="en-US" altLang="en-US" sz="2400" dirty="0">
              <a:solidFill>
                <a:srgbClr val="000000"/>
              </a:solidFill>
              <a:latin typeface="Times New Roman" pitchFamily="18" charset="0"/>
              <a:cs typeface="Times New Roman" pitchFamily="18" charset="0"/>
            </a:endParaRPr>
          </a:p>
          <a:p>
            <a:pPr marL="457200" lvl="1" indent="0" algn="just" eaLnBrk="0" fontAlgn="base" hangingPunct="0">
              <a:spcBef>
                <a:spcPct val="0"/>
              </a:spcBef>
              <a:spcAft>
                <a:spcPct val="0"/>
              </a:spcAft>
              <a:buClrTx/>
              <a:buFontTx/>
              <a:buChar char="•"/>
            </a:pPr>
            <a:r>
              <a:rPr lang="en-US" altLang="en-US" sz="1800" dirty="0">
                <a:solidFill>
                  <a:srgbClr val="000000"/>
                </a:solidFill>
                <a:latin typeface="Times New Roman" pitchFamily="18" charset="0"/>
                <a:cs typeface="Times New Roman" pitchFamily="18" charset="0"/>
              </a:rPr>
              <a:t>all four borders are dotted</a:t>
            </a:r>
          </a:p>
          <a:p>
            <a:pPr algn="just"/>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62</a:t>
            </a:fld>
            <a:endParaRPr lang="en-US"/>
          </a:p>
        </p:txBody>
      </p:sp>
    </p:spTree>
    <p:extLst>
      <p:ext uri="{BB962C8B-B14F-4D97-AF65-F5344CB8AC3E}">
        <p14:creationId xmlns:p14="http://schemas.microsoft.com/office/powerpoint/2010/main" val="2307496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153400" cy="990600"/>
          </a:xfrm>
        </p:spPr>
        <p:txBody>
          <a:bodyPr>
            <a:normAutofit fontScale="90000"/>
          </a:bodyPr>
          <a:lstStyle/>
          <a:p>
            <a:pPr lvl="0"/>
            <a:r>
              <a:rPr lang="en-US" altLang="en-US" sz="40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CSS Border - Shorthand Property</a:t>
            </a:r>
            <a:br>
              <a:rPr lang="en-US" altLang="en-US" sz="40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63</a:t>
            </a:fld>
            <a:endParaRPr lang="en-US"/>
          </a:p>
        </p:txBody>
      </p:sp>
      <p:sp>
        <p:nvSpPr>
          <p:cNvPr id="6" name="Rectangle 1"/>
          <p:cNvSpPr>
            <a:spLocks noChangeArrowheads="1"/>
          </p:cNvSpPr>
          <p:nvPr/>
        </p:nvSpPr>
        <p:spPr bwMode="auto">
          <a:xfrm>
            <a:off x="1032164" y="1067559"/>
            <a:ext cx="7883236" cy="510390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To shorten the code, it is also possible to specify all the individual border properties in one property.</a:t>
            </a:r>
            <a:endParaRPr lang="en-US" altLang="en-US" sz="1400" dirty="0">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border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property is a shorthand property for the following individual border properties:</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800100" lvl="1" indent="-342900">
              <a:buFont typeface="Wingdings" pitchFamily="2" charset="2"/>
              <a:buChar char="q"/>
            </a:pP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border-width</a:t>
            </a:r>
            <a:endPar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endParaRPr>
          </a:p>
          <a:p>
            <a:pPr marL="800100" lvl="1" indent="-342900">
              <a:buFont typeface="Wingdings" pitchFamily="2" charset="2"/>
              <a:buChar char="q"/>
            </a:pP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border-style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(required)</a:t>
            </a:r>
          </a:p>
          <a:p>
            <a:pPr marL="800100" lvl="1" indent="-342900">
              <a:buFont typeface="Wingdings" pitchFamily="2" charset="2"/>
              <a:buChar char="q"/>
            </a:pP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border-color</a:t>
            </a:r>
            <a:endPar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itchFamily="2" charset="2"/>
              <a:buChar char="q"/>
              <a:tabLst/>
            </a:pPr>
            <a:endParaRPr kumimoji="0" lang="en-US" altLang="en-US" sz="4000" b="0" i="0" u="none" strike="noStrike" cap="none" normalizeH="0" baseline="0" dirty="0">
              <a:ln>
                <a:noFill/>
              </a:ln>
              <a:solidFill>
                <a:srgbClr val="000000"/>
              </a:solidFill>
              <a:effectLst/>
              <a:latin typeface="Times New Roman" pitchFamily="18" charset="0"/>
              <a:cs typeface="Times New Roman" pitchFamily="18" charset="0"/>
            </a:endParaRPr>
          </a:p>
          <a:p>
            <a:pPr marL="571500" marR="0" lvl="0" indent="-57150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altLang="en-US" sz="4000" b="0" i="0" u="none" strike="noStrike" cap="none" normalizeH="0" baseline="0" dirty="0">
                <a:ln>
                  <a:noFill/>
                </a:ln>
                <a:solidFill>
                  <a:srgbClr val="000000"/>
                </a:solidFill>
                <a:effectLst/>
                <a:latin typeface="Times New Roman" pitchFamily="18" charset="0"/>
                <a:cs typeface="Times New Roman" pitchFamily="18" charset="0"/>
              </a:rPr>
              <a:t>Example</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altLang="en-US" sz="2400" b="0" i="0" u="none" strike="noStrike" cap="none" normalizeH="0" baseline="0" dirty="0">
                <a:ln>
                  <a:noFill/>
                </a:ln>
                <a:solidFill>
                  <a:srgbClr val="A52A2A"/>
                </a:solidFill>
                <a:effectLst/>
                <a:latin typeface="Times New Roman" pitchFamily="18" charset="0"/>
                <a:cs typeface="Times New Roman" pitchFamily="18" charset="0"/>
              </a:rPr>
              <a:t>p </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t>  border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0000CD"/>
                </a:solidFill>
                <a:effectLst/>
                <a:latin typeface="Times New Roman" pitchFamily="18" charset="0"/>
                <a:cs typeface="Times New Roman" pitchFamily="18" charset="0"/>
              </a:rPr>
              <a:t> 5px solid red</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4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9600330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19200" y="647700"/>
            <a:ext cx="5791200" cy="2705100"/>
          </a:xfrm>
          <a:prstGeom prst="rect">
            <a:avLst/>
          </a:prstGeom>
        </p:spPr>
      </p:pic>
      <p:sp>
        <p:nvSpPr>
          <p:cNvPr id="5" name="Slide Number Placeholder 4"/>
          <p:cNvSpPr>
            <a:spLocks noGrp="1"/>
          </p:cNvSpPr>
          <p:nvPr>
            <p:ph type="sldNum" sz="quarter" idx="12"/>
          </p:nvPr>
        </p:nvSpPr>
        <p:spPr/>
        <p:txBody>
          <a:bodyPr>
            <a:normAutofit/>
          </a:bodyPr>
          <a:lstStyle/>
          <a:p>
            <a:fld id="{F56B81A7-7EBE-4055-A988-4EA163496A0A}" type="slidenum">
              <a:rPr lang="en-US" smtClean="0"/>
              <a:t>64</a:t>
            </a:fld>
            <a:endParaRPr lang="en-US"/>
          </a:p>
        </p:txBody>
      </p:sp>
      <p:pic>
        <p:nvPicPr>
          <p:cNvPr id="7" name="Picture 6"/>
          <p:cNvPicPr>
            <a:picLocks noChangeAspect="1"/>
          </p:cNvPicPr>
          <p:nvPr/>
        </p:nvPicPr>
        <p:blipFill>
          <a:blip r:embed="rId3"/>
          <a:stretch>
            <a:fillRect/>
          </a:stretch>
        </p:blipFill>
        <p:spPr>
          <a:xfrm>
            <a:off x="1143000" y="3829050"/>
            <a:ext cx="5791200" cy="2038350"/>
          </a:xfrm>
          <a:prstGeom prst="rect">
            <a:avLst/>
          </a:prstGeom>
        </p:spPr>
      </p:pic>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316493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8080" cy="1143000"/>
          </a:xfrm>
        </p:spPr>
        <p:txBody>
          <a:bodyPr/>
          <a:lstStyle/>
          <a:p>
            <a:r>
              <a:rPr lang="en-US" b="1" dirty="0"/>
              <a:t>CSS Rounded Borders</a:t>
            </a:r>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65</a:t>
            </a:fld>
            <a:endParaRPr lang="en-US"/>
          </a:p>
        </p:txBody>
      </p:sp>
      <p:pic>
        <p:nvPicPr>
          <p:cNvPr id="6" name="Picture 5"/>
          <p:cNvPicPr>
            <a:picLocks noChangeAspect="1"/>
          </p:cNvPicPr>
          <p:nvPr/>
        </p:nvPicPr>
        <p:blipFill>
          <a:blip r:embed="rId2"/>
          <a:stretch>
            <a:fillRect/>
          </a:stretch>
        </p:blipFill>
        <p:spPr>
          <a:xfrm>
            <a:off x="914400" y="1219200"/>
            <a:ext cx="8077200" cy="5029200"/>
          </a:xfrm>
          <a:prstGeom prst="rect">
            <a:avLst/>
          </a:prstGeom>
        </p:spPr>
      </p:pic>
    </p:spTree>
    <p:extLst>
      <p:ext uri="{BB962C8B-B14F-4D97-AF65-F5344CB8AC3E}">
        <p14:creationId xmlns:p14="http://schemas.microsoft.com/office/powerpoint/2010/main" val="1435729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a:latin typeface="Times New Roman" pitchFamily="18" charset="0"/>
                <a:cs typeface="Times New Roman" pitchFamily="18" charset="0"/>
              </a:rPr>
              <a:t>CSS Text</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66</a:t>
            </a:fld>
            <a:endParaRPr lang="en-US"/>
          </a:p>
        </p:txBody>
      </p:sp>
      <p:sp>
        <p:nvSpPr>
          <p:cNvPr id="8" name="Rectangle 3"/>
          <p:cNvSpPr>
            <a:spLocks noChangeArrowheads="1"/>
          </p:cNvSpPr>
          <p:nvPr/>
        </p:nvSpPr>
        <p:spPr bwMode="auto">
          <a:xfrm>
            <a:off x="990600" y="1215427"/>
            <a:ext cx="7775448" cy="5365515"/>
          </a:xfrm>
          <a:prstGeom prst="rect">
            <a:avLst/>
          </a:prstGeom>
          <a:solidFill>
            <a:schemeClr val="bg1"/>
          </a:solidFill>
          <a:ln>
            <a:noFill/>
          </a:ln>
          <a:effectLst/>
        </p:spPr>
        <p:txBody>
          <a:bodyPr vert="horz" wrap="square" lIns="0" tIns="88872" rIns="0" bIns="88872" numCol="1" anchor="ctr" anchorCtr="0" compatLnSpc="1">
            <a:prstTxWarp prst="textNoShape">
              <a:avLst/>
            </a:prstTxWarp>
            <a:spAutoFit/>
          </a:bodyPr>
          <a:lstStyle/>
          <a:p>
            <a:pPr lvl="0" eaLnBrk="0" fontAlgn="base" hangingPunct="0">
              <a:spcBef>
                <a:spcPct val="0"/>
              </a:spcBef>
              <a:spcAft>
                <a:spcPct val="0"/>
              </a:spcAft>
            </a:pPr>
            <a:r>
              <a:rPr lang="en-US" altLang="en-US" sz="2800" b="1" dirty="0">
                <a:solidFill>
                  <a:srgbClr val="000000"/>
                </a:solidFill>
                <a:latin typeface="Times New Roman" pitchFamily="18" charset="0"/>
                <a:cs typeface="Times New Roman" pitchFamily="18" charset="0"/>
              </a:rPr>
              <a:t>Text Color</a:t>
            </a:r>
          </a:p>
          <a:p>
            <a:pPr lvl="0" eaLnBrk="0" fontAlgn="base" hangingPunct="0">
              <a:spcBef>
                <a:spcPct val="0"/>
              </a:spcBef>
              <a:spcAft>
                <a:spcPct val="0"/>
              </a:spcAft>
            </a:pPr>
            <a:r>
              <a:rPr lang="en-US" altLang="en-US" sz="2000" dirty="0">
                <a:solidFill>
                  <a:srgbClr val="000000"/>
                </a:solidFill>
                <a:latin typeface="Times New Roman" pitchFamily="18" charset="0"/>
                <a:cs typeface="Times New Roman" pitchFamily="18" charset="0"/>
              </a:rPr>
              <a:t>The </a:t>
            </a:r>
            <a:r>
              <a:rPr lang="en-US" altLang="en-US" sz="2000" dirty="0">
                <a:solidFill>
                  <a:srgbClr val="DC143C"/>
                </a:solidFill>
                <a:latin typeface="Times New Roman" pitchFamily="18" charset="0"/>
                <a:cs typeface="Times New Roman" pitchFamily="18" charset="0"/>
              </a:rPr>
              <a:t>color</a:t>
            </a:r>
            <a:r>
              <a:rPr lang="en-US" altLang="en-US" sz="2000" dirty="0">
                <a:solidFill>
                  <a:srgbClr val="000000"/>
                </a:solidFill>
                <a:latin typeface="Times New Roman" pitchFamily="18" charset="0"/>
                <a:cs typeface="Times New Roman" pitchFamily="18" charset="0"/>
              </a:rPr>
              <a:t> property is used to set the color of the text.</a:t>
            </a:r>
            <a:endParaRPr lang="en-US" altLang="en-US" sz="3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itchFamily="18" charset="0"/>
                <a:cs typeface="Times New Roman" pitchFamily="18" charset="0"/>
              </a:rPr>
              <a:t>Text Color and Background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In this example, we define both 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background-color</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property and 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color</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latin typeface="Times New Roman" pitchFamily="18" charset="0"/>
              <a:cs typeface="Times New Roman" pitchFamily="18" charset="0"/>
            </a:endParaRPr>
          </a:p>
          <a:p>
            <a:r>
              <a:rPr lang="en-US" sz="2800" b="1" dirty="0">
                <a:latin typeface="Times New Roman" pitchFamily="18" charset="0"/>
                <a:cs typeface="Times New Roman" pitchFamily="18" charset="0"/>
              </a:rPr>
              <a:t>Example</a:t>
            </a:r>
          </a:p>
          <a:p>
            <a:r>
              <a:rPr lang="en-US" sz="2000" dirty="0">
                <a:latin typeface="Times New Roman" pitchFamily="18" charset="0"/>
                <a:cs typeface="Times New Roman" pitchFamily="18" charset="0"/>
              </a:rPr>
              <a:t>body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background-color: </a:t>
            </a:r>
            <a:r>
              <a:rPr lang="en-US" sz="2000" dirty="0" err="1">
                <a:latin typeface="Times New Roman" pitchFamily="18" charset="0"/>
                <a:cs typeface="Times New Roman" pitchFamily="18" charset="0"/>
              </a:rPr>
              <a:t>lightgrey</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color: blue;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Times New Roman" pitchFamily="18" charset="0"/>
                <a:cs typeface="Times New Roman" pitchFamily="18" charset="0"/>
              </a:rPr>
            </a:b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294472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03225"/>
            <a:ext cx="8153400" cy="990600"/>
          </a:xfrm>
        </p:spPr>
        <p:txBody>
          <a:bodyPr>
            <a:normAutofit fontScale="90000"/>
          </a:bodyPr>
          <a:lstStyle/>
          <a:p>
            <a:pPr lvl="0"/>
            <a:r>
              <a:rPr lang="en-US" altLang="en-US"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 CSS Text Alignment/Direction Properties</a:t>
            </a:r>
            <a:br>
              <a:rPr lang="en-US" altLang="en-US"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lang="en-US"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547296414"/>
              </p:ext>
            </p:extLst>
          </p:nvPr>
        </p:nvGraphicFramePr>
        <p:xfrm>
          <a:off x="1063626" y="1600200"/>
          <a:ext cx="7775574" cy="4267198"/>
        </p:xfrm>
        <a:graphic>
          <a:graphicData uri="http://schemas.openxmlformats.org/drawingml/2006/table">
            <a:tbl>
              <a:tblPr/>
              <a:tblGrid>
                <a:gridCol w="2330015">
                  <a:extLst>
                    <a:ext uri="{9D8B030D-6E8A-4147-A177-3AD203B41FA5}">
                      <a16:colId xmlns:a16="http://schemas.microsoft.com/office/drawing/2014/main" val="4003462186"/>
                    </a:ext>
                  </a:extLst>
                </a:gridCol>
                <a:gridCol w="5445559">
                  <a:extLst>
                    <a:ext uri="{9D8B030D-6E8A-4147-A177-3AD203B41FA5}">
                      <a16:colId xmlns:a16="http://schemas.microsoft.com/office/drawing/2014/main" val="1672648967"/>
                    </a:ext>
                  </a:extLst>
                </a:gridCol>
              </a:tblGrid>
              <a:tr h="580122">
                <a:tc>
                  <a:txBody>
                    <a:bodyPr/>
                    <a:lstStyle/>
                    <a:p>
                      <a:pPr algn="l" fontAlgn="t"/>
                      <a:r>
                        <a:rPr lang="en-US" sz="2000" dirty="0">
                          <a:solidFill>
                            <a:schemeClr val="tx1"/>
                          </a:solidFill>
                          <a:effectLst/>
                          <a:latin typeface="Times New Roman" pitchFamily="18" charset="0"/>
                          <a:cs typeface="Times New Roman" pitchFamily="18" charset="0"/>
                        </a:rPr>
                        <a:t>Property</a:t>
                      </a: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chemeClr val="tx1"/>
                          </a:solidFill>
                          <a:effectLst/>
                          <a:latin typeface="Times New Roman" pitchFamily="18" charset="0"/>
                          <a:cs typeface="Times New Roman" pitchFamily="18" charset="0"/>
                        </a:rPr>
                        <a:t>Description</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6118484"/>
                  </a:ext>
                </a:extLst>
              </a:tr>
              <a:tr h="580122">
                <a:tc>
                  <a:txBody>
                    <a:bodyPr/>
                    <a:lstStyle/>
                    <a:p>
                      <a:pPr algn="l" fontAlgn="t"/>
                      <a:r>
                        <a:rPr lang="en-US" sz="2000" dirty="0">
                          <a:solidFill>
                            <a:schemeClr val="tx1"/>
                          </a:solidFill>
                          <a:effectLst/>
                          <a:latin typeface="Times New Roman" pitchFamily="18" charset="0"/>
                          <a:cs typeface="Times New Roman" pitchFamily="18" charset="0"/>
                          <a:hlinkClick r:id="rId2"/>
                        </a:rPr>
                        <a:t>direction</a:t>
                      </a:r>
                      <a:endParaRPr lang="en-US" sz="2000" dirty="0">
                        <a:solidFill>
                          <a:schemeClr val="tx1"/>
                        </a:solidFill>
                        <a:effectLst/>
                        <a:latin typeface="Times New Roman" pitchFamily="18" charset="0"/>
                        <a:cs typeface="Times New Roman" pitchFamily="18" charset="0"/>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chemeClr val="tx1"/>
                          </a:solidFill>
                          <a:effectLst/>
                          <a:latin typeface="Times New Roman" pitchFamily="18" charset="0"/>
                          <a:cs typeface="Times New Roman" pitchFamily="18" charset="0"/>
                        </a:rPr>
                        <a:t>Specifies the text direction/writing direction</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94259459"/>
                  </a:ext>
                </a:extLst>
              </a:tr>
              <a:tr h="580122">
                <a:tc>
                  <a:txBody>
                    <a:bodyPr/>
                    <a:lstStyle/>
                    <a:p>
                      <a:pPr algn="l" fontAlgn="t"/>
                      <a:r>
                        <a:rPr lang="en-US" sz="2000" dirty="0">
                          <a:solidFill>
                            <a:schemeClr val="tx1"/>
                          </a:solidFill>
                          <a:effectLst/>
                          <a:latin typeface="Times New Roman" pitchFamily="18" charset="0"/>
                          <a:cs typeface="Times New Roman" pitchFamily="18" charset="0"/>
                          <a:hlinkClick r:id="rId3"/>
                        </a:rPr>
                        <a:t>text-align</a:t>
                      </a:r>
                      <a:endParaRPr lang="en-US" sz="2000" dirty="0">
                        <a:solidFill>
                          <a:schemeClr val="tx1"/>
                        </a:solidFill>
                        <a:effectLst/>
                        <a:latin typeface="Times New Roman" pitchFamily="18" charset="0"/>
                        <a:cs typeface="Times New Roman" pitchFamily="18" charset="0"/>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chemeClr val="tx1"/>
                          </a:solidFill>
                          <a:effectLst/>
                          <a:latin typeface="Times New Roman" pitchFamily="18" charset="0"/>
                          <a:cs typeface="Times New Roman" pitchFamily="18" charset="0"/>
                        </a:rPr>
                        <a:t>Specifies the horizontal alignment of text</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59812545"/>
                  </a:ext>
                </a:extLst>
              </a:tr>
              <a:tr h="580122">
                <a:tc>
                  <a:txBody>
                    <a:bodyPr/>
                    <a:lstStyle/>
                    <a:p>
                      <a:pPr algn="l" fontAlgn="t"/>
                      <a:r>
                        <a:rPr lang="en-US" sz="2000" dirty="0">
                          <a:solidFill>
                            <a:schemeClr val="tx1"/>
                          </a:solidFill>
                          <a:effectLst/>
                          <a:latin typeface="Times New Roman" pitchFamily="18" charset="0"/>
                          <a:cs typeface="Times New Roman" pitchFamily="18" charset="0"/>
                          <a:hlinkClick r:id="rId4"/>
                        </a:rPr>
                        <a:t>text-align-last</a:t>
                      </a:r>
                      <a:endParaRPr lang="en-US" sz="2000" dirty="0">
                        <a:solidFill>
                          <a:schemeClr val="tx1"/>
                        </a:solidFill>
                        <a:effectLst/>
                        <a:latin typeface="Times New Roman" pitchFamily="18" charset="0"/>
                        <a:cs typeface="Times New Roman" pitchFamily="18" charset="0"/>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chemeClr val="tx1"/>
                          </a:solidFill>
                          <a:effectLst/>
                          <a:latin typeface="Times New Roman" pitchFamily="18" charset="0"/>
                          <a:cs typeface="Times New Roman" pitchFamily="18" charset="0"/>
                        </a:rPr>
                        <a:t>Specifies how to align the last line of a text</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39123655"/>
                  </a:ext>
                </a:extLst>
              </a:tr>
              <a:tr h="1366588">
                <a:tc>
                  <a:txBody>
                    <a:bodyPr/>
                    <a:lstStyle/>
                    <a:p>
                      <a:pPr algn="l" fontAlgn="t"/>
                      <a:r>
                        <a:rPr lang="en-US" sz="2000" dirty="0" err="1">
                          <a:solidFill>
                            <a:schemeClr val="tx1"/>
                          </a:solidFill>
                          <a:effectLst/>
                          <a:latin typeface="Times New Roman" pitchFamily="18" charset="0"/>
                          <a:cs typeface="Times New Roman" pitchFamily="18" charset="0"/>
                          <a:hlinkClick r:id="rId5"/>
                        </a:rPr>
                        <a:t>unicode-bidi</a:t>
                      </a:r>
                      <a:endParaRPr lang="en-US" sz="2000" dirty="0">
                        <a:solidFill>
                          <a:schemeClr val="tx1"/>
                        </a:solidFill>
                        <a:effectLst/>
                        <a:latin typeface="Times New Roman" pitchFamily="18" charset="0"/>
                        <a:cs typeface="Times New Roman" pitchFamily="18" charset="0"/>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chemeClr val="tx1"/>
                          </a:solidFill>
                          <a:effectLst/>
                          <a:latin typeface="Times New Roman" pitchFamily="18" charset="0"/>
                          <a:cs typeface="Times New Roman" pitchFamily="18" charset="0"/>
                        </a:rPr>
                        <a:t>Used together with the </a:t>
                      </a:r>
                      <a:r>
                        <a:rPr lang="en-US" sz="2000" dirty="0">
                          <a:solidFill>
                            <a:schemeClr val="tx1"/>
                          </a:solidFill>
                          <a:effectLst/>
                          <a:latin typeface="Times New Roman" pitchFamily="18" charset="0"/>
                          <a:cs typeface="Times New Roman" pitchFamily="18" charset="0"/>
                          <a:hlinkClick r:id="rId2"/>
                        </a:rPr>
                        <a:t>direction</a:t>
                      </a:r>
                      <a:r>
                        <a:rPr lang="en-US" sz="2000" dirty="0">
                          <a:solidFill>
                            <a:schemeClr val="tx1"/>
                          </a:solidFill>
                          <a:effectLst/>
                          <a:latin typeface="Times New Roman" pitchFamily="18" charset="0"/>
                          <a:cs typeface="Times New Roman" pitchFamily="18" charset="0"/>
                        </a:rPr>
                        <a:t> property to set or return whether the text should be overridden to support multiple languages in the same document</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903742"/>
                  </a:ext>
                </a:extLst>
              </a:tr>
              <a:tr h="580122">
                <a:tc>
                  <a:txBody>
                    <a:bodyPr/>
                    <a:lstStyle/>
                    <a:p>
                      <a:pPr algn="l" fontAlgn="t"/>
                      <a:r>
                        <a:rPr lang="en-US" sz="2000" dirty="0">
                          <a:solidFill>
                            <a:schemeClr val="tx1"/>
                          </a:solidFill>
                          <a:effectLst/>
                          <a:latin typeface="Times New Roman" pitchFamily="18" charset="0"/>
                          <a:cs typeface="Times New Roman" pitchFamily="18" charset="0"/>
                          <a:hlinkClick r:id="rId6"/>
                        </a:rPr>
                        <a:t>vertical-align</a:t>
                      </a:r>
                      <a:endParaRPr lang="en-US" sz="2000" dirty="0">
                        <a:solidFill>
                          <a:schemeClr val="tx1"/>
                        </a:solidFill>
                        <a:effectLst/>
                        <a:latin typeface="Times New Roman" pitchFamily="18" charset="0"/>
                        <a:cs typeface="Times New Roman" pitchFamily="18" charset="0"/>
                      </a:endParaRPr>
                    </a:p>
                  </a:txBody>
                  <a:tcPr marL="130374"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solidFill>
                            <a:schemeClr val="tx1"/>
                          </a:solidFill>
                          <a:effectLst/>
                          <a:latin typeface="Times New Roman" pitchFamily="18" charset="0"/>
                          <a:cs typeface="Times New Roman" pitchFamily="18" charset="0"/>
                        </a:rPr>
                        <a:t>Sets the vertical alignment of an element</a:t>
                      </a:r>
                    </a:p>
                  </a:txBody>
                  <a:tcPr marL="65187" marR="65187" marT="65187" marB="6518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248777964"/>
                  </a:ext>
                </a:extLst>
              </a:tr>
            </a:tbl>
          </a:graphicData>
        </a:graphic>
      </p:graphicFrame>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67</a:t>
            </a:fld>
            <a:endParaRPr lang="en-US"/>
          </a:p>
        </p:txBody>
      </p:sp>
      <p:sp>
        <p:nvSpPr>
          <p:cNvPr id="7"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8285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943088" cy="1143000"/>
          </a:xfrm>
        </p:spPr>
        <p:txBody>
          <a:bodyPr/>
          <a:lstStyle/>
          <a:p>
            <a:r>
              <a:rPr lang="en-US" dirty="0">
                <a:latin typeface="Times New Roman" pitchFamily="18" charset="0"/>
                <a:cs typeface="Times New Roman" pitchFamily="18" charset="0"/>
              </a:rPr>
              <a:t>CSS properties for text</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830020170"/>
              </p:ext>
            </p:extLst>
          </p:nvPr>
        </p:nvGraphicFramePr>
        <p:xfrm>
          <a:off x="990600" y="1371600"/>
          <a:ext cx="7772400" cy="2895600"/>
        </p:xfrm>
        <a:graphic>
          <a:graphicData uri="http://schemas.openxmlformats.org/drawingml/2006/table">
            <a:tbl>
              <a:tblPr>
                <a:tableStyleId>{284E427A-3D55-4303-BF80-6455036E1DE7}</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0">
                <a:tc>
                  <a:txBody>
                    <a:bodyPr/>
                    <a:lstStyle/>
                    <a:p>
                      <a:r>
                        <a:rPr lang="en-US" sz="2000" b="1" dirty="0">
                          <a:latin typeface="Times New Roman" pitchFamily="18" charset="0"/>
                          <a:cs typeface="Times New Roman" pitchFamily="18" charset="0"/>
                        </a:rPr>
                        <a:t>property </a:t>
                      </a:r>
                    </a:p>
                  </a:txBody>
                  <a:tcPr anchor="ctr"/>
                </a:tc>
                <a:tc>
                  <a:txBody>
                    <a:bodyPr/>
                    <a:lstStyle/>
                    <a:p>
                      <a:r>
                        <a:rPr lang="en-US" sz="2000" b="1" dirty="0">
                          <a:latin typeface="Times New Roman" pitchFamily="18" charset="0"/>
                          <a:cs typeface="Times New Roman" pitchFamily="18" charset="0"/>
                        </a:rPr>
                        <a:t>description </a:t>
                      </a:r>
                    </a:p>
                  </a:txBody>
                  <a:tcPr anchor="ctr"/>
                </a:tc>
                <a:extLst>
                  <a:ext uri="{0D108BD9-81ED-4DB2-BD59-A6C34878D82A}">
                    <a16:rowId xmlns:a16="http://schemas.microsoft.com/office/drawing/2014/main" val="10000"/>
                  </a:ext>
                </a:extLst>
              </a:tr>
              <a:tr h="0">
                <a:tc>
                  <a:txBody>
                    <a:bodyPr/>
                    <a:lstStyle/>
                    <a:p>
                      <a:r>
                        <a:rPr lang="en-US" sz="2000" dirty="0">
                          <a:latin typeface="Times New Roman" pitchFamily="18" charset="0"/>
                          <a:cs typeface="Times New Roman" pitchFamily="18" charset="0"/>
                        </a:rPr>
                        <a:t>text-align </a:t>
                      </a:r>
                    </a:p>
                  </a:txBody>
                  <a:tcPr anchor="ctr"/>
                </a:tc>
                <a:tc>
                  <a:txBody>
                    <a:bodyPr/>
                    <a:lstStyle/>
                    <a:p>
                      <a:r>
                        <a:rPr lang="en-US" sz="2000" dirty="0">
                          <a:latin typeface="Times New Roman" pitchFamily="18" charset="0"/>
                          <a:cs typeface="Times New Roman" pitchFamily="18" charset="0"/>
                        </a:rPr>
                        <a:t>alignment of text within its element </a:t>
                      </a:r>
                    </a:p>
                  </a:txBody>
                  <a:tcPr anchor="ctr"/>
                </a:tc>
                <a:extLst>
                  <a:ext uri="{0D108BD9-81ED-4DB2-BD59-A6C34878D82A}">
                    <a16:rowId xmlns:a16="http://schemas.microsoft.com/office/drawing/2014/main" val="10001"/>
                  </a:ext>
                </a:extLst>
              </a:tr>
              <a:tr h="0">
                <a:tc>
                  <a:txBody>
                    <a:bodyPr/>
                    <a:lstStyle/>
                    <a:p>
                      <a:r>
                        <a:rPr lang="en-US" sz="2000" dirty="0">
                          <a:latin typeface="Times New Roman" pitchFamily="18" charset="0"/>
                          <a:cs typeface="Times New Roman" pitchFamily="18" charset="0"/>
                        </a:rPr>
                        <a:t>text-decoration </a:t>
                      </a:r>
                    </a:p>
                  </a:txBody>
                  <a:tcPr anchor="ctr"/>
                </a:tc>
                <a:tc>
                  <a:txBody>
                    <a:bodyPr/>
                    <a:lstStyle/>
                    <a:p>
                      <a:r>
                        <a:rPr lang="en-US" sz="2000" dirty="0">
                          <a:latin typeface="Times New Roman" pitchFamily="18" charset="0"/>
                          <a:cs typeface="Times New Roman" pitchFamily="18" charset="0"/>
                        </a:rPr>
                        <a:t>decorations such as underlining </a:t>
                      </a:r>
                    </a:p>
                  </a:txBody>
                  <a:tcPr anchor="ctr"/>
                </a:tc>
                <a:extLst>
                  <a:ext uri="{0D108BD9-81ED-4DB2-BD59-A6C34878D82A}">
                    <a16:rowId xmlns:a16="http://schemas.microsoft.com/office/drawing/2014/main" val="10002"/>
                  </a:ext>
                </a:extLst>
              </a:tr>
              <a:tr h="0">
                <a:tc>
                  <a:txBody>
                    <a:bodyPr/>
                    <a:lstStyle/>
                    <a:p>
                      <a:r>
                        <a:rPr lang="en-US" sz="2000" dirty="0">
                          <a:latin typeface="Times New Roman" pitchFamily="18" charset="0"/>
                          <a:cs typeface="Times New Roman" pitchFamily="18" charset="0"/>
                        </a:rPr>
                        <a:t>line-height,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word-spacing,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letter-spacing </a:t>
                      </a:r>
                    </a:p>
                  </a:txBody>
                  <a:tcPr anchor="ctr"/>
                </a:tc>
                <a:tc>
                  <a:txBody>
                    <a:bodyPr/>
                    <a:lstStyle/>
                    <a:p>
                      <a:r>
                        <a:rPr lang="en-US" sz="2000">
                          <a:latin typeface="Times New Roman" pitchFamily="18" charset="0"/>
                          <a:cs typeface="Times New Roman" pitchFamily="18" charset="0"/>
                        </a:rPr>
                        <a:t>gaps between the various portions of the text </a:t>
                      </a:r>
                    </a:p>
                  </a:txBody>
                  <a:tcPr anchor="ctr"/>
                </a:tc>
                <a:extLst>
                  <a:ext uri="{0D108BD9-81ED-4DB2-BD59-A6C34878D82A}">
                    <a16:rowId xmlns:a16="http://schemas.microsoft.com/office/drawing/2014/main" val="10003"/>
                  </a:ext>
                </a:extLst>
              </a:tr>
              <a:tr h="0">
                <a:tc>
                  <a:txBody>
                    <a:bodyPr/>
                    <a:lstStyle/>
                    <a:p>
                      <a:r>
                        <a:rPr lang="en-US" sz="2000" dirty="0">
                          <a:latin typeface="Times New Roman" pitchFamily="18" charset="0"/>
                          <a:cs typeface="Times New Roman" pitchFamily="18" charset="0"/>
                        </a:rPr>
                        <a:t>text-indent </a:t>
                      </a:r>
                    </a:p>
                  </a:txBody>
                  <a:tcPr anchor="ctr"/>
                </a:tc>
                <a:tc>
                  <a:txBody>
                    <a:bodyPr/>
                    <a:lstStyle/>
                    <a:p>
                      <a:r>
                        <a:rPr lang="en-US" sz="2000" dirty="0">
                          <a:latin typeface="Times New Roman" pitchFamily="18" charset="0"/>
                          <a:cs typeface="Times New Roman" pitchFamily="18" charset="0"/>
                        </a:rPr>
                        <a:t>indents the first letter of each paragraph </a:t>
                      </a:r>
                    </a:p>
                  </a:txBody>
                  <a:tcPr anchor="ct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68</a:t>
            </a:fld>
            <a:endParaRPr lang="en-US"/>
          </a:p>
        </p:txBody>
      </p:sp>
      <p:sp>
        <p:nvSpPr>
          <p:cNvPr id="7" name="Rectangle 6"/>
          <p:cNvSpPr/>
          <p:nvPr/>
        </p:nvSpPr>
        <p:spPr>
          <a:xfrm>
            <a:off x="1066800" y="5040868"/>
            <a:ext cx="7837122" cy="646331"/>
          </a:xfrm>
          <a:prstGeom prst="rect">
            <a:avLst/>
          </a:prstGeom>
        </p:spPr>
        <p:txBody>
          <a:bodyPr wrap="square">
            <a:spAutoFit/>
          </a:bodyPr>
          <a:lstStyle/>
          <a:p>
            <a:r>
              <a:rPr lang="en-US" dirty="0">
                <a:hlinkClick r:id="rId2"/>
              </a:rPr>
              <a:t>Complete list of text properties</a:t>
            </a:r>
            <a:r>
              <a:rPr lang="en-US" dirty="0"/>
              <a:t> (http://www.w3schools.com/css/css_reference.asp#text)</a:t>
            </a:r>
          </a:p>
        </p:txBody>
      </p:sp>
    </p:spTree>
    <p:extLst>
      <p:ext uri="{BB962C8B-B14F-4D97-AF65-F5344CB8AC3E}">
        <p14:creationId xmlns:p14="http://schemas.microsoft.com/office/powerpoint/2010/main" val="20164820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1143000"/>
          </a:xfrm>
        </p:spPr>
        <p:txBody>
          <a:bodyPr/>
          <a:lstStyle/>
          <a:p>
            <a:r>
              <a:rPr lang="en-US" dirty="0">
                <a:latin typeface="Times New Roman" pitchFamily="18" charset="0"/>
                <a:cs typeface="Times New Roman" pitchFamily="18" charset="0"/>
              </a:rPr>
              <a:t>text-align</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69</a:t>
            </a:fld>
            <a:endParaRPr lang="en-US"/>
          </a:p>
        </p:txBody>
      </p:sp>
      <p:sp>
        <p:nvSpPr>
          <p:cNvPr id="9" name="TextBox 8"/>
          <p:cNvSpPr txBox="1"/>
          <p:nvPr/>
        </p:nvSpPr>
        <p:spPr>
          <a:xfrm>
            <a:off x="990600" y="990600"/>
            <a:ext cx="7772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blockquote</a:t>
            </a:r>
            <a:r>
              <a:rPr lang="en-US" dirty="0">
                <a:latin typeface="Courier New" pitchFamily="49" charset="0"/>
                <a:cs typeface="Courier New" pitchFamily="49" charset="0"/>
              </a:rPr>
              <a:t> { </a:t>
            </a:r>
            <a:r>
              <a:rPr lang="en-US" b="1" dirty="0">
                <a:latin typeface="Courier New" pitchFamily="49" charset="0"/>
                <a:cs typeface="Courier New" pitchFamily="49" charset="0"/>
              </a:rPr>
              <a:t>text-align: justify; </a:t>
            </a:r>
            <a:r>
              <a:rPr lang="en-US" dirty="0">
                <a:latin typeface="Courier New" pitchFamily="49" charset="0"/>
                <a:cs typeface="Courier New" pitchFamily="49" charset="0"/>
              </a:rPr>
              <a:t>}</a:t>
            </a:r>
          </a:p>
          <a:p>
            <a:r>
              <a:rPr lang="en-US" dirty="0">
                <a:latin typeface="Courier New" pitchFamily="49" charset="0"/>
                <a:cs typeface="Courier New" pitchFamily="49" charset="0"/>
              </a:rPr>
              <a:t>h2 { </a:t>
            </a:r>
            <a:r>
              <a:rPr lang="en-US" b="1" dirty="0">
                <a:latin typeface="Courier New" pitchFamily="49" charset="0"/>
                <a:cs typeface="Courier New" pitchFamily="49" charset="0"/>
              </a:rPr>
              <a:t>text-align: center; </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990600" y="2057400"/>
            <a:ext cx="7772400" cy="1938992"/>
          </a:xfrm>
          <a:prstGeom prst="rect">
            <a:avLst/>
          </a:prstGeom>
          <a:solidFill>
            <a:schemeClr val="bg1"/>
          </a:solidFill>
          <a:ln w="19050">
            <a:solidFill>
              <a:schemeClr val="tx1"/>
            </a:solidFill>
          </a:ln>
        </p:spPr>
        <p:txBody>
          <a:bodyPr wrap="square" rtlCol="0">
            <a:spAutoFit/>
          </a:bodyPr>
          <a:lstStyle/>
          <a:p>
            <a:pPr algn="ctr"/>
            <a:r>
              <a:rPr lang="en-US" sz="2400" b="1" dirty="0">
                <a:latin typeface="Times New Roman" pitchFamily="18" charset="0"/>
                <a:cs typeface="Times New Roman" pitchFamily="18" charset="0"/>
              </a:rPr>
              <a:t>The Gollum’s Quote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We wants it, we needs it. Must have the precious. They stole it from us. Sneaky little </a:t>
            </a:r>
            <a:r>
              <a:rPr lang="en-US" sz="2000" dirty="0" err="1">
                <a:latin typeface="Times New Roman" pitchFamily="18" charset="0"/>
                <a:cs typeface="Times New Roman" pitchFamily="18" charset="0"/>
              </a:rPr>
              <a:t>hobbitses</a:t>
            </a:r>
            <a:r>
              <a:rPr lang="en-US" sz="2000" dirty="0">
                <a:latin typeface="Times New Roman" pitchFamily="18" charset="0"/>
                <a:cs typeface="Times New Roman" pitchFamily="18" charset="0"/>
              </a:rPr>
              <a:t>. Wicked, </a:t>
            </a:r>
            <a:r>
              <a:rPr lang="en-US" sz="2000" dirty="0" err="1">
                <a:latin typeface="Times New Roman" pitchFamily="18" charset="0"/>
                <a:cs typeface="Times New Roman" pitchFamily="18" charset="0"/>
              </a:rPr>
              <a:t>tricksy</a:t>
            </a:r>
            <a:r>
              <a:rPr lang="en-US" sz="2000" dirty="0">
                <a:latin typeface="Times New Roman" pitchFamily="18" charset="0"/>
                <a:cs typeface="Times New Roman" pitchFamily="18" charset="0"/>
              </a:rPr>
              <a:t>, false!</a:t>
            </a:r>
            <a:r>
              <a:rPr lang="en-US" sz="2000" b="1" i="1" dirty="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990600" y="4114800"/>
            <a:ext cx="7803776" cy="1524000"/>
          </a:xfrm>
        </p:spPr>
        <p:txBody>
          <a:bodyPr/>
          <a:lstStyle/>
          <a:p>
            <a:r>
              <a:rPr lang="en-US" sz="2400" dirty="0">
                <a:latin typeface="Times New Roman" pitchFamily="18" charset="0"/>
                <a:cs typeface="Times New Roman" pitchFamily="18" charset="0"/>
              </a:rPr>
              <a:t>text-align can be left, right, center, or justify</a:t>
            </a:r>
          </a:p>
        </p:txBody>
      </p:sp>
      <p:sp>
        <p:nvSpPr>
          <p:cNvPr id="4" name="Footer Placeholder 3"/>
          <p:cNvSpPr>
            <a:spLocks noGrp="1"/>
          </p:cNvSpPr>
          <p:nvPr>
            <p:ph type="ftr" sz="quarter" idx="11"/>
          </p:nvPr>
        </p:nvSpPr>
        <p:spPr/>
        <p:txBody>
          <a:bodyPr/>
          <a:lstStyle/>
          <a:p>
            <a:r>
              <a:rPr lang="en-US"/>
              <a:t>Prepared By: Tilak Khatri(M.Sc.CSIT CDCSIT)</a:t>
            </a:r>
            <a:endParaRPr lang="en-US" dirty="0"/>
          </a:p>
        </p:txBody>
      </p:sp>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894648"/>
            <a:ext cx="1981200" cy="196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08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100818"/>
            <a:ext cx="6949440" cy="661182"/>
          </a:xfrm>
        </p:spPr>
        <p:txBody>
          <a:bodyPr>
            <a:normAutofit fontScale="90000"/>
          </a:bodyPr>
          <a:lstStyle/>
          <a:p>
            <a:r>
              <a:rPr lang="en-US" dirty="0">
                <a:latin typeface="Times New Roman" pitchFamily="18" charset="0"/>
                <a:cs typeface="Times New Roman" pitchFamily="18" charset="0"/>
              </a:rPr>
              <a:t>1. External CSS</a:t>
            </a:r>
          </a:p>
        </p:txBody>
      </p:sp>
      <p:sp>
        <p:nvSpPr>
          <p:cNvPr id="3" name="Subtitle 2"/>
          <p:cNvSpPr>
            <a:spLocks noGrp="1"/>
          </p:cNvSpPr>
          <p:nvPr>
            <p:ph type="subTitle" idx="1"/>
          </p:nvPr>
        </p:nvSpPr>
        <p:spPr>
          <a:xfrm>
            <a:off x="990600" y="762000"/>
            <a:ext cx="7696200" cy="5638800"/>
          </a:xfrm>
        </p:spPr>
        <p:txBody>
          <a:bodyPr>
            <a:normAutofit/>
          </a:bodyPr>
          <a:lstStyle/>
          <a:p>
            <a:pPr marL="484632" indent="-457200" algn="just">
              <a:buFont typeface="Wingdings" pitchFamily="2" charset="2"/>
              <a:buChar char="q"/>
            </a:pPr>
            <a:r>
              <a:rPr lang="en-US" dirty="0">
                <a:latin typeface="Times New Roman" pitchFamily="18" charset="0"/>
                <a:cs typeface="Times New Roman" pitchFamily="18" charset="0"/>
              </a:rPr>
              <a:t>With an external style sheet, you can change the look of an entire website by changing just one file!</a:t>
            </a:r>
          </a:p>
          <a:p>
            <a:pPr marL="484632" indent="-457200" algn="just">
              <a:buFont typeface="Wingdings" pitchFamily="2" charset="2"/>
              <a:buChar char="q"/>
            </a:pPr>
            <a:r>
              <a:rPr lang="en-US" dirty="0">
                <a:latin typeface="Times New Roman" pitchFamily="18" charset="0"/>
                <a:cs typeface="Times New Roman" pitchFamily="18" charset="0"/>
              </a:rPr>
              <a:t>Each HTML page must include a reference to the external style sheet file inside the </a:t>
            </a:r>
            <a:r>
              <a:rPr lang="en-US" b="1" dirty="0">
                <a:latin typeface="Times New Roman" pitchFamily="18" charset="0"/>
                <a:cs typeface="Times New Roman" pitchFamily="18" charset="0"/>
              </a:rPr>
              <a:t>&lt;link&gt; </a:t>
            </a:r>
            <a:r>
              <a:rPr lang="en-US" dirty="0">
                <a:latin typeface="Times New Roman" pitchFamily="18" charset="0"/>
                <a:cs typeface="Times New Roman" pitchFamily="18" charset="0"/>
              </a:rPr>
              <a:t>element, inside the head section.</a:t>
            </a:r>
          </a:p>
          <a:p>
            <a:pPr marL="484632" indent="-457200" algn="just">
              <a:buFont typeface="Wingdings" pitchFamily="2" charset="2"/>
              <a:buChar char="q"/>
            </a:pPr>
            <a:r>
              <a:rPr lang="en-US" b="1" dirty="0">
                <a:latin typeface="Times New Roman" pitchFamily="18" charset="0"/>
                <a:cs typeface="Times New Roman" pitchFamily="18" charset="0"/>
              </a:rPr>
              <a:t>External styles are defined within the &lt;link&gt; element, inside the &lt;head&gt; section of an HTML page:</a:t>
            </a:r>
          </a:p>
          <a:p>
            <a:pPr marL="484632" indent="-457200" algn="just">
              <a:buFont typeface="Wingdings" pitchFamily="2" charset="2"/>
              <a:buChar char="q"/>
            </a:pPr>
            <a:r>
              <a:rPr lang="en-US" dirty="0">
                <a:latin typeface="Times New Roman" pitchFamily="18" charset="0"/>
                <a:cs typeface="Times New Roman" pitchFamily="18" charset="0"/>
              </a:rPr>
              <a:t>An external style sheet can be written in any text editor, and must be saved with a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css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extension.</a:t>
            </a:r>
          </a:p>
          <a:p>
            <a:pPr marL="484632" indent="-457200" algn="just">
              <a:buFont typeface="Wingdings" pitchFamily="2" charset="2"/>
              <a:buChar char="q"/>
            </a:pPr>
            <a:r>
              <a:rPr lang="en-US" dirty="0">
                <a:latin typeface="Times New Roman" pitchFamily="18" charset="0"/>
                <a:cs typeface="Times New Roman" pitchFamily="18" charset="0"/>
              </a:rPr>
              <a:t>The external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css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file should not contain any HTML tags.</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7</a:t>
            </a:fld>
            <a:endParaRPr lang="en-US"/>
          </a:p>
        </p:txBody>
      </p:sp>
    </p:spTree>
    <p:extLst>
      <p:ext uri="{BB962C8B-B14F-4D97-AF65-F5344CB8AC3E}">
        <p14:creationId xmlns:p14="http://schemas.microsoft.com/office/powerpoint/2010/main" val="1001859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text-decoration</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70</a:t>
            </a:fld>
            <a:endParaRPr lang="en-US"/>
          </a:p>
        </p:txBody>
      </p:sp>
      <p:sp>
        <p:nvSpPr>
          <p:cNvPr id="9" name="TextBox 8"/>
          <p:cNvSpPr txBox="1"/>
          <p:nvPr/>
        </p:nvSpPr>
        <p:spPr>
          <a:xfrm>
            <a:off x="990600" y="1600200"/>
            <a:ext cx="7772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b="1" dirty="0">
                <a:latin typeface="Courier New" pitchFamily="49" charset="0"/>
                <a:cs typeface="Courier New" pitchFamily="49" charset="0"/>
              </a:rPr>
              <a:t>text-decoration: underline;</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990600" y="2855893"/>
            <a:ext cx="7772400" cy="954107"/>
          </a:xfrm>
          <a:prstGeom prst="rect">
            <a:avLst/>
          </a:prstGeom>
          <a:solidFill>
            <a:schemeClr val="bg1"/>
          </a:solidFill>
          <a:ln w="19050">
            <a:solidFill>
              <a:schemeClr val="tx1"/>
            </a:solidFill>
          </a:ln>
        </p:spPr>
        <p:txBody>
          <a:bodyPr wrap="square" rtlCol="0">
            <a:spAutoFit/>
          </a:bodyPr>
          <a:lstStyle/>
          <a:p>
            <a:pPr algn="ctr"/>
            <a:r>
              <a:rPr lang="en-US" sz="2000" u="sng" dirty="0">
                <a:latin typeface="Times New Roman" pitchFamily="18" charset="0"/>
                <a:cs typeface="Times New Roman" pitchFamily="18" charset="0"/>
              </a:rPr>
              <a:t>This paragraph uses the style above.</a:t>
            </a:r>
            <a:r>
              <a:rPr lang="en-US" sz="2000" b="1" dirty="0">
                <a:latin typeface="Consolas" pitchFamily="49" charset="0"/>
                <a:cs typeface="Consolas" pitchFamily="49" charset="0"/>
              </a:rPr>
              <a:t>	</a:t>
            </a:r>
            <a:r>
              <a:rPr lang="en-US" dirty="0">
                <a:latin typeface="Consolas" pitchFamily="49" charset="0"/>
                <a:cs typeface="Consolas" pitchFamily="49" charset="0"/>
              </a:rPr>
              <a:t>	 	  	         				                            </a:t>
            </a:r>
            <a:r>
              <a:rPr lang="en-US" dirty="0">
                <a:solidFill>
                  <a:schemeClr val="tx1">
                    <a:lumMod val="50000"/>
                    <a:lumOff val="50000"/>
                  </a:schemeClr>
                </a:solidFill>
                <a:latin typeface="Consolas" pitchFamily="49" charset="0"/>
                <a:cs typeface="Consolas" pitchFamily="49" charset="0"/>
              </a:rPr>
              <a:t>output</a:t>
            </a:r>
          </a:p>
        </p:txBody>
      </p:sp>
      <p:sp>
        <p:nvSpPr>
          <p:cNvPr id="8" name="Content Placeholder 7"/>
          <p:cNvSpPr>
            <a:spLocks noGrp="1"/>
          </p:cNvSpPr>
          <p:nvPr>
            <p:ph sz="quarter" idx="1"/>
          </p:nvPr>
        </p:nvSpPr>
        <p:spPr>
          <a:xfrm>
            <a:off x="990600" y="3886200"/>
            <a:ext cx="7803776" cy="1524000"/>
          </a:xfrm>
        </p:spPr>
        <p:txBody>
          <a:bodyPr>
            <a:normAutofit/>
          </a:bodyPr>
          <a:lstStyle/>
          <a:p>
            <a:r>
              <a:rPr lang="en-US" sz="2400" dirty="0">
                <a:latin typeface="Times New Roman" pitchFamily="18" charset="0"/>
                <a:cs typeface="Times New Roman" pitchFamily="18" charset="0"/>
              </a:rPr>
              <a:t>can also be </a:t>
            </a:r>
            <a:r>
              <a:rPr lang="en-US" sz="2400" dirty="0" err="1">
                <a:latin typeface="Times New Roman" pitchFamily="18" charset="0"/>
                <a:cs typeface="Times New Roman" pitchFamily="18" charset="0"/>
              </a:rPr>
              <a:t>overline</a:t>
            </a:r>
            <a:r>
              <a:rPr lang="en-US" sz="2400" dirty="0">
                <a:latin typeface="Times New Roman" pitchFamily="18" charset="0"/>
                <a:cs typeface="Times New Roman" pitchFamily="18" charset="0"/>
              </a:rPr>
              <a:t>, </a:t>
            </a:r>
            <a:r>
              <a:rPr lang="en-US" sz="2400" strike="sngStrike" dirty="0">
                <a:latin typeface="Times New Roman" pitchFamily="18" charset="0"/>
                <a:cs typeface="Times New Roman" pitchFamily="18" charset="0"/>
              </a:rPr>
              <a:t>line-through</a:t>
            </a:r>
            <a:r>
              <a:rPr lang="en-US" sz="2400" dirty="0">
                <a:latin typeface="Times New Roman" pitchFamily="18" charset="0"/>
                <a:cs typeface="Times New Roman" pitchFamily="18" charset="0"/>
              </a:rPr>
              <a:t>, blink, or none</a:t>
            </a:r>
          </a:p>
          <a:p>
            <a:r>
              <a:rPr lang="en-US" sz="2400" dirty="0">
                <a:latin typeface="Times New Roman" pitchFamily="18" charset="0"/>
                <a:cs typeface="Times New Roman" pitchFamily="18" charset="0"/>
              </a:rPr>
              <a:t>effects can be combined:</a:t>
            </a:r>
          </a:p>
          <a:p>
            <a:pPr marL="0" indent="0">
              <a:buNone/>
            </a:pPr>
            <a:r>
              <a:rPr lang="en-US" sz="2400" dirty="0">
                <a:latin typeface="Times New Roman" pitchFamily="18" charset="0"/>
                <a:cs typeface="Times New Roman" pitchFamily="18" charset="0"/>
              </a:rPr>
              <a:t>text-decoration: </a:t>
            </a:r>
            <a:r>
              <a:rPr lang="en-US" sz="2400" dirty="0" err="1">
                <a:latin typeface="Times New Roman" pitchFamily="18" charset="0"/>
                <a:cs typeface="Times New Roman" pitchFamily="18" charset="0"/>
              </a:rPr>
              <a:t>overline</a:t>
            </a:r>
            <a:r>
              <a:rPr lang="en-US" sz="2400" dirty="0">
                <a:latin typeface="Times New Roman" pitchFamily="18" charset="0"/>
                <a:cs typeface="Times New Roman" pitchFamily="18" charset="0"/>
              </a:rPr>
              <a:t> underline;</a:t>
            </a:r>
          </a:p>
        </p:txBody>
      </p:sp>
      <p:sp>
        <p:nvSpPr>
          <p:cNvPr id="4" name="Footer Placeholder 3"/>
          <p:cNvSpPr>
            <a:spLocks noGrp="1"/>
          </p:cNvSpPr>
          <p:nvPr>
            <p:ph type="ftr" sz="quarter" idx="11"/>
          </p:nvPr>
        </p:nvSpPr>
        <p:spPr/>
        <p:txBody>
          <a:bodyPr/>
          <a:lstStyle/>
          <a:p>
            <a:r>
              <a:rPr lang="en-US"/>
              <a:t>Prepared By: Tilak Khatri(M.Sc.CSIT CDCSIT)</a:t>
            </a:r>
            <a:endParaRPr lang="en-US" dirty="0"/>
          </a:p>
        </p:txBody>
      </p:sp>
    </p:spTree>
    <p:extLst>
      <p:ext uri="{BB962C8B-B14F-4D97-AF65-F5344CB8AC3E}">
        <p14:creationId xmlns:p14="http://schemas.microsoft.com/office/powerpoint/2010/main" val="8205727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lstStyle/>
          <a:p>
            <a:r>
              <a:rPr lang="en-US" dirty="0">
                <a:latin typeface="Times New Roman" pitchFamily="18" charset="0"/>
                <a:cs typeface="Times New Roman" pitchFamily="18" charset="0"/>
              </a:rPr>
              <a:t>CSS properties for </a:t>
            </a:r>
            <a:r>
              <a:rPr lang="en-US" b="1" dirty="0">
                <a:solidFill>
                  <a:srgbClr val="C00000"/>
                </a:solidFill>
                <a:latin typeface="Times New Roman" pitchFamily="18" charset="0"/>
                <a:cs typeface="Times New Roman" pitchFamily="18" charset="0"/>
              </a:rPr>
              <a:t>fonts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203897481"/>
              </p:ext>
            </p:extLst>
          </p:nvPr>
        </p:nvGraphicFramePr>
        <p:xfrm>
          <a:off x="990600" y="1752600"/>
          <a:ext cx="7772400" cy="1981200"/>
        </p:xfrm>
        <a:graphic>
          <a:graphicData uri="http://schemas.openxmlformats.org/drawingml/2006/table">
            <a:tbl>
              <a:tblPr>
                <a:tableStyleId>{284E427A-3D55-4303-BF80-6455036E1DE7}</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0">
                <a:tc>
                  <a:txBody>
                    <a:bodyPr/>
                    <a:lstStyle/>
                    <a:p>
                      <a:r>
                        <a:rPr lang="en-US" sz="2000" dirty="0">
                          <a:latin typeface="Times New Roman" pitchFamily="18" charset="0"/>
                          <a:cs typeface="Times New Roman" pitchFamily="18" charset="0"/>
                        </a:rPr>
                        <a:t>property </a:t>
                      </a:r>
                      <a:endParaRPr lang="en-US" sz="2000" b="1" dirty="0">
                        <a:latin typeface="Times New Roman" pitchFamily="18" charset="0"/>
                        <a:cs typeface="Times New Roman" pitchFamily="18" charset="0"/>
                      </a:endParaRPr>
                    </a:p>
                  </a:txBody>
                  <a:tcPr anchor="ctr"/>
                </a:tc>
                <a:tc>
                  <a:txBody>
                    <a:bodyPr/>
                    <a:lstStyle/>
                    <a:p>
                      <a:r>
                        <a:rPr lang="en-US" sz="2000" dirty="0">
                          <a:latin typeface="Times New Roman" pitchFamily="18" charset="0"/>
                          <a:cs typeface="Times New Roman" pitchFamily="18" charset="0"/>
                        </a:rPr>
                        <a:t>description </a:t>
                      </a:r>
                      <a:endParaRPr lang="en-US" sz="2000" b="1"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0">
                <a:tc>
                  <a:txBody>
                    <a:bodyPr/>
                    <a:lstStyle/>
                    <a:p>
                      <a:r>
                        <a:rPr lang="en-US" sz="2000" dirty="0">
                          <a:latin typeface="Times New Roman" pitchFamily="18" charset="0"/>
                          <a:cs typeface="Times New Roman" pitchFamily="18" charset="0"/>
                        </a:rPr>
                        <a:t>font-family </a:t>
                      </a:r>
                    </a:p>
                  </a:txBody>
                  <a:tcPr anchor="ctr"/>
                </a:tc>
                <a:tc>
                  <a:txBody>
                    <a:bodyPr/>
                    <a:lstStyle/>
                    <a:p>
                      <a:r>
                        <a:rPr lang="en-US" sz="2000" dirty="0">
                          <a:latin typeface="Times New Roman" pitchFamily="18" charset="0"/>
                          <a:cs typeface="Times New Roman" pitchFamily="18" charset="0"/>
                        </a:rPr>
                        <a:t>which font will be used </a:t>
                      </a:r>
                    </a:p>
                  </a:txBody>
                  <a:tcPr anchor="ctr"/>
                </a:tc>
                <a:extLst>
                  <a:ext uri="{0D108BD9-81ED-4DB2-BD59-A6C34878D82A}">
                    <a16:rowId xmlns:a16="http://schemas.microsoft.com/office/drawing/2014/main" val="10001"/>
                  </a:ext>
                </a:extLst>
              </a:tr>
              <a:tr h="0">
                <a:tc>
                  <a:txBody>
                    <a:bodyPr/>
                    <a:lstStyle/>
                    <a:p>
                      <a:r>
                        <a:rPr lang="en-US" sz="2000" dirty="0">
                          <a:latin typeface="Times New Roman" pitchFamily="18" charset="0"/>
                          <a:cs typeface="Times New Roman" pitchFamily="18" charset="0"/>
                        </a:rPr>
                        <a:t>font-size </a:t>
                      </a:r>
                    </a:p>
                  </a:txBody>
                  <a:tcPr anchor="ctr"/>
                </a:tc>
                <a:tc>
                  <a:txBody>
                    <a:bodyPr/>
                    <a:lstStyle/>
                    <a:p>
                      <a:r>
                        <a:rPr lang="en-US" sz="2000">
                          <a:latin typeface="Times New Roman" pitchFamily="18" charset="0"/>
                          <a:cs typeface="Times New Roman" pitchFamily="18" charset="0"/>
                        </a:rPr>
                        <a:t>how large the letters will be drawn </a:t>
                      </a:r>
                    </a:p>
                  </a:txBody>
                  <a:tcPr anchor="ctr"/>
                </a:tc>
                <a:extLst>
                  <a:ext uri="{0D108BD9-81ED-4DB2-BD59-A6C34878D82A}">
                    <a16:rowId xmlns:a16="http://schemas.microsoft.com/office/drawing/2014/main" val="10002"/>
                  </a:ext>
                </a:extLst>
              </a:tr>
              <a:tr h="0">
                <a:tc>
                  <a:txBody>
                    <a:bodyPr/>
                    <a:lstStyle/>
                    <a:p>
                      <a:r>
                        <a:rPr lang="en-US" sz="2000" dirty="0">
                          <a:latin typeface="Times New Roman" pitchFamily="18" charset="0"/>
                          <a:cs typeface="Times New Roman" pitchFamily="18" charset="0"/>
                        </a:rPr>
                        <a:t>font-style </a:t>
                      </a:r>
                    </a:p>
                  </a:txBody>
                  <a:tcPr anchor="ctr"/>
                </a:tc>
                <a:tc>
                  <a:txBody>
                    <a:bodyPr/>
                    <a:lstStyle/>
                    <a:p>
                      <a:r>
                        <a:rPr lang="en-US" sz="2000" dirty="0">
                          <a:latin typeface="Times New Roman" pitchFamily="18" charset="0"/>
                          <a:cs typeface="Times New Roman" pitchFamily="18" charset="0"/>
                        </a:rPr>
                        <a:t>used to enable/disable italic style </a:t>
                      </a:r>
                    </a:p>
                  </a:txBody>
                  <a:tcPr anchor="ctr"/>
                </a:tc>
                <a:extLst>
                  <a:ext uri="{0D108BD9-81ED-4DB2-BD59-A6C34878D82A}">
                    <a16:rowId xmlns:a16="http://schemas.microsoft.com/office/drawing/2014/main" val="10003"/>
                  </a:ext>
                </a:extLst>
              </a:tr>
              <a:tr h="0">
                <a:tc>
                  <a:txBody>
                    <a:bodyPr/>
                    <a:lstStyle/>
                    <a:p>
                      <a:r>
                        <a:rPr lang="en-US" sz="2000" dirty="0">
                          <a:latin typeface="Times New Roman" pitchFamily="18" charset="0"/>
                          <a:cs typeface="Times New Roman" pitchFamily="18" charset="0"/>
                        </a:rPr>
                        <a:t>font-weight </a:t>
                      </a:r>
                    </a:p>
                  </a:txBody>
                  <a:tcPr anchor="ctr"/>
                </a:tc>
                <a:tc>
                  <a:txBody>
                    <a:bodyPr/>
                    <a:lstStyle/>
                    <a:p>
                      <a:r>
                        <a:rPr lang="en-US" sz="2000" dirty="0">
                          <a:latin typeface="Times New Roman" pitchFamily="18" charset="0"/>
                          <a:cs typeface="Times New Roman" pitchFamily="18" charset="0"/>
                        </a:rPr>
                        <a:t>used to enable/disable bold style </a:t>
                      </a:r>
                    </a:p>
                  </a:txBody>
                  <a:tcPr anchor="ct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71</a:t>
            </a:fld>
            <a:endParaRPr lang="en-US"/>
          </a:p>
        </p:txBody>
      </p:sp>
      <p:sp>
        <p:nvSpPr>
          <p:cNvPr id="7" name="Rectangle 6"/>
          <p:cNvSpPr/>
          <p:nvPr/>
        </p:nvSpPr>
        <p:spPr>
          <a:xfrm>
            <a:off x="990600" y="4431268"/>
            <a:ext cx="7917810" cy="646331"/>
          </a:xfrm>
          <a:prstGeom prst="rect">
            <a:avLst/>
          </a:prstGeom>
        </p:spPr>
        <p:txBody>
          <a:bodyPr wrap="square">
            <a:spAutoFit/>
          </a:bodyPr>
          <a:lstStyle/>
          <a:p>
            <a:r>
              <a:rPr lang="en-US" dirty="0">
                <a:hlinkClick r:id="rId2"/>
              </a:rPr>
              <a:t>Complete list of font properties</a:t>
            </a:r>
            <a:r>
              <a:rPr lang="en-US" dirty="0"/>
              <a:t> (http://www.w3schools.com/css/css_reference.asp#font)</a:t>
            </a:r>
          </a:p>
        </p:txBody>
      </p:sp>
    </p:spTree>
    <p:extLst>
      <p:ext uri="{BB962C8B-B14F-4D97-AF65-F5344CB8AC3E}">
        <p14:creationId xmlns:p14="http://schemas.microsoft.com/office/powerpoint/2010/main" val="3372864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font-family</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72</a:t>
            </a:fld>
            <a:endParaRPr lang="en-US"/>
          </a:p>
        </p:txBody>
      </p:sp>
      <p:sp>
        <p:nvSpPr>
          <p:cNvPr id="9" name="TextBox 8"/>
          <p:cNvSpPr txBox="1"/>
          <p:nvPr/>
        </p:nvSpPr>
        <p:spPr>
          <a:xfrm>
            <a:off x="990600" y="1600200"/>
            <a:ext cx="7749988" cy="2031325"/>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Georgia;</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h2 {</a:t>
            </a:r>
          </a:p>
          <a:p>
            <a:r>
              <a:rPr lang="en-US" dirty="0">
                <a:latin typeface="Courier New" pitchFamily="49" charset="0"/>
                <a:cs typeface="Courier New" pitchFamily="49" charset="0"/>
              </a:rPr>
              <a:t>font-family: "Courier New";</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990600" y="3505200"/>
            <a:ext cx="7749988" cy="1631216"/>
          </a:xfrm>
          <a:prstGeom prst="rect">
            <a:avLst/>
          </a:prstGeom>
          <a:solidFill>
            <a:schemeClr val="bg1"/>
          </a:solidFill>
          <a:ln w="19050">
            <a:solidFill>
              <a:schemeClr val="tx1"/>
            </a:solidFill>
          </a:ln>
        </p:spPr>
        <p:txBody>
          <a:bodyPr wrap="square" rtlCol="0">
            <a:spAutoFit/>
          </a:bodyPr>
          <a:lstStyle/>
          <a:p>
            <a:r>
              <a:rPr lang="en-US" sz="2000" dirty="0">
                <a:latin typeface="Georgia" pitchFamily="18" charset="0"/>
              </a:rPr>
              <a:t>This paragraph uses the first style above.</a:t>
            </a:r>
          </a:p>
          <a:p>
            <a:endParaRPr lang="en-US" sz="2000" dirty="0">
              <a:latin typeface="Georgia" pitchFamily="18" charset="0"/>
            </a:endParaRPr>
          </a:p>
          <a:p>
            <a:r>
              <a:rPr lang="en-US" sz="2400" b="1" dirty="0">
                <a:latin typeface="Courier New" pitchFamily="49" charset="0"/>
                <a:cs typeface="Courier New" pitchFamily="49" charset="0"/>
              </a:rPr>
              <a:t>This h2 uses the second style above.</a:t>
            </a:r>
            <a:endParaRPr lang="en-US" sz="2000" b="1" i="1" dirty="0">
              <a:solidFill>
                <a:schemeClr val="tx1">
                  <a:lumMod val="50000"/>
                  <a:lumOff val="50000"/>
                </a:schemeClr>
              </a:solidFill>
              <a:latin typeface="Courier New" pitchFamily="49" charset="0"/>
              <a:cs typeface="Courier New" pitchFamily="49" charset="0"/>
            </a:endParaRPr>
          </a:p>
          <a:p>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990600" y="5105400"/>
            <a:ext cx="7803776" cy="1524000"/>
          </a:xfrm>
        </p:spPr>
        <p:txBody>
          <a:bodyPr/>
          <a:lstStyle/>
          <a:p>
            <a:r>
              <a:rPr lang="en-US" sz="2400" dirty="0">
                <a:latin typeface="Times New Roman" pitchFamily="18" charset="0"/>
                <a:cs typeface="Times New Roman" pitchFamily="18" charset="0"/>
              </a:rPr>
              <a:t>Enclose multi-word font names in quotes</a:t>
            </a:r>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7888807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font-family</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73</a:t>
            </a:fld>
            <a:endParaRPr lang="en-US"/>
          </a:p>
        </p:txBody>
      </p:sp>
      <p:sp>
        <p:nvSpPr>
          <p:cNvPr id="9" name="TextBox 8"/>
          <p:cNvSpPr txBox="1"/>
          <p:nvPr/>
        </p:nvSpPr>
        <p:spPr>
          <a:xfrm>
            <a:off x="1066800" y="1219200"/>
            <a:ext cx="76962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Garamond, "Times New Roman", serif;</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1066800" y="2514600"/>
            <a:ext cx="7673788" cy="954107"/>
          </a:xfrm>
          <a:prstGeom prst="rect">
            <a:avLst/>
          </a:prstGeom>
          <a:solidFill>
            <a:schemeClr val="bg1"/>
          </a:solidFill>
          <a:ln w="19050">
            <a:solidFill>
              <a:schemeClr val="tx1"/>
            </a:solidFill>
          </a:ln>
        </p:spPr>
        <p:txBody>
          <a:bodyPr wrap="square" rtlCol="0">
            <a:spAutoFit/>
          </a:bodyPr>
          <a:lstStyle/>
          <a:p>
            <a:r>
              <a:rPr lang="en-US" sz="2000" dirty="0">
                <a:latin typeface="Garamond" pitchFamily="18" charset="0"/>
              </a:rPr>
              <a:t>This paragraph uses the above style.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1066800" y="3657600"/>
            <a:ext cx="7727576" cy="1524000"/>
          </a:xfrm>
        </p:spPr>
        <p:txBody>
          <a:bodyPr>
            <a:noAutofit/>
          </a:bodyPr>
          <a:lstStyle/>
          <a:p>
            <a:pPr>
              <a:buFont typeface="Wingdings" pitchFamily="2" charset="2"/>
              <a:buChar char="q"/>
            </a:pPr>
            <a:r>
              <a:rPr lang="en-US" sz="2000" dirty="0">
                <a:latin typeface="Times New Roman" pitchFamily="18" charset="0"/>
                <a:cs typeface="Times New Roman" pitchFamily="18" charset="0"/>
              </a:rPr>
              <a:t>We can specify multiple fonts from highest to lowest priority</a:t>
            </a:r>
          </a:p>
          <a:p>
            <a:pPr>
              <a:buFont typeface="Wingdings" pitchFamily="2" charset="2"/>
              <a:buChar char="q"/>
            </a:pPr>
            <a:r>
              <a:rPr lang="en-US" sz="2000" dirty="0">
                <a:latin typeface="Times New Roman" pitchFamily="18" charset="0"/>
                <a:cs typeface="Times New Roman" pitchFamily="18" charset="0"/>
              </a:rPr>
              <a:t>Generic font names:</a:t>
            </a:r>
          </a:p>
          <a:p>
            <a:pPr lvl="1">
              <a:buFont typeface="Wingdings" pitchFamily="2" charset="2"/>
              <a:buChar char="q"/>
            </a:pPr>
            <a:r>
              <a:rPr lang="en-US" sz="2000" dirty="0">
                <a:latin typeface="Times New Roman" pitchFamily="18" charset="0"/>
                <a:cs typeface="Times New Roman" pitchFamily="18" charset="0"/>
              </a:rPr>
              <a:t>serif, sans-serif, cursive, fantasy, </a:t>
            </a:r>
            <a:r>
              <a:rPr lang="en-US" sz="2000" dirty="0" err="1">
                <a:latin typeface="Times New Roman" pitchFamily="18" charset="0"/>
                <a:cs typeface="Times New Roman" pitchFamily="18" charset="0"/>
              </a:rPr>
              <a:t>monospace</a:t>
            </a:r>
            <a:endParaRPr lang="en-US" sz="2000" dirty="0">
              <a:latin typeface="Times New Roman" pitchFamily="18" charset="0"/>
              <a:cs typeface="Times New Roman" pitchFamily="18" charset="0"/>
            </a:endParaRPr>
          </a:p>
          <a:p>
            <a:pPr>
              <a:buFont typeface="Wingdings" pitchFamily="2" charset="2"/>
              <a:buChar char="q"/>
            </a:pPr>
            <a:r>
              <a:rPr lang="en-US" sz="2400" dirty="0">
                <a:latin typeface="Times New Roman" pitchFamily="18" charset="0"/>
                <a:cs typeface="Times New Roman" pitchFamily="18" charset="0"/>
              </a:rPr>
              <a:t>If the first font is not found on the user's computer, the next is tried</a:t>
            </a:r>
          </a:p>
          <a:p>
            <a:pPr>
              <a:buFont typeface="Wingdings" pitchFamily="2" charset="2"/>
              <a:buChar char="q"/>
            </a:pPr>
            <a:r>
              <a:rPr lang="en-US" sz="2000" dirty="0">
                <a:latin typeface="Times New Roman" pitchFamily="18" charset="0"/>
                <a:cs typeface="Times New Roman" pitchFamily="18" charset="0"/>
              </a:rPr>
              <a:t>Placing a generic font name at the end of your font-family value, ensures that every computer will use a valid font</a:t>
            </a:r>
          </a:p>
        </p:txBody>
      </p:sp>
      <p:sp>
        <p:nvSpPr>
          <p:cNvPr id="4" name="Footer Placeholder 3"/>
          <p:cNvSpPr>
            <a:spLocks noGrp="1"/>
          </p:cNvSpPr>
          <p:nvPr>
            <p:ph type="ftr" sz="quarter" idx="11"/>
          </p:nvPr>
        </p:nvSpPr>
        <p:spPr/>
        <p:txBody>
          <a:bodyPr/>
          <a:lstStyle/>
          <a:p>
            <a:r>
              <a:rPr lang="en-US"/>
              <a:t>Prepared By: Tilak Khatri(M.Sc.CSIT CDCSIT)</a:t>
            </a:r>
            <a:endParaRPr lang="en-US" dirty="0"/>
          </a:p>
        </p:txBody>
      </p:sp>
    </p:spTree>
    <p:extLst>
      <p:ext uri="{BB962C8B-B14F-4D97-AF65-F5344CB8AC3E}">
        <p14:creationId xmlns:p14="http://schemas.microsoft.com/office/powerpoint/2010/main" val="4621612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font-size</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74</a:t>
            </a:fld>
            <a:endParaRPr lang="en-US"/>
          </a:p>
        </p:txBody>
      </p:sp>
      <p:sp>
        <p:nvSpPr>
          <p:cNvPr id="9" name="TextBox 8"/>
          <p:cNvSpPr txBox="1"/>
          <p:nvPr/>
        </p:nvSpPr>
        <p:spPr>
          <a:xfrm>
            <a:off x="990600" y="1295400"/>
            <a:ext cx="7772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	font-size: 24pt;</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990600" y="2362200"/>
            <a:ext cx="7749988" cy="1015663"/>
          </a:xfrm>
          <a:prstGeom prst="rect">
            <a:avLst/>
          </a:prstGeom>
          <a:solidFill>
            <a:schemeClr val="bg1"/>
          </a:solidFill>
          <a:ln w="19050">
            <a:solidFill>
              <a:schemeClr val="tx1"/>
            </a:solidFill>
          </a:ln>
        </p:spPr>
        <p:txBody>
          <a:bodyPr wrap="square" rtlCol="0">
            <a:spAutoFit/>
          </a:bodyPr>
          <a:lstStyle/>
          <a:p>
            <a:r>
              <a:rPr lang="en-US" sz="2400" dirty="0">
                <a:latin typeface="Times New Roman" pitchFamily="18" charset="0"/>
                <a:cs typeface="Times New Roman" pitchFamily="18" charset="0"/>
              </a:rPr>
              <a:t>This paragraph uses the style above.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990600" y="3581400"/>
            <a:ext cx="8153400" cy="2438400"/>
          </a:xfrm>
        </p:spPr>
        <p:txBody>
          <a:bodyPr>
            <a:noAutofit/>
          </a:bodyPr>
          <a:lstStyle/>
          <a:p>
            <a:r>
              <a:rPr lang="en-US" sz="2000" dirty="0">
                <a:solidFill>
                  <a:srgbClr val="00009A"/>
                </a:solidFill>
                <a:latin typeface="Times New Roman" pitchFamily="18" charset="0"/>
                <a:cs typeface="Times New Roman" pitchFamily="18" charset="0"/>
              </a:rPr>
              <a:t>units: pixels (</a:t>
            </a:r>
            <a:r>
              <a:rPr lang="en-US" sz="2000" dirty="0" err="1">
                <a:solidFill>
                  <a:srgbClr val="00009A"/>
                </a:solidFill>
                <a:latin typeface="Times New Roman" pitchFamily="18" charset="0"/>
                <a:cs typeface="Times New Roman" pitchFamily="18" charset="0"/>
              </a:rPr>
              <a:t>px</a:t>
            </a:r>
            <a:r>
              <a:rPr lang="en-US" sz="2000" dirty="0">
                <a:solidFill>
                  <a:srgbClr val="00009A"/>
                </a:solidFill>
                <a:latin typeface="Times New Roman" pitchFamily="18" charset="0"/>
                <a:cs typeface="Times New Roman" pitchFamily="18" charset="0"/>
              </a:rPr>
              <a:t>) vs. point (</a:t>
            </a:r>
            <a:r>
              <a:rPr lang="en-US" sz="2000" dirty="0" err="1">
                <a:solidFill>
                  <a:srgbClr val="00009A"/>
                </a:solidFill>
                <a:latin typeface="Times New Roman" pitchFamily="18" charset="0"/>
                <a:cs typeface="Times New Roman" pitchFamily="18" charset="0"/>
              </a:rPr>
              <a:t>pt</a:t>
            </a:r>
            <a:r>
              <a:rPr lang="en-US" sz="2000" dirty="0">
                <a:solidFill>
                  <a:srgbClr val="00009A"/>
                </a:solidFill>
                <a:latin typeface="Times New Roman" pitchFamily="18" charset="0"/>
                <a:cs typeface="Times New Roman" pitchFamily="18" charset="0"/>
              </a:rPr>
              <a:t>) vs. m-size (</a:t>
            </a:r>
            <a:r>
              <a:rPr lang="en-US" sz="2000" dirty="0" err="1">
                <a:solidFill>
                  <a:srgbClr val="00009A"/>
                </a:solidFill>
                <a:latin typeface="Times New Roman" pitchFamily="18" charset="0"/>
                <a:cs typeface="Times New Roman" pitchFamily="18" charset="0"/>
              </a:rPr>
              <a:t>em</a:t>
            </a:r>
            <a:r>
              <a:rPr lang="en-US" sz="2000" dirty="0">
                <a:solidFill>
                  <a:srgbClr val="00009A"/>
                </a:solidFill>
                <a:latin typeface="Times New Roman" pitchFamily="18" charset="0"/>
                <a:cs typeface="Times New Roman" pitchFamily="18" charset="0"/>
              </a:rPr>
              <a:t>)</a:t>
            </a:r>
          </a:p>
          <a:p>
            <a:pPr marL="0" indent="0">
              <a:buNone/>
            </a:pPr>
            <a:r>
              <a:rPr lang="en-US" sz="1800" dirty="0">
                <a:solidFill>
                  <a:srgbClr val="000000"/>
                </a:solidFill>
                <a:latin typeface="Times New Roman" pitchFamily="18" charset="0"/>
                <a:cs typeface="Times New Roman" pitchFamily="18" charset="0"/>
              </a:rPr>
              <a:t>16px</a:t>
            </a:r>
            <a:r>
              <a:rPr lang="en-US" sz="2000" dirty="0">
                <a:solidFill>
                  <a:srgbClr val="000000"/>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16pt</a:t>
            </a:r>
            <a:r>
              <a:rPr lang="en-US" sz="2000" dirty="0">
                <a:solidFill>
                  <a:srgbClr val="000000"/>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1.16em</a:t>
            </a:r>
          </a:p>
          <a:p>
            <a:r>
              <a:rPr lang="en-US" sz="2000" dirty="0">
                <a:solidFill>
                  <a:srgbClr val="000000"/>
                </a:solidFill>
                <a:latin typeface="Times New Roman" pitchFamily="18" charset="0"/>
                <a:cs typeface="Times New Roman" pitchFamily="18" charset="0"/>
              </a:rPr>
              <a:t>vague font sizes: </a:t>
            </a:r>
            <a:r>
              <a:rPr lang="en-US" sz="700" dirty="0">
                <a:solidFill>
                  <a:srgbClr val="000000"/>
                </a:solidFill>
                <a:latin typeface="Times New Roman" pitchFamily="18" charset="0"/>
                <a:cs typeface="Times New Roman" pitchFamily="18" charset="0"/>
              </a:rPr>
              <a:t>xx-small</a:t>
            </a:r>
            <a:r>
              <a:rPr lang="en-US" sz="2000" dirty="0">
                <a:solidFill>
                  <a:srgbClr val="000000"/>
                </a:solidFill>
                <a:latin typeface="Times New Roman" pitchFamily="18" charset="0"/>
                <a:cs typeface="Times New Roman" pitchFamily="18" charset="0"/>
              </a:rPr>
              <a:t>, </a:t>
            </a:r>
            <a:r>
              <a:rPr lang="en-US" sz="700" dirty="0">
                <a:solidFill>
                  <a:srgbClr val="000000"/>
                </a:solidFill>
                <a:latin typeface="Times New Roman" pitchFamily="18" charset="0"/>
                <a:cs typeface="Times New Roman" pitchFamily="18" charset="0"/>
              </a:rPr>
              <a:t>x-small</a:t>
            </a:r>
            <a:r>
              <a:rPr lang="en-US" sz="2000" dirty="0">
                <a:solidFill>
                  <a:srgbClr val="000000"/>
                </a:solidFill>
                <a:latin typeface="Times New Roman" pitchFamily="18" charset="0"/>
                <a:cs typeface="Times New Roman" pitchFamily="18" charset="0"/>
              </a:rPr>
              <a:t>, </a:t>
            </a:r>
            <a:r>
              <a:rPr lang="en-US" sz="700" dirty="0">
                <a:solidFill>
                  <a:srgbClr val="000000"/>
                </a:solidFill>
                <a:latin typeface="Times New Roman" pitchFamily="18" charset="0"/>
                <a:cs typeface="Times New Roman" pitchFamily="18" charset="0"/>
              </a:rPr>
              <a:t>small</a:t>
            </a:r>
            <a:r>
              <a:rPr lang="en-US" sz="2000" dirty="0">
                <a:solidFill>
                  <a:srgbClr val="000000"/>
                </a:solidFill>
                <a:latin typeface="Times New Roman" pitchFamily="18" charset="0"/>
                <a:cs typeface="Times New Roman" pitchFamily="18" charset="0"/>
              </a:rPr>
              <a:t>, </a:t>
            </a:r>
            <a:r>
              <a:rPr lang="en-US" sz="1000" dirty="0">
                <a:solidFill>
                  <a:srgbClr val="000000"/>
                </a:solidFill>
                <a:latin typeface="Times New Roman" pitchFamily="18" charset="0"/>
                <a:cs typeface="Times New Roman" pitchFamily="18" charset="0"/>
              </a:rPr>
              <a:t>medium</a:t>
            </a:r>
            <a:r>
              <a:rPr lang="en-US" sz="2000" dirty="0">
                <a:solidFill>
                  <a:srgbClr val="000000"/>
                </a:solidFill>
                <a:latin typeface="Times New Roman" pitchFamily="18" charset="0"/>
                <a:cs typeface="Times New Roman" pitchFamily="18" charset="0"/>
              </a:rPr>
              <a:t>, </a:t>
            </a:r>
            <a:r>
              <a:rPr lang="en-US" sz="1200" dirty="0">
                <a:solidFill>
                  <a:srgbClr val="000000"/>
                </a:solidFill>
                <a:latin typeface="Times New Roman" pitchFamily="18" charset="0"/>
                <a:cs typeface="Times New Roman" pitchFamily="18" charset="0"/>
              </a:rPr>
              <a:t>large</a:t>
            </a:r>
            <a:r>
              <a:rPr lang="en-US" sz="2000" dirty="0">
                <a:solidFill>
                  <a:srgbClr val="000000"/>
                </a:solidFill>
                <a:latin typeface="Times New Roman" pitchFamily="18" charset="0"/>
                <a:cs typeface="Times New Roman" pitchFamily="18" charset="0"/>
              </a:rPr>
              <a:t>, x-large, </a:t>
            </a:r>
            <a:r>
              <a:rPr lang="en-US" sz="2800" dirty="0">
                <a:solidFill>
                  <a:srgbClr val="000000"/>
                </a:solidFill>
                <a:latin typeface="Times New Roman" pitchFamily="18" charset="0"/>
                <a:cs typeface="Times New Roman" pitchFamily="18" charset="0"/>
              </a:rPr>
              <a:t>xx-large</a:t>
            </a:r>
            <a:r>
              <a:rPr lang="en-US" sz="2000" dirty="0">
                <a:solidFill>
                  <a:srgbClr val="000000"/>
                </a:solidFill>
                <a:latin typeface="Times New Roman" pitchFamily="18" charset="0"/>
                <a:cs typeface="Times New Roman" pitchFamily="18" charset="0"/>
              </a:rPr>
              <a:t>, </a:t>
            </a:r>
            <a:r>
              <a:rPr lang="en-US" sz="1600" dirty="0">
                <a:solidFill>
                  <a:srgbClr val="000000"/>
                </a:solidFill>
                <a:latin typeface="Times New Roman" pitchFamily="18" charset="0"/>
                <a:cs typeface="Times New Roman" pitchFamily="18" charset="0"/>
              </a:rPr>
              <a:t>smaller</a:t>
            </a:r>
            <a:r>
              <a:rPr lang="en-US" sz="2000" dirty="0">
                <a:solidFill>
                  <a:srgbClr val="000000"/>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larger</a:t>
            </a:r>
          </a:p>
          <a:p>
            <a:r>
              <a:rPr lang="fr-FR" sz="2000" dirty="0" err="1">
                <a:solidFill>
                  <a:srgbClr val="000000"/>
                </a:solidFill>
                <a:latin typeface="Times New Roman" pitchFamily="18" charset="0"/>
                <a:cs typeface="Times New Roman" pitchFamily="18" charset="0"/>
              </a:rPr>
              <a:t>percentage</a:t>
            </a:r>
            <a:r>
              <a:rPr lang="fr-FR" sz="2000" dirty="0">
                <a:solidFill>
                  <a:srgbClr val="000000"/>
                </a:solidFill>
                <a:latin typeface="Times New Roman" pitchFamily="18" charset="0"/>
                <a:cs typeface="Times New Roman" pitchFamily="18" charset="0"/>
              </a:rPr>
              <a:t> font sizes, </a:t>
            </a:r>
            <a:r>
              <a:rPr lang="fr-FR" sz="2000" dirty="0" err="1">
                <a:solidFill>
                  <a:srgbClr val="000000"/>
                </a:solidFill>
                <a:latin typeface="Times New Roman" pitchFamily="18" charset="0"/>
                <a:cs typeface="Times New Roman" pitchFamily="18" charset="0"/>
              </a:rPr>
              <a:t>e.g</a:t>
            </a:r>
            <a:r>
              <a:rPr lang="fr-FR" sz="2000" dirty="0">
                <a:solidFill>
                  <a:srgbClr val="000000"/>
                </a:solidFill>
                <a:latin typeface="Times New Roman" pitchFamily="18" charset="0"/>
                <a:cs typeface="Times New Roman" pitchFamily="18" charset="0"/>
              </a:rPr>
              <a:t>.: </a:t>
            </a:r>
            <a:r>
              <a:rPr lang="fr-FR" sz="1800" dirty="0">
                <a:solidFill>
                  <a:srgbClr val="000000"/>
                </a:solidFill>
                <a:latin typeface="Times New Roman" pitchFamily="18" charset="0"/>
                <a:cs typeface="Times New Roman" pitchFamily="18" charset="0"/>
              </a:rPr>
              <a:t>90%</a:t>
            </a:r>
            <a:r>
              <a:rPr lang="fr-FR" sz="2000" dirty="0">
                <a:solidFill>
                  <a:srgbClr val="000000"/>
                </a:solidFill>
                <a:latin typeface="Times New Roman" pitchFamily="18" charset="0"/>
                <a:cs typeface="Times New Roman" pitchFamily="18" charset="0"/>
              </a:rPr>
              <a:t>, </a:t>
            </a:r>
            <a:r>
              <a:rPr lang="fr-FR" sz="2800" dirty="0">
                <a:solidFill>
                  <a:srgbClr val="000000"/>
                </a:solidFill>
                <a:latin typeface="Times New Roman" pitchFamily="18" charset="0"/>
                <a:cs typeface="Times New Roman" pitchFamily="18" charset="0"/>
              </a:rPr>
              <a:t>120%</a:t>
            </a:r>
          </a:p>
        </p:txBody>
      </p:sp>
      <p:sp>
        <p:nvSpPr>
          <p:cNvPr id="4" name="Footer Placeholder 3"/>
          <p:cNvSpPr>
            <a:spLocks noGrp="1"/>
          </p:cNvSpPr>
          <p:nvPr>
            <p:ph type="ftr" sz="quarter" idx="11"/>
          </p:nvPr>
        </p:nvSpPr>
        <p:spPr/>
        <p:txBody>
          <a:bodyPr/>
          <a:lstStyle/>
          <a:p>
            <a:r>
              <a:rPr lang="en-US"/>
              <a:t>Prepared By: Tilak Khatri(M.Sc.CSIT CDCSIT)</a:t>
            </a:r>
            <a:endParaRPr lang="en-US" dirty="0"/>
          </a:p>
        </p:txBody>
      </p:sp>
    </p:spTree>
    <p:extLst>
      <p:ext uri="{BB962C8B-B14F-4D97-AF65-F5344CB8AC3E}">
        <p14:creationId xmlns:p14="http://schemas.microsoft.com/office/powerpoint/2010/main" val="4586530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font-size</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75</a:t>
            </a:fld>
            <a:endParaRPr lang="en-US"/>
          </a:p>
        </p:txBody>
      </p:sp>
      <p:sp>
        <p:nvSpPr>
          <p:cNvPr id="9" name="TextBox 8"/>
          <p:cNvSpPr txBox="1"/>
          <p:nvPr/>
        </p:nvSpPr>
        <p:spPr>
          <a:xfrm>
            <a:off x="990600" y="1219200"/>
            <a:ext cx="7772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	font-size: 24pt;</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990600" y="2286000"/>
            <a:ext cx="7749988" cy="1015663"/>
          </a:xfrm>
          <a:prstGeom prst="rect">
            <a:avLst/>
          </a:prstGeom>
          <a:solidFill>
            <a:schemeClr val="bg1"/>
          </a:solidFill>
          <a:ln w="19050">
            <a:solidFill>
              <a:schemeClr val="tx1"/>
            </a:solidFill>
          </a:ln>
        </p:spPr>
        <p:txBody>
          <a:bodyPr wrap="square" rtlCol="0">
            <a:spAutoFit/>
          </a:bodyPr>
          <a:lstStyle/>
          <a:p>
            <a:r>
              <a:rPr lang="en-US" sz="2400" dirty="0">
                <a:latin typeface="Times New Roman" pitchFamily="18" charset="0"/>
                <a:cs typeface="Times New Roman" pitchFamily="18" charset="0"/>
              </a:rPr>
              <a:t>This paragraph uses the style above.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990600" y="3352800"/>
            <a:ext cx="7803776" cy="1524000"/>
          </a:xfrm>
        </p:spPr>
        <p:txBody>
          <a:bodyPr>
            <a:noAutofit/>
          </a:bodyPr>
          <a:lstStyle/>
          <a:p>
            <a:pPr>
              <a:buFont typeface="Wingdings" pitchFamily="2" charset="2"/>
              <a:buChar char="q"/>
            </a:pPr>
            <a:r>
              <a:rPr lang="en-US" sz="2400" dirty="0" err="1">
                <a:solidFill>
                  <a:srgbClr val="000000"/>
                </a:solidFill>
                <a:latin typeface="Times New Roman" pitchFamily="18" charset="0"/>
                <a:cs typeface="Times New Roman" pitchFamily="18" charset="0"/>
              </a:rPr>
              <a:t>pt</a:t>
            </a:r>
            <a:r>
              <a:rPr lang="en-US" sz="2400" dirty="0">
                <a:solidFill>
                  <a:srgbClr val="000000"/>
                </a:solidFill>
                <a:latin typeface="Times New Roman" pitchFamily="18" charset="0"/>
                <a:cs typeface="Times New Roman" pitchFamily="18" charset="0"/>
              </a:rPr>
              <a:t> specifies number of point, where a point is 1/72 of an inch onscreen</a:t>
            </a:r>
          </a:p>
          <a:p>
            <a:pPr>
              <a:buFont typeface="Wingdings" pitchFamily="2" charset="2"/>
              <a:buChar char="q"/>
            </a:pPr>
            <a:r>
              <a:rPr lang="en-US" sz="2400" dirty="0" err="1">
                <a:solidFill>
                  <a:srgbClr val="000000"/>
                </a:solidFill>
                <a:latin typeface="Times New Roman" pitchFamily="18" charset="0"/>
                <a:cs typeface="Times New Roman" pitchFamily="18" charset="0"/>
              </a:rPr>
              <a:t>px</a:t>
            </a:r>
            <a:r>
              <a:rPr lang="en-US" sz="2400" dirty="0">
                <a:solidFill>
                  <a:srgbClr val="000000"/>
                </a:solidFill>
                <a:latin typeface="Times New Roman" pitchFamily="18" charset="0"/>
                <a:cs typeface="Times New Roman" pitchFamily="18" charset="0"/>
              </a:rPr>
              <a:t> specifies a number of pixels on the screen</a:t>
            </a:r>
          </a:p>
          <a:p>
            <a:pPr>
              <a:buFont typeface="Wingdings" pitchFamily="2" charset="2"/>
              <a:buChar char="q"/>
            </a:pPr>
            <a:r>
              <a:rPr lang="en-US" sz="2400" dirty="0" err="1">
                <a:solidFill>
                  <a:srgbClr val="000000"/>
                </a:solidFill>
                <a:latin typeface="Times New Roman" pitchFamily="18" charset="0"/>
                <a:cs typeface="Times New Roman" pitchFamily="18" charset="0"/>
              </a:rPr>
              <a:t>em</a:t>
            </a:r>
            <a:r>
              <a:rPr lang="en-US" sz="2400" dirty="0">
                <a:solidFill>
                  <a:srgbClr val="000000"/>
                </a:solidFill>
                <a:latin typeface="Times New Roman" pitchFamily="18" charset="0"/>
                <a:cs typeface="Times New Roman" pitchFamily="18" charset="0"/>
              </a:rPr>
              <a:t> specifies number of m-widths, where 1 </a:t>
            </a:r>
            <a:r>
              <a:rPr lang="en-US" sz="2400" dirty="0" err="1">
                <a:solidFill>
                  <a:srgbClr val="000000"/>
                </a:solidFill>
                <a:latin typeface="Times New Roman" pitchFamily="18" charset="0"/>
                <a:cs typeface="Times New Roman" pitchFamily="18" charset="0"/>
              </a:rPr>
              <a:t>em</a:t>
            </a:r>
            <a:r>
              <a:rPr lang="en-US" sz="2400" dirty="0">
                <a:solidFill>
                  <a:srgbClr val="000000"/>
                </a:solidFill>
                <a:latin typeface="Times New Roman" pitchFamily="18" charset="0"/>
                <a:cs typeface="Times New Roman" pitchFamily="18" charset="0"/>
              </a:rPr>
              <a:t> is equal to the font's current size</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endParaRPr lang="en-US" dirty="0"/>
          </a:p>
        </p:txBody>
      </p:sp>
    </p:spTree>
    <p:extLst>
      <p:ext uri="{BB962C8B-B14F-4D97-AF65-F5344CB8AC3E}">
        <p14:creationId xmlns:p14="http://schemas.microsoft.com/office/powerpoint/2010/main" val="41949384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font-weight, font-style</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76</a:t>
            </a:fld>
            <a:endParaRPr lang="en-US"/>
          </a:p>
        </p:txBody>
      </p:sp>
      <p:sp>
        <p:nvSpPr>
          <p:cNvPr id="9" name="TextBox 8"/>
          <p:cNvSpPr txBox="1"/>
          <p:nvPr/>
        </p:nvSpPr>
        <p:spPr>
          <a:xfrm>
            <a:off x="990600" y="1295400"/>
            <a:ext cx="7772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font-weight: bold;</a:t>
            </a:r>
          </a:p>
          <a:p>
            <a:r>
              <a:rPr lang="en-US" dirty="0">
                <a:latin typeface="Courier New" pitchFamily="49" charset="0"/>
                <a:cs typeface="Courier New" pitchFamily="49" charset="0"/>
              </a:rPr>
              <a:t>font-style: italic;</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990600" y="2703493"/>
            <a:ext cx="7772400" cy="954107"/>
          </a:xfrm>
          <a:prstGeom prst="rect">
            <a:avLst/>
          </a:prstGeom>
          <a:solidFill>
            <a:schemeClr val="bg1"/>
          </a:solidFill>
          <a:ln w="19050">
            <a:solidFill>
              <a:schemeClr val="tx1"/>
            </a:solidFill>
          </a:ln>
        </p:spPr>
        <p:txBody>
          <a:bodyPr wrap="square" rtlCol="0">
            <a:spAutoFit/>
          </a:bodyPr>
          <a:lstStyle/>
          <a:p>
            <a:r>
              <a:rPr lang="en-US" sz="2000" b="1" i="1" dirty="0">
                <a:latin typeface="Times New Roman" pitchFamily="18" charset="0"/>
                <a:cs typeface="Times New Roman" pitchFamily="18" charset="0"/>
              </a:rPr>
              <a:t>This paragraph uses the style above.</a:t>
            </a:r>
            <a:r>
              <a:rPr lang="en-US" sz="2000" b="1" i="1" dirty="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990600" y="3886200"/>
            <a:ext cx="7803776" cy="1524000"/>
          </a:xfrm>
        </p:spPr>
        <p:txBody>
          <a:bodyPr/>
          <a:lstStyle/>
          <a:p>
            <a:pPr>
              <a:buFont typeface="Wingdings" pitchFamily="2" charset="2"/>
              <a:buChar char="q"/>
            </a:pPr>
            <a:r>
              <a:rPr lang="en-US" sz="2400" dirty="0">
                <a:latin typeface="Times New Roman" pitchFamily="18" charset="0"/>
                <a:cs typeface="Times New Roman" pitchFamily="18" charset="0"/>
              </a:rPr>
              <a:t>Either of the above can be set to normal to turn them off (e.g. headings)</a:t>
            </a:r>
          </a:p>
        </p:txBody>
      </p:sp>
      <p:sp>
        <p:nvSpPr>
          <p:cNvPr id="4" name="Footer Placeholder 3"/>
          <p:cNvSpPr>
            <a:spLocks noGrp="1"/>
          </p:cNvSpPr>
          <p:nvPr>
            <p:ph type="ftr" sz="quarter" idx="11"/>
          </p:nvPr>
        </p:nvSpPr>
        <p:spPr/>
        <p:txBody>
          <a:bodyPr/>
          <a:lstStyle/>
          <a:p>
            <a:r>
              <a:rPr lang="en-US"/>
              <a:t>Prepared By: Tilak Khatri(M.Sc.CSIT CDCSIT)</a:t>
            </a:r>
            <a:endParaRPr lang="en-US" dirty="0"/>
          </a:p>
        </p:txBody>
      </p:sp>
    </p:spTree>
    <p:extLst>
      <p:ext uri="{BB962C8B-B14F-4D97-AF65-F5344CB8AC3E}">
        <p14:creationId xmlns:p14="http://schemas.microsoft.com/office/powerpoint/2010/main" val="2013140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CSS Links</a:t>
            </a:r>
          </a:p>
        </p:txBody>
      </p:sp>
      <p:sp>
        <p:nvSpPr>
          <p:cNvPr id="3" name="Content Placeholder 2"/>
          <p:cNvSpPr>
            <a:spLocks noGrp="1"/>
          </p:cNvSpPr>
          <p:nvPr>
            <p:ph sz="quarter" idx="1"/>
          </p:nvPr>
        </p:nvSpPr>
        <p:spPr>
          <a:xfrm>
            <a:off x="1066800" y="1600200"/>
            <a:ext cx="7699248" cy="4495800"/>
          </a:xfrm>
        </p:spPr>
        <p:txBody>
          <a:bodyPr/>
          <a:lstStyle/>
          <a:p>
            <a:pPr>
              <a:buFont typeface="Wingdings" pitchFamily="2" charset="2"/>
              <a:buChar char="q"/>
            </a:pPr>
            <a:r>
              <a:rPr lang="en-US" dirty="0">
                <a:latin typeface="Times New Roman" pitchFamily="18" charset="0"/>
                <a:cs typeface="Times New Roman" pitchFamily="18" charset="0"/>
              </a:rPr>
              <a:t>With CSS, </a:t>
            </a:r>
            <a:r>
              <a:rPr lang="en-US" b="1" dirty="0">
                <a:solidFill>
                  <a:srgbClr val="C00000"/>
                </a:solidFill>
                <a:latin typeface="Times New Roman" pitchFamily="18" charset="0"/>
                <a:cs typeface="Times New Roman" pitchFamily="18" charset="0"/>
              </a:rPr>
              <a:t>links</a:t>
            </a:r>
            <a:r>
              <a:rPr lang="en-US" dirty="0">
                <a:latin typeface="Times New Roman" pitchFamily="18" charset="0"/>
                <a:cs typeface="Times New Roman" pitchFamily="18" charset="0"/>
              </a:rPr>
              <a:t> can be styled in many different ways.</a:t>
            </a:r>
          </a:p>
          <a:p>
            <a:pPr marL="457200" lvl="0" indent="-457200" eaLnBrk="0" hangingPunct="0">
              <a:spcBef>
                <a:spcPct val="0"/>
              </a:spcBef>
              <a:buClrTx/>
              <a:buSzTx/>
              <a:buFont typeface="Wingdings" pitchFamily="2" charset="2"/>
              <a:buChar char="q"/>
            </a:pPr>
            <a:r>
              <a:rPr lang="en-US" altLang="en-US" sz="32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Styling Links</a:t>
            </a:r>
          </a:p>
          <a:p>
            <a:pPr lvl="0" eaLnBrk="0" hangingPunct="0">
              <a:spcBef>
                <a:spcPct val="0"/>
              </a:spcBef>
              <a:buClrTx/>
              <a:buSzTx/>
              <a:buFont typeface="Wingdings" pitchFamily="2" charset="2"/>
              <a:buChar char="q"/>
            </a:pPr>
            <a:r>
              <a:rPr lang="en-US" altLang="en-US" sz="1800" dirty="0">
                <a:solidFill>
                  <a:srgbClr val="000000"/>
                </a:solidFill>
                <a:latin typeface="Times New Roman" pitchFamily="18" charset="0"/>
                <a:cs typeface="Times New Roman" pitchFamily="18" charset="0"/>
              </a:rPr>
              <a:t>Links can be styled with any CSS property (e.g. </a:t>
            </a:r>
            <a:r>
              <a:rPr lang="en-US" altLang="en-US" sz="1800" dirty="0">
                <a:solidFill>
                  <a:srgbClr val="DC143C"/>
                </a:solidFill>
                <a:latin typeface="Times New Roman" pitchFamily="18" charset="0"/>
                <a:cs typeface="Times New Roman" pitchFamily="18" charset="0"/>
              </a:rPr>
              <a:t>color</a:t>
            </a:r>
            <a:r>
              <a:rPr lang="en-US" altLang="en-US" sz="1800" dirty="0">
                <a:solidFill>
                  <a:srgbClr val="000000"/>
                </a:solidFill>
                <a:latin typeface="Times New Roman" pitchFamily="18" charset="0"/>
                <a:cs typeface="Times New Roman" pitchFamily="18" charset="0"/>
              </a:rPr>
              <a:t>, </a:t>
            </a:r>
            <a:r>
              <a:rPr lang="en-US" altLang="en-US" sz="1800" dirty="0">
                <a:solidFill>
                  <a:srgbClr val="DC143C"/>
                </a:solidFill>
                <a:latin typeface="Times New Roman" pitchFamily="18" charset="0"/>
                <a:cs typeface="Times New Roman" pitchFamily="18" charset="0"/>
              </a:rPr>
              <a:t>font-family</a:t>
            </a:r>
            <a:r>
              <a:rPr lang="en-US" altLang="en-US" sz="1800" dirty="0">
                <a:solidFill>
                  <a:srgbClr val="000000"/>
                </a:solidFill>
                <a:latin typeface="Times New Roman" pitchFamily="18" charset="0"/>
                <a:cs typeface="Times New Roman" pitchFamily="18" charset="0"/>
              </a:rPr>
              <a:t>, </a:t>
            </a:r>
            <a:r>
              <a:rPr lang="en-US" altLang="en-US" sz="1800" dirty="0">
                <a:solidFill>
                  <a:srgbClr val="DC143C"/>
                </a:solidFill>
                <a:latin typeface="Times New Roman" pitchFamily="18" charset="0"/>
                <a:cs typeface="Times New Roman" pitchFamily="18" charset="0"/>
              </a:rPr>
              <a:t>background</a:t>
            </a:r>
            <a:r>
              <a:rPr lang="en-US" altLang="en-US" sz="1800" dirty="0">
                <a:solidFill>
                  <a:srgbClr val="000000"/>
                </a:solidFill>
                <a:latin typeface="Times New Roman" pitchFamily="18" charset="0"/>
                <a:cs typeface="Times New Roman" pitchFamily="18" charset="0"/>
              </a:rPr>
              <a:t>, etc.).</a:t>
            </a:r>
            <a:endParaRPr lang="en-US" altLang="en-US" sz="3200" dirty="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77</a:t>
            </a:fld>
            <a:endParaRPr lang="en-US"/>
          </a:p>
        </p:txBody>
      </p:sp>
      <p:sp>
        <p:nvSpPr>
          <p:cNvPr id="8" name="Rectangle 7"/>
          <p:cNvSpPr/>
          <p:nvPr/>
        </p:nvSpPr>
        <p:spPr>
          <a:xfrm>
            <a:off x="1066800" y="4038600"/>
            <a:ext cx="4572000" cy="1200329"/>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a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hotpink</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41003922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78</a:t>
            </a:fld>
            <a:endParaRPr lang="en-US"/>
          </a:p>
        </p:txBody>
      </p:sp>
      <p:sp>
        <p:nvSpPr>
          <p:cNvPr id="6" name="Rectangle 1"/>
          <p:cNvSpPr>
            <a:spLocks noChangeArrowheads="1"/>
          </p:cNvSpPr>
          <p:nvPr/>
        </p:nvSpPr>
        <p:spPr bwMode="auto">
          <a:xfrm>
            <a:off x="1066800" y="304800"/>
            <a:ext cx="48768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In addition, links can be styled differently depending on what </a:t>
            </a: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state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they are in.</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four links states are:</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a:link</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 a normal, unvisited link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a:visited</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 a link the user has visited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a:hover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 a link when the user </a:t>
            </a:r>
            <a:r>
              <a:rPr kumimoji="0" lang="en-US" altLang="en-US" sz="2400" b="0" i="0" u="none" strike="noStrike" cap="none" normalizeH="0" baseline="0" dirty="0" err="1">
                <a:ln>
                  <a:noFill/>
                </a:ln>
                <a:solidFill>
                  <a:srgbClr val="000000"/>
                </a:solidFill>
                <a:effectLst/>
                <a:latin typeface="Times New Roman" pitchFamily="18" charset="0"/>
                <a:cs typeface="Times New Roman" pitchFamily="18" charset="0"/>
              </a:rPr>
              <a:t>mouses</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over it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a:active</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 a link the moment it is clicked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6248400" y="1600200"/>
            <a:ext cx="2286000" cy="3785652"/>
          </a:xfrm>
          <a:prstGeom prst="rect">
            <a:avLst/>
          </a:prstGeom>
        </p:spPr>
        <p:txBody>
          <a:bodyPr wrap="square">
            <a:spAutoFit/>
          </a:bodyPr>
          <a:lstStyle/>
          <a:p>
            <a:r>
              <a:rPr lang="en-US" sz="1200" dirty="0">
                <a:solidFill>
                  <a:srgbClr val="000000"/>
                </a:solidFill>
                <a:latin typeface="Segoe UI" panose="020B0502040204020203" pitchFamily="34" charset="0"/>
              </a:rPr>
              <a:t>Example</a:t>
            </a:r>
          </a:p>
          <a:p>
            <a:r>
              <a:rPr lang="en-US" sz="1200" dirty="0">
                <a:solidFill>
                  <a:srgbClr val="008000"/>
                </a:solidFill>
                <a:latin typeface="Consolas" panose="020B0609020204030204" pitchFamily="49" charset="0"/>
              </a:rPr>
              <a:t>/* unvisited link */</a:t>
            </a:r>
            <a:br>
              <a:rPr lang="en-US" sz="1200" dirty="0">
                <a:solidFill>
                  <a:srgbClr val="A52A2A"/>
                </a:solidFill>
                <a:latin typeface="Consolas" panose="020B0609020204030204" pitchFamily="49" charset="0"/>
              </a:rPr>
            </a:br>
            <a:r>
              <a:rPr lang="en-US" sz="1200" dirty="0">
                <a:solidFill>
                  <a:srgbClr val="A52A2A"/>
                </a:solidFill>
                <a:latin typeface="Consolas" panose="020B0609020204030204" pitchFamily="49" charset="0"/>
              </a:rPr>
              <a:t>a:link </a:t>
            </a:r>
            <a:r>
              <a:rPr lang="en-US" sz="1200" dirty="0">
                <a:solidFill>
                  <a:srgbClr val="000000"/>
                </a:solidFill>
                <a:latin typeface="Consolas" panose="020B0609020204030204" pitchFamily="49" charset="0"/>
              </a:rPr>
              <a:t>{</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color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red</a:t>
            </a:r>
            <a:r>
              <a:rPr lang="en-US" sz="1200" dirty="0">
                <a:solidFill>
                  <a:srgbClr val="000000"/>
                </a:solidFill>
                <a:latin typeface="Consolas" panose="020B0609020204030204" pitchFamily="49" charset="0"/>
              </a:rPr>
              <a:t>;</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br>
              <a:rPr lang="en-US" sz="1200" dirty="0">
                <a:solidFill>
                  <a:srgbClr val="A52A2A"/>
                </a:solidFill>
                <a:latin typeface="Consolas" panose="020B0609020204030204" pitchFamily="49" charset="0"/>
              </a:rPr>
            </a:br>
            <a:br>
              <a:rPr lang="en-US" sz="1200" dirty="0">
                <a:solidFill>
                  <a:srgbClr val="A52A2A"/>
                </a:solidFill>
                <a:latin typeface="Consolas" panose="020B0609020204030204" pitchFamily="49" charset="0"/>
              </a:rPr>
            </a:br>
            <a:r>
              <a:rPr lang="en-US" sz="1200" dirty="0">
                <a:solidFill>
                  <a:srgbClr val="008000"/>
                </a:solidFill>
                <a:latin typeface="Consolas" panose="020B0609020204030204" pitchFamily="49" charset="0"/>
              </a:rPr>
              <a:t>/* visited link */</a:t>
            </a:r>
            <a:br>
              <a:rPr lang="en-US" sz="1200" dirty="0">
                <a:solidFill>
                  <a:srgbClr val="A52A2A"/>
                </a:solidFill>
                <a:latin typeface="Consolas" panose="020B0609020204030204" pitchFamily="49" charset="0"/>
              </a:rPr>
            </a:br>
            <a:r>
              <a:rPr lang="en-US" sz="1200" dirty="0">
                <a:solidFill>
                  <a:srgbClr val="A52A2A"/>
                </a:solidFill>
                <a:latin typeface="Consolas" panose="020B0609020204030204" pitchFamily="49" charset="0"/>
              </a:rPr>
              <a:t>a:visited </a:t>
            </a:r>
            <a:r>
              <a:rPr lang="en-US" sz="1200" dirty="0">
                <a:solidFill>
                  <a:srgbClr val="000000"/>
                </a:solidFill>
                <a:latin typeface="Consolas" panose="020B0609020204030204" pitchFamily="49" charset="0"/>
              </a:rPr>
              <a:t>{</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color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green</a:t>
            </a:r>
            <a:r>
              <a:rPr lang="en-US" sz="1200" dirty="0">
                <a:solidFill>
                  <a:srgbClr val="000000"/>
                </a:solidFill>
                <a:latin typeface="Consolas" panose="020B0609020204030204" pitchFamily="49" charset="0"/>
              </a:rPr>
              <a:t>;</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br>
              <a:rPr lang="en-US" sz="1200" dirty="0">
                <a:solidFill>
                  <a:srgbClr val="A52A2A"/>
                </a:solidFill>
                <a:latin typeface="Consolas" panose="020B0609020204030204" pitchFamily="49" charset="0"/>
              </a:rPr>
            </a:br>
            <a:br>
              <a:rPr lang="en-US" sz="1200" dirty="0">
                <a:solidFill>
                  <a:srgbClr val="A52A2A"/>
                </a:solidFill>
                <a:latin typeface="Consolas" panose="020B0609020204030204" pitchFamily="49" charset="0"/>
              </a:rPr>
            </a:br>
            <a:r>
              <a:rPr lang="en-US" sz="1200" dirty="0">
                <a:solidFill>
                  <a:srgbClr val="008000"/>
                </a:solidFill>
                <a:latin typeface="Consolas" panose="020B0609020204030204" pitchFamily="49" charset="0"/>
              </a:rPr>
              <a:t>/* mouse over link */</a:t>
            </a:r>
            <a:br>
              <a:rPr lang="en-US" sz="1200" dirty="0">
                <a:solidFill>
                  <a:srgbClr val="A52A2A"/>
                </a:solidFill>
                <a:latin typeface="Consolas" panose="020B0609020204030204" pitchFamily="49" charset="0"/>
              </a:rPr>
            </a:br>
            <a:r>
              <a:rPr lang="en-US" sz="1200" dirty="0">
                <a:solidFill>
                  <a:srgbClr val="A52A2A"/>
                </a:solidFill>
                <a:latin typeface="Consolas" panose="020B0609020204030204" pitchFamily="49" charset="0"/>
              </a:rPr>
              <a:t>a:hover </a:t>
            </a:r>
            <a:r>
              <a:rPr lang="en-US" sz="1200" dirty="0">
                <a:solidFill>
                  <a:srgbClr val="000000"/>
                </a:solidFill>
                <a:latin typeface="Consolas" panose="020B0609020204030204" pitchFamily="49" charset="0"/>
              </a:rPr>
              <a:t>{</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color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a:t>
            </a:r>
            <a:r>
              <a:rPr lang="en-US" sz="1200" dirty="0" err="1">
                <a:solidFill>
                  <a:srgbClr val="0000CD"/>
                </a:solidFill>
                <a:latin typeface="Consolas" panose="020B0609020204030204" pitchFamily="49" charset="0"/>
              </a:rPr>
              <a:t>hotpink</a:t>
            </a:r>
            <a:r>
              <a:rPr lang="en-US" sz="1200" dirty="0">
                <a:solidFill>
                  <a:srgbClr val="000000"/>
                </a:solidFill>
                <a:latin typeface="Consolas" panose="020B0609020204030204" pitchFamily="49" charset="0"/>
              </a:rPr>
              <a:t>;</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br>
              <a:rPr lang="en-US" sz="1200" dirty="0">
                <a:solidFill>
                  <a:srgbClr val="A52A2A"/>
                </a:solidFill>
                <a:latin typeface="Consolas" panose="020B0609020204030204" pitchFamily="49" charset="0"/>
              </a:rPr>
            </a:br>
            <a:br>
              <a:rPr lang="en-US" sz="1200" dirty="0">
                <a:solidFill>
                  <a:srgbClr val="A52A2A"/>
                </a:solidFill>
                <a:latin typeface="Consolas" panose="020B0609020204030204" pitchFamily="49" charset="0"/>
              </a:rPr>
            </a:br>
            <a:r>
              <a:rPr lang="en-US" sz="1200" dirty="0">
                <a:solidFill>
                  <a:srgbClr val="008000"/>
                </a:solidFill>
                <a:latin typeface="Consolas" panose="020B0609020204030204" pitchFamily="49" charset="0"/>
              </a:rPr>
              <a:t>/* selected link */</a:t>
            </a:r>
            <a:br>
              <a:rPr lang="en-US" sz="1200" dirty="0">
                <a:solidFill>
                  <a:srgbClr val="A52A2A"/>
                </a:solidFill>
                <a:latin typeface="Consolas" panose="020B0609020204030204" pitchFamily="49" charset="0"/>
              </a:rPr>
            </a:br>
            <a:r>
              <a:rPr lang="en-US" sz="1200" dirty="0">
                <a:solidFill>
                  <a:srgbClr val="A52A2A"/>
                </a:solidFill>
                <a:latin typeface="Consolas" panose="020B0609020204030204" pitchFamily="49" charset="0"/>
              </a:rPr>
              <a:t>a:active </a:t>
            </a:r>
            <a:r>
              <a:rPr lang="en-US" sz="1200" dirty="0">
                <a:solidFill>
                  <a:srgbClr val="000000"/>
                </a:solidFill>
                <a:latin typeface="Consolas" panose="020B0609020204030204" pitchFamily="49" charset="0"/>
              </a:rPr>
              <a:t>{</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color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blue</a:t>
            </a:r>
            <a:r>
              <a:rPr lang="en-US" sz="1200" dirty="0">
                <a:solidFill>
                  <a:srgbClr val="000000"/>
                </a:solidFill>
                <a:latin typeface="Consolas" panose="020B0609020204030204" pitchFamily="49" charset="0"/>
              </a:rPr>
              <a:t>;</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endParaRPr lang="en-US" sz="1200" b="0" i="0" dirty="0">
              <a:solidFill>
                <a:srgbClr val="000000"/>
              </a:solidFill>
              <a:effectLst/>
              <a:latin typeface="Consolas" panose="020B0609020204030204" pitchFamily="49" charset="0"/>
            </a:endParaRPr>
          </a:p>
        </p:txBody>
      </p:sp>
      <p:sp>
        <p:nvSpPr>
          <p:cNvPr id="8" name="Rectangle 7"/>
          <p:cNvSpPr/>
          <p:nvPr/>
        </p:nvSpPr>
        <p:spPr>
          <a:xfrm>
            <a:off x="1066800" y="4693384"/>
            <a:ext cx="4637809" cy="1631216"/>
          </a:xfrm>
          <a:prstGeom prst="rect">
            <a:avLst/>
          </a:prstGeom>
        </p:spPr>
        <p:txBody>
          <a:bodyPr wrap="square">
            <a:spAutoFit/>
          </a:bodyPr>
          <a:lstStyle/>
          <a:p>
            <a:r>
              <a:rPr lang="en-US" sz="20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When setting the style for several link states, there are some order rules:</a:t>
            </a:r>
          </a:p>
          <a:p>
            <a:pPr>
              <a:buFont typeface="Arial" panose="020B0604020202020204" pitchFamily="34" charset="0"/>
              <a:buChar char="•"/>
            </a:pPr>
            <a:r>
              <a:rPr lang="en-US" sz="20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a:hover MUST come after a:link and a:visited</a:t>
            </a:r>
          </a:p>
          <a:p>
            <a:pPr>
              <a:buFont typeface="Arial" panose="020B0604020202020204" pitchFamily="34" charset="0"/>
              <a:buChar char="•"/>
            </a:pPr>
            <a:r>
              <a:rPr lang="en-US" sz="20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a:active MUST come after a:hover</a:t>
            </a:r>
            <a:endParaRPr lang="en-US" sz="2000" b="0" i="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5437195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79</a:t>
            </a:fld>
            <a:endParaRPr lang="en-US"/>
          </a:p>
        </p:txBody>
      </p:sp>
      <p:sp>
        <p:nvSpPr>
          <p:cNvPr id="6" name="Rectangle 1"/>
          <p:cNvSpPr>
            <a:spLocks noChangeArrowheads="1"/>
          </p:cNvSpPr>
          <p:nvPr/>
        </p:nvSpPr>
        <p:spPr bwMode="auto">
          <a:xfrm>
            <a:off x="1066800" y="331858"/>
            <a:ext cx="3581400" cy="578101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Times New Roman" pitchFamily="18" charset="0"/>
                <a:cs typeface="Times New Roman" pitchFamily="18" charset="0"/>
              </a:rPr>
              <a:t>Text Decoration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1600" b="0" i="0" u="none" strike="noStrike" cap="none" normalizeH="0" baseline="0" dirty="0">
                <a:ln>
                  <a:noFill/>
                </a:ln>
                <a:solidFill>
                  <a:srgbClr val="DC143C"/>
                </a:solidFill>
                <a:effectLst/>
                <a:latin typeface="Times New Roman" pitchFamily="18" charset="0"/>
                <a:cs typeface="Times New Roman" pitchFamily="18" charset="0"/>
              </a:rPr>
              <a:t>text-decoration</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 property is mostly used to remove underlines from links:</a:t>
            </a:r>
            <a:endParaRPr kumimoji="0" lang="en-US" alt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a:link </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t>  text-decoration</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0000CD"/>
                </a:solidFill>
                <a:effectLst/>
                <a:latin typeface="Times New Roman" pitchFamily="18" charset="0"/>
                <a:cs typeface="Times New Roman" pitchFamily="18" charset="0"/>
              </a:rPr>
              <a:t> none</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a:visited </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t>  text-decoration</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0000CD"/>
                </a:solidFill>
                <a:effectLst/>
                <a:latin typeface="Times New Roman" pitchFamily="18" charset="0"/>
                <a:cs typeface="Times New Roman" pitchFamily="18" charset="0"/>
              </a:rPr>
              <a:t> none</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a:hover </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t>  text-decoration</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0000CD"/>
                </a:solidFill>
                <a:effectLst/>
                <a:latin typeface="Times New Roman" pitchFamily="18" charset="0"/>
                <a:cs typeface="Times New Roman" pitchFamily="18" charset="0"/>
              </a:rPr>
              <a:t> underline</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a:active </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t>  text-decoration</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0000CD"/>
                </a:solidFill>
                <a:effectLst/>
                <a:latin typeface="Times New Roman" pitchFamily="18" charset="0"/>
                <a:cs typeface="Times New Roman" pitchFamily="18" charset="0"/>
              </a:rPr>
              <a:t> underline</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2"/>
          <p:cNvSpPr>
            <a:spLocks noChangeArrowheads="1"/>
          </p:cNvSpPr>
          <p:nvPr/>
        </p:nvSpPr>
        <p:spPr bwMode="auto">
          <a:xfrm>
            <a:off x="4876800" y="371345"/>
            <a:ext cx="4038600" cy="578101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Times New Roman" pitchFamily="18" charset="0"/>
                <a:cs typeface="Times New Roman" pitchFamily="18" charset="0"/>
              </a:rPr>
              <a:t>Background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1600" b="0" i="0" u="none" strike="noStrike" cap="none" normalizeH="0" baseline="0" dirty="0">
                <a:ln>
                  <a:noFill/>
                </a:ln>
                <a:solidFill>
                  <a:srgbClr val="DC143C"/>
                </a:solidFill>
                <a:effectLst/>
                <a:latin typeface="Times New Roman" pitchFamily="18" charset="0"/>
                <a:cs typeface="Times New Roman" pitchFamily="18" charset="0"/>
              </a:rPr>
              <a:t>background-color</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 property can be used to specify a background color for links:</a:t>
            </a:r>
            <a:endParaRPr kumimoji="0" lang="en-US" alt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a:link </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t>  background-color</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0000CD"/>
                </a:solidFill>
                <a:effectLst/>
                <a:latin typeface="Times New Roman" pitchFamily="18" charset="0"/>
                <a:cs typeface="Times New Roman" pitchFamily="18" charset="0"/>
              </a:rPr>
              <a:t> yellow</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a:visited </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t>  background-color</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0000CD"/>
                </a:solidFill>
                <a:effectLst/>
                <a:latin typeface="Times New Roman" pitchFamily="18" charset="0"/>
                <a:cs typeface="Times New Roman" pitchFamily="18" charset="0"/>
              </a:rPr>
              <a:t> cyan</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a:hover </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t>  background-color</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0000CD"/>
                </a:solidFill>
                <a:effectLst/>
                <a:latin typeface="Times New Roman" pitchFamily="18" charset="0"/>
                <a:cs typeface="Times New Roman" pitchFamily="18" charset="0"/>
              </a:rPr>
              <a:t> </a:t>
            </a:r>
            <a:r>
              <a:rPr kumimoji="0" lang="en-US" altLang="en-US" sz="1600" b="0" i="0" u="none" strike="noStrike" cap="none" normalizeH="0" baseline="0" dirty="0" err="1">
                <a:ln>
                  <a:noFill/>
                </a:ln>
                <a:solidFill>
                  <a:srgbClr val="0000CD"/>
                </a:solidFill>
                <a:effectLst/>
                <a:latin typeface="Times New Roman" pitchFamily="18" charset="0"/>
                <a:cs typeface="Times New Roman" pitchFamily="18" charset="0"/>
              </a:rPr>
              <a:t>lightgreen</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b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a:active </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t>  background-color</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0000CD"/>
                </a:solidFill>
                <a:effectLst/>
                <a:latin typeface="Times New Roman" pitchFamily="18" charset="0"/>
                <a:cs typeface="Times New Roman" pitchFamily="18" charset="0"/>
              </a:rPr>
              <a:t> </a:t>
            </a:r>
            <a:r>
              <a:rPr kumimoji="0" lang="en-US" altLang="en-US" sz="1600" b="0" i="0" u="none" strike="noStrike" cap="none" normalizeH="0" baseline="0" dirty="0" err="1">
                <a:ln>
                  <a:noFill/>
                </a:ln>
                <a:solidFill>
                  <a:srgbClr val="0000CD"/>
                </a:solidFill>
                <a:effectLst/>
                <a:latin typeface="Times New Roman" pitchFamily="18" charset="0"/>
                <a:cs typeface="Times New Roman" pitchFamily="18" charset="0"/>
              </a:rPr>
              <a:t>hotpink</a:t>
            </a: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16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16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1600" b="0" i="0" u="none" strike="noStrike" cap="none" normalizeH="0" baseline="0" dirty="0">
                <a:ln>
                  <a:noFill/>
                </a:ln>
                <a:solidFill>
                  <a:srgbClr val="A52A2A"/>
                </a:solidFill>
                <a:effectLst/>
                <a:latin typeface="Times New Roman" pitchFamily="18" charset="0"/>
                <a:cs typeface="Times New Roman" pitchFamily="18" charset="0"/>
              </a:rPr>
              <a:t> </a:t>
            </a:r>
            <a:endParaRPr kumimoji="0" lang="en-US" alt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34491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100818"/>
            <a:ext cx="6949440" cy="661182"/>
          </a:xfrm>
        </p:spPr>
        <p:txBody>
          <a:bodyPr>
            <a:normAutofit fontScale="90000"/>
          </a:bodyPr>
          <a:lstStyle/>
          <a:p>
            <a:r>
              <a:rPr lang="en-US" dirty="0">
                <a:latin typeface="Times New Roman" pitchFamily="18" charset="0"/>
                <a:cs typeface="Times New Roman" pitchFamily="18" charset="0"/>
              </a:rPr>
              <a:t>External CSS</a:t>
            </a:r>
          </a:p>
        </p:txBody>
      </p:sp>
      <p:sp>
        <p:nvSpPr>
          <p:cNvPr id="3" name="Subtitle 2"/>
          <p:cNvSpPr>
            <a:spLocks noGrp="1"/>
          </p:cNvSpPr>
          <p:nvPr>
            <p:ph type="subTitle" idx="1"/>
          </p:nvPr>
        </p:nvSpPr>
        <p:spPr>
          <a:xfrm>
            <a:off x="990600" y="762000"/>
            <a:ext cx="7696200" cy="5638800"/>
          </a:xfrm>
        </p:spPr>
        <p:txBody>
          <a:bodyPr>
            <a:normAutofit lnSpcReduction="10000"/>
          </a:bodyPr>
          <a:lstStyle/>
          <a:p>
            <a:pPr marL="285750" lvl="0" indent="-285750" algn="just">
              <a:spcBef>
                <a:spcPts val="0"/>
              </a:spcBef>
              <a:buClrTx/>
              <a:buSzTx/>
              <a:buFont typeface="Wingdings" pitchFamily="2" charset="2"/>
              <a:buChar char="q"/>
            </a:pPr>
            <a:r>
              <a:rPr lang="en-US" sz="2000" dirty="0">
                <a:solidFill>
                  <a:prstClr val="black"/>
                </a:solidFill>
                <a:latin typeface="Times New Roman" pitchFamily="18" charset="0"/>
                <a:cs typeface="Times New Roman" pitchFamily="18" charset="0"/>
              </a:rPr>
              <a:t>Syntax:</a:t>
            </a:r>
          </a:p>
          <a:p>
            <a:pPr marL="0" lvl="0" algn="just">
              <a:spcBef>
                <a:spcPts val="0"/>
              </a:spcBef>
              <a:buClrTx/>
              <a:buSzTx/>
            </a:pPr>
            <a:r>
              <a:rPr lang="en-US" sz="2000" dirty="0">
                <a:solidFill>
                  <a:prstClr val="black"/>
                </a:solidFill>
                <a:latin typeface="Times New Roman" pitchFamily="18" charset="0"/>
                <a:cs typeface="Times New Roman" pitchFamily="18" charset="0"/>
              </a:rPr>
              <a:t>&lt;head&gt;</a:t>
            </a:r>
          </a:p>
          <a:p>
            <a:pPr marL="429768" lvl="1" algn="just">
              <a:spcBef>
                <a:spcPts val="0"/>
              </a:spcBef>
              <a:buClrTx/>
            </a:pPr>
            <a:r>
              <a:rPr lang="en-US" sz="2400" dirty="0">
                <a:solidFill>
                  <a:prstClr val="black"/>
                </a:solidFill>
                <a:latin typeface="Times New Roman" pitchFamily="18" charset="0"/>
                <a:cs typeface="Times New Roman" pitchFamily="18" charset="0"/>
              </a:rPr>
              <a:t>...</a:t>
            </a:r>
          </a:p>
          <a:p>
            <a:pPr marL="429768" lvl="1" algn="l">
              <a:spcBef>
                <a:spcPts val="0"/>
              </a:spcBef>
              <a:buClrTx/>
            </a:pPr>
            <a:r>
              <a:rPr lang="en-US" sz="2400" b="1" dirty="0">
                <a:solidFill>
                  <a:prstClr val="black"/>
                </a:solidFill>
                <a:latin typeface="Times New Roman" pitchFamily="18" charset="0"/>
                <a:cs typeface="Times New Roman" pitchFamily="18" charset="0"/>
              </a:rPr>
              <a:t>&lt;link </a:t>
            </a:r>
            <a:r>
              <a:rPr lang="en-US" sz="2400" b="1" dirty="0" err="1">
                <a:solidFill>
                  <a:prstClr val="black"/>
                </a:solidFill>
                <a:latin typeface="Times New Roman" pitchFamily="18" charset="0"/>
                <a:cs typeface="Times New Roman" pitchFamily="18" charset="0"/>
              </a:rPr>
              <a:t>href</a:t>
            </a:r>
            <a:r>
              <a:rPr lang="en-US" sz="2400" b="1" dirty="0">
                <a:solidFill>
                  <a:prstClr val="black"/>
                </a:solidFill>
                <a:latin typeface="Times New Roman" pitchFamily="18" charset="0"/>
                <a:cs typeface="Times New Roman" pitchFamily="18" charset="0"/>
              </a:rPr>
              <a:t>="</a:t>
            </a:r>
            <a:r>
              <a:rPr lang="en-US" sz="2400" i="1" dirty="0">
                <a:solidFill>
                  <a:prstClr val="black"/>
                </a:solidFill>
                <a:latin typeface="Times New Roman" pitchFamily="18" charset="0"/>
                <a:cs typeface="Times New Roman" pitchFamily="18" charset="0"/>
              </a:rPr>
              <a:t>filename</a:t>
            </a:r>
            <a:r>
              <a:rPr lang="en-US" sz="2400" b="1" dirty="0">
                <a:solidFill>
                  <a:prstClr val="black"/>
                </a:solidFill>
                <a:latin typeface="Times New Roman" pitchFamily="18" charset="0"/>
                <a:cs typeface="Times New Roman" pitchFamily="18" charset="0"/>
              </a:rPr>
              <a:t>" type="text/</a:t>
            </a:r>
            <a:r>
              <a:rPr lang="en-US" sz="2400" b="1" dirty="0" err="1">
                <a:solidFill>
                  <a:prstClr val="black"/>
                </a:solidFill>
                <a:latin typeface="Times New Roman" pitchFamily="18" charset="0"/>
                <a:cs typeface="Times New Roman" pitchFamily="18" charset="0"/>
              </a:rPr>
              <a:t>css“rel</a:t>
            </a:r>
            <a:r>
              <a:rPr lang="en-US" sz="2400" b="1" dirty="0">
                <a:solidFill>
                  <a:prstClr val="black"/>
                </a:solidFill>
                <a:latin typeface="Times New Roman" pitchFamily="18" charset="0"/>
                <a:cs typeface="Times New Roman" pitchFamily="18" charset="0"/>
              </a:rPr>
              <a:t>="</a:t>
            </a:r>
            <a:r>
              <a:rPr lang="en-US" sz="2400" b="1" dirty="0" err="1">
                <a:solidFill>
                  <a:prstClr val="black"/>
                </a:solidFill>
                <a:latin typeface="Times New Roman" pitchFamily="18" charset="0"/>
                <a:cs typeface="Times New Roman" pitchFamily="18" charset="0"/>
              </a:rPr>
              <a:t>stylesheet</a:t>
            </a:r>
            <a:r>
              <a:rPr lang="en-US" sz="2400" b="1" dirty="0">
                <a:solidFill>
                  <a:prstClr val="black"/>
                </a:solidFill>
                <a:latin typeface="Times New Roman" pitchFamily="18" charset="0"/>
                <a:cs typeface="Times New Roman" pitchFamily="18" charset="0"/>
              </a:rPr>
              <a:t>" /&gt;</a:t>
            </a:r>
          </a:p>
          <a:p>
            <a:pPr marL="429768" lvl="1" algn="just">
              <a:spcBef>
                <a:spcPts val="0"/>
              </a:spcBef>
              <a:buClrTx/>
            </a:pPr>
            <a:r>
              <a:rPr lang="en-US" sz="2400" dirty="0">
                <a:solidFill>
                  <a:prstClr val="black"/>
                </a:solidFill>
                <a:latin typeface="Times New Roman" pitchFamily="18" charset="0"/>
                <a:cs typeface="Times New Roman" pitchFamily="18" charset="0"/>
              </a:rPr>
              <a:t>...</a:t>
            </a:r>
          </a:p>
          <a:p>
            <a:pPr marL="0" lvl="0" algn="just">
              <a:spcBef>
                <a:spcPts val="0"/>
              </a:spcBef>
              <a:buClrTx/>
              <a:buSzTx/>
            </a:pPr>
            <a:r>
              <a:rPr lang="en-US" sz="2000" dirty="0">
                <a:solidFill>
                  <a:prstClr val="black"/>
                </a:solidFill>
                <a:latin typeface="Times New Roman" pitchFamily="18" charset="0"/>
                <a:cs typeface="Times New Roman" pitchFamily="18" charset="0"/>
              </a:rPr>
              <a:t>&lt;/head&gt;</a:t>
            </a:r>
          </a:p>
          <a:p>
            <a:pPr marL="0" lvl="0" algn="just">
              <a:spcBef>
                <a:spcPts val="0"/>
              </a:spcBef>
              <a:buClrTx/>
              <a:buSzTx/>
            </a:pPr>
            <a:endParaRPr lang="en-US" sz="2000" dirty="0">
              <a:solidFill>
                <a:prstClr val="black"/>
              </a:solidFill>
              <a:latin typeface="Times New Roman" pitchFamily="18" charset="0"/>
              <a:cs typeface="Times New Roman" pitchFamily="18" charset="0"/>
            </a:endParaRPr>
          </a:p>
          <a:p>
            <a:pPr marL="342900" lvl="0" indent="-342900" algn="just">
              <a:spcBef>
                <a:spcPts val="0"/>
              </a:spcBef>
              <a:buClrTx/>
              <a:buSzTx/>
              <a:buFont typeface="Wingdings" pitchFamily="2" charset="2"/>
              <a:buChar char="q"/>
            </a:pPr>
            <a:r>
              <a:rPr lang="en-US" sz="2000" dirty="0">
                <a:solidFill>
                  <a:prstClr val="black"/>
                </a:solidFill>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a:p>
            <a:pPr marL="0" lvl="0" algn="just">
              <a:spcBef>
                <a:spcPts val="0"/>
              </a:spcBef>
              <a:buClrTx/>
              <a:buSzTx/>
            </a:pPr>
            <a:r>
              <a:rPr lang="en-US" sz="2000" dirty="0">
                <a:solidFill>
                  <a:prstClr val="black"/>
                </a:solidFill>
                <a:latin typeface="Times New Roman" pitchFamily="18" charset="0"/>
                <a:cs typeface="Times New Roman" pitchFamily="18" charset="0"/>
              </a:rPr>
              <a:t>&lt;link </a:t>
            </a:r>
            <a:r>
              <a:rPr lang="en-US" sz="2000" dirty="0" err="1">
                <a:solidFill>
                  <a:prstClr val="black"/>
                </a:solidFill>
                <a:latin typeface="Times New Roman" pitchFamily="18" charset="0"/>
                <a:cs typeface="Times New Roman" pitchFamily="18" charset="0"/>
              </a:rPr>
              <a:t>href</a:t>
            </a:r>
            <a:r>
              <a:rPr lang="en-US" sz="2000" dirty="0">
                <a:solidFill>
                  <a:prstClr val="black"/>
                </a:solidFill>
                <a:latin typeface="Times New Roman" pitchFamily="18" charset="0"/>
                <a:cs typeface="Times New Roman" pitchFamily="18" charset="0"/>
              </a:rPr>
              <a:t>="style.css" type="text/</a:t>
            </a:r>
            <a:r>
              <a:rPr lang="en-US" sz="2000" dirty="0" err="1">
                <a:solidFill>
                  <a:prstClr val="black"/>
                </a:solidFill>
                <a:latin typeface="Times New Roman" pitchFamily="18" charset="0"/>
                <a:cs typeface="Times New Roman" pitchFamily="18" charset="0"/>
              </a:rPr>
              <a:t>css</a:t>
            </a:r>
            <a:r>
              <a:rPr lang="en-US" sz="2000" dirty="0">
                <a:solidFill>
                  <a:prstClr val="black"/>
                </a:solidFill>
                <a:latin typeface="Times New Roman" pitchFamily="18" charset="0"/>
                <a:cs typeface="Times New Roman" pitchFamily="18" charset="0"/>
              </a:rPr>
              <a:t>" </a:t>
            </a:r>
            <a:r>
              <a:rPr lang="en-US" sz="2000" dirty="0" err="1">
                <a:solidFill>
                  <a:prstClr val="black"/>
                </a:solidFill>
                <a:latin typeface="Times New Roman" pitchFamily="18" charset="0"/>
                <a:cs typeface="Times New Roman" pitchFamily="18" charset="0"/>
              </a:rPr>
              <a:t>rel</a:t>
            </a:r>
            <a:r>
              <a:rPr lang="en-US" sz="2000" dirty="0">
                <a:solidFill>
                  <a:prstClr val="black"/>
                </a:solidFill>
                <a:latin typeface="Times New Roman" pitchFamily="18" charset="0"/>
                <a:cs typeface="Times New Roman" pitchFamily="18" charset="0"/>
              </a:rPr>
              <a:t>="</a:t>
            </a:r>
            <a:r>
              <a:rPr lang="en-US" sz="2000" dirty="0" err="1">
                <a:solidFill>
                  <a:prstClr val="black"/>
                </a:solidFill>
                <a:latin typeface="Times New Roman" pitchFamily="18" charset="0"/>
                <a:cs typeface="Times New Roman" pitchFamily="18" charset="0"/>
              </a:rPr>
              <a:t>stylesheet</a:t>
            </a:r>
            <a:r>
              <a:rPr lang="en-US" sz="2000" dirty="0">
                <a:solidFill>
                  <a:prstClr val="black"/>
                </a:solidFill>
                <a:latin typeface="Times New Roman" pitchFamily="18" charset="0"/>
                <a:cs typeface="Times New Roman" pitchFamily="18" charset="0"/>
              </a:rPr>
              <a:t>" /&gt;</a:t>
            </a:r>
          </a:p>
          <a:p>
            <a:pPr marL="0" lvl="0" algn="just">
              <a:spcBef>
                <a:spcPts val="0"/>
              </a:spcBef>
              <a:buClrTx/>
              <a:buSzTx/>
            </a:pPr>
            <a:r>
              <a:rPr lang="en-US" sz="2000" dirty="0">
                <a:solidFill>
                  <a:prstClr val="black"/>
                </a:solidFill>
                <a:latin typeface="Times New Roman" pitchFamily="18" charset="0"/>
                <a:cs typeface="Times New Roman" pitchFamily="18" charset="0"/>
              </a:rPr>
              <a:t>&lt;link </a:t>
            </a:r>
            <a:r>
              <a:rPr lang="en-US" sz="2000" dirty="0" err="1">
                <a:solidFill>
                  <a:prstClr val="black"/>
                </a:solidFill>
                <a:latin typeface="Times New Roman" pitchFamily="18" charset="0"/>
                <a:cs typeface="Times New Roman" pitchFamily="18" charset="0"/>
              </a:rPr>
              <a:t>href</a:t>
            </a:r>
            <a:r>
              <a:rPr lang="en-US" sz="2000" dirty="0">
                <a:solidFill>
                  <a:prstClr val="black"/>
                </a:solidFill>
                <a:latin typeface="Times New Roman" pitchFamily="18" charset="0"/>
                <a:cs typeface="Times New Roman" pitchFamily="18" charset="0"/>
              </a:rPr>
              <a:t>="http://www.google.com/uds/css/gsearch.css" </a:t>
            </a:r>
            <a:r>
              <a:rPr lang="en-US" sz="2000" dirty="0" err="1">
                <a:solidFill>
                  <a:prstClr val="black"/>
                </a:solidFill>
                <a:latin typeface="Times New Roman" pitchFamily="18" charset="0"/>
                <a:cs typeface="Times New Roman" pitchFamily="18" charset="0"/>
              </a:rPr>
              <a:t>rel</a:t>
            </a:r>
            <a:r>
              <a:rPr lang="en-US" sz="2000" dirty="0">
                <a:solidFill>
                  <a:prstClr val="black"/>
                </a:solidFill>
                <a:latin typeface="Times New Roman" pitchFamily="18" charset="0"/>
                <a:cs typeface="Times New Roman" pitchFamily="18" charset="0"/>
              </a:rPr>
              <a:t>="</a:t>
            </a:r>
            <a:r>
              <a:rPr lang="en-US" sz="2000" dirty="0" err="1">
                <a:solidFill>
                  <a:prstClr val="black"/>
                </a:solidFill>
                <a:latin typeface="Times New Roman" pitchFamily="18" charset="0"/>
                <a:cs typeface="Times New Roman" pitchFamily="18" charset="0"/>
              </a:rPr>
              <a:t>stylesheet</a:t>
            </a:r>
            <a:r>
              <a:rPr lang="en-US" sz="2000" dirty="0">
                <a:solidFill>
                  <a:prstClr val="black"/>
                </a:solidFill>
                <a:latin typeface="Times New Roman" pitchFamily="18" charset="0"/>
                <a:cs typeface="Times New Roman" pitchFamily="18" charset="0"/>
              </a:rPr>
              <a:t>" type="text/</a:t>
            </a:r>
            <a:r>
              <a:rPr lang="en-US" sz="2000" dirty="0" err="1">
                <a:solidFill>
                  <a:prstClr val="black"/>
                </a:solidFill>
                <a:latin typeface="Times New Roman" pitchFamily="18" charset="0"/>
                <a:cs typeface="Times New Roman" pitchFamily="18" charset="0"/>
              </a:rPr>
              <a:t>css</a:t>
            </a:r>
            <a:r>
              <a:rPr lang="en-US" sz="2000" dirty="0">
                <a:solidFill>
                  <a:prstClr val="black"/>
                </a:solidFill>
                <a:latin typeface="Times New Roman" pitchFamily="18" charset="0"/>
                <a:cs typeface="Times New Roman" pitchFamily="18" charset="0"/>
              </a:rPr>
              <a:t>" /&gt;	</a:t>
            </a:r>
          </a:p>
          <a:p>
            <a:pPr marL="457200" lvl="0" indent="-457200" algn="just">
              <a:spcBef>
                <a:spcPts val="0"/>
              </a:spcBef>
              <a:buClrTx/>
              <a:buSzTx/>
              <a:buFont typeface="Wingdings" pitchFamily="2" charset="2"/>
              <a:buChar char="q"/>
            </a:pPr>
            <a:r>
              <a:rPr lang="en-US" sz="2800" dirty="0">
                <a:latin typeface="Times New Roman" pitchFamily="18" charset="0"/>
                <a:cs typeface="Times New Roman" pitchFamily="18" charset="0"/>
              </a:rPr>
              <a:t>A page can link to multiple style sheet files.</a:t>
            </a:r>
          </a:p>
          <a:p>
            <a:pPr marL="886968" lvl="1" indent="-457200" algn="just">
              <a:spcBef>
                <a:spcPts val="0"/>
              </a:spcBef>
              <a:buClrTx/>
              <a:buFont typeface="Wingdings" pitchFamily="2" charset="2"/>
              <a:buChar char="q"/>
            </a:pPr>
            <a:r>
              <a:rPr lang="en-US" sz="3000" dirty="0">
                <a:latin typeface="Times New Roman" pitchFamily="18" charset="0"/>
                <a:cs typeface="Times New Roman" pitchFamily="18" charset="0"/>
              </a:rPr>
              <a:t>In case of conflict (two sheets define a style for the same HTML element), the latter sheets properties will be used</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8</a:t>
            </a:fld>
            <a:endParaRPr lang="en-US"/>
          </a:p>
        </p:txBody>
      </p:sp>
    </p:spTree>
    <p:extLst>
      <p:ext uri="{BB962C8B-B14F-4D97-AF65-F5344CB8AC3E}">
        <p14:creationId xmlns:p14="http://schemas.microsoft.com/office/powerpoint/2010/main" val="31824378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r>
              <a:rPr lang="en-US" b="1" dirty="0">
                <a:solidFill>
                  <a:srgbClr val="C00000"/>
                </a:solidFill>
                <a:effectLst>
                  <a:outerShdw blurRad="38100" dist="38100" dir="2700000" algn="tl">
                    <a:srgbClr val="000000">
                      <a:alpha val="43137"/>
                    </a:srgbClr>
                  </a:outerShdw>
                </a:effectLst>
              </a:rPr>
              <a:t>CSS List</a:t>
            </a:r>
            <a:br>
              <a:rPr lang="en-US" sz="3200" dirty="0"/>
            </a:br>
            <a:r>
              <a:rPr lang="en-US" sz="3200" dirty="0"/>
              <a:t>The list-style-type property</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80</a:t>
            </a:fld>
            <a:endParaRPr lang="en-US"/>
          </a:p>
        </p:txBody>
      </p:sp>
      <p:sp>
        <p:nvSpPr>
          <p:cNvPr id="9" name="TextBox 8"/>
          <p:cNvSpPr txBox="1"/>
          <p:nvPr/>
        </p:nvSpPr>
        <p:spPr>
          <a:xfrm>
            <a:off x="990600" y="1600200"/>
            <a:ext cx="7772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ol</a:t>
            </a:r>
            <a:r>
              <a:rPr lang="en-US" dirty="0">
                <a:latin typeface="Courier New" pitchFamily="49" charset="0"/>
                <a:cs typeface="Courier New" pitchFamily="49" charset="0"/>
              </a:rPr>
              <a:t> { </a:t>
            </a:r>
            <a:r>
              <a:rPr lang="en-US" b="1" dirty="0">
                <a:latin typeface="Courier New" pitchFamily="49" charset="0"/>
                <a:cs typeface="Courier New" pitchFamily="49" charset="0"/>
              </a:rPr>
              <a:t>list-style-type: lower-roman; </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990600" y="2590800"/>
            <a:ext cx="7803776" cy="1524000"/>
          </a:xfrm>
        </p:spPr>
        <p:txBody>
          <a:bodyPr>
            <a:noAutofit/>
          </a:bodyPr>
          <a:lstStyle/>
          <a:p>
            <a:pPr>
              <a:buFont typeface="Wingdings" pitchFamily="2" charset="2"/>
              <a:buChar char="q"/>
            </a:pPr>
            <a:r>
              <a:rPr lang="en-US" sz="2000" dirty="0">
                <a:latin typeface="Times New Roman" pitchFamily="18" charset="0"/>
                <a:cs typeface="Times New Roman" pitchFamily="18" charset="0"/>
              </a:rPr>
              <a:t>Possible values:</a:t>
            </a:r>
          </a:p>
          <a:p>
            <a:pPr marL="0" indent="0">
              <a:buNone/>
            </a:pPr>
            <a:r>
              <a:rPr lang="en-US" sz="2000" dirty="0">
                <a:latin typeface="Times New Roman" pitchFamily="18" charset="0"/>
                <a:cs typeface="Times New Roman" pitchFamily="18" charset="0"/>
              </a:rPr>
              <a:t>	</a:t>
            </a:r>
            <a:r>
              <a:rPr lang="en-US" sz="1800" dirty="0">
                <a:latin typeface="Times New Roman" pitchFamily="18" charset="0"/>
                <a:cs typeface="Times New Roman" pitchFamily="18" charset="0"/>
              </a:rPr>
              <a:t>i. none : No marker</a:t>
            </a:r>
          </a:p>
          <a:p>
            <a:pPr marL="0" indent="0">
              <a:buNone/>
            </a:pPr>
            <a:r>
              <a:rPr lang="it-IT" sz="1800" dirty="0">
                <a:latin typeface="Times New Roman" pitchFamily="18" charset="0"/>
                <a:cs typeface="Times New Roman" pitchFamily="18" charset="0"/>
              </a:rPr>
              <a:t>	ii. disc (default), circle, square</a:t>
            </a:r>
          </a:p>
          <a:p>
            <a:pPr marL="0" indent="0">
              <a:buNone/>
            </a:pPr>
            <a:r>
              <a:rPr lang="en-US" sz="1800" dirty="0">
                <a:latin typeface="Times New Roman" pitchFamily="18" charset="0"/>
                <a:cs typeface="Times New Roman" pitchFamily="18" charset="0"/>
              </a:rPr>
              <a:t>	iii. Decimal: 1, 2, 3, etc.</a:t>
            </a:r>
          </a:p>
          <a:p>
            <a:pPr marL="0" indent="0">
              <a:buNone/>
            </a:pPr>
            <a:r>
              <a:rPr lang="en-US" sz="1800" dirty="0">
                <a:latin typeface="Times New Roman" pitchFamily="18" charset="0"/>
                <a:cs typeface="Times New Roman" pitchFamily="18" charset="0"/>
              </a:rPr>
              <a:t>	iv. decimal-leading-zero: 01, 02, 03, etc.</a:t>
            </a:r>
          </a:p>
          <a:p>
            <a:pPr marL="0" indent="0">
              <a:buNone/>
            </a:pPr>
            <a:r>
              <a:rPr lang="en-US" sz="1800" dirty="0">
                <a:latin typeface="Times New Roman" pitchFamily="18" charset="0"/>
                <a:cs typeface="Times New Roman" pitchFamily="18" charset="0"/>
              </a:rPr>
              <a:t>	v. lower-roman: i, ii, iii, iv, v, etc.</a:t>
            </a:r>
          </a:p>
          <a:p>
            <a:pPr marL="0" indent="0">
              <a:buNone/>
            </a:pPr>
            <a:r>
              <a:rPr lang="en-US" sz="1800" dirty="0">
                <a:latin typeface="Times New Roman" pitchFamily="18" charset="0"/>
                <a:cs typeface="Times New Roman" pitchFamily="18" charset="0"/>
              </a:rPr>
              <a:t>	vi. upper-roman: I, II, III, IV, V, etc.</a:t>
            </a:r>
          </a:p>
          <a:p>
            <a:pPr marL="0" indent="0">
              <a:buNone/>
            </a:pPr>
            <a:r>
              <a:rPr lang="pt-BR" sz="1800" dirty="0">
                <a:latin typeface="Times New Roman" pitchFamily="18" charset="0"/>
                <a:cs typeface="Times New Roman" pitchFamily="18" charset="0"/>
              </a:rPr>
              <a:t>	vii. lower-alpha: a, b, c, d, e, etc.</a:t>
            </a:r>
          </a:p>
          <a:p>
            <a:pPr marL="0" indent="0">
              <a:buNone/>
            </a:pPr>
            <a:r>
              <a:rPr lang="pt-BR" sz="1800" dirty="0">
                <a:latin typeface="Times New Roman" pitchFamily="18" charset="0"/>
                <a:cs typeface="Times New Roman" pitchFamily="18" charset="0"/>
              </a:rPr>
              <a:t>	viii. upper-alpha: A, B, C, D, E, etc.</a:t>
            </a:r>
          </a:p>
          <a:p>
            <a:pPr marL="0" indent="0">
              <a:buNone/>
            </a:pPr>
            <a:r>
              <a:rPr lang="sv-SE" sz="1800" dirty="0">
                <a:latin typeface="Times New Roman" pitchFamily="18" charset="0"/>
                <a:cs typeface="Times New Roman" pitchFamily="18" charset="0"/>
              </a:rPr>
              <a:t>	x. lower-greek: alpha, beta, gamma, etc.</a:t>
            </a:r>
          </a:p>
          <a:p>
            <a:pPr marL="0" indent="0">
              <a:buNone/>
            </a:pPr>
            <a:r>
              <a:rPr lang="en-US" sz="1800" dirty="0">
                <a:latin typeface="Times New Roman" pitchFamily="18" charset="0"/>
                <a:cs typeface="Times New Roman" pitchFamily="18" charset="0"/>
              </a:rPr>
              <a:t>	others: </a:t>
            </a:r>
            <a:r>
              <a:rPr lang="en-US" sz="1800" dirty="0" err="1">
                <a:latin typeface="Times New Roman" pitchFamily="18" charset="0"/>
                <a:cs typeface="Times New Roman" pitchFamily="18" charset="0"/>
              </a:rPr>
              <a:t>hebrew</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armenian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georgian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cjk</a:t>
            </a:r>
            <a:r>
              <a:rPr lang="en-US" sz="1800" dirty="0">
                <a:latin typeface="Times New Roman" pitchFamily="18" charset="0"/>
                <a:cs typeface="Times New Roman" pitchFamily="18" charset="0"/>
              </a:rPr>
              <a:t>-ideographic, hiragana…</a:t>
            </a: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3014807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552" y="381000"/>
            <a:ext cx="8613648" cy="609600"/>
          </a:xfrm>
        </p:spPr>
        <p:txBody>
          <a:bodyPr>
            <a:normAutofit fontScale="90000"/>
          </a:bodyPr>
          <a:lstStyle/>
          <a:p>
            <a:pPr lvl="0"/>
            <a:r>
              <a:rPr lang="en-US" altLang="en-US" sz="4000" b="1" dirty="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rPr>
              <a:t>An Image as The List Item Marker</a:t>
            </a:r>
            <a:br>
              <a:rPr lang="en-US" altLang="en-US" sz="4000" b="1" dirty="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rPr>
            </a:br>
            <a:endParaRPr lang="en-US" sz="4000" b="1" dirty="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81</a:t>
            </a:fld>
            <a:endParaRPr lang="en-US"/>
          </a:p>
        </p:txBody>
      </p:sp>
      <p:sp>
        <p:nvSpPr>
          <p:cNvPr id="6" name="Rectangle 1"/>
          <p:cNvSpPr>
            <a:spLocks noChangeArrowheads="1"/>
          </p:cNvSpPr>
          <p:nvPr/>
        </p:nvSpPr>
        <p:spPr bwMode="auto">
          <a:xfrm>
            <a:off x="1219200" y="726015"/>
            <a:ext cx="7086600" cy="368813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800" b="0" i="0" u="none" strike="noStrike" cap="none" normalizeH="0" baseline="0" dirty="0">
                <a:ln>
                  <a:noFill/>
                </a:ln>
                <a:solidFill>
                  <a:srgbClr val="DC143C"/>
                </a:solidFill>
                <a:effectLst/>
                <a:latin typeface="Times New Roman" pitchFamily="18" charset="0"/>
                <a:cs typeface="Times New Roman" pitchFamily="18" charset="0"/>
              </a:rPr>
              <a:t>list-style-image</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 property specifies an image as the list item marker:</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A52A2A"/>
                </a:solidFill>
                <a:effectLst/>
                <a:latin typeface="Times New Roman" pitchFamily="18" charset="0"/>
                <a:cs typeface="Times New Roman" pitchFamily="18" charset="0"/>
              </a:rPr>
              <a:t>ul</a:t>
            </a:r>
            <a:r>
              <a:rPr kumimoji="0" lang="en-US" altLang="en-US" sz="2800" b="0" i="0" u="none" strike="noStrike" cap="none" normalizeH="0" baseline="0" dirty="0">
                <a:ln>
                  <a:noFill/>
                </a:ln>
                <a:solidFill>
                  <a:srgbClr val="A52A2A"/>
                </a:solidFill>
                <a:effectLst/>
                <a:latin typeface="Times New Roman" pitchFamily="18" charset="0"/>
                <a:cs typeface="Times New Roman" pitchFamily="18" charset="0"/>
              </a:rPr>
              <a:t> </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8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800" b="0" i="0" u="none" strike="noStrike" cap="none" normalizeH="0" baseline="0" dirty="0">
                <a:ln>
                  <a:noFill/>
                </a:ln>
                <a:solidFill>
                  <a:srgbClr val="FF0000"/>
                </a:solidFill>
                <a:effectLst/>
                <a:latin typeface="Times New Roman" pitchFamily="18" charset="0"/>
                <a:cs typeface="Times New Roman" pitchFamily="18" charset="0"/>
              </a:rPr>
              <a:t>  list-style-image</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sz="2800" b="0" i="0" u="none" strike="noStrike" cap="none" normalizeH="0" baseline="0" dirty="0">
                <a:ln>
                  <a:noFill/>
                </a:ln>
                <a:solidFill>
                  <a:srgbClr val="0000CD"/>
                </a:solidFill>
                <a:effectLst/>
                <a:latin typeface="Times New Roman" pitchFamily="18" charset="0"/>
                <a:cs typeface="Times New Roman" pitchFamily="18" charset="0"/>
              </a:rPr>
              <a:t> </a:t>
            </a:r>
            <a:r>
              <a:rPr kumimoji="0" lang="en-US" altLang="en-US" sz="2800" b="0" i="0" u="none" strike="noStrike" cap="none" normalizeH="0" baseline="0" dirty="0" err="1">
                <a:ln>
                  <a:noFill/>
                </a:ln>
                <a:solidFill>
                  <a:srgbClr val="0000CD"/>
                </a:solidFill>
                <a:effectLst/>
                <a:latin typeface="Times New Roman" pitchFamily="18" charset="0"/>
                <a:cs typeface="Times New Roman" pitchFamily="18" charset="0"/>
              </a:rPr>
              <a:t>url</a:t>
            </a:r>
            <a:r>
              <a:rPr kumimoji="0" lang="en-US" altLang="en-US" sz="2800" b="0" i="0" u="none" strike="noStrike" cap="none" normalizeH="0" baseline="0" dirty="0">
                <a:ln>
                  <a:noFill/>
                </a:ln>
                <a:solidFill>
                  <a:srgbClr val="0000CD"/>
                </a:solidFill>
                <a:effectLst/>
                <a:latin typeface="Times New Roman" pitchFamily="18" charset="0"/>
                <a:cs typeface="Times New Roman" pitchFamily="18" charset="0"/>
              </a:rPr>
              <a:t>('sqpurple.gif')</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br>
              <a:rPr kumimoji="0" lang="en-US" altLang="en-US" sz="2800" b="0" i="0" u="none" strike="noStrike" cap="none" normalizeH="0" baseline="0" dirty="0">
                <a:ln>
                  <a:noFill/>
                </a:ln>
                <a:solidFill>
                  <a:srgbClr val="FF0000"/>
                </a:solidFill>
                <a:effectLst/>
                <a:latin typeface="Times New Roman" pitchFamily="18" charset="0"/>
                <a:cs typeface="Times New Roman" pitchFamily="18" charset="0"/>
              </a:rPr>
            </a:b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6352058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fontScale="90000"/>
          </a:bodyPr>
          <a:lstStyle/>
          <a:p>
            <a:pPr lvl="0"/>
            <a:r>
              <a:rPr lang="en-US" altLang="en-US" b="1" dirty="0">
                <a:solidFill>
                  <a:srgbClr val="000000"/>
                </a:solidFill>
                <a:latin typeface="Times New Roman" pitchFamily="18" charset="0"/>
                <a:cs typeface="Times New Roman" pitchFamily="18" charset="0"/>
              </a:rPr>
              <a:t>Position The List Item Markers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943600" y="2209800"/>
            <a:ext cx="3352800" cy="2362200"/>
          </a:xfrm>
        </p:spPr>
        <p:txBody>
          <a:bodyPr/>
          <a:lstStyle/>
          <a:p>
            <a:pPr marL="0" lvl="0" indent="0" eaLnBrk="0" hangingPunct="0">
              <a:spcBef>
                <a:spcPct val="0"/>
              </a:spcBef>
              <a:buClrTx/>
              <a:buSzTx/>
              <a:buNone/>
            </a:pPr>
            <a:r>
              <a:rPr lang="en-US" altLang="en-US" sz="2400" dirty="0">
                <a:solidFill>
                  <a:srgbClr val="000000"/>
                </a:solidFill>
                <a:latin typeface="Segoe UI" panose="020B0502040204020203" pitchFamily="34" charset="0"/>
                <a:cs typeface="Segoe UI" panose="020B0502040204020203" pitchFamily="34" charset="0"/>
              </a:rPr>
              <a:t>Example</a:t>
            </a:r>
          </a:p>
          <a:p>
            <a:pPr marL="0" lvl="0" indent="0" eaLnBrk="0" hangingPunct="0">
              <a:spcBef>
                <a:spcPct val="0"/>
              </a:spcBef>
              <a:buClrTx/>
              <a:buSzTx/>
              <a:buNone/>
            </a:pPr>
            <a:r>
              <a:rPr lang="en-US" altLang="en-US" sz="1400" dirty="0" err="1">
                <a:solidFill>
                  <a:srgbClr val="A52A2A"/>
                </a:solidFill>
                <a:latin typeface="Consolas" panose="020B0609020204030204" pitchFamily="49" charset="0"/>
              </a:rPr>
              <a:t>ul.a</a:t>
            </a:r>
            <a:r>
              <a:rPr lang="en-US" altLang="en-US" sz="1400" dirty="0">
                <a:solidFill>
                  <a:srgbClr val="A52A2A"/>
                </a:solidFill>
                <a:latin typeface="Consolas" panose="020B0609020204030204" pitchFamily="49" charset="0"/>
              </a:rPr>
              <a:t> </a:t>
            </a:r>
            <a:r>
              <a:rPr lang="en-US" altLang="en-US" sz="1400" dirty="0">
                <a:solidFill>
                  <a:srgbClr val="000000"/>
                </a:solidFill>
                <a:latin typeface="Consolas" panose="020B0609020204030204" pitchFamily="49" charset="0"/>
              </a:rPr>
              <a:t>{</a:t>
            </a:r>
            <a:br>
              <a:rPr lang="en-US" altLang="en-US" sz="1400" dirty="0">
                <a:solidFill>
                  <a:srgbClr val="FF0000"/>
                </a:solidFill>
                <a:latin typeface="Consolas" panose="020B0609020204030204" pitchFamily="49" charset="0"/>
              </a:rPr>
            </a:br>
            <a:r>
              <a:rPr lang="en-US" altLang="en-US" sz="1400" dirty="0">
                <a:solidFill>
                  <a:srgbClr val="FF0000"/>
                </a:solidFill>
                <a:latin typeface="Consolas" panose="020B0609020204030204" pitchFamily="49" charset="0"/>
              </a:rPr>
              <a:t>  list-style-position</a:t>
            </a:r>
            <a:r>
              <a:rPr lang="en-US" altLang="en-US" sz="1400" dirty="0">
                <a:solidFill>
                  <a:srgbClr val="000000"/>
                </a:solidFill>
                <a:latin typeface="Consolas" panose="020B0609020204030204" pitchFamily="49" charset="0"/>
              </a:rPr>
              <a:t>:</a:t>
            </a:r>
            <a:r>
              <a:rPr lang="en-US" altLang="en-US" sz="1400" dirty="0">
                <a:solidFill>
                  <a:srgbClr val="0000CD"/>
                </a:solidFill>
                <a:latin typeface="Consolas" panose="020B0609020204030204" pitchFamily="49" charset="0"/>
              </a:rPr>
              <a:t> outside</a:t>
            </a:r>
            <a:r>
              <a:rPr lang="en-US" altLang="en-US" sz="1400" dirty="0">
                <a:solidFill>
                  <a:srgbClr val="000000"/>
                </a:solidFill>
                <a:latin typeface="Consolas" panose="020B0609020204030204" pitchFamily="49" charset="0"/>
              </a:rPr>
              <a:t>;</a:t>
            </a:r>
            <a:br>
              <a:rPr lang="en-US" altLang="en-US" sz="1400" dirty="0">
                <a:solidFill>
                  <a:srgbClr val="FF0000"/>
                </a:solidFill>
                <a:latin typeface="Consolas" panose="020B0609020204030204" pitchFamily="49" charset="0"/>
              </a:rPr>
            </a:br>
            <a:r>
              <a:rPr lang="en-US" altLang="en-US" sz="1400" dirty="0">
                <a:solidFill>
                  <a:srgbClr val="000000"/>
                </a:solidFill>
                <a:latin typeface="Consolas" panose="020B0609020204030204" pitchFamily="49" charset="0"/>
              </a:rPr>
              <a:t>}</a:t>
            </a:r>
            <a:br>
              <a:rPr lang="en-US" altLang="en-US" sz="1400" dirty="0">
                <a:solidFill>
                  <a:srgbClr val="A52A2A"/>
                </a:solidFill>
                <a:latin typeface="Consolas" panose="020B0609020204030204" pitchFamily="49" charset="0"/>
              </a:rPr>
            </a:br>
            <a:br>
              <a:rPr lang="en-US" altLang="en-US" sz="1400" dirty="0">
                <a:solidFill>
                  <a:srgbClr val="A52A2A"/>
                </a:solidFill>
                <a:latin typeface="Consolas" panose="020B0609020204030204" pitchFamily="49" charset="0"/>
              </a:rPr>
            </a:br>
            <a:r>
              <a:rPr lang="en-US" altLang="en-US" sz="1400" dirty="0" err="1">
                <a:solidFill>
                  <a:srgbClr val="A52A2A"/>
                </a:solidFill>
                <a:latin typeface="Consolas" panose="020B0609020204030204" pitchFamily="49" charset="0"/>
              </a:rPr>
              <a:t>ul.b</a:t>
            </a:r>
            <a:r>
              <a:rPr lang="en-US" altLang="en-US" sz="1400" dirty="0">
                <a:solidFill>
                  <a:srgbClr val="A52A2A"/>
                </a:solidFill>
                <a:latin typeface="Consolas" panose="020B0609020204030204" pitchFamily="49" charset="0"/>
              </a:rPr>
              <a:t> </a:t>
            </a:r>
            <a:r>
              <a:rPr lang="en-US" altLang="en-US" sz="1400" dirty="0">
                <a:solidFill>
                  <a:srgbClr val="000000"/>
                </a:solidFill>
                <a:latin typeface="Consolas" panose="020B0609020204030204" pitchFamily="49" charset="0"/>
              </a:rPr>
              <a:t>{</a:t>
            </a:r>
            <a:br>
              <a:rPr lang="en-US" altLang="en-US" sz="1400" dirty="0">
                <a:solidFill>
                  <a:srgbClr val="FF0000"/>
                </a:solidFill>
                <a:latin typeface="Consolas" panose="020B0609020204030204" pitchFamily="49" charset="0"/>
              </a:rPr>
            </a:br>
            <a:r>
              <a:rPr lang="en-US" altLang="en-US" sz="1400" dirty="0">
                <a:solidFill>
                  <a:srgbClr val="FF0000"/>
                </a:solidFill>
                <a:latin typeface="Consolas" panose="020B0609020204030204" pitchFamily="49" charset="0"/>
              </a:rPr>
              <a:t>  list-style-position</a:t>
            </a:r>
            <a:r>
              <a:rPr lang="en-US" altLang="en-US" sz="1400" dirty="0">
                <a:solidFill>
                  <a:srgbClr val="000000"/>
                </a:solidFill>
                <a:latin typeface="Consolas" panose="020B0609020204030204" pitchFamily="49" charset="0"/>
              </a:rPr>
              <a:t>:</a:t>
            </a:r>
            <a:r>
              <a:rPr lang="en-US" altLang="en-US" sz="1400" dirty="0">
                <a:solidFill>
                  <a:srgbClr val="0000CD"/>
                </a:solidFill>
                <a:latin typeface="Consolas" panose="020B0609020204030204" pitchFamily="49" charset="0"/>
              </a:rPr>
              <a:t> inside</a:t>
            </a:r>
            <a:r>
              <a:rPr lang="en-US" altLang="en-US" sz="1400" dirty="0">
                <a:solidFill>
                  <a:srgbClr val="000000"/>
                </a:solidFill>
                <a:latin typeface="Consolas" panose="020B0609020204030204" pitchFamily="49" charset="0"/>
              </a:rPr>
              <a:t>;</a:t>
            </a:r>
            <a:br>
              <a:rPr lang="en-US" altLang="en-US" sz="1400" dirty="0">
                <a:solidFill>
                  <a:srgbClr val="FF0000"/>
                </a:solidFill>
                <a:latin typeface="Consolas" panose="020B0609020204030204" pitchFamily="49" charset="0"/>
              </a:rPr>
            </a:br>
            <a:r>
              <a:rPr lang="en-US" altLang="en-US" sz="1400" dirty="0">
                <a:solidFill>
                  <a:srgbClr val="000000"/>
                </a:solidFill>
                <a:latin typeface="Consolas" panose="020B0609020204030204" pitchFamily="49" charset="0"/>
              </a:rPr>
              <a:t>}</a:t>
            </a:r>
            <a:endParaRPr lang="en-US" altLang="en-US" sz="2400" dirty="0">
              <a:latin typeface="Arial" panose="020B0604020202020204" pitchFamily="34" charset="0"/>
            </a:endParaRPr>
          </a:p>
          <a:p>
            <a:endParaRPr lang="en-US" sz="1400"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82</a:t>
            </a:fld>
            <a:endParaRPr lang="en-US"/>
          </a:p>
        </p:txBody>
      </p:sp>
      <p:sp>
        <p:nvSpPr>
          <p:cNvPr id="6" name="Rectangle 1"/>
          <p:cNvSpPr>
            <a:spLocks noChangeArrowheads="1"/>
          </p:cNvSpPr>
          <p:nvPr/>
        </p:nvSpPr>
        <p:spPr bwMode="auto">
          <a:xfrm>
            <a:off x="990600" y="1079960"/>
            <a:ext cx="4876800" cy="228005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b="0" i="0" u="none" strike="noStrike" cap="none" normalizeH="0" baseline="0" dirty="0">
                <a:ln>
                  <a:noFill/>
                </a:ln>
                <a:solidFill>
                  <a:srgbClr val="DC143C"/>
                </a:solidFill>
                <a:effectLst/>
                <a:latin typeface="Times New Roman" pitchFamily="18" charset="0"/>
                <a:cs typeface="Times New Roman" pitchFamily="18" charset="0"/>
              </a:rPr>
              <a:t>list-style-position</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 property specifies the position of the list-item markers (bullet points).</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b="0" i="0" u="none" strike="noStrike" cap="none" normalizeH="0" baseline="0" dirty="0">
                <a:ln>
                  <a:noFill/>
                </a:ln>
                <a:solidFill>
                  <a:srgbClr val="FF0000"/>
                </a:solidFill>
                <a:effectLst/>
                <a:latin typeface="Times New Roman" pitchFamily="18" charset="0"/>
                <a:cs typeface="Times New Roman" pitchFamily="18" charset="0"/>
              </a:rPr>
              <a:t>list-style-position</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b="0" i="0" u="none" strike="noStrike" cap="none" normalizeH="0" baseline="0" dirty="0">
                <a:ln>
                  <a:noFill/>
                </a:ln>
                <a:solidFill>
                  <a:srgbClr val="002060"/>
                </a:solidFill>
                <a:effectLst/>
                <a:latin typeface="Times New Roman" pitchFamily="18" charset="0"/>
                <a:cs typeface="Times New Roman" pitchFamily="18" charset="0"/>
              </a:rPr>
              <a:t>outside</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 means that the bullet points will be outside the list item. The start of each line of a list item will be aligned vertically. This is default: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7" name="Picture 6"/>
          <p:cNvPicPr>
            <a:picLocks noChangeAspect="1"/>
          </p:cNvPicPr>
          <p:nvPr/>
        </p:nvPicPr>
        <p:blipFill>
          <a:blip r:embed="rId2"/>
          <a:stretch>
            <a:fillRect/>
          </a:stretch>
        </p:blipFill>
        <p:spPr>
          <a:xfrm>
            <a:off x="2530620" y="2816118"/>
            <a:ext cx="2295525" cy="1133475"/>
          </a:xfrm>
          <a:prstGeom prst="rect">
            <a:avLst/>
          </a:prstGeom>
        </p:spPr>
      </p:pic>
      <p:sp>
        <p:nvSpPr>
          <p:cNvPr id="8" name="Rectangle 7"/>
          <p:cNvSpPr/>
          <p:nvPr/>
        </p:nvSpPr>
        <p:spPr>
          <a:xfrm>
            <a:off x="1222664" y="4135168"/>
            <a:ext cx="4454236" cy="1631216"/>
          </a:xfrm>
          <a:prstGeom prst="rect">
            <a:avLst/>
          </a:prstGeom>
        </p:spPr>
        <p:txBody>
          <a:bodyPr wrap="square">
            <a:spAutoFit/>
          </a:bodyPr>
          <a:lstStyle/>
          <a:p>
            <a:pPr lvl="0" algn="just" eaLnBrk="0" fontAlgn="base" hangingPunct="0">
              <a:spcBef>
                <a:spcPct val="0"/>
              </a:spcBef>
              <a:spcAft>
                <a:spcPct val="0"/>
              </a:spcAft>
            </a:pPr>
            <a:r>
              <a:rPr lang="en-US" altLang="en-US" sz="2000" dirty="0">
                <a:solidFill>
                  <a:srgbClr val="000000"/>
                </a:solidFill>
                <a:latin typeface="Times New Roman" pitchFamily="18" charset="0"/>
                <a:cs typeface="Times New Roman" pitchFamily="18" charset="0"/>
              </a:rPr>
              <a:t>"</a:t>
            </a:r>
            <a:r>
              <a:rPr lang="en-US" altLang="en-US" sz="2000" dirty="0">
                <a:solidFill>
                  <a:srgbClr val="FF0000"/>
                </a:solidFill>
                <a:latin typeface="Times New Roman" pitchFamily="18" charset="0"/>
                <a:cs typeface="Times New Roman" pitchFamily="18" charset="0"/>
              </a:rPr>
              <a:t>list-style-position</a:t>
            </a:r>
            <a:r>
              <a:rPr lang="en-US" altLang="en-US" sz="2000" dirty="0">
                <a:solidFill>
                  <a:srgbClr val="000000"/>
                </a:solidFill>
                <a:latin typeface="Times New Roman" pitchFamily="18" charset="0"/>
                <a:cs typeface="Times New Roman" pitchFamily="18" charset="0"/>
              </a:rPr>
              <a:t>: </a:t>
            </a:r>
            <a:r>
              <a:rPr lang="en-US" altLang="en-US" sz="2000" dirty="0">
                <a:solidFill>
                  <a:srgbClr val="002060"/>
                </a:solidFill>
                <a:latin typeface="Times New Roman" pitchFamily="18" charset="0"/>
                <a:cs typeface="Times New Roman" pitchFamily="18" charset="0"/>
              </a:rPr>
              <a:t>inside</a:t>
            </a:r>
            <a:r>
              <a:rPr lang="en-US" altLang="en-US" sz="2000" dirty="0">
                <a:solidFill>
                  <a:srgbClr val="000000"/>
                </a:solidFill>
                <a:latin typeface="Times New Roman" pitchFamily="18" charset="0"/>
                <a:cs typeface="Times New Roman" pitchFamily="18" charset="0"/>
              </a:rPr>
              <a:t>;" means that the bullet points will be inside the list item. As it is part of the list item, it will be part of the text and push the text at the start:</a:t>
            </a:r>
            <a:endParaRPr lang="en-US" altLang="en-US" sz="1200" dirty="0">
              <a:latin typeface="Times New Roman" pitchFamily="18" charset="0"/>
              <a:cs typeface="Times New Roman" pitchFamily="18" charset="0"/>
            </a:endParaRPr>
          </a:p>
        </p:txBody>
      </p:sp>
      <p:pic>
        <p:nvPicPr>
          <p:cNvPr id="9" name="Picture 8"/>
          <p:cNvPicPr>
            <a:picLocks noChangeAspect="1"/>
          </p:cNvPicPr>
          <p:nvPr/>
        </p:nvPicPr>
        <p:blipFill>
          <a:blip r:embed="rId3"/>
          <a:stretch>
            <a:fillRect/>
          </a:stretch>
        </p:blipFill>
        <p:spPr>
          <a:xfrm>
            <a:off x="2544475" y="5458607"/>
            <a:ext cx="2028825" cy="1076325"/>
          </a:xfrm>
          <a:prstGeom prst="rect">
            <a:avLst/>
          </a:prstGeom>
        </p:spPr>
      </p:pic>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1879832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CSS Tables</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83</a:t>
            </a:fld>
            <a:endParaRPr lang="en-US"/>
          </a:p>
        </p:txBody>
      </p:sp>
      <p:sp>
        <p:nvSpPr>
          <p:cNvPr id="7" name="Rectangle 1"/>
          <p:cNvSpPr>
            <a:spLocks noChangeArrowheads="1"/>
          </p:cNvSpPr>
          <p:nvPr/>
        </p:nvSpPr>
        <p:spPr bwMode="auto">
          <a:xfrm>
            <a:off x="990600" y="1060850"/>
            <a:ext cx="7010400" cy="3565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0000"/>
                </a:solidFill>
                <a:effectLst/>
                <a:latin typeface="Times New Roman" pitchFamily="18" charset="0"/>
                <a:cs typeface="Times New Roman" pitchFamily="18" charset="0"/>
              </a:rPr>
              <a:t>Table Borders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To specify table borders in CSS, use 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border</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property.</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example below specifies a solid border for &lt;table&gt;, &lt;</a:t>
            </a:r>
            <a:r>
              <a:rPr kumimoji="0" lang="en-US" altLang="en-US" sz="2400" b="0" i="0" u="none" strike="noStrike" cap="none" normalizeH="0" baseline="0" dirty="0" err="1">
                <a:ln>
                  <a:noFill/>
                </a:ln>
                <a:solidFill>
                  <a:srgbClr val="000000"/>
                </a:solidFill>
                <a:effectLst/>
                <a:latin typeface="Times New Roman" pitchFamily="18" charset="0"/>
                <a:cs typeface="Times New Roman" pitchFamily="18" charset="0"/>
              </a:rPr>
              <a:t>th</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&gt;, and &lt;td&gt; elements:</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rPr>
            </a:b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 name="Rectangle 7"/>
          <p:cNvSpPr/>
          <p:nvPr/>
        </p:nvSpPr>
        <p:spPr>
          <a:xfrm>
            <a:off x="990600" y="3548652"/>
            <a:ext cx="4572000" cy="1200329"/>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table, </a:t>
            </a:r>
            <a:r>
              <a:rPr lang="en-US" dirty="0" err="1">
                <a:solidFill>
                  <a:srgbClr val="A52A2A"/>
                </a:solidFill>
                <a:latin typeface="Consolas" panose="020B0609020204030204" pitchFamily="49" charset="0"/>
              </a:rPr>
              <a:t>th</a:t>
            </a:r>
            <a:r>
              <a:rPr lang="en-US" dirty="0">
                <a:solidFill>
                  <a:srgbClr val="A52A2A"/>
                </a:solidFill>
                <a:latin typeface="Consolas" panose="020B0609020204030204" pitchFamily="49" charset="0"/>
              </a:rPr>
              <a:t>, td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1px solid</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pic>
        <p:nvPicPr>
          <p:cNvPr id="10" name="Picture 9"/>
          <p:cNvPicPr>
            <a:picLocks noChangeAspect="1"/>
          </p:cNvPicPr>
          <p:nvPr/>
        </p:nvPicPr>
        <p:blipFill>
          <a:blip r:embed="rId3"/>
          <a:stretch>
            <a:fillRect/>
          </a:stretch>
        </p:blipFill>
        <p:spPr>
          <a:xfrm>
            <a:off x="2438400" y="5105400"/>
            <a:ext cx="2362200" cy="1219200"/>
          </a:xfrm>
          <a:prstGeom prst="rect">
            <a:avLst/>
          </a:prstGeom>
        </p:spPr>
      </p:pic>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782050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lstStyle/>
          <a:p>
            <a:pPr lvl="0"/>
            <a:r>
              <a:rPr lang="en-US" altLang="en-US" b="1" dirty="0">
                <a:solidFill>
                  <a:srgbClr val="000000"/>
                </a:solidFill>
                <a:latin typeface="Times New Roman" pitchFamily="18" charset="0"/>
                <a:cs typeface="Times New Roman" pitchFamily="18" charset="0"/>
              </a:rPr>
              <a:t>Full-Width Table</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84</a:t>
            </a:fld>
            <a:endParaRPr lang="en-US"/>
          </a:p>
        </p:txBody>
      </p:sp>
      <p:sp>
        <p:nvSpPr>
          <p:cNvPr id="6" name="Rectangle 1"/>
          <p:cNvSpPr>
            <a:spLocks noChangeArrowheads="1"/>
          </p:cNvSpPr>
          <p:nvPr/>
        </p:nvSpPr>
        <p:spPr bwMode="auto">
          <a:xfrm>
            <a:off x="1066800" y="1225664"/>
            <a:ext cx="7162800" cy="32572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The table above might seem small in some cases. If you need a table that should span the entire screen (full-width), add </a:t>
            </a:r>
            <a:r>
              <a:rPr kumimoji="0" lang="en-US" altLang="en-US" sz="2800" b="0" i="0" u="none" strike="noStrike" cap="none" normalizeH="0" baseline="0" dirty="0">
                <a:ln>
                  <a:noFill/>
                </a:ln>
                <a:solidFill>
                  <a:srgbClr val="DC143C"/>
                </a:solidFill>
                <a:effectLst/>
                <a:latin typeface="Times New Roman" pitchFamily="18" charset="0"/>
                <a:cs typeface="Times New Roman" pitchFamily="18" charset="0"/>
              </a:rPr>
              <a:t>width: 100%</a:t>
            </a:r>
            <a:r>
              <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rPr>
              <a:t> to the &lt;table&gt; element:</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4400" b="0" i="0" u="none" strike="noStrike" cap="none" normalizeH="0" baseline="0" dirty="0">
                <a:ln>
                  <a:noFill/>
                </a:ln>
                <a:solidFill>
                  <a:schemeClr val="tx1"/>
                </a:solidFill>
                <a:effectLst/>
                <a:latin typeface="Times New Roman" pitchFamily="18" charset="0"/>
                <a:cs typeface="Times New Roman" pitchFamily="18" charset="0"/>
              </a:rPr>
            </a:br>
            <a:endParaRPr kumimoji="0" lang="en-US" alt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1066800" y="3242762"/>
            <a:ext cx="4572000" cy="1200329"/>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table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100%</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1066801" y="4724400"/>
            <a:ext cx="6553200" cy="885825"/>
          </a:xfrm>
          <a:prstGeom prst="rect">
            <a:avLst/>
          </a:prstGeom>
        </p:spPr>
      </p:pic>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40208200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pPr lvl="0"/>
            <a:r>
              <a:rPr lang="en-US" altLang="en-US" sz="4000" b="1" dirty="0">
                <a:solidFill>
                  <a:srgbClr val="000000"/>
                </a:solidFill>
                <a:latin typeface="Times New Roman" pitchFamily="18" charset="0"/>
                <a:cs typeface="Times New Roman" pitchFamily="18" charset="0"/>
              </a:rPr>
              <a:t>Collapse Table Borders</a:t>
            </a:r>
            <a:endParaRPr lang="en-US" sz="40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85</a:t>
            </a:fld>
            <a:endParaRPr lang="en-US"/>
          </a:p>
        </p:txBody>
      </p:sp>
      <p:sp>
        <p:nvSpPr>
          <p:cNvPr id="6" name="Rectangle 1"/>
          <p:cNvSpPr>
            <a:spLocks noChangeArrowheads="1"/>
          </p:cNvSpPr>
          <p:nvPr/>
        </p:nvSpPr>
        <p:spPr bwMode="auto">
          <a:xfrm>
            <a:off x="990600" y="913657"/>
            <a:ext cx="7086600" cy="8565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border-collapse</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property sets whether the table borders should be collapsed into a </a:t>
            </a: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single border:</a:t>
            </a:r>
            <a:endParaRPr kumimoji="0" lang="en-US" altLang="en-US" sz="3600" b="1"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7" name="Picture 6"/>
          <p:cNvPicPr>
            <a:picLocks noChangeAspect="1"/>
          </p:cNvPicPr>
          <p:nvPr/>
        </p:nvPicPr>
        <p:blipFill>
          <a:blip r:embed="rId2"/>
          <a:stretch>
            <a:fillRect/>
          </a:stretch>
        </p:blipFill>
        <p:spPr>
          <a:xfrm>
            <a:off x="1066800" y="1752600"/>
            <a:ext cx="6858000" cy="2165772"/>
          </a:xfrm>
          <a:prstGeom prst="rect">
            <a:avLst/>
          </a:prstGeom>
        </p:spPr>
      </p:pic>
      <p:pic>
        <p:nvPicPr>
          <p:cNvPr id="8" name="Picture 7"/>
          <p:cNvPicPr>
            <a:picLocks noChangeAspect="1"/>
          </p:cNvPicPr>
          <p:nvPr/>
        </p:nvPicPr>
        <p:blipFill>
          <a:blip r:embed="rId3"/>
          <a:stretch>
            <a:fillRect/>
          </a:stretch>
        </p:blipFill>
        <p:spPr>
          <a:xfrm>
            <a:off x="990600" y="4095750"/>
            <a:ext cx="7086600" cy="2609850"/>
          </a:xfrm>
          <a:prstGeom prst="rect">
            <a:avLst/>
          </a:prstGeom>
        </p:spPr>
      </p:pic>
    </p:spTree>
    <p:extLst>
      <p:ext uri="{BB962C8B-B14F-4D97-AF65-F5344CB8AC3E}">
        <p14:creationId xmlns:p14="http://schemas.microsoft.com/office/powerpoint/2010/main" val="29322687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8080" cy="1143000"/>
          </a:xfrm>
        </p:spPr>
        <p:txBody>
          <a:bodyPr/>
          <a:lstStyle/>
          <a:p>
            <a:pPr lvl="0"/>
            <a:r>
              <a:rPr lang="en-US" b="1" dirty="0"/>
              <a:t>Table Size</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86</a:t>
            </a:fld>
            <a:endParaRPr lang="en-US"/>
          </a:p>
        </p:txBody>
      </p:sp>
      <p:sp>
        <p:nvSpPr>
          <p:cNvPr id="6" name="Rectangle 1"/>
          <p:cNvSpPr>
            <a:spLocks noGrp="1" noChangeArrowheads="1"/>
          </p:cNvSpPr>
          <p:nvPr>
            <p:ph sz="quarter" idx="1"/>
          </p:nvPr>
        </p:nvSpPr>
        <p:spPr bwMode="auto">
          <a:xfrm>
            <a:off x="1034255" y="1368626"/>
            <a:ext cx="7542123" cy="13490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buClrTx/>
              <a:buSzTx/>
              <a:buNone/>
            </a:pPr>
            <a:r>
              <a:rPr lang="en-US" altLang="en-US" sz="2800" b="1" dirty="0">
                <a:solidFill>
                  <a:srgbClr val="000000"/>
                </a:solidFill>
                <a:latin typeface="Times New Roman" pitchFamily="18" charset="0"/>
                <a:cs typeface="Times New Roman" pitchFamily="18" charset="0"/>
              </a:rPr>
              <a:t>Table Width and Height</a:t>
            </a:r>
            <a:endParaRPr kumimoji="0" lang="en-US" altLang="en-US" sz="28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width and height of a table are defined by 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width</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and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height</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properties.</a:t>
            </a: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1034256" y="3048000"/>
            <a:ext cx="4572000" cy="2308324"/>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table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100%</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br>
              <a:rPr lang="en-US" dirty="0">
                <a:solidFill>
                  <a:srgbClr val="A52A2A"/>
                </a:solidFill>
                <a:latin typeface="Consolas" panose="020B0609020204030204" pitchFamily="49" charset="0"/>
              </a:rPr>
            </a:br>
            <a:br>
              <a:rPr lang="en-US" dirty="0">
                <a:solidFill>
                  <a:srgbClr val="A52A2A"/>
                </a:solidFill>
                <a:latin typeface="Consolas" panose="020B0609020204030204" pitchFamily="49" charset="0"/>
              </a:rPr>
            </a:br>
            <a:r>
              <a:rPr lang="en-US" dirty="0" err="1">
                <a:solidFill>
                  <a:srgbClr val="A52A2A"/>
                </a:solidFill>
                <a:latin typeface="Consolas" panose="020B0609020204030204" pitchFamily="49" charset="0"/>
              </a:rPr>
              <a:t>th</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70px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348421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a:latin typeface="Times New Roman" pitchFamily="18" charset="0"/>
                <a:cs typeface="Times New Roman" pitchFamily="18" charset="0"/>
              </a:rPr>
              <a:t>CSS Table Alignment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87</a:t>
            </a:fld>
            <a:endParaRPr lang="en-US"/>
          </a:p>
        </p:txBody>
      </p:sp>
      <p:sp>
        <p:nvSpPr>
          <p:cNvPr id="6" name="Rectangle 1"/>
          <p:cNvSpPr>
            <a:spLocks noChangeArrowheads="1"/>
          </p:cNvSpPr>
          <p:nvPr/>
        </p:nvSpPr>
        <p:spPr bwMode="auto">
          <a:xfrm>
            <a:off x="990600" y="914400"/>
            <a:ext cx="7924800" cy="26416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rgbClr val="000000"/>
                </a:solidFill>
                <a:effectLst/>
                <a:latin typeface="Times New Roman" pitchFamily="18" charset="0"/>
                <a:cs typeface="Times New Roman" pitchFamily="18" charset="0"/>
              </a:rPr>
              <a:t>Horizontal Alignment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text-align</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property sets the horizontal alignment (like left, right, or center) of the content in &lt;</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&gt; or &lt;td&gt;.</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By default, the content of &lt;</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&gt; elements are center-aligned and the content of &lt;td&gt; elements are left-aligned.</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To center-align the content of  &lt;td&gt; elements as well, use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text-align: center</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sz="3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1066800" y="3886200"/>
            <a:ext cx="4572000" cy="1200329"/>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a:solidFill>
                  <a:srgbClr val="A52A2A"/>
                </a:solidFill>
                <a:latin typeface="Consolas" panose="020B0609020204030204" pitchFamily="49" charset="0"/>
              </a:rPr>
              <a:t>td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center</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
        <p:nvSpPr>
          <p:cNvPr id="8" name="Rectangle 7"/>
          <p:cNvSpPr/>
          <p:nvPr/>
        </p:nvSpPr>
        <p:spPr>
          <a:xfrm>
            <a:off x="4191000" y="3905071"/>
            <a:ext cx="4572000" cy="1200329"/>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err="1">
                <a:solidFill>
                  <a:srgbClr val="A52A2A"/>
                </a:solidFill>
                <a:latin typeface="Consolas" panose="020B0609020204030204" pitchFamily="49" charset="0"/>
              </a:rPr>
              <a:t>th</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left</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6152460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88</a:t>
            </a:fld>
            <a:endParaRPr lang="en-US"/>
          </a:p>
        </p:txBody>
      </p:sp>
      <p:sp>
        <p:nvSpPr>
          <p:cNvPr id="6" name="Rectangle 1"/>
          <p:cNvSpPr>
            <a:spLocks noChangeArrowheads="1"/>
          </p:cNvSpPr>
          <p:nvPr/>
        </p:nvSpPr>
        <p:spPr bwMode="auto">
          <a:xfrm>
            <a:off x="990600" y="1120177"/>
            <a:ext cx="7620000" cy="313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000000"/>
                </a:solidFill>
                <a:effectLst/>
                <a:latin typeface="Times New Roman" pitchFamily="18" charset="0"/>
                <a:cs typeface="Times New Roman" pitchFamily="18" charset="0"/>
              </a:rPr>
              <a:t>Vertical Alignment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400" b="0" i="0" u="none" strike="noStrike" cap="none" normalizeH="0" baseline="0" dirty="0">
                <a:ln>
                  <a:noFill/>
                </a:ln>
                <a:solidFill>
                  <a:srgbClr val="DC143C"/>
                </a:solidFill>
                <a:effectLst/>
                <a:latin typeface="Times New Roman" pitchFamily="18" charset="0"/>
                <a:cs typeface="Times New Roman" pitchFamily="18" charset="0"/>
              </a:rPr>
              <a:t>vertical-align</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 property sets the vertical alignment (like top, bottom, or middle) of the content in &lt;</a:t>
            </a:r>
            <a:r>
              <a:rPr kumimoji="0" lang="en-US" altLang="en-US" sz="2400" b="0" i="0" u="none" strike="noStrike" cap="none" normalizeH="0" baseline="0" dirty="0" err="1">
                <a:ln>
                  <a:noFill/>
                </a:ln>
                <a:solidFill>
                  <a:srgbClr val="000000"/>
                </a:solidFill>
                <a:effectLst/>
                <a:latin typeface="Times New Roman" pitchFamily="18" charset="0"/>
                <a:cs typeface="Times New Roman" pitchFamily="18" charset="0"/>
              </a:rPr>
              <a:t>th</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&gt; or &lt;td&gt;.</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By default, the vertical alignment of the content in a table is middle (for both &lt;</a:t>
            </a:r>
            <a:r>
              <a:rPr kumimoji="0" lang="en-US" altLang="en-US" sz="2400" b="0" i="0" u="none" strike="noStrike" cap="none" normalizeH="0" baseline="0" dirty="0" err="1">
                <a:ln>
                  <a:noFill/>
                </a:ln>
                <a:solidFill>
                  <a:srgbClr val="000000"/>
                </a:solidFill>
                <a:effectLst/>
                <a:latin typeface="Times New Roman" pitchFamily="18" charset="0"/>
                <a:cs typeface="Times New Roman" pitchFamily="18" charset="0"/>
              </a:rPr>
              <a:t>th</a:t>
            </a: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&gt; and &lt;td&gt; elements).</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itchFamily="18" charset="0"/>
                <a:cs typeface="Times New Roman" pitchFamily="18" charset="0"/>
              </a:rPr>
              <a:t>The following example sets the vertical text alignment to bottom for &lt;td&gt; elements:</a:t>
            </a:r>
            <a:endParaRPr kumimoji="0" lang="en-US" alt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1295400" y="4235691"/>
            <a:ext cx="4572000" cy="1569660"/>
          </a:xfrm>
          <a:prstGeom prst="rect">
            <a:avLst/>
          </a:prstGeom>
        </p:spPr>
        <p:txBody>
          <a:bodyPr>
            <a:spAutoFit/>
          </a:bodyPr>
          <a:lstStyle/>
          <a:p>
            <a:r>
              <a:rPr lang="en-US" sz="2400" b="1" dirty="0">
                <a:effectLst>
                  <a:outerShdw blurRad="38100" dist="38100" dir="2700000" algn="tl">
                    <a:srgbClr val="000000">
                      <a:alpha val="43137"/>
                    </a:srgbClr>
                  </a:outerShdw>
                </a:effectLst>
                <a:latin typeface="Consolas" panose="020B0609020204030204" pitchFamily="49" charset="0"/>
              </a:rPr>
              <a:t>Example</a:t>
            </a:r>
          </a:p>
          <a:p>
            <a:r>
              <a:rPr lang="en-US" dirty="0">
                <a:solidFill>
                  <a:srgbClr val="A52A2A"/>
                </a:solidFill>
                <a:latin typeface="Consolas" panose="020B0609020204030204" pitchFamily="49" charset="0"/>
              </a:rPr>
              <a:t>td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vertical-align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bottom</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14360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89</a:t>
            </a:fld>
            <a:endParaRPr lang="en-US"/>
          </a:p>
        </p:txBody>
      </p:sp>
      <p:sp>
        <p:nvSpPr>
          <p:cNvPr id="8" name="Rectangle 2"/>
          <p:cNvSpPr>
            <a:spLocks noChangeArrowheads="1"/>
          </p:cNvSpPr>
          <p:nvPr/>
        </p:nvSpPr>
        <p:spPr bwMode="auto">
          <a:xfrm>
            <a:off x="1143000" y="304800"/>
            <a:ext cx="7543800" cy="12259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latin typeface="Times New Roman" pitchFamily="18" charset="0"/>
                <a:cs typeface="Times New Roman" pitchFamily="18" charset="0"/>
              </a:rPr>
              <a:t>Table Padding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To control the space between the border and the content in a table, use the </a:t>
            </a:r>
            <a:r>
              <a:rPr kumimoji="0" lang="en-US" altLang="en-US" b="0" i="0" u="none" strike="noStrike" cap="none" normalizeH="0" baseline="0" dirty="0">
                <a:ln>
                  <a:noFill/>
                </a:ln>
                <a:solidFill>
                  <a:srgbClr val="DC143C"/>
                </a:solidFill>
                <a:effectLst/>
                <a:latin typeface="Times New Roman" pitchFamily="18" charset="0"/>
                <a:cs typeface="Times New Roman" pitchFamily="18" charset="0"/>
              </a:rPr>
              <a:t>padding</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 property on &lt;td&gt; and &lt;</a:t>
            </a:r>
            <a:r>
              <a:rPr kumimoji="0" lang="en-US" altLang="en-US" b="0" i="0" u="none" strike="noStrike" cap="none" normalizeH="0" baseline="0" dirty="0" err="1">
                <a:ln>
                  <a:noFill/>
                </a:ln>
                <a:solidFill>
                  <a:srgbClr val="000000"/>
                </a:solidFill>
                <a:effectLst/>
                <a:latin typeface="Times New Roman" pitchFamily="18" charset="0"/>
                <a:cs typeface="Times New Roman" pitchFamily="18" charset="0"/>
              </a:rPr>
              <a:t>th</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&gt; elements:</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 name="Rectangle 3"/>
          <p:cNvSpPr>
            <a:spLocks noChangeArrowheads="1"/>
          </p:cNvSpPr>
          <p:nvPr/>
        </p:nvSpPr>
        <p:spPr bwMode="auto">
          <a:xfrm>
            <a:off x="1066800" y="1600200"/>
            <a:ext cx="7543800"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Horizontal</a:t>
            </a:r>
            <a:r>
              <a:rPr lang="en-US" sz="32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Dividers</a:t>
            </a:r>
            <a:endParaRPr kumimoji="0" lang="en-US" altLang="en-US" sz="3200" b="1"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Add 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border-bottom</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property to &lt;</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th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&gt; and &lt;td&gt; for horizontal dividers:</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Times New Roman" pitchFamily="18" charset="0"/>
                <a:cs typeface="Times New Roman" pitchFamily="18" charset="0"/>
              </a:rPr>
            </a:b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 name="Rectangle 5"/>
          <p:cNvSpPr>
            <a:spLocks noChangeArrowheads="1"/>
          </p:cNvSpPr>
          <p:nvPr/>
        </p:nvSpPr>
        <p:spPr bwMode="auto">
          <a:xfrm>
            <a:off x="1142999" y="2743200"/>
            <a:ext cx="7467601" cy="17183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000000"/>
                </a:solidFill>
                <a:effectLst/>
                <a:latin typeface="Times New Roman" pitchFamily="18" charset="0"/>
                <a:cs typeface="Times New Roman" pitchFamily="18" charset="0"/>
              </a:rPr>
              <a:t>Hoverable</a:t>
            </a:r>
            <a:r>
              <a:rPr kumimoji="0" lang="en-US" altLang="en-US" sz="3200" b="1" i="0" u="none" strike="noStrike" cap="none" normalizeH="0" baseline="0" dirty="0">
                <a:ln>
                  <a:noFill/>
                </a:ln>
                <a:solidFill>
                  <a:srgbClr val="000000"/>
                </a:solidFill>
                <a:effectLst/>
                <a:latin typeface="Times New Roman" pitchFamily="18" charset="0"/>
                <a:cs typeface="Times New Roman" pitchFamily="18" charset="0"/>
              </a:rPr>
              <a:t>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Use 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:hover</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selector on &lt;</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tr</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&gt; to highlight table rows on mouse over:</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b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1219200" y="4473932"/>
            <a:ext cx="4572000" cy="923330"/>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err="1">
                <a:solidFill>
                  <a:srgbClr val="A52A2A"/>
                </a:solidFill>
                <a:latin typeface="Consolas" panose="020B0609020204030204" pitchFamily="49" charset="0"/>
              </a:rPr>
              <a:t>tr:hover</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background-color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coral</a:t>
            </a: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8005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100818"/>
            <a:ext cx="6949440" cy="661182"/>
          </a:xfrm>
        </p:spPr>
        <p:txBody>
          <a:bodyPr>
            <a:normAutofit fontScale="90000"/>
          </a:bodyPr>
          <a:lstStyle/>
          <a:p>
            <a:r>
              <a:rPr lang="en-US" dirty="0">
                <a:latin typeface="Times New Roman" pitchFamily="18" charset="0"/>
                <a:cs typeface="Times New Roman" pitchFamily="18" charset="0"/>
              </a:rPr>
              <a:t>2. Internal CSS</a:t>
            </a:r>
          </a:p>
        </p:txBody>
      </p:sp>
      <p:sp>
        <p:nvSpPr>
          <p:cNvPr id="3" name="Subtitle 2"/>
          <p:cNvSpPr>
            <a:spLocks noGrp="1"/>
          </p:cNvSpPr>
          <p:nvPr>
            <p:ph type="subTitle" idx="1"/>
          </p:nvPr>
        </p:nvSpPr>
        <p:spPr>
          <a:xfrm>
            <a:off x="990600" y="762000"/>
            <a:ext cx="7696200" cy="5638800"/>
          </a:xfrm>
        </p:spPr>
        <p:txBody>
          <a:bodyPr>
            <a:normAutofit lnSpcReduction="10000"/>
          </a:bodyPr>
          <a:lstStyle/>
          <a:p>
            <a:pPr marL="484632" indent="-457200" algn="just">
              <a:buFont typeface="Wingdings" pitchFamily="2" charset="2"/>
              <a:buChar char="q"/>
            </a:pPr>
            <a:r>
              <a:rPr lang="en-US" dirty="0">
                <a:latin typeface="Times New Roman" pitchFamily="18" charset="0"/>
                <a:cs typeface="Times New Roman" pitchFamily="18" charset="0"/>
              </a:rPr>
              <a:t>An internal style sheet may be used if one single HTML page has a unique style .</a:t>
            </a:r>
          </a:p>
          <a:p>
            <a:pPr marL="484632" indent="-457200" algn="just">
              <a:buFont typeface="Wingdings" pitchFamily="2" charset="2"/>
              <a:buChar char="q"/>
            </a:pPr>
            <a:r>
              <a:rPr lang="en-US" dirty="0">
                <a:latin typeface="Times New Roman" pitchFamily="18" charset="0"/>
                <a:cs typeface="Times New Roman" pitchFamily="18" charset="0"/>
              </a:rPr>
              <a:t>The internal style is defined inside the </a:t>
            </a:r>
            <a:r>
              <a:rPr lang="en-US" b="1" dirty="0">
                <a:latin typeface="Times New Roman" pitchFamily="18" charset="0"/>
                <a:cs typeface="Times New Roman" pitchFamily="18" charset="0"/>
              </a:rPr>
              <a:t>&lt;style&gt; </a:t>
            </a:r>
            <a:r>
              <a:rPr lang="en-US" dirty="0">
                <a:latin typeface="Times New Roman" pitchFamily="18" charset="0"/>
                <a:cs typeface="Times New Roman" pitchFamily="18" charset="0"/>
              </a:rPr>
              <a:t>element, inside the head section</a:t>
            </a:r>
          </a:p>
          <a:p>
            <a:pPr marL="484632" indent="-457200" algn="just">
              <a:buFont typeface="Wingdings" pitchFamily="2" charset="2"/>
              <a:buChar char="q"/>
            </a:pPr>
            <a:r>
              <a:rPr lang="en-US" dirty="0">
                <a:latin typeface="Times New Roman" pitchFamily="18" charset="0"/>
                <a:cs typeface="Times New Roman" pitchFamily="18" charset="0"/>
              </a:rPr>
              <a:t>&lt;head&gt;</a:t>
            </a:r>
          </a:p>
          <a:p>
            <a:pPr algn="just"/>
            <a:r>
              <a:rPr lang="en-US" dirty="0">
                <a:latin typeface="Times New Roman" pitchFamily="18" charset="0"/>
                <a:cs typeface="Times New Roman" pitchFamily="18" charset="0"/>
              </a:rPr>
              <a:t>      &lt;style type="text/</a:t>
            </a:r>
            <a:r>
              <a:rPr lang="en-US" dirty="0" err="1">
                <a:latin typeface="Times New Roman" pitchFamily="18" charset="0"/>
                <a:cs typeface="Times New Roman" pitchFamily="18" charset="0"/>
              </a:rPr>
              <a:t>css</a:t>
            </a:r>
            <a:r>
              <a:rPr lang="en-US" dirty="0">
                <a:latin typeface="Times New Roman" pitchFamily="18" charset="0"/>
                <a:cs typeface="Times New Roman" pitchFamily="18" charset="0"/>
              </a:rPr>
              <a:t>"&gt;</a:t>
            </a:r>
          </a:p>
          <a:p>
            <a:pPr algn="just"/>
            <a:r>
              <a:rPr lang="en-US" dirty="0">
                <a:latin typeface="Times New Roman" pitchFamily="18" charset="0"/>
                <a:cs typeface="Times New Roman" pitchFamily="18" charset="0"/>
              </a:rPr>
              <a:t>	p { font-family: sans-serif; color: red; }</a:t>
            </a:r>
          </a:p>
          <a:p>
            <a:pPr algn="just"/>
            <a:r>
              <a:rPr lang="en-US" dirty="0">
                <a:latin typeface="Times New Roman" pitchFamily="18" charset="0"/>
                <a:cs typeface="Times New Roman" pitchFamily="18" charset="0"/>
              </a:rPr>
              <a:t>	h2 { background-color: yellow; }</a:t>
            </a:r>
          </a:p>
          <a:p>
            <a:pPr lvl="1" algn="just"/>
            <a:r>
              <a:rPr lang="en-US" dirty="0">
                <a:latin typeface="Times New Roman" pitchFamily="18" charset="0"/>
                <a:cs typeface="Times New Roman" pitchFamily="18" charset="0"/>
              </a:rPr>
              <a:t>&lt;/style&gt;</a:t>
            </a:r>
          </a:p>
          <a:p>
            <a:pPr lvl="1" algn="just"/>
            <a:r>
              <a:rPr lang="en-US" dirty="0">
                <a:latin typeface="Times New Roman" pitchFamily="18" charset="0"/>
                <a:cs typeface="Times New Roman" pitchFamily="18" charset="0"/>
              </a:rPr>
              <a:t>&lt;/head&gt; </a:t>
            </a:r>
          </a:p>
          <a:p>
            <a:pPr marL="484632" indent="-457200" algn="just">
              <a:buFont typeface="Wingdings" pitchFamily="2" charset="2"/>
              <a:buChar char="q"/>
            </a:pPr>
            <a:r>
              <a:rPr lang="en-US" dirty="0">
                <a:latin typeface="Times New Roman" pitchFamily="18" charset="0"/>
                <a:cs typeface="Times New Roman" pitchFamily="18" charset="0"/>
              </a:rPr>
              <a:t>CSS code can be embedded within the head of an HTML page</a:t>
            </a:r>
          </a:p>
          <a:p>
            <a:pPr marL="484632" indent="-457200" algn="just">
              <a:buFont typeface="Wingdings" pitchFamily="2" charset="2"/>
              <a:buChar char="q"/>
            </a:pPr>
            <a:r>
              <a:rPr lang="en-US" dirty="0">
                <a:latin typeface="Times New Roman" pitchFamily="18" charset="0"/>
                <a:cs typeface="Times New Roman" pitchFamily="18" charset="0"/>
              </a:rPr>
              <a:t>Bad style should be avoided when possible</a:t>
            </a:r>
          </a:p>
          <a:p>
            <a:pPr lvl="1"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9</a:t>
            </a:fld>
            <a:endParaRPr lang="en-US"/>
          </a:p>
        </p:txBody>
      </p:sp>
    </p:spTree>
    <p:extLst>
      <p:ext uri="{BB962C8B-B14F-4D97-AF65-F5344CB8AC3E}">
        <p14:creationId xmlns:p14="http://schemas.microsoft.com/office/powerpoint/2010/main" val="1650374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90</a:t>
            </a:fld>
            <a:endParaRPr lang="en-US"/>
          </a:p>
        </p:txBody>
      </p:sp>
      <p:sp>
        <p:nvSpPr>
          <p:cNvPr id="8" name="Rectangle 7"/>
          <p:cNvSpPr/>
          <p:nvPr/>
        </p:nvSpPr>
        <p:spPr>
          <a:xfrm>
            <a:off x="1066800" y="457200"/>
            <a:ext cx="7848600" cy="2616101"/>
          </a:xfrm>
          <a:prstGeom prst="rect">
            <a:avLst/>
          </a:prstGeom>
        </p:spPr>
        <p:txBody>
          <a:bodyPr wrap="square">
            <a:spAutoFit/>
          </a:bodyPr>
          <a:lstStyle/>
          <a:p>
            <a:pPr algn="just"/>
            <a:r>
              <a:rPr lang="en-US" sz="4000" b="1" dirty="0">
                <a:solidFill>
                  <a:srgbClr val="000000"/>
                </a:solidFill>
                <a:latin typeface="Times New Roman" pitchFamily="18" charset="0"/>
                <a:cs typeface="Times New Roman" pitchFamily="18" charset="0"/>
              </a:rPr>
              <a:t>Responsive Table</a:t>
            </a:r>
          </a:p>
          <a:p>
            <a:pPr marL="285750" indent="-285750" algn="just">
              <a:buFont typeface="Wingdings" panose="05000000000000000000" pitchFamily="2" charset="2"/>
              <a:buChar char="v"/>
            </a:pPr>
            <a:r>
              <a:rPr lang="en-US" sz="2400" dirty="0">
                <a:solidFill>
                  <a:srgbClr val="000000"/>
                </a:solidFill>
                <a:latin typeface="Times New Roman" pitchFamily="18" charset="0"/>
                <a:cs typeface="Times New Roman" pitchFamily="18" charset="0"/>
              </a:rPr>
              <a:t>A responsive table will display a horizontal scroll bar if the screen is too small to display the full content:</a:t>
            </a:r>
          </a:p>
          <a:p>
            <a:pPr marL="285750" lvl="0" indent="-285750" algn="just">
              <a:buFont typeface="Wingdings" panose="05000000000000000000" pitchFamily="2" charset="2"/>
              <a:buChar char="v"/>
            </a:pPr>
            <a:r>
              <a:rPr lang="en-US" altLang="en-US" sz="2400" dirty="0">
                <a:solidFill>
                  <a:srgbClr val="000000"/>
                </a:solidFill>
                <a:latin typeface="Times New Roman" pitchFamily="18" charset="0"/>
                <a:cs typeface="Times New Roman" pitchFamily="18" charset="0"/>
              </a:rPr>
              <a:t>Add a container element (like &lt;div&gt;) with </a:t>
            </a:r>
            <a:r>
              <a:rPr lang="en-US" altLang="en-US" sz="2400" dirty="0" err="1">
                <a:solidFill>
                  <a:srgbClr val="DC143C"/>
                </a:solidFill>
                <a:latin typeface="Times New Roman" pitchFamily="18" charset="0"/>
                <a:cs typeface="Times New Roman" pitchFamily="18" charset="0"/>
              </a:rPr>
              <a:t>overflow-x:auto</a:t>
            </a:r>
            <a:r>
              <a:rPr lang="en-US" altLang="en-US" sz="2400" dirty="0">
                <a:solidFill>
                  <a:srgbClr val="000000"/>
                </a:solidFill>
                <a:latin typeface="Times New Roman" pitchFamily="18" charset="0"/>
                <a:cs typeface="Times New Roman" pitchFamily="18" charset="0"/>
              </a:rPr>
              <a:t> around the &lt;table&gt; element to make it responsive:</a:t>
            </a:r>
            <a:r>
              <a:rPr lang="en-US" altLang="en-US" sz="1400" dirty="0">
                <a:latin typeface="Times New Roman" pitchFamily="18" charset="0"/>
                <a:cs typeface="Times New Roman" pitchFamily="18" charset="0"/>
              </a:rPr>
              <a:t> </a:t>
            </a:r>
            <a:endParaRPr lang="en-US" altLang="en-US" sz="4000" dirty="0">
              <a:latin typeface="Times New Roman" pitchFamily="18" charset="0"/>
              <a:cs typeface="Times New Roman" pitchFamily="18" charset="0"/>
            </a:endParaRPr>
          </a:p>
          <a:p>
            <a:pPr algn="just"/>
            <a:endParaRPr lang="en-US" sz="2400" b="0" i="0" dirty="0">
              <a:solidFill>
                <a:srgbClr val="000000"/>
              </a:solidFill>
              <a:effectLst/>
              <a:latin typeface="Times New Roman" pitchFamily="18" charset="0"/>
              <a:cs typeface="Times New Roman" pitchFamily="18" charset="0"/>
            </a:endParaRPr>
          </a:p>
        </p:txBody>
      </p:sp>
      <p:sp>
        <p:nvSpPr>
          <p:cNvPr id="10" name="Rectangle 9"/>
          <p:cNvSpPr/>
          <p:nvPr/>
        </p:nvSpPr>
        <p:spPr>
          <a:xfrm>
            <a:off x="1219200" y="3276600"/>
            <a:ext cx="4572000" cy="2308324"/>
          </a:xfrm>
          <a:prstGeom prst="rect">
            <a:avLst/>
          </a:prstGeom>
        </p:spPr>
        <p:txBody>
          <a:bodyPr>
            <a:spAutoFit/>
          </a:bodyPr>
          <a:lstStyle/>
          <a:p>
            <a:r>
              <a:rPr lang="en-US" b="1" dirty="0">
                <a:solidFill>
                  <a:srgbClr val="000000"/>
                </a:solidFill>
                <a:latin typeface="Segoe UI" panose="020B0502040204020203" pitchFamily="34" charset="0"/>
              </a:rPr>
              <a:t>Example</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overflow-x:auto</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table</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table content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/table</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1943975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Segoe UI" panose="020B0502040204020203" pitchFamily="34" charset="0"/>
              </a:rPr>
              <a:t>The CSS Box Model</a:t>
            </a:r>
            <a:endParaRPr lang="en-US" b="1" dirty="0"/>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91</a:t>
            </a:fld>
            <a:endParaRPr lang="en-US"/>
          </a:p>
        </p:txBody>
      </p:sp>
      <p:sp>
        <p:nvSpPr>
          <p:cNvPr id="6" name="Rectangle 5"/>
          <p:cNvSpPr/>
          <p:nvPr/>
        </p:nvSpPr>
        <p:spPr>
          <a:xfrm>
            <a:off x="990600" y="1524000"/>
            <a:ext cx="7772400" cy="2308324"/>
          </a:xfrm>
          <a:prstGeom prst="rect">
            <a:avLst/>
          </a:prstGeom>
        </p:spPr>
        <p:txBody>
          <a:bodyPr wrap="square">
            <a:spAutoFit/>
          </a:bodyPr>
          <a:lstStyle/>
          <a:p>
            <a:pPr marL="342900" indent="-342900" algn="just">
              <a:buFont typeface="Wingdings" pitchFamily="2" charset="2"/>
              <a:buChar char="q"/>
            </a:pPr>
            <a:r>
              <a:rPr lang="en-US" sz="2400" dirty="0">
                <a:solidFill>
                  <a:srgbClr val="000000"/>
                </a:solidFill>
                <a:latin typeface="Times New Roman" pitchFamily="18" charset="0"/>
                <a:cs typeface="Times New Roman" pitchFamily="18" charset="0"/>
              </a:rPr>
              <a:t>In CSS, the term "box model" is used when talking about design and layout.</a:t>
            </a:r>
          </a:p>
          <a:p>
            <a:pPr marL="342900" indent="-342900" algn="just">
              <a:buFont typeface="Wingdings" pitchFamily="2" charset="2"/>
              <a:buChar char="q"/>
            </a:pPr>
            <a:r>
              <a:rPr lang="en-US" sz="2400" dirty="0">
                <a:solidFill>
                  <a:srgbClr val="000000"/>
                </a:solidFill>
                <a:latin typeface="Times New Roman" pitchFamily="18" charset="0"/>
                <a:cs typeface="Times New Roman" pitchFamily="18" charset="0"/>
              </a:rPr>
              <a:t>The CSS box model is essentially a box that wraps around every HTML element. </a:t>
            </a:r>
          </a:p>
          <a:p>
            <a:pPr marL="342900" indent="-342900" algn="just">
              <a:buFont typeface="Wingdings" pitchFamily="2" charset="2"/>
              <a:buChar char="q"/>
            </a:pPr>
            <a:r>
              <a:rPr lang="en-US" sz="2400" dirty="0">
                <a:solidFill>
                  <a:srgbClr val="000000"/>
                </a:solidFill>
                <a:latin typeface="Times New Roman" pitchFamily="18" charset="0"/>
                <a:cs typeface="Times New Roman" pitchFamily="18" charset="0"/>
              </a:rPr>
              <a:t>It consists of: margins, borders, padding, and the actual content. The image below illustrates the box model:</a:t>
            </a:r>
            <a:endParaRPr lang="en-US" sz="2400" b="0" i="0" dirty="0">
              <a:solidFill>
                <a:srgbClr val="000000"/>
              </a:solidFill>
              <a:effectLst/>
              <a:latin typeface="Times New Roman" pitchFamily="18" charset="0"/>
              <a:cs typeface="Times New Roman" pitchFamily="18" charset="0"/>
            </a:endParaRPr>
          </a:p>
        </p:txBody>
      </p:sp>
      <p:pic>
        <p:nvPicPr>
          <p:cNvPr id="7" name="Picture 6"/>
          <p:cNvPicPr>
            <a:picLocks noChangeAspect="1"/>
          </p:cNvPicPr>
          <p:nvPr/>
        </p:nvPicPr>
        <p:blipFill>
          <a:blip r:embed="rId2"/>
          <a:stretch>
            <a:fillRect/>
          </a:stretch>
        </p:blipFill>
        <p:spPr>
          <a:xfrm>
            <a:off x="1219200" y="3971053"/>
            <a:ext cx="6248400" cy="2429747"/>
          </a:xfrm>
          <a:prstGeom prst="rect">
            <a:avLst/>
          </a:prstGeom>
        </p:spPr>
      </p:pic>
    </p:spTree>
    <p:extLst>
      <p:ext uri="{BB962C8B-B14F-4D97-AF65-F5344CB8AC3E}">
        <p14:creationId xmlns:p14="http://schemas.microsoft.com/office/powerpoint/2010/main" val="3720427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92</a:t>
            </a:fld>
            <a:endParaRPr lang="en-US"/>
          </a:p>
        </p:txBody>
      </p:sp>
      <p:sp>
        <p:nvSpPr>
          <p:cNvPr id="6" name="Rectangle 5"/>
          <p:cNvSpPr/>
          <p:nvPr/>
        </p:nvSpPr>
        <p:spPr>
          <a:xfrm>
            <a:off x="1143000" y="4276433"/>
            <a:ext cx="4572000" cy="2339102"/>
          </a:xfrm>
          <a:prstGeom prst="rect">
            <a:avLst/>
          </a:prstGeom>
        </p:spPr>
        <p:txBody>
          <a:bodyPr>
            <a:spAutoFit/>
          </a:bodyPr>
          <a:lstStyle/>
          <a:p>
            <a:r>
              <a:rPr lang="en-US" sz="2000" b="1" dirty="0">
                <a:solidFill>
                  <a:srgbClr val="000000"/>
                </a:solidFill>
                <a:latin typeface="Segoe UI" panose="020B0502040204020203" pitchFamily="34" charset="0"/>
              </a:rPr>
              <a:t>Example</a:t>
            </a:r>
            <a:endParaRPr lang="en-US" b="1" dirty="0">
              <a:solidFill>
                <a:srgbClr val="000000"/>
              </a:solidFill>
              <a:latin typeface="Segoe UI" panose="020B0502040204020203" pitchFamily="34" charset="0"/>
            </a:endParaRPr>
          </a:p>
          <a:p>
            <a:r>
              <a:rPr lang="en-US" dirty="0">
                <a:solidFill>
                  <a:srgbClr val="000000"/>
                </a:solidFill>
                <a:latin typeface="Verdana" panose="020B0604030504040204" pitchFamily="34" charset="0"/>
              </a:rPr>
              <a:t>Demonstration of the box model:</a:t>
            </a:r>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15px solid green</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5305425" y="4248724"/>
            <a:ext cx="3457575" cy="2667000"/>
          </a:xfrm>
          <a:prstGeom prst="rect">
            <a:avLst/>
          </a:prstGeom>
        </p:spPr>
      </p:pic>
      <p:sp>
        <p:nvSpPr>
          <p:cNvPr id="8" name="Rectangle 7"/>
          <p:cNvSpPr/>
          <p:nvPr/>
        </p:nvSpPr>
        <p:spPr>
          <a:xfrm>
            <a:off x="990600" y="1219200"/>
            <a:ext cx="7616536" cy="2246769"/>
          </a:xfrm>
          <a:prstGeom prst="rect">
            <a:avLst/>
          </a:prstGeom>
        </p:spPr>
        <p:txBody>
          <a:bodyPr wrap="square">
            <a:spAutoFit/>
          </a:bodyPr>
          <a:lstStyle/>
          <a:p>
            <a:pPr algn="just"/>
            <a:r>
              <a:rPr lang="en-US" sz="2000" b="1" dirty="0">
                <a:solidFill>
                  <a:srgbClr val="000000"/>
                </a:solidFill>
                <a:latin typeface="Times New Roman" pitchFamily="18" charset="0"/>
                <a:cs typeface="Times New Roman" pitchFamily="18" charset="0"/>
              </a:rPr>
              <a:t>Explanation of the different parts:</a:t>
            </a:r>
          </a:p>
          <a:p>
            <a:pPr algn="just">
              <a:buFont typeface="Arial" panose="020B0604020202020204" pitchFamily="34" charset="0"/>
              <a:buChar char="•"/>
            </a:pPr>
            <a:r>
              <a:rPr lang="en-US" sz="2000" b="1" dirty="0">
                <a:solidFill>
                  <a:srgbClr val="000000"/>
                </a:solidFill>
                <a:latin typeface="Times New Roman" pitchFamily="18" charset="0"/>
                <a:cs typeface="Times New Roman" pitchFamily="18" charset="0"/>
              </a:rPr>
              <a:t>Content</a:t>
            </a:r>
            <a:r>
              <a:rPr lang="en-US" sz="2000" dirty="0">
                <a:solidFill>
                  <a:srgbClr val="000000"/>
                </a:solidFill>
                <a:latin typeface="Times New Roman" pitchFamily="18" charset="0"/>
                <a:cs typeface="Times New Roman" pitchFamily="18" charset="0"/>
              </a:rPr>
              <a:t> - The content of the box, where text and images appear</a:t>
            </a:r>
          </a:p>
          <a:p>
            <a:pPr algn="just">
              <a:buFont typeface="Arial" panose="020B0604020202020204" pitchFamily="34" charset="0"/>
              <a:buChar char="•"/>
            </a:pPr>
            <a:r>
              <a:rPr lang="en-US" sz="2000" b="1" dirty="0">
                <a:solidFill>
                  <a:srgbClr val="000000"/>
                </a:solidFill>
                <a:latin typeface="Times New Roman" pitchFamily="18" charset="0"/>
                <a:cs typeface="Times New Roman" pitchFamily="18" charset="0"/>
              </a:rPr>
              <a:t>Padding</a:t>
            </a:r>
            <a:r>
              <a:rPr lang="en-US" sz="2000" dirty="0">
                <a:solidFill>
                  <a:srgbClr val="000000"/>
                </a:solidFill>
                <a:latin typeface="Times New Roman" pitchFamily="18" charset="0"/>
                <a:cs typeface="Times New Roman" pitchFamily="18" charset="0"/>
              </a:rPr>
              <a:t> - Clears an area around the content. The padding is transparent</a:t>
            </a:r>
          </a:p>
          <a:p>
            <a:pPr algn="just">
              <a:buFont typeface="Arial" panose="020B0604020202020204" pitchFamily="34" charset="0"/>
              <a:buChar char="•"/>
            </a:pPr>
            <a:r>
              <a:rPr lang="en-US" sz="2000" b="1" dirty="0">
                <a:solidFill>
                  <a:srgbClr val="000000"/>
                </a:solidFill>
                <a:latin typeface="Times New Roman" pitchFamily="18" charset="0"/>
                <a:cs typeface="Times New Roman" pitchFamily="18" charset="0"/>
              </a:rPr>
              <a:t>Border</a:t>
            </a:r>
            <a:r>
              <a:rPr lang="en-US" sz="2000" dirty="0">
                <a:solidFill>
                  <a:srgbClr val="000000"/>
                </a:solidFill>
                <a:latin typeface="Times New Roman" pitchFamily="18" charset="0"/>
                <a:cs typeface="Times New Roman" pitchFamily="18" charset="0"/>
              </a:rPr>
              <a:t> - A border that goes around the padding and content</a:t>
            </a:r>
          </a:p>
          <a:p>
            <a:pPr algn="just">
              <a:buFont typeface="Arial" panose="020B0604020202020204" pitchFamily="34" charset="0"/>
              <a:buChar char="•"/>
            </a:pPr>
            <a:r>
              <a:rPr lang="en-US" sz="2000" b="1" dirty="0">
                <a:solidFill>
                  <a:srgbClr val="000000"/>
                </a:solidFill>
                <a:latin typeface="Times New Roman" pitchFamily="18" charset="0"/>
                <a:cs typeface="Times New Roman" pitchFamily="18" charset="0"/>
              </a:rPr>
              <a:t>Margin</a:t>
            </a:r>
            <a:r>
              <a:rPr lang="en-US" sz="2000" dirty="0">
                <a:solidFill>
                  <a:srgbClr val="000000"/>
                </a:solidFill>
                <a:latin typeface="Times New Roman" pitchFamily="18" charset="0"/>
                <a:cs typeface="Times New Roman" pitchFamily="18" charset="0"/>
              </a:rPr>
              <a:t> - Clears an area outside the border. The margin is transparent</a:t>
            </a:r>
          </a:p>
          <a:p>
            <a:pPr algn="just"/>
            <a:r>
              <a:rPr lang="en-US" sz="2000" dirty="0">
                <a:solidFill>
                  <a:srgbClr val="000000"/>
                </a:solidFill>
                <a:latin typeface="Times New Roman" pitchFamily="18" charset="0"/>
                <a:cs typeface="Times New Roman" pitchFamily="18" charset="0"/>
              </a:rPr>
              <a:t>The box model allows us to add a border around elements, and to define space between elements. </a:t>
            </a:r>
            <a:endParaRPr lang="en-US" sz="2000" b="0" i="0" dirty="0">
              <a:solidFill>
                <a:srgbClr val="000000"/>
              </a:solidFill>
              <a:effectLst/>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42046743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Width and Height of an Element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93</a:t>
            </a:fld>
            <a:endParaRPr lang="en-US"/>
          </a:p>
        </p:txBody>
      </p:sp>
      <p:sp>
        <p:nvSpPr>
          <p:cNvPr id="7" name="Rectangle 6"/>
          <p:cNvSpPr/>
          <p:nvPr/>
        </p:nvSpPr>
        <p:spPr>
          <a:xfrm>
            <a:off x="914400" y="1524000"/>
            <a:ext cx="7851648" cy="1938992"/>
          </a:xfrm>
          <a:prstGeom prst="rect">
            <a:avLst/>
          </a:prstGeom>
        </p:spPr>
        <p:txBody>
          <a:bodyPr wrap="square">
            <a:spAutoFit/>
          </a:bodyPr>
          <a:lstStyle/>
          <a:p>
            <a:pPr marL="285750" indent="-285750">
              <a:buFont typeface="Wingdings" panose="05000000000000000000" pitchFamily="2" charset="2"/>
              <a:buChar char="q"/>
            </a:pPr>
            <a:r>
              <a:rPr lang="en-US" sz="2000" dirty="0">
                <a:solidFill>
                  <a:srgbClr val="000000"/>
                </a:solidFill>
                <a:latin typeface="Times New Roman" pitchFamily="18" charset="0"/>
                <a:cs typeface="Times New Roman" pitchFamily="18" charset="0"/>
              </a:rPr>
              <a:t>In order to set the width and height of an element correctly in all browsers, you need to know how the box model works.</a:t>
            </a:r>
          </a:p>
          <a:p>
            <a:r>
              <a:rPr lang="en-US" sz="2000" b="1" dirty="0">
                <a:solidFill>
                  <a:srgbClr val="000000"/>
                </a:solidFill>
                <a:latin typeface="Times New Roman" pitchFamily="18" charset="0"/>
                <a:cs typeface="Times New Roman" pitchFamily="18" charset="0"/>
              </a:rPr>
              <a:t>Important:</a:t>
            </a:r>
            <a:r>
              <a:rPr lang="en-US" sz="2000" dirty="0">
                <a:solidFill>
                  <a:srgbClr val="000000"/>
                </a:solidFill>
                <a:latin typeface="Times New Roman" pitchFamily="18" charset="0"/>
                <a:cs typeface="Times New Roman" pitchFamily="18" charset="0"/>
              </a:rPr>
              <a:t> When you set the width and height properties of an element with CSS, you just set the width and height of the </a:t>
            </a:r>
            <a:r>
              <a:rPr lang="en-US" sz="2000" b="1" dirty="0">
                <a:solidFill>
                  <a:srgbClr val="000000"/>
                </a:solidFill>
                <a:latin typeface="Times New Roman" pitchFamily="18" charset="0"/>
                <a:cs typeface="Times New Roman" pitchFamily="18" charset="0"/>
              </a:rPr>
              <a:t>content area</a:t>
            </a:r>
            <a:r>
              <a:rPr lang="en-US" sz="2000" dirty="0">
                <a:solidFill>
                  <a:srgbClr val="000000"/>
                </a:solidFill>
                <a:latin typeface="Times New Roman" pitchFamily="18" charset="0"/>
                <a:cs typeface="Times New Roman" pitchFamily="18" charset="0"/>
              </a:rPr>
              <a:t>. To calculate the full size of an element, you must also add padding, borders and margins.</a:t>
            </a:r>
            <a:endParaRPr lang="en-US" sz="2000" b="0" i="0" dirty="0">
              <a:solidFill>
                <a:srgbClr val="000000"/>
              </a:solidFill>
              <a:effectLst/>
              <a:latin typeface="Times New Roman" pitchFamily="18" charset="0"/>
              <a:cs typeface="Times New Roman" pitchFamily="18" charset="0"/>
            </a:endParaRPr>
          </a:p>
        </p:txBody>
      </p:sp>
      <p:sp>
        <p:nvSpPr>
          <p:cNvPr id="8" name="Rectangle 7"/>
          <p:cNvSpPr/>
          <p:nvPr/>
        </p:nvSpPr>
        <p:spPr>
          <a:xfrm>
            <a:off x="1066800" y="3837800"/>
            <a:ext cx="3810000" cy="2585323"/>
          </a:xfrm>
          <a:prstGeom prst="rect">
            <a:avLst/>
          </a:prstGeom>
        </p:spPr>
        <p:txBody>
          <a:bodyPr wrap="square">
            <a:spAutoFit/>
          </a:bodyPr>
          <a:lstStyle/>
          <a:p>
            <a:r>
              <a:rPr lang="en-US" b="1" dirty="0">
                <a:solidFill>
                  <a:srgbClr val="000000"/>
                </a:solidFill>
                <a:latin typeface="Segoe UI" panose="020B0502040204020203" pitchFamily="34" charset="0"/>
              </a:rPr>
              <a:t>Example</a:t>
            </a:r>
          </a:p>
          <a:p>
            <a:r>
              <a:rPr lang="en-US" dirty="0">
                <a:solidFill>
                  <a:srgbClr val="000000"/>
                </a:solidFill>
                <a:latin typeface="Verdana" panose="020B0604030504040204" pitchFamily="34" charset="0"/>
              </a:rPr>
              <a:t>This &lt;div&gt; element will have a total width of 350px: </a:t>
            </a:r>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320px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10px</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5px solid gray</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p:txBody>
      </p:sp>
      <p:sp>
        <p:nvSpPr>
          <p:cNvPr id="9" name="Rectangle 8"/>
          <p:cNvSpPr/>
          <p:nvPr/>
        </p:nvSpPr>
        <p:spPr>
          <a:xfrm>
            <a:off x="5029200" y="3962400"/>
            <a:ext cx="4114800" cy="2031325"/>
          </a:xfrm>
          <a:prstGeom prst="rect">
            <a:avLst/>
          </a:prstGeom>
        </p:spPr>
        <p:txBody>
          <a:bodyPr wrap="square">
            <a:spAutoFit/>
          </a:bodyPr>
          <a:lstStyle/>
          <a:p>
            <a:r>
              <a:rPr lang="en-US" b="1" dirty="0">
                <a:solidFill>
                  <a:srgbClr val="000000"/>
                </a:solidFill>
                <a:latin typeface="Verdana" panose="020B0604030504040204" pitchFamily="34" charset="0"/>
              </a:rPr>
              <a:t>Here is the calculation:</a:t>
            </a:r>
            <a:br>
              <a:rPr lang="en-US" b="1" dirty="0">
                <a:solidFill>
                  <a:srgbClr val="000000"/>
                </a:solidFill>
                <a:latin typeface="Verdana" panose="020B0604030504040204" pitchFamily="34" charset="0"/>
              </a:rPr>
            </a:br>
            <a:endParaRPr lang="en-US" b="1"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320px (width)</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+ 20px (left + right padding)</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+ 10px (left + right border)</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+ 0px (left + right margin)</a:t>
            </a:r>
            <a:br>
              <a:rPr lang="en-US" dirty="0">
                <a:solidFill>
                  <a:srgbClr val="000000"/>
                </a:solidFill>
                <a:latin typeface="Verdana" panose="020B0604030504040204" pitchFamily="34" charset="0"/>
              </a:rPr>
            </a:br>
            <a:r>
              <a:rPr lang="en-US" b="1" dirty="0">
                <a:solidFill>
                  <a:srgbClr val="000000"/>
                </a:solidFill>
                <a:latin typeface="Verdana" panose="020B0604030504040204" pitchFamily="34" charset="0"/>
              </a:rPr>
              <a:t>= 350px</a:t>
            </a:r>
            <a:endParaRPr lang="en-US" b="0" i="0" dirty="0">
              <a:solidFill>
                <a:srgbClr val="000000"/>
              </a:solidFill>
              <a:effectLst/>
              <a:latin typeface="Verdana" panose="020B0604030504040204" pitchFamily="34"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9866965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94</a:t>
            </a:fld>
            <a:endParaRPr lang="en-US"/>
          </a:p>
        </p:txBody>
      </p:sp>
      <p:sp>
        <p:nvSpPr>
          <p:cNvPr id="6" name="Rectangle 5"/>
          <p:cNvSpPr/>
          <p:nvPr/>
        </p:nvSpPr>
        <p:spPr>
          <a:xfrm>
            <a:off x="1066800" y="1066800"/>
            <a:ext cx="7699248" cy="4893647"/>
          </a:xfrm>
          <a:prstGeom prst="rect">
            <a:avLst/>
          </a:prstGeom>
        </p:spPr>
        <p:txBody>
          <a:bodyPr wrap="square">
            <a:spAutoFit/>
          </a:bodyPr>
          <a:lstStyle/>
          <a:p>
            <a:pPr algn="just"/>
            <a:r>
              <a:rPr lang="en-US" sz="2400" b="1" dirty="0">
                <a:solidFill>
                  <a:srgbClr val="000000"/>
                </a:solidFill>
                <a:latin typeface="Times New Roman" pitchFamily="18" charset="0"/>
                <a:cs typeface="Times New Roman" pitchFamily="18" charset="0"/>
              </a:rPr>
              <a:t>The total width of an element should be calculated like this:</a:t>
            </a:r>
          </a:p>
          <a:p>
            <a:pPr marL="285750" indent="-285750" algn="just">
              <a:buFont typeface="Wingdings" panose="05000000000000000000" pitchFamily="2" charset="2"/>
              <a:buChar char="q"/>
            </a:pPr>
            <a:r>
              <a:rPr lang="en-US" sz="2400" b="1" dirty="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rPr>
              <a:t>Total element width</a:t>
            </a:r>
            <a:r>
              <a:rPr lang="en-US" sz="2400" dirty="0">
                <a:solidFill>
                  <a:srgbClr val="000000"/>
                </a:solidFill>
                <a:latin typeface="Times New Roman" pitchFamily="18" charset="0"/>
                <a:cs typeface="Times New Roman" pitchFamily="18" charset="0"/>
              </a:rPr>
              <a:t> = width + left padding + right padding + left border + right border + left margin + right margin</a:t>
            </a:r>
          </a:p>
          <a:p>
            <a:pPr algn="just"/>
            <a:endParaRPr lang="en-US" sz="2400" dirty="0">
              <a:solidFill>
                <a:srgbClr val="000000"/>
              </a:solidFill>
              <a:latin typeface="Times New Roman" pitchFamily="18" charset="0"/>
              <a:cs typeface="Times New Roman" pitchFamily="18" charset="0"/>
            </a:endParaRPr>
          </a:p>
          <a:p>
            <a:pPr marL="285750" indent="-285750" algn="just">
              <a:buFont typeface="Wingdings" panose="05000000000000000000" pitchFamily="2" charset="2"/>
              <a:buChar char="§"/>
            </a:pPr>
            <a:r>
              <a:rPr lang="en-US" sz="2400" b="1" dirty="0">
                <a:solidFill>
                  <a:srgbClr val="000000"/>
                </a:solidFill>
                <a:latin typeface="Times New Roman" pitchFamily="18" charset="0"/>
                <a:cs typeface="Times New Roman" pitchFamily="18" charset="0"/>
              </a:rPr>
              <a:t>The total height of an element should be calculated like this:</a:t>
            </a:r>
          </a:p>
          <a:p>
            <a:pPr marL="285750" indent="-285750" algn="just">
              <a:buFont typeface="Wingdings" panose="05000000000000000000" pitchFamily="2" charset="2"/>
              <a:buChar char="q"/>
            </a:pPr>
            <a:r>
              <a:rPr lang="en-US" sz="24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Total element height</a:t>
            </a:r>
            <a:r>
              <a:rPr lang="en-US" sz="2400" dirty="0">
                <a:solidFill>
                  <a:srgbClr val="000000"/>
                </a:solidFill>
                <a:latin typeface="Times New Roman" pitchFamily="18" charset="0"/>
                <a:cs typeface="Times New Roman" pitchFamily="18" charset="0"/>
              </a:rPr>
              <a:t> = height + top padding + bottom padding + top border + bottom border + top margin + bottom margin</a:t>
            </a:r>
          </a:p>
          <a:p>
            <a:pPr algn="just"/>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80527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98080" cy="1143000"/>
          </a:xfrm>
        </p:spPr>
        <p:txBody>
          <a:bodyPr/>
          <a:lstStyle/>
          <a:p>
            <a:r>
              <a:rPr lang="en-US" b="1" dirty="0"/>
              <a:t>CSS Margins</a:t>
            </a:r>
          </a:p>
        </p:txBody>
      </p:sp>
      <p:sp>
        <p:nvSpPr>
          <p:cNvPr id="3" name="Content Placeholder 2"/>
          <p:cNvSpPr>
            <a:spLocks noGrp="1"/>
          </p:cNvSpPr>
          <p:nvPr>
            <p:ph sz="quarter" idx="1"/>
          </p:nvPr>
        </p:nvSpPr>
        <p:spPr>
          <a:xfrm>
            <a:off x="914400" y="1219200"/>
            <a:ext cx="7851648" cy="5257800"/>
          </a:xfrm>
        </p:spPr>
        <p:txBody>
          <a:bodyPr>
            <a:noAutofit/>
          </a:bodyPr>
          <a:lstStyle/>
          <a:p>
            <a:r>
              <a:rPr lang="en-US" sz="2800" b="1" dirty="0">
                <a:latin typeface="Times New Roman" pitchFamily="18" charset="0"/>
                <a:cs typeface="Times New Roman" pitchFamily="18" charset="0"/>
              </a:rPr>
              <a:t>Margins</a:t>
            </a:r>
            <a:r>
              <a:rPr lang="en-US" sz="2800" dirty="0">
                <a:latin typeface="Times New Roman" pitchFamily="18" charset="0"/>
                <a:cs typeface="Times New Roman" pitchFamily="18" charset="0"/>
              </a:rPr>
              <a:t> are used to create space around elements, outside of any defined borders.</a:t>
            </a:r>
          </a:p>
          <a:p>
            <a:r>
              <a:rPr lang="en-US" sz="2800" dirty="0">
                <a:latin typeface="Times New Roman" pitchFamily="18" charset="0"/>
                <a:cs typeface="Times New Roman" pitchFamily="18" charset="0"/>
              </a:rPr>
              <a:t>CSS has </a:t>
            </a:r>
            <a:r>
              <a:rPr lang="en-US" sz="2800" b="1" i="1" dirty="0">
                <a:effectLst>
                  <a:outerShdw blurRad="38100" dist="38100" dir="2700000" algn="tl">
                    <a:srgbClr val="000000">
                      <a:alpha val="43137"/>
                    </a:srgbClr>
                  </a:outerShdw>
                </a:effectLst>
                <a:latin typeface="Times New Roman" pitchFamily="18" charset="0"/>
                <a:cs typeface="Times New Roman" pitchFamily="18" charset="0"/>
              </a:rPr>
              <a:t>properties</a:t>
            </a:r>
            <a:r>
              <a:rPr lang="en-US" sz="2800" dirty="0">
                <a:latin typeface="Times New Roman" pitchFamily="18" charset="0"/>
                <a:cs typeface="Times New Roman" pitchFamily="18" charset="0"/>
              </a:rPr>
              <a:t> for specifying the margin for each side of an element:</a:t>
            </a:r>
          </a:p>
          <a:p>
            <a:pPr lvl="1">
              <a:buFont typeface="Wingdings" panose="05000000000000000000" pitchFamily="2" charset="2"/>
              <a:buChar char="§"/>
            </a:pPr>
            <a:r>
              <a:rPr lang="en-US" sz="2400" dirty="0">
                <a:solidFill>
                  <a:srgbClr val="C00000"/>
                </a:solidFill>
                <a:latin typeface="Times New Roman" pitchFamily="18" charset="0"/>
                <a:cs typeface="Times New Roman" pitchFamily="18" charset="0"/>
              </a:rPr>
              <a:t>margin-top</a:t>
            </a:r>
          </a:p>
          <a:p>
            <a:pPr lvl="1">
              <a:buFont typeface="Wingdings" panose="05000000000000000000" pitchFamily="2" charset="2"/>
              <a:buChar char="§"/>
            </a:pPr>
            <a:r>
              <a:rPr lang="en-US" sz="2400" dirty="0">
                <a:solidFill>
                  <a:srgbClr val="C00000"/>
                </a:solidFill>
                <a:latin typeface="Times New Roman" pitchFamily="18" charset="0"/>
                <a:cs typeface="Times New Roman" pitchFamily="18" charset="0"/>
              </a:rPr>
              <a:t>margin-right</a:t>
            </a:r>
          </a:p>
          <a:p>
            <a:pPr lvl="1">
              <a:buFont typeface="Wingdings" panose="05000000000000000000" pitchFamily="2" charset="2"/>
              <a:buChar char="§"/>
            </a:pPr>
            <a:r>
              <a:rPr lang="en-US" sz="2400" dirty="0">
                <a:solidFill>
                  <a:srgbClr val="C00000"/>
                </a:solidFill>
                <a:latin typeface="Times New Roman" pitchFamily="18" charset="0"/>
                <a:cs typeface="Times New Roman" pitchFamily="18" charset="0"/>
              </a:rPr>
              <a:t>margin-bottom</a:t>
            </a:r>
          </a:p>
          <a:p>
            <a:pPr lvl="1">
              <a:buFont typeface="Wingdings" panose="05000000000000000000" pitchFamily="2" charset="2"/>
              <a:buChar char="§"/>
            </a:pPr>
            <a:r>
              <a:rPr lang="en-US" sz="2400" dirty="0">
                <a:solidFill>
                  <a:srgbClr val="C00000"/>
                </a:solidFill>
                <a:latin typeface="Times New Roman" pitchFamily="18" charset="0"/>
                <a:cs typeface="Times New Roman" pitchFamily="18" charset="0"/>
              </a:rPr>
              <a:t>margin-left</a:t>
            </a:r>
          </a:p>
          <a:p>
            <a:r>
              <a:rPr lang="en-US" sz="1800" b="1" dirty="0">
                <a:latin typeface="Times New Roman" pitchFamily="18" charset="0"/>
                <a:cs typeface="Times New Roman" pitchFamily="18" charset="0"/>
              </a:rPr>
              <a:t>All the margin properties can have the following values:</a:t>
            </a:r>
          </a:p>
          <a:p>
            <a:pPr lvl="1"/>
            <a:r>
              <a:rPr lang="en-US" sz="1400" dirty="0">
                <a:latin typeface="Times New Roman" pitchFamily="18" charset="0"/>
                <a:cs typeface="Times New Roman" pitchFamily="18" charset="0"/>
              </a:rPr>
              <a:t>auto - the browser calculates the margin</a:t>
            </a:r>
          </a:p>
          <a:p>
            <a:pPr lvl="1"/>
            <a:r>
              <a:rPr lang="en-US" sz="1400" i="1" dirty="0">
                <a:latin typeface="Times New Roman" pitchFamily="18" charset="0"/>
                <a:cs typeface="Times New Roman" pitchFamily="18" charset="0"/>
              </a:rPr>
              <a:t>length</a:t>
            </a:r>
            <a:r>
              <a:rPr lang="en-US" sz="1400" dirty="0">
                <a:latin typeface="Times New Roman" pitchFamily="18" charset="0"/>
                <a:cs typeface="Times New Roman" pitchFamily="18" charset="0"/>
              </a:rPr>
              <a:t> - specifies a margin in </a:t>
            </a:r>
            <a:r>
              <a:rPr lang="en-US" sz="1400" dirty="0" err="1">
                <a:latin typeface="Times New Roman" pitchFamily="18" charset="0"/>
                <a:cs typeface="Times New Roman" pitchFamily="18" charset="0"/>
              </a:rPr>
              <a:t>px</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pt</a:t>
            </a:r>
            <a:r>
              <a:rPr lang="en-US" sz="1400" dirty="0">
                <a:latin typeface="Times New Roman" pitchFamily="18" charset="0"/>
                <a:cs typeface="Times New Roman" pitchFamily="18" charset="0"/>
              </a:rPr>
              <a:t>, cm, etc.</a:t>
            </a:r>
          </a:p>
          <a:p>
            <a:pPr lvl="1"/>
            <a:r>
              <a:rPr lang="en-US" sz="1400" i="1" dirty="0">
                <a:latin typeface="Times New Roman" pitchFamily="18" charset="0"/>
                <a:cs typeface="Times New Roman" pitchFamily="18" charset="0"/>
              </a:rPr>
              <a:t>%</a:t>
            </a:r>
            <a:r>
              <a:rPr lang="en-US" sz="1400" dirty="0">
                <a:latin typeface="Times New Roman" pitchFamily="18" charset="0"/>
                <a:cs typeface="Times New Roman" pitchFamily="18" charset="0"/>
              </a:rPr>
              <a:t> - specifies a margin in % of the width of the containing element</a:t>
            </a:r>
          </a:p>
          <a:p>
            <a:pPr lvl="1"/>
            <a:r>
              <a:rPr lang="en-US" sz="1400" dirty="0">
                <a:latin typeface="Times New Roman" pitchFamily="18" charset="0"/>
                <a:cs typeface="Times New Roman" pitchFamily="18" charset="0"/>
              </a:rPr>
              <a:t>inherit - specifies that the margin should be inherited from the parent element</a:t>
            </a:r>
          </a:p>
          <a:p>
            <a:r>
              <a:rPr lang="en-US" sz="1400" b="1" u="sng"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Tip: Negative values are allowed.</a:t>
            </a:r>
            <a:br>
              <a:rPr lang="en-US" sz="3600" b="1" u="sng"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endParaRPr lang="en-US" sz="3600" b="1" u="sng"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95</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1781951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96</a:t>
            </a:fld>
            <a:endParaRPr lang="en-US"/>
          </a:p>
        </p:txBody>
      </p:sp>
      <p:sp>
        <p:nvSpPr>
          <p:cNvPr id="6" name="Rectangle 5"/>
          <p:cNvSpPr/>
          <p:nvPr/>
        </p:nvSpPr>
        <p:spPr>
          <a:xfrm>
            <a:off x="1066800" y="1447800"/>
            <a:ext cx="7924800" cy="3477875"/>
          </a:xfrm>
          <a:prstGeom prst="rect">
            <a:avLst/>
          </a:prstGeom>
        </p:spPr>
        <p:txBody>
          <a:bodyPr wrap="square">
            <a:spAutoFit/>
          </a:bodyPr>
          <a:lstStyle/>
          <a:p>
            <a:r>
              <a:rPr lang="en-US" sz="2800" b="1" dirty="0">
                <a:solidFill>
                  <a:srgbClr val="000000"/>
                </a:solidFill>
                <a:latin typeface="Segoe UI" panose="020B0502040204020203" pitchFamily="34" charset="0"/>
              </a:rPr>
              <a:t>Example</a:t>
            </a:r>
            <a:endParaRPr lang="en-US" sz="2400" b="1" dirty="0">
              <a:solidFill>
                <a:srgbClr val="000000"/>
              </a:solidFill>
              <a:latin typeface="Segoe UI" panose="020B0502040204020203" pitchFamily="34" charset="0"/>
            </a:endParaRPr>
          </a:p>
          <a:p>
            <a:r>
              <a:rPr lang="en-US" sz="2400" dirty="0">
                <a:solidFill>
                  <a:srgbClr val="000000"/>
                </a:solidFill>
                <a:latin typeface="Verdana" panose="020B0604030504040204" pitchFamily="34" charset="0"/>
              </a:rPr>
              <a:t>Set different margins for all four sides of a &lt;p&gt; element:</a:t>
            </a:r>
          </a:p>
          <a:p>
            <a:r>
              <a:rPr lang="en-US" sz="2400" dirty="0">
                <a:solidFill>
                  <a:srgbClr val="A52A2A"/>
                </a:solidFill>
                <a:latin typeface="Consolas" panose="020B0609020204030204" pitchFamily="49" charset="0"/>
              </a:rPr>
              <a:t>p </a:t>
            </a:r>
            <a:r>
              <a:rPr lang="en-US" sz="2400" dirty="0">
                <a:solidFill>
                  <a:srgbClr val="000000"/>
                </a:solidFill>
                <a:latin typeface="Consolas" panose="020B0609020204030204" pitchFamily="49" charset="0"/>
              </a:rPr>
              <a:t>{</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margin-top</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20px</a:t>
            </a:r>
            <a:r>
              <a:rPr lang="en-US" sz="2400" dirty="0">
                <a:solidFill>
                  <a:srgbClr val="000000"/>
                </a:solidFill>
                <a:latin typeface="Consolas" panose="020B0609020204030204" pitchFamily="49" charset="0"/>
              </a:rPr>
              <a:t>;</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margin-bottom</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20px</a:t>
            </a:r>
            <a:r>
              <a:rPr lang="en-US" sz="2400" dirty="0">
                <a:solidFill>
                  <a:srgbClr val="000000"/>
                </a:solidFill>
                <a:latin typeface="Consolas" panose="020B0609020204030204" pitchFamily="49" charset="0"/>
              </a:rPr>
              <a:t>;</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margin-right</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20px</a:t>
            </a:r>
            <a:r>
              <a:rPr lang="en-US" sz="2400" dirty="0">
                <a:solidFill>
                  <a:srgbClr val="000000"/>
                </a:solidFill>
                <a:latin typeface="Consolas" panose="020B0609020204030204" pitchFamily="49" charset="0"/>
              </a:rPr>
              <a:t>;</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margin-left</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 20px</a:t>
            </a:r>
            <a:r>
              <a:rPr lang="en-US" sz="2400" dirty="0">
                <a:solidFill>
                  <a:srgbClr val="000000"/>
                </a:solidFill>
                <a:latin typeface="Consolas" panose="020B0609020204030204" pitchFamily="49" charset="0"/>
              </a:rPr>
              <a:t>;</a:t>
            </a:r>
            <a:br>
              <a:rPr lang="en-US" sz="2400" dirty="0">
                <a:solidFill>
                  <a:srgbClr val="FF0000"/>
                </a:solidFill>
                <a:latin typeface="Consolas" panose="020B0609020204030204" pitchFamily="49" charset="0"/>
              </a:rPr>
            </a:br>
            <a:r>
              <a:rPr lang="en-US" sz="2400" dirty="0">
                <a:solidFill>
                  <a:srgbClr val="000000"/>
                </a:solidFill>
                <a:latin typeface="Consolas" panose="020B0609020204030204" pitchFamily="49" charset="0"/>
              </a:rPr>
              <a:t>}</a:t>
            </a:r>
            <a:endParaRPr lang="en-US" sz="2400" b="0" i="0" dirty="0">
              <a:solidFill>
                <a:srgbClr val="000000"/>
              </a:solidFill>
              <a:effectLst/>
              <a:latin typeface="Consolas" panose="020B0609020204030204" pitchFamily="49" charset="0"/>
            </a:endParaRPr>
          </a:p>
        </p:txBody>
      </p:sp>
      <p:sp>
        <p:nvSpPr>
          <p:cNvPr id="7" name="AutoShape 2" descr="CSS Margin | Margin Property in CSS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SS Margin | Margin Property in CSS | Scaler Topic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Margin in C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5027892" y="4114800"/>
            <a:ext cx="3277908" cy="2447925"/>
          </a:xfrm>
          <a:prstGeom prst="rect">
            <a:avLst/>
          </a:prstGeom>
        </p:spPr>
      </p:pic>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392829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b="1" dirty="0">
                <a:solidFill>
                  <a:srgbClr val="000000"/>
                </a:solidFill>
                <a:latin typeface="Segoe UI" panose="020B0502040204020203" pitchFamily="34" charset="0"/>
                <a:cs typeface="Segoe UI" panose="020B0502040204020203" pitchFamily="34" charset="0"/>
              </a:rPr>
              <a:t>Margin - Shorthand Property</a:t>
            </a:r>
            <a:endParaRPr lang="en-US" b="1" dirty="0"/>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97</a:t>
            </a:fld>
            <a:endParaRPr lang="en-US"/>
          </a:p>
        </p:txBody>
      </p:sp>
      <p:sp>
        <p:nvSpPr>
          <p:cNvPr id="7" name="Rectangle 2"/>
          <p:cNvSpPr>
            <a:spLocks noGrp="1" noChangeArrowheads="1"/>
          </p:cNvSpPr>
          <p:nvPr>
            <p:ph sz="quarter" idx="1"/>
          </p:nvPr>
        </p:nvSpPr>
        <p:spPr bwMode="auto">
          <a:xfrm>
            <a:off x="1066799" y="1173044"/>
            <a:ext cx="7543801" cy="53501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buSzTx/>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To shorten the code, it is possible to specify all the margin properties in one property.</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a:buClrTx/>
              <a:buSzTx/>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margin</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property is a shorthand property for the following individual margin properties:</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320675" lvl="1" indent="0">
              <a:buClrTx/>
              <a:buSzTx/>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margin-top</a:t>
            </a: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320675" lvl="1" indent="0">
              <a:buClrTx/>
              <a:buSzTx/>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margin-right</a:t>
            </a: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320675" lvl="1" indent="0">
              <a:buClrTx/>
              <a:buSzTx/>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margin-bottom</a:t>
            </a: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320675" lvl="1" indent="0">
              <a:buClrTx/>
              <a:buSzTx/>
              <a:buFontTx/>
              <a:buChar char="•"/>
            </a:pPr>
            <a:r>
              <a:rPr kumimoji="0" lang="en-US" altLang="en-US" sz="2000" b="0" i="0" u="none" strike="noStrike" cap="none" normalizeH="0" baseline="0" dirty="0">
                <a:ln>
                  <a:noFill/>
                </a:ln>
                <a:solidFill>
                  <a:srgbClr val="DC143C"/>
                </a:solidFill>
                <a:effectLst/>
                <a:latin typeface="Times New Roman" pitchFamily="18" charset="0"/>
                <a:cs typeface="Times New Roman" pitchFamily="18" charset="0"/>
              </a:rPr>
              <a:t>margin-left</a:t>
            </a: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0" indent="0">
              <a:buClrTx/>
              <a:buSzTx/>
              <a:buNone/>
            </a:pP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a:buClrTx/>
              <a:buSzTx/>
            </a:pPr>
            <a:r>
              <a:rPr kumimoji="0" lang="en-US" altLang="en-US" sz="2400" b="0"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If the </a:t>
            </a:r>
            <a:r>
              <a:rPr kumimoji="0" lang="en-US" altLang="en-US" sz="2400" b="0" i="0" u="none" strike="noStrike" cap="none" normalizeH="0" baseline="0" dirty="0">
                <a:ln>
                  <a:noFill/>
                </a:ln>
                <a:solidFill>
                  <a:srgbClr val="DC143C"/>
                </a:solidFill>
                <a:effectLst>
                  <a:outerShdw blurRad="38100" dist="38100" dir="2700000" algn="tl">
                    <a:srgbClr val="000000">
                      <a:alpha val="43137"/>
                    </a:srgbClr>
                  </a:outerShdw>
                </a:effectLst>
                <a:latin typeface="Times New Roman" pitchFamily="18" charset="0"/>
                <a:cs typeface="Times New Roman" pitchFamily="18" charset="0"/>
              </a:rPr>
              <a:t>margin</a:t>
            </a:r>
            <a:r>
              <a:rPr kumimoji="0" lang="en-US" altLang="en-US" sz="2400" b="0"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property has four values:</a:t>
            </a:r>
            <a:endParaRPr kumimoji="0" lang="en-US"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itchFamily="18" charset="0"/>
                <a:cs typeface="Times New Roman" pitchFamily="18" charset="0"/>
              </a:rPr>
              <a:t>margin: 25px 50px 75px 100px;</a:t>
            </a: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top margin is 25px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right margin is 50px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bottom margin is 75px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left margin is 100px</a:t>
            </a:r>
          </a:p>
          <a:p>
            <a:pPr>
              <a:buClrTx/>
              <a:buSzTx/>
            </a:pPr>
            <a:endParaRPr kumimoji="0" lang="en-US" altLang="en-US" sz="3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20311836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F56B81A7-7EBE-4055-A988-4EA163496A0A}" type="slidenum">
              <a:rPr lang="en-US" smtClean="0"/>
              <a:t>98</a:t>
            </a:fld>
            <a:endParaRPr lang="en-US"/>
          </a:p>
        </p:txBody>
      </p:sp>
      <p:sp>
        <p:nvSpPr>
          <p:cNvPr id="6" name="Rectangle 1"/>
          <p:cNvSpPr>
            <a:spLocks noGrp="1" noChangeArrowheads="1"/>
          </p:cNvSpPr>
          <p:nvPr>
            <p:ph sz="quarter" idx="1"/>
          </p:nvPr>
        </p:nvSpPr>
        <p:spPr bwMode="auto">
          <a:xfrm>
            <a:off x="1208087" y="912912"/>
            <a:ext cx="5421313"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spcBef>
                <a:spcPct val="0"/>
              </a:spcBef>
              <a:buClrTx/>
              <a:buSzTx/>
            </a:pPr>
            <a:r>
              <a:rPr kumimoji="0" lang="en-US" altLang="en-US" sz="2000" b="1"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If the </a:t>
            </a:r>
            <a:r>
              <a:rPr kumimoji="0" lang="en-US" altLang="en-US" sz="2000" b="1" i="0" u="none" strike="noStrike" cap="none" normalizeH="0" baseline="0" dirty="0">
                <a:ln>
                  <a:noFill/>
                </a:ln>
                <a:solidFill>
                  <a:srgbClr val="DC143C"/>
                </a:solidFill>
                <a:effectLst>
                  <a:outerShdw blurRad="38100" dist="38100" dir="2700000" algn="tl">
                    <a:srgbClr val="000000">
                      <a:alpha val="43137"/>
                    </a:srgbClr>
                  </a:outerShdw>
                </a:effectLst>
                <a:latin typeface="Times New Roman" pitchFamily="18" charset="0"/>
                <a:cs typeface="Times New Roman" pitchFamily="18" charset="0"/>
              </a:rPr>
              <a:t>margin</a:t>
            </a:r>
            <a:r>
              <a:rPr kumimoji="0" lang="en-US" altLang="en-US" sz="2000" b="1"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property has three values:</a:t>
            </a:r>
            <a:endPar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itchFamily="18" charset="0"/>
                <a:cs typeface="Times New Roman" pitchFamily="18" charset="0"/>
              </a:rPr>
              <a:t>margin: 25px 50px 75px;</a:t>
            </a: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top margin is 25px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right and left margins are 50px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bottom margin is 75px</a:t>
            </a:r>
          </a:p>
        </p:txBody>
      </p:sp>
      <p:sp>
        <p:nvSpPr>
          <p:cNvPr id="7" name="Rectangle 2"/>
          <p:cNvSpPr>
            <a:spLocks noChangeArrowheads="1"/>
          </p:cNvSpPr>
          <p:nvPr/>
        </p:nvSpPr>
        <p:spPr bwMode="auto">
          <a:xfrm>
            <a:off x="1208087" y="2512412"/>
            <a:ext cx="5181600"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If the </a:t>
            </a:r>
            <a:r>
              <a:rPr kumimoji="0" lang="en-US" altLang="en-US" sz="2000" b="1" i="0" u="none" strike="noStrike" cap="none" normalizeH="0" baseline="0" dirty="0">
                <a:ln>
                  <a:noFill/>
                </a:ln>
                <a:solidFill>
                  <a:srgbClr val="DC143C"/>
                </a:solidFill>
                <a:effectLst>
                  <a:outerShdw blurRad="38100" dist="38100" dir="2700000" algn="tl">
                    <a:srgbClr val="000000">
                      <a:alpha val="43137"/>
                    </a:srgbClr>
                  </a:outerShdw>
                </a:effectLst>
                <a:latin typeface="Times New Roman" pitchFamily="18" charset="0"/>
                <a:cs typeface="Times New Roman" pitchFamily="18" charset="0"/>
              </a:rPr>
              <a:t>margin</a:t>
            </a:r>
            <a:r>
              <a:rPr kumimoji="0" lang="en-US" altLang="en-US" sz="2000" b="1"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property has two values:</a:t>
            </a:r>
            <a:endPar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itchFamily="18" charset="0"/>
                <a:cs typeface="Times New Roman" pitchFamily="18" charset="0"/>
              </a:rPr>
              <a:t>margin: 25px 50px;</a:t>
            </a: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top and bottom margins are 25px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right and left margins are 50px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 name="Rectangle 3"/>
          <p:cNvSpPr>
            <a:spLocks noChangeArrowheads="1"/>
          </p:cNvSpPr>
          <p:nvPr/>
        </p:nvSpPr>
        <p:spPr bwMode="auto">
          <a:xfrm>
            <a:off x="1208086" y="4022080"/>
            <a:ext cx="526891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rgbClr val="000000"/>
                </a:solidFill>
                <a:effectLst/>
                <a:latin typeface="Times New Roman" pitchFamily="18" charset="0"/>
                <a:cs typeface="Times New Roman" pitchFamily="18" charset="0"/>
              </a:rPr>
              <a:t>If the </a:t>
            </a:r>
            <a:r>
              <a:rPr kumimoji="0" lang="en-US" altLang="en-US" sz="2000" b="1" i="0" u="none" strike="noStrike" cap="none" normalizeH="0" baseline="0" dirty="0">
                <a:ln>
                  <a:noFill/>
                </a:ln>
                <a:solidFill>
                  <a:srgbClr val="DC143C"/>
                </a:solidFill>
                <a:effectLst/>
                <a:latin typeface="Times New Roman" pitchFamily="18" charset="0"/>
                <a:cs typeface="Times New Roman" pitchFamily="18" charset="0"/>
              </a:rPr>
              <a:t>margin</a:t>
            </a:r>
            <a:r>
              <a:rPr kumimoji="0" lang="en-US" altLang="en-US" sz="2000" b="1" i="0" u="none" strike="noStrike" cap="none" normalizeH="0" baseline="0" dirty="0">
                <a:ln>
                  <a:noFill/>
                </a:ln>
                <a:solidFill>
                  <a:srgbClr val="000000"/>
                </a:solidFill>
                <a:effectLst/>
                <a:latin typeface="Times New Roman" pitchFamily="18" charset="0"/>
                <a:cs typeface="Times New Roman" pitchFamily="18" charset="0"/>
              </a:rPr>
              <a:t> property has one value:</a:t>
            </a:r>
            <a:endPar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itchFamily="18" charset="0"/>
                <a:cs typeface="Times New Roman" pitchFamily="18" charset="0"/>
              </a:rPr>
              <a:t>margin: 25px;</a:t>
            </a:r>
            <a:endPar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all four margins are 25p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Prepared By: Tilak Khatri(M.Sc.CSIT CDCSIT)</a:t>
            </a:r>
          </a:p>
        </p:txBody>
      </p:sp>
    </p:spTree>
    <p:extLst>
      <p:ext uri="{BB962C8B-B14F-4D97-AF65-F5344CB8AC3E}">
        <p14:creationId xmlns:p14="http://schemas.microsoft.com/office/powerpoint/2010/main" val="36310985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extLst>
              <p:ext uri="{D42A27DB-BD31-4B8C-83A1-F6EECF244321}">
                <p14:modId xmlns:p14="http://schemas.microsoft.com/office/powerpoint/2010/main" val="4116279254"/>
              </p:ext>
            </p:extLst>
          </p:nvPr>
        </p:nvGraphicFramePr>
        <p:xfrm>
          <a:off x="1295400" y="2133600"/>
          <a:ext cx="7131394" cy="2910624"/>
        </p:xfrm>
        <a:graphic>
          <a:graphicData uri="http://schemas.openxmlformats.org/drawingml/2006/table">
            <a:tbl>
              <a:tblPr/>
              <a:tblGrid>
                <a:gridCol w="1424589">
                  <a:extLst>
                    <a:ext uri="{9D8B030D-6E8A-4147-A177-3AD203B41FA5}">
                      <a16:colId xmlns:a16="http://schemas.microsoft.com/office/drawing/2014/main" val="4252995351"/>
                    </a:ext>
                  </a:extLst>
                </a:gridCol>
                <a:gridCol w="5706805">
                  <a:extLst>
                    <a:ext uri="{9D8B030D-6E8A-4147-A177-3AD203B41FA5}">
                      <a16:colId xmlns:a16="http://schemas.microsoft.com/office/drawing/2014/main" val="266283748"/>
                    </a:ext>
                  </a:extLst>
                </a:gridCol>
              </a:tblGrid>
              <a:tr h="334165">
                <a:tc>
                  <a:txBody>
                    <a:bodyPr/>
                    <a:lstStyle/>
                    <a:p>
                      <a:pPr algn="l" fontAlgn="t"/>
                      <a:r>
                        <a:rPr lang="en-US" sz="1800" dirty="0">
                          <a:effectLst/>
                          <a:latin typeface="Times New Roman" pitchFamily="18" charset="0"/>
                          <a:cs typeface="Times New Roman" pitchFamily="18" charset="0"/>
                        </a:rPr>
                        <a:t>Property</a:t>
                      </a:r>
                    </a:p>
                  </a:txBody>
                  <a:tcPr marL="119345"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Description</a:t>
                      </a:r>
                    </a:p>
                  </a:txBody>
                  <a:tcPr marL="59672"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8259675"/>
                  </a:ext>
                </a:extLst>
              </a:tr>
              <a:tr h="334165">
                <a:tc>
                  <a:txBody>
                    <a:bodyPr/>
                    <a:lstStyle/>
                    <a:p>
                      <a:pPr algn="l" fontAlgn="t"/>
                      <a:r>
                        <a:rPr lang="en-US" sz="1800">
                          <a:effectLst/>
                          <a:latin typeface="Times New Roman" pitchFamily="18" charset="0"/>
                          <a:cs typeface="Times New Roman" pitchFamily="18" charset="0"/>
                          <a:hlinkClick r:id="rId2"/>
                        </a:rPr>
                        <a:t>margin</a:t>
                      </a:r>
                      <a:endParaRPr lang="en-US" sz="1800">
                        <a:effectLst/>
                        <a:latin typeface="Times New Roman" pitchFamily="18" charset="0"/>
                        <a:cs typeface="Times New Roman" pitchFamily="18" charset="0"/>
                      </a:endParaRPr>
                    </a:p>
                  </a:txBody>
                  <a:tcPr marL="119345"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Times New Roman" pitchFamily="18" charset="0"/>
                          <a:cs typeface="Times New Roman" pitchFamily="18" charset="0"/>
                        </a:rPr>
                        <a:t>A shorthand property for setting all the margin properties in one declaration</a:t>
                      </a:r>
                    </a:p>
                  </a:txBody>
                  <a:tcPr marL="59672"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05073671"/>
                  </a:ext>
                </a:extLst>
              </a:tr>
              <a:tr h="334165">
                <a:tc>
                  <a:txBody>
                    <a:bodyPr/>
                    <a:lstStyle/>
                    <a:p>
                      <a:pPr algn="l" fontAlgn="t"/>
                      <a:r>
                        <a:rPr lang="en-US" sz="1800">
                          <a:effectLst/>
                          <a:latin typeface="Times New Roman" pitchFamily="18" charset="0"/>
                          <a:cs typeface="Times New Roman" pitchFamily="18" charset="0"/>
                          <a:hlinkClick r:id="rId3"/>
                        </a:rPr>
                        <a:t>margin-bottom</a:t>
                      </a:r>
                      <a:endParaRPr lang="en-US" sz="1800">
                        <a:effectLst/>
                        <a:latin typeface="Times New Roman" pitchFamily="18" charset="0"/>
                        <a:cs typeface="Times New Roman" pitchFamily="18" charset="0"/>
                      </a:endParaRPr>
                    </a:p>
                  </a:txBody>
                  <a:tcPr marL="119345"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itchFamily="18" charset="0"/>
                          <a:cs typeface="Times New Roman" pitchFamily="18" charset="0"/>
                        </a:rPr>
                        <a:t>Sets the bottom margin of an element</a:t>
                      </a:r>
                    </a:p>
                  </a:txBody>
                  <a:tcPr marL="59672"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3649813"/>
                  </a:ext>
                </a:extLst>
              </a:tr>
              <a:tr h="334165">
                <a:tc>
                  <a:txBody>
                    <a:bodyPr/>
                    <a:lstStyle/>
                    <a:p>
                      <a:pPr algn="l" fontAlgn="t"/>
                      <a:r>
                        <a:rPr lang="en-US" sz="1800" dirty="0">
                          <a:effectLst/>
                          <a:latin typeface="Times New Roman" pitchFamily="18" charset="0"/>
                          <a:cs typeface="Times New Roman" pitchFamily="18" charset="0"/>
                          <a:hlinkClick r:id="rId4"/>
                        </a:rPr>
                        <a:t>margin-left</a:t>
                      </a:r>
                      <a:endParaRPr lang="en-US" sz="1800" dirty="0">
                        <a:effectLst/>
                        <a:latin typeface="Times New Roman" pitchFamily="18" charset="0"/>
                        <a:cs typeface="Times New Roman" pitchFamily="18" charset="0"/>
                      </a:endParaRPr>
                    </a:p>
                  </a:txBody>
                  <a:tcPr marL="119345"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latin typeface="Times New Roman" pitchFamily="18" charset="0"/>
                          <a:cs typeface="Times New Roman" pitchFamily="18" charset="0"/>
                        </a:rPr>
                        <a:t>Sets the left margin of an element</a:t>
                      </a:r>
                    </a:p>
                  </a:txBody>
                  <a:tcPr marL="59672"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28945374"/>
                  </a:ext>
                </a:extLst>
              </a:tr>
              <a:tr h="334165">
                <a:tc>
                  <a:txBody>
                    <a:bodyPr/>
                    <a:lstStyle/>
                    <a:p>
                      <a:pPr algn="l" fontAlgn="t"/>
                      <a:r>
                        <a:rPr lang="en-US" sz="1800">
                          <a:effectLst/>
                          <a:latin typeface="Times New Roman" pitchFamily="18" charset="0"/>
                          <a:cs typeface="Times New Roman" pitchFamily="18" charset="0"/>
                          <a:hlinkClick r:id="rId5"/>
                        </a:rPr>
                        <a:t>margin-right</a:t>
                      </a:r>
                      <a:endParaRPr lang="en-US" sz="1800">
                        <a:effectLst/>
                        <a:latin typeface="Times New Roman" pitchFamily="18" charset="0"/>
                        <a:cs typeface="Times New Roman" pitchFamily="18" charset="0"/>
                      </a:endParaRPr>
                    </a:p>
                  </a:txBody>
                  <a:tcPr marL="119345"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itchFamily="18" charset="0"/>
                          <a:cs typeface="Times New Roman" pitchFamily="18" charset="0"/>
                        </a:rPr>
                        <a:t>Sets the right margin of an element</a:t>
                      </a:r>
                    </a:p>
                  </a:txBody>
                  <a:tcPr marL="59672"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5730802"/>
                  </a:ext>
                </a:extLst>
              </a:tr>
              <a:tr h="334165">
                <a:tc>
                  <a:txBody>
                    <a:bodyPr/>
                    <a:lstStyle/>
                    <a:p>
                      <a:pPr algn="l" fontAlgn="t"/>
                      <a:r>
                        <a:rPr lang="en-US" sz="1800">
                          <a:effectLst/>
                          <a:latin typeface="Times New Roman" pitchFamily="18" charset="0"/>
                          <a:cs typeface="Times New Roman" pitchFamily="18" charset="0"/>
                          <a:hlinkClick r:id="rId6"/>
                        </a:rPr>
                        <a:t>margin-top</a:t>
                      </a:r>
                      <a:endParaRPr lang="en-US" sz="1800">
                        <a:effectLst/>
                        <a:latin typeface="Times New Roman" pitchFamily="18" charset="0"/>
                        <a:cs typeface="Times New Roman" pitchFamily="18" charset="0"/>
                      </a:endParaRPr>
                    </a:p>
                  </a:txBody>
                  <a:tcPr marL="119345"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latin typeface="Times New Roman" pitchFamily="18" charset="0"/>
                          <a:cs typeface="Times New Roman" pitchFamily="18" charset="0"/>
                        </a:rPr>
                        <a:t>Sets the top margin of an element</a:t>
                      </a:r>
                    </a:p>
                  </a:txBody>
                  <a:tcPr marL="59672" marR="59672" marT="59672" marB="596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117752729"/>
                  </a:ext>
                </a:extLst>
              </a:tr>
            </a:tbl>
          </a:graphicData>
        </a:graphic>
      </p:graphicFrame>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normAutofit/>
          </a:bodyPr>
          <a:lstStyle/>
          <a:p>
            <a:fld id="{F56B81A7-7EBE-4055-A988-4EA163496A0A}" type="slidenum">
              <a:rPr lang="en-US" smtClean="0"/>
              <a:t>99</a:t>
            </a:fld>
            <a:endParaRPr lang="en-US"/>
          </a:p>
        </p:txBody>
      </p:sp>
      <p:sp>
        <p:nvSpPr>
          <p:cNvPr id="7" name="Rectangle 1"/>
          <p:cNvSpPr>
            <a:spLocks noChangeArrowheads="1"/>
          </p:cNvSpPr>
          <p:nvPr/>
        </p:nvSpPr>
        <p:spPr bwMode="auto">
          <a:xfrm>
            <a:off x="1295400" y="1219200"/>
            <a:ext cx="6781800" cy="8258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All CSS Margin Properties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348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26490</TotalTime>
  <Words>13204</Words>
  <Application>Microsoft Macintosh PowerPoint</Application>
  <PresentationFormat>On-screen Show (4:3)</PresentationFormat>
  <Paragraphs>1486</Paragraphs>
  <Slides>148</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148</vt:i4>
      </vt:variant>
    </vt:vector>
  </HeadingPairs>
  <TitlesOfParts>
    <vt:vector size="163" baseType="lpstr">
      <vt:lpstr>Arial</vt:lpstr>
      <vt:lpstr>Calibri</vt:lpstr>
      <vt:lpstr>Cambria</vt:lpstr>
      <vt:lpstr>Consolas</vt:lpstr>
      <vt:lpstr>Courier New</vt:lpstr>
      <vt:lpstr>Garamond</vt:lpstr>
      <vt:lpstr>Georgia</vt:lpstr>
      <vt:lpstr>Gill Sans MT</vt:lpstr>
      <vt:lpstr>Segoe UI</vt:lpstr>
      <vt:lpstr>Source Sans Pro</vt:lpstr>
      <vt:lpstr>Times New Roman</vt:lpstr>
      <vt:lpstr>Verdana</vt:lpstr>
      <vt:lpstr>Wingdings</vt:lpstr>
      <vt:lpstr>Wingdings 2</vt:lpstr>
      <vt:lpstr>Solstice</vt:lpstr>
      <vt:lpstr>Unit-III Cascading Style Sheet (8 Hrs)</vt:lpstr>
      <vt:lpstr>Introduction to CSS</vt:lpstr>
      <vt:lpstr>Why use CSS</vt:lpstr>
      <vt:lpstr>Basic CSS Syntax</vt:lpstr>
      <vt:lpstr>CSS Syntax</vt:lpstr>
      <vt:lpstr>How to add CSS/ Inserting CSS</vt:lpstr>
      <vt:lpstr>1. External CSS</vt:lpstr>
      <vt:lpstr>External CSS</vt:lpstr>
      <vt:lpstr>2. Internal CSS</vt:lpstr>
      <vt:lpstr>3. Inline CSS</vt:lpstr>
      <vt:lpstr>PowerPoint Presentation</vt:lpstr>
      <vt:lpstr>Example</vt:lpstr>
      <vt:lpstr>Three CSS Definition Locations</vt:lpstr>
      <vt:lpstr>CSS comments /*…*/</vt:lpstr>
      <vt:lpstr>Selectors</vt:lpstr>
      <vt:lpstr>The CSS element Selector</vt:lpstr>
      <vt:lpstr>The CSS id Selector</vt:lpstr>
      <vt:lpstr>The CSS class Selector</vt:lpstr>
      <vt:lpstr>PowerPoint Presentation</vt:lpstr>
      <vt:lpstr>The CSS Universal Selector</vt:lpstr>
      <vt:lpstr>The CSS Grouping Selector</vt:lpstr>
      <vt:lpstr>CSS Combinators</vt:lpstr>
      <vt:lpstr>Descendant Selector</vt:lpstr>
      <vt:lpstr>Child Selector (&gt;)</vt:lpstr>
      <vt:lpstr>Adjacent Sibling Selector (+)</vt:lpstr>
      <vt:lpstr>General Sibling Selector (~)</vt:lpstr>
      <vt:lpstr>Pseudo-class selector</vt:lpstr>
      <vt:lpstr>Syntax of pseudo class</vt:lpstr>
      <vt:lpstr>Anchor Pseudo Classes</vt:lpstr>
      <vt:lpstr>Pseudo-classes and HTML Classes</vt:lpstr>
      <vt:lpstr>Hover on &lt;div&gt;</vt:lpstr>
      <vt:lpstr>CSS Pseudo Elements</vt:lpstr>
      <vt:lpstr>Syntax</vt:lpstr>
      <vt:lpstr>The ::first-line Pseudo-element</vt:lpstr>
      <vt:lpstr>The ::first-letter Pseudo-element</vt:lpstr>
      <vt:lpstr>Pseudo-elements and HTML Classes</vt:lpstr>
      <vt:lpstr>CSS - The ::before Pseudo-element</vt:lpstr>
      <vt:lpstr>CSS - The ::after Pseudo-element</vt:lpstr>
      <vt:lpstr>CSS - The ::marker Pseudo-element</vt:lpstr>
      <vt:lpstr>CSS - The ::selection Pseudo-element  The ::selection pseudo-element matches the portion of an element that is selected by a user. The following CSS properties can be applied to ::selection: color, background, cursor, and outline.  The following example makes the selected text red on a yellow background:  Example ::selection {   color: red;   background: yellow; } </vt:lpstr>
      <vt:lpstr>CSS [attribute] Selector</vt:lpstr>
      <vt:lpstr>CSS [attribute="value"] Selector</vt:lpstr>
      <vt:lpstr>CSS [attribute~="value"] Selector</vt:lpstr>
      <vt:lpstr>CSS [attribute^="value"] Selector </vt:lpstr>
      <vt:lpstr>CSS [attribute$="value"] Selector </vt:lpstr>
      <vt:lpstr>CSS [attribute*="value"] Selector</vt:lpstr>
      <vt:lpstr>CSS [attribute|="value"] Selector</vt:lpstr>
      <vt:lpstr>All CSS Attribute Selectors</vt:lpstr>
      <vt:lpstr>CSS colors</vt:lpstr>
      <vt:lpstr>Specifying colors</vt:lpstr>
      <vt:lpstr>CSS properties for backgrounds</vt:lpstr>
      <vt:lpstr>background-image </vt:lpstr>
      <vt:lpstr>background-repeat </vt:lpstr>
      <vt:lpstr>background-position </vt:lpstr>
      <vt:lpstr>Background-attachment</vt:lpstr>
      <vt:lpstr>CSS Border</vt:lpstr>
      <vt:lpstr>CSS Border Style</vt:lpstr>
      <vt:lpstr>CSS Border Width</vt:lpstr>
      <vt:lpstr>CSS Border Color</vt:lpstr>
      <vt:lpstr>Specific Side Colors</vt:lpstr>
      <vt:lpstr>CSS Border - Individual Sides</vt:lpstr>
      <vt:lpstr>PowerPoint Presentation</vt:lpstr>
      <vt:lpstr>CSS Border - Shorthand Property </vt:lpstr>
      <vt:lpstr>PowerPoint Presentation</vt:lpstr>
      <vt:lpstr>CSS Rounded Borders</vt:lpstr>
      <vt:lpstr>CSS Text</vt:lpstr>
      <vt:lpstr>The CSS Text Alignment/Direction Properties </vt:lpstr>
      <vt:lpstr>CSS properties for text</vt:lpstr>
      <vt:lpstr>text-align</vt:lpstr>
      <vt:lpstr>text-decoration</vt:lpstr>
      <vt:lpstr>CSS properties for fonts</vt:lpstr>
      <vt:lpstr>font-family</vt:lpstr>
      <vt:lpstr>More about font-family</vt:lpstr>
      <vt:lpstr>font-size</vt:lpstr>
      <vt:lpstr>font-size</vt:lpstr>
      <vt:lpstr>font-weight, font-style</vt:lpstr>
      <vt:lpstr>CSS Links</vt:lpstr>
      <vt:lpstr>PowerPoint Presentation</vt:lpstr>
      <vt:lpstr>PowerPoint Presentation</vt:lpstr>
      <vt:lpstr>CSS List The list-style-type property</vt:lpstr>
      <vt:lpstr>An Image as The List Item Marker </vt:lpstr>
      <vt:lpstr>Position The List Item Markers</vt:lpstr>
      <vt:lpstr>CSS Tables</vt:lpstr>
      <vt:lpstr>Full-Width Table</vt:lpstr>
      <vt:lpstr>Collapse Table Borders</vt:lpstr>
      <vt:lpstr>Table Size</vt:lpstr>
      <vt:lpstr>CSS Table Alignment</vt:lpstr>
      <vt:lpstr>PowerPoint Presentation</vt:lpstr>
      <vt:lpstr>PowerPoint Presentation</vt:lpstr>
      <vt:lpstr>PowerPoint Presentation</vt:lpstr>
      <vt:lpstr>The CSS Box Model</vt:lpstr>
      <vt:lpstr>PowerPoint Presentation</vt:lpstr>
      <vt:lpstr>Width and Height of an Element</vt:lpstr>
      <vt:lpstr>PowerPoint Presentation</vt:lpstr>
      <vt:lpstr>CSS Margins</vt:lpstr>
      <vt:lpstr>PowerPoint Presentation</vt:lpstr>
      <vt:lpstr>Margin - Shorthand Property</vt:lpstr>
      <vt:lpstr>PowerPoint Presentation</vt:lpstr>
      <vt:lpstr>PowerPoint Presentation</vt:lpstr>
      <vt:lpstr>CSS Padding</vt:lpstr>
      <vt:lpstr>Padding - Individual Sides</vt:lpstr>
      <vt:lpstr>PowerPoint Presentation</vt:lpstr>
      <vt:lpstr>CSS Height, Width, Max Width</vt:lpstr>
      <vt:lpstr>PowerPoint Presentation</vt:lpstr>
      <vt:lpstr>Setting max-width</vt:lpstr>
      <vt:lpstr>CSS Layout - The display Property</vt:lpstr>
      <vt:lpstr>PowerPoint Presentation</vt:lpstr>
      <vt:lpstr>Inline Elements</vt:lpstr>
      <vt:lpstr>PowerPoint Presentation</vt:lpstr>
      <vt:lpstr>CSS Layout - The position Property</vt:lpstr>
      <vt:lpstr>PowerPoint Presentation</vt:lpstr>
      <vt:lpstr>PowerPoint Presentation</vt:lpstr>
      <vt:lpstr>PowerPoint Presentation</vt:lpstr>
      <vt:lpstr>CSS Overflow</vt:lpstr>
      <vt:lpstr>PowerPoint Presentation</vt:lpstr>
      <vt:lpstr>PowerPoint Presentation</vt:lpstr>
      <vt:lpstr>PowerPoint Presentation</vt:lpstr>
      <vt:lpstr>PowerPoint Presentation</vt:lpstr>
      <vt:lpstr>PowerPoint Presentation</vt:lpstr>
      <vt:lpstr>CSS Layout - float and clear ❮ Pr</vt:lpstr>
      <vt:lpstr>The float Property</vt:lpstr>
      <vt:lpstr>PowerPoint Presentation</vt:lpstr>
      <vt:lpstr>PowerPoint Presentation</vt:lpstr>
      <vt:lpstr>PowerPoint Presentation</vt:lpstr>
      <vt:lpstr>The clearfix </vt:lpstr>
      <vt:lpstr>PowerPoint Presentation</vt:lpstr>
      <vt:lpstr>CSS Align</vt:lpstr>
      <vt:lpstr>PowerPoint Presentation</vt:lpstr>
      <vt:lpstr>CSS Shadow Effects</vt:lpstr>
      <vt:lpstr>Box Shadow</vt:lpstr>
      <vt:lpstr>Box Shadow</vt:lpstr>
      <vt:lpstr>Text Shadow</vt:lpstr>
      <vt:lpstr>Text Shadow...</vt:lpstr>
      <vt:lpstr>Text Effects</vt:lpstr>
      <vt:lpstr>Text Effects</vt:lpstr>
      <vt:lpstr>Text Effects</vt:lpstr>
      <vt:lpstr>Text Effects</vt:lpstr>
      <vt:lpstr>Text Effects</vt:lpstr>
      <vt:lpstr>Basics of Responsive Web Designs</vt:lpstr>
      <vt:lpstr>Basics of Responsive Web Designs</vt:lpstr>
      <vt:lpstr>CSS Media Queries</vt:lpstr>
      <vt:lpstr>CSS Media Queries</vt:lpstr>
      <vt:lpstr>CSS Media Queries</vt:lpstr>
      <vt:lpstr>Introduction to Bootstrap</vt:lpstr>
      <vt:lpstr>Introduction to Bootstrap</vt:lpstr>
      <vt:lpstr>Introduction to Bootstrap</vt:lpstr>
      <vt:lpstr>Lab Assignment-2</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MOHAN THAPA MASHRANGI</cp:lastModifiedBy>
  <cp:revision>313</cp:revision>
  <dcterms:created xsi:type="dcterms:W3CDTF">2023-05-17T05:23:14Z</dcterms:created>
  <dcterms:modified xsi:type="dcterms:W3CDTF">2023-12-29T01:32:08Z</dcterms:modified>
</cp:coreProperties>
</file>