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46"/>
  </p:notesMasterIdLst>
  <p:sldIdLst>
    <p:sldId id="261" r:id="rId2"/>
    <p:sldId id="260" r:id="rId3"/>
    <p:sldId id="289" r:id="rId4"/>
    <p:sldId id="287" r:id="rId5"/>
    <p:sldId id="293" r:id="rId6"/>
    <p:sldId id="294" r:id="rId7"/>
    <p:sldId id="290" r:id="rId8"/>
    <p:sldId id="291" r:id="rId9"/>
    <p:sldId id="295" r:id="rId10"/>
    <p:sldId id="288" r:id="rId11"/>
    <p:sldId id="296" r:id="rId12"/>
    <p:sldId id="297" r:id="rId13"/>
    <p:sldId id="300" r:id="rId14"/>
    <p:sldId id="298" r:id="rId15"/>
    <p:sldId id="299" r:id="rId16"/>
    <p:sldId id="301" r:id="rId17"/>
    <p:sldId id="302" r:id="rId18"/>
    <p:sldId id="303" r:id="rId19"/>
    <p:sldId id="304" r:id="rId20"/>
    <p:sldId id="292" r:id="rId21"/>
    <p:sldId id="306" r:id="rId22"/>
    <p:sldId id="307" r:id="rId23"/>
    <p:sldId id="305" r:id="rId24"/>
    <p:sldId id="308" r:id="rId25"/>
    <p:sldId id="309" r:id="rId26"/>
    <p:sldId id="310" r:id="rId27"/>
    <p:sldId id="311" r:id="rId28"/>
    <p:sldId id="312" r:id="rId29"/>
    <p:sldId id="313" r:id="rId30"/>
    <p:sldId id="314" r:id="rId31"/>
    <p:sldId id="315" r:id="rId32"/>
    <p:sldId id="316" r:id="rId33"/>
    <p:sldId id="320" r:id="rId34"/>
    <p:sldId id="317" r:id="rId35"/>
    <p:sldId id="318" r:id="rId36"/>
    <p:sldId id="319" r:id="rId37"/>
    <p:sldId id="321" r:id="rId38"/>
    <p:sldId id="322" r:id="rId39"/>
    <p:sldId id="323" r:id="rId40"/>
    <p:sldId id="324" r:id="rId41"/>
    <p:sldId id="325" r:id="rId42"/>
    <p:sldId id="326" r:id="rId43"/>
    <p:sldId id="327" r:id="rId44"/>
    <p:sldId id="335" r:id="rId45"/>
    <p:sldId id="330" r:id="rId46"/>
    <p:sldId id="331" r:id="rId47"/>
    <p:sldId id="332" r:id="rId48"/>
    <p:sldId id="333" r:id="rId49"/>
    <p:sldId id="328" r:id="rId50"/>
    <p:sldId id="329" r:id="rId51"/>
    <p:sldId id="334" r:id="rId52"/>
    <p:sldId id="336" r:id="rId53"/>
    <p:sldId id="337" r:id="rId54"/>
    <p:sldId id="338" r:id="rId55"/>
    <p:sldId id="339" r:id="rId56"/>
    <p:sldId id="340" r:id="rId57"/>
    <p:sldId id="342" r:id="rId58"/>
    <p:sldId id="341" r:id="rId59"/>
    <p:sldId id="343" r:id="rId60"/>
    <p:sldId id="344" r:id="rId61"/>
    <p:sldId id="345" r:id="rId62"/>
    <p:sldId id="346" r:id="rId63"/>
    <p:sldId id="347" r:id="rId64"/>
    <p:sldId id="348" r:id="rId65"/>
    <p:sldId id="349" r:id="rId66"/>
    <p:sldId id="350" r:id="rId67"/>
    <p:sldId id="351" r:id="rId68"/>
    <p:sldId id="352" r:id="rId69"/>
    <p:sldId id="353" r:id="rId70"/>
    <p:sldId id="354" r:id="rId71"/>
    <p:sldId id="355" r:id="rId72"/>
    <p:sldId id="356" r:id="rId73"/>
    <p:sldId id="357" r:id="rId74"/>
    <p:sldId id="358" r:id="rId75"/>
    <p:sldId id="359" r:id="rId76"/>
    <p:sldId id="360" r:id="rId77"/>
    <p:sldId id="361" r:id="rId78"/>
    <p:sldId id="362" r:id="rId79"/>
    <p:sldId id="363" r:id="rId80"/>
    <p:sldId id="364" r:id="rId81"/>
    <p:sldId id="365" r:id="rId82"/>
    <p:sldId id="366" r:id="rId83"/>
    <p:sldId id="367" r:id="rId84"/>
    <p:sldId id="368" r:id="rId85"/>
    <p:sldId id="369" r:id="rId86"/>
    <p:sldId id="370" r:id="rId87"/>
    <p:sldId id="371" r:id="rId88"/>
    <p:sldId id="372" r:id="rId89"/>
    <p:sldId id="373" r:id="rId90"/>
    <p:sldId id="374" r:id="rId91"/>
    <p:sldId id="375" r:id="rId92"/>
    <p:sldId id="376" r:id="rId93"/>
    <p:sldId id="377" r:id="rId94"/>
    <p:sldId id="378" r:id="rId95"/>
    <p:sldId id="379" r:id="rId96"/>
    <p:sldId id="380" r:id="rId97"/>
    <p:sldId id="381" r:id="rId98"/>
    <p:sldId id="382" r:id="rId99"/>
    <p:sldId id="383" r:id="rId100"/>
    <p:sldId id="384" r:id="rId101"/>
    <p:sldId id="385" r:id="rId102"/>
    <p:sldId id="386" r:id="rId103"/>
    <p:sldId id="387" r:id="rId104"/>
    <p:sldId id="388" r:id="rId105"/>
    <p:sldId id="389" r:id="rId106"/>
    <p:sldId id="390" r:id="rId107"/>
    <p:sldId id="391" r:id="rId108"/>
    <p:sldId id="392" r:id="rId109"/>
    <p:sldId id="393" r:id="rId110"/>
    <p:sldId id="394" r:id="rId111"/>
    <p:sldId id="395" r:id="rId112"/>
    <p:sldId id="396" r:id="rId113"/>
    <p:sldId id="397" r:id="rId114"/>
    <p:sldId id="398" r:id="rId115"/>
    <p:sldId id="399" r:id="rId116"/>
    <p:sldId id="400" r:id="rId117"/>
    <p:sldId id="401" r:id="rId118"/>
    <p:sldId id="402" r:id="rId119"/>
    <p:sldId id="403" r:id="rId120"/>
    <p:sldId id="404" r:id="rId121"/>
    <p:sldId id="405" r:id="rId122"/>
    <p:sldId id="406" r:id="rId123"/>
    <p:sldId id="407" r:id="rId124"/>
    <p:sldId id="408" r:id="rId125"/>
    <p:sldId id="409" r:id="rId126"/>
    <p:sldId id="410" r:id="rId127"/>
    <p:sldId id="411" r:id="rId128"/>
    <p:sldId id="412" r:id="rId129"/>
    <p:sldId id="413" r:id="rId130"/>
    <p:sldId id="414" r:id="rId131"/>
    <p:sldId id="415" r:id="rId132"/>
    <p:sldId id="416" r:id="rId133"/>
    <p:sldId id="417" r:id="rId134"/>
    <p:sldId id="418" r:id="rId135"/>
    <p:sldId id="419" r:id="rId136"/>
    <p:sldId id="420" r:id="rId137"/>
    <p:sldId id="421" r:id="rId138"/>
    <p:sldId id="422" r:id="rId139"/>
    <p:sldId id="423" r:id="rId140"/>
    <p:sldId id="424" r:id="rId141"/>
    <p:sldId id="425" r:id="rId142"/>
    <p:sldId id="426" r:id="rId143"/>
    <p:sldId id="427" r:id="rId144"/>
    <p:sldId id="286" r:id="rId1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267"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F297E-B94B-4FA9-8573-F451CDD22463}" type="datetimeFigureOut">
              <a:rPr lang="en-US" smtClean="0"/>
              <a:t>8/21/2023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0D27D5-01BA-4317-8C3D-D44457C0518D}" type="slidenum">
              <a:rPr lang="en-US" smtClean="0"/>
              <a:t>‹#›</a:t>
            </a:fld>
            <a:endParaRPr lang="en-US"/>
          </a:p>
        </p:txBody>
      </p:sp>
    </p:spTree>
    <p:extLst>
      <p:ext uri="{BB962C8B-B14F-4D97-AF65-F5344CB8AC3E}">
        <p14:creationId xmlns:p14="http://schemas.microsoft.com/office/powerpoint/2010/main" val="1653252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Universal Character Set(UCS)</a:t>
            </a:r>
            <a:endParaRPr lang="en-US" dirty="0"/>
          </a:p>
        </p:txBody>
      </p:sp>
      <p:sp>
        <p:nvSpPr>
          <p:cNvPr id="4" name="Slide Number Placeholder 3"/>
          <p:cNvSpPr>
            <a:spLocks noGrp="1"/>
          </p:cNvSpPr>
          <p:nvPr>
            <p:ph type="sldNum" sz="quarter" idx="10"/>
          </p:nvPr>
        </p:nvSpPr>
        <p:spPr/>
        <p:txBody>
          <a:bodyPr/>
          <a:lstStyle/>
          <a:p>
            <a:fld id="{8819B763-D356-4238-AA39-7304D6F05962}" type="slidenum">
              <a:rPr lang="en-US" smtClean="0"/>
              <a:t>80</a:t>
            </a:fld>
            <a:endParaRPr lang="en-US"/>
          </a:p>
        </p:txBody>
      </p:sp>
    </p:spTree>
    <p:extLst>
      <p:ext uri="{BB962C8B-B14F-4D97-AF65-F5344CB8AC3E}">
        <p14:creationId xmlns:p14="http://schemas.microsoft.com/office/powerpoint/2010/main" val="1359834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wav waveform</a:t>
            </a:r>
            <a:endParaRPr lang="en-US" dirty="0"/>
          </a:p>
        </p:txBody>
      </p:sp>
      <p:sp>
        <p:nvSpPr>
          <p:cNvPr id="4" name="Slide Number Placeholder 3"/>
          <p:cNvSpPr>
            <a:spLocks noGrp="1"/>
          </p:cNvSpPr>
          <p:nvPr>
            <p:ph type="sldNum" sz="quarter" idx="10"/>
          </p:nvPr>
        </p:nvSpPr>
        <p:spPr/>
        <p:txBody>
          <a:bodyPr/>
          <a:lstStyle/>
          <a:p>
            <a:fld id="{8819B763-D356-4238-AA39-7304D6F05962}" type="slidenum">
              <a:rPr lang="en-US" smtClean="0"/>
              <a:t>120</a:t>
            </a:fld>
            <a:endParaRPr lang="en-US"/>
          </a:p>
        </p:txBody>
      </p:sp>
    </p:spTree>
    <p:extLst>
      <p:ext uri="{BB962C8B-B14F-4D97-AF65-F5344CB8AC3E}">
        <p14:creationId xmlns:p14="http://schemas.microsoft.com/office/powerpoint/2010/main" val="2838342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19B763-D356-4238-AA39-7304D6F05962}" type="slidenum">
              <a:rPr lang="en-US" smtClean="0"/>
              <a:t>122</a:t>
            </a:fld>
            <a:endParaRPr lang="en-US"/>
          </a:p>
        </p:txBody>
      </p:sp>
    </p:spTree>
    <p:extLst>
      <p:ext uri="{BB962C8B-B14F-4D97-AF65-F5344CB8AC3E}">
        <p14:creationId xmlns:p14="http://schemas.microsoft.com/office/powerpoint/2010/main" val="563894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39CF9C7-33AF-4A9B-940A-6559A4DCF055}" type="datetime1">
              <a:rPr lang="en-US" smtClean="0"/>
              <a:t>8/21/2023</a:t>
            </a:fld>
            <a:endParaRPr lang="en-US"/>
          </a:p>
        </p:txBody>
      </p:sp>
      <p:sp>
        <p:nvSpPr>
          <p:cNvPr id="20" name="Footer Placeholder 19"/>
          <p:cNvSpPr>
            <a:spLocks noGrp="1"/>
          </p:cNvSpPr>
          <p:nvPr>
            <p:ph type="ftr" sz="quarter" idx="11"/>
          </p:nvPr>
        </p:nvSpPr>
        <p:spPr/>
        <p:txBody>
          <a:bodyPr/>
          <a:lstStyle>
            <a:extLst/>
          </a:lstStyle>
          <a:p>
            <a:r>
              <a:rPr lang="en-US" smtClean="0"/>
              <a:t>Prepared By Tilak Khatri(M.Sc.CSIT CDCSIT)</a:t>
            </a:r>
            <a:endParaRPr lang="en-US"/>
          </a:p>
        </p:txBody>
      </p:sp>
      <p:sp>
        <p:nvSpPr>
          <p:cNvPr id="10" name="Slide Number Placeholder 9"/>
          <p:cNvSpPr>
            <a:spLocks noGrp="1"/>
          </p:cNvSpPr>
          <p:nvPr>
            <p:ph type="sldNum" sz="quarter" idx="12"/>
          </p:nvPr>
        </p:nvSpPr>
        <p:spPr/>
        <p:txBody>
          <a:bodyPr/>
          <a:lstStyle>
            <a:extLst/>
          </a:lstStyle>
          <a:p>
            <a:fld id="{2F86FF32-BC92-4B05-80D9-22DDAD797381}"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F3FDA9-BB10-4F71-B5BD-528C9A7DC967}" type="datetime1">
              <a:rPr lang="en-US" smtClean="0"/>
              <a:t>8/21/2023</a:t>
            </a:fld>
            <a:endParaRPr lang="en-US"/>
          </a:p>
        </p:txBody>
      </p:sp>
      <p:sp>
        <p:nvSpPr>
          <p:cNvPr id="5" name="Footer Placeholder 4"/>
          <p:cNvSpPr>
            <a:spLocks noGrp="1"/>
          </p:cNvSpPr>
          <p:nvPr>
            <p:ph type="ftr" sz="quarter" idx="11"/>
          </p:nvPr>
        </p:nvSpPr>
        <p:spPr/>
        <p:txBody>
          <a:bodyPr/>
          <a:lstStyle>
            <a:extLst/>
          </a:lstStyle>
          <a:p>
            <a:r>
              <a:rPr lang="en-US" smtClean="0"/>
              <a:t>Prepared By Tilak Khatri(M.Sc.CSIT CDCSIT)</a:t>
            </a:r>
            <a:endParaRPr lang="en-US"/>
          </a:p>
        </p:txBody>
      </p:sp>
      <p:sp>
        <p:nvSpPr>
          <p:cNvPr id="6" name="Slide Number Placeholder 5"/>
          <p:cNvSpPr>
            <a:spLocks noGrp="1"/>
          </p:cNvSpPr>
          <p:nvPr>
            <p:ph type="sldNum" sz="quarter" idx="12"/>
          </p:nvPr>
        </p:nvSpPr>
        <p:spPr/>
        <p:txBody>
          <a:bodyPr/>
          <a:lstStyle>
            <a:extLst/>
          </a:lstStyle>
          <a:p>
            <a:fld id="{2F86FF32-BC92-4B05-80D9-22DDAD7973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40"/>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1"/>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DEB007D-7FFF-4540-95BE-8B05BABBD84C}" type="datetime1">
              <a:rPr lang="en-US" smtClean="0"/>
              <a:t>8/21/2023</a:t>
            </a:fld>
            <a:endParaRPr lang="en-US"/>
          </a:p>
        </p:txBody>
      </p:sp>
      <p:sp>
        <p:nvSpPr>
          <p:cNvPr id="5" name="Footer Placeholder 4"/>
          <p:cNvSpPr>
            <a:spLocks noGrp="1"/>
          </p:cNvSpPr>
          <p:nvPr>
            <p:ph type="ftr" sz="quarter" idx="11"/>
          </p:nvPr>
        </p:nvSpPr>
        <p:spPr/>
        <p:txBody>
          <a:bodyPr/>
          <a:lstStyle>
            <a:extLst/>
          </a:lstStyle>
          <a:p>
            <a:r>
              <a:rPr lang="en-US" smtClean="0"/>
              <a:t>Prepared By Tilak Khatri(M.Sc.CSIT CDCSIT)</a:t>
            </a:r>
            <a:endParaRPr lang="en-US"/>
          </a:p>
        </p:txBody>
      </p:sp>
      <p:sp>
        <p:nvSpPr>
          <p:cNvPr id="6" name="Slide Number Placeholder 5"/>
          <p:cNvSpPr>
            <a:spLocks noGrp="1"/>
          </p:cNvSpPr>
          <p:nvPr>
            <p:ph type="sldNum" sz="quarter" idx="12"/>
          </p:nvPr>
        </p:nvSpPr>
        <p:spPr/>
        <p:txBody>
          <a:bodyPr/>
          <a:lstStyle>
            <a:extLst/>
          </a:lstStyle>
          <a:p>
            <a:fld id="{2F86FF32-BC92-4B05-80D9-22DDAD79738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D57D34-70EA-4CA5-90D6-A5425A461B7B}" type="datetime1">
              <a:rPr lang="en-US" smtClean="0"/>
              <a:t>8/21/2023</a:t>
            </a:fld>
            <a:endParaRPr lang="en-US"/>
          </a:p>
        </p:txBody>
      </p:sp>
      <p:sp>
        <p:nvSpPr>
          <p:cNvPr id="5" name="Footer Placeholder 4"/>
          <p:cNvSpPr>
            <a:spLocks noGrp="1"/>
          </p:cNvSpPr>
          <p:nvPr>
            <p:ph type="ftr" sz="quarter" idx="11"/>
          </p:nvPr>
        </p:nvSpPr>
        <p:spPr/>
        <p:txBody>
          <a:bodyPr/>
          <a:lstStyle>
            <a:extLst/>
          </a:lstStyle>
          <a:p>
            <a:r>
              <a:rPr lang="en-US" smtClean="0"/>
              <a:t>Prepared By Tilak Khatri(M.Sc.CSIT CDCSIT)</a:t>
            </a:r>
            <a:endParaRPr lang="en-US"/>
          </a:p>
        </p:txBody>
      </p:sp>
      <p:sp>
        <p:nvSpPr>
          <p:cNvPr id="6" name="Slide Number Placeholder 5"/>
          <p:cNvSpPr>
            <a:spLocks noGrp="1"/>
          </p:cNvSpPr>
          <p:nvPr>
            <p:ph type="sldNum" sz="quarter" idx="12"/>
          </p:nvPr>
        </p:nvSpPr>
        <p:spPr/>
        <p:txBody>
          <a:bodyPr/>
          <a:lstStyle>
            <a:extLst/>
          </a:lstStyle>
          <a:p>
            <a:fld id="{2F86FF32-BC92-4B05-80D9-22DDAD79738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1"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E0DD3E4-F293-4B45-A3F8-B541C9533217}" type="datetime1">
              <a:rPr lang="en-US" smtClean="0"/>
              <a:t>8/21/2023</a:t>
            </a:fld>
            <a:endParaRPr lang="en-US"/>
          </a:p>
        </p:txBody>
      </p:sp>
      <p:sp>
        <p:nvSpPr>
          <p:cNvPr id="5" name="Footer Placeholder 4"/>
          <p:cNvSpPr>
            <a:spLocks noGrp="1"/>
          </p:cNvSpPr>
          <p:nvPr>
            <p:ph type="ftr" sz="quarter" idx="11"/>
          </p:nvPr>
        </p:nvSpPr>
        <p:spPr/>
        <p:txBody>
          <a:bodyPr/>
          <a:lstStyle>
            <a:extLst/>
          </a:lstStyle>
          <a:p>
            <a:r>
              <a:rPr lang="en-US" smtClean="0"/>
              <a:t>Prepared By Tilak Khatri(M.Sc.CSIT CDCSIT)</a:t>
            </a:r>
            <a:endParaRPr lang="en-US"/>
          </a:p>
        </p:txBody>
      </p:sp>
      <p:sp>
        <p:nvSpPr>
          <p:cNvPr id="6" name="Slide Number Placeholder 5"/>
          <p:cNvSpPr>
            <a:spLocks noGrp="1"/>
          </p:cNvSpPr>
          <p:nvPr>
            <p:ph type="sldNum" sz="quarter" idx="12"/>
          </p:nvPr>
        </p:nvSpPr>
        <p:spPr/>
        <p:txBody>
          <a:bodyPr/>
          <a:lstStyle>
            <a:extLst/>
          </a:lstStyle>
          <a:p>
            <a:fld id="{2F86FF32-BC92-4B05-80D9-22DDAD797381}"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F94964-032C-4377-9A19-31803639DC91}" type="datetime1">
              <a:rPr lang="en-US" smtClean="0"/>
              <a:t>8/21/2023</a:t>
            </a:fld>
            <a:endParaRPr lang="en-US"/>
          </a:p>
        </p:txBody>
      </p:sp>
      <p:sp>
        <p:nvSpPr>
          <p:cNvPr id="6" name="Footer Placeholder 5"/>
          <p:cNvSpPr>
            <a:spLocks noGrp="1"/>
          </p:cNvSpPr>
          <p:nvPr>
            <p:ph type="ftr" sz="quarter" idx="11"/>
          </p:nvPr>
        </p:nvSpPr>
        <p:spPr/>
        <p:txBody>
          <a:bodyPr/>
          <a:lstStyle>
            <a:extLst/>
          </a:lstStyle>
          <a:p>
            <a:r>
              <a:rPr lang="en-US" smtClean="0"/>
              <a:t>Prepared By Tilak Khatri(M.Sc.CSIT CDCSIT)</a:t>
            </a:r>
            <a:endParaRPr lang="en-US"/>
          </a:p>
        </p:txBody>
      </p:sp>
      <p:sp>
        <p:nvSpPr>
          <p:cNvPr id="7" name="Slide Number Placeholder 6"/>
          <p:cNvSpPr>
            <a:spLocks noGrp="1"/>
          </p:cNvSpPr>
          <p:nvPr>
            <p:ph type="sldNum" sz="quarter" idx="12"/>
          </p:nvPr>
        </p:nvSpPr>
        <p:spPr/>
        <p:txBody>
          <a:bodyPr/>
          <a:lstStyle>
            <a:extLst/>
          </a:lstStyle>
          <a:p>
            <a:fld id="{2F86FF32-BC92-4B05-80D9-22DDAD79738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491E2B9-0F8E-4130-90C1-D37A1828D70B}" type="datetime1">
              <a:rPr lang="en-US" smtClean="0"/>
              <a:t>8/21/2023</a:t>
            </a:fld>
            <a:endParaRPr lang="en-US"/>
          </a:p>
        </p:txBody>
      </p:sp>
      <p:sp>
        <p:nvSpPr>
          <p:cNvPr id="8" name="Footer Placeholder 7"/>
          <p:cNvSpPr>
            <a:spLocks noGrp="1"/>
          </p:cNvSpPr>
          <p:nvPr>
            <p:ph type="ftr" sz="quarter" idx="11"/>
          </p:nvPr>
        </p:nvSpPr>
        <p:spPr/>
        <p:txBody>
          <a:bodyPr/>
          <a:lstStyle>
            <a:extLst/>
          </a:lstStyle>
          <a:p>
            <a:r>
              <a:rPr lang="en-US" smtClean="0"/>
              <a:t>Prepared By Tilak Khatri(M.Sc.CSIT CDCSIT)</a:t>
            </a:r>
            <a:endParaRPr lang="en-US"/>
          </a:p>
        </p:txBody>
      </p:sp>
      <p:sp>
        <p:nvSpPr>
          <p:cNvPr id="9" name="Slide Number Placeholder 8"/>
          <p:cNvSpPr>
            <a:spLocks noGrp="1"/>
          </p:cNvSpPr>
          <p:nvPr>
            <p:ph type="sldNum" sz="quarter" idx="12"/>
          </p:nvPr>
        </p:nvSpPr>
        <p:spPr/>
        <p:txBody>
          <a:bodyPr/>
          <a:lstStyle>
            <a:extLst/>
          </a:lstStyle>
          <a:p>
            <a:fld id="{2F86FF32-BC92-4B05-80D9-22DDAD79738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AEBABFB-11A1-41D6-81A7-8F1483A78924}" type="datetime1">
              <a:rPr lang="en-US" smtClean="0"/>
              <a:t>8/21/2023</a:t>
            </a:fld>
            <a:endParaRPr lang="en-US"/>
          </a:p>
        </p:txBody>
      </p:sp>
      <p:sp>
        <p:nvSpPr>
          <p:cNvPr id="4" name="Footer Placeholder 3"/>
          <p:cNvSpPr>
            <a:spLocks noGrp="1"/>
          </p:cNvSpPr>
          <p:nvPr>
            <p:ph type="ftr" sz="quarter" idx="11"/>
          </p:nvPr>
        </p:nvSpPr>
        <p:spPr/>
        <p:txBody>
          <a:bodyPr/>
          <a:lstStyle>
            <a:extLst/>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extLst/>
          </a:lstStyle>
          <a:p>
            <a:fld id="{2F86FF32-BC92-4B05-80D9-22DDAD79738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8D76C7C-D74A-499F-B209-60F224EEEF01}" type="datetime1">
              <a:rPr lang="en-US" smtClean="0"/>
              <a:t>8/21/2023</a:t>
            </a:fld>
            <a:endParaRPr lang="en-US"/>
          </a:p>
        </p:txBody>
      </p:sp>
      <p:sp>
        <p:nvSpPr>
          <p:cNvPr id="3" name="Footer Placeholder 2"/>
          <p:cNvSpPr>
            <a:spLocks noGrp="1"/>
          </p:cNvSpPr>
          <p:nvPr>
            <p:ph type="ftr" sz="quarter" idx="11"/>
          </p:nvPr>
        </p:nvSpPr>
        <p:spPr/>
        <p:txBody>
          <a:bodyPr/>
          <a:lstStyle>
            <a:extLst/>
          </a:lstStyle>
          <a:p>
            <a:r>
              <a:rPr lang="en-US" smtClean="0"/>
              <a:t>Prepared By Tilak Khatri(M.Sc.CSIT CDCSIT)</a:t>
            </a:r>
            <a:endParaRPr lang="en-US"/>
          </a:p>
        </p:txBody>
      </p:sp>
      <p:sp>
        <p:nvSpPr>
          <p:cNvPr id="4" name="Slide Number Placeholder 3"/>
          <p:cNvSpPr>
            <a:spLocks noGrp="1"/>
          </p:cNvSpPr>
          <p:nvPr>
            <p:ph type="sldNum" sz="quarter" idx="12"/>
          </p:nvPr>
        </p:nvSpPr>
        <p:spPr/>
        <p:txBody>
          <a:bodyPr/>
          <a:lstStyle>
            <a:extLst/>
          </a:lstStyle>
          <a:p>
            <a:fld id="{2F86FF32-BC92-4B05-80D9-22DDAD797381}"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1"/>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0C8D4E3-C280-4EE4-B128-7074F65A01AD}" type="datetime1">
              <a:rPr lang="en-US" smtClean="0"/>
              <a:t>8/21/2023</a:t>
            </a:fld>
            <a:endParaRPr lang="en-US"/>
          </a:p>
        </p:txBody>
      </p:sp>
      <p:sp>
        <p:nvSpPr>
          <p:cNvPr id="6" name="Footer Placeholder 5"/>
          <p:cNvSpPr>
            <a:spLocks noGrp="1"/>
          </p:cNvSpPr>
          <p:nvPr>
            <p:ph type="ftr" sz="quarter" idx="11"/>
          </p:nvPr>
        </p:nvSpPr>
        <p:spPr/>
        <p:txBody>
          <a:bodyPr/>
          <a:lstStyle>
            <a:extLst/>
          </a:lstStyle>
          <a:p>
            <a:r>
              <a:rPr lang="en-US" smtClean="0"/>
              <a:t>Prepared By Tilak Khatri(M.Sc.CSIT CDCSIT)</a:t>
            </a:r>
            <a:endParaRPr lang="en-US"/>
          </a:p>
        </p:txBody>
      </p:sp>
      <p:sp>
        <p:nvSpPr>
          <p:cNvPr id="7" name="Slide Number Placeholder 6"/>
          <p:cNvSpPr>
            <a:spLocks noGrp="1"/>
          </p:cNvSpPr>
          <p:nvPr>
            <p:ph type="sldNum" sz="quarter" idx="12"/>
          </p:nvPr>
        </p:nvSpPr>
        <p:spPr/>
        <p:txBody>
          <a:bodyPr/>
          <a:lstStyle>
            <a:extLst/>
          </a:lstStyle>
          <a:p>
            <a:fld id="{2F86FF32-BC92-4B05-80D9-22DDAD79738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BC717B2-FC63-4C9C-8B10-2421348EC8E2}" type="datetime1">
              <a:rPr lang="en-US" smtClean="0"/>
              <a:t>8/21/2023</a:t>
            </a:fld>
            <a:endParaRPr lang="en-US"/>
          </a:p>
        </p:txBody>
      </p:sp>
      <p:sp>
        <p:nvSpPr>
          <p:cNvPr id="6" name="Footer Placeholder 5"/>
          <p:cNvSpPr>
            <a:spLocks noGrp="1"/>
          </p:cNvSpPr>
          <p:nvPr>
            <p:ph type="ftr" sz="quarter" idx="11"/>
          </p:nvPr>
        </p:nvSpPr>
        <p:spPr/>
        <p:txBody>
          <a:bodyPr/>
          <a:lstStyle>
            <a:extLst/>
          </a:lstStyle>
          <a:p>
            <a:r>
              <a:rPr lang="en-US" smtClean="0"/>
              <a:t>Prepared By Tilak Khatri(M.Sc.CSIT CDCSIT)</a:t>
            </a:r>
            <a:endParaRPr lang="en-US"/>
          </a:p>
        </p:txBody>
      </p:sp>
      <p:sp>
        <p:nvSpPr>
          <p:cNvPr id="7" name="Slide Number Placeholder 6"/>
          <p:cNvSpPr>
            <a:spLocks noGrp="1"/>
          </p:cNvSpPr>
          <p:nvPr>
            <p:ph type="sldNum" sz="quarter" idx="12"/>
          </p:nvPr>
        </p:nvSpPr>
        <p:spPr/>
        <p:txBody>
          <a:bodyPr/>
          <a:lstStyle>
            <a:extLst/>
          </a:lstStyle>
          <a:p>
            <a:fld id="{2F86FF32-BC92-4B05-80D9-22DDAD797381}"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4"/>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2"/>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6"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8" y="21103"/>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1055078"/>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C9B174E-78F4-4E81-A61E-8EBFD956F891}" type="datetime1">
              <a:rPr lang="en-US" smtClean="0"/>
              <a:t>8/21/2023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Prepared By Tilak Khatri(M.Sc.CSIT CDCSIT)</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F86FF32-BC92-4B05-80D9-22DDAD797381}"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hyperlink" Target="https://www.educba.com/what-is-web-application/"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hyperlink" Target="https://www.educba.com/javascript-form-validation/"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example.co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www.example.co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hyperlink" Target="https://www.geeksforgeeks.org/html-meta-tag/#:~:text=The%20tag%20in%20HTML,keywords%2C%20document%20author%2C%20etc." TargetMode="External"/><Relationship Id="rId3" Type="http://schemas.openxmlformats.org/officeDocument/2006/relationships/hyperlink" Target="https://www.geeksforgeeks.org/html-style-tag/" TargetMode="External"/><Relationship Id="rId7" Type="http://schemas.openxmlformats.org/officeDocument/2006/relationships/hyperlink" Target="https://www.geeksforgeeks.org/html-script-tag/" TargetMode="External"/><Relationship Id="rId2" Type="http://schemas.openxmlformats.org/officeDocument/2006/relationships/hyperlink" Target="https://www.geeksforgeeks.org/html-head-tag/#:~:text=The%20tag%20in%20HTML,head%3E%20element%20can%20be%20omitted." TargetMode="External"/><Relationship Id="rId1" Type="http://schemas.openxmlformats.org/officeDocument/2006/relationships/slideLayout" Target="../slideLayouts/slideLayout2.xml"/><Relationship Id="rId6" Type="http://schemas.openxmlformats.org/officeDocument/2006/relationships/hyperlink" Target="https://www.geeksforgeeks.org/html-noscript-tag/" TargetMode="External"/><Relationship Id="rId5" Type="http://schemas.openxmlformats.org/officeDocument/2006/relationships/hyperlink" Target="https://www.geeksforgeeks.org/html-base-tag/" TargetMode="External"/><Relationship Id="rId4" Type="http://schemas.openxmlformats.org/officeDocument/2006/relationships/hyperlink" Target="https://www.geeksforgeeks.org/html-title-tag/" TargetMode="External"/><Relationship Id="rId9" Type="http://schemas.openxmlformats.org/officeDocument/2006/relationships/hyperlink" Target="https://www.geeksforgeeks.org/html-link-ta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w3schools.com/tags/att_meta_content.asp" TargetMode="External"/><Relationship Id="rId2" Type="http://schemas.openxmlformats.org/officeDocument/2006/relationships/hyperlink" Target="https://www.w3schools.com/tags/att_meta_charset.asp" TargetMode="External"/><Relationship Id="rId1" Type="http://schemas.openxmlformats.org/officeDocument/2006/relationships/slideLayout" Target="../slideLayouts/slideLayout2.xml"/><Relationship Id="rId5" Type="http://schemas.openxmlformats.org/officeDocument/2006/relationships/hyperlink" Target="https://www.w3schools.com/tags/att_meta_name.asp" TargetMode="External"/><Relationship Id="rId4" Type="http://schemas.openxmlformats.org/officeDocument/2006/relationships/hyperlink" Target="https://www.w3schools.com/tags/att_meta_http_equiv.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www.geeksforgeeks.org/what-is-seo-page-title-tag/"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2438400"/>
            <a:ext cx="7879080" cy="1143000"/>
          </a:xfrm>
        </p:spPr>
        <p:txBody>
          <a:bodyPr>
            <a:normAutofit fontScale="90000"/>
          </a:bodyPr>
          <a:lstStyle/>
          <a:p>
            <a:pPr algn="ctr"/>
            <a:r>
              <a:rPr lang="en-US" dirty="0" smtClean="0">
                <a:latin typeface="Times New Roman" pitchFamily="18" charset="0"/>
                <a:cs typeface="Times New Roman" pitchFamily="18" charset="0"/>
              </a:rPr>
              <a:t>Unit-</a:t>
            </a:r>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I</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Hyper Text Markup Language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(10 </a:t>
            </a:r>
            <a:r>
              <a:rPr lang="en-US" dirty="0" err="1" smtClean="0">
                <a:latin typeface="Times New Roman" pitchFamily="18" charset="0"/>
                <a:cs typeface="Times New Roman" pitchFamily="18" charset="0"/>
              </a:rPr>
              <a:t>Hrs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Prepared By Tilak Khatri(M.Sc.CSIT CDCSIT)</a:t>
            </a:r>
            <a:endParaRPr lang="en-US"/>
          </a:p>
        </p:txBody>
      </p:sp>
      <p:sp>
        <p:nvSpPr>
          <p:cNvPr id="4" name="Slide Number Placeholder 3"/>
          <p:cNvSpPr>
            <a:spLocks noGrp="1"/>
          </p:cNvSpPr>
          <p:nvPr>
            <p:ph type="sldNum" sz="quarter" idx="12"/>
          </p:nvPr>
        </p:nvSpPr>
        <p:spPr/>
        <p:txBody>
          <a:bodyPr/>
          <a:lstStyle/>
          <a:p>
            <a:fld id="{2F86FF32-BC92-4B05-80D9-22DDAD797381}" type="slidenum">
              <a:rPr lang="en-US" smtClean="0"/>
              <a:t>1</a:t>
            </a:fld>
            <a:endParaRPr lang="en-US"/>
          </a:p>
        </p:txBody>
      </p:sp>
    </p:spTree>
    <p:extLst>
      <p:ext uri="{BB962C8B-B14F-4D97-AF65-F5344CB8AC3E}">
        <p14:creationId xmlns:p14="http://schemas.microsoft.com/office/powerpoint/2010/main" val="3170240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Autofit/>
          </a:bodyPr>
          <a:lstStyle/>
          <a:p>
            <a:r>
              <a:rPr lang="en-US" sz="3200" dirty="0" smtClean="0">
                <a:latin typeface="Times New Roman" pitchFamily="18" charset="0"/>
                <a:cs typeface="Times New Roman" pitchFamily="18" charset="0"/>
              </a:rPr>
              <a:t>HTML Tags</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257800"/>
          </a:xfrm>
        </p:spPr>
        <p:txBody>
          <a:bodyPr>
            <a:normAutofit/>
          </a:bodyPr>
          <a:lstStyle/>
          <a:p>
            <a:pPr marL="484632" indent="-457200" algn="just">
              <a:buFont typeface="Wingdings" pitchFamily="2" charset="2"/>
              <a:buChar char="q"/>
            </a:pPr>
            <a:r>
              <a:rPr lang="en-US" dirty="0" smtClean="0">
                <a:latin typeface="Times New Roman" pitchFamily="18" charset="0"/>
                <a:cs typeface="Times New Roman" pitchFamily="18" charset="0"/>
              </a:rPr>
              <a:t>A markup language specifies the layout and style of a document.</a:t>
            </a:r>
          </a:p>
          <a:p>
            <a:pPr marL="484632" indent="-457200" algn="just">
              <a:buFont typeface="Wingdings" pitchFamily="2" charset="2"/>
              <a:buChar char="q"/>
            </a:pPr>
            <a:r>
              <a:rPr lang="en-US" dirty="0" smtClean="0">
                <a:latin typeface="Times New Roman" pitchFamily="18" charset="0"/>
                <a:cs typeface="Times New Roman" pitchFamily="18" charset="0"/>
              </a:rPr>
              <a:t>Markup language consist of a set of markup tag to describe web pages.</a:t>
            </a:r>
          </a:p>
          <a:p>
            <a:pPr marL="484632" indent="-457200" algn="just">
              <a:buFont typeface="Wingdings" pitchFamily="2" charset="2"/>
              <a:buChar char="q"/>
            </a:pPr>
            <a:r>
              <a:rPr lang="en-US" dirty="0" smtClean="0">
                <a:latin typeface="Times New Roman" pitchFamily="18" charset="0"/>
                <a:cs typeface="Times New Roman" pitchFamily="18" charset="0"/>
              </a:rPr>
              <a:t>HTML Tags</a:t>
            </a:r>
          </a:p>
          <a:p>
            <a:pPr marL="914400" lvl="1" indent="-457200" algn="just">
              <a:buFont typeface="Wingdings" pitchFamily="2" charset="2"/>
              <a:buChar char="v"/>
            </a:pPr>
            <a:r>
              <a:rPr lang="en-US" dirty="0" smtClean="0">
                <a:latin typeface="Times New Roman" pitchFamily="18" charset="0"/>
                <a:cs typeface="Times New Roman" pitchFamily="18" charset="0"/>
              </a:rPr>
              <a:t>Must be enclosed within angle bracket0(&lt; &gt;)</a:t>
            </a:r>
          </a:p>
          <a:p>
            <a:pPr marL="914400" lvl="1" indent="-457200" algn="just">
              <a:buFont typeface="Wingdings" pitchFamily="2" charset="2"/>
              <a:buChar char="v"/>
            </a:pPr>
            <a:r>
              <a:rPr lang="en-US" dirty="0" smtClean="0">
                <a:latin typeface="Times New Roman" pitchFamily="18" charset="0"/>
                <a:cs typeface="Times New Roman" pitchFamily="18" charset="0"/>
              </a:rPr>
              <a:t>Every tags perform different tasks</a:t>
            </a:r>
          </a:p>
          <a:p>
            <a:pPr marL="914400" lvl="1" indent="-457200" algn="just">
              <a:buFont typeface="Wingdings" pitchFamily="2" charset="2"/>
              <a:buChar char="v"/>
            </a:pPr>
            <a:r>
              <a:rPr lang="en-US" dirty="0" smtClean="0">
                <a:latin typeface="Times New Roman" pitchFamily="18" charset="0"/>
                <a:cs typeface="Times New Roman" pitchFamily="18" charset="0"/>
              </a:rPr>
              <a:t>If you used an open tag &lt;tag&gt;,then you must use close tag &lt;/tag&gt; except some tag</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10</a:t>
            </a:fld>
            <a:endParaRPr lang="en-US"/>
          </a:p>
        </p:txBody>
      </p:sp>
    </p:spTree>
    <p:extLst>
      <p:ext uri="{BB962C8B-B14F-4D97-AF65-F5344CB8AC3E}">
        <p14:creationId xmlns:p14="http://schemas.microsoft.com/office/powerpoint/2010/main" val="390161394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186695" y="1001078"/>
            <a:ext cx="7576305" cy="3257245"/>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smtClean="0">
                <a:ln>
                  <a:noFill/>
                </a:ln>
                <a:solidFill>
                  <a:srgbClr val="000000"/>
                </a:solidFill>
                <a:effectLst/>
                <a:latin typeface="Times New Roman" pitchFamily="18" charset="0"/>
                <a:cs typeface="Times New Roman" pitchFamily="18" charset="0"/>
              </a:rPr>
              <a:t>Input Type </a:t>
            </a:r>
            <a:r>
              <a:rPr kumimoji="0" lang="en-US" altLang="en-US" sz="4400" b="1" i="0" u="none" strike="noStrike" cap="none" normalizeH="0" baseline="0" dirty="0" smtClean="0">
                <a:ln>
                  <a:noFill/>
                </a:ln>
                <a:solidFill>
                  <a:srgbClr val="C00000"/>
                </a:solidFill>
                <a:effectLst/>
                <a:latin typeface="Times New Roman" pitchFamily="18" charset="0"/>
                <a:cs typeface="Times New Roman" pitchFamily="18" charset="0"/>
              </a:rPr>
              <a:t>Button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1" i="0" u="none" strike="noStrike" cap="none" normalizeH="0" baseline="0" dirty="0" smtClean="0">
              <a:ln>
                <a:noFill/>
              </a:ln>
              <a:solidFill>
                <a:srgbClr val="C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&lt;input type="button"&gt;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defines a </a:t>
            </a:r>
            <a:r>
              <a:rPr kumimoji="0" lang="en-US" altLang="en-US" sz="2000" b="1" i="0" u="none" strike="noStrike" cap="none" normalizeH="0" baseline="0" dirty="0" smtClean="0">
                <a:ln>
                  <a:noFill/>
                </a:ln>
                <a:solidFill>
                  <a:srgbClr val="000000"/>
                </a:solidFill>
                <a:effectLst/>
                <a:latin typeface="Times New Roman" pitchFamily="18" charset="0"/>
                <a:cs typeface="Times New Roman" pitchFamily="18" charset="0"/>
              </a:rPr>
              <a:t>button</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="button"</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en-US" sz="2000" b="0" i="0" u="none" strike="noStrike" cap="none" normalizeH="0" baseline="0" dirty="0" err="1" smtClean="0">
                <a:ln>
                  <a:noFill/>
                </a:ln>
                <a:solidFill>
                  <a:srgbClr val="FF0000"/>
                </a:solidFill>
                <a:effectLst/>
                <a:latin typeface="Times New Roman" pitchFamily="18" charset="0"/>
                <a:cs typeface="Times New Roman" pitchFamily="18" charset="0"/>
              </a:rPr>
              <a:t>onclick</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="alert('Hello World!')"</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="Click Me!"&gt;</a:t>
            </a:r>
            <a:endParaRPr kumimoji="0" lang="en-US" alt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47108997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971550" y="708403"/>
            <a:ext cx="7943850" cy="4426796"/>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smtClean="0">
                <a:ln>
                  <a:noFill/>
                </a:ln>
                <a:solidFill>
                  <a:srgbClr val="000000"/>
                </a:solidFill>
                <a:effectLst/>
                <a:latin typeface="Times New Roman" pitchFamily="18" charset="0"/>
                <a:cs typeface="Times New Roman" pitchFamily="18" charset="0"/>
              </a:rPr>
              <a:t>Input Type </a:t>
            </a:r>
            <a:r>
              <a:rPr kumimoji="0" lang="en-US" altLang="en-US" sz="4400" b="1" i="0" u="none" strike="noStrike" cap="none" normalizeH="0" baseline="0" dirty="0" smtClean="0">
                <a:ln>
                  <a:noFill/>
                </a:ln>
                <a:solidFill>
                  <a:srgbClr val="C00000"/>
                </a:solidFill>
                <a:effectLst/>
                <a:latin typeface="Times New Roman" pitchFamily="18" charset="0"/>
                <a:cs typeface="Times New Roman" pitchFamily="18" charset="0"/>
              </a:rPr>
              <a:t>Color</a:t>
            </a:r>
          </a:p>
          <a:p>
            <a:pPr>
              <a:lnSpc>
                <a:spcPct val="100000"/>
              </a:lnSpc>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&lt;input type="color"&gt;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is used for input fields that should contain a color.</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a:lnSpc>
                <a:spcPct val="100000"/>
              </a:lnSpc>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Depending on browser support, a color picker can show up in the input field.</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favcolor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Select your favorite color: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="color"</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favcolor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favcolor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87183165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095263" y="228600"/>
            <a:ext cx="6905737" cy="6427344"/>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000000"/>
                </a:solidFill>
                <a:effectLst/>
                <a:latin typeface="Times New Roman" pitchFamily="18" charset="0"/>
                <a:cs typeface="Times New Roman" pitchFamily="18" charset="0"/>
              </a:rPr>
              <a:t>Input Type </a:t>
            </a:r>
            <a:r>
              <a:rPr kumimoji="0" lang="en-US" altLang="en-US" sz="3600" b="1" i="0" u="none" strike="noStrike" cap="none" normalizeH="0" baseline="0" dirty="0" smtClean="0">
                <a:ln>
                  <a:noFill/>
                </a:ln>
                <a:solidFill>
                  <a:srgbClr val="C00000"/>
                </a:solidFill>
                <a:effectLst/>
                <a:latin typeface="Times New Roman" pitchFamily="18" charset="0"/>
                <a:cs typeface="Times New Roman" pitchFamily="18" charset="0"/>
              </a:rPr>
              <a:t>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1600" b="0" i="0" u="none" strike="noStrike" cap="none" normalizeH="0" baseline="0" dirty="0" smtClean="0">
                <a:ln>
                  <a:noFill/>
                </a:ln>
                <a:solidFill>
                  <a:srgbClr val="DC143C"/>
                </a:solidFill>
                <a:effectLst/>
                <a:latin typeface="Times New Roman" pitchFamily="18" charset="0"/>
                <a:cs typeface="Times New Roman" pitchFamily="18" charset="0"/>
              </a:rPr>
              <a:t>&lt;input type="date"&gt;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is used for input fields that should contain a date.</a:t>
            </a:r>
            <a:endParaRPr kumimoji="0" lang="en-US" alt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Depending on browser support, a date picker can show up in the input field.</a:t>
            </a:r>
            <a:endParaRPr kumimoji="0" lang="en-US" alt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6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6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6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="birthday"&gt;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Birthday:</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6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6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16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="date"</a:t>
            </a:r>
            <a:r>
              <a:rPr kumimoji="0" lang="en-US" altLang="en-US" sz="16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="birthday"</a:t>
            </a:r>
            <a:r>
              <a:rPr kumimoji="0" lang="en-US" altLang="en-US" sz="16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="birthday"&gt;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6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1800" b="0" i="0" u="none" strike="noStrike" cap="none" normalizeH="0" baseline="0" dirty="0" smtClean="0">
              <a:ln>
                <a:noFill/>
              </a:ln>
              <a:solidFill>
                <a:srgbClr val="FFFFFF"/>
              </a:solidFill>
              <a:effectLst/>
              <a:latin typeface="Times New Roman" pitchFamily="18" charset="0"/>
              <a:cs typeface="Times New Roman" pitchFamily="18"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sz="1800" dirty="0">
              <a:solidFill>
                <a:srgbClr val="FFFFFF"/>
              </a:solidFill>
              <a:latin typeface="Times New Roman" pitchFamily="18" charset="0"/>
              <a:cs typeface="Times New Roman" pitchFamily="18"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You can also use the </a:t>
            </a:r>
            <a:r>
              <a:rPr kumimoji="0" lang="en-US" altLang="en-US" sz="1600" b="0" i="0" u="none" strike="noStrike" cap="none" normalizeH="0" baseline="0" dirty="0" smtClean="0">
                <a:ln>
                  <a:noFill/>
                </a:ln>
                <a:solidFill>
                  <a:srgbClr val="DC143C"/>
                </a:solidFill>
                <a:effectLst/>
                <a:latin typeface="Times New Roman" pitchFamily="18" charset="0"/>
                <a:cs typeface="Times New Roman" pitchFamily="18" charset="0"/>
              </a:rPr>
              <a:t>min</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and </a:t>
            </a:r>
            <a:r>
              <a:rPr kumimoji="0" lang="en-US" altLang="en-US" sz="1600" b="0" i="0" u="none" strike="noStrike" cap="none" normalizeH="0" baseline="0" dirty="0" smtClean="0">
                <a:ln>
                  <a:noFill/>
                </a:ln>
                <a:solidFill>
                  <a:srgbClr val="DC143C"/>
                </a:solidFill>
                <a:effectLst/>
                <a:latin typeface="Times New Roman" pitchFamily="18" charset="0"/>
                <a:cs typeface="Times New Roman" pitchFamily="18" charset="0"/>
              </a:rPr>
              <a:t>max</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attributes to add restrictions to dates:</a:t>
            </a:r>
            <a:endParaRPr kumimoji="0" lang="en-US" alt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6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6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6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600" b="0" i="0" u="none" strike="noStrike" cap="none" normalizeH="0" baseline="0" dirty="0" err="1" smtClean="0">
                <a:ln>
                  <a:noFill/>
                </a:ln>
                <a:solidFill>
                  <a:srgbClr val="0000CD"/>
                </a:solidFill>
                <a:effectLst/>
                <a:latin typeface="Times New Roman" pitchFamily="18" charset="0"/>
                <a:cs typeface="Times New Roman" pitchFamily="18" charset="0"/>
              </a:rPr>
              <a:t>datemax</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Enter a date before 1980-01-01:</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6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6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16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="date"</a:t>
            </a:r>
            <a:r>
              <a:rPr kumimoji="0" lang="en-US" altLang="en-US" sz="16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600" b="0" i="0" u="none" strike="noStrike" cap="none" normalizeH="0" baseline="0" dirty="0" err="1" smtClean="0">
                <a:ln>
                  <a:noFill/>
                </a:ln>
                <a:solidFill>
                  <a:srgbClr val="0000CD"/>
                </a:solidFill>
                <a:effectLst/>
                <a:latin typeface="Times New Roman" pitchFamily="18" charset="0"/>
                <a:cs typeface="Times New Roman" pitchFamily="18" charset="0"/>
              </a:rPr>
              <a:t>datemax</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6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600" b="0" i="0" u="none" strike="noStrike" cap="none" normalizeH="0" baseline="0" dirty="0" err="1" smtClean="0">
                <a:ln>
                  <a:noFill/>
                </a:ln>
                <a:solidFill>
                  <a:srgbClr val="0000CD"/>
                </a:solidFill>
                <a:effectLst/>
                <a:latin typeface="Times New Roman" pitchFamily="18" charset="0"/>
                <a:cs typeface="Times New Roman" pitchFamily="18" charset="0"/>
              </a:rPr>
              <a:t>datemax</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600" b="0" i="0" u="none" strike="noStrike" cap="none" normalizeH="0" baseline="0" dirty="0" smtClean="0">
                <a:ln>
                  <a:noFill/>
                </a:ln>
                <a:solidFill>
                  <a:srgbClr val="FF0000"/>
                </a:solidFill>
                <a:effectLst/>
                <a:latin typeface="Times New Roman" pitchFamily="18" charset="0"/>
                <a:cs typeface="Times New Roman" pitchFamily="18" charset="0"/>
              </a:rPr>
              <a:t> max</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="1979-12-31"&gt;&lt;</a:t>
            </a:r>
            <a:r>
              <a:rPr kumimoji="0" lang="en-US" altLang="en-US" sz="16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sz="16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6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6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600" b="0" i="0" u="none" strike="noStrike" cap="none" normalizeH="0" baseline="0" dirty="0" err="1" smtClean="0">
                <a:ln>
                  <a:noFill/>
                </a:ln>
                <a:solidFill>
                  <a:srgbClr val="0000CD"/>
                </a:solidFill>
                <a:effectLst/>
                <a:latin typeface="Times New Roman" pitchFamily="18" charset="0"/>
                <a:cs typeface="Times New Roman" pitchFamily="18" charset="0"/>
              </a:rPr>
              <a:t>datemin</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Enter a date after 2000-01-01:</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6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6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16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="date"</a:t>
            </a:r>
            <a:r>
              <a:rPr kumimoji="0" lang="en-US" altLang="en-US" sz="16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600" b="0" i="0" u="none" strike="noStrike" cap="none" normalizeH="0" baseline="0" dirty="0" err="1" smtClean="0">
                <a:ln>
                  <a:noFill/>
                </a:ln>
                <a:solidFill>
                  <a:srgbClr val="0000CD"/>
                </a:solidFill>
                <a:effectLst/>
                <a:latin typeface="Times New Roman" pitchFamily="18" charset="0"/>
                <a:cs typeface="Times New Roman" pitchFamily="18" charset="0"/>
              </a:rPr>
              <a:t>datemin</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6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600" b="0" i="0" u="none" strike="noStrike" cap="none" normalizeH="0" baseline="0" dirty="0" err="1" smtClean="0">
                <a:ln>
                  <a:noFill/>
                </a:ln>
                <a:solidFill>
                  <a:srgbClr val="0000CD"/>
                </a:solidFill>
                <a:effectLst/>
                <a:latin typeface="Times New Roman" pitchFamily="18" charset="0"/>
                <a:cs typeface="Times New Roman" pitchFamily="18" charset="0"/>
              </a:rPr>
              <a:t>datemin</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600" b="0" i="0" u="none" strike="noStrike" cap="none" normalizeH="0" baseline="0" dirty="0" smtClean="0">
                <a:ln>
                  <a:noFill/>
                </a:ln>
                <a:solidFill>
                  <a:srgbClr val="FF0000"/>
                </a:solidFill>
                <a:effectLst/>
                <a:latin typeface="Times New Roman" pitchFamily="18" charset="0"/>
                <a:cs typeface="Times New Roman" pitchFamily="18" charset="0"/>
              </a:rPr>
              <a:t> min</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="2000-01-02"&gt;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6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67583615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143001" y="708403"/>
            <a:ext cx="7467600" cy="4426796"/>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smtClean="0">
                <a:ln>
                  <a:noFill/>
                </a:ln>
                <a:solidFill>
                  <a:srgbClr val="000000"/>
                </a:solidFill>
                <a:effectLst/>
                <a:latin typeface="Times New Roman" pitchFamily="18" charset="0"/>
                <a:cs typeface="Times New Roman" pitchFamily="18" charset="0"/>
              </a:rPr>
              <a:t>Input Type </a:t>
            </a:r>
            <a:r>
              <a:rPr kumimoji="0" lang="en-US" altLang="en-US" sz="4400" b="1" i="0" u="none" strike="noStrike" cap="none" normalizeH="0" baseline="0" dirty="0" err="1" smtClean="0">
                <a:ln>
                  <a:noFill/>
                </a:ln>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Datetime</a:t>
            </a:r>
            <a:r>
              <a:rPr kumimoji="0" lang="en-US" altLang="en-US" sz="4400" b="1" i="0" u="none" strike="noStrike" cap="none" normalizeH="0" baseline="0" dirty="0" smtClean="0">
                <a:ln>
                  <a:noFill/>
                </a:ln>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-local</a:t>
            </a:r>
          </a:p>
          <a:p>
            <a:pPr>
              <a:lnSpc>
                <a:spcPct val="100000"/>
              </a:lnSpc>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&lt;input type="</a:t>
            </a:r>
            <a:r>
              <a:rPr kumimoji="0" lang="en-US" altLang="en-US" sz="2000" b="0" i="0" u="none" strike="noStrike" cap="none" normalizeH="0" baseline="0" dirty="0" err="1" smtClean="0">
                <a:ln>
                  <a:noFill/>
                </a:ln>
                <a:solidFill>
                  <a:srgbClr val="DC143C"/>
                </a:solidFill>
                <a:effectLst/>
                <a:latin typeface="Times New Roman" pitchFamily="18" charset="0"/>
                <a:cs typeface="Times New Roman" pitchFamily="18" charset="0"/>
              </a:rPr>
              <a:t>datetime</a:t>
            </a: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-local"&gt;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specifies a date and time input field, with no time zone.</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a:lnSpc>
                <a:spcPct val="100000"/>
              </a:lnSpc>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Depending on browser support, a date picker can show up in the input field.</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birthdaytime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Birthday (date and time):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datetime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-local"</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birthdaytime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birthdaytime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4357675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990600" y="479293"/>
            <a:ext cx="7848600" cy="4549907"/>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000000"/>
                </a:solidFill>
                <a:effectLst/>
                <a:latin typeface="Times New Roman" pitchFamily="18" charset="0"/>
                <a:cs typeface="Times New Roman" pitchFamily="18" charset="0"/>
              </a:rPr>
              <a:t>Input Type </a:t>
            </a:r>
            <a:r>
              <a:rPr kumimoji="0" lang="en-US" altLang="en-US" sz="4000" b="1" i="0" u="none" strike="noStrike" cap="none" normalizeH="0" baseline="0" dirty="0" smtClean="0">
                <a:ln>
                  <a:noFill/>
                </a:ln>
                <a:solidFill>
                  <a:srgbClr val="C00000"/>
                </a:solidFill>
                <a:effectLst/>
                <a:latin typeface="Times New Roman" pitchFamily="18" charset="0"/>
                <a:cs typeface="Times New Roman" pitchFamily="18" charset="0"/>
              </a:rPr>
              <a:t>Email</a:t>
            </a:r>
          </a:p>
          <a:p>
            <a:pPr>
              <a:lnSpc>
                <a:spcPct val="100000"/>
              </a:lnSpc>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&lt;input type="email"&gt;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is used for input fields that should contain an e-mail address.</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a:lnSpc>
                <a:spcPct val="100000"/>
              </a:lnSpc>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Depending on browser support, the e-mail address can be automatically validated when submitted.</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a:lnSpc>
                <a:spcPct val="100000"/>
              </a:lnSpc>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Some smartphones recognize the email type, and add ".com" to the keyboard to match email input.</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="email"&gt;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Enter your email:</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="email"</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="email"</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="email"&gt;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8287641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066800" y="458688"/>
            <a:ext cx="7315200" cy="4488352"/>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smtClean="0">
                <a:ln>
                  <a:noFill/>
                </a:ln>
                <a:solidFill>
                  <a:srgbClr val="000000"/>
                </a:solidFill>
                <a:effectLst/>
                <a:latin typeface="Times New Roman" pitchFamily="18" charset="0"/>
                <a:cs typeface="Times New Roman" pitchFamily="18" charset="0"/>
              </a:rPr>
              <a:t>Input Type </a:t>
            </a:r>
            <a:r>
              <a:rPr kumimoji="0" lang="en-US" altLang="en-US" sz="4400" b="1" i="0" u="none" strike="noStrike" cap="none" normalizeH="0" baseline="0" dirty="0" smtClean="0">
                <a:ln>
                  <a:noFill/>
                </a:ln>
                <a:solidFill>
                  <a:srgbClr val="C00000"/>
                </a:solidFill>
                <a:effectLst/>
                <a:latin typeface="Times New Roman" pitchFamily="18" charset="0"/>
                <a:cs typeface="Times New Roman" pitchFamily="18" charset="0"/>
              </a:rPr>
              <a:t>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1" i="0" u="none" strike="noStrike" cap="none" normalizeH="0" baseline="0" dirty="0" smtClean="0">
              <a:ln>
                <a:noFill/>
              </a:ln>
              <a:solidFill>
                <a:srgbClr val="C00000"/>
              </a:solidFill>
              <a:effectLst/>
              <a:latin typeface="Times New Roman" pitchFamily="18" charset="0"/>
              <a:cs typeface="Times New Roman" pitchFamily="18" charset="0"/>
            </a:endParaRPr>
          </a:p>
          <a:p>
            <a:pPr>
              <a:lnSpc>
                <a:spcPct val="100000"/>
              </a:lnSpc>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&lt;input type="image"&gt;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defines an image as a submit button.</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a:lnSpc>
                <a:spcPct val="100000"/>
              </a:lnSpc>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The path to the image is specified in the </a:t>
            </a:r>
            <a:r>
              <a:rPr kumimoji="0" lang="en-US" altLang="en-US" sz="2000" b="0" i="0" u="none" strike="noStrike" cap="none" normalizeH="0" baseline="0" dirty="0" err="1" smtClean="0">
                <a:ln>
                  <a:noFill/>
                </a:ln>
                <a:solidFill>
                  <a:srgbClr val="DC143C"/>
                </a:solidFill>
                <a:effectLst/>
                <a:latin typeface="Times New Roman" pitchFamily="18" charset="0"/>
                <a:cs typeface="Times New Roman" pitchFamily="18" charset="0"/>
              </a:rPr>
              <a:t>src</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attribute.</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="image"</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en-US" sz="2000" b="0" i="0" u="none" strike="noStrike" cap="none" normalizeH="0" baseline="0" dirty="0" err="1" smtClean="0">
                <a:ln>
                  <a:noFill/>
                </a:ln>
                <a:solidFill>
                  <a:srgbClr val="FF0000"/>
                </a:solidFill>
                <a:effectLst/>
                <a:latin typeface="Times New Roman" pitchFamily="18" charset="0"/>
                <a:cs typeface="Times New Roman" pitchFamily="18" charset="0"/>
              </a:rPr>
              <a:t>src</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="img_submit.gif"</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alt</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="Submit"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width</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="48"</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height</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="48"&gt;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0955254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143000" y="464648"/>
            <a:ext cx="7010400" cy="4488352"/>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smtClean="0">
                <a:ln>
                  <a:noFill/>
                </a:ln>
                <a:solidFill>
                  <a:srgbClr val="000000"/>
                </a:solidFill>
                <a:effectLst/>
                <a:latin typeface="Times New Roman" pitchFamily="18" charset="0"/>
                <a:cs typeface="Times New Roman" pitchFamily="18" charset="0"/>
              </a:rPr>
              <a:t>Input Type </a:t>
            </a:r>
            <a:r>
              <a:rPr kumimoji="0" lang="en-US" altLang="en-US" sz="4400" b="1" i="0" u="none" strike="noStrike" cap="none" normalizeH="0" baseline="0" dirty="0" smtClean="0">
                <a:ln>
                  <a:noFill/>
                </a:ln>
                <a:solidFill>
                  <a:srgbClr val="C00000"/>
                </a:solidFill>
                <a:effectLst/>
                <a:latin typeface="Times New Roman" pitchFamily="18" charset="0"/>
                <a:cs typeface="Times New Roman" pitchFamily="18" charset="0"/>
              </a:rPr>
              <a:t>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&lt;input type="file"&gt;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defines a file-select field and a "Browse" button for file uploads.</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lvl="0" indent="0">
              <a:lnSpc>
                <a:spcPct val="100000"/>
              </a:lnSpc>
              <a:buNone/>
            </a:pPr>
            <a:r>
              <a:rPr lang="en-US" sz="2000" dirty="0">
                <a:solidFill>
                  <a:srgbClr val="0000CD"/>
                </a:solidFill>
                <a:latin typeface="Times New Roman" pitchFamily="18" charset="0"/>
                <a:cs typeface="Times New Roman" pitchFamily="18" charset="0"/>
              </a:rPr>
              <a:t>&lt;</a:t>
            </a:r>
            <a:r>
              <a:rPr lang="en-US" sz="2000" dirty="0">
                <a:solidFill>
                  <a:srgbClr val="A52A2A"/>
                </a:solidFill>
                <a:latin typeface="Times New Roman" pitchFamily="18" charset="0"/>
                <a:cs typeface="Times New Roman" pitchFamily="18" charset="0"/>
              </a:rPr>
              <a:t>form</a:t>
            </a:r>
            <a:r>
              <a:rPr lang="en-US" sz="2000" dirty="0">
                <a:solidFill>
                  <a:srgbClr val="0000CD"/>
                </a:solidFill>
                <a:latin typeface="Times New Roman" pitchFamily="18" charset="0"/>
                <a:cs typeface="Times New Roman" pitchFamily="18" charset="0"/>
              </a:rPr>
              <a:t>&gt;</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solidFill>
                  <a:srgbClr val="000000"/>
                </a:solidFill>
                <a:latin typeface="Times New Roman" pitchFamily="18" charset="0"/>
                <a:cs typeface="Times New Roman" pitchFamily="18" charset="0"/>
              </a:rPr>
              <a:t>  </a:t>
            </a:r>
            <a:r>
              <a:rPr lang="en-US" sz="2000" dirty="0">
                <a:solidFill>
                  <a:srgbClr val="0000CD"/>
                </a:solidFill>
                <a:latin typeface="Times New Roman" pitchFamily="18" charset="0"/>
                <a:cs typeface="Times New Roman" pitchFamily="18" charset="0"/>
              </a:rPr>
              <a:t>&lt;</a:t>
            </a:r>
            <a:r>
              <a:rPr lang="en-US" sz="2000" dirty="0">
                <a:solidFill>
                  <a:srgbClr val="A52A2A"/>
                </a:solidFill>
                <a:latin typeface="Times New Roman" pitchFamily="18" charset="0"/>
                <a:cs typeface="Times New Roman" pitchFamily="18" charset="0"/>
              </a:rPr>
              <a:t>label</a:t>
            </a:r>
            <a:r>
              <a:rPr lang="en-US" sz="2000" dirty="0">
                <a:solidFill>
                  <a:srgbClr val="FF0000"/>
                </a:solidFill>
                <a:latin typeface="Times New Roman" pitchFamily="18" charset="0"/>
                <a:cs typeface="Times New Roman" pitchFamily="18" charset="0"/>
              </a:rPr>
              <a:t> for</a:t>
            </a:r>
            <a:r>
              <a:rPr lang="en-US" sz="2000" dirty="0">
                <a:solidFill>
                  <a:srgbClr val="0000CD"/>
                </a:solidFill>
                <a:latin typeface="Times New Roman" pitchFamily="18" charset="0"/>
                <a:cs typeface="Times New Roman" pitchFamily="18" charset="0"/>
              </a:rPr>
              <a:t>="</a:t>
            </a:r>
            <a:r>
              <a:rPr lang="en-US" sz="2000" dirty="0" err="1">
                <a:solidFill>
                  <a:srgbClr val="0000CD"/>
                </a:solidFill>
                <a:latin typeface="Times New Roman" pitchFamily="18" charset="0"/>
                <a:cs typeface="Times New Roman" pitchFamily="18" charset="0"/>
              </a:rPr>
              <a:t>myfile</a:t>
            </a:r>
            <a:r>
              <a:rPr lang="en-US" sz="2000" dirty="0">
                <a:solidFill>
                  <a:srgbClr val="0000CD"/>
                </a:solidFill>
                <a:latin typeface="Times New Roman" pitchFamily="18" charset="0"/>
                <a:cs typeface="Times New Roman" pitchFamily="18" charset="0"/>
              </a:rPr>
              <a:t>"&gt;</a:t>
            </a:r>
            <a:r>
              <a:rPr lang="en-US" sz="2000" dirty="0">
                <a:solidFill>
                  <a:srgbClr val="000000"/>
                </a:solidFill>
                <a:latin typeface="Times New Roman" pitchFamily="18" charset="0"/>
                <a:cs typeface="Times New Roman" pitchFamily="18" charset="0"/>
              </a:rPr>
              <a:t>Select a file:</a:t>
            </a:r>
            <a:r>
              <a:rPr lang="en-US" sz="2000" dirty="0">
                <a:solidFill>
                  <a:srgbClr val="0000CD"/>
                </a:solidFill>
                <a:latin typeface="Times New Roman" pitchFamily="18" charset="0"/>
                <a:cs typeface="Times New Roman" pitchFamily="18" charset="0"/>
              </a:rPr>
              <a:t>&lt;</a:t>
            </a:r>
            <a:r>
              <a:rPr lang="en-US" sz="2000" dirty="0">
                <a:solidFill>
                  <a:srgbClr val="A52A2A"/>
                </a:solidFill>
                <a:latin typeface="Times New Roman" pitchFamily="18" charset="0"/>
                <a:cs typeface="Times New Roman" pitchFamily="18" charset="0"/>
              </a:rPr>
              <a:t>/label</a:t>
            </a:r>
            <a:r>
              <a:rPr lang="en-US" sz="2000" dirty="0">
                <a:solidFill>
                  <a:srgbClr val="0000CD"/>
                </a:solidFill>
                <a:latin typeface="Times New Roman" pitchFamily="18" charset="0"/>
                <a:cs typeface="Times New Roman" pitchFamily="18" charset="0"/>
              </a:rPr>
              <a:t>&gt;</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solidFill>
                  <a:srgbClr val="000000"/>
                </a:solidFill>
                <a:latin typeface="Times New Roman" pitchFamily="18" charset="0"/>
                <a:cs typeface="Times New Roman" pitchFamily="18" charset="0"/>
              </a:rPr>
              <a:t>  </a:t>
            </a:r>
            <a:r>
              <a:rPr lang="en-US" sz="2000" dirty="0">
                <a:solidFill>
                  <a:srgbClr val="0000CD"/>
                </a:solidFill>
                <a:latin typeface="Times New Roman" pitchFamily="18" charset="0"/>
                <a:cs typeface="Times New Roman" pitchFamily="18" charset="0"/>
              </a:rPr>
              <a:t>&lt;</a:t>
            </a:r>
            <a:r>
              <a:rPr lang="en-US" sz="2000" dirty="0">
                <a:solidFill>
                  <a:srgbClr val="A52A2A"/>
                </a:solidFill>
                <a:latin typeface="Times New Roman" pitchFamily="18" charset="0"/>
                <a:cs typeface="Times New Roman" pitchFamily="18" charset="0"/>
              </a:rPr>
              <a:t>input</a:t>
            </a:r>
            <a:r>
              <a:rPr lang="en-US" sz="2000" dirty="0">
                <a:solidFill>
                  <a:srgbClr val="FF0000"/>
                </a:solidFill>
                <a:latin typeface="Times New Roman" pitchFamily="18" charset="0"/>
                <a:cs typeface="Times New Roman" pitchFamily="18" charset="0"/>
              </a:rPr>
              <a:t> type</a:t>
            </a:r>
            <a:r>
              <a:rPr lang="en-US" sz="2000" dirty="0">
                <a:solidFill>
                  <a:srgbClr val="0000CD"/>
                </a:solidFill>
                <a:latin typeface="Times New Roman" pitchFamily="18" charset="0"/>
                <a:cs typeface="Times New Roman" pitchFamily="18" charset="0"/>
              </a:rPr>
              <a:t>="file"</a:t>
            </a:r>
            <a:r>
              <a:rPr lang="en-US" sz="2000" dirty="0">
                <a:solidFill>
                  <a:srgbClr val="FF0000"/>
                </a:solidFill>
                <a:latin typeface="Times New Roman" pitchFamily="18" charset="0"/>
                <a:cs typeface="Times New Roman" pitchFamily="18" charset="0"/>
              </a:rPr>
              <a:t> id</a:t>
            </a:r>
            <a:r>
              <a:rPr lang="en-US" sz="2000" dirty="0">
                <a:solidFill>
                  <a:srgbClr val="0000CD"/>
                </a:solidFill>
                <a:latin typeface="Times New Roman" pitchFamily="18" charset="0"/>
                <a:cs typeface="Times New Roman" pitchFamily="18" charset="0"/>
              </a:rPr>
              <a:t>="</a:t>
            </a:r>
            <a:r>
              <a:rPr lang="en-US" sz="2000" dirty="0" err="1">
                <a:solidFill>
                  <a:srgbClr val="0000CD"/>
                </a:solidFill>
                <a:latin typeface="Times New Roman" pitchFamily="18" charset="0"/>
                <a:cs typeface="Times New Roman" pitchFamily="18" charset="0"/>
              </a:rPr>
              <a:t>myfile</a:t>
            </a:r>
            <a:r>
              <a:rPr lang="en-US" sz="2000" dirty="0">
                <a:solidFill>
                  <a:srgbClr val="0000CD"/>
                </a:solidFill>
                <a:latin typeface="Times New Roman" pitchFamily="18" charset="0"/>
                <a:cs typeface="Times New Roman" pitchFamily="18" charset="0"/>
              </a:rPr>
              <a:t>"</a:t>
            </a:r>
            <a:r>
              <a:rPr lang="en-US" sz="2000" dirty="0">
                <a:solidFill>
                  <a:srgbClr val="FF0000"/>
                </a:solidFill>
                <a:latin typeface="Times New Roman" pitchFamily="18" charset="0"/>
                <a:cs typeface="Times New Roman" pitchFamily="18" charset="0"/>
              </a:rPr>
              <a:t> name</a:t>
            </a:r>
            <a:r>
              <a:rPr lang="en-US" sz="2000" dirty="0">
                <a:solidFill>
                  <a:srgbClr val="0000CD"/>
                </a:solidFill>
                <a:latin typeface="Times New Roman" pitchFamily="18" charset="0"/>
                <a:cs typeface="Times New Roman" pitchFamily="18" charset="0"/>
              </a:rPr>
              <a:t>="</a:t>
            </a:r>
            <a:r>
              <a:rPr lang="en-US" sz="2000" dirty="0" err="1">
                <a:solidFill>
                  <a:srgbClr val="0000CD"/>
                </a:solidFill>
                <a:latin typeface="Times New Roman" pitchFamily="18" charset="0"/>
                <a:cs typeface="Times New Roman" pitchFamily="18" charset="0"/>
              </a:rPr>
              <a:t>myfile</a:t>
            </a:r>
            <a:r>
              <a:rPr lang="en-US" sz="2000" dirty="0">
                <a:solidFill>
                  <a:srgbClr val="0000CD"/>
                </a:solidFill>
                <a:latin typeface="Times New Roman" pitchFamily="18" charset="0"/>
                <a:cs typeface="Times New Roman" pitchFamily="18" charset="0"/>
              </a:rPr>
              <a:t>"&gt;</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solidFill>
                  <a:srgbClr val="0000CD"/>
                </a:solidFill>
                <a:latin typeface="Times New Roman" pitchFamily="18" charset="0"/>
                <a:cs typeface="Times New Roman" pitchFamily="18" charset="0"/>
              </a:rPr>
              <a:t>&lt;</a:t>
            </a:r>
            <a:r>
              <a:rPr lang="en-US" sz="2000" dirty="0">
                <a:solidFill>
                  <a:srgbClr val="A52A2A"/>
                </a:solidFill>
                <a:latin typeface="Times New Roman" pitchFamily="18" charset="0"/>
                <a:cs typeface="Times New Roman" pitchFamily="18" charset="0"/>
              </a:rPr>
              <a:t>/form</a:t>
            </a:r>
            <a:r>
              <a:rPr lang="en-US" sz="2000" dirty="0">
                <a:solidFill>
                  <a:srgbClr val="0000CD"/>
                </a:solidFill>
                <a:latin typeface="Times New Roman" pitchFamily="18" charset="0"/>
                <a:cs typeface="Times New Roman" pitchFamily="18" charset="0"/>
              </a:rPr>
              <a:t>&gt;</a:t>
            </a:r>
            <a:endParaRPr kumimoji="0" lang="en-US" alt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1911218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143000" y="433619"/>
            <a:ext cx="7277100" cy="6297163"/>
          </a:xfrm>
          <a:prstGeom prst="rect">
            <a:avLst/>
          </a:prstGeom>
          <a:solidFill>
            <a:schemeClr val="bg1"/>
          </a:solidFill>
          <a:ln>
            <a:noFill/>
          </a:ln>
          <a:effectLst/>
        </p:spPr>
        <p:txBody>
          <a:bodyPr vert="horz" wrap="square" lIns="0" tIns="88872"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000000"/>
                </a:solidFill>
                <a:effectLst/>
                <a:latin typeface="Times New Roman" pitchFamily="18" charset="0"/>
                <a:cs typeface="Times New Roman" pitchFamily="18" charset="0"/>
              </a:rPr>
              <a:t>Input Type </a:t>
            </a:r>
            <a:r>
              <a:rPr kumimoji="0" lang="en-US" altLang="en-US" sz="4000" b="1" i="0" u="none" strike="noStrike" cap="none" normalizeH="0" baseline="0" dirty="0" smtClean="0">
                <a:ln>
                  <a:noFill/>
                </a:ln>
                <a:solidFill>
                  <a:srgbClr val="C00000"/>
                </a:solidFill>
                <a:effectLst/>
                <a:latin typeface="Times New Roman" pitchFamily="18" charset="0"/>
                <a:cs typeface="Times New Roman" pitchFamily="18" charset="0"/>
              </a:rPr>
              <a:t>Hidden</a:t>
            </a:r>
          </a:p>
          <a:p>
            <a:pPr>
              <a:lnSpc>
                <a:spcPct val="100000"/>
              </a:lnSpc>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&lt;input type="hidden"&gt;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defines a hidden input field (not visible to a user).</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a:lnSpc>
                <a:spcPct val="100000"/>
              </a:lnSpc>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A hidden field lets web developers include data that cannot be seen or modified by users when a form is submitted.</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a:lnSpc>
                <a:spcPct val="100000"/>
              </a:lnSpc>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A hidden field often stores what database record that needs to be updated when the form is submitted.</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Times New Roman" pitchFamily="18" charset="0"/>
                <a:cs typeface="Times New Roman" pitchFamily="18" charset="0"/>
              </a:rPr>
              <a:t>Note:</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While the value is not displayed to the user in the page's content, it is visible (and can be edited) using any browser's developer tools or "View Source" functionality. Do not use hidden inputs as a form of security!</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fname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First 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="text"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fname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fname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sz="18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sz="18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="hidden"</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custId</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custId</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="3487"&gt;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="submit"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="Submit"&gt;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2000" b="0" i="0" u="none" strike="noStrike" cap="none" normalizeH="0" baseline="0" dirty="0" smtClean="0">
              <a:ln>
                <a:noFill/>
              </a:ln>
              <a:solidFill>
                <a:srgbClr val="FFFFFF"/>
              </a:solidFill>
              <a:effectLst/>
              <a:latin typeface="Times New Roman" pitchFamily="18" charset="0"/>
              <a:cs typeface="Times New Roman" pitchFamily="18"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FFFFFF"/>
                </a:solidFill>
                <a:effectLst/>
                <a:latin typeface="Times New Roman" pitchFamily="18" charset="0"/>
                <a:cs typeface="Times New Roman" pitchFamily="18" charset="0"/>
              </a:rPr>
              <a:t>Try it Yourself </a:t>
            </a:r>
            <a:r>
              <a:rPr kumimoji="0" lang="en-US" altLang="en-US" sz="2000" b="0" i="0" u="none" strike="noStrike" cap="none" normalizeH="0" baseline="0" dirty="0" smtClean="0">
                <a:ln>
                  <a:noFill/>
                </a:ln>
                <a:solidFill>
                  <a:srgbClr val="FFFFFF"/>
                </a:solidFill>
                <a:effectLst/>
                <a:latin typeface="Times New Roman" pitchFamily="18" charset="0"/>
                <a:cs typeface="Times New Roman" pitchFamily="18" charset="0"/>
              </a:rPr>
              <a:t>»</a:t>
            </a:r>
            <a:endParaRPr kumimoji="0" lang="en-US" alt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4285627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066800" y="413265"/>
            <a:ext cx="7905750" cy="5842569"/>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smtClean="0">
                <a:ln>
                  <a:noFill/>
                </a:ln>
                <a:solidFill>
                  <a:srgbClr val="000000"/>
                </a:solidFill>
                <a:effectLst/>
                <a:latin typeface="Times New Roman" pitchFamily="18" charset="0"/>
                <a:cs typeface="Times New Roman" pitchFamily="18" charset="0"/>
              </a:rPr>
              <a:t>Input Type </a:t>
            </a:r>
            <a:r>
              <a:rPr kumimoji="0" lang="en-US" altLang="en-US" sz="4800" b="1" i="0" u="none" strike="noStrike" cap="none" normalizeH="0" baseline="0" dirty="0" smtClean="0">
                <a:ln>
                  <a:noFill/>
                </a:ln>
                <a:solidFill>
                  <a:srgbClr val="C00000"/>
                </a:solidFill>
                <a:effectLst/>
                <a:latin typeface="Times New Roman" pitchFamily="18" charset="0"/>
                <a:cs typeface="Times New Roman" pitchFamily="18" charset="0"/>
              </a:rPr>
              <a:t>Month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1" i="0" u="none" strike="noStrike" cap="none" normalizeH="0" baseline="0" dirty="0" smtClean="0">
              <a:ln>
                <a:noFill/>
              </a:ln>
              <a:solidFill>
                <a:srgbClr val="C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&lt;input type="month"&gt;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allows the user to select a month and year.</a:t>
            </a:r>
            <a:endParaRPr kumimoji="0" lang="en-US" alt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Depending on browser support, a date picker can show up in the input field.</a:t>
            </a:r>
            <a:endParaRPr kumimoji="0" lang="en-US" alt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4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4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4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400" b="0" i="0" u="none" strike="noStrike" cap="none" normalizeH="0" baseline="0" dirty="0" err="1" smtClean="0">
                <a:ln>
                  <a:noFill/>
                </a:ln>
                <a:solidFill>
                  <a:srgbClr val="0000CD"/>
                </a:solidFill>
                <a:effectLst/>
                <a:latin typeface="Times New Roman" pitchFamily="18" charset="0"/>
                <a:cs typeface="Times New Roman" pitchFamily="18" charset="0"/>
              </a:rPr>
              <a:t>bdaymonth</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Birthday (month and year):</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4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4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24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="month"</a:t>
            </a:r>
            <a:r>
              <a:rPr kumimoji="0" lang="en-US" altLang="en-US" sz="24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400" b="0" i="0" u="none" strike="noStrike" cap="none" normalizeH="0" baseline="0" dirty="0" err="1" smtClean="0">
                <a:ln>
                  <a:noFill/>
                </a:ln>
                <a:solidFill>
                  <a:srgbClr val="0000CD"/>
                </a:solidFill>
                <a:effectLst/>
                <a:latin typeface="Times New Roman" pitchFamily="18" charset="0"/>
                <a:cs typeface="Times New Roman" pitchFamily="18" charset="0"/>
              </a:rPr>
              <a:t>bdaymonth</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4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400" b="0" i="0" u="none" strike="noStrike" cap="none" normalizeH="0" baseline="0" dirty="0" err="1" smtClean="0">
                <a:ln>
                  <a:noFill/>
                </a:ln>
                <a:solidFill>
                  <a:srgbClr val="0000CD"/>
                </a:solidFill>
                <a:effectLst/>
                <a:latin typeface="Times New Roman" pitchFamily="18" charset="0"/>
                <a:cs typeface="Times New Roman" pitchFamily="18" charset="0"/>
              </a:rPr>
              <a:t>bdaymonth</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4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4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5400257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107564" y="517444"/>
            <a:ext cx="7579236" cy="3995909"/>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000000"/>
                </a:solidFill>
                <a:effectLst/>
                <a:latin typeface="Times New Roman" pitchFamily="18" charset="0"/>
                <a:cs typeface="Times New Roman" pitchFamily="18" charset="0"/>
              </a:rPr>
              <a:t>Input Type </a:t>
            </a:r>
            <a:r>
              <a:rPr kumimoji="0" lang="en-US" altLang="en-US" sz="4000" b="1" i="0" u="none" strike="noStrike" cap="none" normalizeH="0" baseline="0" dirty="0" smtClean="0">
                <a:ln>
                  <a:noFill/>
                </a:ln>
                <a:solidFill>
                  <a:srgbClr val="C00000"/>
                </a:solidFill>
                <a:effectLst/>
                <a:latin typeface="Times New Roman" pitchFamily="18" charset="0"/>
                <a:cs typeface="Times New Roman" pitchFamily="18" charset="0"/>
              </a:rPr>
              <a:t>Number</a:t>
            </a:r>
          </a:p>
          <a:p>
            <a:pPr>
              <a:lnSpc>
                <a:spcPct val="100000"/>
              </a:lnSpc>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&lt;input type="number"&gt;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defines a </a:t>
            </a:r>
            <a:r>
              <a:rPr kumimoji="0" lang="en-US" altLang="en-US" sz="1800" b="1" i="0" u="none" strike="noStrike" cap="none" normalizeH="0" baseline="0" dirty="0" smtClean="0">
                <a:ln>
                  <a:noFill/>
                </a:ln>
                <a:solidFill>
                  <a:srgbClr val="000000"/>
                </a:solidFill>
                <a:effectLst/>
                <a:latin typeface="Times New Roman" pitchFamily="18" charset="0"/>
                <a:cs typeface="Times New Roman" pitchFamily="18" charset="0"/>
              </a:rPr>
              <a:t>numeric</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input field.</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a:lnSpc>
                <a:spcPct val="100000"/>
              </a:lnSpc>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You can also set restrictions on what numbers are accepted.</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a:lnSpc>
                <a:spcPct val="100000"/>
              </a:lnSpc>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The following example displays a numeric input field, where you can enter a value from 1 to 5:</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="quantity"&gt;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Quantity (between 1 and 5):</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="number"</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="quantity"</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="quantity"</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min</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="1"</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max</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="5"&gt;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349510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Autofit/>
          </a:bodyPr>
          <a:lstStyle/>
          <a:p>
            <a:r>
              <a:rPr lang="en-US" sz="3200" dirty="0" smtClean="0">
                <a:latin typeface="Times New Roman" pitchFamily="18" charset="0"/>
                <a:cs typeface="Times New Roman" pitchFamily="18" charset="0"/>
              </a:rPr>
              <a:t>Classification of HTML Tags</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257800"/>
          </a:xfrm>
        </p:spPr>
        <p:txBody>
          <a:bodyPr>
            <a:normAutofit/>
          </a:bodyPr>
          <a:lstStyle/>
          <a:p>
            <a:pPr marL="541782" indent="-514350" algn="just">
              <a:buFont typeface="+mj-lt"/>
              <a:buAutoNum type="arabicPeriod"/>
            </a:pPr>
            <a:r>
              <a:rPr lang="en-US" dirty="0" smtClean="0">
                <a:latin typeface="Times New Roman" pitchFamily="18" charset="0"/>
                <a:cs typeface="Times New Roman" pitchFamily="18" charset="0"/>
              </a:rPr>
              <a:t>Paired and Unpaired tags</a:t>
            </a:r>
          </a:p>
          <a:p>
            <a:pPr marL="541782" indent="-514350" algn="just">
              <a:buFont typeface="+mj-lt"/>
              <a:buAutoNum type="arabicPeriod"/>
            </a:pPr>
            <a:r>
              <a:rPr lang="en-US" dirty="0" smtClean="0">
                <a:latin typeface="Times New Roman" pitchFamily="18" charset="0"/>
                <a:cs typeface="Times New Roman" pitchFamily="18" charset="0"/>
              </a:rPr>
              <a:t>Self closing tags</a:t>
            </a:r>
          </a:p>
          <a:p>
            <a:pPr marL="541782" indent="-514350" algn="just">
              <a:buFont typeface="+mj-lt"/>
              <a:buAutoNum type="arabicPeriod"/>
            </a:pPr>
            <a:r>
              <a:rPr lang="en-US" dirty="0" smtClean="0">
                <a:latin typeface="Times New Roman" pitchFamily="18" charset="0"/>
                <a:cs typeface="Times New Roman" pitchFamily="18" charset="0"/>
              </a:rPr>
              <a:t>Utility Based tags</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11</a:t>
            </a:fld>
            <a:endParaRPr lang="en-US"/>
          </a:p>
        </p:txBody>
      </p:sp>
    </p:spTree>
    <p:extLst>
      <p:ext uri="{BB962C8B-B14F-4D97-AF65-F5344CB8AC3E}">
        <p14:creationId xmlns:p14="http://schemas.microsoft.com/office/powerpoint/2010/main" val="283802984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50" y="152400"/>
            <a:ext cx="7143750" cy="1325563"/>
          </a:xfrm>
        </p:spPr>
        <p:txBody>
          <a:bodyPr>
            <a:normAutofit/>
          </a:bodyPr>
          <a:lstStyle/>
          <a:p>
            <a:r>
              <a:rPr lang="en-US" sz="48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HTML Multimedia</a:t>
            </a:r>
            <a:endParaRPr lang="en-US" sz="48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algn="just"/>
            <a:r>
              <a:rPr lang="en-US" sz="3100" b="1" dirty="0">
                <a:solidFill>
                  <a:srgbClr val="FF0000"/>
                </a:solidFill>
                <a:latin typeface="Times New Roman" pitchFamily="18" charset="0"/>
                <a:cs typeface="Times New Roman" pitchFamily="18" charset="0"/>
              </a:rPr>
              <a:t>Multimedia</a:t>
            </a:r>
            <a:r>
              <a:rPr lang="en-US" dirty="0">
                <a:solidFill>
                  <a:srgbClr val="FF0000"/>
                </a:solidFill>
                <a:latin typeface="Times New Roman" pitchFamily="18" charset="0"/>
                <a:cs typeface="Times New Roman" pitchFamily="18" charset="0"/>
              </a:rPr>
              <a:t> on the web is sound, music, videos, movies, and animations.</a:t>
            </a:r>
          </a:p>
          <a:p>
            <a:pPr algn="just"/>
            <a:endParaRPr lang="en-US" dirty="0">
              <a:latin typeface="Times New Roman" pitchFamily="18" charset="0"/>
              <a:cs typeface="Times New Roman" pitchFamily="18" charset="0"/>
            </a:endParaRPr>
          </a:p>
          <a:p>
            <a:pPr marL="0" indent="0" algn="just">
              <a:buNone/>
            </a:pPr>
            <a:r>
              <a:rPr lang="en-US" sz="4600" b="1" u="sng"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What is Multimedia?</a:t>
            </a:r>
          </a:p>
          <a:p>
            <a:pPr algn="just"/>
            <a:r>
              <a:rPr lang="en-US" b="1" dirty="0">
                <a:latin typeface="Times New Roman" pitchFamily="18" charset="0"/>
                <a:cs typeface="Times New Roman" pitchFamily="18" charset="0"/>
              </a:rPr>
              <a:t>Multimedia</a:t>
            </a:r>
            <a:r>
              <a:rPr lang="en-US" dirty="0">
                <a:latin typeface="Times New Roman" pitchFamily="18" charset="0"/>
                <a:cs typeface="Times New Roman" pitchFamily="18" charset="0"/>
              </a:rPr>
              <a:t> comes in many different formats. It can be almost anything you can hear or see, like images, music, sound, videos, records, films, animations, and more.</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Web pages often contain multimedia elements of different types and formats.</a:t>
            </a:r>
          </a:p>
          <a:p>
            <a:pPr algn="just"/>
            <a:endParaRPr lang="en-US" dirty="0">
              <a:latin typeface="Times New Roman" pitchFamily="18" charset="0"/>
              <a:cs typeface="Times New Roman" pitchFamily="18" charset="0"/>
            </a:endParaRPr>
          </a:p>
          <a:p>
            <a:pPr marL="0" indent="0" algn="just">
              <a:buNone/>
            </a:pPr>
            <a:r>
              <a:rPr lang="en-US" sz="4000" b="1" u="sng"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Browser</a:t>
            </a:r>
            <a:r>
              <a:rPr lang="en-US" sz="4000"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u="sng"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Support</a:t>
            </a:r>
          </a:p>
          <a:p>
            <a:pPr algn="just"/>
            <a:r>
              <a:rPr lang="en-US" dirty="0">
                <a:latin typeface="Times New Roman" pitchFamily="18" charset="0"/>
                <a:cs typeface="Times New Roman" pitchFamily="18" charset="0"/>
              </a:rPr>
              <a:t>The first web browsers had support for text only, limited to a single font in a single color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Later came browsers with support for colors, fonts, images, and multimedia!</a:t>
            </a:r>
          </a:p>
        </p:txBody>
      </p:sp>
    </p:spTree>
    <p:extLst>
      <p:ext uri="{BB962C8B-B14F-4D97-AF65-F5344CB8AC3E}">
        <p14:creationId xmlns:p14="http://schemas.microsoft.com/office/powerpoint/2010/main" val="900531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365126"/>
            <a:ext cx="7886700" cy="1325563"/>
          </a:xfrm>
        </p:spPr>
        <p:txBody>
          <a:bodyPr>
            <a:normAutofit fontScale="90000"/>
          </a:bodyPr>
          <a:lstStyle/>
          <a:p>
            <a:r>
              <a:rPr lang="en-US" b="1" dirty="0" smtClean="0">
                <a:latin typeface="Times New Roman" pitchFamily="18" charset="0"/>
                <a:cs typeface="Times New Roman" pitchFamily="18" charset="0"/>
              </a:rPr>
              <a:t>HTML Form METHOD Attribute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Get</a:t>
            </a:r>
          </a:p>
          <a:p>
            <a:r>
              <a:rPr lang="en-US" dirty="0" smtClean="0"/>
              <a:t>Post</a:t>
            </a:r>
          </a:p>
          <a:p>
            <a:pPr marL="0" indent="0">
              <a:buNone/>
            </a:pPr>
            <a:endParaRPr lang="en-US" dirty="0"/>
          </a:p>
        </p:txBody>
      </p:sp>
    </p:spTree>
    <p:extLst>
      <p:ext uri="{BB962C8B-B14F-4D97-AF65-F5344CB8AC3E}">
        <p14:creationId xmlns:p14="http://schemas.microsoft.com/office/powerpoint/2010/main" val="30127911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58983"/>
            <a:ext cx="7886700" cy="5317981"/>
          </a:xfrm>
        </p:spPr>
        <p:txBody>
          <a:bodyPr>
            <a:normAutofit lnSpcReduction="10000"/>
          </a:bodyPr>
          <a:lstStyle/>
          <a:p>
            <a:pPr algn="just"/>
            <a:r>
              <a:rPr lang="en-US" sz="32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Multimedia </a:t>
            </a:r>
            <a:r>
              <a:rPr lang="en-US" sz="32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Formats</a:t>
            </a:r>
          </a:p>
          <a:p>
            <a:pPr algn="just"/>
            <a:r>
              <a:rPr lang="en-US" dirty="0">
                <a:latin typeface="Times New Roman" pitchFamily="18" charset="0"/>
                <a:cs typeface="Times New Roman" pitchFamily="18" charset="0"/>
              </a:rPr>
              <a:t>Multimedia elements (</a:t>
            </a:r>
            <a:r>
              <a:rPr lang="en-US" b="1" i="1" u="sng" dirty="0">
                <a:latin typeface="Times New Roman" pitchFamily="18" charset="0"/>
                <a:cs typeface="Times New Roman" pitchFamily="18" charset="0"/>
              </a:rPr>
              <a:t>like audio or video</a:t>
            </a:r>
            <a:r>
              <a:rPr lang="en-US" dirty="0">
                <a:latin typeface="Times New Roman" pitchFamily="18" charset="0"/>
                <a:cs typeface="Times New Roman" pitchFamily="18" charset="0"/>
              </a:rPr>
              <a:t>) are stored in media files.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most common way to discover the type of a file, is to look at the file extension.</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Multimedia files have formats and different extensions like: .wav, .mp3, .mp4, .mpg, .</a:t>
            </a:r>
            <a:r>
              <a:rPr lang="en-US" dirty="0" err="1">
                <a:latin typeface="Times New Roman" pitchFamily="18" charset="0"/>
                <a:cs typeface="Times New Roman" pitchFamily="18" charset="0"/>
              </a:rPr>
              <a:t>wmv</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avi</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5192015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latin typeface="Colonna MT" panose="04020805060202030203" pitchFamily="82" charset="0"/>
              </a:rPr>
              <a:t>HTML VIDEO</a:t>
            </a:r>
            <a:endParaRPr lang="en-US" b="1" dirty="0">
              <a:solidFill>
                <a:srgbClr val="FF0000"/>
              </a:solidFill>
              <a:effectLst>
                <a:outerShdw blurRad="38100" dist="38100" dir="2700000" algn="tl">
                  <a:srgbClr val="000000">
                    <a:alpha val="43137"/>
                  </a:srgbClr>
                </a:outerShdw>
              </a:effectLst>
              <a:latin typeface="Colonna MT" panose="04020805060202030203" pitchFamily="82"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HTML </a:t>
            </a:r>
            <a:r>
              <a:rPr lang="en-US" dirty="0" smtClean="0">
                <a:solidFill>
                  <a:srgbClr val="C00000"/>
                </a:solidFill>
                <a:latin typeface="Times New Roman" pitchFamily="18" charset="0"/>
                <a:cs typeface="Times New Roman" pitchFamily="18" charset="0"/>
              </a:rPr>
              <a:t>&lt;video&gt;</a:t>
            </a:r>
            <a:r>
              <a:rPr lang="en-US" dirty="0" smtClean="0">
                <a:latin typeface="Times New Roman" pitchFamily="18" charset="0"/>
                <a:cs typeface="Times New Roman" pitchFamily="18" charset="0"/>
              </a:rPr>
              <a:t> element is used to show a video on a web page.</a:t>
            </a:r>
          </a:p>
          <a:p>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2"/>
          <a:stretch>
            <a:fillRect/>
          </a:stretch>
        </p:blipFill>
        <p:spPr>
          <a:xfrm>
            <a:off x="1101437" y="2595562"/>
            <a:ext cx="4913601" cy="2475202"/>
          </a:xfrm>
          <a:prstGeom prst="rect">
            <a:avLst/>
          </a:prstGeom>
        </p:spPr>
      </p:pic>
    </p:spTree>
    <p:extLst>
      <p:ext uri="{BB962C8B-B14F-4D97-AF65-F5344CB8AC3E}">
        <p14:creationId xmlns:p14="http://schemas.microsoft.com/office/powerpoint/2010/main" val="4526558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28700" y="5710237"/>
            <a:ext cx="7886700" cy="538163"/>
          </a:xfrm>
        </p:spPr>
        <p:txBody>
          <a:bodyPr>
            <a:normAutofit fontScale="55000" lnSpcReduction="20000"/>
          </a:bodyPr>
          <a:lstStyle/>
          <a:p>
            <a:pPr marL="0" indent="0">
              <a:buNone/>
            </a:pPr>
            <a:r>
              <a:rPr lang="en-US" b="1" dirty="0">
                <a:latin typeface="Times New Roman" pitchFamily="18" charset="0"/>
                <a:cs typeface="Times New Roman" pitchFamily="18" charset="0"/>
              </a:rPr>
              <a:t>Note:</a:t>
            </a:r>
            <a:r>
              <a:rPr lang="en-US" dirty="0">
                <a:latin typeface="Times New Roman" pitchFamily="18" charset="0"/>
                <a:cs typeface="Times New Roman" pitchFamily="18" charset="0"/>
              </a:rPr>
              <a:t> Only MP4, </a:t>
            </a:r>
            <a:r>
              <a:rPr lang="en-US" dirty="0" err="1">
                <a:latin typeface="Times New Roman" pitchFamily="18" charset="0"/>
                <a:cs typeface="Times New Roman" pitchFamily="18" charset="0"/>
              </a:rPr>
              <a:t>WebM</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Ogg</a:t>
            </a:r>
            <a:r>
              <a:rPr lang="en-US" dirty="0">
                <a:latin typeface="Times New Roman" pitchFamily="18" charset="0"/>
                <a:cs typeface="Times New Roman" pitchFamily="18" charset="0"/>
              </a:rPr>
              <a:t> video are supported by the HTML standard.</a:t>
            </a:r>
          </a:p>
        </p:txBody>
      </p:sp>
      <p:pic>
        <p:nvPicPr>
          <p:cNvPr id="4" name="Picture 3"/>
          <p:cNvPicPr>
            <a:picLocks noChangeAspect="1"/>
          </p:cNvPicPr>
          <p:nvPr/>
        </p:nvPicPr>
        <p:blipFill>
          <a:blip r:embed="rId2"/>
          <a:stretch>
            <a:fillRect/>
          </a:stretch>
        </p:blipFill>
        <p:spPr>
          <a:xfrm>
            <a:off x="1066800" y="365125"/>
            <a:ext cx="7772400" cy="5273675"/>
          </a:xfrm>
          <a:prstGeom prst="rect">
            <a:avLst/>
          </a:prstGeom>
        </p:spPr>
      </p:pic>
    </p:spTree>
    <p:extLst>
      <p:ext uri="{BB962C8B-B14F-4D97-AF65-F5344CB8AC3E}">
        <p14:creationId xmlns:p14="http://schemas.microsoft.com/office/powerpoint/2010/main" val="19994042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914400" y="828027"/>
            <a:ext cx="7915274" cy="47345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How it Works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controls</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attribute adds video controls, like play, pause, and volume.</a:t>
            </a:r>
            <a:endParaRPr kumimoji="0" lang="en-US" alt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It is a good idea to always include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width</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and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height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attributes. If height and width are not set, the page might flicker while the video loads.</a:t>
            </a:r>
            <a:endParaRPr kumimoji="0" lang="en-US" alt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&lt;source&gt;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element allows you to specify alternative video files which the browser may choose from. The browser will use the first recognized format.</a:t>
            </a:r>
            <a:endParaRPr kumimoji="0" lang="en-US" alt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The text between the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&lt;video&gt;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and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&lt;/video&gt;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tags will only be displayed in browsers that do not support the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&lt;video&gt;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element.</a:t>
            </a:r>
            <a:endParaRPr kumimoji="0" lang="en-US" alt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817296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075459" y="381000"/>
            <a:ext cx="7916141" cy="4919239"/>
          </a:xfrm>
          <a:prstGeom prst="rect">
            <a:avLst/>
          </a:prstGeom>
          <a:solidFill>
            <a:schemeClr val="bg1"/>
          </a:solid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sng" strike="noStrike" cap="none" normalizeH="0" baseline="0" dirty="0" smtClean="0">
                <a:ln>
                  <a:noFill/>
                </a:ln>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HTML &lt;video&gt; </a:t>
            </a:r>
            <a:r>
              <a:rPr kumimoji="0" lang="en-US" altLang="en-US" sz="4000" b="1" i="0" u="sng" strike="noStrike" cap="none" normalizeH="0" baseline="0" dirty="0" err="1" smtClean="0">
                <a:ln>
                  <a:noFill/>
                </a:ln>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Autoplay</a:t>
            </a:r>
            <a:endParaRPr kumimoji="0" lang="en-US" altLang="en-US" sz="4000" b="1" i="0" u="sng" strike="noStrike" cap="none" normalizeH="0" baseline="0" dirty="0" smtClean="0">
              <a:ln>
                <a:noFill/>
              </a:ln>
              <a:solidFill>
                <a:srgbClr val="000000"/>
              </a:solidFill>
              <a:effectLst>
                <a:outerShdw blurRad="38100" dist="38100" dir="2700000" algn="tl">
                  <a:srgbClr val="000000">
                    <a:alpha val="43137"/>
                  </a:srgbClr>
                </a:outerShdw>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To start a video automatically, use the </a:t>
            </a:r>
            <a:r>
              <a:rPr kumimoji="0" lang="en-US" altLang="en-US" b="0" i="0" u="none" strike="noStrike" cap="none" normalizeH="0" baseline="0" dirty="0" err="1" smtClean="0">
                <a:ln>
                  <a:noFill/>
                </a:ln>
                <a:solidFill>
                  <a:srgbClr val="DC143C"/>
                </a:solidFill>
                <a:effectLst/>
                <a:latin typeface="Times New Roman" pitchFamily="18" charset="0"/>
                <a:cs typeface="Times New Roman" pitchFamily="18" charset="0"/>
              </a:rPr>
              <a:t>autoplay</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attribute:</a:t>
            </a:r>
            <a:endParaRPr kumimoji="0" lang="en-US" altLang="en-US" sz="44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video</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width</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="320"</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height</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="240"</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en-US" b="0" i="0" u="none" strike="noStrike" cap="none" normalizeH="0" baseline="0" dirty="0" err="1" smtClean="0">
                <a:ln>
                  <a:noFill/>
                </a:ln>
                <a:solidFill>
                  <a:srgbClr val="FF0000"/>
                </a:solidFill>
                <a:effectLst/>
                <a:latin typeface="Times New Roman" pitchFamily="18" charset="0"/>
                <a:cs typeface="Times New Roman" pitchFamily="18" charset="0"/>
              </a:rPr>
              <a:t>autoplay</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source</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en-US" b="0" i="0" u="none" strike="noStrike" cap="none" normalizeH="0" baseline="0" dirty="0" err="1" smtClean="0">
                <a:ln>
                  <a:noFill/>
                </a:ln>
                <a:solidFill>
                  <a:srgbClr val="FF0000"/>
                </a:solidFill>
                <a:effectLst/>
                <a:latin typeface="Times New Roman" pitchFamily="18" charset="0"/>
                <a:cs typeface="Times New Roman" pitchFamily="18" charset="0"/>
              </a:rPr>
              <a:t>src</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="movie.mp4"</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="video/mp4"&gt;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source</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en-US" b="0" i="0" u="none" strike="noStrike" cap="none" normalizeH="0" baseline="0" dirty="0" err="1" smtClean="0">
                <a:ln>
                  <a:noFill/>
                </a:ln>
                <a:solidFill>
                  <a:srgbClr val="FF0000"/>
                </a:solidFill>
                <a:effectLst/>
                <a:latin typeface="Times New Roman" pitchFamily="18" charset="0"/>
                <a:cs typeface="Times New Roman" pitchFamily="18" charset="0"/>
              </a:rPr>
              <a:t>src</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="movie.ogg"</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="video/</a:t>
            </a:r>
            <a:r>
              <a:rPr kumimoji="0" lang="en-US" altLang="en-US" b="0" i="0" u="none" strike="noStrike" cap="none" normalizeH="0" baseline="0" dirty="0" err="1" smtClean="0">
                <a:ln>
                  <a:noFill/>
                </a:ln>
                <a:solidFill>
                  <a:srgbClr val="0000CD"/>
                </a:solidFill>
                <a:effectLst/>
                <a:latin typeface="Times New Roman" pitchFamily="18" charset="0"/>
                <a:cs typeface="Times New Roman" pitchFamily="18" charset="0"/>
              </a:rPr>
              <a:t>ogg</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Your browser does not support the video tag.</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/video</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4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1014845" y="5257800"/>
            <a:ext cx="7138555" cy="1200329"/>
          </a:xfrm>
          <a:prstGeom prst="rect">
            <a:avLst/>
          </a:prstGeom>
        </p:spPr>
        <p:txBody>
          <a:bodyPr wrap="square">
            <a:spAutoFit/>
          </a:bodyPr>
          <a:lstStyle/>
          <a:p>
            <a:r>
              <a:rPr lang="en-US" b="1" dirty="0">
                <a:solidFill>
                  <a:srgbClr val="000000"/>
                </a:solidFill>
                <a:latin typeface="Times New Roman" pitchFamily="18" charset="0"/>
                <a:cs typeface="Times New Roman" pitchFamily="18" charset="0"/>
              </a:rPr>
              <a:t>Note:</a:t>
            </a:r>
            <a:r>
              <a:rPr lang="en-US" dirty="0">
                <a:solidFill>
                  <a:srgbClr val="000000"/>
                </a:solidFill>
                <a:latin typeface="Times New Roman" pitchFamily="18" charset="0"/>
                <a:cs typeface="Times New Roman" pitchFamily="18" charset="0"/>
              </a:rPr>
              <a:t> Chromium browsers do not allow </a:t>
            </a:r>
            <a:r>
              <a:rPr lang="en-US" dirty="0" err="1">
                <a:solidFill>
                  <a:srgbClr val="000000"/>
                </a:solidFill>
                <a:latin typeface="Times New Roman" pitchFamily="18" charset="0"/>
                <a:cs typeface="Times New Roman" pitchFamily="18" charset="0"/>
              </a:rPr>
              <a:t>autoplay</a:t>
            </a:r>
            <a:r>
              <a:rPr lang="en-US" dirty="0">
                <a:solidFill>
                  <a:srgbClr val="000000"/>
                </a:solidFill>
                <a:latin typeface="Times New Roman" pitchFamily="18" charset="0"/>
                <a:cs typeface="Times New Roman" pitchFamily="18" charset="0"/>
              </a:rPr>
              <a:t> in most cases. However, muted </a:t>
            </a:r>
            <a:r>
              <a:rPr lang="en-US" dirty="0" err="1">
                <a:solidFill>
                  <a:srgbClr val="000000"/>
                </a:solidFill>
                <a:latin typeface="Times New Roman" pitchFamily="18" charset="0"/>
                <a:cs typeface="Times New Roman" pitchFamily="18" charset="0"/>
              </a:rPr>
              <a:t>autoplay</a:t>
            </a:r>
            <a:r>
              <a:rPr lang="en-US" dirty="0">
                <a:solidFill>
                  <a:srgbClr val="000000"/>
                </a:solidFill>
                <a:latin typeface="Times New Roman" pitchFamily="18" charset="0"/>
                <a:cs typeface="Times New Roman" pitchFamily="18" charset="0"/>
              </a:rPr>
              <a:t> is always allowed.</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966927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013113" y="1075091"/>
            <a:ext cx="7673687" cy="3995909"/>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Add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muted</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after </a:t>
            </a:r>
            <a:r>
              <a:rPr kumimoji="0" lang="en-US" altLang="en-US" sz="2400" b="0" i="0" u="none" strike="noStrike" cap="none" normalizeH="0" baseline="0" dirty="0" err="1" smtClean="0">
                <a:ln>
                  <a:noFill/>
                </a:ln>
                <a:solidFill>
                  <a:srgbClr val="DC143C"/>
                </a:solidFill>
                <a:effectLst/>
                <a:latin typeface="Times New Roman" pitchFamily="18" charset="0"/>
                <a:cs typeface="Times New Roman" pitchFamily="18" charset="0"/>
              </a:rPr>
              <a:t>autoplay</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to let your video start playing automatically (but muted):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400" b="0" i="0" u="none" strike="noStrike" cap="none" normalizeH="0" baseline="0" dirty="0" smtClean="0">
                <a:ln>
                  <a:noFill/>
                </a:ln>
                <a:solidFill>
                  <a:srgbClr val="A52A2A"/>
                </a:solidFill>
                <a:effectLst/>
                <a:latin typeface="Times New Roman" pitchFamily="18" charset="0"/>
                <a:cs typeface="Times New Roman" pitchFamily="18" charset="0"/>
              </a:rPr>
              <a:t>video</a:t>
            </a:r>
            <a:r>
              <a:rPr kumimoji="0" lang="en-US" altLang="en-US" sz="2400" b="0" i="0" u="none" strike="noStrike" cap="none" normalizeH="0" baseline="0" dirty="0" smtClean="0">
                <a:ln>
                  <a:noFill/>
                </a:ln>
                <a:solidFill>
                  <a:srgbClr val="FF0000"/>
                </a:solidFill>
                <a:effectLst/>
                <a:latin typeface="Times New Roman" pitchFamily="18" charset="0"/>
                <a:cs typeface="Times New Roman" pitchFamily="18" charset="0"/>
              </a:rPr>
              <a:t> width</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="320"</a:t>
            </a:r>
            <a:r>
              <a:rPr kumimoji="0" lang="en-US" altLang="en-US" sz="2400" b="0" i="0" u="none" strike="noStrike" cap="none" normalizeH="0" baseline="0" dirty="0" smtClean="0">
                <a:ln>
                  <a:noFill/>
                </a:ln>
                <a:solidFill>
                  <a:srgbClr val="FF0000"/>
                </a:solidFill>
                <a:effectLst/>
                <a:latin typeface="Times New Roman" pitchFamily="18" charset="0"/>
                <a:cs typeface="Times New Roman" pitchFamily="18" charset="0"/>
              </a:rPr>
              <a:t> height</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="240"</a:t>
            </a:r>
            <a:r>
              <a:rPr kumimoji="0" lang="en-US" altLang="en-US" sz="2400" b="0"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en-US" sz="2400" b="0" i="0" u="none" strike="noStrike" cap="none" normalizeH="0" baseline="0" dirty="0" err="1" smtClean="0">
                <a:ln>
                  <a:noFill/>
                </a:ln>
                <a:solidFill>
                  <a:srgbClr val="FF0000"/>
                </a:solidFill>
                <a:effectLst/>
                <a:latin typeface="Times New Roman" pitchFamily="18" charset="0"/>
                <a:cs typeface="Times New Roman" pitchFamily="18" charset="0"/>
              </a:rPr>
              <a:t>autoplay</a:t>
            </a:r>
            <a:r>
              <a:rPr kumimoji="0" lang="en-US" altLang="en-US" sz="2400" b="0" i="0" u="none" strike="noStrike" cap="none" normalizeH="0" baseline="0" dirty="0" smtClean="0">
                <a:ln>
                  <a:noFill/>
                </a:ln>
                <a:solidFill>
                  <a:srgbClr val="FF0000"/>
                </a:solidFill>
                <a:effectLst/>
                <a:latin typeface="Times New Roman" pitchFamily="18" charset="0"/>
                <a:cs typeface="Times New Roman" pitchFamily="18" charset="0"/>
              </a:rPr>
              <a:t> muted</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400" b="0" i="0" u="none" strike="noStrike" cap="none" normalizeH="0" baseline="0" dirty="0" smtClean="0">
                <a:ln>
                  <a:noFill/>
                </a:ln>
                <a:solidFill>
                  <a:srgbClr val="A52A2A"/>
                </a:solidFill>
                <a:effectLst/>
                <a:latin typeface="Times New Roman" pitchFamily="18" charset="0"/>
                <a:cs typeface="Times New Roman" pitchFamily="18" charset="0"/>
              </a:rPr>
              <a:t>source</a:t>
            </a:r>
            <a:r>
              <a:rPr kumimoji="0" lang="en-US" altLang="en-US" sz="2400" b="0"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en-US" sz="2400" b="0" i="0" u="none" strike="noStrike" cap="none" normalizeH="0" baseline="0" dirty="0" err="1" smtClean="0">
                <a:ln>
                  <a:noFill/>
                </a:ln>
                <a:solidFill>
                  <a:srgbClr val="FF0000"/>
                </a:solidFill>
                <a:effectLst/>
                <a:latin typeface="Times New Roman" pitchFamily="18" charset="0"/>
                <a:cs typeface="Times New Roman" pitchFamily="18" charset="0"/>
              </a:rPr>
              <a:t>src</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="movie.mp4"</a:t>
            </a:r>
            <a:r>
              <a:rPr kumimoji="0" lang="en-US" altLang="en-US" sz="24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="video/mp4"&gt;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400" b="0" i="0" u="none" strike="noStrike" cap="none" normalizeH="0" baseline="0" dirty="0" smtClean="0">
                <a:ln>
                  <a:noFill/>
                </a:ln>
                <a:solidFill>
                  <a:srgbClr val="A52A2A"/>
                </a:solidFill>
                <a:effectLst/>
                <a:latin typeface="Times New Roman" pitchFamily="18" charset="0"/>
                <a:cs typeface="Times New Roman" pitchFamily="18" charset="0"/>
              </a:rPr>
              <a:t>source</a:t>
            </a:r>
            <a:r>
              <a:rPr kumimoji="0" lang="en-US" altLang="en-US" sz="2400" b="0"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en-US" sz="2400" b="0" i="0" u="none" strike="noStrike" cap="none" normalizeH="0" baseline="0" dirty="0" err="1" smtClean="0">
                <a:ln>
                  <a:noFill/>
                </a:ln>
                <a:solidFill>
                  <a:srgbClr val="FF0000"/>
                </a:solidFill>
                <a:effectLst/>
                <a:latin typeface="Times New Roman" pitchFamily="18" charset="0"/>
                <a:cs typeface="Times New Roman" pitchFamily="18" charset="0"/>
              </a:rPr>
              <a:t>src</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="movie.ogg"</a:t>
            </a:r>
            <a:r>
              <a:rPr kumimoji="0" lang="en-US" altLang="en-US" sz="24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="video/</a:t>
            </a:r>
            <a:r>
              <a:rPr kumimoji="0" lang="en-US" altLang="en-US" sz="2400" b="0" i="0" u="none" strike="noStrike" cap="none" normalizeH="0" baseline="0" dirty="0" err="1" smtClean="0">
                <a:ln>
                  <a:noFill/>
                </a:ln>
                <a:solidFill>
                  <a:srgbClr val="0000CD"/>
                </a:solidFill>
                <a:effectLst/>
                <a:latin typeface="Times New Roman" pitchFamily="18" charset="0"/>
                <a:cs typeface="Times New Roman" pitchFamily="18" charset="0"/>
              </a:rPr>
              <a:t>ogg</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Your browser does not support the video tag.</a:t>
            </a:r>
            <a:b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400" b="0" i="0" u="none" strike="noStrike" cap="none" normalizeH="0" baseline="0" dirty="0" smtClean="0">
                <a:ln>
                  <a:noFill/>
                </a:ln>
                <a:solidFill>
                  <a:srgbClr val="A52A2A"/>
                </a:solidFill>
                <a:effectLst/>
                <a:latin typeface="Times New Roman" pitchFamily="18" charset="0"/>
                <a:cs typeface="Times New Roman" pitchFamily="18" charset="0"/>
              </a:rPr>
              <a:t>/video</a:t>
            </a:r>
            <a:r>
              <a:rPr kumimoji="0" lang="en-US" altLang="en-US" sz="24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4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3627934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997911" y="2721134"/>
          <a:ext cx="7148180" cy="2560320"/>
        </p:xfrm>
        <a:graphic>
          <a:graphicData uri="http://schemas.openxmlformats.org/drawingml/2006/table">
            <a:tbl>
              <a:tblPr/>
              <a:tblGrid>
                <a:gridCol w="1787045">
                  <a:extLst>
                    <a:ext uri="{9D8B030D-6E8A-4147-A177-3AD203B41FA5}">
                      <a16:colId xmlns="" xmlns:a16="http://schemas.microsoft.com/office/drawing/2014/main" val="2811245302"/>
                    </a:ext>
                  </a:extLst>
                </a:gridCol>
                <a:gridCol w="1787045">
                  <a:extLst>
                    <a:ext uri="{9D8B030D-6E8A-4147-A177-3AD203B41FA5}">
                      <a16:colId xmlns="" xmlns:a16="http://schemas.microsoft.com/office/drawing/2014/main" val="4084924424"/>
                    </a:ext>
                  </a:extLst>
                </a:gridCol>
                <a:gridCol w="1787045">
                  <a:extLst>
                    <a:ext uri="{9D8B030D-6E8A-4147-A177-3AD203B41FA5}">
                      <a16:colId xmlns="" xmlns:a16="http://schemas.microsoft.com/office/drawing/2014/main" val="2335803819"/>
                    </a:ext>
                  </a:extLst>
                </a:gridCol>
                <a:gridCol w="1787045">
                  <a:extLst>
                    <a:ext uri="{9D8B030D-6E8A-4147-A177-3AD203B41FA5}">
                      <a16:colId xmlns="" xmlns:a16="http://schemas.microsoft.com/office/drawing/2014/main" val="504881177"/>
                    </a:ext>
                  </a:extLst>
                </a:gridCol>
              </a:tblGrid>
              <a:tr h="0">
                <a:tc>
                  <a:txBody>
                    <a:bodyPr/>
                    <a:lstStyle/>
                    <a:p>
                      <a:pPr algn="l" fontAlgn="t"/>
                      <a:r>
                        <a:rPr lang="en-US">
                          <a:effectLst/>
                        </a:rPr>
                        <a:t>Browser</a:t>
                      </a:r>
                    </a:p>
                  </a:txBody>
                  <a:tcPr marL="11430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MP4</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WebM</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Ogg</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3397156326"/>
                  </a:ext>
                </a:extLst>
              </a:tr>
              <a:tr h="0">
                <a:tc>
                  <a:txBody>
                    <a:bodyPr/>
                    <a:lstStyle/>
                    <a:p>
                      <a:pPr algn="l" fontAlgn="t"/>
                      <a:r>
                        <a:rPr lang="en-US">
                          <a:effectLst/>
                        </a:rPr>
                        <a:t>Edge</a:t>
                      </a:r>
                    </a:p>
                  </a:txBody>
                  <a:tcPr marL="11430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YES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YES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YES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567823225"/>
                  </a:ext>
                </a:extLst>
              </a:tr>
              <a:tr h="0">
                <a:tc>
                  <a:txBody>
                    <a:bodyPr/>
                    <a:lstStyle/>
                    <a:p>
                      <a:pPr algn="l" fontAlgn="t"/>
                      <a:r>
                        <a:rPr lang="en-US">
                          <a:effectLst/>
                        </a:rPr>
                        <a:t>Chrome</a:t>
                      </a:r>
                    </a:p>
                  </a:txBody>
                  <a:tcPr marL="11430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YES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YES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YES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3979083765"/>
                  </a:ext>
                </a:extLst>
              </a:tr>
              <a:tr h="0">
                <a:tc>
                  <a:txBody>
                    <a:bodyPr/>
                    <a:lstStyle/>
                    <a:p>
                      <a:pPr algn="l" fontAlgn="t"/>
                      <a:r>
                        <a:rPr lang="en-US">
                          <a:effectLst/>
                        </a:rPr>
                        <a:t>Firefox</a:t>
                      </a:r>
                    </a:p>
                  </a:txBody>
                  <a:tcPr marL="11430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YES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YES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YES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81668061"/>
                  </a:ext>
                </a:extLst>
              </a:tr>
              <a:tr h="0">
                <a:tc>
                  <a:txBody>
                    <a:bodyPr/>
                    <a:lstStyle/>
                    <a:p>
                      <a:pPr algn="l" fontAlgn="t"/>
                      <a:r>
                        <a:rPr lang="en-US">
                          <a:effectLst/>
                        </a:rPr>
                        <a:t>Safari</a:t>
                      </a:r>
                    </a:p>
                  </a:txBody>
                  <a:tcPr marL="11430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YES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YES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NO</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3210317669"/>
                  </a:ext>
                </a:extLst>
              </a:tr>
              <a:tr h="0">
                <a:tc>
                  <a:txBody>
                    <a:bodyPr/>
                    <a:lstStyle/>
                    <a:p>
                      <a:pPr algn="l" fontAlgn="t"/>
                      <a:r>
                        <a:rPr lang="en-US">
                          <a:effectLst/>
                        </a:rPr>
                        <a:t>Opera</a:t>
                      </a:r>
                    </a:p>
                  </a:txBody>
                  <a:tcPr marL="11430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a:effectLst/>
                        </a:rPr>
                        <a:t>YES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a:effectLst/>
                        </a:rPr>
                        <a:t>YES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YES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 xmlns:a16="http://schemas.microsoft.com/office/drawing/2014/main" val="1429669406"/>
                  </a:ext>
                </a:extLst>
              </a:tr>
            </a:tbl>
          </a:graphicData>
        </a:graphic>
      </p:graphicFrame>
      <p:sp>
        <p:nvSpPr>
          <p:cNvPr id="9"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1018309" y="1255223"/>
            <a:ext cx="7897091" cy="1015663"/>
          </a:xfrm>
          <a:prstGeom prst="rect">
            <a:avLst/>
          </a:prstGeom>
        </p:spPr>
        <p:txBody>
          <a:bodyPr wrap="square">
            <a:spAutoFit/>
          </a:bodyPr>
          <a:lstStyle/>
          <a:p>
            <a:r>
              <a:rPr lang="en-US" sz="2400" b="1" dirty="0">
                <a:solidFill>
                  <a:srgbClr val="000000"/>
                </a:solidFill>
                <a:latin typeface="Times New Roman" pitchFamily="18" charset="0"/>
                <a:cs typeface="Times New Roman" pitchFamily="18" charset="0"/>
              </a:rPr>
              <a:t>HTML Video </a:t>
            </a:r>
            <a:r>
              <a:rPr lang="en-US" sz="2400" b="1" dirty="0" smtClean="0">
                <a:solidFill>
                  <a:srgbClr val="000000"/>
                </a:solidFill>
                <a:latin typeface="Times New Roman" pitchFamily="18" charset="0"/>
                <a:cs typeface="Times New Roman" pitchFamily="18" charset="0"/>
              </a:rPr>
              <a:t>Formats</a:t>
            </a:r>
            <a:endParaRPr lang="en-US" sz="2400" b="1" dirty="0">
              <a:solidFill>
                <a:srgbClr val="000000"/>
              </a:solidFill>
              <a:latin typeface="Times New Roman" pitchFamily="18" charset="0"/>
              <a:cs typeface="Times New Roman" pitchFamily="18" charset="0"/>
            </a:endParaRPr>
          </a:p>
          <a:p>
            <a:r>
              <a:rPr lang="en-US" dirty="0">
                <a:solidFill>
                  <a:srgbClr val="000000"/>
                </a:solidFill>
                <a:latin typeface="Times New Roman" pitchFamily="18" charset="0"/>
                <a:cs typeface="Times New Roman" pitchFamily="18" charset="0"/>
              </a:rPr>
              <a:t>There are three supported video formats: MP4, </a:t>
            </a:r>
            <a:r>
              <a:rPr lang="en-US" dirty="0" err="1">
                <a:solidFill>
                  <a:srgbClr val="000000"/>
                </a:solidFill>
                <a:latin typeface="Times New Roman" pitchFamily="18" charset="0"/>
                <a:cs typeface="Times New Roman" pitchFamily="18" charset="0"/>
              </a:rPr>
              <a:t>WebM</a:t>
            </a:r>
            <a:r>
              <a:rPr lang="en-US" dirty="0">
                <a:solidFill>
                  <a:srgbClr val="000000"/>
                </a:solidFill>
                <a:latin typeface="Times New Roman" pitchFamily="18" charset="0"/>
                <a:cs typeface="Times New Roman" pitchFamily="18" charset="0"/>
              </a:rPr>
              <a:t>, and </a:t>
            </a:r>
            <a:r>
              <a:rPr lang="en-US" dirty="0" err="1">
                <a:solidFill>
                  <a:srgbClr val="000000"/>
                </a:solidFill>
                <a:latin typeface="Times New Roman" pitchFamily="18" charset="0"/>
                <a:cs typeface="Times New Roman" pitchFamily="18" charset="0"/>
              </a:rPr>
              <a:t>Ogg</a:t>
            </a:r>
            <a:r>
              <a:rPr lang="en-US" dirty="0">
                <a:solidFill>
                  <a:srgbClr val="000000"/>
                </a:solidFill>
                <a:latin typeface="Times New Roman" pitchFamily="18" charset="0"/>
                <a:cs typeface="Times New Roman" pitchFamily="18" charset="0"/>
              </a:rPr>
              <a:t>. The browser support for the different formats is:</a:t>
            </a:r>
            <a:endParaRPr lang="en-US" b="0" i="0" dirty="0">
              <a:solidFill>
                <a:srgbClr val="0000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4310788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8"/>
          <p:cNvSpPr>
            <a:spLocks noChangeArrowheads="1"/>
          </p:cNvSpPr>
          <p:nvPr/>
        </p:nvSpPr>
        <p:spPr bwMode="auto">
          <a:xfrm>
            <a:off x="893618" y="505091"/>
            <a:ext cx="7013864" cy="5657903"/>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sng" strike="noStrike" cap="none" normalizeH="0" baseline="0" dirty="0" smtClean="0">
                <a:ln>
                  <a:noFill/>
                </a:ln>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The HTML &lt;audio&gt;</a:t>
            </a:r>
          </a:p>
          <a:p>
            <a:r>
              <a:rPr lang="en-US" altLang="en-US" sz="2000" dirty="0">
                <a:solidFill>
                  <a:srgbClr val="000000"/>
                </a:solidFill>
                <a:latin typeface="Times New Roman" pitchFamily="18" charset="0"/>
                <a:cs typeface="Times New Roman" pitchFamily="18" charset="0"/>
              </a:rPr>
              <a:t>The HTML </a:t>
            </a:r>
            <a:r>
              <a:rPr lang="en-US" altLang="en-US" sz="2000" dirty="0">
                <a:solidFill>
                  <a:srgbClr val="DC143C"/>
                </a:solidFill>
                <a:latin typeface="Times New Roman" pitchFamily="18" charset="0"/>
                <a:cs typeface="Times New Roman" pitchFamily="18" charset="0"/>
              </a:rPr>
              <a:t>&lt;audio&gt;</a:t>
            </a:r>
            <a:r>
              <a:rPr lang="en-US" altLang="en-US" sz="2000" dirty="0">
                <a:solidFill>
                  <a:srgbClr val="000000"/>
                </a:solidFill>
                <a:latin typeface="Times New Roman" pitchFamily="18" charset="0"/>
                <a:cs typeface="Times New Roman" pitchFamily="18" charset="0"/>
              </a:rPr>
              <a:t> element is used to play an audio file on a web page</a:t>
            </a:r>
            <a:r>
              <a:rPr lang="en-US" altLang="en-US" sz="4800" dirty="0">
                <a:solidFill>
                  <a:srgbClr val="000000"/>
                </a:solidFill>
                <a:latin typeface="Times New Roman" pitchFamily="18" charset="0"/>
                <a:cs typeface="Times New Roman" pitchFamily="18" charset="0"/>
              </a:rPr>
              <a:t>.</a:t>
            </a:r>
            <a:endParaRPr lang="en-US" altLang="en-US" sz="66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1" i="0" u="sng" strike="noStrike" cap="none" normalizeH="0" baseline="0" dirty="0" smtClean="0">
              <a:ln>
                <a:noFill/>
              </a:ln>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To play an audio file in HTML, use the </a:t>
            </a: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&lt;audio&gt;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element:</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audio</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controls</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source</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en-US" sz="2000" b="0" i="0" u="none" strike="noStrike" cap="none" normalizeH="0" baseline="0" dirty="0" err="1" smtClean="0">
                <a:ln>
                  <a:noFill/>
                </a:ln>
                <a:solidFill>
                  <a:srgbClr val="FF0000"/>
                </a:solidFill>
                <a:effectLst/>
                <a:latin typeface="Times New Roman" pitchFamily="18" charset="0"/>
                <a:cs typeface="Times New Roman" pitchFamily="18" charset="0"/>
              </a:rPr>
              <a:t>src</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="song.ogg"</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="audio/</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ogg</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source</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en-US" sz="2000" b="0" i="0" u="none" strike="noStrike" cap="none" normalizeH="0" baseline="0" dirty="0" err="1" smtClean="0">
                <a:ln>
                  <a:noFill/>
                </a:ln>
                <a:solidFill>
                  <a:srgbClr val="FF0000"/>
                </a:solidFill>
                <a:effectLst/>
                <a:latin typeface="Times New Roman" pitchFamily="18" charset="0"/>
                <a:cs typeface="Times New Roman" pitchFamily="18" charset="0"/>
              </a:rPr>
              <a:t>src</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="song.mp3"</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="audio/mpeg"&gt;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Your browser does not support the audio element.</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/audio</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652493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Autofit/>
          </a:bodyPr>
          <a:lstStyle/>
          <a:p>
            <a:r>
              <a:rPr lang="en-US" sz="3200" b="1" dirty="0" smtClean="0">
                <a:latin typeface="Times New Roman" pitchFamily="18" charset="0"/>
                <a:cs typeface="Times New Roman" pitchFamily="18" charset="0"/>
              </a:rPr>
              <a:t>Paired and Unpaired Tags</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257800"/>
          </a:xfrm>
        </p:spPr>
        <p:txBody>
          <a:bodyPr>
            <a:normAutofit fontScale="92500"/>
          </a:bodyPr>
          <a:lstStyle/>
          <a:p>
            <a:pPr algn="just"/>
            <a:r>
              <a:rPr lang="en-US" b="1" dirty="0" smtClean="0">
                <a:latin typeface="Times New Roman" pitchFamily="18" charset="0"/>
                <a:cs typeface="Times New Roman" pitchFamily="18" charset="0"/>
              </a:rPr>
              <a:t>Paired Tags</a:t>
            </a:r>
          </a:p>
          <a:p>
            <a:pPr marL="484632" indent="-457200" algn="just">
              <a:buFont typeface="Wingdings" pitchFamily="2" charset="2"/>
              <a:buChar char="q"/>
            </a:pPr>
            <a:r>
              <a:rPr lang="en-US" dirty="0" smtClean="0">
                <a:latin typeface="Times New Roman" pitchFamily="18" charset="0"/>
                <a:cs typeface="Times New Roman" pitchFamily="18" charset="0"/>
              </a:rPr>
              <a:t>An HTML tag is known as paired tag when the tag consist of an opening tag and a closing tag as its companion tag. </a:t>
            </a:r>
            <a:endParaRPr lang="en-US" dirty="0">
              <a:latin typeface="Times New Roman" pitchFamily="18" charset="0"/>
              <a:cs typeface="Times New Roman" pitchFamily="18" charset="0"/>
            </a:endParaRPr>
          </a:p>
          <a:p>
            <a:pPr marL="484632" indent="-457200" algn="just">
              <a:buFont typeface="Wingdings" pitchFamily="2" charset="2"/>
              <a:buChar char="q"/>
            </a:pPr>
            <a:r>
              <a:rPr lang="en-US" dirty="0" smtClean="0">
                <a:latin typeface="Times New Roman" pitchFamily="18" charset="0"/>
                <a:cs typeface="Times New Roman" pitchFamily="18" charset="0"/>
              </a:rPr>
              <a:t>Paired tag starts with an opening tag: the tag name enclosed inside the angle brackets; </a:t>
            </a:r>
          </a:p>
          <a:p>
            <a:pPr algn="just"/>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e.g. a paragraph opening tag written as &lt;p&gt;.</a:t>
            </a:r>
          </a:p>
          <a:p>
            <a:pPr marL="484632" indent="-457200" algn="just">
              <a:buFont typeface="Wingdings" pitchFamily="2" charset="2"/>
              <a:buChar char="q"/>
            </a:pPr>
            <a:r>
              <a:rPr lang="en-US" dirty="0" smtClean="0">
                <a:latin typeface="Times New Roman" pitchFamily="18" charset="0"/>
                <a:cs typeface="Times New Roman" pitchFamily="18" charset="0"/>
              </a:rPr>
              <a:t>The content follows the opening tag, which ends with an ending tag:: the tag name starting with the forward slash; e.g. an ending paragraph tag is written as &lt;/p&gt;</a:t>
            </a:r>
          </a:p>
          <a:p>
            <a:pPr marL="484632" indent="-457200" algn="just">
              <a:buFont typeface="Wingdings" pitchFamily="2" charset="2"/>
              <a:buChar char="q"/>
            </a:pPr>
            <a:r>
              <a:rPr lang="en-US" dirty="0" smtClean="0">
                <a:latin typeface="Times New Roman" pitchFamily="18" charset="0"/>
                <a:cs typeface="Times New Roman" pitchFamily="18" charset="0"/>
              </a:rPr>
              <a:t>The first tag can be referred to as the </a:t>
            </a:r>
            <a:r>
              <a:rPr lang="en-US" b="1" dirty="0" smtClean="0">
                <a:latin typeface="Times New Roman" pitchFamily="18" charset="0"/>
                <a:cs typeface="Times New Roman" pitchFamily="18" charset="0"/>
              </a:rPr>
              <a:t>Opening tag </a:t>
            </a:r>
            <a:r>
              <a:rPr lang="en-US" dirty="0" smtClean="0">
                <a:latin typeface="Times New Roman" pitchFamily="18" charset="0"/>
                <a:cs typeface="Times New Roman" pitchFamily="18" charset="0"/>
              </a:rPr>
              <a:t>and the second tag can be called as </a:t>
            </a:r>
            <a:r>
              <a:rPr lang="en-US" b="1" dirty="0" smtClean="0">
                <a:latin typeface="Times New Roman" pitchFamily="18" charset="0"/>
                <a:cs typeface="Times New Roman" pitchFamily="18" charset="0"/>
              </a:rPr>
              <a:t>Closing tag</a:t>
            </a:r>
            <a:r>
              <a:rPr lang="en-US" dirty="0" smtClean="0">
                <a:latin typeface="Times New Roman" pitchFamily="18" charset="0"/>
                <a:cs typeface="Times New Roman" pitchFamily="18" charset="0"/>
              </a:rPr>
              <a:t>.</a:t>
            </a:r>
          </a:p>
          <a:p>
            <a:pPr marL="484632" indent="-457200" algn="just">
              <a:buFont typeface="Wingdings" pitchFamily="2" charset="2"/>
              <a:buChar char="q"/>
            </a:pPr>
            <a:r>
              <a:rPr lang="en-US" dirty="0" smtClean="0">
                <a:latin typeface="Times New Roman" pitchFamily="18" charset="0"/>
                <a:cs typeface="Times New Roman" pitchFamily="18" charset="0"/>
              </a:rPr>
              <a:t>Example: &lt;p&gt; this is a paragraph tag. &lt;/p&gt;</a:t>
            </a:r>
          </a:p>
          <a:p>
            <a:pPr marL="484632" indent="-457200" algn="just">
              <a:buFont typeface="Wingdings" pitchFamily="2" charset="2"/>
              <a:buChar char="q"/>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12</a:t>
            </a:fld>
            <a:endParaRPr lang="en-US"/>
          </a:p>
        </p:txBody>
      </p:sp>
    </p:spTree>
    <p:extLst>
      <p:ext uri="{BB962C8B-B14F-4D97-AF65-F5344CB8AC3E}">
        <p14:creationId xmlns:p14="http://schemas.microsoft.com/office/powerpoint/2010/main" val="152242061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498080" cy="1143000"/>
          </a:xfrm>
        </p:spPr>
        <p:txBody>
          <a:bodyPr/>
          <a:lstStyle/>
          <a:p>
            <a:r>
              <a:rPr lang="en-US" b="1" dirty="0" smtClean="0">
                <a:latin typeface="Times New Roman" pitchFamily="18" charset="0"/>
                <a:cs typeface="Times New Roman" pitchFamily="18" charset="0"/>
              </a:rPr>
              <a:t>Audio Format</a:t>
            </a:r>
            <a:endParaRPr lang="en-US"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40566875"/>
              </p:ext>
            </p:extLst>
          </p:nvPr>
        </p:nvGraphicFramePr>
        <p:xfrm>
          <a:off x="1216912" y="1219201"/>
          <a:ext cx="7317487" cy="4495800"/>
        </p:xfrm>
        <a:graphic>
          <a:graphicData uri="http://schemas.openxmlformats.org/drawingml/2006/table">
            <a:tbl>
              <a:tblPr/>
              <a:tblGrid>
                <a:gridCol w="1069524">
                  <a:extLst>
                    <a:ext uri="{9D8B030D-6E8A-4147-A177-3AD203B41FA5}">
                      <a16:colId xmlns="" xmlns:a16="http://schemas.microsoft.com/office/drawing/2014/main" val="2741627178"/>
                    </a:ext>
                  </a:extLst>
                </a:gridCol>
                <a:gridCol w="1071079">
                  <a:extLst>
                    <a:ext uri="{9D8B030D-6E8A-4147-A177-3AD203B41FA5}">
                      <a16:colId xmlns="" xmlns:a16="http://schemas.microsoft.com/office/drawing/2014/main" val="507635313"/>
                    </a:ext>
                  </a:extLst>
                </a:gridCol>
                <a:gridCol w="5176884">
                  <a:extLst>
                    <a:ext uri="{9D8B030D-6E8A-4147-A177-3AD203B41FA5}">
                      <a16:colId xmlns="" xmlns:a16="http://schemas.microsoft.com/office/drawing/2014/main" val="2579425555"/>
                    </a:ext>
                  </a:extLst>
                </a:gridCol>
              </a:tblGrid>
              <a:tr h="252662">
                <a:tc>
                  <a:txBody>
                    <a:bodyPr/>
                    <a:lstStyle/>
                    <a:p>
                      <a:pPr algn="l" fontAlgn="t"/>
                      <a:r>
                        <a:rPr lang="en-US" sz="1200" dirty="0">
                          <a:effectLst/>
                          <a:latin typeface="Times New Roman" pitchFamily="18" charset="0"/>
                          <a:cs typeface="Times New Roman" pitchFamily="18" charset="0"/>
                        </a:rPr>
                        <a:t>Format</a:t>
                      </a:r>
                    </a:p>
                  </a:txBody>
                  <a:tcPr marL="51802"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latin typeface="Times New Roman" pitchFamily="18" charset="0"/>
                          <a:cs typeface="Times New Roman" pitchFamily="18" charset="0"/>
                        </a:rPr>
                        <a:t>File</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latin typeface="Times New Roman" pitchFamily="18" charset="0"/>
                          <a:cs typeface="Times New Roman" pitchFamily="18" charset="0"/>
                        </a:rPr>
                        <a:t>Description</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2525059472"/>
                  </a:ext>
                </a:extLst>
              </a:tr>
              <a:tr h="852450">
                <a:tc>
                  <a:txBody>
                    <a:bodyPr/>
                    <a:lstStyle/>
                    <a:p>
                      <a:pPr algn="l" fontAlgn="t"/>
                      <a:r>
                        <a:rPr lang="en-US" sz="1200" dirty="0">
                          <a:effectLst/>
                          <a:latin typeface="Times New Roman" pitchFamily="18" charset="0"/>
                          <a:cs typeface="Times New Roman" pitchFamily="18" charset="0"/>
                        </a:rPr>
                        <a:t>MIDI</a:t>
                      </a:r>
                    </a:p>
                  </a:txBody>
                  <a:tcPr marL="51802"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latin typeface="Times New Roman" pitchFamily="18" charset="0"/>
                          <a:cs typeface="Times New Roman" pitchFamily="18" charset="0"/>
                        </a:rPr>
                        <a:t>.mid</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.midi</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latin typeface="Times New Roman" pitchFamily="18" charset="0"/>
                          <a:cs typeface="Times New Roman" pitchFamily="18" charset="0"/>
                        </a:rPr>
                        <a:t>MIDI (Musical Instrument Digital Interface). Main format for all electronic music devices like synthesizers and PC sound cards. MIDI files do not contain sound, but digital notes that can be played by electronics. Plays well on all computers and music hardware, but not in web browsers.</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98737224"/>
                  </a:ext>
                </a:extLst>
              </a:tr>
              <a:tr h="436060">
                <a:tc>
                  <a:txBody>
                    <a:bodyPr/>
                    <a:lstStyle/>
                    <a:p>
                      <a:pPr algn="l" fontAlgn="t"/>
                      <a:r>
                        <a:rPr lang="en-US" sz="1200">
                          <a:effectLst/>
                          <a:latin typeface="Times New Roman" pitchFamily="18" charset="0"/>
                          <a:cs typeface="Times New Roman" pitchFamily="18" charset="0"/>
                        </a:rPr>
                        <a:t>RealAudio</a:t>
                      </a:r>
                    </a:p>
                  </a:txBody>
                  <a:tcPr marL="51802"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latin typeface="Times New Roman" pitchFamily="18" charset="0"/>
                          <a:cs typeface="Times New Roman" pitchFamily="18" charset="0"/>
                        </a:rPr>
                        <a:t>.rm</a:t>
                      </a:r>
                      <a:br>
                        <a:rPr lang="en-US" sz="1200">
                          <a:effectLst/>
                          <a:latin typeface="Times New Roman" pitchFamily="18" charset="0"/>
                          <a:cs typeface="Times New Roman" pitchFamily="18" charset="0"/>
                        </a:rPr>
                      </a:br>
                      <a:r>
                        <a:rPr lang="en-US" sz="1200">
                          <a:effectLst/>
                          <a:latin typeface="Times New Roman" pitchFamily="18" charset="0"/>
                          <a:cs typeface="Times New Roman" pitchFamily="18" charset="0"/>
                        </a:rPr>
                        <a:t>.ram</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latin typeface="Times New Roman" pitchFamily="18" charset="0"/>
                          <a:cs typeface="Times New Roman" pitchFamily="18" charset="0"/>
                        </a:rPr>
                        <a:t>RealAudio. Developed by Real Media to allow streaming of audio with low bandwidths. Does not play in web browsers.</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3651154241"/>
                  </a:ext>
                </a:extLst>
              </a:tr>
              <a:tr h="436060">
                <a:tc>
                  <a:txBody>
                    <a:bodyPr/>
                    <a:lstStyle/>
                    <a:p>
                      <a:pPr algn="l" fontAlgn="t"/>
                      <a:r>
                        <a:rPr lang="en-US" sz="1200">
                          <a:effectLst/>
                          <a:latin typeface="Times New Roman" pitchFamily="18" charset="0"/>
                          <a:cs typeface="Times New Roman" pitchFamily="18" charset="0"/>
                        </a:rPr>
                        <a:t>WMA</a:t>
                      </a:r>
                    </a:p>
                  </a:txBody>
                  <a:tcPr marL="51802"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latin typeface="Times New Roman" pitchFamily="18" charset="0"/>
                          <a:cs typeface="Times New Roman" pitchFamily="18" charset="0"/>
                        </a:rPr>
                        <a:t>.wma</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latin typeface="Times New Roman" pitchFamily="18" charset="0"/>
                          <a:cs typeface="Times New Roman" pitchFamily="18" charset="0"/>
                        </a:rPr>
                        <a:t>WMA (Windows Media Audio). Developed by Microsoft. Plays well on Windows computers, but not in web browsers.</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3608213501"/>
                  </a:ext>
                </a:extLst>
              </a:tr>
              <a:tr h="535417">
                <a:tc>
                  <a:txBody>
                    <a:bodyPr/>
                    <a:lstStyle/>
                    <a:p>
                      <a:pPr algn="l" fontAlgn="t"/>
                      <a:r>
                        <a:rPr lang="en-US" sz="1200">
                          <a:effectLst/>
                          <a:latin typeface="Times New Roman" pitchFamily="18" charset="0"/>
                          <a:cs typeface="Times New Roman" pitchFamily="18" charset="0"/>
                        </a:rPr>
                        <a:t>AAC</a:t>
                      </a:r>
                    </a:p>
                  </a:txBody>
                  <a:tcPr marL="51802"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latin typeface="Times New Roman" pitchFamily="18" charset="0"/>
                          <a:cs typeface="Times New Roman" pitchFamily="18" charset="0"/>
                        </a:rPr>
                        <a:t>.aac</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latin typeface="Times New Roman" pitchFamily="18" charset="0"/>
                          <a:cs typeface="Times New Roman" pitchFamily="18" charset="0"/>
                        </a:rPr>
                        <a:t>AAC (Advanced Audio Coding). Developed by Apple as the default format for iTunes. Plays well on Apple computers, but not in web browsers.</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710424120"/>
                  </a:ext>
                </a:extLst>
              </a:tr>
              <a:tr h="535417">
                <a:tc>
                  <a:txBody>
                    <a:bodyPr/>
                    <a:lstStyle/>
                    <a:p>
                      <a:pPr algn="l" fontAlgn="t"/>
                      <a:r>
                        <a:rPr lang="en-US" sz="1200">
                          <a:effectLst/>
                          <a:latin typeface="Times New Roman" pitchFamily="18" charset="0"/>
                          <a:cs typeface="Times New Roman" pitchFamily="18" charset="0"/>
                        </a:rPr>
                        <a:t>WAV</a:t>
                      </a:r>
                    </a:p>
                  </a:txBody>
                  <a:tcPr marL="51802"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latin typeface="Times New Roman" pitchFamily="18" charset="0"/>
                          <a:cs typeface="Times New Roman" pitchFamily="18" charset="0"/>
                        </a:rPr>
                        <a:t>.wav</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latin typeface="Times New Roman" pitchFamily="18" charset="0"/>
                          <a:cs typeface="Times New Roman" pitchFamily="18" charset="0"/>
                        </a:rPr>
                        <a:t>WAV. Developed by IBM and Microsoft. Plays well on Windows, Macintosh, and Linux operating systems. Supported by HTML.</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4249058191"/>
                  </a:ext>
                </a:extLst>
              </a:tr>
              <a:tr h="376900">
                <a:tc>
                  <a:txBody>
                    <a:bodyPr/>
                    <a:lstStyle/>
                    <a:p>
                      <a:pPr algn="l" fontAlgn="t"/>
                      <a:r>
                        <a:rPr lang="en-US" sz="1200">
                          <a:effectLst/>
                          <a:latin typeface="Times New Roman" pitchFamily="18" charset="0"/>
                          <a:cs typeface="Times New Roman" pitchFamily="18" charset="0"/>
                        </a:rPr>
                        <a:t>Ogg</a:t>
                      </a:r>
                    </a:p>
                  </a:txBody>
                  <a:tcPr marL="51802"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latin typeface="Times New Roman" pitchFamily="18" charset="0"/>
                          <a:cs typeface="Times New Roman" pitchFamily="18" charset="0"/>
                        </a:rPr>
                        <a:t>.ogg</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latin typeface="Times New Roman" pitchFamily="18" charset="0"/>
                          <a:cs typeface="Times New Roman" pitchFamily="18" charset="0"/>
                        </a:rPr>
                        <a:t>Ogg. Developed by the Xiph.Org Foundation. Supported by HTML.</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2299131030"/>
                  </a:ext>
                </a:extLst>
              </a:tr>
              <a:tr h="693934">
                <a:tc>
                  <a:txBody>
                    <a:bodyPr/>
                    <a:lstStyle/>
                    <a:p>
                      <a:pPr algn="l" fontAlgn="t"/>
                      <a:r>
                        <a:rPr lang="en-US" sz="1200">
                          <a:effectLst/>
                          <a:latin typeface="Times New Roman" pitchFamily="18" charset="0"/>
                          <a:cs typeface="Times New Roman" pitchFamily="18" charset="0"/>
                        </a:rPr>
                        <a:t>MP3</a:t>
                      </a:r>
                    </a:p>
                  </a:txBody>
                  <a:tcPr marL="51802"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latin typeface="Times New Roman" pitchFamily="18" charset="0"/>
                          <a:cs typeface="Times New Roman" pitchFamily="18" charset="0"/>
                        </a:rPr>
                        <a:t>.mp3</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latin typeface="Times New Roman" pitchFamily="18" charset="0"/>
                          <a:cs typeface="Times New Roman" pitchFamily="18" charset="0"/>
                        </a:rPr>
                        <a:t>MP3 files are actually the sound part of MPEG files. MP3 is the most popular format for music players. Combines good compression (small files) with high quality. Supported by all browsers.</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789115184"/>
                  </a:ext>
                </a:extLst>
              </a:tr>
              <a:tr h="376900">
                <a:tc>
                  <a:txBody>
                    <a:bodyPr/>
                    <a:lstStyle/>
                    <a:p>
                      <a:pPr algn="l" fontAlgn="t"/>
                      <a:r>
                        <a:rPr lang="en-US" sz="1200">
                          <a:effectLst/>
                          <a:latin typeface="Times New Roman" pitchFamily="18" charset="0"/>
                          <a:cs typeface="Times New Roman" pitchFamily="18" charset="0"/>
                        </a:rPr>
                        <a:t>MP4</a:t>
                      </a:r>
                    </a:p>
                  </a:txBody>
                  <a:tcPr marL="51802"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Times New Roman" pitchFamily="18" charset="0"/>
                          <a:cs typeface="Times New Roman" pitchFamily="18" charset="0"/>
                        </a:rPr>
                        <a:t>.mp4</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Times New Roman" pitchFamily="18" charset="0"/>
                          <a:cs typeface="Times New Roman" pitchFamily="18" charset="0"/>
                        </a:rPr>
                        <a:t>MP4 is a video format, but can also be used for audio. Supported by all browsers.</a:t>
                      </a:r>
                    </a:p>
                  </a:txBody>
                  <a:tcPr marL="25901" marR="25901" marT="34534" marB="345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3244926086"/>
                  </a:ext>
                </a:extLst>
              </a:tr>
            </a:tbl>
          </a:graphicData>
        </a:graphic>
      </p:graphicFrame>
      <p:sp>
        <p:nvSpPr>
          <p:cNvPr id="7" name="Rectangle 6"/>
          <p:cNvSpPr/>
          <p:nvPr/>
        </p:nvSpPr>
        <p:spPr>
          <a:xfrm>
            <a:off x="994063" y="5791200"/>
            <a:ext cx="6702137" cy="1200329"/>
          </a:xfrm>
          <a:prstGeom prst="rect">
            <a:avLst/>
          </a:prstGeom>
        </p:spPr>
        <p:txBody>
          <a:bodyPr wrap="square">
            <a:spAutoFit/>
          </a:bodyPr>
          <a:lstStyle/>
          <a:p>
            <a:r>
              <a:rPr lang="en-US" b="1" dirty="0">
                <a:solidFill>
                  <a:srgbClr val="000000"/>
                </a:solidFill>
                <a:latin typeface="Times New Roman" pitchFamily="18" charset="0"/>
                <a:cs typeface="Times New Roman" pitchFamily="18" charset="0"/>
              </a:rPr>
              <a:t>Note:</a:t>
            </a:r>
            <a:r>
              <a:rPr lang="en-US" dirty="0">
                <a:solidFill>
                  <a:srgbClr val="000000"/>
                </a:solidFill>
                <a:latin typeface="Times New Roman" pitchFamily="18" charset="0"/>
                <a:cs typeface="Times New Roman" pitchFamily="18" charset="0"/>
              </a:rPr>
              <a:t> Only MP3, WAV, and </a:t>
            </a:r>
            <a:r>
              <a:rPr lang="en-US" dirty="0" err="1">
                <a:solidFill>
                  <a:srgbClr val="000000"/>
                </a:solidFill>
                <a:latin typeface="Times New Roman" pitchFamily="18" charset="0"/>
                <a:cs typeface="Times New Roman" pitchFamily="18" charset="0"/>
              </a:rPr>
              <a:t>Ogg</a:t>
            </a:r>
            <a:r>
              <a:rPr lang="en-US" dirty="0">
                <a:solidFill>
                  <a:srgbClr val="000000"/>
                </a:solidFill>
                <a:latin typeface="Times New Roman" pitchFamily="18" charset="0"/>
                <a:cs typeface="Times New Roman" pitchFamily="18" charset="0"/>
              </a:rPr>
              <a:t> audio are supported by the HTML standard.</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9467096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1104900" y="38957"/>
            <a:ext cx="7124700" cy="30090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2830" tIns="179331" rIns="-14283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C00000"/>
                </a:solidFill>
                <a:effectLst/>
                <a:latin typeface="Times New Roman" pitchFamily="18" charset="0"/>
                <a:cs typeface="Times New Roman" pitchFamily="18" charset="0"/>
              </a:rPr>
              <a:t>HTML Audio - How It Works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controls</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attribute adds audio controls, like play, pause, and volume.</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&lt;source&gt;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element allows you to specify alternative audio files which the browser may choose from. The browser will use the first recognized format.</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The text between the </a:t>
            </a: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&lt;audio&gt;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and </a:t>
            </a: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&lt;/audio&gt;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tags will only be displayed in browsers that do not support the </a:t>
            </a: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&lt;audio&gt;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element.</a:t>
            </a:r>
            <a:endParaRPr kumimoji="0" lang="en-US" alt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 name="Rectangle 6"/>
          <p:cNvSpPr>
            <a:spLocks noChangeArrowheads="1"/>
          </p:cNvSpPr>
          <p:nvPr/>
        </p:nvSpPr>
        <p:spPr bwMode="auto">
          <a:xfrm>
            <a:off x="534335" y="2995866"/>
            <a:ext cx="5714065" cy="3318801"/>
          </a:xfrm>
          <a:prstGeom prst="rect">
            <a:avLst/>
          </a:prstGeom>
          <a:solidFill>
            <a:schemeClr val="bg1"/>
          </a:solidFill>
          <a:ln>
            <a:noFill/>
          </a:ln>
          <a:effec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0000"/>
                </a:solidFill>
                <a:effectLst/>
                <a:latin typeface="Times New Roman" pitchFamily="18" charset="0"/>
                <a:cs typeface="Times New Roman" pitchFamily="18" charset="0"/>
              </a:rPr>
              <a:t>HTML &lt;audio&gt; </a:t>
            </a:r>
            <a:r>
              <a:rPr kumimoji="0" lang="en-US" altLang="en-US" sz="3200" b="1" i="0" u="none" strike="noStrike" cap="none" normalizeH="0" baseline="0" dirty="0" err="1" smtClean="0">
                <a:ln>
                  <a:noFill/>
                </a:ln>
                <a:solidFill>
                  <a:srgbClr val="000000"/>
                </a:solidFill>
                <a:effectLst/>
                <a:latin typeface="Times New Roman" pitchFamily="18" charset="0"/>
                <a:cs typeface="Times New Roman" pitchFamily="18" charset="0"/>
              </a:rPr>
              <a:t>Autoplay</a:t>
            </a:r>
            <a:endParaRPr kumimoji="0" lang="en-US" altLang="en-US" sz="3200" b="1"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To start an audio file automatically, use the </a:t>
            </a:r>
            <a:r>
              <a:rPr kumimoji="0" lang="en-US" altLang="en-US" b="0" i="0" u="none" strike="noStrike" cap="none" normalizeH="0" baseline="0" dirty="0" err="1" smtClean="0">
                <a:ln>
                  <a:noFill/>
                </a:ln>
                <a:solidFill>
                  <a:srgbClr val="DC143C"/>
                </a:solidFill>
                <a:effectLst/>
                <a:latin typeface="Times New Roman" pitchFamily="18" charset="0"/>
                <a:cs typeface="Times New Roman" pitchFamily="18" charset="0"/>
              </a:rPr>
              <a:t>autoplay</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attribute:</a:t>
            </a:r>
            <a:endPar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audio</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controls </a:t>
            </a:r>
            <a:r>
              <a:rPr kumimoji="0" lang="en-US" altLang="en-US" b="0" i="0" u="none" strike="noStrike" cap="none" normalizeH="0" baseline="0" dirty="0" err="1" smtClean="0">
                <a:ln>
                  <a:noFill/>
                </a:ln>
                <a:solidFill>
                  <a:srgbClr val="FF0000"/>
                </a:solidFill>
                <a:effectLst/>
                <a:latin typeface="Times New Roman" pitchFamily="18" charset="0"/>
                <a:cs typeface="Times New Roman" pitchFamily="18" charset="0"/>
              </a:rPr>
              <a:t>autoplay</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source</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en-US" b="0" i="0" u="none" strike="noStrike" cap="none" normalizeH="0" baseline="0" dirty="0" err="1" smtClean="0">
                <a:ln>
                  <a:noFill/>
                </a:ln>
                <a:solidFill>
                  <a:srgbClr val="FF0000"/>
                </a:solidFill>
                <a:effectLst/>
                <a:latin typeface="Times New Roman" pitchFamily="18" charset="0"/>
                <a:cs typeface="Times New Roman" pitchFamily="18" charset="0"/>
              </a:rPr>
              <a:t>src</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="song.ogg"</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="audio/</a:t>
            </a:r>
            <a:r>
              <a:rPr kumimoji="0" lang="en-US" altLang="en-US" b="0" i="0" u="none" strike="noStrike" cap="none" normalizeH="0" baseline="0" dirty="0" err="1" smtClean="0">
                <a:ln>
                  <a:noFill/>
                </a:ln>
                <a:solidFill>
                  <a:srgbClr val="0000CD"/>
                </a:solidFill>
                <a:effectLst/>
                <a:latin typeface="Times New Roman" pitchFamily="18" charset="0"/>
                <a:cs typeface="Times New Roman" pitchFamily="18" charset="0"/>
              </a:rPr>
              <a:t>ogg</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source</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en-US" b="0" i="0" u="none" strike="noStrike" cap="none" normalizeH="0" baseline="0" dirty="0" err="1" smtClean="0">
                <a:ln>
                  <a:noFill/>
                </a:ln>
                <a:solidFill>
                  <a:srgbClr val="FF0000"/>
                </a:solidFill>
                <a:effectLst/>
                <a:latin typeface="Times New Roman" pitchFamily="18" charset="0"/>
                <a:cs typeface="Times New Roman" pitchFamily="18" charset="0"/>
              </a:rPr>
              <a:t>src</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="song.mp3"</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="audio/mpeg"&gt;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Your browser does not support the audio element.</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/audio</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 name="Rectangle 7"/>
          <p:cNvSpPr>
            <a:spLocks noChangeArrowheads="1"/>
          </p:cNvSpPr>
          <p:nvPr/>
        </p:nvSpPr>
        <p:spPr bwMode="auto">
          <a:xfrm>
            <a:off x="4997053" y="4298592"/>
            <a:ext cx="4146947" cy="1918417"/>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Add </a:t>
            </a:r>
            <a:r>
              <a:rPr kumimoji="0" lang="en-US" altLang="en-US" sz="1100" b="0" i="0" u="none" strike="noStrike" cap="none" normalizeH="0" baseline="0" dirty="0" smtClean="0">
                <a:ln>
                  <a:noFill/>
                </a:ln>
                <a:solidFill>
                  <a:srgbClr val="DC143C"/>
                </a:solidFill>
                <a:effectLst/>
                <a:latin typeface="Consolas" panose="020B0609020204030204" pitchFamily="49" charset="0"/>
              </a:rPr>
              <a:t>muted</a:t>
            </a:r>
            <a:r>
              <a:rPr kumimoji="0" lang="en-US" altLang="en-US" sz="1100" b="0" i="0" u="none" strike="noStrike" cap="none" normalizeH="0" baseline="0" dirty="0" smtClean="0">
                <a:ln>
                  <a:noFill/>
                </a:ln>
                <a:solidFill>
                  <a:srgbClr val="000000"/>
                </a:solidFill>
                <a:effectLst/>
                <a:latin typeface="Verdana" panose="020B0604030504040204" pitchFamily="34" charset="0"/>
              </a:rPr>
              <a:t> after </a:t>
            </a:r>
            <a:r>
              <a:rPr kumimoji="0" lang="en-US" altLang="en-US" sz="1100" b="0" i="0" u="none" strike="noStrike" cap="none" normalizeH="0" baseline="0" dirty="0" err="1" smtClean="0">
                <a:ln>
                  <a:noFill/>
                </a:ln>
                <a:solidFill>
                  <a:srgbClr val="DC143C"/>
                </a:solidFill>
                <a:effectLst/>
                <a:latin typeface="Consolas" panose="020B0609020204030204" pitchFamily="49" charset="0"/>
              </a:rPr>
              <a:t>autoplay</a:t>
            </a:r>
            <a:r>
              <a:rPr kumimoji="0" lang="en-US" altLang="en-US" sz="1100" b="0" i="0" u="none" strike="noStrike" cap="none" normalizeH="0" baseline="0" dirty="0" smtClean="0">
                <a:ln>
                  <a:noFill/>
                </a:ln>
                <a:solidFill>
                  <a:srgbClr val="000000"/>
                </a:solidFill>
                <a:effectLst/>
                <a:latin typeface="Verdana" panose="020B0604030504040204" pitchFamily="34" charset="0"/>
              </a:rPr>
              <a:t> to let your audio file start playing automatically (but muted):</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CD"/>
                </a:solidFill>
                <a:effectLst/>
                <a:latin typeface="Consolas" panose="020B0609020204030204" pitchFamily="49" charset="0"/>
              </a:rPr>
              <a:t>&lt;</a:t>
            </a:r>
            <a:r>
              <a:rPr kumimoji="0" lang="en-US" altLang="en-US" sz="1100" b="0" i="0" u="none" strike="noStrike" cap="none" normalizeH="0" baseline="0" dirty="0" smtClean="0">
                <a:ln>
                  <a:noFill/>
                </a:ln>
                <a:solidFill>
                  <a:srgbClr val="A52A2A"/>
                </a:solidFill>
                <a:effectLst/>
                <a:latin typeface="Consolas" panose="020B0609020204030204" pitchFamily="49" charset="0"/>
              </a:rPr>
              <a:t>audio</a:t>
            </a:r>
            <a:r>
              <a:rPr kumimoji="0" lang="en-US" altLang="en-US" sz="1100" b="0" i="0" u="none" strike="noStrike" cap="none" normalizeH="0" baseline="0" dirty="0" smtClean="0">
                <a:ln>
                  <a:noFill/>
                </a:ln>
                <a:solidFill>
                  <a:srgbClr val="FF0000"/>
                </a:solidFill>
                <a:effectLst/>
                <a:latin typeface="Consolas" panose="020B0609020204030204" pitchFamily="49" charset="0"/>
              </a:rPr>
              <a:t> controls </a:t>
            </a:r>
            <a:r>
              <a:rPr kumimoji="0" lang="en-US" altLang="en-US" sz="1100" b="0" i="0" u="none" strike="noStrike" cap="none" normalizeH="0" baseline="0" dirty="0" err="1" smtClean="0">
                <a:ln>
                  <a:noFill/>
                </a:ln>
                <a:solidFill>
                  <a:srgbClr val="FF0000"/>
                </a:solidFill>
                <a:effectLst/>
                <a:latin typeface="Consolas" panose="020B0609020204030204" pitchFamily="49" charset="0"/>
              </a:rPr>
              <a:t>autoplay</a:t>
            </a:r>
            <a:r>
              <a:rPr kumimoji="0" lang="en-US" altLang="en-US" sz="1100" b="0" i="0" u="none" strike="noStrike" cap="none" normalizeH="0" baseline="0" dirty="0" smtClean="0">
                <a:ln>
                  <a:noFill/>
                </a:ln>
                <a:solidFill>
                  <a:srgbClr val="FF0000"/>
                </a:solidFill>
                <a:effectLst/>
                <a:latin typeface="Consolas" panose="020B0609020204030204" pitchFamily="49" charset="0"/>
              </a:rPr>
              <a:t> muted</a:t>
            </a:r>
            <a:r>
              <a:rPr kumimoji="0" lang="en-US" altLang="en-US" sz="1100" b="0" i="0" u="none" strike="noStrike" cap="none" normalizeH="0" baseline="0" dirty="0" smtClean="0">
                <a:ln>
                  <a:noFill/>
                </a:ln>
                <a:solidFill>
                  <a:srgbClr val="0000CD"/>
                </a:solidFill>
                <a:effectLst/>
                <a:latin typeface="Consolas" panose="020B0609020204030204" pitchFamily="49" charset="0"/>
              </a:rPr>
              <a:t>&gt;</a:t>
            </a:r>
            <a:r>
              <a:rPr kumimoji="0" lang="en-US" altLang="en-US" sz="1100" b="0" i="0" u="none" strike="noStrike" cap="none" normalizeH="0" baseline="0" dirty="0" smtClean="0">
                <a:ln>
                  <a:noFill/>
                </a:ln>
                <a:solidFill>
                  <a:srgbClr val="000000"/>
                </a:solidFill>
                <a:effectLst/>
                <a:latin typeface="Consolas" panose="020B0609020204030204" pitchFamily="49" charset="0"/>
              </a:rPr>
              <a:t/>
            </a:r>
            <a:br>
              <a:rPr kumimoji="0" lang="en-US" altLang="en-US" sz="1100" b="0" i="0" u="none" strike="noStrike" cap="none" normalizeH="0" baseline="0" dirty="0" smtClean="0">
                <a:ln>
                  <a:noFill/>
                </a:ln>
                <a:solidFill>
                  <a:srgbClr val="000000"/>
                </a:solidFill>
                <a:effectLst/>
                <a:latin typeface="Consolas" panose="020B0609020204030204" pitchFamily="49" charset="0"/>
              </a:rPr>
            </a:br>
            <a:r>
              <a:rPr kumimoji="0" lang="en-US" altLang="en-US" sz="1100" b="0" i="0" u="none" strike="noStrike" cap="none" normalizeH="0" baseline="0" dirty="0" smtClean="0">
                <a:ln>
                  <a:noFill/>
                </a:ln>
                <a:solidFill>
                  <a:srgbClr val="000000"/>
                </a:solidFill>
                <a:effectLst/>
                <a:latin typeface="Consolas" panose="020B0609020204030204" pitchFamily="49" charset="0"/>
              </a:rPr>
              <a:t>  </a:t>
            </a:r>
            <a:r>
              <a:rPr kumimoji="0" lang="en-US" altLang="en-US" sz="1100" b="0" i="0" u="none" strike="noStrike" cap="none" normalizeH="0" baseline="0" dirty="0" smtClean="0">
                <a:ln>
                  <a:noFill/>
                </a:ln>
                <a:solidFill>
                  <a:srgbClr val="0000CD"/>
                </a:solidFill>
                <a:effectLst/>
                <a:latin typeface="Consolas" panose="020B0609020204030204" pitchFamily="49" charset="0"/>
              </a:rPr>
              <a:t>&lt;</a:t>
            </a:r>
            <a:r>
              <a:rPr kumimoji="0" lang="en-US" altLang="en-US" sz="1100" b="0" i="0" u="none" strike="noStrike" cap="none" normalizeH="0" baseline="0" dirty="0" smtClean="0">
                <a:ln>
                  <a:noFill/>
                </a:ln>
                <a:solidFill>
                  <a:srgbClr val="A52A2A"/>
                </a:solidFill>
                <a:effectLst/>
                <a:latin typeface="Consolas" panose="020B0609020204030204" pitchFamily="49" charset="0"/>
              </a:rPr>
              <a:t>source</a:t>
            </a:r>
            <a:r>
              <a:rPr kumimoji="0" lang="en-US" altLang="en-US" sz="1100" b="0" i="0" u="none" strike="noStrike" cap="none" normalizeH="0" baseline="0" dirty="0" smtClean="0">
                <a:ln>
                  <a:noFill/>
                </a:ln>
                <a:solidFill>
                  <a:srgbClr val="FF0000"/>
                </a:solidFill>
                <a:effectLst/>
                <a:latin typeface="Consolas" panose="020B0609020204030204" pitchFamily="49" charset="0"/>
              </a:rPr>
              <a:t> </a:t>
            </a:r>
            <a:r>
              <a:rPr kumimoji="0" lang="en-US" altLang="en-US" sz="1100" b="0" i="0" u="none" strike="noStrike" cap="none" normalizeH="0" baseline="0" dirty="0" err="1" smtClean="0">
                <a:ln>
                  <a:noFill/>
                </a:ln>
                <a:solidFill>
                  <a:srgbClr val="FF0000"/>
                </a:solidFill>
                <a:effectLst/>
                <a:latin typeface="Consolas" panose="020B0609020204030204" pitchFamily="49" charset="0"/>
              </a:rPr>
              <a:t>src</a:t>
            </a:r>
            <a:r>
              <a:rPr kumimoji="0" lang="en-US" altLang="en-US" sz="1100" b="0" i="0" u="none" strike="noStrike" cap="none" normalizeH="0" baseline="0" dirty="0" smtClean="0">
                <a:ln>
                  <a:noFill/>
                </a:ln>
                <a:solidFill>
                  <a:srgbClr val="0000CD"/>
                </a:solidFill>
                <a:effectLst/>
                <a:latin typeface="Consolas" panose="020B0609020204030204" pitchFamily="49" charset="0"/>
              </a:rPr>
              <a:t>="horse.ogg"</a:t>
            </a:r>
            <a:r>
              <a:rPr kumimoji="0" lang="en-US" altLang="en-US" sz="1100" b="0" i="0" u="none" strike="noStrike" cap="none" normalizeH="0" baseline="0" dirty="0" smtClean="0">
                <a:ln>
                  <a:noFill/>
                </a:ln>
                <a:solidFill>
                  <a:srgbClr val="FF0000"/>
                </a:solidFill>
                <a:effectLst/>
                <a:latin typeface="Consolas" panose="020B0609020204030204" pitchFamily="49" charset="0"/>
              </a:rPr>
              <a:t> type</a:t>
            </a:r>
            <a:r>
              <a:rPr kumimoji="0" lang="en-US" altLang="en-US" sz="1100" b="0" i="0" u="none" strike="noStrike" cap="none" normalizeH="0" baseline="0" dirty="0" smtClean="0">
                <a:ln>
                  <a:noFill/>
                </a:ln>
                <a:solidFill>
                  <a:srgbClr val="0000CD"/>
                </a:solidFill>
                <a:effectLst/>
                <a:latin typeface="Consolas" panose="020B0609020204030204" pitchFamily="49" charset="0"/>
              </a:rPr>
              <a:t>="audio/</a:t>
            </a:r>
            <a:r>
              <a:rPr kumimoji="0" lang="en-US" altLang="en-US" sz="1100" b="0" i="0" u="none" strike="noStrike" cap="none" normalizeH="0" baseline="0" dirty="0" err="1" smtClean="0">
                <a:ln>
                  <a:noFill/>
                </a:ln>
                <a:solidFill>
                  <a:srgbClr val="0000CD"/>
                </a:solidFill>
                <a:effectLst/>
                <a:latin typeface="Consolas" panose="020B0609020204030204" pitchFamily="49" charset="0"/>
              </a:rPr>
              <a:t>ogg</a:t>
            </a:r>
            <a:r>
              <a:rPr kumimoji="0" lang="en-US" altLang="en-US" sz="1100" b="0" i="0" u="none" strike="noStrike" cap="none" normalizeH="0" baseline="0" dirty="0" smtClean="0">
                <a:ln>
                  <a:noFill/>
                </a:ln>
                <a:solidFill>
                  <a:srgbClr val="0000CD"/>
                </a:solidFill>
                <a:effectLst/>
                <a:latin typeface="Consolas" panose="020B0609020204030204" pitchFamily="49" charset="0"/>
              </a:rPr>
              <a:t>"&gt;</a:t>
            </a:r>
            <a:r>
              <a:rPr kumimoji="0" lang="en-US" altLang="en-US" sz="1100" b="0" i="0" u="none" strike="noStrike" cap="none" normalizeH="0" baseline="0" dirty="0" smtClean="0">
                <a:ln>
                  <a:noFill/>
                </a:ln>
                <a:solidFill>
                  <a:srgbClr val="000000"/>
                </a:solidFill>
                <a:effectLst/>
                <a:latin typeface="Consolas" panose="020B0609020204030204" pitchFamily="49" charset="0"/>
              </a:rPr>
              <a:t/>
            </a:r>
            <a:br>
              <a:rPr kumimoji="0" lang="en-US" altLang="en-US" sz="1100" b="0" i="0" u="none" strike="noStrike" cap="none" normalizeH="0" baseline="0" dirty="0" smtClean="0">
                <a:ln>
                  <a:noFill/>
                </a:ln>
                <a:solidFill>
                  <a:srgbClr val="000000"/>
                </a:solidFill>
                <a:effectLst/>
                <a:latin typeface="Consolas" panose="020B0609020204030204" pitchFamily="49" charset="0"/>
              </a:rPr>
            </a:br>
            <a:r>
              <a:rPr kumimoji="0" lang="en-US" altLang="en-US" sz="1100" b="0" i="0" u="none" strike="noStrike" cap="none" normalizeH="0" baseline="0" dirty="0" smtClean="0">
                <a:ln>
                  <a:noFill/>
                </a:ln>
                <a:solidFill>
                  <a:srgbClr val="000000"/>
                </a:solidFill>
                <a:effectLst/>
                <a:latin typeface="Consolas" panose="020B0609020204030204" pitchFamily="49" charset="0"/>
              </a:rPr>
              <a:t>  </a:t>
            </a:r>
            <a:r>
              <a:rPr kumimoji="0" lang="en-US" altLang="en-US" sz="1100" b="0" i="0" u="none" strike="noStrike" cap="none" normalizeH="0" baseline="0" dirty="0" smtClean="0">
                <a:ln>
                  <a:noFill/>
                </a:ln>
                <a:solidFill>
                  <a:srgbClr val="0000CD"/>
                </a:solidFill>
                <a:effectLst/>
                <a:latin typeface="Consolas" panose="020B0609020204030204" pitchFamily="49" charset="0"/>
              </a:rPr>
              <a:t>&lt;</a:t>
            </a:r>
            <a:r>
              <a:rPr kumimoji="0" lang="en-US" altLang="en-US" sz="1100" b="0" i="0" u="none" strike="noStrike" cap="none" normalizeH="0" baseline="0" dirty="0" smtClean="0">
                <a:ln>
                  <a:noFill/>
                </a:ln>
                <a:solidFill>
                  <a:srgbClr val="A52A2A"/>
                </a:solidFill>
                <a:effectLst/>
                <a:latin typeface="Consolas" panose="020B0609020204030204" pitchFamily="49" charset="0"/>
              </a:rPr>
              <a:t>source</a:t>
            </a:r>
            <a:r>
              <a:rPr kumimoji="0" lang="en-US" altLang="en-US" sz="1100" b="0" i="0" u="none" strike="noStrike" cap="none" normalizeH="0" baseline="0" dirty="0" smtClean="0">
                <a:ln>
                  <a:noFill/>
                </a:ln>
                <a:solidFill>
                  <a:srgbClr val="FF0000"/>
                </a:solidFill>
                <a:effectLst/>
                <a:latin typeface="Consolas" panose="020B0609020204030204" pitchFamily="49" charset="0"/>
              </a:rPr>
              <a:t> </a:t>
            </a:r>
            <a:r>
              <a:rPr kumimoji="0" lang="en-US" altLang="en-US" sz="1100" b="0" i="0" u="none" strike="noStrike" cap="none" normalizeH="0" baseline="0" dirty="0" err="1" smtClean="0">
                <a:ln>
                  <a:noFill/>
                </a:ln>
                <a:solidFill>
                  <a:srgbClr val="FF0000"/>
                </a:solidFill>
                <a:effectLst/>
                <a:latin typeface="Consolas" panose="020B0609020204030204" pitchFamily="49" charset="0"/>
              </a:rPr>
              <a:t>src</a:t>
            </a:r>
            <a:r>
              <a:rPr kumimoji="0" lang="en-US" altLang="en-US" sz="1100" b="0" i="0" u="none" strike="noStrike" cap="none" normalizeH="0" baseline="0" dirty="0" smtClean="0">
                <a:ln>
                  <a:noFill/>
                </a:ln>
                <a:solidFill>
                  <a:srgbClr val="0000CD"/>
                </a:solidFill>
                <a:effectLst/>
                <a:latin typeface="Consolas" panose="020B0609020204030204" pitchFamily="49" charset="0"/>
              </a:rPr>
              <a:t>="horse.mp3"</a:t>
            </a:r>
            <a:r>
              <a:rPr kumimoji="0" lang="en-US" altLang="en-US" sz="1100" b="0" i="0" u="none" strike="noStrike" cap="none" normalizeH="0" baseline="0" dirty="0" smtClean="0">
                <a:ln>
                  <a:noFill/>
                </a:ln>
                <a:solidFill>
                  <a:srgbClr val="FF0000"/>
                </a:solidFill>
                <a:effectLst/>
                <a:latin typeface="Consolas" panose="020B0609020204030204" pitchFamily="49" charset="0"/>
              </a:rPr>
              <a:t> type</a:t>
            </a:r>
            <a:r>
              <a:rPr kumimoji="0" lang="en-US" altLang="en-US" sz="1100" b="0" i="0" u="none" strike="noStrike" cap="none" normalizeH="0" baseline="0" dirty="0" smtClean="0">
                <a:ln>
                  <a:noFill/>
                </a:ln>
                <a:solidFill>
                  <a:srgbClr val="0000CD"/>
                </a:solidFill>
                <a:effectLst/>
                <a:latin typeface="Consolas" panose="020B0609020204030204" pitchFamily="49" charset="0"/>
              </a:rPr>
              <a:t>="audio/mpeg"&gt;</a:t>
            </a:r>
            <a:r>
              <a:rPr kumimoji="0" lang="en-US" altLang="en-US" sz="1100" b="0" i="0" u="none" strike="noStrike" cap="none" normalizeH="0" baseline="0" dirty="0" smtClean="0">
                <a:ln>
                  <a:noFill/>
                </a:ln>
                <a:solidFill>
                  <a:srgbClr val="000000"/>
                </a:solidFill>
                <a:effectLst/>
                <a:latin typeface="Consolas" panose="020B0609020204030204" pitchFamily="49" charset="0"/>
              </a:rPr>
              <a:t/>
            </a:r>
            <a:br>
              <a:rPr kumimoji="0" lang="en-US" altLang="en-US" sz="1100" b="0" i="0" u="none" strike="noStrike" cap="none" normalizeH="0" baseline="0" dirty="0" smtClean="0">
                <a:ln>
                  <a:noFill/>
                </a:ln>
                <a:solidFill>
                  <a:srgbClr val="000000"/>
                </a:solidFill>
                <a:effectLst/>
                <a:latin typeface="Consolas" panose="020B0609020204030204" pitchFamily="49" charset="0"/>
              </a:rPr>
            </a:br>
            <a:r>
              <a:rPr kumimoji="0" lang="en-US" altLang="en-US" sz="1100" b="0" i="0" u="none" strike="noStrike" cap="none" normalizeH="0" baseline="0" dirty="0" smtClean="0">
                <a:ln>
                  <a:noFill/>
                </a:ln>
                <a:solidFill>
                  <a:srgbClr val="000000"/>
                </a:solidFill>
                <a:effectLst/>
                <a:latin typeface="Consolas" panose="020B0609020204030204" pitchFamily="49" charset="0"/>
              </a:rPr>
              <a:t>Your browser does not support the audio element.</a:t>
            </a:r>
            <a:br>
              <a:rPr kumimoji="0" lang="en-US" altLang="en-US" sz="1100" b="0" i="0" u="none" strike="noStrike" cap="none" normalizeH="0" baseline="0" dirty="0" smtClean="0">
                <a:ln>
                  <a:noFill/>
                </a:ln>
                <a:solidFill>
                  <a:srgbClr val="000000"/>
                </a:solidFill>
                <a:effectLst/>
                <a:latin typeface="Consolas" panose="020B0609020204030204" pitchFamily="49" charset="0"/>
              </a:rPr>
            </a:br>
            <a:r>
              <a:rPr kumimoji="0" lang="en-US" altLang="en-US" sz="1100" b="0" i="0" u="none" strike="noStrike" cap="none" normalizeH="0" baseline="0" dirty="0" smtClean="0">
                <a:ln>
                  <a:noFill/>
                </a:ln>
                <a:solidFill>
                  <a:srgbClr val="0000CD"/>
                </a:solidFill>
                <a:effectLst/>
                <a:latin typeface="Consolas" panose="020B0609020204030204" pitchFamily="49" charset="0"/>
              </a:rPr>
              <a:t>&lt;</a:t>
            </a:r>
            <a:r>
              <a:rPr kumimoji="0" lang="en-US" altLang="en-US" sz="1100" b="0" i="0" u="none" strike="noStrike" cap="none" normalizeH="0" baseline="0" dirty="0" smtClean="0">
                <a:ln>
                  <a:noFill/>
                </a:ln>
                <a:solidFill>
                  <a:srgbClr val="A52A2A"/>
                </a:solidFill>
                <a:effectLst/>
                <a:latin typeface="Consolas" panose="020B0609020204030204" pitchFamily="49" charset="0"/>
              </a:rPr>
              <a:t>/audio</a:t>
            </a:r>
            <a:r>
              <a:rPr kumimoji="0" lang="en-US" altLang="en-US" sz="1100" b="0" i="0" u="none" strike="noStrike" cap="none" normalizeH="0" baseline="0" dirty="0" smtClean="0">
                <a:ln>
                  <a:noFill/>
                </a:ln>
                <a:solidFill>
                  <a:srgbClr val="0000CD"/>
                </a:solidFill>
                <a:effectLst/>
                <a:latin typeface="Consolas" panose="020B0609020204030204" pitchFamily="49"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378684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0"/>
            <a:ext cx="7886700" cy="687820"/>
          </a:xfrm>
        </p:spPr>
        <p:txBody>
          <a:bodyPr>
            <a:normAutofit fontScale="90000"/>
          </a:bodyPr>
          <a:lstStyle/>
          <a:p>
            <a:r>
              <a:rPr lang="en-US" b="1" dirty="0" smtClean="0">
                <a:solidFill>
                  <a:srgbClr val="C00000"/>
                </a:solidFill>
                <a:effectLst>
                  <a:outerShdw blurRad="38100" dist="38100" dir="2700000" algn="tl">
                    <a:srgbClr val="000000">
                      <a:alpha val="43137"/>
                    </a:srgbClr>
                  </a:outerShdw>
                </a:effectLst>
                <a:latin typeface="Franklin Gothic Heavy" panose="020B0903020102020204" pitchFamily="34" charset="0"/>
              </a:rPr>
              <a:t>HTML5 sectioning elements</a:t>
            </a:r>
            <a:endParaRPr lang="en-US" b="1" dirty="0">
              <a:solidFill>
                <a:srgbClr val="C00000"/>
              </a:solidFill>
              <a:effectLst>
                <a:outerShdw blurRad="38100" dist="38100" dir="2700000" algn="tl">
                  <a:srgbClr val="000000">
                    <a:alpha val="43137"/>
                  </a:srgbClr>
                </a:outerShdw>
              </a:effectLst>
              <a:latin typeface="Franklin Gothic Heavy" panose="020B0903020102020204" pitchFamily="34" charset="0"/>
            </a:endParaRPr>
          </a:p>
        </p:txBody>
      </p:sp>
      <p:sp>
        <p:nvSpPr>
          <p:cNvPr id="3" name="Content Placeholder 2"/>
          <p:cNvSpPr>
            <a:spLocks noGrp="1"/>
          </p:cNvSpPr>
          <p:nvPr>
            <p:ph idx="1"/>
          </p:nvPr>
        </p:nvSpPr>
        <p:spPr>
          <a:xfrm>
            <a:off x="914400" y="838200"/>
            <a:ext cx="7848600" cy="5715000"/>
          </a:xfrm>
        </p:spPr>
        <p:txBody>
          <a:bodyPr>
            <a:noAutofit/>
          </a:bodyPr>
          <a:lstStyle/>
          <a:p>
            <a:pPr algn="just"/>
            <a:r>
              <a:rPr lang="en-US" sz="1400" dirty="0">
                <a:latin typeface="Times New Roman" pitchFamily="18" charset="0"/>
                <a:cs typeface="Times New Roman" pitchFamily="18" charset="0"/>
              </a:rPr>
              <a:t>HTML5 introduced several new sectioning elements that </a:t>
            </a:r>
            <a:r>
              <a:rPr lang="en-US" sz="1400" b="1" dirty="0">
                <a:latin typeface="Times New Roman" pitchFamily="18" charset="0"/>
                <a:cs typeface="Times New Roman" pitchFamily="18" charset="0"/>
              </a:rPr>
              <a:t>help structure web pages and improve accessibility</a:t>
            </a:r>
            <a:r>
              <a:rPr lang="en-US" sz="1400" dirty="0">
                <a:latin typeface="Times New Roman" pitchFamily="18" charset="0"/>
                <a:cs typeface="Times New Roman" pitchFamily="18" charset="0"/>
              </a:rPr>
              <a:t>. </a:t>
            </a:r>
            <a:r>
              <a:rPr lang="en-US" sz="1400" dirty="0">
                <a:solidFill>
                  <a:srgbClr val="00B050"/>
                </a:solidFill>
                <a:latin typeface="Times New Roman" pitchFamily="18" charset="0"/>
                <a:cs typeface="Times New Roman" pitchFamily="18" charset="0"/>
              </a:rPr>
              <a:t>These elements provide semantic meaning to the content within them, making it easier for search engines, screen readers, and other assistive technologies to understand the page's structure. </a:t>
            </a:r>
            <a:endParaRPr lang="en-US" sz="1400" dirty="0" smtClean="0">
              <a:solidFill>
                <a:srgbClr val="00B050"/>
              </a:solidFill>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Here </a:t>
            </a:r>
            <a:r>
              <a:rPr lang="en-US" sz="1400" dirty="0">
                <a:latin typeface="Times New Roman" pitchFamily="18" charset="0"/>
                <a:cs typeface="Times New Roman" pitchFamily="18" charset="0"/>
              </a:rPr>
              <a:t>are some of the HTML5 sectioning elements</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gn="just">
              <a:buFont typeface="Wingdings" panose="05000000000000000000" pitchFamily="2" charset="2"/>
              <a:buChar char="q"/>
            </a:pPr>
            <a:r>
              <a:rPr lang="en-US" sz="1400" dirty="0">
                <a:latin typeface="Times New Roman" pitchFamily="18" charset="0"/>
                <a:cs typeface="Times New Roman" pitchFamily="18" charset="0"/>
              </a:rPr>
              <a:t>&lt;</a:t>
            </a:r>
            <a:r>
              <a:rPr lang="en-US" sz="1400" b="1" dirty="0">
                <a:latin typeface="Times New Roman" pitchFamily="18" charset="0"/>
                <a:cs typeface="Times New Roman" pitchFamily="18" charset="0"/>
              </a:rPr>
              <a:t>header</a:t>
            </a:r>
            <a:r>
              <a:rPr lang="en-US" sz="1400" dirty="0">
                <a:latin typeface="Times New Roman" pitchFamily="18" charset="0"/>
                <a:cs typeface="Times New Roman" pitchFamily="18" charset="0"/>
              </a:rPr>
              <a:t>&gt;: Represents a container for introductory content or a set of navigational links at the beginning of a section or a page</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gn="just">
              <a:buFont typeface="Wingdings" panose="05000000000000000000" pitchFamily="2" charset="2"/>
              <a:buChar char="q"/>
            </a:pPr>
            <a:r>
              <a:rPr lang="en-US" sz="1400" dirty="0">
                <a:latin typeface="Times New Roman" pitchFamily="18" charset="0"/>
                <a:cs typeface="Times New Roman" pitchFamily="18" charset="0"/>
              </a:rPr>
              <a:t>&lt;</a:t>
            </a:r>
            <a:r>
              <a:rPr lang="en-US" sz="1400" b="1" dirty="0" err="1">
                <a:latin typeface="Times New Roman" pitchFamily="18" charset="0"/>
                <a:cs typeface="Times New Roman" pitchFamily="18" charset="0"/>
              </a:rPr>
              <a:t>nav</a:t>
            </a:r>
            <a:r>
              <a:rPr lang="en-US" sz="1400" dirty="0">
                <a:latin typeface="Times New Roman" pitchFamily="18" charset="0"/>
                <a:cs typeface="Times New Roman" pitchFamily="18" charset="0"/>
              </a:rPr>
              <a:t>&gt;: Represents a section of a page that contains navigation links, such as a menu or a table of contents</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gn="just">
              <a:buFont typeface="Wingdings" panose="05000000000000000000" pitchFamily="2" charset="2"/>
              <a:buChar char="q"/>
            </a:pPr>
            <a:r>
              <a:rPr lang="en-US" sz="1400" dirty="0">
                <a:latin typeface="Times New Roman" pitchFamily="18" charset="0"/>
                <a:cs typeface="Times New Roman" pitchFamily="18" charset="0"/>
              </a:rPr>
              <a:t>&lt;</a:t>
            </a:r>
            <a:r>
              <a:rPr lang="en-US" sz="1400" b="1" dirty="0">
                <a:latin typeface="Times New Roman" pitchFamily="18" charset="0"/>
                <a:cs typeface="Times New Roman" pitchFamily="18" charset="0"/>
              </a:rPr>
              <a:t>main</a:t>
            </a:r>
            <a:r>
              <a:rPr lang="en-US" sz="1400" dirty="0">
                <a:latin typeface="Times New Roman" pitchFamily="18" charset="0"/>
                <a:cs typeface="Times New Roman" pitchFamily="18" charset="0"/>
              </a:rPr>
              <a:t>&gt;: Represents the main content of a document. It should be unique to the document and should not contain content that is repeated across a set of documents, such as site navigation or copyright information</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gn="just">
              <a:buFont typeface="Wingdings" panose="05000000000000000000" pitchFamily="2" charset="2"/>
              <a:buChar char="q"/>
            </a:pPr>
            <a:r>
              <a:rPr lang="en-US" sz="1400" dirty="0">
                <a:latin typeface="Times New Roman" pitchFamily="18" charset="0"/>
                <a:cs typeface="Times New Roman" pitchFamily="18" charset="0"/>
              </a:rPr>
              <a:t>&lt;</a:t>
            </a:r>
            <a:r>
              <a:rPr lang="en-US" sz="1400" b="1" dirty="0">
                <a:latin typeface="Times New Roman" pitchFamily="18" charset="0"/>
                <a:cs typeface="Times New Roman" pitchFamily="18" charset="0"/>
              </a:rPr>
              <a:t>article</a:t>
            </a:r>
            <a:r>
              <a:rPr lang="en-US" sz="1400" dirty="0">
                <a:latin typeface="Times New Roman" pitchFamily="18" charset="0"/>
                <a:cs typeface="Times New Roman" pitchFamily="18" charset="0"/>
              </a:rPr>
              <a:t>&gt;: Represents a self-contained composition within a document, such as a blog post, a news article, or a forum post. It should make sense on its own and be able to be independently distributed or syndicated</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gn="just">
              <a:buFont typeface="Wingdings" panose="05000000000000000000" pitchFamily="2" charset="2"/>
              <a:buChar char="q"/>
            </a:pPr>
            <a:r>
              <a:rPr lang="en-US" sz="1400" dirty="0">
                <a:latin typeface="Times New Roman" pitchFamily="18" charset="0"/>
                <a:cs typeface="Times New Roman" pitchFamily="18" charset="0"/>
              </a:rPr>
              <a:t>&lt;</a:t>
            </a:r>
            <a:r>
              <a:rPr lang="en-US" sz="1400" b="1" dirty="0">
                <a:latin typeface="Times New Roman" pitchFamily="18" charset="0"/>
                <a:cs typeface="Times New Roman" pitchFamily="18" charset="0"/>
              </a:rPr>
              <a:t>section</a:t>
            </a:r>
            <a:r>
              <a:rPr lang="en-US" sz="1400" dirty="0">
                <a:latin typeface="Times New Roman" pitchFamily="18" charset="0"/>
                <a:cs typeface="Times New Roman" pitchFamily="18" charset="0"/>
              </a:rPr>
              <a:t>&gt;: Represents a thematic grouping of content within a document, such as a chapter, a tabbed content area, or a set of related articles</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gn="just">
              <a:buFont typeface="Wingdings" panose="05000000000000000000" pitchFamily="2" charset="2"/>
              <a:buChar char="q"/>
            </a:pPr>
            <a:r>
              <a:rPr lang="en-US" sz="1400" dirty="0">
                <a:latin typeface="Times New Roman" pitchFamily="18" charset="0"/>
                <a:cs typeface="Times New Roman" pitchFamily="18" charset="0"/>
              </a:rPr>
              <a:t>&lt;</a:t>
            </a:r>
            <a:r>
              <a:rPr lang="en-US" sz="1400" b="1" dirty="0">
                <a:latin typeface="Times New Roman" pitchFamily="18" charset="0"/>
                <a:cs typeface="Times New Roman" pitchFamily="18" charset="0"/>
              </a:rPr>
              <a:t>aside</a:t>
            </a:r>
            <a:r>
              <a:rPr lang="en-US" sz="1400" dirty="0">
                <a:latin typeface="Times New Roman" pitchFamily="18" charset="0"/>
                <a:cs typeface="Times New Roman" pitchFamily="18" charset="0"/>
              </a:rPr>
              <a:t>&gt;: Represents a section of a document that contains content tangentially related to the main content, such as sidebars, pull quotes, or advertising</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gn="just">
              <a:buFont typeface="Wingdings" panose="05000000000000000000" pitchFamily="2" charset="2"/>
              <a:buChar char="q"/>
            </a:pPr>
            <a:r>
              <a:rPr lang="en-US" sz="1400" dirty="0">
                <a:latin typeface="Times New Roman" pitchFamily="18" charset="0"/>
                <a:cs typeface="Times New Roman" pitchFamily="18" charset="0"/>
              </a:rPr>
              <a:t>&lt;</a:t>
            </a:r>
            <a:r>
              <a:rPr lang="en-US" sz="1400" b="1" dirty="0">
                <a:latin typeface="Times New Roman" pitchFamily="18" charset="0"/>
                <a:cs typeface="Times New Roman" pitchFamily="18" charset="0"/>
              </a:rPr>
              <a:t>footer</a:t>
            </a:r>
            <a:r>
              <a:rPr lang="en-US" sz="1400" dirty="0">
                <a:latin typeface="Times New Roman" pitchFamily="18" charset="0"/>
                <a:cs typeface="Times New Roman" pitchFamily="18" charset="0"/>
              </a:rPr>
              <a:t>&gt;: Represents a container for the footer of a section or a document. It typically contains information about the author, copyright information, or links to related documents</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These sectioning elements provide a clear and logical structure to your web pages, improving both the accessibility and search engine optimization (SEO) of your site. By using them appropriately, you can create well-organized and semantically meaningful HTML documents</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36678702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18548"/>
          </a:xfrm>
        </p:spPr>
        <p:txBody>
          <a:bodyPr>
            <a:normAutofit fontScale="90000"/>
          </a:bodyPr>
          <a:lstStyle/>
          <a:p>
            <a:r>
              <a:rPr lang="en-US" sz="4800" b="1" dirty="0" smtClean="0">
                <a:solidFill>
                  <a:srgbClr val="C00000"/>
                </a:solidFill>
                <a:latin typeface="Times New Roman" pitchFamily="18" charset="0"/>
                <a:cs typeface="Times New Roman" pitchFamily="18" charset="0"/>
              </a:rPr>
              <a:t>&lt;article&gt;</a:t>
            </a:r>
            <a:endParaRPr lang="en-US" sz="4800" b="1" dirty="0">
              <a:solidFill>
                <a:srgbClr val="C00000"/>
              </a:solidFill>
              <a:latin typeface="Times New Roman" pitchFamily="18" charset="0"/>
              <a:cs typeface="Times New Roman" pitchFamily="18" charset="0"/>
            </a:endParaRPr>
          </a:p>
        </p:txBody>
      </p:sp>
      <p:sp>
        <p:nvSpPr>
          <p:cNvPr id="4" name="Rectangle 1"/>
          <p:cNvSpPr>
            <a:spLocks noGrp="1" noChangeArrowheads="1"/>
          </p:cNvSpPr>
          <p:nvPr>
            <p:ph idx="1"/>
          </p:nvPr>
        </p:nvSpPr>
        <p:spPr bwMode="auto">
          <a:xfrm>
            <a:off x="1051213" y="1029842"/>
            <a:ext cx="6873587" cy="24314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&lt;article&gt;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tag specifies independent, self-contained content.</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algn="just">
              <a:lnSpc>
                <a:spcPct val="100000"/>
              </a:lnSpc>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An article should make sense on its own and it should be possible to distribute it independently from the rest of the site.</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algn="just">
              <a:lnSpc>
                <a:spcPct val="100000"/>
              </a:lnSpc>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Potential sources for the </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&lt;article&gt;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element:</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lvl="1" algn="just">
              <a:lnSpc>
                <a:spcPct val="100000"/>
              </a:lnSpc>
              <a:buFont typeface="Wingdings" panose="05000000000000000000" pitchFamily="2" charset="2"/>
              <a:buChar char="ü"/>
            </a:pP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Forum post</a:t>
            </a:r>
          </a:p>
          <a:p>
            <a:pPr lvl="1" algn="just">
              <a:lnSpc>
                <a:spcPct val="100000"/>
              </a:lnSpc>
              <a:buFont typeface="Wingdings" panose="05000000000000000000" pitchFamily="2" charset="2"/>
              <a:buChar char="ü"/>
            </a:pP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Blog post</a:t>
            </a:r>
          </a:p>
          <a:p>
            <a:pPr lvl="1" algn="just">
              <a:lnSpc>
                <a:spcPct val="100000"/>
              </a:lnSpc>
              <a:buFont typeface="Wingdings" panose="05000000000000000000" pitchFamily="2" charset="2"/>
              <a:buChar char="ü"/>
            </a:pP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News story</a:t>
            </a:r>
          </a:p>
          <a:p>
            <a:pPr algn="just">
              <a:lnSpc>
                <a:spcPct val="100000"/>
              </a:lnSpc>
            </a:pPr>
            <a:endParaRPr kumimoji="0" lang="en-US" alt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994063" y="3505200"/>
            <a:ext cx="6016337" cy="3170099"/>
          </a:xfrm>
          <a:prstGeom prst="rect">
            <a:avLst/>
          </a:prstGeom>
        </p:spPr>
        <p:txBody>
          <a:bodyPr wrap="square">
            <a:spAutoFit/>
          </a:bodyPr>
          <a:lstStyle/>
          <a:p>
            <a:r>
              <a:rPr lang="en-US" b="1" dirty="0" smtClean="0">
                <a:solidFill>
                  <a:srgbClr val="0000CD"/>
                </a:solidFill>
                <a:latin typeface="Consolas" panose="020B0609020204030204" pitchFamily="49" charset="0"/>
              </a:rPr>
              <a:t>Example:</a:t>
            </a:r>
          </a:p>
          <a:p>
            <a:r>
              <a:rPr lang="en-US" sz="1400" dirty="0" smtClean="0">
                <a:solidFill>
                  <a:srgbClr val="0000CD"/>
                </a:solidFill>
                <a:latin typeface="Consolas" panose="020B0609020204030204" pitchFamily="49" charset="0"/>
              </a:rPr>
              <a:t>&lt;</a:t>
            </a:r>
            <a:r>
              <a:rPr lang="en-US" sz="1400" dirty="0" smtClean="0">
                <a:solidFill>
                  <a:srgbClr val="A52A2A"/>
                </a:solidFill>
                <a:latin typeface="Consolas" panose="020B0609020204030204" pitchFamily="49" charset="0"/>
              </a:rPr>
              <a:t>article</a:t>
            </a:r>
            <a:r>
              <a:rPr lang="en-US" sz="1400" dirty="0" smtClean="0">
                <a:solidFill>
                  <a:srgbClr val="0000CD"/>
                </a:solidFill>
                <a:latin typeface="Consolas" panose="020B0609020204030204" pitchFamily="49" charset="0"/>
              </a:rPr>
              <a:t>&gt;</a:t>
            </a:r>
            <a:r>
              <a:rPr lang="en-US" sz="1400" dirty="0" smtClean="0"/>
              <a:t/>
            </a:r>
            <a:br>
              <a:rPr lang="en-US" sz="1400" dirty="0" smtClean="0"/>
            </a:br>
            <a:r>
              <a:rPr lang="en-US" sz="1400" dirty="0" smtClean="0"/>
              <a:t>	</a:t>
            </a:r>
            <a:r>
              <a:rPr lang="en-US" sz="1400" dirty="0" smtClean="0">
                <a:solidFill>
                  <a:srgbClr val="0000CD"/>
                </a:solidFill>
                <a:latin typeface="Consolas" panose="020B0609020204030204" pitchFamily="49" charset="0"/>
              </a:rPr>
              <a:t>&lt;</a:t>
            </a:r>
            <a:r>
              <a:rPr lang="en-US" sz="1400" dirty="0" smtClean="0">
                <a:solidFill>
                  <a:srgbClr val="A52A2A"/>
                </a:solidFill>
                <a:latin typeface="Consolas" panose="020B0609020204030204" pitchFamily="49" charset="0"/>
              </a:rPr>
              <a:t>h2</a:t>
            </a:r>
            <a:r>
              <a:rPr lang="en-US" sz="1400" dirty="0" smtClean="0">
                <a:solidFill>
                  <a:srgbClr val="0000CD"/>
                </a:solidFill>
                <a:latin typeface="Consolas" panose="020B0609020204030204" pitchFamily="49" charset="0"/>
              </a:rPr>
              <a:t>&gt;</a:t>
            </a:r>
            <a:r>
              <a:rPr lang="en-US" sz="1400" dirty="0" smtClean="0">
                <a:solidFill>
                  <a:srgbClr val="000000"/>
                </a:solidFill>
                <a:latin typeface="Consolas" panose="020B0609020204030204" pitchFamily="49" charset="0"/>
              </a:rPr>
              <a:t>Google Chrome</a:t>
            </a:r>
            <a:r>
              <a:rPr lang="en-US" sz="1400" dirty="0" smtClean="0">
                <a:solidFill>
                  <a:srgbClr val="0000CD"/>
                </a:solidFill>
                <a:latin typeface="Consolas" panose="020B0609020204030204" pitchFamily="49" charset="0"/>
              </a:rPr>
              <a:t>&lt;</a:t>
            </a:r>
            <a:r>
              <a:rPr lang="en-US" sz="1400" dirty="0" smtClean="0">
                <a:solidFill>
                  <a:srgbClr val="A52A2A"/>
                </a:solidFill>
                <a:latin typeface="Consolas" panose="020B0609020204030204" pitchFamily="49" charset="0"/>
              </a:rPr>
              <a:t>/h2</a:t>
            </a:r>
            <a:r>
              <a:rPr lang="en-US" sz="1400" dirty="0" smtClean="0">
                <a:solidFill>
                  <a:srgbClr val="0000CD"/>
                </a:solidFill>
                <a:latin typeface="Consolas" panose="020B0609020204030204" pitchFamily="49" charset="0"/>
              </a:rPr>
              <a:t>&gt;</a:t>
            </a:r>
            <a:r>
              <a:rPr lang="en-US" sz="1400" dirty="0" smtClean="0"/>
              <a:t/>
            </a:r>
            <a:br>
              <a:rPr lang="en-US" sz="1400" dirty="0" smtClean="0"/>
            </a:br>
            <a:r>
              <a:rPr lang="en-US" sz="1400" dirty="0" smtClean="0"/>
              <a:t>	</a:t>
            </a:r>
            <a:r>
              <a:rPr lang="en-US" sz="1400" dirty="0" smtClean="0">
                <a:solidFill>
                  <a:srgbClr val="0000CD"/>
                </a:solidFill>
                <a:latin typeface="Consolas" panose="020B0609020204030204" pitchFamily="49" charset="0"/>
              </a:rPr>
              <a:t>&lt;</a:t>
            </a:r>
            <a:r>
              <a:rPr lang="en-US" sz="1400" dirty="0" smtClean="0">
                <a:solidFill>
                  <a:srgbClr val="A52A2A"/>
                </a:solidFill>
                <a:latin typeface="Consolas" panose="020B0609020204030204" pitchFamily="49" charset="0"/>
              </a:rPr>
              <a:t>p</a:t>
            </a:r>
            <a:r>
              <a:rPr lang="en-US" sz="1400" dirty="0" smtClean="0">
                <a:solidFill>
                  <a:srgbClr val="0000CD"/>
                </a:solidFill>
                <a:latin typeface="Consolas" panose="020B0609020204030204" pitchFamily="49" charset="0"/>
              </a:rPr>
              <a:t>&gt;</a:t>
            </a:r>
            <a:r>
              <a:rPr lang="en-US" sz="1400" dirty="0" smtClean="0">
                <a:solidFill>
                  <a:srgbClr val="000000"/>
                </a:solidFill>
                <a:latin typeface="Consolas" panose="020B0609020204030204" pitchFamily="49" charset="0"/>
              </a:rPr>
              <a:t>Google Chrome is a web browser developed by Google, released in 2008. Chrome is the world's most popular web browser today!</a:t>
            </a:r>
            <a:r>
              <a:rPr lang="en-US" sz="1400" dirty="0" smtClean="0">
                <a:solidFill>
                  <a:srgbClr val="0000CD"/>
                </a:solidFill>
                <a:latin typeface="Consolas" panose="020B0609020204030204" pitchFamily="49" charset="0"/>
              </a:rPr>
              <a:t>&lt;</a:t>
            </a:r>
            <a:r>
              <a:rPr lang="en-US" sz="1400" dirty="0" smtClean="0">
                <a:solidFill>
                  <a:srgbClr val="A52A2A"/>
                </a:solidFill>
                <a:latin typeface="Consolas" panose="020B0609020204030204" pitchFamily="49" charset="0"/>
              </a:rPr>
              <a:t>/p</a:t>
            </a:r>
            <a:r>
              <a:rPr lang="en-US" sz="1400" dirty="0" smtClean="0">
                <a:solidFill>
                  <a:srgbClr val="0000CD"/>
                </a:solidFill>
                <a:latin typeface="Consolas" panose="020B0609020204030204" pitchFamily="49" charset="0"/>
              </a:rPr>
              <a:t>&gt;</a:t>
            </a:r>
            <a:r>
              <a:rPr lang="en-US" sz="1400" dirty="0" smtClean="0"/>
              <a:t/>
            </a:r>
            <a:br>
              <a:rPr lang="en-US" sz="1400" dirty="0" smtClean="0"/>
            </a:br>
            <a:r>
              <a:rPr lang="en-US" sz="1400" dirty="0" smtClean="0">
                <a:solidFill>
                  <a:srgbClr val="0000CD"/>
                </a:solidFill>
                <a:latin typeface="Consolas" panose="020B0609020204030204" pitchFamily="49" charset="0"/>
              </a:rPr>
              <a:t>&lt;</a:t>
            </a:r>
            <a:r>
              <a:rPr lang="en-US" sz="1400" dirty="0" smtClean="0">
                <a:solidFill>
                  <a:srgbClr val="A52A2A"/>
                </a:solidFill>
                <a:latin typeface="Consolas" panose="020B0609020204030204" pitchFamily="49" charset="0"/>
              </a:rPr>
              <a:t>/article</a:t>
            </a:r>
            <a:r>
              <a:rPr lang="en-US" sz="1400" dirty="0" smtClean="0">
                <a:solidFill>
                  <a:srgbClr val="0000CD"/>
                </a:solidFill>
                <a:latin typeface="Consolas" panose="020B0609020204030204" pitchFamily="49" charset="0"/>
              </a:rPr>
              <a:t>&gt;</a:t>
            </a:r>
            <a:r>
              <a:rPr lang="en-US" sz="1400" dirty="0" smtClean="0"/>
              <a:t/>
            </a:r>
            <a:br>
              <a:rPr lang="en-US" sz="1400" dirty="0" smtClean="0"/>
            </a:br>
            <a:r>
              <a:rPr lang="en-US" sz="1400" dirty="0" smtClean="0"/>
              <a:t/>
            </a:r>
            <a:br>
              <a:rPr lang="en-US" sz="1400" dirty="0" smtClean="0"/>
            </a:br>
            <a:r>
              <a:rPr lang="en-US" sz="1400" dirty="0" smtClean="0">
                <a:solidFill>
                  <a:srgbClr val="0000CD"/>
                </a:solidFill>
                <a:latin typeface="Consolas" panose="020B0609020204030204" pitchFamily="49" charset="0"/>
              </a:rPr>
              <a:t>&lt;</a:t>
            </a:r>
            <a:r>
              <a:rPr lang="en-US" sz="1400" dirty="0" smtClean="0">
                <a:solidFill>
                  <a:srgbClr val="A52A2A"/>
                </a:solidFill>
                <a:latin typeface="Consolas" panose="020B0609020204030204" pitchFamily="49" charset="0"/>
              </a:rPr>
              <a:t>article</a:t>
            </a:r>
            <a:r>
              <a:rPr lang="en-US" sz="1400" dirty="0" smtClean="0">
                <a:solidFill>
                  <a:srgbClr val="0000CD"/>
                </a:solidFill>
                <a:latin typeface="Consolas" panose="020B0609020204030204" pitchFamily="49" charset="0"/>
              </a:rPr>
              <a:t>&gt;</a:t>
            </a:r>
            <a:r>
              <a:rPr lang="en-US" sz="1400" dirty="0" smtClean="0"/>
              <a:t/>
            </a:r>
            <a:br>
              <a:rPr lang="en-US" sz="1400" dirty="0" smtClean="0"/>
            </a:br>
            <a:r>
              <a:rPr lang="en-US" sz="1400" dirty="0" smtClean="0"/>
              <a:t>	</a:t>
            </a:r>
            <a:r>
              <a:rPr lang="en-US" sz="1400" dirty="0" smtClean="0">
                <a:solidFill>
                  <a:srgbClr val="0000CD"/>
                </a:solidFill>
                <a:latin typeface="Consolas" panose="020B0609020204030204" pitchFamily="49" charset="0"/>
              </a:rPr>
              <a:t>&lt;</a:t>
            </a:r>
            <a:r>
              <a:rPr lang="en-US" sz="1400" dirty="0" smtClean="0">
                <a:solidFill>
                  <a:srgbClr val="A52A2A"/>
                </a:solidFill>
                <a:latin typeface="Consolas" panose="020B0609020204030204" pitchFamily="49" charset="0"/>
              </a:rPr>
              <a:t>h2</a:t>
            </a:r>
            <a:r>
              <a:rPr lang="en-US" sz="1400" dirty="0" smtClean="0">
                <a:solidFill>
                  <a:srgbClr val="0000CD"/>
                </a:solidFill>
                <a:latin typeface="Consolas" panose="020B0609020204030204" pitchFamily="49" charset="0"/>
              </a:rPr>
              <a:t>&gt;</a:t>
            </a:r>
            <a:r>
              <a:rPr lang="en-US" sz="1400" dirty="0" smtClean="0">
                <a:solidFill>
                  <a:srgbClr val="000000"/>
                </a:solidFill>
                <a:latin typeface="Consolas" panose="020B0609020204030204" pitchFamily="49" charset="0"/>
              </a:rPr>
              <a:t>Mozilla Firefox</a:t>
            </a:r>
            <a:r>
              <a:rPr lang="en-US" sz="1400" dirty="0" smtClean="0">
                <a:solidFill>
                  <a:srgbClr val="0000CD"/>
                </a:solidFill>
                <a:latin typeface="Consolas" panose="020B0609020204030204" pitchFamily="49" charset="0"/>
              </a:rPr>
              <a:t>&lt;</a:t>
            </a:r>
            <a:r>
              <a:rPr lang="en-US" sz="1400" dirty="0" smtClean="0">
                <a:solidFill>
                  <a:srgbClr val="A52A2A"/>
                </a:solidFill>
                <a:latin typeface="Consolas" panose="020B0609020204030204" pitchFamily="49" charset="0"/>
              </a:rPr>
              <a:t>/h2</a:t>
            </a:r>
            <a:r>
              <a:rPr lang="en-US" sz="1400" dirty="0" smtClean="0">
                <a:solidFill>
                  <a:srgbClr val="0000CD"/>
                </a:solidFill>
                <a:latin typeface="Consolas" panose="020B0609020204030204" pitchFamily="49" charset="0"/>
              </a:rPr>
              <a:t>&gt;</a:t>
            </a:r>
            <a:r>
              <a:rPr lang="en-US" sz="1400" dirty="0" smtClean="0"/>
              <a:t/>
            </a:r>
            <a:br>
              <a:rPr lang="en-US" sz="1400" dirty="0" smtClean="0"/>
            </a:br>
            <a:r>
              <a:rPr lang="en-US" sz="1400" dirty="0" smtClean="0"/>
              <a:t>	</a:t>
            </a:r>
            <a:r>
              <a:rPr lang="en-US" sz="1400" dirty="0" smtClean="0">
                <a:solidFill>
                  <a:srgbClr val="0000CD"/>
                </a:solidFill>
                <a:latin typeface="Consolas" panose="020B0609020204030204" pitchFamily="49" charset="0"/>
              </a:rPr>
              <a:t>&lt;</a:t>
            </a:r>
            <a:r>
              <a:rPr lang="en-US" sz="1400" dirty="0" smtClean="0">
                <a:solidFill>
                  <a:srgbClr val="A52A2A"/>
                </a:solidFill>
                <a:latin typeface="Consolas" panose="020B0609020204030204" pitchFamily="49" charset="0"/>
              </a:rPr>
              <a:t>p</a:t>
            </a:r>
            <a:r>
              <a:rPr lang="en-US" sz="1400" dirty="0" smtClean="0">
                <a:solidFill>
                  <a:srgbClr val="0000CD"/>
                </a:solidFill>
                <a:latin typeface="Consolas" panose="020B0609020204030204" pitchFamily="49" charset="0"/>
              </a:rPr>
              <a:t>&gt;</a:t>
            </a:r>
            <a:r>
              <a:rPr lang="en-US" sz="1400" dirty="0" smtClean="0">
                <a:solidFill>
                  <a:srgbClr val="000000"/>
                </a:solidFill>
                <a:latin typeface="Consolas" panose="020B0609020204030204" pitchFamily="49" charset="0"/>
              </a:rPr>
              <a:t>Mozilla Firefox is an open-source web browser developed by Mozilla. Firefox has been the second most popular web browser since January, 2018.</a:t>
            </a:r>
            <a:r>
              <a:rPr lang="en-US" sz="1400" dirty="0" smtClean="0">
                <a:solidFill>
                  <a:srgbClr val="0000CD"/>
                </a:solidFill>
                <a:latin typeface="Consolas" panose="020B0609020204030204" pitchFamily="49" charset="0"/>
              </a:rPr>
              <a:t>&lt;</a:t>
            </a:r>
            <a:r>
              <a:rPr lang="en-US" sz="1400" dirty="0" smtClean="0">
                <a:solidFill>
                  <a:srgbClr val="A52A2A"/>
                </a:solidFill>
                <a:latin typeface="Consolas" panose="020B0609020204030204" pitchFamily="49" charset="0"/>
              </a:rPr>
              <a:t>/p</a:t>
            </a:r>
            <a:r>
              <a:rPr lang="en-US" sz="1400" dirty="0" smtClean="0">
                <a:solidFill>
                  <a:srgbClr val="0000CD"/>
                </a:solidFill>
                <a:latin typeface="Consolas" panose="020B0609020204030204" pitchFamily="49" charset="0"/>
              </a:rPr>
              <a:t>&gt;</a:t>
            </a:r>
            <a:r>
              <a:rPr lang="en-US" sz="1400" dirty="0" smtClean="0"/>
              <a:t/>
            </a:r>
            <a:br>
              <a:rPr lang="en-US" sz="1400" dirty="0" smtClean="0"/>
            </a:br>
            <a:r>
              <a:rPr lang="en-US" sz="1400" dirty="0" smtClean="0">
                <a:solidFill>
                  <a:srgbClr val="0000CD"/>
                </a:solidFill>
                <a:latin typeface="Consolas" panose="020B0609020204030204" pitchFamily="49" charset="0"/>
              </a:rPr>
              <a:t>&lt;</a:t>
            </a:r>
            <a:r>
              <a:rPr lang="en-US" sz="1400" dirty="0" smtClean="0">
                <a:solidFill>
                  <a:srgbClr val="A52A2A"/>
                </a:solidFill>
                <a:latin typeface="Consolas" panose="020B0609020204030204" pitchFamily="49" charset="0"/>
              </a:rPr>
              <a:t>/article</a:t>
            </a:r>
            <a:r>
              <a:rPr lang="en-US" sz="1400" dirty="0" smtClean="0">
                <a:solidFill>
                  <a:srgbClr val="0000CD"/>
                </a:solidFill>
                <a:latin typeface="Consolas" panose="020B0609020204030204" pitchFamily="49" charset="0"/>
              </a:rPr>
              <a:t>&gt;</a:t>
            </a:r>
            <a:endParaRPr lang="en-US" sz="1400" dirty="0"/>
          </a:p>
        </p:txBody>
      </p:sp>
      <p:pic>
        <p:nvPicPr>
          <p:cNvPr id="6" name="Picture 5"/>
          <p:cNvPicPr>
            <a:picLocks noChangeAspect="1"/>
          </p:cNvPicPr>
          <p:nvPr/>
        </p:nvPicPr>
        <p:blipFill>
          <a:blip r:embed="rId2"/>
          <a:stretch>
            <a:fillRect/>
          </a:stretch>
        </p:blipFill>
        <p:spPr>
          <a:xfrm>
            <a:off x="4407694" y="6097911"/>
            <a:ext cx="4736306" cy="945068"/>
          </a:xfrm>
          <a:prstGeom prst="rect">
            <a:avLst/>
          </a:prstGeom>
        </p:spPr>
      </p:pic>
      <p:sp>
        <p:nvSpPr>
          <p:cNvPr id="7" name="Rectangle 2"/>
          <p:cNvSpPr>
            <a:spLocks noChangeArrowheads="1"/>
          </p:cNvSpPr>
          <p:nvPr/>
        </p:nvSpPr>
        <p:spPr bwMode="auto">
          <a:xfrm>
            <a:off x="1181100" y="2976735"/>
            <a:ext cx="7429500"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Times New Roman" pitchFamily="18" charset="0"/>
                <a:cs typeface="Times New Roman" pitchFamily="18" charset="0"/>
              </a:rPr>
              <a:t>Note:</a:t>
            </a:r>
            <a:r>
              <a:rPr kumimoji="0" lang="en-US" altLang="en-US" sz="1100" b="0" i="0" u="none" strike="noStrike" cap="none" normalizeH="0" baseline="0" dirty="0" smtClean="0">
                <a:ln>
                  <a:noFill/>
                </a:ln>
                <a:solidFill>
                  <a:srgbClr val="000000"/>
                </a:solidFill>
                <a:effectLst/>
                <a:latin typeface="Times New Roman" pitchFamily="18" charset="0"/>
                <a:cs typeface="Times New Roman" pitchFamily="18" charset="0"/>
              </a:rPr>
              <a:t> The </a:t>
            </a:r>
            <a:r>
              <a:rPr kumimoji="0" lang="en-US" altLang="en-US" sz="1100" b="0" i="0" u="none" strike="noStrike" cap="none" normalizeH="0" baseline="0" dirty="0" smtClean="0">
                <a:ln>
                  <a:noFill/>
                </a:ln>
                <a:solidFill>
                  <a:srgbClr val="DC143C"/>
                </a:solidFill>
                <a:effectLst/>
                <a:latin typeface="Times New Roman" pitchFamily="18" charset="0"/>
                <a:cs typeface="Times New Roman" pitchFamily="18" charset="0"/>
              </a:rPr>
              <a:t>&lt;article&gt;</a:t>
            </a:r>
            <a:r>
              <a:rPr kumimoji="0" lang="en-US" altLang="en-US" sz="1100" b="0" i="0" u="none" strike="noStrike" cap="none" normalizeH="0" baseline="0" dirty="0" smtClean="0">
                <a:ln>
                  <a:noFill/>
                </a:ln>
                <a:solidFill>
                  <a:srgbClr val="000000"/>
                </a:solidFill>
                <a:effectLst/>
                <a:latin typeface="Times New Roman" pitchFamily="18" charset="0"/>
                <a:cs typeface="Times New Roman" pitchFamily="18" charset="0"/>
              </a:rPr>
              <a:t> element does not render as anything special in a browser. However, you can use CSS to style the </a:t>
            </a:r>
            <a:r>
              <a:rPr kumimoji="0" lang="en-US" altLang="en-US" sz="1100" b="0" i="0" u="none" strike="noStrike" cap="none" normalizeH="0" baseline="0" dirty="0" smtClean="0">
                <a:ln>
                  <a:noFill/>
                </a:ln>
                <a:solidFill>
                  <a:srgbClr val="DC143C"/>
                </a:solidFill>
                <a:effectLst/>
                <a:latin typeface="Times New Roman" pitchFamily="18" charset="0"/>
                <a:cs typeface="Times New Roman" pitchFamily="18" charset="0"/>
              </a:rPr>
              <a:t>&lt;article&gt; </a:t>
            </a:r>
            <a:r>
              <a:rPr kumimoji="0" lang="en-US" altLang="en-US" sz="1100" b="0" i="0" u="none" strike="noStrike" cap="none" normalizeH="0" baseline="0" dirty="0" smtClean="0">
                <a:ln>
                  <a:noFill/>
                </a:ln>
                <a:solidFill>
                  <a:srgbClr val="000000"/>
                </a:solidFill>
                <a:effectLst/>
                <a:latin typeface="Times New Roman" pitchFamily="18" charset="0"/>
                <a:cs typeface="Times New Roman" pitchFamily="18" charset="0"/>
              </a:rPr>
              <a:t>element (see example below).</a:t>
            </a:r>
            <a:r>
              <a:rPr kumimoji="0" lang="en-US" altLang="en-US" sz="11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23864215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498080" cy="1143000"/>
          </a:xfrm>
        </p:spPr>
        <p:txBody>
          <a:bodyPr/>
          <a:lstStyle/>
          <a:p>
            <a:r>
              <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&lt;aside&gt;</a:t>
            </a:r>
            <a:endParaRPr 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Rectangle 1"/>
          <p:cNvSpPr>
            <a:spLocks noGrp="1" noChangeArrowheads="1"/>
          </p:cNvSpPr>
          <p:nvPr>
            <p:ph idx="1"/>
          </p:nvPr>
        </p:nvSpPr>
        <p:spPr bwMode="auto">
          <a:xfrm>
            <a:off x="1019134" y="1344521"/>
            <a:ext cx="7972466"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&lt;aside&gt;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tag defines some content aside from the content it is placed in.</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a:lnSpc>
                <a:spcPct val="100000"/>
              </a:lnSpc>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The aside content should be indirectly related to the surrounding content.</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a:lnSpc>
                <a:spcPct val="100000"/>
              </a:lnSpc>
            </a:pPr>
            <a:r>
              <a:rPr kumimoji="0" lang="en-US" altLang="en-US" sz="2000" b="1" i="0" u="none" strike="noStrike" cap="none" normalizeH="0" baseline="0" dirty="0" smtClean="0">
                <a:ln>
                  <a:noFill/>
                </a:ln>
                <a:solidFill>
                  <a:srgbClr val="000000"/>
                </a:solidFill>
                <a:effectLst/>
                <a:latin typeface="Times New Roman" pitchFamily="18" charset="0"/>
                <a:cs typeface="Times New Roman" pitchFamily="18" charset="0"/>
              </a:rPr>
              <a:t>Tip:</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The </a:t>
            </a: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&lt;aside&gt;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content is often placed as a sidebar in a document.</a:t>
            </a:r>
            <a:endParaRPr kumimoji="0" lang="en-US" alt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Rectangle 5"/>
          <p:cNvSpPr/>
          <p:nvPr/>
        </p:nvSpPr>
        <p:spPr>
          <a:xfrm>
            <a:off x="1066800" y="2823972"/>
            <a:ext cx="4572000" cy="3508653"/>
          </a:xfrm>
          <a:prstGeom prst="rect">
            <a:avLst/>
          </a:prstGeom>
        </p:spPr>
        <p:txBody>
          <a:bodyPr>
            <a:spAutoFit/>
          </a:bodyPr>
          <a:lstStyle/>
          <a:p>
            <a:r>
              <a:rPr lang="en-US" sz="2400" b="1" u="sng" dirty="0" smtClean="0"/>
              <a:t>Example</a:t>
            </a:r>
          </a:p>
          <a:p>
            <a:r>
              <a:rPr lang="en-US" dirty="0" smtClean="0"/>
              <a:t>&lt;</a:t>
            </a:r>
            <a:r>
              <a:rPr lang="en-US" dirty="0"/>
              <a:t>article&gt;</a:t>
            </a:r>
          </a:p>
          <a:p>
            <a:r>
              <a:rPr lang="en-US" dirty="0"/>
              <a:t>  &lt;h1&gt;Main Content&lt;/h1&gt;</a:t>
            </a:r>
          </a:p>
          <a:p>
            <a:r>
              <a:rPr lang="en-US" dirty="0"/>
              <a:t>  &lt;p&gt;This is the main content of the article.&lt;/p&gt;</a:t>
            </a:r>
          </a:p>
          <a:p>
            <a:endParaRPr lang="en-US" dirty="0"/>
          </a:p>
          <a:p>
            <a:r>
              <a:rPr lang="en-US" dirty="0"/>
              <a:t>  &lt;aside&gt;</a:t>
            </a:r>
          </a:p>
          <a:p>
            <a:r>
              <a:rPr lang="en-US" dirty="0"/>
              <a:t>    &lt;h2&gt;Related Information&lt;/h2&gt;</a:t>
            </a:r>
          </a:p>
          <a:p>
            <a:r>
              <a:rPr lang="en-US" dirty="0"/>
              <a:t>    &lt;p&gt;This is some additional information that is related to the main content.&lt;/p&gt;</a:t>
            </a:r>
          </a:p>
          <a:p>
            <a:r>
              <a:rPr lang="en-US" dirty="0"/>
              <a:t>  &lt;/aside&gt;</a:t>
            </a:r>
          </a:p>
          <a:p>
            <a:r>
              <a:rPr lang="en-US" dirty="0"/>
              <a:t>&lt;/article&gt;</a:t>
            </a:r>
          </a:p>
        </p:txBody>
      </p:sp>
    </p:spTree>
    <p:extLst>
      <p:ext uri="{BB962C8B-B14F-4D97-AF65-F5344CB8AC3E}">
        <p14:creationId xmlns:p14="http://schemas.microsoft.com/office/powerpoint/2010/main" val="172987486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289"/>
            <a:ext cx="7886700" cy="355311"/>
          </a:xfrm>
        </p:spPr>
        <p:txBody>
          <a:bodyPr>
            <a:normAutofit fontScale="90000"/>
          </a:bodyPr>
          <a:lstStyle/>
          <a:p>
            <a:r>
              <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&lt;section&gt;</a:t>
            </a:r>
            <a:endParaRPr 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Rectangle 1"/>
          <p:cNvSpPr>
            <a:spLocks noGrp="1" noChangeArrowheads="1"/>
          </p:cNvSpPr>
          <p:nvPr>
            <p:ph idx="1"/>
          </p:nvPr>
        </p:nvSpPr>
        <p:spPr bwMode="auto">
          <a:xfrm>
            <a:off x="1047750" y="990600"/>
            <a:ext cx="7791450" cy="55707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&lt;section&gt;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tag defines a section in a document.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u="sng"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kumimoji="0" lang="en-US" altLang="en-US" sz="1800" b="1" i="0" u="sng" strike="noStrike" cap="none" normalizeH="0" baseline="0" dirty="0" smtClean="0">
              <a:ln>
                <a:noFill/>
              </a:ln>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p>
            <a:pPr marL="457200" lvl="1" indent="0" eaLnBrk="0" fontAlgn="base" hangingPunct="0">
              <a:lnSpc>
                <a:spcPct val="100000"/>
              </a:lnSpc>
              <a:spcBef>
                <a:spcPct val="0"/>
              </a:spcBef>
              <a:spcAft>
                <a:spcPct val="0"/>
              </a:spcAft>
              <a:buNone/>
            </a:pPr>
            <a:r>
              <a:rPr lang="en-US" altLang="en-US" sz="2000" dirty="0" smtClean="0">
                <a:latin typeface="Times New Roman" pitchFamily="18" charset="0"/>
                <a:cs typeface="Times New Roman" pitchFamily="18" charset="0"/>
              </a:rPr>
              <a:t>&lt;section&gt;</a:t>
            </a:r>
          </a:p>
          <a:p>
            <a:pPr marL="914400" lvl="2" indent="0" eaLnBrk="0" fontAlgn="base" hangingPunct="0">
              <a:lnSpc>
                <a:spcPct val="100000"/>
              </a:lnSpc>
              <a:spcBef>
                <a:spcPct val="0"/>
              </a:spcBef>
              <a:spcAft>
                <a:spcPct val="0"/>
              </a:spcAft>
              <a:buNone/>
            </a:pPr>
            <a:r>
              <a:rPr lang="en-US" altLang="en-US" sz="1800" dirty="0" smtClean="0">
                <a:latin typeface="Times New Roman" pitchFamily="18" charset="0"/>
                <a:cs typeface="Times New Roman" pitchFamily="18" charset="0"/>
              </a:rPr>
              <a:t>&lt;h2&gt;WWF History&lt;/h2&gt;</a:t>
            </a:r>
          </a:p>
          <a:p>
            <a:pPr marL="914400" lvl="2" indent="0" eaLnBrk="0" fontAlgn="base" hangingPunct="0">
              <a:lnSpc>
                <a:spcPct val="100000"/>
              </a:lnSpc>
              <a:spcBef>
                <a:spcPct val="0"/>
              </a:spcBef>
              <a:spcAft>
                <a:spcPct val="0"/>
              </a:spcAft>
              <a:buNone/>
            </a:pPr>
            <a:r>
              <a:rPr lang="en-US" altLang="en-US" sz="1800" dirty="0" smtClean="0">
                <a:latin typeface="Times New Roman" pitchFamily="18" charset="0"/>
                <a:cs typeface="Times New Roman" pitchFamily="18" charset="0"/>
              </a:rPr>
              <a:t>&lt;p&gt;The World Wide Fund for Nature (WWF) is an international organization working on issues regarding the conservation, research and restoration of the environment, formerly named the World Wildlife Fund. WWF was founded in 1961.&lt;/p&gt;</a:t>
            </a:r>
          </a:p>
          <a:p>
            <a:pPr marL="457200" lvl="1" indent="0" eaLnBrk="0" fontAlgn="base" hangingPunct="0">
              <a:lnSpc>
                <a:spcPct val="100000"/>
              </a:lnSpc>
              <a:spcBef>
                <a:spcPct val="0"/>
              </a:spcBef>
              <a:spcAft>
                <a:spcPct val="0"/>
              </a:spcAft>
              <a:buNone/>
            </a:pPr>
            <a:r>
              <a:rPr lang="en-US" altLang="en-US" sz="2000" dirty="0" smtClean="0">
                <a:latin typeface="Times New Roman" pitchFamily="18" charset="0"/>
                <a:cs typeface="Times New Roman" pitchFamily="18" charset="0"/>
              </a:rPr>
              <a:t>&lt;/section&gt;</a:t>
            </a:r>
          </a:p>
          <a:p>
            <a:pPr marL="457200" lvl="1" indent="0" eaLnBrk="0" fontAlgn="base" hangingPunct="0">
              <a:lnSpc>
                <a:spcPct val="100000"/>
              </a:lnSpc>
              <a:spcBef>
                <a:spcPct val="0"/>
              </a:spcBef>
              <a:spcAft>
                <a:spcPct val="0"/>
              </a:spcAft>
              <a:buNone/>
            </a:pPr>
            <a:endParaRPr lang="en-US" altLang="en-US" sz="2000" dirty="0" smtClean="0">
              <a:latin typeface="Times New Roman" pitchFamily="18" charset="0"/>
              <a:cs typeface="Times New Roman" pitchFamily="18" charset="0"/>
            </a:endParaRPr>
          </a:p>
          <a:p>
            <a:pPr marL="457200" lvl="1" indent="0" eaLnBrk="0" fontAlgn="base" hangingPunct="0">
              <a:lnSpc>
                <a:spcPct val="100000"/>
              </a:lnSpc>
              <a:spcBef>
                <a:spcPct val="0"/>
              </a:spcBef>
              <a:spcAft>
                <a:spcPct val="0"/>
              </a:spcAft>
              <a:buNone/>
            </a:pPr>
            <a:r>
              <a:rPr lang="en-US" altLang="en-US" sz="2000" dirty="0" smtClean="0">
                <a:latin typeface="Times New Roman" pitchFamily="18" charset="0"/>
                <a:cs typeface="Times New Roman" pitchFamily="18" charset="0"/>
              </a:rPr>
              <a:t>&lt;section&gt;</a:t>
            </a:r>
          </a:p>
          <a:p>
            <a:pPr marL="914400" lvl="2" indent="0" eaLnBrk="0" fontAlgn="base" hangingPunct="0">
              <a:lnSpc>
                <a:spcPct val="100000"/>
              </a:lnSpc>
              <a:spcBef>
                <a:spcPct val="0"/>
              </a:spcBef>
              <a:spcAft>
                <a:spcPct val="0"/>
              </a:spcAft>
              <a:buNone/>
            </a:pPr>
            <a:r>
              <a:rPr lang="en-US" altLang="en-US" sz="1800" dirty="0" smtClean="0">
                <a:latin typeface="Times New Roman" pitchFamily="18" charset="0"/>
                <a:cs typeface="Times New Roman" pitchFamily="18" charset="0"/>
              </a:rPr>
              <a:t>&lt;h2&gt;WWF's Symbol&lt;/h2&gt;</a:t>
            </a:r>
          </a:p>
          <a:p>
            <a:pPr marL="914400" lvl="2" indent="0" eaLnBrk="0" fontAlgn="base" hangingPunct="0">
              <a:lnSpc>
                <a:spcPct val="100000"/>
              </a:lnSpc>
              <a:spcBef>
                <a:spcPct val="0"/>
              </a:spcBef>
              <a:spcAft>
                <a:spcPct val="0"/>
              </a:spcAft>
              <a:buNone/>
            </a:pPr>
            <a:r>
              <a:rPr lang="en-US" altLang="en-US" sz="1800" dirty="0" smtClean="0">
                <a:latin typeface="Times New Roman" pitchFamily="18" charset="0"/>
                <a:cs typeface="Times New Roman" pitchFamily="18" charset="0"/>
              </a:rPr>
              <a:t>&lt;p&gt;The Panda has become the symbol of WWF. The well-known panda logo of WWF originated from a panda named Chi </a:t>
            </a:r>
            <a:r>
              <a:rPr lang="en-US" altLang="en-US" sz="1800" dirty="0" err="1" smtClean="0">
                <a:latin typeface="Times New Roman" pitchFamily="18" charset="0"/>
                <a:cs typeface="Times New Roman" pitchFamily="18" charset="0"/>
              </a:rPr>
              <a:t>Chi</a:t>
            </a:r>
            <a:r>
              <a:rPr lang="en-US" altLang="en-US" sz="1800" dirty="0" smtClean="0">
                <a:latin typeface="Times New Roman" pitchFamily="18" charset="0"/>
                <a:cs typeface="Times New Roman" pitchFamily="18" charset="0"/>
              </a:rPr>
              <a:t> that was transferred from the Beijing Zoo to the London Zoo in the same year of the establishment of WWF.&lt;/p&gt;</a:t>
            </a:r>
          </a:p>
          <a:p>
            <a:pPr marL="457200" lvl="1" indent="0" eaLnBrk="0" fontAlgn="base" hangingPunct="0">
              <a:lnSpc>
                <a:spcPct val="100000"/>
              </a:lnSpc>
              <a:spcBef>
                <a:spcPct val="0"/>
              </a:spcBef>
              <a:spcAft>
                <a:spcPct val="0"/>
              </a:spcAft>
              <a:buNone/>
            </a:pPr>
            <a:r>
              <a:rPr lang="en-US" altLang="en-US" sz="2000" dirty="0" smtClean="0">
                <a:latin typeface="Times New Roman" pitchFamily="18" charset="0"/>
                <a:cs typeface="Times New Roman" pitchFamily="18" charset="0"/>
              </a:rPr>
              <a:t>&lt;/section&gt;</a:t>
            </a:r>
          </a:p>
          <a:p>
            <a:pPr marL="457200" lvl="1" indent="0" eaLnBrk="0" fontAlgn="base" hangingPunct="0">
              <a:lnSpc>
                <a:spcPct val="100000"/>
              </a:lnSpc>
              <a:spcBef>
                <a:spcPct val="0"/>
              </a:spcBef>
              <a:spcAft>
                <a:spcPct val="0"/>
              </a:spcAft>
              <a:buFontTx/>
              <a:buNone/>
            </a:pP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b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82097642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87820"/>
          </a:xfrm>
        </p:spPr>
        <p:txBody>
          <a:bodyPr>
            <a:normAutofit fontScale="90000"/>
          </a:bodyPr>
          <a:lstStyle/>
          <a:p>
            <a:r>
              <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&lt;</a:t>
            </a:r>
            <a:r>
              <a:rPr lang="en-US"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nav</a:t>
            </a:r>
            <a:r>
              <a:rPr 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&gt;</a:t>
            </a:r>
          </a:p>
        </p:txBody>
      </p:sp>
      <p:sp>
        <p:nvSpPr>
          <p:cNvPr id="4" name="Rectangle 1"/>
          <p:cNvSpPr>
            <a:spLocks noGrp="1" noChangeArrowheads="1"/>
          </p:cNvSpPr>
          <p:nvPr>
            <p:ph idx="1"/>
          </p:nvPr>
        </p:nvSpPr>
        <p:spPr bwMode="auto">
          <a:xfrm>
            <a:off x="943841" y="914447"/>
            <a:ext cx="7361959"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&lt;</a:t>
            </a:r>
            <a:r>
              <a:rPr kumimoji="0" lang="en-US" altLang="en-US" sz="1800" b="0" i="0" u="none" strike="noStrike" cap="none" normalizeH="0" baseline="0" dirty="0" err="1" smtClean="0">
                <a:ln>
                  <a:noFill/>
                </a:ln>
                <a:solidFill>
                  <a:srgbClr val="DC143C"/>
                </a:solidFill>
                <a:effectLst/>
                <a:latin typeface="Times New Roman" pitchFamily="18" charset="0"/>
                <a:cs typeface="Times New Roman" pitchFamily="18" charset="0"/>
              </a:rPr>
              <a:t>nav</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tag defines a set of navigation links.</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algn="just">
              <a:lnSpc>
                <a:spcPct val="100000"/>
              </a:lnSpc>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Notice that NOT all links of a document should be inside a </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&lt;</a:t>
            </a:r>
            <a:r>
              <a:rPr kumimoji="0" lang="en-US" altLang="en-US" sz="1800" b="0" i="0" u="none" strike="noStrike" cap="none" normalizeH="0" baseline="0" dirty="0" err="1" smtClean="0">
                <a:ln>
                  <a:noFill/>
                </a:ln>
                <a:solidFill>
                  <a:srgbClr val="DC143C"/>
                </a:solidFill>
                <a:effectLst/>
                <a:latin typeface="Times New Roman" pitchFamily="18" charset="0"/>
                <a:cs typeface="Times New Roman" pitchFamily="18" charset="0"/>
              </a:rPr>
              <a:t>nav</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element. The </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&lt;</a:t>
            </a:r>
            <a:r>
              <a:rPr kumimoji="0" lang="en-US" altLang="en-US" sz="1800" b="0" i="0" u="none" strike="noStrike" cap="none" normalizeH="0" baseline="0" dirty="0" err="1" smtClean="0">
                <a:ln>
                  <a:noFill/>
                </a:ln>
                <a:solidFill>
                  <a:srgbClr val="DC143C"/>
                </a:solidFill>
                <a:effectLst/>
                <a:latin typeface="Times New Roman" pitchFamily="18" charset="0"/>
                <a:cs typeface="Times New Roman" pitchFamily="18" charset="0"/>
              </a:rPr>
              <a:t>nav</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element is intended only for major blocks of navigation links.</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algn="just">
              <a:lnSpc>
                <a:spcPct val="100000"/>
              </a:lnSpc>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Browsers, such as screen readers for disabled users, can use this element to determine whether to omit the initial rendering of this content.</a:t>
            </a:r>
            <a:endParaRPr kumimoji="0" lang="en-US" alt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1066800" y="2641221"/>
            <a:ext cx="4572000" cy="4031873"/>
          </a:xfrm>
          <a:prstGeom prst="rect">
            <a:avLst/>
          </a:prstGeom>
        </p:spPr>
        <p:txBody>
          <a:bodyPr>
            <a:spAutoFit/>
          </a:bodyPr>
          <a:lstStyle/>
          <a:p>
            <a:r>
              <a:rPr lang="en-US" b="1" dirty="0" smtClean="0"/>
              <a:t>Example</a:t>
            </a:r>
          </a:p>
          <a:p>
            <a:r>
              <a:rPr lang="en-US" sz="1400" dirty="0" smtClean="0"/>
              <a:t>&lt;!</a:t>
            </a:r>
            <a:r>
              <a:rPr lang="en-US" sz="1400" dirty="0"/>
              <a:t>DOCTYPE html&gt;</a:t>
            </a:r>
          </a:p>
          <a:p>
            <a:r>
              <a:rPr lang="en-US" sz="1400" dirty="0"/>
              <a:t>&lt;html&gt;</a:t>
            </a:r>
          </a:p>
          <a:p>
            <a:r>
              <a:rPr lang="en-US" sz="1400" dirty="0"/>
              <a:t>&lt;body&gt;</a:t>
            </a:r>
          </a:p>
          <a:p>
            <a:endParaRPr lang="en-US" sz="1400" dirty="0"/>
          </a:p>
          <a:p>
            <a:r>
              <a:rPr lang="en-US" sz="1400" dirty="0"/>
              <a:t>&lt;h1&gt;The </a:t>
            </a:r>
            <a:r>
              <a:rPr lang="en-US" sz="1400" dirty="0" err="1"/>
              <a:t>nav</a:t>
            </a:r>
            <a:r>
              <a:rPr lang="en-US" sz="1400" dirty="0"/>
              <a:t> element&lt;/h1&gt;</a:t>
            </a:r>
          </a:p>
          <a:p>
            <a:endParaRPr lang="en-US" sz="1400" dirty="0"/>
          </a:p>
          <a:p>
            <a:r>
              <a:rPr lang="en-US" sz="1400" dirty="0"/>
              <a:t>&lt;p&gt;The </a:t>
            </a:r>
            <a:r>
              <a:rPr lang="en-US" sz="1400" dirty="0" err="1"/>
              <a:t>nav</a:t>
            </a:r>
            <a:r>
              <a:rPr lang="en-US" sz="1400" dirty="0"/>
              <a:t> element defines a set of navigation links:&lt;/p&gt;</a:t>
            </a:r>
          </a:p>
          <a:p>
            <a:endParaRPr lang="en-US" sz="1400" dirty="0"/>
          </a:p>
          <a:p>
            <a:r>
              <a:rPr lang="en-US" sz="1400" dirty="0"/>
              <a:t>&lt;</a:t>
            </a:r>
            <a:r>
              <a:rPr lang="en-US" sz="1400" dirty="0" err="1"/>
              <a:t>nav</a:t>
            </a:r>
            <a:r>
              <a:rPr lang="en-US" sz="1400" dirty="0"/>
              <a:t>&gt;</a:t>
            </a:r>
          </a:p>
          <a:p>
            <a:r>
              <a:rPr lang="en-US" sz="1400" dirty="0"/>
              <a:t>&lt;a </a:t>
            </a:r>
            <a:r>
              <a:rPr lang="en-US" sz="1400" dirty="0" err="1"/>
              <a:t>href</a:t>
            </a:r>
            <a:r>
              <a:rPr lang="en-US" sz="1400" dirty="0"/>
              <a:t>="/html/"&gt;HTML&lt;/a&gt; |</a:t>
            </a:r>
          </a:p>
          <a:p>
            <a:r>
              <a:rPr lang="en-US" sz="1400" dirty="0"/>
              <a:t>&lt;a </a:t>
            </a:r>
            <a:r>
              <a:rPr lang="en-US" sz="1400" dirty="0" err="1"/>
              <a:t>href</a:t>
            </a:r>
            <a:r>
              <a:rPr lang="en-US" sz="1400" dirty="0"/>
              <a:t>="/</a:t>
            </a:r>
            <a:r>
              <a:rPr lang="en-US" sz="1400" dirty="0" err="1"/>
              <a:t>css</a:t>
            </a:r>
            <a:r>
              <a:rPr lang="en-US" sz="1400" dirty="0"/>
              <a:t>/"&gt;CSS&lt;/a&gt; |</a:t>
            </a:r>
          </a:p>
          <a:p>
            <a:r>
              <a:rPr lang="en-US" sz="1400" dirty="0"/>
              <a:t>&lt;a </a:t>
            </a:r>
            <a:r>
              <a:rPr lang="en-US" sz="1400" dirty="0" err="1"/>
              <a:t>href</a:t>
            </a:r>
            <a:r>
              <a:rPr lang="en-US" sz="1400" dirty="0"/>
              <a:t>="/</a:t>
            </a:r>
            <a:r>
              <a:rPr lang="en-US" sz="1400" dirty="0" err="1"/>
              <a:t>js</a:t>
            </a:r>
            <a:r>
              <a:rPr lang="en-US" sz="1400" dirty="0"/>
              <a:t>/"&gt;JavaScript&lt;/a&gt; |</a:t>
            </a:r>
          </a:p>
          <a:p>
            <a:r>
              <a:rPr lang="en-US" sz="1400" dirty="0"/>
              <a:t>&lt;a </a:t>
            </a:r>
            <a:r>
              <a:rPr lang="en-US" sz="1400" dirty="0" err="1"/>
              <a:t>href</a:t>
            </a:r>
            <a:r>
              <a:rPr lang="en-US" sz="1400" dirty="0"/>
              <a:t>="/python/"&gt;Python&lt;/a&gt;</a:t>
            </a:r>
          </a:p>
          <a:p>
            <a:r>
              <a:rPr lang="en-US" sz="1400" dirty="0"/>
              <a:t>&lt;/</a:t>
            </a:r>
            <a:r>
              <a:rPr lang="en-US" sz="1400" dirty="0" err="1"/>
              <a:t>nav</a:t>
            </a:r>
            <a:r>
              <a:rPr lang="en-US" sz="1400" dirty="0"/>
              <a:t>&gt;</a:t>
            </a:r>
          </a:p>
          <a:p>
            <a:endParaRPr lang="en-US" sz="1400" dirty="0"/>
          </a:p>
          <a:p>
            <a:r>
              <a:rPr lang="en-US" sz="1400" dirty="0"/>
              <a:t>&lt;/body&gt;</a:t>
            </a:r>
          </a:p>
          <a:p>
            <a:r>
              <a:rPr lang="en-US" sz="1400" dirty="0"/>
              <a:t>&lt;/html&gt;</a:t>
            </a:r>
          </a:p>
        </p:txBody>
      </p:sp>
    </p:spTree>
    <p:extLst>
      <p:ext uri="{BB962C8B-B14F-4D97-AF65-F5344CB8AC3E}">
        <p14:creationId xmlns:p14="http://schemas.microsoft.com/office/powerpoint/2010/main" val="18937409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&lt;header&gt;</a:t>
            </a:r>
            <a:endParaRPr 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Rectangle 1"/>
          <p:cNvSpPr>
            <a:spLocks noGrp="1" noChangeArrowheads="1"/>
          </p:cNvSpPr>
          <p:nvPr>
            <p:ph idx="1"/>
          </p:nvPr>
        </p:nvSpPr>
        <p:spPr bwMode="auto">
          <a:xfrm>
            <a:off x="1007269" y="1397009"/>
            <a:ext cx="7450931"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1600" b="0" i="0" u="none" strike="noStrike" cap="none" normalizeH="0" baseline="0" dirty="0" smtClean="0">
                <a:ln>
                  <a:noFill/>
                </a:ln>
                <a:solidFill>
                  <a:srgbClr val="DC143C"/>
                </a:solidFill>
                <a:effectLst/>
                <a:latin typeface="Times New Roman" pitchFamily="18" charset="0"/>
                <a:cs typeface="Times New Roman" pitchFamily="18" charset="0"/>
              </a:rPr>
              <a:t>&lt;header&gt;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element represents a container for introductory content or a set of navigational links.</a:t>
            </a:r>
            <a:endParaRPr kumimoji="0" lang="en-US" alt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algn="just">
              <a:lnSpc>
                <a:spcPct val="100000"/>
              </a:lnSpc>
            </a:pP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A </a:t>
            </a:r>
            <a:r>
              <a:rPr kumimoji="0" lang="en-US" altLang="en-US" sz="1600" b="0" i="0" u="none" strike="noStrike" cap="none" normalizeH="0" baseline="0" dirty="0" smtClean="0">
                <a:ln>
                  <a:noFill/>
                </a:ln>
                <a:solidFill>
                  <a:srgbClr val="DC143C"/>
                </a:solidFill>
                <a:effectLst/>
                <a:latin typeface="Times New Roman" pitchFamily="18" charset="0"/>
                <a:cs typeface="Times New Roman" pitchFamily="18" charset="0"/>
              </a:rPr>
              <a:t>&lt;header&gt;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element typically contains:</a:t>
            </a:r>
            <a:endParaRPr kumimoji="0" lang="en-US" alt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914400" lvl="2" indent="0" algn="just">
              <a:lnSpc>
                <a:spcPct val="100000"/>
              </a:lnSpc>
              <a:buFontTx/>
              <a:buChar char="•"/>
            </a:pPr>
            <a:r>
              <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rPr>
              <a:t>one or more heading elements (&lt;h1&gt; - &lt;h6&gt;)</a:t>
            </a:r>
          </a:p>
          <a:p>
            <a:pPr marL="914400" lvl="2" indent="0" algn="just">
              <a:lnSpc>
                <a:spcPct val="100000"/>
              </a:lnSpc>
              <a:buFontTx/>
              <a:buChar char="•"/>
            </a:pPr>
            <a:r>
              <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rPr>
              <a:t>logo or icon</a:t>
            </a:r>
          </a:p>
          <a:p>
            <a:pPr marL="914400" lvl="2" indent="0" algn="just">
              <a:lnSpc>
                <a:spcPct val="100000"/>
              </a:lnSpc>
              <a:buFontTx/>
              <a:buChar char="•"/>
            </a:pPr>
            <a:r>
              <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rPr>
              <a:t>authorship information</a:t>
            </a:r>
          </a:p>
          <a:p>
            <a:pPr algn="just">
              <a:lnSpc>
                <a:spcPct val="100000"/>
              </a:lnSpc>
            </a:pPr>
            <a:r>
              <a:rPr kumimoji="0" lang="en-US" altLang="en-US" sz="1600" b="1" i="0" u="none" strike="noStrike" cap="none" normalizeH="0" baseline="0" dirty="0" smtClean="0">
                <a:ln>
                  <a:noFill/>
                </a:ln>
                <a:solidFill>
                  <a:srgbClr val="000000"/>
                </a:solidFill>
                <a:effectLst/>
                <a:latin typeface="Times New Roman" pitchFamily="18" charset="0"/>
                <a:cs typeface="Times New Roman" pitchFamily="18" charset="0"/>
              </a:rPr>
              <a:t>Note:</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You can have several </a:t>
            </a:r>
            <a:r>
              <a:rPr kumimoji="0" lang="en-US" altLang="en-US" sz="1600" b="0" i="0" u="none" strike="noStrike" cap="none" normalizeH="0" baseline="0" dirty="0" smtClean="0">
                <a:ln>
                  <a:noFill/>
                </a:ln>
                <a:solidFill>
                  <a:srgbClr val="DC143C"/>
                </a:solidFill>
                <a:effectLst/>
                <a:latin typeface="Times New Roman" pitchFamily="18" charset="0"/>
                <a:cs typeface="Times New Roman" pitchFamily="18" charset="0"/>
              </a:rPr>
              <a:t>&lt;header&gt;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elements in one HTML document. However, </a:t>
            </a:r>
            <a:r>
              <a:rPr kumimoji="0" lang="en-US" altLang="en-US" sz="1600" b="0" i="0" u="none" strike="noStrike" cap="none" normalizeH="0" baseline="0" dirty="0" smtClean="0">
                <a:ln>
                  <a:noFill/>
                </a:ln>
                <a:solidFill>
                  <a:srgbClr val="DC143C"/>
                </a:solidFill>
                <a:effectLst/>
                <a:latin typeface="Times New Roman" pitchFamily="18" charset="0"/>
                <a:cs typeface="Times New Roman" pitchFamily="18" charset="0"/>
              </a:rPr>
              <a:t>&lt;header&gt;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cannot be placed within a &lt;footer&gt;, &lt;address&gt; or another </a:t>
            </a:r>
            <a:r>
              <a:rPr kumimoji="0" lang="en-US" altLang="en-US" sz="1600" b="0" i="0" u="none" strike="noStrike" cap="none" normalizeH="0" baseline="0" dirty="0" smtClean="0">
                <a:ln>
                  <a:noFill/>
                </a:ln>
                <a:solidFill>
                  <a:srgbClr val="DC143C"/>
                </a:solidFill>
                <a:effectLst/>
                <a:latin typeface="Times New Roman" pitchFamily="18" charset="0"/>
                <a:cs typeface="Times New Roman" pitchFamily="18" charset="0"/>
              </a:rPr>
              <a:t>&lt;header&gt;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element.</a:t>
            </a:r>
            <a:endPar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1066800" y="3733800"/>
            <a:ext cx="4572000" cy="2954655"/>
          </a:xfrm>
          <a:prstGeom prst="rect">
            <a:avLst/>
          </a:prstGeom>
        </p:spPr>
        <p:txBody>
          <a:bodyPr>
            <a:spAutoFit/>
          </a:bodyPr>
          <a:lstStyle/>
          <a:p>
            <a:r>
              <a:rPr lang="en-US" sz="2400" b="1" dirty="0" smtClean="0"/>
              <a:t>Example</a:t>
            </a:r>
          </a:p>
          <a:p>
            <a:r>
              <a:rPr lang="en-US" dirty="0" smtClean="0"/>
              <a:t>&lt;</a:t>
            </a:r>
            <a:r>
              <a:rPr lang="en-US" dirty="0"/>
              <a:t>article&gt;</a:t>
            </a:r>
          </a:p>
          <a:p>
            <a:r>
              <a:rPr lang="en-US" dirty="0"/>
              <a:t>      &lt;header&gt;</a:t>
            </a:r>
          </a:p>
          <a:p>
            <a:r>
              <a:rPr lang="en-US" dirty="0"/>
              <a:t>        &lt;h1&gt;A heading here&lt;/h1&gt;</a:t>
            </a:r>
          </a:p>
          <a:p>
            <a:r>
              <a:rPr lang="en-US" dirty="0"/>
              <a:t>        &lt;p&gt;Posted by John Doe&lt;/p&gt;</a:t>
            </a:r>
          </a:p>
          <a:p>
            <a:r>
              <a:rPr lang="en-US" dirty="0"/>
              <a:t>        &lt;p&gt;Some additional information here&lt;/p&gt;</a:t>
            </a:r>
          </a:p>
          <a:p>
            <a:r>
              <a:rPr lang="en-US" dirty="0"/>
              <a:t>      &lt;/header&gt;</a:t>
            </a:r>
          </a:p>
          <a:p>
            <a:r>
              <a:rPr lang="en-US" dirty="0"/>
              <a:t>      &lt;p&gt;Lorem Ipsum dolor set </a:t>
            </a:r>
            <a:r>
              <a:rPr lang="en-US" dirty="0" err="1"/>
              <a:t>amet</a:t>
            </a:r>
            <a:r>
              <a:rPr lang="en-US" dirty="0"/>
              <a:t>....&lt;/p&gt;</a:t>
            </a:r>
          </a:p>
          <a:p>
            <a:r>
              <a:rPr lang="en-US" dirty="0"/>
              <a:t> </a:t>
            </a:r>
            <a:r>
              <a:rPr lang="en-US" dirty="0" smtClean="0"/>
              <a:t>&lt;/</a:t>
            </a:r>
            <a:r>
              <a:rPr lang="en-US" dirty="0"/>
              <a:t>article&gt;</a:t>
            </a:r>
          </a:p>
        </p:txBody>
      </p:sp>
    </p:spTree>
    <p:extLst>
      <p:ext uri="{BB962C8B-B14F-4D97-AF65-F5344CB8AC3E}">
        <p14:creationId xmlns:p14="http://schemas.microsoft.com/office/powerpoint/2010/main" val="83536066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&lt;footer&gt;</a:t>
            </a:r>
            <a:endParaRPr 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Rectangle 1"/>
          <p:cNvSpPr>
            <a:spLocks noGrp="1" noChangeArrowheads="1"/>
          </p:cNvSpPr>
          <p:nvPr>
            <p:ph idx="1"/>
          </p:nvPr>
        </p:nvSpPr>
        <p:spPr bwMode="auto">
          <a:xfrm>
            <a:off x="989191" y="1646529"/>
            <a:ext cx="7926209"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&lt;footer&gt;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tag defines a footer for a document or section.</a:t>
            </a:r>
            <a:endParaRPr kumimoji="0" lang="en-US" alt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a:lnSpc>
                <a:spcPct val="100000"/>
              </a:lnSpc>
            </a:pP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A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&lt;footer&gt;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element typically contains:</a:t>
            </a:r>
            <a:endParaRPr kumimoji="0" lang="en-US" alt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1">
              <a:lnSpc>
                <a:spcPct val="100000"/>
              </a:lnSpc>
              <a:buFont typeface="Wingdings" panose="05000000000000000000" pitchFamily="2" charset="2"/>
              <a:buChar char="ü"/>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authorship information</a:t>
            </a:r>
          </a:p>
          <a:p>
            <a:pPr lvl="1">
              <a:lnSpc>
                <a:spcPct val="100000"/>
              </a:lnSpc>
              <a:buFont typeface="Wingdings" panose="05000000000000000000" pitchFamily="2" charset="2"/>
              <a:buChar char="ü"/>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copyright information</a:t>
            </a:r>
          </a:p>
          <a:p>
            <a:pPr lvl="1">
              <a:lnSpc>
                <a:spcPct val="100000"/>
              </a:lnSpc>
              <a:buFont typeface="Wingdings" panose="05000000000000000000" pitchFamily="2" charset="2"/>
              <a:buChar char="ü"/>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contact information</a:t>
            </a:r>
          </a:p>
          <a:p>
            <a:pPr lvl="1">
              <a:lnSpc>
                <a:spcPct val="100000"/>
              </a:lnSpc>
              <a:buFont typeface="Wingdings" panose="05000000000000000000" pitchFamily="2" charset="2"/>
              <a:buChar char="ü"/>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sitemap</a:t>
            </a:r>
          </a:p>
          <a:p>
            <a:pPr lvl="1">
              <a:lnSpc>
                <a:spcPct val="100000"/>
              </a:lnSpc>
              <a:buFont typeface="Wingdings" panose="05000000000000000000" pitchFamily="2" charset="2"/>
              <a:buChar char="ü"/>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back to top links</a:t>
            </a:r>
          </a:p>
          <a:p>
            <a:pPr lvl="1">
              <a:lnSpc>
                <a:spcPct val="100000"/>
              </a:lnSpc>
              <a:buFont typeface="Wingdings" panose="05000000000000000000" pitchFamily="2" charset="2"/>
              <a:buChar char="ü"/>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related documents</a:t>
            </a:r>
          </a:p>
          <a:p>
            <a:pPr>
              <a:lnSpc>
                <a:spcPct val="100000"/>
              </a:lnSpc>
            </a:pP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You can have several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&lt;footer&gt;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elements in one document.</a:t>
            </a:r>
            <a:endParaRPr kumimoji="0" lang="en-US" altLang="en-US" sz="4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1080655" y="4693518"/>
            <a:ext cx="4572000" cy="2031325"/>
          </a:xfrm>
          <a:prstGeom prst="rect">
            <a:avLst/>
          </a:prstGeom>
        </p:spPr>
        <p:txBody>
          <a:bodyPr>
            <a:spAutoFit/>
          </a:bodyPr>
          <a:lstStyle/>
          <a:p>
            <a:r>
              <a:rPr lang="en-US" b="1" dirty="0">
                <a:solidFill>
                  <a:srgbClr val="000000"/>
                </a:solidFill>
                <a:latin typeface="Segoe UI" panose="020B0502040204020203" pitchFamily="34" charset="0"/>
              </a:rPr>
              <a:t>Example</a:t>
            </a:r>
          </a:p>
          <a:p>
            <a:endParaRPr lang="en-US" dirty="0">
              <a:solidFill>
                <a:srgbClr val="000000"/>
              </a:solidFill>
              <a:latin typeface="Verdana" panose="020B0604030504040204" pitchFamily="34" charset="0"/>
            </a:endParaRPr>
          </a:p>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footer</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Author: </a:t>
            </a:r>
            <a:r>
              <a:rPr lang="en-US" dirty="0" err="1">
                <a:solidFill>
                  <a:srgbClr val="000000"/>
                </a:solidFill>
                <a:latin typeface="Consolas" panose="020B0609020204030204" pitchFamily="49" charset="0"/>
              </a:rPr>
              <a:t>Hege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Refsnes</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&gt;&lt;</a:t>
            </a:r>
            <a:r>
              <a:rPr lang="en-US" dirty="0">
                <a:solidFill>
                  <a:srgbClr val="A52A2A"/>
                </a:solidFill>
                <a:latin typeface="Consolas" panose="020B0609020204030204" pitchFamily="49" charset="0"/>
              </a:rPr>
              <a:t>a</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href</a:t>
            </a:r>
            <a:r>
              <a:rPr lang="en-US" dirty="0">
                <a:solidFill>
                  <a:srgbClr val="0000CD"/>
                </a:solidFill>
                <a:latin typeface="Consolas" panose="020B0609020204030204" pitchFamily="49" charset="0"/>
              </a:rPr>
              <a:t>="mailto:hege@example.com"&gt;</a:t>
            </a:r>
            <a:r>
              <a:rPr lang="en-US" dirty="0">
                <a:solidFill>
                  <a:srgbClr val="000000"/>
                </a:solidFill>
                <a:latin typeface="Consolas" panose="020B0609020204030204" pitchFamily="49" charset="0"/>
              </a:rPr>
              <a:t>hege@example.com</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a:t>
            </a:r>
            <a:r>
              <a:rPr lang="en-US" dirty="0">
                <a:solidFill>
                  <a:srgbClr val="0000CD"/>
                </a:solidFill>
                <a:latin typeface="Consolas" panose="020B0609020204030204" pitchFamily="49" charset="0"/>
              </a:rPr>
              <a:t>&gt;&lt;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/footer</a:t>
            </a:r>
            <a:r>
              <a:rPr lang="en-US" dirty="0">
                <a:solidFill>
                  <a:srgbClr val="0000CD"/>
                </a:solidFill>
                <a:latin typeface="Consolas" panose="020B0609020204030204" pitchFamily="49" charset="0"/>
              </a:rPr>
              <a:t>&gt;</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935793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365126"/>
            <a:ext cx="7886700" cy="660111"/>
          </a:xfrm>
        </p:spPr>
        <p:txBody>
          <a:bodyPr>
            <a:normAutofit fontScale="90000"/>
          </a:bodyPr>
          <a:lstStyle/>
          <a:p>
            <a:r>
              <a:rPr lang="en-US" b="1" dirty="0" smtClean="0">
                <a:solidFill>
                  <a:srgbClr val="C00000"/>
                </a:solidFill>
                <a:latin typeface="Times New Roman" pitchFamily="18" charset="0"/>
                <a:cs typeface="Times New Roman" pitchFamily="18" charset="0"/>
              </a:rPr>
              <a:t>&lt;div&gt;</a:t>
            </a:r>
            <a:endParaRPr lang="en-US" b="1" dirty="0">
              <a:solidFill>
                <a:srgbClr val="C00000"/>
              </a:solidFill>
              <a:latin typeface="Times New Roman" pitchFamily="18" charset="0"/>
              <a:cs typeface="Times New Roman" pitchFamily="18" charset="0"/>
            </a:endParaRPr>
          </a:p>
        </p:txBody>
      </p:sp>
      <p:sp>
        <p:nvSpPr>
          <p:cNvPr id="4" name="Rectangle 1"/>
          <p:cNvSpPr>
            <a:spLocks noGrp="1" noChangeArrowheads="1"/>
          </p:cNvSpPr>
          <p:nvPr>
            <p:ph idx="1"/>
          </p:nvPr>
        </p:nvSpPr>
        <p:spPr bwMode="auto">
          <a:xfrm>
            <a:off x="990600" y="1239960"/>
            <a:ext cx="7008668"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&lt;div&gt;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tag defines a division or a section in an HTML document.</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&lt;div&gt;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tag is used as a container for HTML elements - which is then styled with CSS or manipulated with JavaScript.</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&lt;div&gt;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tag is easily styled by using the class or id attribute.</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Any sort of content can be put inside the </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&lt;div&gt;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tag! </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smtClean="0">
                <a:ln>
                  <a:noFill/>
                </a:ln>
                <a:solidFill>
                  <a:srgbClr val="000000"/>
                </a:solidFill>
                <a:effectLst/>
                <a:latin typeface="Times New Roman" pitchFamily="18" charset="0"/>
                <a:cs typeface="Times New Roman" pitchFamily="18" charset="0"/>
              </a:rPr>
              <a:t>Note:</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By default, browsers always place a line break before and after the </a:t>
            </a: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&lt;div&gt;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element.</a:t>
            </a:r>
            <a:endParaRPr kumimoji="0" lang="en-US" alt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1066800" y="3758646"/>
            <a:ext cx="4572000" cy="1938992"/>
          </a:xfrm>
          <a:prstGeom prst="rect">
            <a:avLst/>
          </a:prstGeom>
        </p:spPr>
        <p:txBody>
          <a:bodyPr>
            <a:spAutoFit/>
          </a:bodyPr>
          <a:lstStyle/>
          <a:p>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html</a:t>
            </a:r>
            <a:r>
              <a:rPr lang="en-US" sz="1200" dirty="0" smtClean="0">
                <a:solidFill>
                  <a:srgbClr val="0000CD"/>
                </a:solidFill>
                <a:latin typeface="Consolas" panose="020B0609020204030204" pitchFamily="49" charset="0"/>
              </a:rPr>
              <a:t>&gt;</a:t>
            </a:r>
            <a:r>
              <a:rPr lang="en-US" sz="1200" dirty="0"/>
              <a:t/>
            </a:r>
            <a:br>
              <a:rPr lang="en-US" sz="1200" dirty="0"/>
            </a:b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body</a:t>
            </a:r>
            <a:r>
              <a:rPr lang="en-US" sz="1200" dirty="0">
                <a:solidFill>
                  <a:srgbClr val="0000CD"/>
                </a:solidFill>
                <a:latin typeface="Consolas" panose="020B0609020204030204" pitchFamily="49" charset="0"/>
              </a:rPr>
              <a:t>&gt;</a:t>
            </a:r>
            <a:r>
              <a:rPr lang="en-US" sz="1200" dirty="0"/>
              <a:t/>
            </a:r>
            <a:br>
              <a:rPr lang="en-US" sz="1200" dirty="0"/>
            </a:br>
            <a:r>
              <a:rPr lang="en-US" sz="1200" dirty="0"/>
              <a:t/>
            </a:r>
            <a:br>
              <a:rPr lang="en-US" sz="1200" dirty="0"/>
            </a:b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div</a:t>
            </a:r>
            <a:r>
              <a:rPr lang="en-US" sz="1200" dirty="0">
                <a:solidFill>
                  <a:srgbClr val="FF0000"/>
                </a:solidFill>
                <a:latin typeface="Consolas" panose="020B0609020204030204" pitchFamily="49" charset="0"/>
              </a:rPr>
              <a:t> class</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myDiv</a:t>
            </a:r>
            <a:r>
              <a:rPr lang="en-US" sz="1200" dirty="0">
                <a:solidFill>
                  <a:srgbClr val="0000CD"/>
                </a:solidFill>
                <a:latin typeface="Consolas" panose="020B0609020204030204" pitchFamily="49" charset="0"/>
              </a:rPr>
              <a:t>"&gt;</a:t>
            </a:r>
            <a:r>
              <a:rPr lang="en-US" sz="1200" dirty="0"/>
              <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h2</a:t>
            </a:r>
            <a:r>
              <a:rPr lang="en-US" sz="1200" dirty="0">
                <a:solidFill>
                  <a:srgbClr val="0000CD"/>
                </a:solidFill>
                <a:latin typeface="Consolas" panose="020B0609020204030204" pitchFamily="49" charset="0"/>
              </a:rPr>
              <a:t>&gt;</a:t>
            </a:r>
            <a:r>
              <a:rPr lang="en-US" sz="1200" dirty="0">
                <a:solidFill>
                  <a:srgbClr val="000000"/>
                </a:solidFill>
                <a:latin typeface="Consolas" panose="020B0609020204030204" pitchFamily="49" charset="0"/>
              </a:rPr>
              <a:t>This is a heading in a div element</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/h2</a:t>
            </a:r>
            <a:r>
              <a:rPr lang="en-US" sz="1200" dirty="0">
                <a:solidFill>
                  <a:srgbClr val="0000CD"/>
                </a:solidFill>
                <a:latin typeface="Consolas" panose="020B0609020204030204" pitchFamily="49" charset="0"/>
              </a:rPr>
              <a:t>&gt;</a:t>
            </a:r>
            <a:r>
              <a:rPr lang="en-US" sz="1200" dirty="0"/>
              <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p</a:t>
            </a:r>
            <a:r>
              <a:rPr lang="en-US" sz="1200" dirty="0">
                <a:solidFill>
                  <a:srgbClr val="0000CD"/>
                </a:solidFill>
                <a:latin typeface="Consolas" panose="020B0609020204030204" pitchFamily="49" charset="0"/>
              </a:rPr>
              <a:t>&gt;</a:t>
            </a:r>
            <a:r>
              <a:rPr lang="en-US" sz="1200" dirty="0">
                <a:solidFill>
                  <a:srgbClr val="000000"/>
                </a:solidFill>
                <a:latin typeface="Consolas" panose="020B0609020204030204" pitchFamily="49" charset="0"/>
              </a:rPr>
              <a:t>This is some text in a div element.</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/p</a:t>
            </a:r>
            <a:r>
              <a:rPr lang="en-US" sz="1200" dirty="0">
                <a:solidFill>
                  <a:srgbClr val="0000CD"/>
                </a:solidFill>
                <a:latin typeface="Consolas" panose="020B0609020204030204" pitchFamily="49" charset="0"/>
              </a:rPr>
              <a:t>&gt;</a:t>
            </a:r>
            <a:r>
              <a:rPr lang="en-US" sz="1200" dirty="0"/>
              <a:t/>
            </a:r>
            <a:br>
              <a:rPr lang="en-US" sz="1200" dirty="0"/>
            </a:b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/div</a:t>
            </a:r>
            <a:r>
              <a:rPr lang="en-US" sz="1200" dirty="0">
                <a:solidFill>
                  <a:srgbClr val="0000CD"/>
                </a:solidFill>
                <a:latin typeface="Consolas" panose="020B0609020204030204" pitchFamily="49" charset="0"/>
              </a:rPr>
              <a:t>&gt;</a:t>
            </a:r>
            <a:r>
              <a:rPr lang="en-US" sz="1200" dirty="0"/>
              <a:t/>
            </a:r>
            <a:br>
              <a:rPr lang="en-US" sz="1200" dirty="0"/>
            </a:br>
            <a:r>
              <a:rPr lang="en-US" sz="1200" dirty="0"/>
              <a:t/>
            </a:r>
            <a:br>
              <a:rPr lang="en-US" sz="1200" dirty="0"/>
            </a:b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/body</a:t>
            </a:r>
            <a:r>
              <a:rPr lang="en-US" sz="1200" dirty="0">
                <a:solidFill>
                  <a:srgbClr val="0000CD"/>
                </a:solidFill>
                <a:latin typeface="Consolas" panose="020B0609020204030204" pitchFamily="49" charset="0"/>
              </a:rPr>
              <a:t>&gt;</a:t>
            </a:r>
            <a:r>
              <a:rPr lang="en-US" sz="1200" dirty="0"/>
              <a:t/>
            </a:r>
            <a:br>
              <a:rPr lang="en-US" sz="1200" dirty="0"/>
            </a:b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/html</a:t>
            </a:r>
            <a:r>
              <a:rPr lang="en-US" sz="1200" dirty="0">
                <a:solidFill>
                  <a:srgbClr val="0000CD"/>
                </a:solidFill>
                <a:latin typeface="Consolas" panose="020B0609020204030204" pitchFamily="49" charset="0"/>
              </a:rPr>
              <a:t>&gt;</a:t>
            </a:r>
            <a:endParaRPr lang="en-US" sz="1200" dirty="0"/>
          </a:p>
        </p:txBody>
      </p:sp>
    </p:spTree>
    <p:extLst>
      <p:ext uri="{BB962C8B-B14F-4D97-AF65-F5344CB8AC3E}">
        <p14:creationId xmlns:p14="http://schemas.microsoft.com/office/powerpoint/2010/main" val="205100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Autofit/>
          </a:bodyPr>
          <a:lstStyle/>
          <a:p>
            <a:r>
              <a:rPr lang="en-US" sz="3200" b="1" dirty="0" smtClean="0">
                <a:latin typeface="Times New Roman" pitchFamily="18" charset="0"/>
                <a:cs typeface="Times New Roman" pitchFamily="18" charset="0"/>
              </a:rPr>
              <a:t>Paired and Unpaired Tags</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257800"/>
          </a:xfrm>
        </p:spPr>
        <p:txBody>
          <a:bodyPr>
            <a:normAutofit lnSpcReduction="10000"/>
          </a:bodyPr>
          <a:lstStyle/>
          <a:p>
            <a:pPr algn="just"/>
            <a:r>
              <a:rPr lang="en-US" b="1" dirty="0" smtClean="0">
                <a:latin typeface="Times New Roman" pitchFamily="18" charset="0"/>
                <a:cs typeface="Times New Roman" pitchFamily="18" charset="0"/>
              </a:rPr>
              <a:t>Unpaired Tags</a:t>
            </a:r>
          </a:p>
          <a:p>
            <a:pPr marL="484632" indent="-457200" algn="just">
              <a:buFont typeface="Wingdings" pitchFamily="2" charset="2"/>
              <a:buChar char="q"/>
            </a:pPr>
            <a:r>
              <a:rPr lang="en-US" dirty="0" smtClean="0">
                <a:latin typeface="Times New Roman" pitchFamily="18" charset="0"/>
                <a:cs typeface="Times New Roman" pitchFamily="18" charset="0"/>
              </a:rPr>
              <a:t>An HTML tag is called an unpaired tag when the tag only has an opening tag and does not have a closing tag or companion tag.</a:t>
            </a:r>
          </a:p>
          <a:p>
            <a:pPr marL="484632" indent="-457200" algn="just">
              <a:buFont typeface="Wingdings" pitchFamily="2" charset="2"/>
              <a:buChar char="q"/>
            </a:pPr>
            <a:r>
              <a:rPr lang="en-US" dirty="0" smtClean="0">
                <a:latin typeface="Times New Roman" pitchFamily="18" charset="0"/>
                <a:cs typeface="Times New Roman" pitchFamily="18" charset="0"/>
              </a:rPr>
              <a:t>The unpaired tag does not require a closing tag, an opening tag is sufficient in this type.</a:t>
            </a:r>
          </a:p>
          <a:p>
            <a:pPr marL="484632" indent="-457200" algn="just">
              <a:buFont typeface="Wingdings" pitchFamily="2" charset="2"/>
              <a:buChar char="q"/>
            </a:pPr>
            <a:r>
              <a:rPr lang="en-US" dirty="0" smtClean="0">
                <a:latin typeface="Times New Roman" pitchFamily="18" charset="0"/>
                <a:cs typeface="Times New Roman" pitchFamily="18" charset="0"/>
              </a:rPr>
              <a:t>Unpaired tags are also called Standalone tags or singular tags.</a:t>
            </a:r>
          </a:p>
          <a:p>
            <a:pPr algn="just"/>
            <a:r>
              <a:rPr lang="en-US" dirty="0" smtClean="0">
                <a:latin typeface="Times New Roman" pitchFamily="18" charset="0"/>
                <a:cs typeface="Times New Roman" pitchFamily="18" charset="0"/>
              </a:rPr>
              <a:t>Example:</a:t>
            </a:r>
          </a:p>
          <a:p>
            <a:pPr algn="just"/>
            <a:r>
              <a:rPr lang="en-US" dirty="0" smtClean="0">
                <a:latin typeface="Times New Roman" pitchFamily="18" charset="0"/>
                <a:cs typeface="Times New Roman" pitchFamily="18" charset="0"/>
              </a:rPr>
              <a:t>&lt;p&gt; this is paragraph &lt;/p&gt;</a:t>
            </a:r>
          </a:p>
          <a:p>
            <a:pPr algn="just"/>
            <a:r>
              <a:rPr lang="en-US" b="1" dirty="0" smtClean="0">
                <a:latin typeface="Times New Roman" pitchFamily="18" charset="0"/>
                <a:cs typeface="Times New Roman" pitchFamily="18" charset="0"/>
              </a:rPr>
              <a:t>&lt;</a:t>
            </a:r>
            <a:r>
              <a:rPr lang="en-US" b="1" dirty="0" err="1" smtClean="0">
                <a:latin typeface="Times New Roman" pitchFamily="18" charset="0"/>
                <a:cs typeface="Times New Roman" pitchFamily="18" charset="0"/>
              </a:rPr>
              <a:t>hr</a:t>
            </a:r>
            <a:r>
              <a:rPr lang="en-US" b="1" dirty="0" smtClean="0">
                <a:latin typeface="Times New Roman" pitchFamily="18" charset="0"/>
                <a:cs typeface="Times New Roman" pitchFamily="18" charset="0"/>
              </a:rPr>
              <a:t>&gt;</a:t>
            </a:r>
          </a:p>
          <a:p>
            <a:pPr algn="just"/>
            <a:r>
              <a:rPr lang="en-US" dirty="0" smtClean="0">
                <a:latin typeface="Times New Roman" pitchFamily="18" charset="0"/>
                <a:cs typeface="Times New Roman" pitchFamily="18" charset="0"/>
              </a:rPr>
              <a:t>&lt;i&gt;&lt;b&gt; this is a bold and italicized text&lt;/b&gt;&lt;/i&gt;</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13</a:t>
            </a:fld>
            <a:endParaRPr lang="en-US"/>
          </a:p>
        </p:txBody>
      </p:sp>
    </p:spTree>
    <p:extLst>
      <p:ext uri="{BB962C8B-B14F-4D97-AF65-F5344CB8AC3E}">
        <p14:creationId xmlns:p14="http://schemas.microsoft.com/office/powerpoint/2010/main" val="215549466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79904"/>
          </a:xfrm>
        </p:spPr>
        <p:txBody>
          <a:bodyPr>
            <a:normAutofit fontScale="90000"/>
          </a:bodyPr>
          <a:lstStyle/>
          <a:p>
            <a:r>
              <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Class and ID attributes</a:t>
            </a:r>
            <a:endParaRPr 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Rectangle 4"/>
          <p:cNvSpPr>
            <a:spLocks noChangeArrowheads="1"/>
          </p:cNvSpPr>
          <p:nvPr/>
        </p:nvSpPr>
        <p:spPr bwMode="auto">
          <a:xfrm>
            <a:off x="124691" y="1720790"/>
            <a:ext cx="0" cy="639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2830" tIns="179331" rIns="-14283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1066800" y="1582289"/>
            <a:ext cx="7001200" cy="24262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lgn="just">
              <a:buFont typeface="Arial" panose="020B0604020202020204" pitchFamily="34" charset="0"/>
              <a:buChar char="•"/>
            </a:pPr>
            <a:r>
              <a:rPr lang="en-US" altLang="en-US" dirty="0">
                <a:solidFill>
                  <a:srgbClr val="000000"/>
                </a:solidFill>
                <a:latin typeface="Times New Roman" pitchFamily="18" charset="0"/>
                <a:cs typeface="Times New Roman" pitchFamily="18" charset="0"/>
              </a:rPr>
              <a:t>The HTML </a:t>
            </a:r>
            <a:r>
              <a:rPr lang="en-US" altLang="en-US" dirty="0">
                <a:solidFill>
                  <a:srgbClr val="DC143C"/>
                </a:solidFill>
                <a:latin typeface="Times New Roman" pitchFamily="18" charset="0"/>
                <a:cs typeface="Times New Roman" pitchFamily="18" charset="0"/>
              </a:rPr>
              <a:t>class</a:t>
            </a:r>
            <a:r>
              <a:rPr lang="en-US" altLang="en-US" dirty="0">
                <a:solidFill>
                  <a:srgbClr val="000000"/>
                </a:solidFill>
                <a:latin typeface="Times New Roman" pitchFamily="18" charset="0"/>
                <a:cs typeface="Times New Roman" pitchFamily="18" charset="0"/>
              </a:rPr>
              <a:t> attribute is used to specify a class for an HTML element.</a:t>
            </a:r>
            <a:endParaRPr lang="en-US" altLang="en-US" dirty="0">
              <a:latin typeface="Times New Roman" pitchFamily="18" charset="0"/>
              <a:cs typeface="Times New Roman" pitchFamily="18" charset="0"/>
            </a:endParaRPr>
          </a:p>
          <a:p>
            <a:pPr lvl="0" algn="just"/>
            <a:r>
              <a:rPr lang="en-US" altLang="en-US" dirty="0">
                <a:solidFill>
                  <a:srgbClr val="000000"/>
                </a:solidFill>
                <a:latin typeface="Times New Roman" pitchFamily="18" charset="0"/>
                <a:cs typeface="Times New Roman" pitchFamily="18" charset="0"/>
              </a:rPr>
              <a:t>Multiple HTML elements can share the same class.</a:t>
            </a:r>
            <a:endParaRPr lang="en-US" altLang="en-US"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Times New Roman" pitchFamily="18" charset="0"/>
                <a:cs typeface="Times New Roman" pitchFamily="18" charset="0"/>
              </a:rPr>
              <a:t>Using The class Attribute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b="0" i="0" u="none" strike="noStrike" cap="none" normalizeH="0" baseline="0" dirty="0" smtClean="0">
                <a:ln>
                  <a:noFill/>
                </a:ln>
                <a:solidFill>
                  <a:srgbClr val="DC143C"/>
                </a:solidFill>
                <a:effectLst/>
                <a:latin typeface="Times New Roman" pitchFamily="18" charset="0"/>
                <a:cs typeface="Times New Roman" pitchFamily="18" charset="0"/>
              </a:rPr>
              <a:t>class</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attribute is often used to point to a class name in a style sheet.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It can also be used by a JavaScript to access and manipulate elements with the specific class name.</a:t>
            </a:r>
            <a:endPar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 name="Rectangle 8"/>
          <p:cNvSpPr>
            <a:spLocks noChangeArrowheads="1"/>
          </p:cNvSpPr>
          <p:nvPr/>
        </p:nvSpPr>
        <p:spPr bwMode="auto">
          <a:xfrm>
            <a:off x="1030432" y="4030356"/>
            <a:ext cx="3008168" cy="18748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C00000"/>
                </a:solidFill>
                <a:effectLst/>
                <a:latin typeface="Nunito"/>
              </a:rPr>
              <a:t>Syntax:</a:t>
            </a:r>
            <a:endParaRPr kumimoji="0" lang="en-US" altLang="en-US" b="0"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&lt;element </a:t>
            </a:r>
            <a:r>
              <a:rPr lang="en-US" altLang="en-US" sz="1600" dirty="0" smtClean="0">
                <a:solidFill>
                  <a:srgbClr val="273239"/>
                </a:solidFill>
                <a:latin typeface="Consolas" panose="020B0609020204030204" pitchFamily="49" charset="0"/>
              </a:rPr>
              <a:t>class</a:t>
            </a:r>
            <a:r>
              <a:rPr kumimoji="0" lang="en-US" altLang="en-US" sz="1600" b="0" i="0" u="none" strike="noStrike" cap="none" normalizeH="0" baseline="0" dirty="0" smtClean="0">
                <a:ln>
                  <a:noFill/>
                </a:ln>
                <a:solidFill>
                  <a:srgbClr val="273239"/>
                </a:solidFill>
                <a:effectLst/>
                <a:latin typeface="Consolas" panose="020B0609020204030204" pitchFamily="49" charset="0"/>
              </a:rPr>
              <a:t>="</a:t>
            </a:r>
            <a:r>
              <a:rPr kumimoji="0" lang="en-US" altLang="en-US" sz="1600" b="0" i="0" u="none" strike="noStrike" cap="none" normalizeH="0" baseline="0" dirty="0" err="1" smtClean="0">
                <a:ln>
                  <a:noFill/>
                </a:ln>
                <a:solidFill>
                  <a:srgbClr val="273239"/>
                </a:solidFill>
                <a:effectLst/>
                <a:latin typeface="Consolas" panose="020B0609020204030204" pitchFamily="49" charset="0"/>
              </a:rPr>
              <a:t>class_name</a:t>
            </a:r>
            <a:r>
              <a:rPr kumimoji="0" lang="en-US" altLang="en-US" sz="1600" b="0" i="0" u="none" strike="noStrike" cap="none" normalizeH="0" baseline="0" dirty="0" smtClean="0">
                <a:ln>
                  <a:noFill/>
                </a:ln>
                <a:solidFill>
                  <a:srgbClr val="273239"/>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273239"/>
                </a:solidFill>
                <a:effectLst/>
                <a:latin typeface="Consolas" panose="020B0609020204030204" pitchFamily="49" charset="0"/>
              </a:rPr>
              <a:t>In CSS Stylesheet: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73239"/>
                </a:solidFill>
                <a:latin typeface="Consolas" panose="020B0609020204030204" pitchFamily="49" charset="0"/>
              </a:rPr>
              <a:t>.</a:t>
            </a:r>
            <a:r>
              <a:rPr lang="en-US" altLang="en-US" sz="1600" dirty="0" err="1" smtClean="0">
                <a:solidFill>
                  <a:srgbClr val="273239"/>
                </a:solidFill>
                <a:latin typeface="Consolas" panose="020B0609020204030204" pitchFamily="49" charset="0"/>
              </a:rPr>
              <a:t>class</a:t>
            </a:r>
            <a:r>
              <a:rPr kumimoji="0" lang="en-US" altLang="en-US" sz="1600" b="0" i="0" u="none" strike="noStrike" cap="none" normalizeH="0" baseline="0" dirty="0" err="1" smtClean="0">
                <a:ln>
                  <a:noFill/>
                </a:ln>
                <a:solidFill>
                  <a:srgbClr val="273239"/>
                </a:solidFill>
                <a:effectLst/>
                <a:latin typeface="Consolas" panose="020B0609020204030204" pitchFamily="49" charset="0"/>
              </a:rPr>
              <a:t>_name</a:t>
            </a:r>
            <a:r>
              <a:rPr kumimoji="0" lang="en-US" altLang="en-US" sz="1600" b="0" i="0" u="none" strike="noStrike" cap="none" normalizeH="0" baseline="0" dirty="0" smtClean="0">
                <a:ln>
                  <a:noFill/>
                </a:ln>
                <a:solidFill>
                  <a:srgbClr val="273239"/>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273239"/>
                </a:solidFill>
                <a:latin typeface="Consolas" panose="020B0609020204030204" pitchFamily="49" charset="0"/>
              </a:rPr>
              <a:t>	</a:t>
            </a:r>
            <a:r>
              <a:rPr kumimoji="0" lang="en-US" altLang="en-US" sz="1600" b="0" i="0" u="none" strike="noStrike" cap="none" normalizeH="0" baseline="0" dirty="0" smtClean="0">
                <a:ln>
                  <a:noFill/>
                </a:ln>
                <a:solidFill>
                  <a:srgbClr val="273239"/>
                </a:solidFill>
                <a:effectLst/>
                <a:latin typeface="Consolas" panose="020B0609020204030204" pitchFamily="49" charset="0"/>
              </a:rPr>
              <a:t>// CSS Property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273239"/>
                </a:solidFill>
                <a:latin typeface="Consolas" panose="020B0609020204030204" pitchFamily="49" charset="0"/>
              </a:rPr>
              <a:t>	</a:t>
            </a:r>
            <a:r>
              <a:rPr kumimoji="0" lang="en-US" altLang="en-US" sz="1600" b="0" i="0" u="none" strike="noStrike" cap="none" normalizeH="0" baseline="0" dirty="0" smtClean="0">
                <a:ln>
                  <a:noFill/>
                </a:ln>
                <a:solidFill>
                  <a:srgbClr val="273239"/>
                </a:solidFill>
                <a:effectLst/>
                <a:latin typeface="Consolas" panose="020B0609020204030204" pitchFamily="49" charset="0"/>
              </a:rPr>
              <a:t>}</a:t>
            </a:r>
            <a:r>
              <a:rPr kumimoji="0" lang="en-US" altLang="en-US" sz="1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p:nvPr/>
        </p:nvSpPr>
        <p:spPr>
          <a:xfrm>
            <a:off x="3788229" y="4027763"/>
            <a:ext cx="4572000" cy="2585323"/>
          </a:xfrm>
          <a:prstGeom prst="rect">
            <a:avLst/>
          </a:prstGeom>
        </p:spPr>
        <p:txBody>
          <a:bodyPr>
            <a:spAutoFit/>
          </a:bodyPr>
          <a:lstStyle/>
          <a:p>
            <a:pPr marL="285750" indent="-285750" algn="just">
              <a:buFont typeface="Arial" panose="020B0604020202020204" pitchFamily="34" charset="0"/>
              <a:buChar char="•"/>
            </a:pPr>
            <a:r>
              <a:rPr lang="en-US" dirty="0" smtClean="0">
                <a:solidFill>
                  <a:srgbClr val="273239"/>
                </a:solidFill>
                <a:latin typeface="Times New Roman" pitchFamily="18" charset="0"/>
                <a:cs typeface="Times New Roman" pitchFamily="18" charset="0"/>
              </a:rPr>
              <a:t>The </a:t>
            </a:r>
            <a:r>
              <a:rPr lang="en-US" dirty="0">
                <a:solidFill>
                  <a:srgbClr val="273239"/>
                </a:solidFill>
                <a:latin typeface="Times New Roman" pitchFamily="18" charset="0"/>
                <a:cs typeface="Times New Roman" pitchFamily="18" charset="0"/>
              </a:rPr>
              <a:t>class attribute is used to specify one or more class names for an HTML element. </a:t>
            </a:r>
            <a:endParaRPr lang="en-US" dirty="0" smtClean="0">
              <a:solidFill>
                <a:srgbClr val="273239"/>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dirty="0" smtClean="0">
                <a:solidFill>
                  <a:srgbClr val="273239"/>
                </a:solidFill>
                <a:latin typeface="Times New Roman" pitchFamily="18" charset="0"/>
                <a:cs typeface="Times New Roman" pitchFamily="18" charset="0"/>
              </a:rPr>
              <a:t>The </a:t>
            </a:r>
            <a:r>
              <a:rPr lang="en-US" dirty="0">
                <a:solidFill>
                  <a:srgbClr val="273239"/>
                </a:solidFill>
                <a:latin typeface="Times New Roman" pitchFamily="18" charset="0"/>
                <a:cs typeface="Times New Roman" pitchFamily="18" charset="0"/>
              </a:rPr>
              <a:t>class attribute can be used on any HTML </a:t>
            </a:r>
            <a:r>
              <a:rPr lang="en-US" dirty="0" smtClean="0">
                <a:solidFill>
                  <a:srgbClr val="273239"/>
                </a:solidFill>
                <a:latin typeface="Times New Roman" pitchFamily="18" charset="0"/>
                <a:cs typeface="Times New Roman" pitchFamily="18" charset="0"/>
              </a:rPr>
              <a:t>element.</a:t>
            </a:r>
          </a:p>
          <a:p>
            <a:pPr marL="285750" indent="-285750" algn="just">
              <a:buFont typeface="Arial" panose="020B0604020202020204" pitchFamily="34" charset="0"/>
              <a:buChar char="•"/>
            </a:pPr>
            <a:r>
              <a:rPr lang="en-US" dirty="0" smtClean="0">
                <a:solidFill>
                  <a:srgbClr val="273239"/>
                </a:solidFill>
                <a:latin typeface="Times New Roman" pitchFamily="18" charset="0"/>
                <a:cs typeface="Times New Roman" pitchFamily="18" charset="0"/>
              </a:rPr>
              <a:t>The </a:t>
            </a:r>
            <a:r>
              <a:rPr lang="en-US" dirty="0">
                <a:solidFill>
                  <a:srgbClr val="273239"/>
                </a:solidFill>
                <a:latin typeface="Times New Roman" pitchFamily="18" charset="0"/>
                <a:cs typeface="Times New Roman" pitchFamily="18" charset="0"/>
              </a:rPr>
              <a:t>class name can be used by CSS and JavaScript to perform certain tasks for elements with the specified class name. </a:t>
            </a:r>
            <a:endParaRPr lang="en-US" dirty="0" smtClean="0">
              <a:solidFill>
                <a:srgbClr val="273239"/>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dirty="0" smtClean="0">
                <a:solidFill>
                  <a:srgbClr val="273239"/>
                </a:solidFill>
                <a:latin typeface="Times New Roman" pitchFamily="18" charset="0"/>
                <a:cs typeface="Times New Roman" pitchFamily="18" charset="0"/>
              </a:rPr>
              <a:t>The </a:t>
            </a:r>
            <a:r>
              <a:rPr lang="en-US" dirty="0">
                <a:solidFill>
                  <a:srgbClr val="273239"/>
                </a:solidFill>
                <a:latin typeface="Times New Roman" pitchFamily="18" charset="0"/>
                <a:cs typeface="Times New Roman" pitchFamily="18" charset="0"/>
              </a:rPr>
              <a:t>class name in CSS stylesheet using </a:t>
            </a:r>
            <a:r>
              <a:rPr lang="en-US" b="1" dirty="0">
                <a:solidFill>
                  <a:srgbClr val="273239"/>
                </a:solidFill>
                <a:latin typeface="Times New Roman" pitchFamily="18" charset="0"/>
                <a:cs typeface="Times New Roman" pitchFamily="18" charset="0"/>
              </a:rPr>
              <a:t>“.”</a:t>
            </a:r>
            <a:r>
              <a:rPr lang="en-US" dirty="0">
                <a:solidFill>
                  <a:srgbClr val="273239"/>
                </a:solidFill>
                <a:latin typeface="Times New Roman" pitchFamily="18" charset="0"/>
                <a:cs typeface="Times New Roman" pitchFamily="18" charset="0"/>
              </a:rPr>
              <a:t> symbol.</a:t>
            </a:r>
            <a:endParaRPr lang="en-US" dirty="0">
              <a:latin typeface="Times New Roman" pitchFamily="18" charset="0"/>
              <a:cs typeface="Times New Roman" pitchFamily="18" charset="0"/>
            </a:endParaRPr>
          </a:p>
        </p:txBody>
      </p:sp>
      <p:sp>
        <p:nvSpPr>
          <p:cNvPr id="13" name="Title 1"/>
          <p:cNvSpPr txBox="1">
            <a:spLocks/>
          </p:cNvSpPr>
          <p:nvPr/>
        </p:nvSpPr>
        <p:spPr>
          <a:xfrm>
            <a:off x="509155" y="1097411"/>
            <a:ext cx="7886700" cy="6799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u="sng" dirty="0" smtClean="0">
                <a:solidFill>
                  <a:srgbClr val="00B050"/>
                </a:solidFill>
                <a:effectLst>
                  <a:outerShdw blurRad="38100" dist="38100" dir="2700000" algn="tl">
                    <a:srgbClr val="000000">
                      <a:alpha val="43137"/>
                    </a:srgbClr>
                  </a:outerShdw>
                </a:effectLst>
                <a:latin typeface="Arial Black" panose="020B0A04020102020204" pitchFamily="34" charset="0"/>
              </a:rPr>
              <a:t>Class attribute</a:t>
            </a:r>
            <a:endParaRPr lang="en-US" sz="3600" b="1" u="sng" dirty="0">
              <a:solidFill>
                <a:srgbClr val="00B050"/>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423834266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62189"/>
          </a:xfrm>
        </p:spPr>
        <p:txBody>
          <a:bodyPr>
            <a:normAutofit fontScale="90000"/>
          </a:bodyPr>
          <a:lstStyle/>
          <a:p>
            <a:r>
              <a:rPr lang="en-US" sz="2800" b="1" dirty="0" smtClean="0"/>
              <a:t>Example Class attribute</a:t>
            </a:r>
            <a:endParaRPr lang="en-US" sz="2800" b="1" dirty="0"/>
          </a:p>
        </p:txBody>
      </p:sp>
      <p:sp>
        <p:nvSpPr>
          <p:cNvPr id="4" name="Rectangle 3"/>
          <p:cNvSpPr/>
          <p:nvPr/>
        </p:nvSpPr>
        <p:spPr>
          <a:xfrm>
            <a:off x="990600" y="1028849"/>
            <a:ext cx="4572000" cy="5262979"/>
          </a:xfrm>
          <a:prstGeom prst="rect">
            <a:avLst/>
          </a:prstGeom>
        </p:spPr>
        <p:txBody>
          <a:bodyPr>
            <a:spAutoFit/>
          </a:bodyPr>
          <a:lstStyle/>
          <a:p>
            <a:r>
              <a:rPr lang="en-US" sz="1200" dirty="0"/>
              <a:t>&lt;!DOCTYPE html&gt;</a:t>
            </a:r>
          </a:p>
          <a:p>
            <a:r>
              <a:rPr lang="en-US" sz="1200" dirty="0"/>
              <a:t>&lt;html&gt;</a:t>
            </a:r>
          </a:p>
          <a:p>
            <a:r>
              <a:rPr lang="en-US" sz="1200" dirty="0"/>
              <a:t>&lt;head&gt;</a:t>
            </a:r>
          </a:p>
          <a:p>
            <a:pPr lvl="1"/>
            <a:r>
              <a:rPr lang="en-US" sz="1200" dirty="0"/>
              <a:t>&lt;style&gt;</a:t>
            </a:r>
          </a:p>
          <a:p>
            <a:pPr lvl="2"/>
            <a:r>
              <a:rPr lang="en-US" sz="1200" dirty="0"/>
              <a:t>.city {</a:t>
            </a:r>
          </a:p>
          <a:p>
            <a:pPr lvl="2"/>
            <a:r>
              <a:rPr lang="en-US" sz="1200" dirty="0"/>
              <a:t>  background-color: tomato;</a:t>
            </a:r>
          </a:p>
          <a:p>
            <a:pPr lvl="2"/>
            <a:r>
              <a:rPr lang="en-US" sz="1200" dirty="0"/>
              <a:t>  color: white;</a:t>
            </a:r>
          </a:p>
          <a:p>
            <a:pPr lvl="2"/>
            <a:r>
              <a:rPr lang="en-US" sz="1200" dirty="0"/>
              <a:t>  border: 2px solid black;</a:t>
            </a:r>
          </a:p>
          <a:p>
            <a:pPr lvl="2"/>
            <a:r>
              <a:rPr lang="en-US" sz="1200" dirty="0"/>
              <a:t>  margin: 20px;</a:t>
            </a:r>
          </a:p>
          <a:p>
            <a:pPr lvl="2"/>
            <a:r>
              <a:rPr lang="en-US" sz="1200" dirty="0"/>
              <a:t>  padding: 10px;</a:t>
            </a:r>
          </a:p>
          <a:p>
            <a:pPr lvl="1"/>
            <a:r>
              <a:rPr lang="en-US" sz="1200" dirty="0"/>
              <a:t>}</a:t>
            </a:r>
          </a:p>
          <a:p>
            <a:pPr lvl="1"/>
            <a:r>
              <a:rPr lang="en-US" sz="1200" dirty="0"/>
              <a:t>&lt;/style&gt;</a:t>
            </a:r>
          </a:p>
          <a:p>
            <a:r>
              <a:rPr lang="en-US" sz="1200" dirty="0"/>
              <a:t>&lt;/head&gt;</a:t>
            </a:r>
          </a:p>
          <a:p>
            <a:r>
              <a:rPr lang="en-US" sz="1200" dirty="0"/>
              <a:t>&lt;body&gt;</a:t>
            </a:r>
          </a:p>
          <a:p>
            <a:endParaRPr lang="en-US" sz="1200" dirty="0"/>
          </a:p>
          <a:p>
            <a:pPr lvl="1"/>
            <a:r>
              <a:rPr lang="en-US" sz="1200" dirty="0"/>
              <a:t>&lt;div class="city"&gt;</a:t>
            </a:r>
          </a:p>
          <a:p>
            <a:pPr lvl="1"/>
            <a:r>
              <a:rPr lang="en-US" sz="1200" dirty="0" smtClean="0"/>
              <a:t>	&lt;</a:t>
            </a:r>
            <a:r>
              <a:rPr lang="en-US" sz="1200" dirty="0"/>
              <a:t>h2&gt;London&lt;/h2&gt;</a:t>
            </a:r>
          </a:p>
          <a:p>
            <a:pPr lvl="1"/>
            <a:r>
              <a:rPr lang="en-US" sz="1200" dirty="0" smtClean="0"/>
              <a:t>	&lt;</a:t>
            </a:r>
            <a:r>
              <a:rPr lang="en-US" sz="1200" dirty="0"/>
              <a:t>p&gt;London is the capital of England.&lt;/p&gt;</a:t>
            </a:r>
          </a:p>
          <a:p>
            <a:pPr lvl="1"/>
            <a:r>
              <a:rPr lang="en-US" sz="1200" dirty="0"/>
              <a:t>&lt;/div&gt; </a:t>
            </a:r>
          </a:p>
          <a:p>
            <a:endParaRPr lang="en-US" sz="1200" dirty="0"/>
          </a:p>
          <a:p>
            <a:pPr lvl="1"/>
            <a:r>
              <a:rPr lang="en-US" sz="1200" dirty="0"/>
              <a:t>&lt;div class="city"&gt;</a:t>
            </a:r>
          </a:p>
          <a:p>
            <a:pPr lvl="1"/>
            <a:r>
              <a:rPr lang="en-US" sz="1200" dirty="0" smtClean="0"/>
              <a:t>	&lt;</a:t>
            </a:r>
            <a:r>
              <a:rPr lang="en-US" sz="1200" dirty="0"/>
              <a:t>h2&gt;Paris&lt;/h2&gt;</a:t>
            </a:r>
          </a:p>
          <a:p>
            <a:pPr lvl="1"/>
            <a:r>
              <a:rPr lang="en-US" sz="1200" dirty="0" smtClean="0"/>
              <a:t>	&lt;</a:t>
            </a:r>
            <a:r>
              <a:rPr lang="en-US" sz="1200" dirty="0"/>
              <a:t>p&gt;Paris is the capital of France.&lt;/p&gt;</a:t>
            </a:r>
          </a:p>
          <a:p>
            <a:pPr lvl="1"/>
            <a:r>
              <a:rPr lang="en-US" sz="1200" dirty="0"/>
              <a:t>&lt;/div&gt;</a:t>
            </a:r>
          </a:p>
          <a:p>
            <a:endParaRPr lang="en-US" sz="1200" dirty="0"/>
          </a:p>
          <a:p>
            <a:r>
              <a:rPr lang="en-US" sz="1200" dirty="0"/>
              <a:t>&lt;/body&gt;</a:t>
            </a:r>
          </a:p>
          <a:p>
            <a:r>
              <a:rPr lang="en-US" sz="1200" dirty="0"/>
              <a:t>&lt;/html&gt;</a:t>
            </a:r>
          </a:p>
          <a:p>
            <a:endParaRPr lang="en-US" sz="1200" dirty="0"/>
          </a:p>
        </p:txBody>
      </p:sp>
    </p:spTree>
    <p:extLst>
      <p:ext uri="{BB962C8B-B14F-4D97-AF65-F5344CB8AC3E}">
        <p14:creationId xmlns:p14="http://schemas.microsoft.com/office/powerpoint/2010/main" val="9276456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8136" y="1361168"/>
            <a:ext cx="5380264" cy="4351338"/>
          </a:xfrm>
        </p:spPr>
        <p:txBody>
          <a:bodyPr>
            <a:normAutofit fontScale="62500" lnSpcReduction="20000"/>
          </a:bodyPr>
          <a:lstStyle/>
          <a:p>
            <a:pPr algn="just"/>
            <a:r>
              <a:rPr lang="en-US" dirty="0">
                <a:latin typeface="Times New Roman" pitchFamily="18" charset="0"/>
                <a:cs typeface="Times New Roman" pitchFamily="18" charset="0"/>
              </a:rPr>
              <a:t>The HTML </a:t>
            </a:r>
            <a:r>
              <a:rPr lang="en-US" b="1" dirty="0">
                <a:solidFill>
                  <a:srgbClr val="FF0000"/>
                </a:solidFill>
                <a:latin typeface="Times New Roman" pitchFamily="18" charset="0"/>
                <a:cs typeface="Times New Roman" pitchFamily="18" charset="0"/>
              </a:rPr>
              <a:t>id</a:t>
            </a:r>
            <a:r>
              <a:rPr lang="en-US" dirty="0">
                <a:latin typeface="Times New Roman" pitchFamily="18" charset="0"/>
                <a:cs typeface="Times New Roman" pitchFamily="18" charset="0"/>
              </a:rPr>
              <a:t> attribute is used to specify a unique id for an HTML element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You cannot have more than one element with the same id in an HTML document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Using The id Attribute</a:t>
            </a:r>
          </a:p>
          <a:p>
            <a:pPr algn="just"/>
            <a:r>
              <a:rPr lang="en-US" dirty="0">
                <a:latin typeface="Times New Roman" pitchFamily="18" charset="0"/>
                <a:cs typeface="Times New Roman" pitchFamily="18" charset="0"/>
              </a:rPr>
              <a:t>The </a:t>
            </a:r>
            <a:r>
              <a:rPr lang="en-US" b="1" dirty="0">
                <a:solidFill>
                  <a:srgbClr val="FF0000"/>
                </a:solidFill>
                <a:latin typeface="Times New Roman" pitchFamily="18" charset="0"/>
                <a:cs typeface="Times New Roman" pitchFamily="18" charset="0"/>
              </a:rPr>
              <a:t>id</a:t>
            </a:r>
            <a:r>
              <a:rPr lang="en-US" dirty="0">
                <a:latin typeface="Times New Roman" pitchFamily="18" charset="0"/>
                <a:cs typeface="Times New Roman" pitchFamily="18" charset="0"/>
              </a:rPr>
              <a:t> attribute specifies a unique id for an HTML element. The value of the id attribute must be unique within the HTML document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a:t>
            </a:r>
            <a:r>
              <a:rPr lang="en-US" b="1" dirty="0">
                <a:solidFill>
                  <a:srgbClr val="FF0000"/>
                </a:solidFill>
                <a:latin typeface="Times New Roman" pitchFamily="18" charset="0"/>
                <a:cs typeface="Times New Roman" pitchFamily="18" charset="0"/>
              </a:rPr>
              <a:t>id</a:t>
            </a:r>
            <a:r>
              <a:rPr lang="en-US" dirty="0">
                <a:latin typeface="Times New Roman" pitchFamily="18" charset="0"/>
                <a:cs typeface="Times New Roman" pitchFamily="18" charset="0"/>
              </a:rPr>
              <a:t> attribute is used to point to a specific style declaration in a style sheet. It is also used by JavaScript to access and manipulate the element with the specific id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syntax for id is: write a hash character (#), followed by an id name. Then, define the CSS properties within curly braces {}.</a:t>
            </a:r>
          </a:p>
        </p:txBody>
      </p:sp>
      <p:sp>
        <p:nvSpPr>
          <p:cNvPr id="4" name="Title 1"/>
          <p:cNvSpPr>
            <a:spLocks noGrp="1"/>
          </p:cNvSpPr>
          <p:nvPr>
            <p:ph type="title"/>
          </p:nvPr>
        </p:nvSpPr>
        <p:spPr>
          <a:xfrm>
            <a:off x="952500" y="365126"/>
            <a:ext cx="7886700" cy="766989"/>
          </a:xfrm>
        </p:spPr>
        <p:txBody>
          <a:bodyPr>
            <a:normAutofit/>
          </a:bodyPr>
          <a:lstStyle/>
          <a:p>
            <a:r>
              <a:rPr lang="en-US" b="1"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ID attribute</a:t>
            </a:r>
            <a:endParaRPr lang="en-US"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5" name="Rectangle 14"/>
          <p:cNvSpPr/>
          <p:nvPr/>
        </p:nvSpPr>
        <p:spPr>
          <a:xfrm>
            <a:off x="6411686" y="3116667"/>
            <a:ext cx="2220686" cy="2585323"/>
          </a:xfrm>
          <a:prstGeom prst="rect">
            <a:avLst/>
          </a:prstGeom>
        </p:spPr>
        <p:txBody>
          <a:bodyPr wrap="square">
            <a:spAutoFit/>
          </a:bodyPr>
          <a:lstStyle/>
          <a:p>
            <a:r>
              <a:rPr lang="en-US" b="1" dirty="0"/>
              <a:t>Syntax:</a:t>
            </a:r>
          </a:p>
          <a:p>
            <a:endParaRPr lang="en-US" dirty="0"/>
          </a:p>
          <a:p>
            <a:r>
              <a:rPr lang="en-US" dirty="0"/>
              <a:t>&lt;element id="</a:t>
            </a:r>
            <a:r>
              <a:rPr lang="en-US" dirty="0" err="1"/>
              <a:t>id_name</a:t>
            </a:r>
            <a:r>
              <a:rPr lang="en-US" dirty="0"/>
              <a:t>"&gt;</a:t>
            </a:r>
          </a:p>
          <a:p>
            <a:endParaRPr lang="en-US" dirty="0"/>
          </a:p>
          <a:p>
            <a:r>
              <a:rPr lang="en-US" dirty="0"/>
              <a:t>In CSS Stylesheet:</a:t>
            </a:r>
          </a:p>
          <a:p>
            <a:r>
              <a:rPr lang="en-US" dirty="0"/>
              <a:t>#</a:t>
            </a:r>
            <a:r>
              <a:rPr lang="en-US" dirty="0" err="1"/>
              <a:t>id_name</a:t>
            </a:r>
            <a:r>
              <a:rPr lang="en-US" dirty="0"/>
              <a:t> {</a:t>
            </a:r>
          </a:p>
          <a:p>
            <a:r>
              <a:rPr lang="en-US" dirty="0"/>
              <a:t>    // CSS Property</a:t>
            </a:r>
          </a:p>
          <a:p>
            <a:r>
              <a:rPr lang="en-US" dirty="0"/>
              <a:t>}</a:t>
            </a:r>
          </a:p>
        </p:txBody>
      </p:sp>
    </p:spTree>
    <p:extLst>
      <p:ext uri="{BB962C8B-B14F-4D97-AF65-F5344CB8AC3E}">
        <p14:creationId xmlns:p14="http://schemas.microsoft.com/office/powerpoint/2010/main" val="236254621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 Id attribute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marL="0" indent="0">
              <a:buNone/>
            </a:pPr>
            <a:r>
              <a:rPr lang="en-US" dirty="0"/>
              <a:t>&lt;!DOCTYPE html&gt;</a:t>
            </a:r>
            <a:br>
              <a:rPr lang="en-US" dirty="0"/>
            </a:br>
            <a:r>
              <a:rPr lang="en-US" dirty="0"/>
              <a:t>&lt;html&gt;</a:t>
            </a:r>
            <a:br>
              <a:rPr lang="en-US" dirty="0"/>
            </a:br>
            <a:r>
              <a:rPr lang="en-US" dirty="0"/>
              <a:t>&lt;head&gt;</a:t>
            </a:r>
            <a:br>
              <a:rPr lang="en-US" dirty="0"/>
            </a:br>
            <a:r>
              <a:rPr lang="en-US" dirty="0"/>
              <a:t>&lt;style&gt;</a:t>
            </a:r>
            <a:br>
              <a:rPr lang="en-US" dirty="0"/>
            </a:br>
            <a:r>
              <a:rPr lang="en-US" dirty="0" smtClean="0"/>
              <a:t>	#</a:t>
            </a:r>
            <a:r>
              <a:rPr lang="en-US" dirty="0" err="1" smtClean="0"/>
              <a:t>myHeader</a:t>
            </a:r>
            <a:r>
              <a:rPr lang="en-US" dirty="0" smtClean="0"/>
              <a:t> {</a:t>
            </a:r>
            <a:br>
              <a:rPr lang="en-US" dirty="0" smtClean="0"/>
            </a:br>
            <a:r>
              <a:rPr lang="en-US" dirty="0" smtClean="0"/>
              <a:t>  	background-color: </a:t>
            </a:r>
            <a:r>
              <a:rPr lang="en-US" dirty="0" err="1" smtClean="0"/>
              <a:t>lightblue</a:t>
            </a:r>
            <a:r>
              <a:rPr lang="en-US" dirty="0" smtClean="0"/>
              <a:t>;</a:t>
            </a:r>
            <a:br>
              <a:rPr lang="en-US" dirty="0" smtClean="0"/>
            </a:br>
            <a:r>
              <a:rPr lang="en-US" dirty="0" smtClean="0"/>
              <a:t>  	color: black;</a:t>
            </a:r>
            <a:br>
              <a:rPr lang="en-US" dirty="0" smtClean="0"/>
            </a:br>
            <a:r>
              <a:rPr lang="en-US" dirty="0" smtClean="0"/>
              <a:t>  	padding: 40px;</a:t>
            </a:r>
            <a:br>
              <a:rPr lang="en-US" dirty="0" smtClean="0"/>
            </a:br>
            <a:r>
              <a:rPr lang="en-US" dirty="0" smtClean="0"/>
              <a:t>  	text-align: center;</a:t>
            </a:r>
            <a:br>
              <a:rPr lang="en-US" dirty="0" smtClean="0"/>
            </a:br>
            <a:r>
              <a:rPr lang="en-US" dirty="0" smtClean="0"/>
              <a:t>}</a:t>
            </a:r>
            <a:br>
              <a:rPr lang="en-US" dirty="0" smtClean="0"/>
            </a:br>
            <a:r>
              <a:rPr lang="en-US" dirty="0" smtClean="0"/>
              <a:t>&lt;/</a:t>
            </a:r>
            <a:r>
              <a:rPr lang="en-US" dirty="0"/>
              <a:t>style&gt;</a:t>
            </a:r>
            <a:br>
              <a:rPr lang="en-US" dirty="0"/>
            </a:br>
            <a:r>
              <a:rPr lang="en-US" dirty="0"/>
              <a:t>&lt;/head&gt;</a:t>
            </a:r>
            <a:br>
              <a:rPr lang="en-US" dirty="0"/>
            </a:br>
            <a:r>
              <a:rPr lang="en-US" dirty="0" smtClean="0"/>
              <a:t>	&lt;</a:t>
            </a:r>
            <a:r>
              <a:rPr lang="en-US" dirty="0"/>
              <a:t>body&gt;</a:t>
            </a:r>
            <a:br>
              <a:rPr lang="en-US" dirty="0"/>
            </a:br>
            <a:r>
              <a:rPr lang="en-US" dirty="0"/>
              <a:t/>
            </a:r>
            <a:br>
              <a:rPr lang="en-US" dirty="0"/>
            </a:br>
            <a:r>
              <a:rPr lang="en-US" dirty="0" smtClean="0"/>
              <a:t>		&lt;</a:t>
            </a:r>
            <a:r>
              <a:rPr lang="en-US" dirty="0"/>
              <a:t>h1 id="</a:t>
            </a:r>
            <a:r>
              <a:rPr lang="en-US" dirty="0" err="1"/>
              <a:t>myHeader</a:t>
            </a:r>
            <a:r>
              <a:rPr lang="en-US" dirty="0"/>
              <a:t>"&gt;My Header&lt;/h1&gt;</a:t>
            </a:r>
            <a:br>
              <a:rPr lang="en-US" dirty="0"/>
            </a:br>
            <a:r>
              <a:rPr lang="en-US" dirty="0"/>
              <a:t/>
            </a:r>
            <a:br>
              <a:rPr lang="en-US" dirty="0"/>
            </a:br>
            <a:r>
              <a:rPr lang="en-US" dirty="0" smtClean="0"/>
              <a:t>	&lt;/</a:t>
            </a:r>
            <a:r>
              <a:rPr lang="en-US" dirty="0"/>
              <a:t>body&gt;</a:t>
            </a:r>
            <a:br>
              <a:rPr lang="en-US" dirty="0"/>
            </a:br>
            <a:r>
              <a:rPr lang="en-US" dirty="0"/>
              <a:t>&lt;/html</a:t>
            </a:r>
            <a:r>
              <a:rPr lang="en-US" dirty="0" smtClean="0"/>
              <a:t>&gt;</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37356813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HTML Events</a:t>
            </a:r>
            <a:endPar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US" dirty="0">
                <a:latin typeface="Times New Roman" pitchFamily="18" charset="0"/>
                <a:cs typeface="Times New Roman" pitchFamily="18" charset="0"/>
              </a:rPr>
              <a:t>Html Events are an easy way to take action and interface between web browsers and users.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Users </a:t>
            </a:r>
            <a:r>
              <a:rPr lang="en-US" dirty="0">
                <a:latin typeface="Times New Roman" pitchFamily="18" charset="0"/>
                <a:cs typeface="Times New Roman" pitchFamily="18" charset="0"/>
              </a:rPr>
              <a:t>can get the reaction of every action effortless.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cut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copy for the clipboard, move and click for mouse, buttons for form. Events </a:t>
            </a:r>
            <a:r>
              <a:rPr lang="en-US" b="1" dirty="0">
                <a:latin typeface="Times New Roman" pitchFamily="18" charset="0"/>
                <a:cs typeface="Times New Roman" pitchFamily="18" charset="0"/>
                <a:hlinkClick r:id="rId2"/>
              </a:rPr>
              <a:t>make web applications</a:t>
            </a:r>
            <a:r>
              <a:rPr lang="en-US" dirty="0">
                <a:latin typeface="Times New Roman" pitchFamily="18" charset="0"/>
                <a:cs typeface="Times New Roman" pitchFamily="18" charset="0"/>
              </a:rPr>
              <a:t> real-time and make smart work systems</a:t>
            </a:r>
            <a:r>
              <a:rPr lang="en-US" dirty="0" smtClean="0">
                <a:latin typeface="Times New Roman" pitchFamily="18" charset="0"/>
                <a:cs typeface="Times New Roman" pitchFamily="18" charset="0"/>
              </a:rPr>
              <a:t>.</a:t>
            </a:r>
          </a:p>
          <a:p>
            <a:pPr algn="just"/>
            <a:r>
              <a:rPr lang="en-US" b="1" dirty="0">
                <a:latin typeface="Times New Roman" pitchFamily="18" charset="0"/>
                <a:cs typeface="Times New Roman" pitchFamily="18" charset="0"/>
              </a:rPr>
              <a:t>In a web page or a website created using the HTML script (</a:t>
            </a:r>
            <a:r>
              <a:rPr lang="en-US" b="1" dirty="0" err="1">
                <a:latin typeface="Times New Roman" pitchFamily="18" charset="0"/>
                <a:cs typeface="Times New Roman" pitchFamily="18" charset="0"/>
              </a:rPr>
              <a:t>HyperText</a:t>
            </a:r>
            <a:r>
              <a:rPr lang="en-US" b="1" dirty="0">
                <a:latin typeface="Times New Roman" pitchFamily="18" charset="0"/>
                <a:cs typeface="Times New Roman" pitchFamily="18" charset="0"/>
              </a:rPr>
              <a:t> Markup Language), every action performed by the user and the web tool itself is termed an </a:t>
            </a:r>
            <a:r>
              <a:rPr lang="en-US" b="1"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HTML Event</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07765098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365126"/>
            <a:ext cx="7886700" cy="549275"/>
          </a:xfrm>
        </p:spPr>
        <p:txBody>
          <a:bodyPr>
            <a:noAutofit/>
          </a:bodyPr>
          <a:lstStyle/>
          <a:p>
            <a:r>
              <a:rPr lang="en-US"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Different Type of HTML </a:t>
            </a:r>
            <a:r>
              <a:rPr lang="en-US" sz="3600" b="1"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Events</a:t>
            </a:r>
            <a:endParaRPr lang="en-US"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503960" y="1049770"/>
            <a:ext cx="7886700" cy="5697394"/>
          </a:xfrm>
        </p:spPr>
        <p:txBody>
          <a:bodyPr>
            <a:normAutofit fontScale="62500" lnSpcReduction="20000"/>
          </a:bodyPr>
          <a:lstStyle/>
          <a:p>
            <a:pPr algn="just"/>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many event attributes available in HTML5, which are classified primarily into 6 different types.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attributes work using JavaScript language</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buFont typeface="Wingdings" panose="05000000000000000000" pitchFamily="2" charset="2"/>
              <a:buChar char="v"/>
            </a:pPr>
            <a:r>
              <a:rPr lang="en-US" b="1" dirty="0">
                <a:latin typeface="Times New Roman" pitchFamily="18" charset="0"/>
                <a:cs typeface="Times New Roman" pitchFamily="18" charset="0"/>
              </a:rPr>
              <a:t>Windows Event Attributes: </a:t>
            </a:r>
            <a:r>
              <a:rPr lang="en-US" dirty="0">
                <a:latin typeface="Times New Roman" pitchFamily="18" charset="0"/>
                <a:cs typeface="Times New Roman" pitchFamily="18" charset="0"/>
              </a:rPr>
              <a:t>This is provided for the action of the windows object. It works in body tag  &lt;body&gt;.</a:t>
            </a:r>
          </a:p>
          <a:p>
            <a:pPr algn="just">
              <a:buFont typeface="Wingdings" panose="05000000000000000000" pitchFamily="2" charset="2"/>
              <a:buChar char="v"/>
            </a:pPr>
            <a:r>
              <a:rPr lang="en-US" b="1" dirty="0">
                <a:latin typeface="Times New Roman" pitchFamily="18" charset="0"/>
                <a:cs typeface="Times New Roman" pitchFamily="18" charset="0"/>
              </a:rPr>
              <a:t> Form Event Attributes: </a:t>
            </a:r>
            <a:r>
              <a:rPr lang="en-US" dirty="0">
                <a:latin typeface="Times New Roman" pitchFamily="18" charset="0"/>
                <a:cs typeface="Times New Roman" pitchFamily="18" charset="0"/>
              </a:rPr>
              <a:t>If the user performs some action in the form like input data, cancel, submit, then these event attributes works.</a:t>
            </a:r>
          </a:p>
          <a:p>
            <a:pPr algn="just">
              <a:buFont typeface="Wingdings" panose="05000000000000000000" pitchFamily="2" charset="2"/>
              <a:buChar char="v"/>
            </a:pPr>
            <a:r>
              <a:rPr lang="en-US" b="1" dirty="0">
                <a:latin typeface="Times New Roman" pitchFamily="18" charset="0"/>
                <a:cs typeface="Times New Roman" pitchFamily="18" charset="0"/>
              </a:rPr>
              <a:t> Keyboard Event Attributes: </a:t>
            </a:r>
            <a:r>
              <a:rPr lang="en-US" dirty="0">
                <a:latin typeface="Times New Roman" pitchFamily="18" charset="0"/>
                <a:cs typeface="Times New Roman" pitchFamily="18" charset="0"/>
              </a:rPr>
              <a:t>This keyboard event attributes used for keyboard action and user interaction.</a:t>
            </a:r>
          </a:p>
          <a:p>
            <a:pPr algn="just">
              <a:buFont typeface="Wingdings" panose="05000000000000000000" pitchFamily="2" charset="2"/>
              <a:buChar char="v"/>
            </a:pPr>
            <a:r>
              <a:rPr lang="en-US" b="1" dirty="0">
                <a:latin typeface="Times New Roman" pitchFamily="18" charset="0"/>
                <a:cs typeface="Times New Roman" pitchFamily="18" charset="0"/>
              </a:rPr>
              <a:t> Mouse Event Attributes: </a:t>
            </a:r>
            <a:r>
              <a:rPr lang="en-US" dirty="0">
                <a:latin typeface="Times New Roman" pitchFamily="18" charset="0"/>
                <a:cs typeface="Times New Roman" pitchFamily="18" charset="0"/>
              </a:rPr>
              <a:t>Mouse event attribute used for mouse action that is move, click, wheel, etc.</a:t>
            </a:r>
          </a:p>
          <a:p>
            <a:pPr algn="just">
              <a:buFont typeface="Wingdings" panose="05000000000000000000" pitchFamily="2" charset="2"/>
              <a:buChar char="v"/>
            </a:pPr>
            <a:r>
              <a:rPr lang="en-US" b="1" dirty="0">
                <a:latin typeface="Times New Roman" pitchFamily="18" charset="0"/>
                <a:cs typeface="Times New Roman" pitchFamily="18" charset="0"/>
              </a:rPr>
              <a:t> Clipboard Event Attributes:</a:t>
            </a:r>
            <a:r>
              <a:rPr lang="en-US" dirty="0">
                <a:latin typeface="Times New Roman" pitchFamily="18" charset="0"/>
                <a:cs typeface="Times New Roman" pitchFamily="18" charset="0"/>
              </a:rPr>
              <a:t> This event attributes used for clipboard action: example, cut, copy, </a:t>
            </a:r>
            <a:r>
              <a:rPr lang="en-US" dirty="0" smtClean="0">
                <a:latin typeface="Times New Roman" pitchFamily="18" charset="0"/>
                <a:cs typeface="Times New Roman" pitchFamily="18" charset="0"/>
              </a:rPr>
              <a:t>past</a:t>
            </a:r>
            <a:r>
              <a:rPr lang="en-US" dirty="0">
                <a:latin typeface="Times New Roman" pitchFamily="18" charset="0"/>
                <a:cs typeface="Times New Roman" pitchFamily="18" charset="0"/>
              </a:rPr>
              <a:t>.</a:t>
            </a:r>
          </a:p>
          <a:p>
            <a:pPr algn="just">
              <a:buFont typeface="Wingdings" panose="05000000000000000000" pitchFamily="2" charset="2"/>
              <a:buChar char="v"/>
            </a:pPr>
            <a:r>
              <a:rPr lang="en-US" b="1" dirty="0">
                <a:latin typeface="Times New Roman" pitchFamily="18" charset="0"/>
                <a:cs typeface="Times New Roman" pitchFamily="18" charset="0"/>
              </a:rPr>
              <a:t> Media Event Attributes:</a:t>
            </a:r>
            <a:r>
              <a:rPr lang="en-US" dirty="0">
                <a:latin typeface="Times New Roman" pitchFamily="18" charset="0"/>
                <a:cs typeface="Times New Roman" pitchFamily="18" charset="0"/>
              </a:rPr>
              <a:t> This event attribute works on media files like video etc.</a:t>
            </a:r>
          </a:p>
          <a:p>
            <a:pPr algn="just"/>
            <a:endParaRPr lang="en-US" dirty="0">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2852143" y="1910628"/>
            <a:ext cx="3190334" cy="1386755"/>
          </a:xfrm>
          <a:prstGeom prst="rect">
            <a:avLst/>
          </a:prstGeom>
        </p:spPr>
      </p:pic>
    </p:spTree>
    <p:extLst>
      <p:ext uri="{BB962C8B-B14F-4D97-AF65-F5344CB8AC3E}">
        <p14:creationId xmlns:p14="http://schemas.microsoft.com/office/powerpoint/2010/main" val="19093093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28600"/>
            <a:ext cx="7886700" cy="687820"/>
          </a:xfrm>
        </p:spPr>
        <p:txBody>
          <a:bodyPr>
            <a:normAutofit fontScale="90000"/>
          </a:bodyPr>
          <a:lstStyle/>
          <a:p>
            <a:r>
              <a:rPr lang="en-US" sz="4000" b="1"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Window Event Attribute</a:t>
            </a:r>
            <a:endParaRPr lang="en-US" sz="40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9799313"/>
              </p:ext>
            </p:extLst>
          </p:nvPr>
        </p:nvGraphicFramePr>
        <p:xfrm>
          <a:off x="304800" y="914400"/>
          <a:ext cx="8610599" cy="5703544"/>
        </p:xfrm>
        <a:graphic>
          <a:graphicData uri="http://schemas.openxmlformats.org/drawingml/2006/table">
            <a:tbl>
              <a:tblPr/>
              <a:tblGrid>
                <a:gridCol w="1822488">
                  <a:extLst>
                    <a:ext uri="{9D8B030D-6E8A-4147-A177-3AD203B41FA5}">
                      <a16:colId xmlns="" xmlns:a16="http://schemas.microsoft.com/office/drawing/2014/main" val="1600598180"/>
                    </a:ext>
                  </a:extLst>
                </a:gridCol>
                <a:gridCol w="6788111">
                  <a:extLst>
                    <a:ext uri="{9D8B030D-6E8A-4147-A177-3AD203B41FA5}">
                      <a16:colId xmlns="" xmlns:a16="http://schemas.microsoft.com/office/drawing/2014/main" val="946248199"/>
                    </a:ext>
                  </a:extLst>
                </a:gridCol>
              </a:tblGrid>
              <a:tr h="255347">
                <a:tc>
                  <a:txBody>
                    <a:bodyPr/>
                    <a:lstStyle/>
                    <a:p>
                      <a:pPr algn="ctr" fontAlgn="t"/>
                      <a:r>
                        <a:rPr lang="en-US" sz="1600" b="1" dirty="0">
                          <a:solidFill>
                            <a:srgbClr val="4D5968"/>
                          </a:solidFill>
                          <a:effectLst/>
                          <a:latin typeface="Times New Roman" pitchFamily="18" charset="0"/>
                          <a:cs typeface="Times New Roman" pitchFamily="18" charset="0"/>
                        </a:rPr>
                        <a:t>Attribute</a:t>
                      </a:r>
                      <a:endParaRPr lang="en-US" sz="1600" dirty="0">
                        <a:solidFill>
                          <a:srgbClr val="4D5968"/>
                        </a:solidFill>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US" sz="1600" b="1">
                          <a:solidFill>
                            <a:srgbClr val="4D5968"/>
                          </a:solidFill>
                          <a:effectLst/>
                          <a:latin typeface="Times New Roman" pitchFamily="18" charset="0"/>
                          <a:cs typeface="Times New Roman" pitchFamily="18" charset="0"/>
                        </a:rPr>
                        <a:t>Description</a:t>
                      </a:r>
                      <a:endParaRPr lang="en-US" sz="1600">
                        <a:solidFill>
                          <a:srgbClr val="4D5968"/>
                        </a:solidFill>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808684878"/>
                  </a:ext>
                </a:extLst>
              </a:tr>
              <a:tr h="255347">
                <a:tc>
                  <a:txBody>
                    <a:bodyPr/>
                    <a:lstStyle/>
                    <a:p>
                      <a:pPr algn="l" fontAlgn="t"/>
                      <a:r>
                        <a:rPr lang="en-US" sz="1600" b="1">
                          <a:effectLst/>
                          <a:latin typeface="Times New Roman" pitchFamily="18" charset="0"/>
                          <a:cs typeface="Times New Roman" pitchFamily="18" charset="0"/>
                        </a:rPr>
                        <a:t>onafterprint</a:t>
                      </a:r>
                      <a:endParaRPr lang="en-US" sz="1600">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This script act, though, after the document printed.</a:t>
                      </a: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567249231"/>
                  </a:ext>
                </a:extLst>
              </a:tr>
              <a:tr h="255347">
                <a:tc>
                  <a:txBody>
                    <a:bodyPr/>
                    <a:lstStyle/>
                    <a:p>
                      <a:pPr algn="l" fontAlgn="t"/>
                      <a:r>
                        <a:rPr lang="en-US" sz="1600" b="1">
                          <a:effectLst/>
                          <a:latin typeface="Times New Roman" pitchFamily="18" charset="0"/>
                          <a:cs typeface="Times New Roman" pitchFamily="18" charset="0"/>
                        </a:rPr>
                        <a:t>onbeforeprint</a:t>
                      </a:r>
                      <a:endParaRPr lang="en-US" sz="1600">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This script act, though, before a document printed.</a:t>
                      </a: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2237515128"/>
                  </a:ext>
                </a:extLst>
              </a:tr>
              <a:tr h="340834">
                <a:tc>
                  <a:txBody>
                    <a:bodyPr/>
                    <a:lstStyle/>
                    <a:p>
                      <a:pPr algn="l" fontAlgn="t"/>
                      <a:r>
                        <a:rPr lang="en-US" sz="1600" b="1">
                          <a:effectLst/>
                          <a:latin typeface="Times New Roman" pitchFamily="18" charset="0"/>
                          <a:cs typeface="Times New Roman" pitchFamily="18" charset="0"/>
                        </a:rPr>
                        <a:t>onbeforeunload</a:t>
                      </a:r>
                      <a:endParaRPr lang="en-US" sz="1600">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itchFamily="18" charset="0"/>
                          <a:cs typeface="Times New Roman" pitchFamily="18" charset="0"/>
                        </a:rPr>
                        <a:t>Whereas before the unloaded document, this Script works.</a:t>
                      </a: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325545578"/>
                  </a:ext>
                </a:extLst>
              </a:tr>
              <a:tr h="255347">
                <a:tc>
                  <a:txBody>
                    <a:bodyPr/>
                    <a:lstStyle/>
                    <a:p>
                      <a:pPr algn="l" fontAlgn="t"/>
                      <a:r>
                        <a:rPr lang="en-US" sz="1600" b="1">
                          <a:effectLst/>
                          <a:latin typeface="Times New Roman" pitchFamily="18" charset="0"/>
                          <a:cs typeface="Times New Roman" pitchFamily="18" charset="0"/>
                        </a:rPr>
                        <a:t>onerror</a:t>
                      </a:r>
                      <a:endParaRPr lang="en-US" sz="1600">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 In the document occurs the Error then this event executed.</a:t>
                      </a: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478962865"/>
                  </a:ext>
                </a:extLst>
              </a:tr>
              <a:tr h="340834">
                <a:tc>
                  <a:txBody>
                    <a:bodyPr/>
                    <a:lstStyle/>
                    <a:p>
                      <a:pPr algn="l" fontAlgn="t"/>
                      <a:r>
                        <a:rPr lang="en-US" sz="1600" b="1">
                          <a:effectLst/>
                          <a:latin typeface="Times New Roman" pitchFamily="18" charset="0"/>
                          <a:cs typeface="Times New Roman" pitchFamily="18" charset="0"/>
                        </a:rPr>
                        <a:t>onhashchange</a:t>
                      </a:r>
                      <a:endParaRPr lang="en-US" sz="1600">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itchFamily="18" charset="0"/>
                          <a:cs typeface="Times New Roman" pitchFamily="18" charset="0"/>
                        </a:rPr>
                        <a:t> The anchor part of URL change in the document that time event executed.</a:t>
                      </a: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1006103084"/>
                  </a:ext>
                </a:extLst>
              </a:tr>
              <a:tr h="340834">
                <a:tc>
                  <a:txBody>
                    <a:bodyPr/>
                    <a:lstStyle/>
                    <a:p>
                      <a:pPr algn="l" fontAlgn="t"/>
                      <a:r>
                        <a:rPr lang="en-US" sz="1600" b="1">
                          <a:effectLst/>
                          <a:latin typeface="Times New Roman" pitchFamily="18" charset="0"/>
                          <a:cs typeface="Times New Roman" pitchFamily="18" charset="0"/>
                        </a:rPr>
                        <a:t>onload</a:t>
                      </a:r>
                      <a:endParaRPr lang="en-US" sz="1600">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itchFamily="18" charset="0"/>
                          <a:cs typeface="Times New Roman" pitchFamily="18" charset="0"/>
                        </a:rPr>
                        <a:t>When the first Web page is loaded completely, then this event executed.</a:t>
                      </a: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2628062818"/>
                  </a:ext>
                </a:extLst>
              </a:tr>
              <a:tr h="340834">
                <a:tc>
                  <a:txBody>
                    <a:bodyPr/>
                    <a:lstStyle/>
                    <a:p>
                      <a:pPr algn="l" fontAlgn="t"/>
                      <a:r>
                        <a:rPr lang="en-US" sz="1600" b="1">
                          <a:effectLst/>
                          <a:latin typeface="Times New Roman" pitchFamily="18" charset="0"/>
                          <a:cs typeface="Times New Roman" pitchFamily="18" charset="0"/>
                        </a:rPr>
                        <a:t>onmessage</a:t>
                      </a:r>
                      <a:endParaRPr lang="en-US" sz="1600">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In the document, the message that occurred at that time event executed.</a:t>
                      </a: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2696479042"/>
                  </a:ext>
                </a:extLst>
              </a:tr>
              <a:tr h="472027">
                <a:tc>
                  <a:txBody>
                    <a:bodyPr/>
                    <a:lstStyle/>
                    <a:p>
                      <a:pPr algn="l" fontAlgn="t"/>
                      <a:r>
                        <a:rPr lang="en-US" sz="1600" b="1">
                          <a:effectLst/>
                          <a:latin typeface="Times New Roman" pitchFamily="18" charset="0"/>
                          <a:cs typeface="Times New Roman" pitchFamily="18" charset="0"/>
                        </a:rPr>
                        <a:t>onoffline</a:t>
                      </a:r>
                      <a:endParaRPr lang="en-US" sz="1600">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If the network connection is unavailable and the browser says offline, then the event executed.</a:t>
                      </a: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945548662"/>
                  </a:ext>
                </a:extLst>
              </a:tr>
              <a:tr h="340834">
                <a:tc>
                  <a:txBody>
                    <a:bodyPr/>
                    <a:lstStyle/>
                    <a:p>
                      <a:pPr algn="l" fontAlgn="t"/>
                      <a:r>
                        <a:rPr lang="en-US" sz="1600" b="1">
                          <a:effectLst/>
                          <a:latin typeface="Times New Roman" pitchFamily="18" charset="0"/>
                          <a:cs typeface="Times New Roman" pitchFamily="18" charset="0"/>
                        </a:rPr>
                        <a:t>ononline</a:t>
                      </a:r>
                      <a:endParaRPr lang="en-US" sz="1600">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When the network available in the browser, then the event executed.</a:t>
                      </a: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2438570111"/>
                  </a:ext>
                </a:extLst>
              </a:tr>
              <a:tr h="472027">
                <a:tc>
                  <a:txBody>
                    <a:bodyPr/>
                    <a:lstStyle/>
                    <a:p>
                      <a:pPr algn="l" fontAlgn="t"/>
                      <a:r>
                        <a:rPr lang="en-US" sz="1600" b="1">
                          <a:effectLst/>
                          <a:latin typeface="Times New Roman" pitchFamily="18" charset="0"/>
                          <a:cs typeface="Times New Roman" pitchFamily="18" charset="0"/>
                        </a:rPr>
                        <a:t>onpagehide</a:t>
                      </a:r>
                      <a:endParaRPr lang="en-US" sz="1600">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This script act; if the user not working on a current webpage, a then-current page can be hidden.</a:t>
                      </a: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1982130733"/>
                  </a:ext>
                </a:extLst>
              </a:tr>
              <a:tr h="255347">
                <a:tc>
                  <a:txBody>
                    <a:bodyPr/>
                    <a:lstStyle/>
                    <a:p>
                      <a:pPr algn="l" fontAlgn="t"/>
                      <a:r>
                        <a:rPr lang="en-US" sz="1600" b="1">
                          <a:effectLst/>
                          <a:latin typeface="Times New Roman" pitchFamily="18" charset="0"/>
                          <a:cs typeface="Times New Roman" pitchFamily="18" charset="0"/>
                        </a:rPr>
                        <a:t>onpageshow</a:t>
                      </a:r>
                      <a:endParaRPr lang="en-US" sz="1600">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This script act at that time the current webpage is load.</a:t>
                      </a: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4117874745"/>
                  </a:ext>
                </a:extLst>
              </a:tr>
              <a:tr h="340834">
                <a:tc>
                  <a:txBody>
                    <a:bodyPr/>
                    <a:lstStyle/>
                    <a:p>
                      <a:pPr algn="l" fontAlgn="t"/>
                      <a:r>
                        <a:rPr lang="en-US" sz="1600" b="1">
                          <a:effectLst/>
                          <a:latin typeface="Times New Roman" pitchFamily="18" charset="0"/>
                          <a:cs typeface="Times New Roman" pitchFamily="18" charset="0"/>
                        </a:rPr>
                        <a:t>onpopstate</a:t>
                      </a:r>
                      <a:endParaRPr lang="en-US" sz="1600">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This script automatically works on the browser for a history state change.</a:t>
                      </a: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2973453407"/>
                  </a:ext>
                </a:extLst>
              </a:tr>
              <a:tr h="340834">
                <a:tc>
                  <a:txBody>
                    <a:bodyPr/>
                    <a:lstStyle/>
                    <a:p>
                      <a:pPr algn="l" fontAlgn="t"/>
                      <a:r>
                        <a:rPr lang="en-US" sz="1600" b="1">
                          <a:effectLst/>
                          <a:latin typeface="Times New Roman" pitchFamily="18" charset="0"/>
                          <a:cs typeface="Times New Roman" pitchFamily="18" charset="0"/>
                        </a:rPr>
                        <a:t>onresize</a:t>
                      </a:r>
                      <a:endParaRPr lang="en-US" sz="1600">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This script act when the browser of the window changes the size.</a:t>
                      </a: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4251322120"/>
                  </a:ext>
                </a:extLst>
              </a:tr>
              <a:tr h="255347">
                <a:tc>
                  <a:txBody>
                    <a:bodyPr/>
                    <a:lstStyle/>
                    <a:p>
                      <a:pPr algn="l" fontAlgn="t"/>
                      <a:r>
                        <a:rPr lang="en-US" sz="1600" b="1">
                          <a:effectLst/>
                          <a:latin typeface="Times New Roman" pitchFamily="18" charset="0"/>
                          <a:cs typeface="Times New Roman" pitchFamily="18" charset="0"/>
                        </a:rPr>
                        <a:t>onstorage</a:t>
                      </a:r>
                      <a:endParaRPr lang="en-US" sz="1600">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When users web storage updated, then the event executed.</a:t>
                      </a: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1345407101"/>
                  </a:ext>
                </a:extLst>
              </a:tr>
              <a:tr h="472027">
                <a:tc>
                  <a:txBody>
                    <a:bodyPr/>
                    <a:lstStyle/>
                    <a:p>
                      <a:pPr algn="l" fontAlgn="t"/>
                      <a:r>
                        <a:rPr lang="en-US" sz="1600" b="1">
                          <a:effectLst/>
                          <a:latin typeface="Times New Roman" pitchFamily="18" charset="0"/>
                          <a:cs typeface="Times New Roman" pitchFamily="18" charset="0"/>
                        </a:rPr>
                        <a:t>onunload</a:t>
                      </a:r>
                      <a:endParaRPr lang="en-US" sz="1600">
                        <a:effectLst/>
                        <a:latin typeface="Times New Roman" pitchFamily="18" charset="0"/>
                        <a:cs typeface="Times New Roman" pitchFamily="18" charset="0"/>
                      </a:endParaRP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itchFamily="18" charset="0"/>
                          <a:cs typeface="Times New Roman" pitchFamily="18" charset="0"/>
                        </a:rPr>
                        <a:t>The user’s current web page is not loaded or the window is closed, then the event is executed.</a:t>
                      </a:r>
                    </a:p>
                  </a:txBody>
                  <a:tcPr marL="32635" marR="32635" marT="21757" marB="2175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1974466619"/>
                  </a:ext>
                </a:extLst>
              </a:tr>
            </a:tbl>
          </a:graphicData>
        </a:graphic>
      </p:graphicFrame>
    </p:spTree>
    <p:extLst>
      <p:ext uri="{BB962C8B-B14F-4D97-AF65-F5344CB8AC3E}">
        <p14:creationId xmlns:p14="http://schemas.microsoft.com/office/powerpoint/2010/main" val="288239520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65126"/>
            <a:ext cx="7886700" cy="480002"/>
          </a:xfrm>
        </p:spPr>
        <p:txBody>
          <a:bodyPr>
            <a:noAutofit/>
          </a:bodyPr>
          <a:lstStyle/>
          <a:p>
            <a:r>
              <a:rPr lang="en-US" sz="3600" b="1" dirty="0" smtClean="0">
                <a:solidFill>
                  <a:srgbClr val="0070C0"/>
                </a:solidFill>
                <a:latin typeface="Times New Roman" pitchFamily="18" charset="0"/>
                <a:cs typeface="Times New Roman" pitchFamily="18" charset="0"/>
              </a:rPr>
              <a:t>Form Event Attributes</a:t>
            </a:r>
            <a:endParaRPr lang="en-US" sz="3600" b="1" dirty="0">
              <a:solidFill>
                <a:srgbClr val="0070C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4902275"/>
              </p:ext>
            </p:extLst>
          </p:nvPr>
        </p:nvGraphicFramePr>
        <p:xfrm>
          <a:off x="1056410" y="1246220"/>
          <a:ext cx="7706590" cy="4773580"/>
        </p:xfrm>
        <a:graphic>
          <a:graphicData uri="http://schemas.openxmlformats.org/drawingml/2006/table">
            <a:tbl>
              <a:tblPr/>
              <a:tblGrid>
                <a:gridCol w="1465145">
                  <a:extLst>
                    <a:ext uri="{9D8B030D-6E8A-4147-A177-3AD203B41FA5}">
                      <a16:colId xmlns="" xmlns:a16="http://schemas.microsoft.com/office/drawing/2014/main" val="1295206093"/>
                    </a:ext>
                  </a:extLst>
                </a:gridCol>
                <a:gridCol w="6241445">
                  <a:extLst>
                    <a:ext uri="{9D8B030D-6E8A-4147-A177-3AD203B41FA5}">
                      <a16:colId xmlns="" xmlns:a16="http://schemas.microsoft.com/office/drawing/2014/main" val="3376055496"/>
                    </a:ext>
                  </a:extLst>
                </a:gridCol>
              </a:tblGrid>
              <a:tr h="499334">
                <a:tc>
                  <a:txBody>
                    <a:bodyPr/>
                    <a:lstStyle/>
                    <a:p>
                      <a:pPr algn="ctr" fontAlgn="t"/>
                      <a:r>
                        <a:rPr lang="en-US" sz="1800" b="1" dirty="0">
                          <a:effectLst/>
                          <a:latin typeface="Times New Roman" pitchFamily="18" charset="0"/>
                          <a:cs typeface="Times New Roman" pitchFamily="18" charset="0"/>
                        </a:rPr>
                        <a:t>Attribute</a:t>
                      </a:r>
                      <a:endParaRPr lang="en-US" sz="1800" dirty="0">
                        <a:effectLst/>
                        <a:latin typeface="Times New Roman" pitchFamily="18" charset="0"/>
                        <a:cs typeface="Times New Roman" pitchFamily="18" charset="0"/>
                      </a:endParaRP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US" sz="1800" b="1">
                          <a:effectLst/>
                          <a:latin typeface="Times New Roman" pitchFamily="18" charset="0"/>
                          <a:cs typeface="Times New Roman" pitchFamily="18" charset="0"/>
                        </a:rPr>
                        <a:t>Description</a:t>
                      </a:r>
                      <a:endParaRPr lang="en-US" sz="1800">
                        <a:effectLst/>
                        <a:latin typeface="Times New Roman" pitchFamily="18" charset="0"/>
                        <a:cs typeface="Times New Roman" pitchFamily="18" charset="0"/>
                      </a:endParaRP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1830122533"/>
                  </a:ext>
                </a:extLst>
              </a:tr>
              <a:tr h="285334">
                <a:tc>
                  <a:txBody>
                    <a:bodyPr/>
                    <a:lstStyle/>
                    <a:p>
                      <a:pPr algn="l" fontAlgn="t"/>
                      <a:r>
                        <a:rPr lang="en-US" sz="1800" b="1">
                          <a:effectLst/>
                          <a:latin typeface="Times New Roman" pitchFamily="18" charset="0"/>
                          <a:cs typeface="Times New Roman" pitchFamily="18" charset="0"/>
                        </a:rPr>
                        <a:t>onblur</a:t>
                      </a:r>
                      <a:endParaRPr lang="en-US" sz="1800">
                        <a:effectLst/>
                        <a:latin typeface="Times New Roman" pitchFamily="18" charset="0"/>
                        <a:cs typeface="Times New Roman" pitchFamily="18" charset="0"/>
                      </a:endParaRP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a:effectLst/>
                          <a:latin typeface="Times New Roman" pitchFamily="18" charset="0"/>
                          <a:cs typeface="Times New Roman" pitchFamily="18" charset="0"/>
                        </a:rPr>
                        <a:t>Some </a:t>
                      </a:r>
                      <a:r>
                        <a:rPr lang="en-US" sz="1800" b="1" u="none" strike="noStrike">
                          <a:solidFill>
                            <a:srgbClr val="E93F33"/>
                          </a:solidFill>
                          <a:effectLst/>
                          <a:latin typeface="Times New Roman" pitchFamily="18" charset="0"/>
                          <a:cs typeface="Times New Roman" pitchFamily="18" charset="0"/>
                          <a:hlinkClick r:id="rId2"/>
                        </a:rPr>
                        <a:t>form validation object</a:t>
                      </a:r>
                      <a:r>
                        <a:rPr lang="en-US" sz="1800">
                          <a:effectLst/>
                          <a:latin typeface="Times New Roman" pitchFamily="18" charset="0"/>
                          <a:cs typeface="Times New Roman" pitchFamily="18" charset="0"/>
                        </a:rPr>
                        <a:t> loos the focus, then event fired.</a:t>
                      </a: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2774216886"/>
                  </a:ext>
                </a:extLst>
              </a:tr>
              <a:tr h="499334">
                <a:tc>
                  <a:txBody>
                    <a:bodyPr/>
                    <a:lstStyle/>
                    <a:p>
                      <a:pPr algn="l" fontAlgn="t"/>
                      <a:r>
                        <a:rPr lang="en-US" sz="1800" b="1">
                          <a:effectLst/>
                          <a:latin typeface="Times New Roman" pitchFamily="18" charset="0"/>
                          <a:cs typeface="Times New Roman" pitchFamily="18" charset="0"/>
                        </a:rPr>
                        <a:t>onchange</a:t>
                      </a:r>
                      <a:endParaRPr lang="en-US" sz="1800">
                        <a:effectLst/>
                        <a:latin typeface="Times New Roman" pitchFamily="18" charset="0"/>
                        <a:cs typeface="Times New Roman" pitchFamily="18" charset="0"/>
                      </a:endParaRP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a:effectLst/>
                          <a:latin typeface="Times New Roman" pitchFamily="18" charset="0"/>
                          <a:cs typeface="Times New Roman" pitchFamily="18" charset="0"/>
                        </a:rPr>
                        <a:t>The value change in the form, then event fired.</a:t>
                      </a: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1998736971"/>
                  </a:ext>
                </a:extLst>
              </a:tr>
              <a:tr h="499334">
                <a:tc>
                  <a:txBody>
                    <a:bodyPr/>
                    <a:lstStyle/>
                    <a:p>
                      <a:pPr algn="l" fontAlgn="t"/>
                      <a:r>
                        <a:rPr lang="en-US" sz="1800" b="1">
                          <a:effectLst/>
                          <a:latin typeface="Times New Roman" pitchFamily="18" charset="0"/>
                          <a:cs typeface="Times New Roman" pitchFamily="18" charset="0"/>
                        </a:rPr>
                        <a:t>onfocus</a:t>
                      </a:r>
                      <a:endParaRPr lang="en-US" sz="1800">
                        <a:effectLst/>
                        <a:latin typeface="Times New Roman" pitchFamily="18" charset="0"/>
                        <a:cs typeface="Times New Roman" pitchFamily="18" charset="0"/>
                      </a:endParaRP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itchFamily="18" charset="0"/>
                          <a:cs typeface="Times New Roman" pitchFamily="18" charset="0"/>
                        </a:rPr>
                        <a:t>In the form &lt;input&gt;, &lt;a&gt; , &lt;select&gt; object has focus. Working on this object then event fired.</a:t>
                      </a: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4236003011"/>
                  </a:ext>
                </a:extLst>
              </a:tr>
              <a:tr h="285334">
                <a:tc>
                  <a:txBody>
                    <a:bodyPr/>
                    <a:lstStyle/>
                    <a:p>
                      <a:pPr algn="l" fontAlgn="t"/>
                      <a:r>
                        <a:rPr lang="en-US" sz="1800" b="1">
                          <a:effectLst/>
                          <a:latin typeface="Times New Roman" pitchFamily="18" charset="0"/>
                          <a:cs typeface="Times New Roman" pitchFamily="18" charset="0"/>
                        </a:rPr>
                        <a:t>oninput</a:t>
                      </a:r>
                      <a:endParaRPr lang="en-US" sz="1800">
                        <a:effectLst/>
                        <a:latin typeface="Times New Roman" pitchFamily="18" charset="0"/>
                        <a:cs typeface="Times New Roman" pitchFamily="18" charset="0"/>
                      </a:endParaRP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a:effectLst/>
                          <a:latin typeface="Times New Roman" pitchFamily="18" charset="0"/>
                          <a:cs typeface="Times New Roman" pitchFamily="18" charset="0"/>
                        </a:rPr>
                        <a:t>The user gives input of value in the form then this event fired.</a:t>
                      </a: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567676639"/>
                  </a:ext>
                </a:extLst>
              </a:tr>
              <a:tr h="499334">
                <a:tc>
                  <a:txBody>
                    <a:bodyPr/>
                    <a:lstStyle/>
                    <a:p>
                      <a:pPr algn="l" fontAlgn="t"/>
                      <a:r>
                        <a:rPr lang="en-US" sz="1800" b="1" dirty="0" err="1">
                          <a:effectLst/>
                          <a:latin typeface="Times New Roman" pitchFamily="18" charset="0"/>
                          <a:cs typeface="Times New Roman" pitchFamily="18" charset="0"/>
                        </a:rPr>
                        <a:t>oninvalid</a:t>
                      </a:r>
                      <a:endParaRPr lang="en-US" sz="1800" dirty="0">
                        <a:effectLst/>
                        <a:latin typeface="Times New Roman" pitchFamily="18" charset="0"/>
                        <a:cs typeface="Times New Roman" pitchFamily="18" charset="0"/>
                      </a:endParaRP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a:effectLst/>
                          <a:latin typeface="Times New Roman" pitchFamily="18" charset="0"/>
                          <a:cs typeface="Times New Roman" pitchFamily="18" charset="0"/>
                        </a:rPr>
                        <a:t>The event works on when the element does not satisfy its predefined constraints.</a:t>
                      </a: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1419362797"/>
                  </a:ext>
                </a:extLst>
              </a:tr>
              <a:tr h="285334">
                <a:tc>
                  <a:txBody>
                    <a:bodyPr/>
                    <a:lstStyle/>
                    <a:p>
                      <a:pPr algn="l" fontAlgn="t"/>
                      <a:r>
                        <a:rPr lang="en-US" sz="1800" b="1">
                          <a:effectLst/>
                          <a:latin typeface="Times New Roman" pitchFamily="18" charset="0"/>
                          <a:cs typeface="Times New Roman" pitchFamily="18" charset="0"/>
                        </a:rPr>
                        <a:t>onreset</a:t>
                      </a:r>
                      <a:endParaRPr lang="en-US" sz="1800">
                        <a:effectLst/>
                        <a:latin typeface="Times New Roman" pitchFamily="18" charset="0"/>
                        <a:cs typeface="Times New Roman" pitchFamily="18" charset="0"/>
                      </a:endParaRP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a:effectLst/>
                          <a:latin typeface="Times New Roman" pitchFamily="18" charset="0"/>
                          <a:cs typeface="Times New Roman" pitchFamily="18" charset="0"/>
                        </a:rPr>
                        <a:t>User reset the form information, then event fired.</a:t>
                      </a: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733385853"/>
                  </a:ext>
                </a:extLst>
              </a:tr>
              <a:tr h="499334">
                <a:tc>
                  <a:txBody>
                    <a:bodyPr/>
                    <a:lstStyle/>
                    <a:p>
                      <a:pPr algn="l" fontAlgn="t"/>
                      <a:r>
                        <a:rPr lang="en-US" sz="1800" b="1">
                          <a:effectLst/>
                          <a:latin typeface="Times New Roman" pitchFamily="18" charset="0"/>
                          <a:cs typeface="Times New Roman" pitchFamily="18" charset="0"/>
                        </a:rPr>
                        <a:t>onsearch</a:t>
                      </a:r>
                      <a:endParaRPr lang="en-US" sz="1800">
                        <a:effectLst/>
                        <a:latin typeface="Times New Roman" pitchFamily="18" charset="0"/>
                        <a:cs typeface="Times New Roman" pitchFamily="18" charset="0"/>
                      </a:endParaRP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a:effectLst/>
                          <a:latin typeface="Times New Roman" pitchFamily="18" charset="0"/>
                          <a:cs typeface="Times New Roman" pitchFamily="18" charset="0"/>
                        </a:rPr>
                        <a:t>Users search the required field, then event fired.</a:t>
                      </a: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295279653"/>
                  </a:ext>
                </a:extLst>
              </a:tr>
              <a:tr h="499334">
                <a:tc>
                  <a:txBody>
                    <a:bodyPr/>
                    <a:lstStyle/>
                    <a:p>
                      <a:pPr algn="l" fontAlgn="t"/>
                      <a:r>
                        <a:rPr lang="en-US" sz="1800" b="1">
                          <a:effectLst/>
                          <a:latin typeface="Times New Roman" pitchFamily="18" charset="0"/>
                          <a:cs typeface="Times New Roman" pitchFamily="18" charset="0"/>
                        </a:rPr>
                        <a:t>onselect</a:t>
                      </a:r>
                      <a:endParaRPr lang="en-US" sz="1800">
                        <a:effectLst/>
                        <a:latin typeface="Times New Roman" pitchFamily="18" charset="0"/>
                        <a:cs typeface="Times New Roman" pitchFamily="18" charset="0"/>
                      </a:endParaRP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a:effectLst/>
                          <a:latin typeface="Times New Roman" pitchFamily="18" charset="0"/>
                          <a:cs typeface="Times New Roman" pitchFamily="18" charset="0"/>
                        </a:rPr>
                        <a:t>The user selects the text or text area in form, then event fired.</a:t>
                      </a: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992189736"/>
                  </a:ext>
                </a:extLst>
              </a:tr>
              <a:tr h="499334">
                <a:tc>
                  <a:txBody>
                    <a:bodyPr/>
                    <a:lstStyle/>
                    <a:p>
                      <a:pPr algn="l" fontAlgn="t"/>
                      <a:r>
                        <a:rPr lang="en-US" sz="1800" b="1">
                          <a:effectLst/>
                          <a:latin typeface="Times New Roman" pitchFamily="18" charset="0"/>
                          <a:cs typeface="Times New Roman" pitchFamily="18" charset="0"/>
                        </a:rPr>
                        <a:t>onsubmit</a:t>
                      </a:r>
                      <a:endParaRPr lang="en-US" sz="1800">
                        <a:effectLst/>
                        <a:latin typeface="Times New Roman" pitchFamily="18" charset="0"/>
                        <a:cs typeface="Times New Roman" pitchFamily="18" charset="0"/>
                      </a:endParaRP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itchFamily="18" charset="0"/>
                          <a:cs typeface="Times New Roman" pitchFamily="18" charset="0"/>
                        </a:rPr>
                        <a:t>The user submits the form at the end then the event fired.</a:t>
                      </a:r>
                    </a:p>
                  </a:txBody>
                  <a:tcPr marL="53500" marR="53500" marT="35667" marB="3566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2280354"/>
                  </a:ext>
                </a:extLst>
              </a:tr>
            </a:tbl>
          </a:graphicData>
        </a:graphic>
      </p:graphicFrame>
    </p:spTree>
    <p:extLst>
      <p:ext uri="{BB962C8B-B14F-4D97-AF65-F5344CB8AC3E}">
        <p14:creationId xmlns:p14="http://schemas.microsoft.com/office/powerpoint/2010/main" val="121269383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0C0"/>
                </a:solidFill>
                <a:latin typeface="Times New Roman" pitchFamily="18" charset="0"/>
                <a:cs typeface="Times New Roman" pitchFamily="18" charset="0"/>
              </a:rPr>
              <a:t>Keyboard Event Attributes</a:t>
            </a:r>
            <a:endParaRPr lang="en-US" dirty="0">
              <a:solidFill>
                <a:srgbClr val="0070C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5503607"/>
              </p:ext>
            </p:extLst>
          </p:nvPr>
        </p:nvGraphicFramePr>
        <p:xfrm>
          <a:off x="1170708" y="2286000"/>
          <a:ext cx="7439892" cy="2286000"/>
        </p:xfrm>
        <a:graphic>
          <a:graphicData uri="http://schemas.openxmlformats.org/drawingml/2006/table">
            <a:tbl>
              <a:tblPr/>
              <a:tblGrid>
                <a:gridCol w="1243786">
                  <a:extLst>
                    <a:ext uri="{9D8B030D-6E8A-4147-A177-3AD203B41FA5}">
                      <a16:colId xmlns="" xmlns:a16="http://schemas.microsoft.com/office/drawing/2014/main" val="1654179469"/>
                    </a:ext>
                  </a:extLst>
                </a:gridCol>
                <a:gridCol w="6196106">
                  <a:extLst>
                    <a:ext uri="{9D8B030D-6E8A-4147-A177-3AD203B41FA5}">
                      <a16:colId xmlns="" xmlns:a16="http://schemas.microsoft.com/office/drawing/2014/main" val="2350500313"/>
                    </a:ext>
                  </a:extLst>
                </a:gridCol>
              </a:tblGrid>
              <a:tr h="0">
                <a:tc>
                  <a:txBody>
                    <a:bodyPr/>
                    <a:lstStyle/>
                    <a:p>
                      <a:pPr algn="ctr" fontAlgn="t"/>
                      <a:r>
                        <a:rPr lang="en-US" b="1" dirty="0">
                          <a:effectLst/>
                          <a:latin typeface="Times New Roman" pitchFamily="18" charset="0"/>
                          <a:cs typeface="Times New Roman" pitchFamily="18" charset="0"/>
                        </a:rPr>
                        <a:t>Attribute</a:t>
                      </a:r>
                      <a:endParaRPr lang="en-US" dirty="0">
                        <a:effectLst/>
                        <a:latin typeface="Times New Roman" pitchFamily="18" charset="0"/>
                        <a:cs typeface="Times New Roman" pitchFamily="18" charset="0"/>
                      </a:endParaRPr>
                    </a:p>
                  </a:txBody>
                  <a:tcPr marL="68580" marR="6858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US" b="1" dirty="0">
                          <a:effectLst/>
                          <a:latin typeface="Times New Roman" pitchFamily="18" charset="0"/>
                          <a:cs typeface="Times New Roman" pitchFamily="18" charset="0"/>
                        </a:rPr>
                        <a:t>   Description</a:t>
                      </a:r>
                      <a:endParaRPr lang="en-US" dirty="0">
                        <a:effectLst/>
                        <a:latin typeface="Times New Roman" pitchFamily="18" charset="0"/>
                        <a:cs typeface="Times New Roman" pitchFamily="18" charset="0"/>
                      </a:endParaRPr>
                    </a:p>
                  </a:txBody>
                  <a:tcPr marL="68580" marR="6858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4027058024"/>
                  </a:ext>
                </a:extLst>
              </a:tr>
              <a:tr h="0">
                <a:tc>
                  <a:txBody>
                    <a:bodyPr/>
                    <a:lstStyle/>
                    <a:p>
                      <a:pPr algn="l" fontAlgn="t"/>
                      <a:r>
                        <a:rPr lang="en-US" b="1">
                          <a:effectLst/>
                          <a:latin typeface="Times New Roman" pitchFamily="18" charset="0"/>
                          <a:cs typeface="Times New Roman" pitchFamily="18" charset="0"/>
                        </a:rPr>
                        <a:t>onkeydown</a:t>
                      </a:r>
                      <a:endParaRPr lang="en-US">
                        <a:effectLst/>
                        <a:latin typeface="Times New Roman" pitchFamily="18" charset="0"/>
                        <a:cs typeface="Times New Roman" pitchFamily="18" charset="0"/>
                      </a:endParaRPr>
                    </a:p>
                  </a:txBody>
                  <a:tcPr marL="68580" marR="6858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dirty="0">
                          <a:effectLst/>
                          <a:latin typeface="Times New Roman" pitchFamily="18" charset="0"/>
                          <a:cs typeface="Times New Roman" pitchFamily="18" charset="0"/>
                        </a:rPr>
                        <a:t>Using a keyboard, the user press the key down at that point event works</a:t>
                      </a:r>
                    </a:p>
                  </a:txBody>
                  <a:tcPr marL="68580" marR="6858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825637809"/>
                  </a:ext>
                </a:extLst>
              </a:tr>
              <a:tr h="0">
                <a:tc>
                  <a:txBody>
                    <a:bodyPr/>
                    <a:lstStyle/>
                    <a:p>
                      <a:pPr algn="l" fontAlgn="t"/>
                      <a:r>
                        <a:rPr lang="en-US" b="1">
                          <a:effectLst/>
                          <a:latin typeface="Times New Roman" pitchFamily="18" charset="0"/>
                          <a:cs typeface="Times New Roman" pitchFamily="18" charset="0"/>
                        </a:rPr>
                        <a:t>onkeypress</a:t>
                      </a:r>
                      <a:endParaRPr lang="en-US">
                        <a:effectLst/>
                        <a:latin typeface="Times New Roman" pitchFamily="18" charset="0"/>
                        <a:cs typeface="Times New Roman" pitchFamily="18" charset="0"/>
                      </a:endParaRPr>
                    </a:p>
                  </a:txBody>
                  <a:tcPr marL="68580" marR="6858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a:effectLst/>
                          <a:latin typeface="Times New Roman" pitchFamily="18" charset="0"/>
                          <a:cs typeface="Times New Roman" pitchFamily="18" charset="0"/>
                        </a:rPr>
                        <a:t>Using the keyboard, users press the key and display characters at that point event works.</a:t>
                      </a:r>
                    </a:p>
                  </a:txBody>
                  <a:tcPr marL="68580" marR="6858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565400167"/>
                  </a:ext>
                </a:extLst>
              </a:tr>
              <a:tr h="0">
                <a:tc>
                  <a:txBody>
                    <a:bodyPr/>
                    <a:lstStyle/>
                    <a:p>
                      <a:pPr algn="l" fontAlgn="t"/>
                      <a:r>
                        <a:rPr lang="en-US" b="1">
                          <a:effectLst/>
                          <a:latin typeface="Times New Roman" pitchFamily="18" charset="0"/>
                          <a:cs typeface="Times New Roman" pitchFamily="18" charset="0"/>
                        </a:rPr>
                        <a:t>onkeyup</a:t>
                      </a:r>
                      <a:endParaRPr lang="en-US">
                        <a:effectLst/>
                        <a:latin typeface="Times New Roman" pitchFamily="18" charset="0"/>
                        <a:cs typeface="Times New Roman" pitchFamily="18" charset="0"/>
                      </a:endParaRPr>
                    </a:p>
                  </a:txBody>
                  <a:tcPr marL="68580" marR="6858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dirty="0">
                          <a:effectLst/>
                          <a:latin typeface="Times New Roman" pitchFamily="18" charset="0"/>
                          <a:cs typeface="Times New Roman" pitchFamily="18" charset="0"/>
                        </a:rPr>
                        <a:t>After the press, the key user releases the key then the event works.</a:t>
                      </a:r>
                    </a:p>
                  </a:txBody>
                  <a:tcPr marL="68580" marR="6858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2339843097"/>
                  </a:ext>
                </a:extLst>
              </a:tr>
            </a:tbl>
          </a:graphicData>
        </a:graphic>
      </p:graphicFrame>
    </p:spTree>
    <p:extLst>
      <p:ext uri="{BB962C8B-B14F-4D97-AF65-F5344CB8AC3E}">
        <p14:creationId xmlns:p14="http://schemas.microsoft.com/office/powerpoint/2010/main" val="381410442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6366"/>
          </a:xfrm>
        </p:spPr>
        <p:txBody>
          <a:bodyPr/>
          <a:lstStyle/>
          <a:p>
            <a:r>
              <a:rPr lang="en-US" b="1" dirty="0" smtClean="0">
                <a:latin typeface="Arial Black" panose="020B0A04020102020204" pitchFamily="34" charset="0"/>
              </a:rPr>
              <a:t>Mouse Event Attributes</a:t>
            </a:r>
            <a:endParaRPr lang="en-US" b="1" dirty="0">
              <a:latin typeface="Arial Black" panose="020B0A040201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3968585"/>
              </p:ext>
            </p:extLst>
          </p:nvPr>
        </p:nvGraphicFramePr>
        <p:xfrm>
          <a:off x="1184564" y="1797914"/>
          <a:ext cx="6255328" cy="5069020"/>
        </p:xfrm>
        <a:graphic>
          <a:graphicData uri="http://schemas.openxmlformats.org/drawingml/2006/table">
            <a:tbl>
              <a:tblPr/>
              <a:tblGrid>
                <a:gridCol w="1247228">
                  <a:extLst>
                    <a:ext uri="{9D8B030D-6E8A-4147-A177-3AD203B41FA5}">
                      <a16:colId xmlns="" xmlns:a16="http://schemas.microsoft.com/office/drawing/2014/main" val="1200300246"/>
                    </a:ext>
                  </a:extLst>
                </a:gridCol>
                <a:gridCol w="5008100">
                  <a:extLst>
                    <a:ext uri="{9D8B030D-6E8A-4147-A177-3AD203B41FA5}">
                      <a16:colId xmlns="" xmlns:a16="http://schemas.microsoft.com/office/drawing/2014/main" val="2908971970"/>
                    </a:ext>
                  </a:extLst>
                </a:gridCol>
              </a:tblGrid>
              <a:tr h="271959">
                <a:tc>
                  <a:txBody>
                    <a:bodyPr/>
                    <a:lstStyle/>
                    <a:p>
                      <a:pPr algn="ctr" fontAlgn="t"/>
                      <a:r>
                        <a:rPr lang="en-US" sz="1600" b="1">
                          <a:effectLst/>
                          <a:latin typeface="Nunito Sans"/>
                        </a:rPr>
                        <a:t>Attribute</a:t>
                      </a:r>
                      <a:endParaRPr lang="en-US" sz="1600">
                        <a:effectLst/>
                      </a:endParaRP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US" sz="1600" b="1">
                          <a:effectLst/>
                          <a:latin typeface="Nunito Sans"/>
                        </a:rPr>
                        <a:t>Description</a:t>
                      </a:r>
                      <a:endParaRPr lang="en-US" sz="1600">
                        <a:effectLst/>
                      </a:endParaRP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698110155"/>
                  </a:ext>
                </a:extLst>
              </a:tr>
              <a:tr h="475928">
                <a:tc>
                  <a:txBody>
                    <a:bodyPr/>
                    <a:lstStyle/>
                    <a:p>
                      <a:pPr algn="l" fontAlgn="t"/>
                      <a:r>
                        <a:rPr lang="en-US" sz="1600" b="1">
                          <a:effectLst/>
                          <a:latin typeface="Nunito Sans"/>
                        </a:rPr>
                        <a:t>onclick</a:t>
                      </a:r>
                      <a:endParaRPr lang="en-US" sz="1600">
                        <a:effectLst/>
                      </a:endParaRP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The user clicks the mouse on the button then an event occurred.</a:t>
                      </a: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2930105910"/>
                  </a:ext>
                </a:extLst>
              </a:tr>
              <a:tr h="271959">
                <a:tc>
                  <a:txBody>
                    <a:bodyPr/>
                    <a:lstStyle/>
                    <a:p>
                      <a:pPr algn="l" fontAlgn="t"/>
                      <a:r>
                        <a:rPr lang="en-US" sz="1600" b="1">
                          <a:effectLst/>
                          <a:latin typeface="Nunito Sans"/>
                        </a:rPr>
                        <a:t>ondblclick</a:t>
                      </a:r>
                      <a:endParaRPr lang="en-US" sz="1600">
                        <a:effectLst/>
                      </a:endParaRP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Users double click the mouse then the event occurred.</a:t>
                      </a: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4159748579"/>
                  </a:ext>
                </a:extLst>
              </a:tr>
              <a:tr h="475928">
                <a:tc>
                  <a:txBody>
                    <a:bodyPr/>
                    <a:lstStyle/>
                    <a:p>
                      <a:pPr algn="l" fontAlgn="t"/>
                      <a:r>
                        <a:rPr lang="en-US" sz="1600" b="1">
                          <a:effectLst/>
                          <a:latin typeface="Nunito Sans"/>
                        </a:rPr>
                        <a:t>onmousedown</a:t>
                      </a:r>
                      <a:endParaRPr lang="en-US" sz="1600">
                        <a:effectLst/>
                      </a:endParaRP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rPr>
                        <a:t>The user presses the mouse button on the element then the event occurred.</a:t>
                      </a: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741707237"/>
                  </a:ext>
                </a:extLst>
              </a:tr>
              <a:tr h="475928">
                <a:tc>
                  <a:txBody>
                    <a:bodyPr/>
                    <a:lstStyle/>
                    <a:p>
                      <a:pPr algn="l" fontAlgn="t"/>
                      <a:r>
                        <a:rPr lang="en-US" sz="1600" b="1">
                          <a:effectLst/>
                          <a:latin typeface="Nunito Sans"/>
                        </a:rPr>
                        <a:t>onmousemove</a:t>
                      </a:r>
                      <a:endParaRPr lang="en-US" sz="1600">
                        <a:effectLst/>
                      </a:endParaRP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The user moves the mouse pointer over the element then the event occurred.</a:t>
                      </a: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71950131"/>
                  </a:ext>
                </a:extLst>
              </a:tr>
              <a:tr h="475928">
                <a:tc>
                  <a:txBody>
                    <a:bodyPr/>
                    <a:lstStyle/>
                    <a:p>
                      <a:pPr algn="l" fontAlgn="t"/>
                      <a:r>
                        <a:rPr lang="en-US" sz="1600" b="1" dirty="0" err="1">
                          <a:effectLst/>
                          <a:latin typeface="Nunito Sans"/>
                        </a:rPr>
                        <a:t>onmouseout</a:t>
                      </a:r>
                      <a:endParaRPr lang="en-US" sz="1600" dirty="0">
                        <a:effectLst/>
                      </a:endParaRP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The user moves the mouse outside of the element then the event occurred.</a:t>
                      </a: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1359047362"/>
                  </a:ext>
                </a:extLst>
              </a:tr>
              <a:tr h="475928">
                <a:tc>
                  <a:txBody>
                    <a:bodyPr/>
                    <a:lstStyle/>
                    <a:p>
                      <a:pPr algn="l" fontAlgn="t"/>
                      <a:r>
                        <a:rPr lang="en-US" sz="1600" b="1">
                          <a:effectLst/>
                          <a:latin typeface="Nunito Sans"/>
                        </a:rPr>
                        <a:t>onmouseover</a:t>
                      </a:r>
                      <a:endParaRPr lang="en-US" sz="1600">
                        <a:effectLst/>
                      </a:endParaRP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 The user moves the mouse over the element then the event occurred.</a:t>
                      </a: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2610679789"/>
                  </a:ext>
                </a:extLst>
              </a:tr>
              <a:tr h="475928">
                <a:tc>
                  <a:txBody>
                    <a:bodyPr/>
                    <a:lstStyle/>
                    <a:p>
                      <a:pPr algn="l" fontAlgn="t"/>
                      <a:r>
                        <a:rPr lang="en-US" sz="1600" b="1">
                          <a:effectLst/>
                          <a:latin typeface="Nunito Sans"/>
                        </a:rPr>
                        <a:t>onmouseup</a:t>
                      </a:r>
                      <a:endParaRPr lang="en-US" sz="1600">
                        <a:effectLst/>
                      </a:endParaRP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The user released the mouse button then the event occurred.</a:t>
                      </a: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1808695532"/>
                  </a:ext>
                </a:extLst>
              </a:tr>
              <a:tr h="475928">
                <a:tc>
                  <a:txBody>
                    <a:bodyPr/>
                    <a:lstStyle/>
                    <a:p>
                      <a:pPr algn="l" fontAlgn="t"/>
                      <a:r>
                        <a:rPr lang="en-US" sz="1600" b="1">
                          <a:effectLst/>
                          <a:latin typeface="Nunito Sans"/>
                        </a:rPr>
                        <a:t>onmousewheel</a:t>
                      </a:r>
                      <a:endParaRPr lang="en-US" sz="1600">
                        <a:effectLst/>
                      </a:endParaRP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Using the mouse wheel user rolls the up and down on element then the event occurred.</a:t>
                      </a: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1250495873"/>
                  </a:ext>
                </a:extLst>
              </a:tr>
              <a:tr h="475928">
                <a:tc>
                  <a:txBody>
                    <a:bodyPr/>
                    <a:lstStyle/>
                    <a:p>
                      <a:pPr algn="l" fontAlgn="t"/>
                      <a:r>
                        <a:rPr lang="en-US" sz="1600" b="1">
                          <a:effectLst/>
                          <a:latin typeface="Nunito Sans"/>
                        </a:rPr>
                        <a:t>onwheel</a:t>
                      </a:r>
                      <a:endParaRPr lang="en-US" sz="1600">
                        <a:effectLst/>
                      </a:endParaRP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rPr>
                        <a:t>Using a mouse wheel user roll them up and down then the event occurred.</a:t>
                      </a:r>
                    </a:p>
                  </a:txBody>
                  <a:tcPr marL="50993" marR="50993" marT="33995" marB="3399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459438669"/>
                  </a:ext>
                </a:extLst>
              </a:tr>
            </a:tbl>
          </a:graphicData>
        </a:graphic>
      </p:graphicFrame>
    </p:spTree>
    <p:extLst>
      <p:ext uri="{BB962C8B-B14F-4D97-AF65-F5344CB8AC3E}">
        <p14:creationId xmlns:p14="http://schemas.microsoft.com/office/powerpoint/2010/main" val="281787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Autofit/>
          </a:bodyPr>
          <a:lstStyle/>
          <a:p>
            <a:r>
              <a:rPr lang="en-US" sz="3200" b="1" dirty="0" smtClean="0">
                <a:latin typeface="Times New Roman" pitchFamily="18" charset="0"/>
                <a:cs typeface="Times New Roman" pitchFamily="18" charset="0"/>
              </a:rPr>
              <a:t>Self-Closing Tags</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257800"/>
          </a:xfrm>
        </p:spPr>
        <p:txBody>
          <a:bodyPr>
            <a:normAutofit/>
          </a:bodyPr>
          <a:lstStyle/>
          <a:p>
            <a:pPr marL="484632" indent="-457200" algn="just">
              <a:buFont typeface="Wingdings" pitchFamily="2" charset="2"/>
              <a:buChar char="q"/>
            </a:pPr>
            <a:r>
              <a:rPr lang="en-US" dirty="0" smtClean="0">
                <a:latin typeface="Times New Roman" pitchFamily="18" charset="0"/>
                <a:cs typeface="Times New Roman" pitchFamily="18" charset="0"/>
              </a:rPr>
              <a:t>Self closing tags are those HTML tags that do not have a partner tag, where the first tag is the only necessary tag that is valid for the formatting.</a:t>
            </a:r>
          </a:p>
          <a:p>
            <a:pPr marL="484632" indent="-457200" algn="just">
              <a:buFont typeface="Wingdings" pitchFamily="2" charset="2"/>
              <a:buChar char="q"/>
            </a:pPr>
            <a:r>
              <a:rPr lang="en-US" dirty="0" smtClean="0">
                <a:latin typeface="Times New Roman" pitchFamily="18" charset="0"/>
                <a:cs typeface="Times New Roman" pitchFamily="18" charset="0"/>
              </a:rPr>
              <a:t>The main and important information is contained within the elements as its attribute.</a:t>
            </a:r>
          </a:p>
          <a:p>
            <a:pPr marL="484632" indent="-457200" algn="just">
              <a:buFont typeface="Wingdings" pitchFamily="2" charset="2"/>
              <a:buChar char="q"/>
            </a:pPr>
            <a:r>
              <a:rPr lang="en-US" dirty="0" smtClean="0">
                <a:latin typeface="Times New Roman" pitchFamily="18" charset="0"/>
                <a:cs typeface="Times New Roman" pitchFamily="18" charset="0"/>
              </a:rPr>
              <a:t>The image tag is classic example of a self-closing tag.</a:t>
            </a:r>
          </a:p>
          <a:p>
            <a:pPr algn="just"/>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img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=“a.jpg” alt=“this is alternative text”&gt;</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14</a:t>
            </a:fld>
            <a:endParaRPr lang="en-US"/>
          </a:p>
        </p:txBody>
      </p:sp>
    </p:spTree>
    <p:extLst>
      <p:ext uri="{BB962C8B-B14F-4D97-AF65-F5344CB8AC3E}">
        <p14:creationId xmlns:p14="http://schemas.microsoft.com/office/powerpoint/2010/main" val="304616206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65126"/>
            <a:ext cx="7239000" cy="992620"/>
          </a:xfrm>
        </p:spPr>
        <p:txBody>
          <a:bodyPr>
            <a:normAutofit/>
          </a:bodyPr>
          <a:lstStyle/>
          <a:p>
            <a:r>
              <a:rPr lang="en-US" b="1" dirty="0" smtClean="0">
                <a:solidFill>
                  <a:srgbClr val="0070C0"/>
                </a:solidFill>
                <a:latin typeface="Times New Roman" pitchFamily="18" charset="0"/>
                <a:cs typeface="Times New Roman" pitchFamily="18" charset="0"/>
              </a:rPr>
              <a:t>Clipboard Event Attributes</a:t>
            </a:r>
            <a:endParaRPr lang="en-US" b="1" dirty="0">
              <a:solidFill>
                <a:srgbClr val="0070C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7535495"/>
              </p:ext>
            </p:extLst>
          </p:nvPr>
        </p:nvGraphicFramePr>
        <p:xfrm>
          <a:off x="1143000" y="2858294"/>
          <a:ext cx="7543799" cy="2499360"/>
        </p:xfrm>
        <a:graphic>
          <a:graphicData uri="http://schemas.openxmlformats.org/drawingml/2006/table">
            <a:tbl>
              <a:tblPr/>
              <a:tblGrid>
                <a:gridCol w="1524000">
                  <a:extLst>
                    <a:ext uri="{9D8B030D-6E8A-4147-A177-3AD203B41FA5}">
                      <a16:colId xmlns="" xmlns:a16="http://schemas.microsoft.com/office/drawing/2014/main" val="3601730047"/>
                    </a:ext>
                  </a:extLst>
                </a:gridCol>
                <a:gridCol w="6019799">
                  <a:extLst>
                    <a:ext uri="{9D8B030D-6E8A-4147-A177-3AD203B41FA5}">
                      <a16:colId xmlns="" xmlns:a16="http://schemas.microsoft.com/office/drawing/2014/main" val="3787114823"/>
                    </a:ext>
                  </a:extLst>
                </a:gridCol>
              </a:tblGrid>
              <a:tr h="0">
                <a:tc>
                  <a:txBody>
                    <a:bodyPr/>
                    <a:lstStyle/>
                    <a:p>
                      <a:pPr algn="l" fontAlgn="t"/>
                      <a:r>
                        <a:rPr lang="en-US" sz="2000" b="1" dirty="0">
                          <a:effectLst/>
                          <a:latin typeface="Times New Roman" pitchFamily="18" charset="0"/>
                          <a:cs typeface="Times New Roman" pitchFamily="18" charset="0"/>
                        </a:rPr>
                        <a:t> Attribute</a:t>
                      </a:r>
                      <a:endParaRPr lang="en-US" sz="2000" dirty="0">
                        <a:effectLst/>
                        <a:latin typeface="Times New Roman" pitchFamily="18" charset="0"/>
                        <a:cs typeface="Times New Roman" pitchFamily="18" charset="0"/>
                      </a:endParaRPr>
                    </a:p>
                  </a:txBody>
                  <a:tcPr marL="68580" marR="6858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US" sz="2000" b="1">
                          <a:effectLst/>
                          <a:latin typeface="Times New Roman" pitchFamily="18" charset="0"/>
                          <a:cs typeface="Times New Roman" pitchFamily="18" charset="0"/>
                        </a:rPr>
                        <a:t>Description</a:t>
                      </a:r>
                      <a:endParaRPr lang="en-US" sz="2000">
                        <a:effectLst/>
                        <a:latin typeface="Times New Roman" pitchFamily="18" charset="0"/>
                        <a:cs typeface="Times New Roman" pitchFamily="18" charset="0"/>
                      </a:endParaRPr>
                    </a:p>
                  </a:txBody>
                  <a:tcPr marL="68580" marR="6858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780957945"/>
                  </a:ext>
                </a:extLst>
              </a:tr>
              <a:tr h="0">
                <a:tc>
                  <a:txBody>
                    <a:bodyPr/>
                    <a:lstStyle/>
                    <a:p>
                      <a:pPr algn="l" fontAlgn="t"/>
                      <a:r>
                        <a:rPr lang="en-US" sz="2000" b="1">
                          <a:effectLst/>
                          <a:latin typeface="Times New Roman" pitchFamily="18" charset="0"/>
                          <a:cs typeface="Times New Roman" pitchFamily="18" charset="0"/>
                        </a:rPr>
                        <a:t>oncopy</a:t>
                      </a:r>
                      <a:endParaRPr lang="en-US" sz="2000">
                        <a:effectLst/>
                        <a:latin typeface="Times New Roman" pitchFamily="18" charset="0"/>
                        <a:cs typeface="Times New Roman" pitchFamily="18" charset="0"/>
                      </a:endParaRPr>
                    </a:p>
                  </a:txBody>
                  <a:tcPr marL="68580" marR="6858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dirty="0">
                          <a:effectLst/>
                          <a:latin typeface="Times New Roman" pitchFamily="18" charset="0"/>
                          <a:cs typeface="Times New Roman" pitchFamily="18" charset="0"/>
                        </a:rPr>
                        <a:t>Using mouse users to copy the content, then the event occurred.</a:t>
                      </a:r>
                    </a:p>
                  </a:txBody>
                  <a:tcPr marL="68580" marR="6858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1534054435"/>
                  </a:ext>
                </a:extLst>
              </a:tr>
              <a:tr h="0">
                <a:tc>
                  <a:txBody>
                    <a:bodyPr/>
                    <a:lstStyle/>
                    <a:p>
                      <a:pPr algn="l" fontAlgn="t"/>
                      <a:r>
                        <a:rPr lang="en-US" sz="2000" b="1">
                          <a:effectLst/>
                          <a:latin typeface="Times New Roman" pitchFamily="18" charset="0"/>
                          <a:cs typeface="Times New Roman" pitchFamily="18" charset="0"/>
                        </a:rPr>
                        <a:t>oncut</a:t>
                      </a:r>
                      <a:endParaRPr lang="en-US" sz="2000">
                        <a:effectLst/>
                        <a:latin typeface="Times New Roman" pitchFamily="18" charset="0"/>
                        <a:cs typeface="Times New Roman" pitchFamily="18" charset="0"/>
                      </a:endParaRPr>
                    </a:p>
                  </a:txBody>
                  <a:tcPr marL="68580" marR="6858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a:effectLst/>
                          <a:latin typeface="Times New Roman" pitchFamily="18" charset="0"/>
                          <a:cs typeface="Times New Roman" pitchFamily="18" charset="0"/>
                        </a:rPr>
                        <a:t>Using a mouse, users cut the content then the event occurred.</a:t>
                      </a:r>
                    </a:p>
                  </a:txBody>
                  <a:tcPr marL="68580" marR="6858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15019349"/>
                  </a:ext>
                </a:extLst>
              </a:tr>
              <a:tr h="0">
                <a:tc>
                  <a:txBody>
                    <a:bodyPr/>
                    <a:lstStyle/>
                    <a:p>
                      <a:pPr algn="l" fontAlgn="t"/>
                      <a:r>
                        <a:rPr lang="en-US" sz="2000" b="1" dirty="0" err="1">
                          <a:effectLst/>
                          <a:latin typeface="Times New Roman" pitchFamily="18" charset="0"/>
                          <a:cs typeface="Times New Roman" pitchFamily="18" charset="0"/>
                        </a:rPr>
                        <a:t>onpaste</a:t>
                      </a:r>
                      <a:endParaRPr lang="en-US" sz="2000" dirty="0">
                        <a:effectLst/>
                        <a:latin typeface="Times New Roman" pitchFamily="18" charset="0"/>
                        <a:cs typeface="Times New Roman" pitchFamily="18" charset="0"/>
                      </a:endParaRPr>
                    </a:p>
                  </a:txBody>
                  <a:tcPr marL="68580" marR="6858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dirty="0">
                          <a:effectLst/>
                          <a:latin typeface="Times New Roman" pitchFamily="18" charset="0"/>
                          <a:cs typeface="Times New Roman" pitchFamily="18" charset="0"/>
                        </a:rPr>
                        <a:t>Using a mouse user, paste the content, then an event occurred.</a:t>
                      </a:r>
                    </a:p>
                  </a:txBody>
                  <a:tcPr marL="68580" marR="68580"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882124047"/>
                  </a:ext>
                </a:extLst>
              </a:tr>
            </a:tbl>
          </a:graphicData>
        </a:graphic>
      </p:graphicFrame>
    </p:spTree>
    <p:extLst>
      <p:ext uri="{BB962C8B-B14F-4D97-AF65-F5344CB8AC3E}">
        <p14:creationId xmlns:p14="http://schemas.microsoft.com/office/powerpoint/2010/main" val="370081565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63" y="173832"/>
            <a:ext cx="7886700" cy="757093"/>
          </a:xfrm>
        </p:spPr>
        <p:txBody>
          <a:bodyPr>
            <a:normAutofit/>
          </a:bodyPr>
          <a:lstStyle/>
          <a:p>
            <a:r>
              <a:rPr lang="en-US" sz="4000" b="1" dirty="0" smtClean="0">
                <a:solidFill>
                  <a:srgbClr val="0070C0"/>
                </a:solidFill>
                <a:latin typeface="Times New Roman" pitchFamily="18" charset="0"/>
                <a:cs typeface="Times New Roman" pitchFamily="18" charset="0"/>
              </a:rPr>
              <a:t>Media Event Attributes</a:t>
            </a:r>
            <a:endParaRPr lang="en-US" sz="4000" b="1" dirty="0">
              <a:solidFill>
                <a:srgbClr val="0070C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3782137"/>
              </p:ext>
            </p:extLst>
          </p:nvPr>
        </p:nvGraphicFramePr>
        <p:xfrm>
          <a:off x="1146465" y="980954"/>
          <a:ext cx="7444185" cy="5311920"/>
        </p:xfrm>
        <a:graphic>
          <a:graphicData uri="http://schemas.openxmlformats.org/drawingml/2006/table">
            <a:tbl>
              <a:tblPr/>
              <a:tblGrid>
                <a:gridCol w="1488139">
                  <a:extLst>
                    <a:ext uri="{9D8B030D-6E8A-4147-A177-3AD203B41FA5}">
                      <a16:colId xmlns="" xmlns:a16="http://schemas.microsoft.com/office/drawing/2014/main" val="813024052"/>
                    </a:ext>
                  </a:extLst>
                </a:gridCol>
                <a:gridCol w="5956046">
                  <a:extLst>
                    <a:ext uri="{9D8B030D-6E8A-4147-A177-3AD203B41FA5}">
                      <a16:colId xmlns="" xmlns:a16="http://schemas.microsoft.com/office/drawing/2014/main" val="1788989864"/>
                    </a:ext>
                  </a:extLst>
                </a:gridCol>
              </a:tblGrid>
              <a:tr h="198122">
                <a:tc>
                  <a:txBody>
                    <a:bodyPr/>
                    <a:lstStyle/>
                    <a:p>
                      <a:pPr algn="ctr" fontAlgn="t"/>
                      <a:r>
                        <a:rPr lang="en-US" sz="1600" b="1" dirty="0">
                          <a:effectLst/>
                          <a:latin typeface="Times New Roman" pitchFamily="18" charset="0"/>
                          <a:cs typeface="Times New Roman" pitchFamily="18" charset="0"/>
                        </a:rPr>
                        <a:t>Attribute</a:t>
                      </a:r>
                      <a:endParaRPr lang="en-US" sz="1600" dirty="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US" sz="1600" b="1">
                          <a:effectLst/>
                          <a:latin typeface="Times New Roman" pitchFamily="18" charset="0"/>
                          <a:cs typeface="Times New Roman" pitchFamily="18" charset="0"/>
                        </a:rPr>
                        <a:t>Description</a:t>
                      </a:r>
                      <a:endParaRPr lang="en-US" sz="16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2991277141"/>
                  </a:ext>
                </a:extLst>
              </a:tr>
              <a:tr h="372531">
                <a:tc>
                  <a:txBody>
                    <a:bodyPr/>
                    <a:lstStyle/>
                    <a:p>
                      <a:pPr algn="l" fontAlgn="t"/>
                      <a:r>
                        <a:rPr lang="en-US" sz="1600" b="1">
                          <a:effectLst/>
                          <a:latin typeface="Times New Roman" pitchFamily="18" charset="0"/>
                          <a:cs typeface="Times New Roman" pitchFamily="18" charset="0"/>
                        </a:rPr>
                        <a:t>onabort</a:t>
                      </a:r>
                      <a:endParaRPr lang="en-US" sz="16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When media files aborted for download and play again, then an event occurs.</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23370054"/>
                  </a:ext>
                </a:extLst>
              </a:tr>
              <a:tr h="198122">
                <a:tc>
                  <a:txBody>
                    <a:bodyPr/>
                    <a:lstStyle/>
                    <a:p>
                      <a:pPr algn="l" fontAlgn="t"/>
                      <a:r>
                        <a:rPr lang="en-US" sz="1600" b="1">
                          <a:effectLst/>
                          <a:latin typeface="Times New Roman" pitchFamily="18" charset="0"/>
                          <a:cs typeface="Times New Roman" pitchFamily="18" charset="0"/>
                        </a:rPr>
                        <a:t>oncanplay</a:t>
                      </a:r>
                      <a:endParaRPr lang="en-US" sz="16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itchFamily="18" charset="0"/>
                          <a:cs typeface="Times New Roman" pitchFamily="18" charset="0"/>
                        </a:rPr>
                        <a:t>When any media file ready for play, then this trigger is fired.</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2155711489"/>
                  </a:ext>
                </a:extLst>
              </a:tr>
              <a:tr h="198122">
                <a:tc>
                  <a:txBody>
                    <a:bodyPr/>
                    <a:lstStyle/>
                    <a:p>
                      <a:pPr algn="l" fontAlgn="t"/>
                      <a:r>
                        <a:rPr lang="en-US" sz="1600" b="1" dirty="0" err="1">
                          <a:effectLst/>
                          <a:latin typeface="Times New Roman" pitchFamily="18" charset="0"/>
                          <a:cs typeface="Times New Roman" pitchFamily="18" charset="0"/>
                        </a:rPr>
                        <a:t>oncanplaythrough</a:t>
                      </a:r>
                      <a:endParaRPr lang="en-US" sz="1600" dirty="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Media file ready to play without buffering and loading.</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465633799"/>
                  </a:ext>
                </a:extLst>
              </a:tr>
              <a:tr h="198122">
                <a:tc>
                  <a:txBody>
                    <a:bodyPr/>
                    <a:lstStyle/>
                    <a:p>
                      <a:pPr algn="l" fontAlgn="t"/>
                      <a:r>
                        <a:rPr lang="en-US" sz="1600" b="1">
                          <a:effectLst/>
                          <a:latin typeface="Times New Roman" pitchFamily="18" charset="0"/>
                          <a:cs typeface="Times New Roman" pitchFamily="18" charset="0"/>
                        </a:rPr>
                        <a:t>oncuechange</a:t>
                      </a:r>
                      <a:endParaRPr lang="en-US" sz="16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Element changes the cue of &lt;track&gt; then event fired.</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184622545"/>
                  </a:ext>
                </a:extLst>
              </a:tr>
              <a:tr h="198122">
                <a:tc>
                  <a:txBody>
                    <a:bodyPr/>
                    <a:lstStyle/>
                    <a:p>
                      <a:pPr algn="l" fontAlgn="t"/>
                      <a:r>
                        <a:rPr lang="en-US" sz="1600" b="1">
                          <a:effectLst/>
                          <a:latin typeface="Times New Roman" pitchFamily="18" charset="0"/>
                          <a:cs typeface="Times New Roman" pitchFamily="18" charset="0"/>
                        </a:rPr>
                        <a:t>ondurationchange</a:t>
                      </a:r>
                      <a:endParaRPr lang="en-US" sz="16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itchFamily="18" charset="0"/>
                          <a:cs typeface="Times New Roman" pitchFamily="18" charset="0"/>
                        </a:rPr>
                        <a:t>The Media file changes the length of time then the trigger is fired.</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118394115"/>
                  </a:ext>
                </a:extLst>
              </a:tr>
              <a:tr h="372531">
                <a:tc>
                  <a:txBody>
                    <a:bodyPr/>
                    <a:lstStyle/>
                    <a:p>
                      <a:pPr algn="l" fontAlgn="t"/>
                      <a:r>
                        <a:rPr lang="en-US" sz="1600" b="1">
                          <a:effectLst/>
                          <a:latin typeface="Times New Roman" pitchFamily="18" charset="0"/>
                          <a:cs typeface="Times New Roman" pitchFamily="18" charset="0"/>
                        </a:rPr>
                        <a:t>onemptied</a:t>
                      </a:r>
                      <a:endParaRPr lang="en-US" sz="16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If the Media file unavailable and come fatal error, then the trigger is fired.</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58579186"/>
                  </a:ext>
                </a:extLst>
              </a:tr>
              <a:tr h="198122">
                <a:tc>
                  <a:txBody>
                    <a:bodyPr/>
                    <a:lstStyle/>
                    <a:p>
                      <a:pPr algn="l" fontAlgn="t"/>
                      <a:r>
                        <a:rPr lang="en-US" sz="1600" b="1">
                          <a:effectLst/>
                          <a:latin typeface="Times New Roman" pitchFamily="18" charset="0"/>
                          <a:cs typeface="Times New Roman" pitchFamily="18" charset="0"/>
                        </a:rPr>
                        <a:t>onended</a:t>
                      </a:r>
                      <a:endParaRPr lang="en-US" sz="16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The Media file comes on endpoint then the trigger is fired.</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1182942321"/>
                  </a:ext>
                </a:extLst>
              </a:tr>
              <a:tr h="198122">
                <a:tc>
                  <a:txBody>
                    <a:bodyPr/>
                    <a:lstStyle/>
                    <a:p>
                      <a:pPr algn="l" fontAlgn="t"/>
                      <a:r>
                        <a:rPr lang="en-US" sz="1600" b="1">
                          <a:effectLst/>
                          <a:latin typeface="Times New Roman" pitchFamily="18" charset="0"/>
                          <a:cs typeface="Times New Roman" pitchFamily="18" charset="0"/>
                        </a:rPr>
                        <a:t>onerror</a:t>
                      </a:r>
                      <a:endParaRPr lang="en-US" sz="16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When an error occurred to get the media file, the trigger is fired</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442256233"/>
                  </a:ext>
                </a:extLst>
              </a:tr>
              <a:tr h="198122">
                <a:tc>
                  <a:txBody>
                    <a:bodyPr/>
                    <a:lstStyle/>
                    <a:p>
                      <a:pPr algn="l" fontAlgn="t"/>
                      <a:r>
                        <a:rPr lang="en-US" sz="1600" b="1">
                          <a:effectLst/>
                          <a:latin typeface="Times New Roman" pitchFamily="18" charset="0"/>
                          <a:cs typeface="Times New Roman" pitchFamily="18" charset="0"/>
                        </a:rPr>
                        <a:t>onloadeddata</a:t>
                      </a:r>
                      <a:endParaRPr lang="en-US" sz="16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The Media file loads the data then the trigger is fired.</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3015905269"/>
                  </a:ext>
                </a:extLst>
              </a:tr>
              <a:tr h="198122">
                <a:tc>
                  <a:txBody>
                    <a:bodyPr/>
                    <a:lstStyle/>
                    <a:p>
                      <a:pPr algn="l" fontAlgn="t"/>
                      <a:r>
                        <a:rPr lang="en-US" sz="1600" b="1">
                          <a:effectLst/>
                          <a:latin typeface="Times New Roman" pitchFamily="18" charset="0"/>
                          <a:cs typeface="Times New Roman" pitchFamily="18" charset="0"/>
                        </a:rPr>
                        <a:t>onloadedmetadata</a:t>
                      </a:r>
                      <a:endParaRPr lang="en-US" sz="16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itchFamily="18" charset="0"/>
                          <a:cs typeface="Times New Roman" pitchFamily="18" charset="0"/>
                        </a:rPr>
                        <a:t>The Media file loads the metadata then the trigger is fired.</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1372966147"/>
                  </a:ext>
                </a:extLst>
              </a:tr>
              <a:tr h="198122">
                <a:tc>
                  <a:txBody>
                    <a:bodyPr/>
                    <a:lstStyle/>
                    <a:p>
                      <a:pPr algn="l" fontAlgn="t"/>
                      <a:r>
                        <a:rPr lang="en-US" sz="1600" b="1">
                          <a:effectLst/>
                          <a:latin typeface="Times New Roman" pitchFamily="18" charset="0"/>
                          <a:cs typeface="Times New Roman" pitchFamily="18" charset="0"/>
                        </a:rPr>
                        <a:t>onloadstart</a:t>
                      </a:r>
                      <a:endParaRPr lang="en-US" sz="16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The Media file starts to load then the trigger is fired.</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1787654198"/>
                  </a:ext>
                </a:extLst>
              </a:tr>
              <a:tr h="198122">
                <a:tc>
                  <a:txBody>
                    <a:bodyPr/>
                    <a:lstStyle/>
                    <a:p>
                      <a:pPr algn="l" fontAlgn="t"/>
                      <a:r>
                        <a:rPr lang="en-US" sz="1600" b="1">
                          <a:effectLst/>
                          <a:latin typeface="Times New Roman" pitchFamily="18" charset="0"/>
                          <a:cs typeface="Times New Roman" pitchFamily="18" charset="0"/>
                        </a:rPr>
                        <a:t>onpause</a:t>
                      </a:r>
                      <a:endParaRPr lang="en-US" sz="16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The Media file paused to play again then the trigger is fired.</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94289342"/>
                  </a:ext>
                </a:extLst>
              </a:tr>
              <a:tr h="198122">
                <a:tc>
                  <a:txBody>
                    <a:bodyPr/>
                    <a:lstStyle/>
                    <a:p>
                      <a:pPr algn="l" fontAlgn="t"/>
                      <a:r>
                        <a:rPr lang="en-US" sz="1600" b="1">
                          <a:effectLst/>
                          <a:latin typeface="Times New Roman" pitchFamily="18" charset="0"/>
                          <a:cs typeface="Times New Roman" pitchFamily="18" charset="0"/>
                        </a:rPr>
                        <a:t>onplay</a:t>
                      </a:r>
                      <a:endParaRPr lang="en-US" sz="16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Media file ready to play, then trigger is fired.</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1916359812"/>
                  </a:ext>
                </a:extLst>
              </a:tr>
              <a:tr h="198122">
                <a:tc>
                  <a:txBody>
                    <a:bodyPr/>
                    <a:lstStyle/>
                    <a:p>
                      <a:pPr algn="l" fontAlgn="t"/>
                      <a:r>
                        <a:rPr lang="en-US" sz="1600" b="1">
                          <a:effectLst/>
                          <a:latin typeface="Times New Roman" pitchFamily="18" charset="0"/>
                          <a:cs typeface="Times New Roman" pitchFamily="18" charset="0"/>
                        </a:rPr>
                        <a:t>onplaying</a:t>
                      </a:r>
                      <a:endParaRPr lang="en-US" sz="16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itchFamily="18" charset="0"/>
                          <a:cs typeface="Times New Roman" pitchFamily="18" charset="0"/>
                        </a:rPr>
                        <a:t>The Media file starts to play when the trigger is fired.</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 xmlns:a16="http://schemas.microsoft.com/office/drawing/2014/main" val="1774238183"/>
                  </a:ext>
                </a:extLst>
              </a:tr>
            </a:tbl>
          </a:graphicData>
        </a:graphic>
      </p:graphicFrame>
    </p:spTree>
    <p:extLst>
      <p:ext uri="{BB962C8B-B14F-4D97-AF65-F5344CB8AC3E}">
        <p14:creationId xmlns:p14="http://schemas.microsoft.com/office/powerpoint/2010/main" val="101236439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0641426"/>
              </p:ext>
            </p:extLst>
          </p:nvPr>
        </p:nvGraphicFramePr>
        <p:xfrm>
          <a:off x="1143000" y="1066800"/>
          <a:ext cx="7620001" cy="4924512"/>
        </p:xfrm>
        <a:graphic>
          <a:graphicData uri="http://schemas.openxmlformats.org/drawingml/2006/table">
            <a:tbl>
              <a:tblPr/>
              <a:tblGrid>
                <a:gridCol w="1834877"/>
                <a:gridCol w="5785124"/>
              </a:tblGrid>
              <a:tr h="464103">
                <a:tc>
                  <a:txBody>
                    <a:bodyPr/>
                    <a:lstStyle/>
                    <a:p>
                      <a:pPr algn="l" fontAlgn="t"/>
                      <a:r>
                        <a:rPr lang="en-US" sz="1800" b="1" dirty="0" err="1">
                          <a:effectLst/>
                          <a:latin typeface="Times New Roman" pitchFamily="18" charset="0"/>
                          <a:cs typeface="Times New Roman" pitchFamily="18" charset="0"/>
                        </a:rPr>
                        <a:t>onprogress</a:t>
                      </a:r>
                      <a:endParaRPr lang="en-US" sz="1800" dirty="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itchFamily="18" charset="0"/>
                          <a:cs typeface="Times New Roman" pitchFamily="18" charset="0"/>
                        </a:rPr>
                        <a:t>This script act when the browser is working on connecting with the media data.</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r>
              <a:tr h="301944">
                <a:tc>
                  <a:txBody>
                    <a:bodyPr/>
                    <a:lstStyle/>
                    <a:p>
                      <a:pPr algn="l" fontAlgn="t"/>
                      <a:r>
                        <a:rPr lang="en-US" sz="1800" b="1">
                          <a:effectLst/>
                          <a:latin typeface="Times New Roman" pitchFamily="18" charset="0"/>
                          <a:cs typeface="Times New Roman" pitchFamily="18" charset="0"/>
                        </a:rPr>
                        <a:t>onratechange</a:t>
                      </a:r>
                      <a:endParaRPr lang="en-US" sz="18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itchFamily="18" charset="0"/>
                          <a:cs typeface="Times New Roman" pitchFamily="18" charset="0"/>
                        </a:rPr>
                        <a:t>If the videos playback speed is changed, then the trigger is fired.</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r>
              <a:tr h="567751">
                <a:tc>
                  <a:txBody>
                    <a:bodyPr/>
                    <a:lstStyle/>
                    <a:p>
                      <a:pPr algn="l" fontAlgn="t"/>
                      <a:r>
                        <a:rPr lang="en-US" sz="1800" b="1">
                          <a:effectLst/>
                          <a:latin typeface="Times New Roman" pitchFamily="18" charset="0"/>
                          <a:cs typeface="Times New Roman" pitchFamily="18" charset="0"/>
                        </a:rPr>
                        <a:t>onseeked</a:t>
                      </a:r>
                      <a:endParaRPr lang="en-US" sz="18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itchFamily="18" charset="0"/>
                          <a:cs typeface="Times New Roman" pitchFamily="18" charset="0"/>
                        </a:rPr>
                        <a:t>Users completed moving; otherwise, skip the new position of video. this attribute set as false.</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r>
              <a:tr h="567751">
                <a:tc>
                  <a:txBody>
                    <a:bodyPr/>
                    <a:lstStyle/>
                    <a:p>
                      <a:pPr algn="l" fontAlgn="t"/>
                      <a:r>
                        <a:rPr lang="en-US" sz="1800" b="1" dirty="0" err="1">
                          <a:effectLst/>
                          <a:latin typeface="Times New Roman" pitchFamily="18" charset="0"/>
                          <a:cs typeface="Times New Roman" pitchFamily="18" charset="0"/>
                        </a:rPr>
                        <a:t>onseeking</a:t>
                      </a:r>
                      <a:endParaRPr lang="en-US" sz="1800" dirty="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itchFamily="18" charset="0"/>
                          <a:cs typeface="Times New Roman" pitchFamily="18" charset="0"/>
                        </a:rPr>
                        <a:t>The user wants to move; otherwise, skip the new position of the video. this attribute set as true.</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r>
              <a:tr h="567751">
                <a:tc>
                  <a:txBody>
                    <a:bodyPr/>
                    <a:lstStyle/>
                    <a:p>
                      <a:pPr algn="l" fontAlgn="t"/>
                      <a:r>
                        <a:rPr lang="en-US" sz="1800" b="1">
                          <a:effectLst/>
                          <a:latin typeface="Times New Roman" pitchFamily="18" charset="0"/>
                          <a:cs typeface="Times New Roman" pitchFamily="18" charset="0"/>
                        </a:rPr>
                        <a:t>onstalled</a:t>
                      </a:r>
                      <a:endParaRPr lang="en-US" sz="18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itchFamily="18" charset="0"/>
                          <a:cs typeface="Times New Roman" pitchFamily="18" charset="0"/>
                        </a:rPr>
                        <a:t>When the browser suddenly stops to the connection of data, then the event works.</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r>
              <a:tr h="464103">
                <a:tc>
                  <a:txBody>
                    <a:bodyPr/>
                    <a:lstStyle/>
                    <a:p>
                      <a:pPr algn="l" fontAlgn="t"/>
                      <a:r>
                        <a:rPr lang="en-US" sz="1800" b="1">
                          <a:effectLst/>
                          <a:latin typeface="Times New Roman" pitchFamily="18" charset="0"/>
                          <a:cs typeface="Times New Roman" pitchFamily="18" charset="0"/>
                        </a:rPr>
                        <a:t>onsuspend</a:t>
                      </a:r>
                      <a:endParaRPr lang="en-US" sz="18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itchFamily="18" charset="0"/>
                          <a:cs typeface="Times New Roman" pitchFamily="18" charset="0"/>
                        </a:rPr>
                        <a:t>When the web Browser on purpose does not get media data, then events work.</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r>
              <a:tr h="464103">
                <a:tc>
                  <a:txBody>
                    <a:bodyPr/>
                    <a:lstStyle/>
                    <a:p>
                      <a:pPr algn="l" fontAlgn="t"/>
                      <a:r>
                        <a:rPr lang="en-US" sz="1800" b="1">
                          <a:effectLst/>
                          <a:latin typeface="Times New Roman" pitchFamily="18" charset="0"/>
                          <a:cs typeface="Times New Roman" pitchFamily="18" charset="0"/>
                        </a:rPr>
                        <a:t>ontimeupdate</a:t>
                      </a:r>
                      <a:endParaRPr lang="en-US" sz="18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itchFamily="18" charset="0"/>
                          <a:cs typeface="Times New Roman" pitchFamily="18" charset="0"/>
                        </a:rPr>
                        <a:t>When a user changes the video play position like forward and backward.</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r>
              <a:tr h="301944">
                <a:tc>
                  <a:txBody>
                    <a:bodyPr/>
                    <a:lstStyle/>
                    <a:p>
                      <a:pPr algn="l" fontAlgn="t"/>
                      <a:r>
                        <a:rPr lang="en-US" sz="1800" b="1">
                          <a:effectLst/>
                          <a:latin typeface="Times New Roman" pitchFamily="18" charset="0"/>
                          <a:cs typeface="Times New Roman" pitchFamily="18" charset="0"/>
                        </a:rPr>
                        <a:t>onvolumechange</a:t>
                      </a:r>
                      <a:endParaRPr lang="en-US" sz="180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itchFamily="18" charset="0"/>
                          <a:cs typeface="Times New Roman" pitchFamily="18" charset="0"/>
                        </a:rPr>
                        <a:t>To change media volume low to high.</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r>
              <a:tr h="567751">
                <a:tc>
                  <a:txBody>
                    <a:bodyPr/>
                    <a:lstStyle/>
                    <a:p>
                      <a:pPr algn="l" fontAlgn="t"/>
                      <a:r>
                        <a:rPr lang="en-US" sz="1800" b="1" dirty="0" err="1">
                          <a:effectLst/>
                          <a:latin typeface="Times New Roman" pitchFamily="18" charset="0"/>
                          <a:cs typeface="Times New Roman" pitchFamily="18" charset="0"/>
                        </a:rPr>
                        <a:t>onwaiting</a:t>
                      </a:r>
                      <a:endParaRPr lang="en-US" sz="1800" dirty="0">
                        <a:effectLst/>
                        <a:latin typeface="Times New Roman" pitchFamily="18" charset="0"/>
                        <a:cs typeface="Times New Roman" pitchFamily="18" charset="0"/>
                      </a:endParaRP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itchFamily="18" charset="0"/>
                          <a:cs typeface="Times New Roman" pitchFamily="18" charset="0"/>
                        </a:rPr>
                        <a:t>If the data load the information, current video stop with buffering then event works.</a:t>
                      </a:r>
                    </a:p>
                  </a:txBody>
                  <a:tcPr marL="21757" marR="21757" marT="14504" marB="14504"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848937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854696" cy="1143000"/>
          </a:xfrm>
        </p:spPr>
        <p:txBody>
          <a:bodyPr/>
          <a:lstStyle/>
          <a:p>
            <a:r>
              <a:rPr lang="en-US" dirty="0" smtClean="0">
                <a:latin typeface="Times New Roman" pitchFamily="18" charset="0"/>
                <a:cs typeface="Times New Roman" pitchFamily="18" charset="0"/>
              </a:rPr>
              <a:t>Lab Assignments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838200"/>
            <a:ext cx="7854696" cy="5257800"/>
          </a:xfrm>
        </p:spPr>
        <p:txBody>
          <a:bodyPr>
            <a:noAutofit/>
          </a:bodyPr>
          <a:lstStyle/>
          <a:p>
            <a:pPr marL="596646" indent="-514350" algn="just">
              <a:buFont typeface="+mj-lt"/>
              <a:buAutoNum type="arabicParenR"/>
            </a:pPr>
            <a:r>
              <a:rPr lang="en-US" sz="2400" dirty="0" smtClean="0">
                <a:latin typeface="Times New Roman" pitchFamily="18" charset="0"/>
                <a:cs typeface="Times New Roman" pitchFamily="18" charset="0"/>
              </a:rPr>
              <a:t>Create a simple page to demonstrate the usage of necessary html tags. The page should contains minimum places and their description(image and description). You can show your own creativity which will be evaluated accordingly.</a:t>
            </a:r>
          </a:p>
          <a:p>
            <a:pPr marL="596646" indent="-514350" algn="just">
              <a:buFont typeface="+mj-lt"/>
              <a:buAutoNum type="arabicParenR"/>
            </a:pPr>
            <a:r>
              <a:rPr lang="en-US" sz="2400" dirty="0" smtClean="0">
                <a:latin typeface="Times New Roman" pitchFamily="18" charset="0"/>
                <a:cs typeface="Times New Roman" pitchFamily="18" charset="0"/>
              </a:rPr>
              <a:t>Create a page that shows the  course structure of </a:t>
            </a:r>
            <a:r>
              <a:rPr lang="en-US" sz="2400" dirty="0" err="1" smtClean="0">
                <a:latin typeface="Times New Roman" pitchFamily="18" charset="0"/>
                <a:cs typeface="Times New Roman" pitchFamily="18" charset="0"/>
              </a:rPr>
              <a:t>B.Sc.CSIT</a:t>
            </a:r>
            <a:r>
              <a:rPr lang="en-US" sz="2400" dirty="0" smtClean="0">
                <a:latin typeface="Times New Roman" pitchFamily="18" charset="0"/>
                <a:cs typeface="Times New Roman" pitchFamily="18" charset="0"/>
              </a:rPr>
              <a:t>. Also create organizational structure of College of Applied Business</a:t>
            </a:r>
          </a:p>
          <a:p>
            <a:pPr marL="596646" indent="-514350" algn="just">
              <a:buFont typeface="+mj-lt"/>
              <a:buAutoNum type="arabicParenR"/>
            </a:pPr>
            <a:r>
              <a:rPr lang="en-US" sz="2400" dirty="0" smtClean="0">
                <a:latin typeface="Times New Roman" pitchFamily="18" charset="0"/>
                <a:cs typeface="Times New Roman" pitchFamily="18" charset="0"/>
              </a:rPr>
              <a:t>Create a User registration form with necessary fields. </a:t>
            </a:r>
          </a:p>
          <a:p>
            <a:pPr marL="82296" indent="0" algn="just">
              <a:buNone/>
            </a:pPr>
            <a:r>
              <a:rPr lang="en-US" sz="2400" b="1" i="1" dirty="0" smtClean="0">
                <a:latin typeface="Times New Roman" pitchFamily="18" charset="0"/>
                <a:cs typeface="Times New Roman" pitchFamily="18" charset="0"/>
              </a:rPr>
              <a:t>Note: Lab report should contain Background Study that includes concept and syntax, code and output screen shot  </a:t>
            </a:r>
            <a:r>
              <a:rPr lang="en-US" sz="2400" b="1" i="1" dirty="0">
                <a:latin typeface="Times New Roman" pitchFamily="18" charset="0"/>
                <a:cs typeface="Times New Roman" pitchFamily="18" charset="0"/>
              </a:rPr>
              <a:t>a</a:t>
            </a:r>
            <a:r>
              <a:rPr lang="en-US" sz="2400" b="1" i="1" dirty="0" smtClean="0">
                <a:latin typeface="Times New Roman" pitchFamily="18" charset="0"/>
                <a:cs typeface="Times New Roman" pitchFamily="18" charset="0"/>
              </a:rPr>
              <a:t>s per CAB’s format.</a:t>
            </a:r>
          </a:p>
          <a:p>
            <a:pPr marL="82296" indent="0" algn="just">
              <a:buNone/>
            </a:pPr>
            <a:r>
              <a:rPr lang="en-US" sz="2400" b="1" i="1" dirty="0" smtClean="0">
                <a:latin typeface="Times New Roman" pitchFamily="18" charset="0"/>
                <a:cs typeface="Times New Roman" pitchFamily="18" charset="0"/>
              </a:rPr>
              <a:t> Due Date: till next assignment.</a:t>
            </a:r>
            <a:endParaRPr lang="en-US" sz="2400" b="1" i="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143</a:t>
            </a:fld>
            <a:endParaRPr lang="en-US"/>
          </a:p>
        </p:txBody>
      </p:sp>
    </p:spTree>
    <p:extLst>
      <p:ext uri="{BB962C8B-B14F-4D97-AF65-F5344CB8AC3E}">
        <p14:creationId xmlns:p14="http://schemas.microsoft.com/office/powerpoint/2010/main" val="309749127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0"/>
            <a:ext cx="7498080" cy="1143000"/>
          </a:xfrm>
        </p:spPr>
        <p:txBody>
          <a:bodyPr/>
          <a:lstStyle/>
          <a:p>
            <a:pPr algn="ctr"/>
            <a:r>
              <a:rPr lang="en-US" dirty="0" smtClean="0"/>
              <a:t>Thank You!!!!!!!!!!</a:t>
            </a:r>
            <a:endParaRPr lang="en-US" dirty="0"/>
          </a:p>
        </p:txBody>
      </p:sp>
      <p:sp>
        <p:nvSpPr>
          <p:cNvPr id="3" name="Footer Placeholder 2"/>
          <p:cNvSpPr>
            <a:spLocks noGrp="1"/>
          </p:cNvSpPr>
          <p:nvPr>
            <p:ph type="ftr" sz="quarter" idx="11"/>
          </p:nvPr>
        </p:nvSpPr>
        <p:spPr/>
        <p:txBody>
          <a:bodyPr/>
          <a:lstStyle/>
          <a:p>
            <a:r>
              <a:rPr lang="en-US" smtClean="0"/>
              <a:t>Prepared By Tilak Khatri(M.Sc.CSIT CDCSIT)</a:t>
            </a:r>
            <a:endParaRPr lang="en-US"/>
          </a:p>
        </p:txBody>
      </p:sp>
      <p:sp>
        <p:nvSpPr>
          <p:cNvPr id="4" name="Slide Number Placeholder 3"/>
          <p:cNvSpPr>
            <a:spLocks noGrp="1"/>
          </p:cNvSpPr>
          <p:nvPr>
            <p:ph type="sldNum" sz="quarter" idx="12"/>
          </p:nvPr>
        </p:nvSpPr>
        <p:spPr/>
        <p:txBody>
          <a:bodyPr/>
          <a:lstStyle/>
          <a:p>
            <a:fld id="{2F86FF32-BC92-4B05-80D9-22DDAD797381}" type="slidenum">
              <a:rPr lang="en-US" smtClean="0"/>
              <a:t>144</a:t>
            </a:fld>
            <a:endParaRPr lang="en-US"/>
          </a:p>
        </p:txBody>
      </p:sp>
    </p:spTree>
    <p:extLst>
      <p:ext uri="{BB962C8B-B14F-4D97-AF65-F5344CB8AC3E}">
        <p14:creationId xmlns:p14="http://schemas.microsoft.com/office/powerpoint/2010/main" val="3749806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Autofit/>
          </a:bodyPr>
          <a:lstStyle/>
          <a:p>
            <a:r>
              <a:rPr lang="en-US" sz="3200" b="1" dirty="0" smtClean="0">
                <a:latin typeface="Times New Roman" pitchFamily="18" charset="0"/>
                <a:cs typeface="Times New Roman" pitchFamily="18" charset="0"/>
              </a:rPr>
              <a:t>Utility Based Tags</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257800"/>
          </a:xfrm>
        </p:spPr>
        <p:txBody>
          <a:bodyPr>
            <a:normAutofit/>
          </a:bodyPr>
          <a:lstStyle/>
          <a:p>
            <a:pPr marL="484632" indent="-457200" algn="just">
              <a:buFont typeface="Wingdings" pitchFamily="2" charset="2"/>
              <a:buChar char="q"/>
            </a:pPr>
            <a:r>
              <a:rPr lang="en-US" dirty="0" smtClean="0">
                <a:latin typeface="Times New Roman" pitchFamily="18" charset="0"/>
                <a:cs typeface="Times New Roman" pitchFamily="18" charset="0"/>
              </a:rPr>
              <a:t>The HTML tags can be widely differentiated on the basis of their utility i.e. on the basis of purpose they serve.</a:t>
            </a:r>
          </a:p>
          <a:p>
            <a:pPr marL="484632" indent="-457200" algn="just">
              <a:buFont typeface="Wingdings" pitchFamily="2" charset="2"/>
              <a:buChar char="q"/>
            </a:pPr>
            <a:r>
              <a:rPr lang="en-US" dirty="0" smtClean="0">
                <a:latin typeface="Times New Roman" pitchFamily="18" charset="0"/>
                <a:cs typeface="Times New Roman" pitchFamily="18" charset="0"/>
              </a:rPr>
              <a:t>They are:</a:t>
            </a:r>
          </a:p>
          <a:p>
            <a:pPr marL="914400" lvl="1" indent="-457200" algn="just">
              <a:buFont typeface="Wingdings" pitchFamily="2" charset="2"/>
              <a:buChar char="q"/>
            </a:pPr>
            <a:r>
              <a:rPr lang="en-US" dirty="0" smtClean="0">
                <a:latin typeface="Times New Roman" pitchFamily="18" charset="0"/>
                <a:cs typeface="Times New Roman" pitchFamily="18" charset="0"/>
              </a:rPr>
              <a:t>Formatting Tags</a:t>
            </a:r>
          </a:p>
          <a:p>
            <a:pPr marL="914400" lvl="1" indent="-457200" algn="just">
              <a:buFont typeface="Wingdings" pitchFamily="2" charset="2"/>
              <a:buChar char="q"/>
            </a:pPr>
            <a:r>
              <a:rPr lang="en-US" dirty="0" smtClean="0">
                <a:latin typeface="Times New Roman" pitchFamily="18" charset="0"/>
                <a:cs typeface="Times New Roman" pitchFamily="18" charset="0"/>
              </a:rPr>
              <a:t>Structure Tags</a:t>
            </a:r>
          </a:p>
          <a:p>
            <a:pPr marL="914400" lvl="1" indent="-457200" algn="just">
              <a:buFont typeface="Wingdings" pitchFamily="2" charset="2"/>
              <a:buChar char="q"/>
            </a:pPr>
            <a:r>
              <a:rPr lang="en-US" dirty="0" smtClean="0">
                <a:latin typeface="Times New Roman" pitchFamily="18" charset="0"/>
                <a:cs typeface="Times New Roman" pitchFamily="18" charset="0"/>
              </a:rPr>
              <a:t>Control Tags</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15</a:t>
            </a:fld>
            <a:endParaRPr lang="en-US"/>
          </a:p>
        </p:txBody>
      </p:sp>
    </p:spTree>
    <p:extLst>
      <p:ext uri="{BB962C8B-B14F-4D97-AF65-F5344CB8AC3E}">
        <p14:creationId xmlns:p14="http://schemas.microsoft.com/office/powerpoint/2010/main" val="3046162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Autofit/>
          </a:bodyPr>
          <a:lstStyle/>
          <a:p>
            <a:r>
              <a:rPr lang="en-US" sz="3200" b="1" dirty="0" smtClean="0">
                <a:latin typeface="Times New Roman" pitchFamily="18" charset="0"/>
                <a:cs typeface="Times New Roman" pitchFamily="18" charset="0"/>
              </a:rPr>
              <a:t>Utility Based Tags</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257800"/>
          </a:xfrm>
        </p:spPr>
        <p:txBody>
          <a:bodyPr>
            <a:normAutofit/>
          </a:bodyPr>
          <a:lstStyle/>
          <a:p>
            <a:pPr algn="just"/>
            <a:r>
              <a:rPr lang="en-US" b="1" dirty="0" smtClean="0">
                <a:latin typeface="Times New Roman" pitchFamily="18" charset="0"/>
                <a:cs typeface="Times New Roman" pitchFamily="18" charset="0"/>
              </a:rPr>
              <a:t>Formatting Tags</a:t>
            </a:r>
          </a:p>
          <a:p>
            <a:pPr marL="484632" indent="-457200" algn="just">
              <a:buFont typeface="Wingdings" pitchFamily="2" charset="2"/>
              <a:buChar char="q"/>
            </a:pPr>
            <a:r>
              <a:rPr lang="en-US" dirty="0" smtClean="0">
                <a:latin typeface="Times New Roman" pitchFamily="18" charset="0"/>
                <a:cs typeface="Times New Roman" pitchFamily="18" charset="0"/>
              </a:rPr>
              <a:t>The HTML tags that help us in formatting  of the texts like the size of the text, font styles, making a text bold, italicized , etc. e.g.&lt;font&gt;, &lt;b&gt;,&lt;u&gt;</a:t>
            </a:r>
          </a:p>
          <a:p>
            <a:pPr marL="484632" indent="-457200" algn="just">
              <a:buFont typeface="Wingdings" pitchFamily="2" charset="2"/>
              <a:buChar char="q"/>
            </a:pPr>
            <a:r>
              <a:rPr lang="en-US" dirty="0" smtClean="0">
                <a:latin typeface="Times New Roman" pitchFamily="18" charset="0"/>
                <a:cs typeface="Times New Roman" pitchFamily="18" charset="0"/>
              </a:rPr>
              <a:t>Tables, divisions, and span tags that help to format a web page and set the layout of the page.</a:t>
            </a:r>
          </a:p>
          <a:p>
            <a:pPr marL="484632" indent="-457200" algn="just">
              <a:buFont typeface="Wingdings" pitchFamily="2" charset="2"/>
              <a:buChar char="q"/>
            </a:pPr>
            <a:r>
              <a:rPr lang="en-US" dirty="0" smtClean="0">
                <a:latin typeface="Times New Roman" pitchFamily="18" charset="0"/>
                <a:cs typeface="Times New Roman" pitchFamily="18" charset="0"/>
              </a:rPr>
              <a:t>E.g. &lt;div&gt;, &lt;table&gt;</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16</a:t>
            </a:fld>
            <a:endParaRPr lang="en-US"/>
          </a:p>
        </p:txBody>
      </p:sp>
    </p:spTree>
    <p:extLst>
      <p:ext uri="{BB962C8B-B14F-4D97-AF65-F5344CB8AC3E}">
        <p14:creationId xmlns:p14="http://schemas.microsoft.com/office/powerpoint/2010/main" val="2155494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Autofit/>
          </a:bodyPr>
          <a:lstStyle/>
          <a:p>
            <a:r>
              <a:rPr lang="en-US" sz="3200" b="1" dirty="0" smtClean="0">
                <a:latin typeface="Times New Roman" pitchFamily="18" charset="0"/>
                <a:cs typeface="Times New Roman" pitchFamily="18" charset="0"/>
              </a:rPr>
              <a:t>Utility Based Tags</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257800"/>
          </a:xfrm>
        </p:spPr>
        <p:txBody>
          <a:bodyPr>
            <a:normAutofit/>
          </a:bodyPr>
          <a:lstStyle/>
          <a:p>
            <a:pPr algn="just"/>
            <a:r>
              <a:rPr lang="en-US" b="1" dirty="0" smtClean="0">
                <a:latin typeface="Times New Roman" pitchFamily="18" charset="0"/>
                <a:cs typeface="Times New Roman" pitchFamily="18" charset="0"/>
              </a:rPr>
              <a:t>Structure Tags</a:t>
            </a:r>
          </a:p>
          <a:p>
            <a:pPr marL="484632" indent="-457200" algn="just">
              <a:buFont typeface="Wingdings" pitchFamily="2" charset="2"/>
              <a:buChar char="q"/>
            </a:pPr>
            <a:r>
              <a:rPr lang="en-US" dirty="0" smtClean="0">
                <a:latin typeface="Times New Roman" pitchFamily="18" charset="0"/>
                <a:cs typeface="Times New Roman" pitchFamily="18" charset="0"/>
              </a:rPr>
              <a:t>The HTML tags that help in structuring the HTML document are called structure tags.</a:t>
            </a:r>
          </a:p>
          <a:p>
            <a:pPr marL="484632" indent="-457200" algn="just">
              <a:buFont typeface="Wingdings" pitchFamily="2" charset="2"/>
              <a:buChar char="q"/>
            </a:pPr>
            <a:r>
              <a:rPr lang="en-US" dirty="0" smtClean="0">
                <a:latin typeface="Times New Roman" pitchFamily="18" charset="0"/>
                <a:cs typeface="Times New Roman" pitchFamily="18" charset="0"/>
              </a:rPr>
              <a:t>Description, head, html, title , body, etc. form the group of the page structure tags.</a:t>
            </a:r>
          </a:p>
          <a:p>
            <a:pPr marL="484632" indent="-457200" algn="just">
              <a:buFont typeface="Wingdings" pitchFamily="2" charset="2"/>
              <a:buChar char="q"/>
            </a:pPr>
            <a:r>
              <a:rPr lang="en-US" dirty="0" smtClean="0">
                <a:latin typeface="Times New Roman" pitchFamily="18" charset="0"/>
                <a:cs typeface="Times New Roman" pitchFamily="18" charset="0"/>
              </a:rPr>
              <a:t>The structure tags only assist in creating or forming the basic html page from  the root; that is they do not affect or has any hand in the formatting of texts.</a:t>
            </a:r>
          </a:p>
          <a:p>
            <a:pPr marL="484632" indent="-457200" algn="just">
              <a:buFont typeface="Wingdings" pitchFamily="2" charset="2"/>
              <a:buChar char="q"/>
            </a:pPr>
            <a:r>
              <a:rPr lang="en-US" dirty="0" smtClean="0">
                <a:latin typeface="Times New Roman" pitchFamily="18" charset="0"/>
                <a:cs typeface="Times New Roman" pitchFamily="18" charset="0"/>
              </a:rPr>
              <a:t>So html program is the basic group of structural tags.</a:t>
            </a:r>
          </a:p>
          <a:p>
            <a:pPr marL="484632" indent="-457200" algn="just">
              <a:buFont typeface="Wingdings" pitchFamily="2" charset="2"/>
              <a:buChar char="q"/>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17</a:t>
            </a:fld>
            <a:endParaRPr lang="en-US"/>
          </a:p>
        </p:txBody>
      </p:sp>
    </p:spTree>
    <p:extLst>
      <p:ext uri="{BB962C8B-B14F-4D97-AF65-F5344CB8AC3E}">
        <p14:creationId xmlns:p14="http://schemas.microsoft.com/office/powerpoint/2010/main" val="127379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Autofit/>
          </a:bodyPr>
          <a:lstStyle/>
          <a:p>
            <a:r>
              <a:rPr lang="en-US" sz="3200" b="1" dirty="0" smtClean="0">
                <a:latin typeface="Times New Roman" pitchFamily="18" charset="0"/>
                <a:cs typeface="Times New Roman" pitchFamily="18" charset="0"/>
              </a:rPr>
              <a:t>Utility Based Tags</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257800"/>
          </a:xfrm>
        </p:spPr>
        <p:txBody>
          <a:bodyPr>
            <a:normAutofit lnSpcReduction="10000"/>
          </a:bodyPr>
          <a:lstStyle/>
          <a:p>
            <a:pPr algn="just"/>
            <a:r>
              <a:rPr lang="en-US" b="1" dirty="0" smtClean="0">
                <a:latin typeface="Times New Roman" pitchFamily="18" charset="0"/>
                <a:cs typeface="Times New Roman" pitchFamily="18" charset="0"/>
              </a:rPr>
              <a:t>Structure Tags</a:t>
            </a:r>
          </a:p>
          <a:p>
            <a:pPr algn="just"/>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doctype</a:t>
            </a:r>
            <a:r>
              <a:rPr lang="en-US" dirty="0">
                <a:latin typeface="Times New Roman" pitchFamily="18" charset="0"/>
                <a:cs typeface="Times New Roman" pitchFamily="18" charset="0"/>
              </a:rPr>
              <a:t> html&gt;</a:t>
            </a:r>
          </a:p>
          <a:p>
            <a:pPr algn="just"/>
            <a:r>
              <a:rPr lang="en-US" dirty="0">
                <a:latin typeface="Times New Roman" pitchFamily="18" charset="0"/>
                <a:cs typeface="Times New Roman" pitchFamily="18" charset="0"/>
              </a:rPr>
              <a:t>&lt;html&gt;</a:t>
            </a:r>
          </a:p>
          <a:p>
            <a:pPr algn="just"/>
            <a:r>
              <a:rPr lang="en-US" dirty="0">
                <a:latin typeface="Times New Roman" pitchFamily="18" charset="0"/>
                <a:cs typeface="Times New Roman" pitchFamily="18" charset="0"/>
              </a:rPr>
              <a:t>&lt;head&gt;</a:t>
            </a:r>
          </a:p>
          <a:p>
            <a:pPr algn="just"/>
            <a:r>
              <a:rPr lang="en-US" dirty="0">
                <a:latin typeface="Times New Roman" pitchFamily="18" charset="0"/>
                <a:cs typeface="Times New Roman" pitchFamily="18" charset="0"/>
              </a:rPr>
              <a:t>&lt;meta charset="utf-8"&gt;</a:t>
            </a:r>
          </a:p>
          <a:p>
            <a:pPr algn="just"/>
            <a:r>
              <a:rPr lang="en-US" dirty="0">
                <a:latin typeface="Times New Roman" pitchFamily="18" charset="0"/>
                <a:cs typeface="Times New Roman" pitchFamily="18" charset="0"/>
              </a:rPr>
              <a:t>&lt;title&gt;Types of Tags Demo&lt;/title&gt;</a:t>
            </a:r>
          </a:p>
          <a:p>
            <a:pPr algn="just"/>
            <a:r>
              <a:rPr lang="en-US" dirty="0">
                <a:latin typeface="Times New Roman" pitchFamily="18" charset="0"/>
                <a:cs typeface="Times New Roman" pitchFamily="18" charset="0"/>
              </a:rPr>
              <a:t>&lt;/head&gt;</a:t>
            </a:r>
          </a:p>
          <a:p>
            <a:pPr algn="just"/>
            <a:r>
              <a:rPr lang="en-US" dirty="0">
                <a:latin typeface="Times New Roman" pitchFamily="18" charset="0"/>
                <a:cs typeface="Times New Roman" pitchFamily="18" charset="0"/>
              </a:rPr>
              <a:t>&lt;body&gt;</a:t>
            </a:r>
          </a:p>
          <a:p>
            <a:pPr algn="just"/>
            <a:r>
              <a:rPr lang="en-US" dirty="0">
                <a:latin typeface="Times New Roman" pitchFamily="18" charset="0"/>
                <a:cs typeface="Times New Roman" pitchFamily="18" charset="0"/>
              </a:rPr>
              <a:t>&lt;p&gt; This is a paragraph &lt;/p&gt;</a:t>
            </a:r>
          </a:p>
          <a:p>
            <a:pPr algn="just"/>
            <a:r>
              <a:rPr lang="en-US" dirty="0">
                <a:latin typeface="Times New Roman" pitchFamily="18" charset="0"/>
                <a:cs typeface="Times New Roman" pitchFamily="18" charset="0"/>
              </a:rPr>
              <a:t>&lt;i&gt;&lt;b&gt; This is a bold and italicized text &lt;/b&gt;&lt;/i&gt;</a:t>
            </a:r>
          </a:p>
          <a:p>
            <a:pPr algn="just"/>
            <a:r>
              <a:rPr lang="en-US" dirty="0">
                <a:latin typeface="Times New Roman" pitchFamily="18" charset="0"/>
                <a:cs typeface="Times New Roman" pitchFamily="18" charset="0"/>
              </a:rPr>
              <a:t>&lt;/body&gt;</a:t>
            </a:r>
          </a:p>
          <a:p>
            <a:pPr algn="just"/>
            <a:r>
              <a:rPr lang="en-US" dirty="0">
                <a:latin typeface="Times New Roman" pitchFamily="18" charset="0"/>
                <a:cs typeface="Times New Roman" pitchFamily="18" charset="0"/>
              </a:rPr>
              <a:t>&lt;/html&gt;</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18</a:t>
            </a:fld>
            <a:endParaRPr lang="en-US"/>
          </a:p>
        </p:txBody>
      </p:sp>
    </p:spTree>
    <p:extLst>
      <p:ext uri="{BB962C8B-B14F-4D97-AF65-F5344CB8AC3E}">
        <p14:creationId xmlns:p14="http://schemas.microsoft.com/office/powerpoint/2010/main" val="142131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Autofit/>
          </a:bodyPr>
          <a:lstStyle/>
          <a:p>
            <a:r>
              <a:rPr lang="en-US" sz="3200" b="1" dirty="0" smtClean="0">
                <a:latin typeface="Times New Roman" pitchFamily="18" charset="0"/>
                <a:cs typeface="Times New Roman" pitchFamily="18" charset="0"/>
              </a:rPr>
              <a:t>Utility Based Tags</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257800"/>
          </a:xfrm>
        </p:spPr>
        <p:txBody>
          <a:bodyPr>
            <a:normAutofit fontScale="92500"/>
          </a:bodyPr>
          <a:lstStyle/>
          <a:p>
            <a:pPr algn="just"/>
            <a:r>
              <a:rPr lang="en-US" b="1" dirty="0" smtClean="0">
                <a:latin typeface="Times New Roman" pitchFamily="18" charset="0"/>
                <a:cs typeface="Times New Roman" pitchFamily="18" charset="0"/>
              </a:rPr>
              <a:t>Control Tags</a:t>
            </a:r>
          </a:p>
          <a:p>
            <a:pPr marL="484632" indent="-457200" algn="just">
              <a:buFont typeface="Wingdings" pitchFamily="2" charset="2"/>
              <a:buChar char="q"/>
            </a:pPr>
            <a:r>
              <a:rPr lang="en-US" dirty="0" smtClean="0">
                <a:latin typeface="Times New Roman" pitchFamily="18" charset="0"/>
                <a:cs typeface="Times New Roman" pitchFamily="18" charset="0"/>
              </a:rPr>
              <a:t>Another category of tags can be created is Control tag.</a:t>
            </a:r>
          </a:p>
          <a:p>
            <a:pPr marL="484632" indent="-457200" algn="just">
              <a:buFont typeface="Wingdings" pitchFamily="2" charset="2"/>
              <a:buChar char="q"/>
            </a:pPr>
            <a:r>
              <a:rPr lang="en-US" dirty="0" smtClean="0">
                <a:latin typeface="Times New Roman" pitchFamily="18" charset="0"/>
                <a:cs typeface="Times New Roman" pitchFamily="18" charset="0"/>
              </a:rPr>
              <a:t>The Script tags, radio buttons, check boxes, the form tags etc., forms the control tags.</a:t>
            </a:r>
          </a:p>
          <a:p>
            <a:pPr marL="484632" indent="-457200" algn="just">
              <a:buFont typeface="Wingdings" pitchFamily="2" charset="2"/>
              <a:buChar char="q"/>
            </a:pPr>
            <a:r>
              <a:rPr lang="en-US" dirty="0" smtClean="0">
                <a:latin typeface="Times New Roman" pitchFamily="18" charset="0"/>
                <a:cs typeface="Times New Roman" pitchFamily="18" charset="0"/>
              </a:rPr>
              <a:t>These are the tags that are used in managing content or managing scripts or libraries that are external.</a:t>
            </a:r>
          </a:p>
          <a:p>
            <a:pPr marL="484632" indent="-457200" algn="just">
              <a:buFont typeface="Wingdings" pitchFamily="2" charset="2"/>
              <a:buChar char="q"/>
            </a:pPr>
            <a:r>
              <a:rPr lang="en-US" dirty="0" smtClean="0">
                <a:latin typeface="Times New Roman" pitchFamily="18" charset="0"/>
                <a:cs typeface="Times New Roman" pitchFamily="18" charset="0"/>
              </a:rPr>
              <a:t>All the form tags, drop-down lists, input text boxes, etc., are used in interacting with the visitor or the user.</a:t>
            </a:r>
          </a:p>
          <a:p>
            <a:pPr algn="just"/>
            <a:endParaRPr lang="en-US" dirty="0" smtClean="0">
              <a:latin typeface="Times New Roman" pitchFamily="18" charset="0"/>
              <a:cs typeface="Times New Roman" pitchFamily="18" charset="0"/>
            </a:endParaRPr>
          </a:p>
          <a:p>
            <a:pPr algn="just"/>
            <a:r>
              <a:rPr lang="en-US" sz="2200" b="1" dirty="0" smtClean="0">
                <a:latin typeface="Times New Roman" pitchFamily="18" charset="0"/>
                <a:cs typeface="Times New Roman" pitchFamily="18" charset="0"/>
              </a:rPr>
              <a:t>Note</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HTML tags can also be simply divided based on basic categories like</a:t>
            </a:r>
            <a:r>
              <a:rPr lang="en-US" sz="2200" b="1" dirty="0">
                <a:latin typeface="Times New Roman" pitchFamily="18" charset="0"/>
                <a:cs typeface="Times New Roman" pitchFamily="18" charset="0"/>
              </a:rPr>
              <a:t> Basic HTML Root Tags, Formatting tags, Audio and Video Tags, Form and Input Tags, Frame Tags, Link Tags, List Tags, Table Tags, Style Tags, Meta Tags, etc.</a:t>
            </a:r>
            <a:endParaRPr lang="en-US" sz="2200" b="1"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19</a:t>
            </a:fld>
            <a:endParaRPr lang="en-US"/>
          </a:p>
        </p:txBody>
      </p:sp>
    </p:spTree>
    <p:extLst>
      <p:ext uri="{BB962C8B-B14F-4D97-AF65-F5344CB8AC3E}">
        <p14:creationId xmlns:p14="http://schemas.microsoft.com/office/powerpoint/2010/main" val="1571851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lstStyle/>
          <a:p>
            <a:r>
              <a:rPr lang="en-US" dirty="0" smtClean="0">
                <a:latin typeface="Times New Roman" pitchFamily="18" charset="0"/>
                <a:cs typeface="Times New Roman" pitchFamily="18" charset="0"/>
              </a:rPr>
              <a:t>Introduction to HTML</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696200" cy="5257800"/>
          </a:xfrm>
        </p:spPr>
        <p:txBody>
          <a:bodyPr>
            <a:normAutofit fontScale="70000" lnSpcReduction="20000"/>
          </a:bodyPr>
          <a:lstStyle/>
          <a:p>
            <a:pPr marL="484632" indent="-457200" algn="just">
              <a:buFont typeface="Wingdings" pitchFamily="2" charset="2"/>
              <a:buChar char="q"/>
            </a:pPr>
            <a:r>
              <a:rPr lang="en-US" dirty="0" smtClean="0">
                <a:latin typeface="Times New Roman" pitchFamily="18" charset="0"/>
                <a:cs typeface="Times New Roman" pitchFamily="18" charset="0"/>
              </a:rPr>
              <a:t>HTML stands for Hyper Text Markup Language.</a:t>
            </a:r>
          </a:p>
          <a:p>
            <a:pPr algn="just"/>
            <a:r>
              <a:rPr lang="en-US" b="1" dirty="0" smtClean="0">
                <a:latin typeface="Times New Roman" pitchFamily="18" charset="0"/>
                <a:cs typeface="Times New Roman" pitchFamily="18" charset="0"/>
              </a:rPr>
              <a:t>Hyper Text:</a:t>
            </a:r>
          </a:p>
          <a:p>
            <a:pPr marL="914400" lvl="1" indent="-457200" algn="just">
              <a:buFont typeface="Wingdings" pitchFamily="2" charset="2"/>
              <a:buChar char="v"/>
            </a:pPr>
            <a:r>
              <a:rPr lang="en-US" dirty="0" smtClean="0">
                <a:latin typeface="Times New Roman" pitchFamily="18" charset="0"/>
                <a:cs typeface="Times New Roman" pitchFamily="18" charset="0"/>
              </a:rPr>
              <a:t>Hyper text simply means “text within text”. </a:t>
            </a:r>
          </a:p>
          <a:p>
            <a:pPr marL="914400" lvl="1" indent="-457200" algn="just">
              <a:buFont typeface="Wingdings" pitchFamily="2" charset="2"/>
              <a:buChar char="v"/>
            </a:pPr>
            <a:r>
              <a:rPr lang="en-US" dirty="0" smtClean="0">
                <a:latin typeface="Times New Roman" pitchFamily="18" charset="0"/>
                <a:cs typeface="Times New Roman" pitchFamily="18" charset="0"/>
              </a:rPr>
              <a:t>A text has a link within it is hypertext. When you click on a link which brings you to a new web page.</a:t>
            </a:r>
          </a:p>
          <a:p>
            <a:pPr marL="914400" lvl="1" indent="-457200" algn="just">
              <a:buFont typeface="Wingdings" pitchFamily="2" charset="2"/>
              <a:buChar char="v"/>
            </a:pPr>
            <a:r>
              <a:rPr lang="en-US" dirty="0" smtClean="0">
                <a:latin typeface="Times New Roman" pitchFamily="18" charset="0"/>
                <a:cs typeface="Times New Roman" pitchFamily="18" charset="0"/>
              </a:rPr>
              <a:t>Hyper text is a way to link two or more web pages(HTML documents) with each other.</a:t>
            </a:r>
          </a:p>
          <a:p>
            <a:pPr algn="just"/>
            <a:r>
              <a:rPr lang="en-US" b="1" dirty="0" smtClean="0">
                <a:latin typeface="Times New Roman" pitchFamily="18" charset="0"/>
                <a:cs typeface="Times New Roman" pitchFamily="18" charset="0"/>
              </a:rPr>
              <a:t>Markup Language: </a:t>
            </a:r>
          </a:p>
          <a:p>
            <a:pPr marL="914400" lvl="1" indent="-457200" algn="just">
              <a:buFont typeface="Wingdings" pitchFamily="2" charset="2"/>
              <a:buChar char="v"/>
            </a:pPr>
            <a:r>
              <a:rPr lang="en-US" dirty="0" smtClean="0">
                <a:latin typeface="Times New Roman" pitchFamily="18" charset="0"/>
                <a:cs typeface="Times New Roman" pitchFamily="18" charset="0"/>
              </a:rPr>
              <a:t>A markup language is a computer language that is used to apply layout formatting conventions to a text document.</a:t>
            </a:r>
          </a:p>
          <a:p>
            <a:pPr marL="914400" lvl="1" indent="-457200" algn="just">
              <a:buFont typeface="Wingdings" pitchFamily="2" charset="2"/>
              <a:buChar char="v"/>
            </a:pPr>
            <a:r>
              <a:rPr lang="en-US" dirty="0" smtClean="0">
                <a:latin typeface="Times New Roman" pitchFamily="18" charset="0"/>
                <a:cs typeface="Times New Roman" pitchFamily="18" charset="0"/>
              </a:rPr>
              <a:t>Markup language makes text interactive and dynamic.</a:t>
            </a:r>
          </a:p>
          <a:p>
            <a:pPr marL="914400" lvl="1" indent="-457200" algn="just">
              <a:buFont typeface="Wingdings" pitchFamily="2" charset="2"/>
              <a:buChar char="v"/>
            </a:pPr>
            <a:r>
              <a:rPr lang="en-US" dirty="0" smtClean="0">
                <a:latin typeface="Times New Roman" pitchFamily="18" charset="0"/>
                <a:cs typeface="Times New Roman" pitchFamily="18" charset="0"/>
              </a:rPr>
              <a:t>It can turn text into images tables, links, etc.</a:t>
            </a:r>
          </a:p>
          <a:p>
            <a:pPr marL="484632" indent="-457200" algn="just">
              <a:buFont typeface="Wingdings" pitchFamily="2" charset="2"/>
              <a:buChar char="q"/>
            </a:pPr>
            <a:r>
              <a:rPr lang="en-US" dirty="0" smtClean="0">
                <a:latin typeface="Times New Roman" pitchFamily="18" charset="0"/>
                <a:cs typeface="Times New Roman" pitchFamily="18" charset="0"/>
              </a:rPr>
              <a:t>It is the standard markup language for creating web pages.</a:t>
            </a:r>
          </a:p>
          <a:p>
            <a:pPr marL="484632" indent="-457200" algn="just">
              <a:buFont typeface="Wingdings" pitchFamily="2" charset="2"/>
              <a:buChar char="q"/>
            </a:pPr>
            <a:r>
              <a:rPr lang="en-US" dirty="0" smtClean="0">
                <a:latin typeface="Times New Roman" pitchFamily="18" charset="0"/>
                <a:cs typeface="Times New Roman" pitchFamily="18" charset="0"/>
              </a:rPr>
              <a:t>It describes the structure of a web page. i.e. layout and style of document</a:t>
            </a:r>
          </a:p>
          <a:p>
            <a:pPr marL="484632" indent="-457200" algn="just">
              <a:buFont typeface="Wingdings" pitchFamily="2" charset="2"/>
              <a:buChar char="q"/>
            </a:pPr>
            <a:r>
              <a:rPr lang="en-US" dirty="0" smtClean="0">
                <a:latin typeface="Times New Roman" pitchFamily="18" charset="0"/>
                <a:cs typeface="Times New Roman" pitchFamily="18" charset="0"/>
              </a:rPr>
              <a:t>HTML consists of series of elements and elements tell the browser how to display content.</a:t>
            </a:r>
          </a:p>
          <a:p>
            <a:pPr marL="484632" indent="-457200" algn="just">
              <a:buFont typeface="Wingdings" pitchFamily="2" charset="2"/>
              <a:buChar char="q"/>
            </a:pPr>
            <a:r>
              <a:rPr lang="en-US" dirty="0" smtClean="0">
                <a:latin typeface="Times New Roman" pitchFamily="18" charset="0"/>
                <a:cs typeface="Times New Roman" pitchFamily="18" charset="0"/>
              </a:rPr>
              <a:t>Such elements label pieces of information like headings, paragraph, link, etc.</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2</a:t>
            </a:fld>
            <a:endParaRPr lang="en-US"/>
          </a:p>
        </p:txBody>
      </p:sp>
    </p:spTree>
    <p:extLst>
      <p:ext uri="{BB962C8B-B14F-4D97-AF65-F5344CB8AC3E}">
        <p14:creationId xmlns:p14="http://schemas.microsoft.com/office/powerpoint/2010/main" val="4274160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Autofit/>
          </a:bodyPr>
          <a:lstStyle/>
          <a:p>
            <a:r>
              <a:rPr lang="en-US" sz="3200" b="1" dirty="0" smtClean="0">
                <a:latin typeface="Times New Roman" pitchFamily="18" charset="0"/>
                <a:cs typeface="Times New Roman" pitchFamily="18" charset="0"/>
              </a:rPr>
              <a:t>HTML Elements</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257800"/>
          </a:xfrm>
        </p:spPr>
        <p:txBody>
          <a:bodyPr>
            <a:normAutofit/>
          </a:bodyPr>
          <a:lstStyle/>
          <a:p>
            <a:pPr marL="484632" indent="-457200" algn="just">
              <a:buFont typeface="Wingdings" pitchFamily="2" charset="2"/>
              <a:buChar char="q"/>
            </a:pPr>
            <a:r>
              <a:rPr lang="en-US" dirty="0" smtClean="0">
                <a:latin typeface="Times New Roman" pitchFamily="18" charset="0"/>
                <a:cs typeface="Times New Roman" pitchFamily="18" charset="0"/>
              </a:rPr>
              <a:t>HTML documents are defined by HTML elements.</a:t>
            </a:r>
          </a:p>
          <a:p>
            <a:pPr marL="484632" indent="-457200" algn="just">
              <a:buFont typeface="Wingdings" pitchFamily="2" charset="2"/>
              <a:buChar char="q"/>
            </a:pPr>
            <a:r>
              <a:rPr lang="en-US" dirty="0" smtClean="0">
                <a:latin typeface="Times New Roman" pitchFamily="18" charset="0"/>
                <a:cs typeface="Times New Roman" pitchFamily="18" charset="0"/>
              </a:rPr>
              <a:t>HTML element is everything from start tag to end tag.</a:t>
            </a:r>
          </a:p>
          <a:p>
            <a:pPr marL="484632" indent="-457200" algn="just">
              <a:buFont typeface="Wingdings" pitchFamily="2" charset="2"/>
              <a:buChar char="q"/>
            </a:pPr>
            <a:r>
              <a:rPr lang="en-US" dirty="0" smtClean="0">
                <a:latin typeface="Times New Roman" pitchFamily="18" charset="0"/>
                <a:cs typeface="Times New Roman" pitchFamily="18" charset="0"/>
              </a:rPr>
              <a:t>For example, &lt;p&gt; This is first paragraph&lt;/p&gt;</a:t>
            </a:r>
          </a:p>
          <a:p>
            <a:pPr marL="484632" indent="-457200" algn="just">
              <a:buFont typeface="Wingdings" pitchFamily="2" charset="2"/>
              <a:buChar char="q"/>
            </a:pPr>
            <a:r>
              <a:rPr lang="en-US" dirty="0" smtClean="0">
                <a:latin typeface="Times New Roman" pitchFamily="18" charset="0"/>
                <a:cs typeface="Times New Roman" pitchFamily="18" charset="0"/>
              </a:rPr>
              <a:t>An elements consists of start tag, end tag and element content.</a:t>
            </a:r>
          </a:p>
          <a:p>
            <a:pPr marL="484632" indent="-457200" algn="just">
              <a:buFont typeface="Wingdings" pitchFamily="2" charset="2"/>
              <a:buChar char="q"/>
            </a:pPr>
            <a:r>
              <a:rPr lang="en-US" dirty="0" smtClean="0">
                <a:latin typeface="Times New Roman" pitchFamily="18" charset="0"/>
                <a:cs typeface="Times New Roman" pitchFamily="18" charset="0"/>
              </a:rPr>
              <a:t>Elements content is everything between the start and end tag.</a:t>
            </a:r>
          </a:p>
          <a:p>
            <a:pPr marL="484632" indent="-457200" algn="just">
              <a:buFont typeface="Wingdings" pitchFamily="2" charset="2"/>
              <a:buChar char="q"/>
            </a:pPr>
            <a:r>
              <a:rPr lang="en-US" dirty="0" smtClean="0">
                <a:latin typeface="Times New Roman" pitchFamily="18" charset="0"/>
                <a:cs typeface="Times New Roman" pitchFamily="18" charset="0"/>
              </a:rPr>
              <a:t>All the content written in the body elements are visible on web page.</a:t>
            </a:r>
          </a:p>
          <a:p>
            <a:pPr marL="484632" indent="-457200" algn="just">
              <a:buFont typeface="Wingdings" pitchFamily="2" charset="2"/>
              <a:buChar char="q"/>
            </a:pPr>
            <a:r>
              <a:rPr lang="en-US" dirty="0" smtClean="0">
                <a:latin typeface="Times New Roman" pitchFamily="18" charset="0"/>
                <a:cs typeface="Times New Roman" pitchFamily="18" charset="0"/>
              </a:rPr>
              <a:t>Syntax: &lt;</a:t>
            </a:r>
            <a:r>
              <a:rPr lang="en-US" dirty="0" err="1" smtClean="0">
                <a:latin typeface="Times New Roman" pitchFamily="18" charset="0"/>
                <a:cs typeface="Times New Roman" pitchFamily="18" charset="0"/>
              </a:rPr>
              <a:t>tagname</a:t>
            </a:r>
            <a:r>
              <a:rPr lang="en-US" dirty="0" smtClean="0">
                <a:latin typeface="Times New Roman" pitchFamily="18" charset="0"/>
                <a:cs typeface="Times New Roman" pitchFamily="18" charset="0"/>
              </a:rPr>
              <a:t>&gt;content goes here&lt;/</a:t>
            </a:r>
            <a:r>
              <a:rPr lang="en-US" dirty="0" err="1" smtClean="0">
                <a:latin typeface="Times New Roman" pitchFamily="18" charset="0"/>
                <a:cs typeface="Times New Roman" pitchFamily="18" charset="0"/>
              </a:rPr>
              <a:t>tagname</a:t>
            </a:r>
            <a:r>
              <a:rPr lang="en-US" dirty="0" smtClean="0">
                <a:latin typeface="Times New Roman" pitchFamily="18" charset="0"/>
                <a:cs typeface="Times New Roman" pitchFamily="18" charset="0"/>
              </a:rPr>
              <a:t>&gt;</a:t>
            </a:r>
          </a:p>
          <a:p>
            <a:pPr marL="484632" indent="-457200" algn="just">
              <a:buFont typeface="Wingdings" pitchFamily="2" charset="2"/>
              <a:buChar char="q"/>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20</a:t>
            </a:fld>
            <a:endParaRPr lang="en-US"/>
          </a:p>
        </p:txBody>
      </p:sp>
    </p:spTree>
    <p:extLst>
      <p:ext uri="{BB962C8B-B14F-4D97-AF65-F5344CB8AC3E}">
        <p14:creationId xmlns:p14="http://schemas.microsoft.com/office/powerpoint/2010/main" val="4220560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Autofit/>
          </a:bodyPr>
          <a:lstStyle/>
          <a:p>
            <a:r>
              <a:rPr lang="en-US" sz="3200" b="1" dirty="0" smtClean="0">
                <a:latin typeface="Times New Roman" pitchFamily="18" charset="0"/>
                <a:cs typeface="Times New Roman" pitchFamily="18" charset="0"/>
              </a:rPr>
              <a:t>HTML Elements</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257800"/>
          </a:xfrm>
        </p:spPr>
        <p:txBody>
          <a:bodyPr>
            <a:normAutofit/>
          </a:bodyPr>
          <a:lstStyle/>
          <a:p>
            <a:pPr algn="just"/>
            <a:r>
              <a:rPr lang="en-US" b="1" dirty="0" smtClean="0">
                <a:latin typeface="Times New Roman" pitchFamily="18" charset="0"/>
                <a:cs typeface="Times New Roman" pitchFamily="18" charset="0"/>
              </a:rPr>
              <a:t>Void Elements:  </a:t>
            </a:r>
          </a:p>
          <a:p>
            <a:pPr marL="484632" indent="-457200" algn="just">
              <a:buFont typeface="Wingdings" pitchFamily="2" charset="2"/>
              <a:buChar char="q"/>
            </a:pPr>
            <a:r>
              <a:rPr lang="en-US" dirty="0" smtClean="0">
                <a:latin typeface="Times New Roman" pitchFamily="18" charset="0"/>
                <a:cs typeface="Times New Roman" pitchFamily="18" charset="0"/>
              </a:rPr>
              <a:t>Some </a:t>
            </a:r>
            <a:r>
              <a:rPr lang="en-US" dirty="0">
                <a:latin typeface="Times New Roman" pitchFamily="18" charset="0"/>
                <a:cs typeface="Times New Roman" pitchFamily="18" charset="0"/>
              </a:rPr>
              <a:t>elements does not have end tag and content, these elements are termed as </a:t>
            </a:r>
            <a:r>
              <a:rPr lang="en-US" b="1" dirty="0">
                <a:latin typeface="Times New Roman" pitchFamily="18" charset="0"/>
                <a:cs typeface="Times New Roman" pitchFamily="18" charset="0"/>
              </a:rPr>
              <a:t>empty element or self closing element or void element. E.g. &lt;</a:t>
            </a:r>
            <a:r>
              <a:rPr lang="en-US" b="1" dirty="0" err="1">
                <a:latin typeface="Times New Roman" pitchFamily="18" charset="0"/>
                <a:cs typeface="Times New Roman" pitchFamily="18" charset="0"/>
              </a:rPr>
              <a:t>br</a:t>
            </a:r>
            <a:r>
              <a:rPr lang="en-US" b="1" dirty="0">
                <a:latin typeface="Times New Roman" pitchFamily="18" charset="0"/>
                <a:cs typeface="Times New Roman" pitchFamily="18" charset="0"/>
              </a:rPr>
              <a:t>&gt;, &lt;</a:t>
            </a:r>
            <a:r>
              <a:rPr lang="en-US" b="1" dirty="0" err="1">
                <a:latin typeface="Times New Roman" pitchFamily="18" charset="0"/>
                <a:cs typeface="Times New Roman" pitchFamily="18" charset="0"/>
              </a:rPr>
              <a:t>hr</a:t>
            </a:r>
            <a:r>
              <a:rPr lang="en-US" b="1" dirty="0">
                <a:latin typeface="Times New Roman" pitchFamily="18" charset="0"/>
                <a:cs typeface="Times New Roman" pitchFamily="18" charset="0"/>
              </a:rPr>
              <a:t>&gt;, etc.</a:t>
            </a:r>
          </a:p>
          <a:p>
            <a:pPr algn="just"/>
            <a:r>
              <a:rPr lang="en-US" b="1" dirty="0" smtClean="0">
                <a:latin typeface="Times New Roman" pitchFamily="18" charset="0"/>
                <a:cs typeface="Times New Roman" pitchFamily="18" charset="0"/>
              </a:rPr>
              <a:t>Nested Elements:</a:t>
            </a:r>
          </a:p>
          <a:p>
            <a:pPr marL="484632" indent="-457200" algn="just">
              <a:buFont typeface="Wingdings" pitchFamily="2" charset="2"/>
              <a:buChar char="q"/>
            </a:pPr>
            <a:r>
              <a:rPr lang="en-US" dirty="0" smtClean="0">
                <a:latin typeface="Times New Roman" pitchFamily="18" charset="0"/>
                <a:cs typeface="Times New Roman" pitchFamily="18" charset="0"/>
              </a:rPr>
              <a:t>HTML can be nested, which means an element can contain another element.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21</a:t>
            </a:fld>
            <a:endParaRPr lang="en-US"/>
          </a:p>
        </p:txBody>
      </p:sp>
    </p:spTree>
    <p:extLst>
      <p:ext uri="{BB962C8B-B14F-4D97-AF65-F5344CB8AC3E}">
        <p14:creationId xmlns:p14="http://schemas.microsoft.com/office/powerpoint/2010/main" val="3931526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Autofit/>
          </a:bodyPr>
          <a:lstStyle/>
          <a:p>
            <a:r>
              <a:rPr lang="en-US" sz="3200" b="1" dirty="0" smtClean="0">
                <a:latin typeface="Times New Roman" pitchFamily="18" charset="0"/>
                <a:cs typeface="Times New Roman" pitchFamily="18" charset="0"/>
              </a:rPr>
              <a:t>Types of HTML Elements</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638800"/>
          </a:xfrm>
        </p:spPr>
        <p:txBody>
          <a:bodyPr>
            <a:normAutofit fontScale="92500" lnSpcReduction="20000"/>
          </a:bodyPr>
          <a:lstStyle/>
          <a:p>
            <a:pPr algn="just"/>
            <a:r>
              <a:rPr lang="en-US" sz="3200" b="1" dirty="0" smtClean="0">
                <a:latin typeface="Times New Roman" pitchFamily="18" charset="0"/>
                <a:cs typeface="Times New Roman" pitchFamily="18" charset="0"/>
              </a:rPr>
              <a:t>Inline Element</a:t>
            </a:r>
          </a:p>
          <a:p>
            <a:pPr marL="484632" indent="-457200" algn="just">
              <a:buFont typeface="Wingdings" pitchFamily="2" charset="2"/>
              <a:buChar char="q"/>
            </a:pPr>
            <a:r>
              <a:rPr lang="en-US" sz="3000" dirty="0" smtClean="0">
                <a:latin typeface="Times New Roman" pitchFamily="18" charset="0"/>
                <a:cs typeface="Times New Roman" pitchFamily="18" charset="0"/>
              </a:rPr>
              <a:t>Inline elements are those elements, which differentiate the part of a given text and provide it a particular function.</a:t>
            </a:r>
          </a:p>
          <a:p>
            <a:pPr marL="484632" indent="-457200" algn="just">
              <a:buFont typeface="Wingdings" pitchFamily="2" charset="2"/>
              <a:buChar char="q"/>
            </a:pPr>
            <a:r>
              <a:rPr lang="en-US" sz="3000" dirty="0" smtClean="0">
                <a:latin typeface="Times New Roman" pitchFamily="18" charset="0"/>
                <a:cs typeface="Times New Roman" pitchFamily="18" charset="0"/>
              </a:rPr>
              <a:t>These elements does not start with new line and take width as per requirement.</a:t>
            </a:r>
          </a:p>
          <a:p>
            <a:pPr marL="484632" indent="-457200" algn="just">
              <a:buFont typeface="Wingdings" pitchFamily="2" charset="2"/>
              <a:buChar char="q"/>
            </a:pPr>
            <a:r>
              <a:rPr lang="en-US" sz="3000" dirty="0" smtClean="0">
                <a:latin typeface="Times New Roman" pitchFamily="18" charset="0"/>
                <a:cs typeface="Times New Roman" pitchFamily="18" charset="0"/>
              </a:rPr>
              <a:t>The inline elements are mostly used with other elements.</a:t>
            </a:r>
          </a:p>
          <a:p>
            <a:pPr marL="484632" indent="-457200" algn="just">
              <a:buFont typeface="Wingdings" pitchFamily="2" charset="2"/>
              <a:buChar char="q"/>
            </a:pPr>
            <a:r>
              <a:rPr lang="en-US" sz="3000" dirty="0" smtClean="0">
                <a:latin typeface="Times New Roman" pitchFamily="18" charset="0"/>
                <a:cs typeface="Times New Roman" pitchFamily="18" charset="0"/>
              </a:rPr>
              <a:t>For example</a:t>
            </a:r>
            <a:r>
              <a:rPr lang="en-US" sz="3000" dirty="0">
                <a:latin typeface="Times New Roman" pitchFamily="18" charset="0"/>
                <a:cs typeface="Times New Roman" pitchFamily="18" charset="0"/>
              </a:rPr>
              <a:t>: &lt;a&gt;, &lt;</a:t>
            </a:r>
            <a:r>
              <a:rPr lang="en-US" sz="3000" dirty="0" err="1">
                <a:latin typeface="Times New Roman" pitchFamily="18" charset="0"/>
                <a:cs typeface="Times New Roman" pitchFamily="18" charset="0"/>
              </a:rPr>
              <a:t>abbr</a:t>
            </a:r>
            <a:r>
              <a:rPr lang="en-US" sz="3000" dirty="0">
                <a:latin typeface="Times New Roman" pitchFamily="18" charset="0"/>
                <a:cs typeface="Times New Roman" pitchFamily="18" charset="0"/>
              </a:rPr>
              <a:t>&gt;, &lt;acronym&gt;, &lt;b&gt;, &lt;</a:t>
            </a:r>
            <a:r>
              <a:rPr lang="en-US" sz="3000" dirty="0" err="1">
                <a:latin typeface="Times New Roman" pitchFamily="18" charset="0"/>
                <a:cs typeface="Times New Roman" pitchFamily="18" charset="0"/>
              </a:rPr>
              <a:t>bdo</a:t>
            </a:r>
            <a:r>
              <a:rPr lang="en-US" sz="3000" dirty="0">
                <a:latin typeface="Times New Roman" pitchFamily="18" charset="0"/>
                <a:cs typeface="Times New Roman" pitchFamily="18" charset="0"/>
              </a:rPr>
              <a:t>&gt;, &lt;big&gt;, &lt;</a:t>
            </a:r>
            <a:r>
              <a:rPr lang="en-US" sz="3000" dirty="0" err="1">
                <a:latin typeface="Times New Roman" pitchFamily="18" charset="0"/>
                <a:cs typeface="Times New Roman" pitchFamily="18" charset="0"/>
              </a:rPr>
              <a:t>br</a:t>
            </a:r>
            <a:r>
              <a:rPr lang="en-US" sz="3000" dirty="0">
                <a:latin typeface="Times New Roman" pitchFamily="18" charset="0"/>
                <a:cs typeface="Times New Roman" pitchFamily="18" charset="0"/>
              </a:rPr>
              <a:t>&gt;, &lt;button&gt;, &lt;cite&gt;, &lt;code&gt;, &lt;</a:t>
            </a:r>
            <a:r>
              <a:rPr lang="en-US" sz="3000" dirty="0" err="1">
                <a:latin typeface="Times New Roman" pitchFamily="18" charset="0"/>
                <a:cs typeface="Times New Roman" pitchFamily="18" charset="0"/>
              </a:rPr>
              <a:t>dfn</a:t>
            </a:r>
            <a:r>
              <a:rPr lang="en-US" sz="3000" dirty="0">
                <a:latin typeface="Times New Roman" pitchFamily="18" charset="0"/>
                <a:cs typeface="Times New Roman" pitchFamily="18" charset="0"/>
              </a:rPr>
              <a:t>&gt;, &lt;</a:t>
            </a:r>
            <a:r>
              <a:rPr lang="en-US" sz="3000" dirty="0" err="1">
                <a:latin typeface="Times New Roman" pitchFamily="18" charset="0"/>
                <a:cs typeface="Times New Roman" pitchFamily="18" charset="0"/>
              </a:rPr>
              <a:t>em</a:t>
            </a:r>
            <a:r>
              <a:rPr lang="en-US" sz="3000" dirty="0">
                <a:latin typeface="Times New Roman" pitchFamily="18" charset="0"/>
                <a:cs typeface="Times New Roman" pitchFamily="18" charset="0"/>
              </a:rPr>
              <a:t>&gt;, &lt;i&gt;, &lt;</a:t>
            </a:r>
            <a:r>
              <a:rPr lang="en-US" sz="3000" dirty="0" err="1">
                <a:latin typeface="Times New Roman" pitchFamily="18" charset="0"/>
                <a:cs typeface="Times New Roman" pitchFamily="18" charset="0"/>
              </a:rPr>
              <a:t>img</a:t>
            </a:r>
            <a:r>
              <a:rPr lang="en-US" sz="3000" dirty="0">
                <a:latin typeface="Times New Roman" pitchFamily="18" charset="0"/>
                <a:cs typeface="Times New Roman" pitchFamily="18" charset="0"/>
              </a:rPr>
              <a:t>&gt;, &lt;input&gt;, &lt;</a:t>
            </a:r>
            <a:r>
              <a:rPr lang="en-US" sz="3000" dirty="0" err="1">
                <a:latin typeface="Times New Roman" pitchFamily="18" charset="0"/>
                <a:cs typeface="Times New Roman" pitchFamily="18" charset="0"/>
              </a:rPr>
              <a:t>kbd</a:t>
            </a:r>
            <a:r>
              <a:rPr lang="en-US" sz="3000" dirty="0">
                <a:latin typeface="Times New Roman" pitchFamily="18" charset="0"/>
                <a:cs typeface="Times New Roman" pitchFamily="18" charset="0"/>
              </a:rPr>
              <a:t>&gt;, &lt;label&gt;, &lt;map&gt;, &lt;object&gt;, &lt;q&gt;, &lt;</a:t>
            </a:r>
            <a:r>
              <a:rPr lang="en-US" sz="3000" dirty="0" err="1">
                <a:latin typeface="Times New Roman" pitchFamily="18" charset="0"/>
                <a:cs typeface="Times New Roman" pitchFamily="18" charset="0"/>
              </a:rPr>
              <a:t>samp</a:t>
            </a:r>
            <a:r>
              <a:rPr lang="en-US" sz="3000" dirty="0">
                <a:latin typeface="Times New Roman" pitchFamily="18" charset="0"/>
                <a:cs typeface="Times New Roman" pitchFamily="18" charset="0"/>
              </a:rPr>
              <a:t>&gt;, &lt;script&gt;, &lt;select&gt;, &lt;small&gt;, &lt;span&gt;, &lt;strong&gt;, &lt;sub&gt;, &lt;sup&gt;, &lt;</a:t>
            </a:r>
            <a:r>
              <a:rPr lang="en-US" sz="3000" dirty="0" err="1">
                <a:latin typeface="Times New Roman" pitchFamily="18" charset="0"/>
                <a:cs typeface="Times New Roman" pitchFamily="18" charset="0"/>
              </a:rPr>
              <a:t>textarea</a:t>
            </a:r>
            <a:r>
              <a:rPr lang="en-US" sz="3000" dirty="0">
                <a:latin typeface="Times New Roman" pitchFamily="18" charset="0"/>
                <a:cs typeface="Times New Roman" pitchFamily="18" charset="0"/>
              </a:rPr>
              <a:t>&gt;, &lt;time&gt;, &lt;</a:t>
            </a:r>
            <a:r>
              <a:rPr lang="en-US" sz="3000" dirty="0" err="1">
                <a:latin typeface="Times New Roman" pitchFamily="18" charset="0"/>
                <a:cs typeface="Times New Roman" pitchFamily="18" charset="0"/>
              </a:rPr>
              <a:t>tt</a:t>
            </a:r>
            <a:r>
              <a:rPr lang="en-US" sz="3000" dirty="0">
                <a:latin typeface="Times New Roman" pitchFamily="18" charset="0"/>
                <a:cs typeface="Times New Roman" pitchFamily="18" charset="0"/>
              </a:rPr>
              <a:t>&gt;, &lt;</a:t>
            </a:r>
            <a:r>
              <a:rPr lang="en-US" sz="3000" dirty="0" err="1">
                <a:latin typeface="Times New Roman" pitchFamily="18" charset="0"/>
                <a:cs typeface="Times New Roman" pitchFamily="18" charset="0"/>
              </a:rPr>
              <a:t>var</a:t>
            </a:r>
            <a:r>
              <a:rPr lang="en-US" sz="3000" dirty="0">
                <a:latin typeface="Times New Roman" pitchFamily="18" charset="0"/>
                <a:cs typeface="Times New Roman" pitchFamily="18" charset="0"/>
              </a:rPr>
              <a:t>&gt;.</a:t>
            </a:r>
            <a:endParaRPr lang="en-US" sz="30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22</a:t>
            </a:fld>
            <a:endParaRPr lang="en-US"/>
          </a:p>
        </p:txBody>
      </p:sp>
    </p:spTree>
    <p:extLst>
      <p:ext uri="{BB962C8B-B14F-4D97-AF65-F5344CB8AC3E}">
        <p14:creationId xmlns:p14="http://schemas.microsoft.com/office/powerpoint/2010/main" val="39315263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Autofit/>
          </a:bodyPr>
          <a:lstStyle/>
          <a:p>
            <a:r>
              <a:rPr lang="en-US" sz="3200" b="1" dirty="0" smtClean="0">
                <a:latin typeface="Times New Roman" pitchFamily="18" charset="0"/>
                <a:cs typeface="Times New Roman" pitchFamily="18" charset="0"/>
              </a:rPr>
              <a:t>HTML Attributes</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257800"/>
          </a:xfrm>
        </p:spPr>
        <p:txBody>
          <a:bodyPr>
            <a:normAutofit fontScale="85000" lnSpcReduction="10000"/>
          </a:bodyPr>
          <a:lstStyle/>
          <a:p>
            <a:pPr marL="484632" indent="-457200" algn="just">
              <a:buFont typeface="Wingdings" pitchFamily="2" charset="2"/>
              <a:buChar char="q"/>
            </a:pPr>
            <a:r>
              <a:rPr lang="en-US" dirty="0" smtClean="0">
                <a:latin typeface="Times New Roman" pitchFamily="18" charset="0"/>
                <a:cs typeface="Times New Roman" pitchFamily="18" charset="0"/>
              </a:rPr>
              <a:t>HTML attributes are special words which provide additional information about the elements or attributes are modifier of the element.</a:t>
            </a:r>
          </a:p>
          <a:p>
            <a:pPr marL="484632" indent="-457200" algn="just">
              <a:buFont typeface="Wingdings" pitchFamily="2" charset="2"/>
              <a:buChar char="q"/>
            </a:pPr>
            <a:r>
              <a:rPr lang="en-US" dirty="0" smtClean="0">
                <a:latin typeface="Times New Roman" pitchFamily="18" charset="0"/>
                <a:cs typeface="Times New Roman" pitchFamily="18" charset="0"/>
              </a:rPr>
              <a:t>Each element and tag can have attribute, which defines the behavior of that element.</a:t>
            </a:r>
          </a:p>
          <a:p>
            <a:pPr marL="484632" indent="-457200" algn="just">
              <a:buFont typeface="Wingdings" pitchFamily="2" charset="2"/>
              <a:buChar char="q"/>
            </a:pPr>
            <a:r>
              <a:rPr lang="en-US" dirty="0" smtClean="0">
                <a:latin typeface="Times New Roman" pitchFamily="18" charset="0"/>
                <a:cs typeface="Times New Roman" pitchFamily="18" charset="0"/>
              </a:rPr>
              <a:t>Attributes should always be applied with start tag.</a:t>
            </a:r>
          </a:p>
          <a:p>
            <a:pPr marL="484632" indent="-457200" algn="just">
              <a:buFont typeface="Wingdings" pitchFamily="2" charset="2"/>
              <a:buChar char="q"/>
            </a:pPr>
            <a:r>
              <a:rPr lang="en-US" dirty="0">
                <a:latin typeface="Times New Roman" pitchFamily="18" charset="0"/>
                <a:cs typeface="Times New Roman" pitchFamily="18" charset="0"/>
              </a:rPr>
              <a:t>Attributes should always be applied with </a:t>
            </a:r>
            <a:r>
              <a:rPr lang="en-US" dirty="0" smtClean="0">
                <a:latin typeface="Times New Roman" pitchFamily="18" charset="0"/>
                <a:cs typeface="Times New Roman" pitchFamily="18" charset="0"/>
              </a:rPr>
              <a:t>its name and value pair.</a:t>
            </a:r>
          </a:p>
          <a:p>
            <a:pPr marL="484632" indent="-457200" algn="just">
              <a:buFont typeface="Wingdings" pitchFamily="2" charset="2"/>
              <a:buChar char="q"/>
            </a:pPr>
            <a:r>
              <a:rPr lang="en-US" dirty="0" smtClean="0">
                <a:latin typeface="Times New Roman" pitchFamily="18" charset="0"/>
                <a:cs typeface="Times New Roman" pitchFamily="18" charset="0"/>
              </a:rPr>
              <a:t>Attributes name and values are case sensitive, and it is recommended by W3C that it should be lower case only.</a:t>
            </a:r>
          </a:p>
          <a:p>
            <a:pPr marL="484632" indent="-457200" algn="just">
              <a:buFont typeface="Wingdings" pitchFamily="2" charset="2"/>
              <a:buChar char="q"/>
            </a:pPr>
            <a:r>
              <a:rPr lang="en-US" dirty="0" smtClean="0">
                <a:latin typeface="Times New Roman" pitchFamily="18" charset="0"/>
                <a:cs typeface="Times New Roman" pitchFamily="18" charset="0"/>
              </a:rPr>
              <a:t>You can add multiple attribute in one element giving space between them.</a:t>
            </a:r>
          </a:p>
          <a:p>
            <a:pPr marL="484632" indent="-457200" algn="just">
              <a:buFont typeface="Wingdings" pitchFamily="2" charset="2"/>
              <a:buChar char="q"/>
            </a:pPr>
            <a:r>
              <a:rPr lang="en-US" dirty="0" smtClean="0">
                <a:latin typeface="Times New Roman" pitchFamily="18" charset="0"/>
                <a:cs typeface="Times New Roman" pitchFamily="18" charset="0"/>
              </a:rPr>
              <a:t>Syntax: </a:t>
            </a:r>
          </a:p>
          <a:p>
            <a:pPr algn="just"/>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&lt;element </a:t>
            </a:r>
            <a:r>
              <a:rPr lang="en-US" dirty="0" err="1" smtClean="0">
                <a:latin typeface="Times New Roman" pitchFamily="18" charset="0"/>
                <a:cs typeface="Times New Roman" pitchFamily="18" charset="0"/>
              </a:rPr>
              <a:t>attribute_name</a:t>
            </a:r>
            <a:r>
              <a:rPr lang="en-US" dirty="0" smtClean="0">
                <a:latin typeface="Times New Roman" pitchFamily="18" charset="0"/>
                <a:cs typeface="Times New Roman" pitchFamily="18" charset="0"/>
              </a:rPr>
              <a:t>=“value”&gt;content&lt;/element&gt;</a:t>
            </a:r>
            <a:endParaRPr lang="en-US" dirty="0">
              <a:latin typeface="Times New Roman" pitchFamily="18" charset="0"/>
              <a:cs typeface="Times New Roman" pitchFamily="18" charset="0"/>
            </a:endParaRPr>
          </a:p>
          <a:p>
            <a:pPr marL="484632" indent="-457200" algn="just">
              <a:buFont typeface="Wingdings" pitchFamily="2" charset="2"/>
              <a:buChar char="q"/>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23</a:t>
            </a:fld>
            <a:endParaRPr lang="en-US"/>
          </a:p>
        </p:txBody>
      </p:sp>
    </p:spTree>
    <p:extLst>
      <p:ext uri="{BB962C8B-B14F-4D97-AF65-F5344CB8AC3E}">
        <p14:creationId xmlns:p14="http://schemas.microsoft.com/office/powerpoint/2010/main" val="639177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Autofit/>
          </a:bodyPr>
          <a:lstStyle/>
          <a:p>
            <a:r>
              <a:rPr lang="en-US" sz="3200" b="1" dirty="0" smtClean="0">
                <a:latin typeface="Times New Roman" pitchFamily="18" charset="0"/>
                <a:cs typeface="Times New Roman" pitchFamily="18" charset="0"/>
              </a:rPr>
              <a:t>HTML Attributes</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257800"/>
          </a:xfrm>
        </p:spPr>
        <p:txBody>
          <a:bodyPr>
            <a:normAutofit fontScale="92500" lnSpcReduction="20000"/>
          </a:bodyPr>
          <a:lstStyle/>
          <a:p>
            <a:pPr marL="484632" indent="-457200" algn="just">
              <a:buFont typeface="Wingdings" pitchFamily="2" charset="2"/>
              <a:buChar char="q"/>
            </a:pPr>
            <a:r>
              <a:rPr lang="en-US" dirty="0">
                <a:latin typeface="Times New Roman" pitchFamily="18" charset="0"/>
                <a:cs typeface="Times New Roman" pitchFamily="18" charset="0"/>
              </a:rPr>
              <a:t>All HTML elements can have attributes</a:t>
            </a:r>
          </a:p>
          <a:p>
            <a:pPr marL="484632" indent="-457200" algn="just">
              <a:buFont typeface="Wingdings" pitchFamily="2" charset="2"/>
              <a:buChar char="q"/>
            </a:pPr>
            <a:r>
              <a:rPr lang="en-US" dirty="0">
                <a:latin typeface="Times New Roman" pitchFamily="18" charset="0"/>
                <a:cs typeface="Times New Roman" pitchFamily="18" charset="0"/>
              </a:rPr>
              <a:t>The </a:t>
            </a:r>
            <a:r>
              <a:rPr lang="en-US" b="1" dirty="0" err="1">
                <a:latin typeface="Times New Roman" pitchFamily="18" charset="0"/>
                <a:cs typeface="Times New Roman" pitchFamily="18" charset="0"/>
              </a:rPr>
              <a:t>href</a:t>
            </a:r>
            <a:r>
              <a:rPr lang="en-US" dirty="0">
                <a:latin typeface="Times New Roman" pitchFamily="18" charset="0"/>
                <a:cs typeface="Times New Roman" pitchFamily="18" charset="0"/>
              </a:rPr>
              <a:t> attribute of </a:t>
            </a:r>
            <a:r>
              <a:rPr lang="en-US" b="1" dirty="0">
                <a:latin typeface="Times New Roman" pitchFamily="18" charset="0"/>
                <a:cs typeface="Times New Roman" pitchFamily="18" charset="0"/>
              </a:rPr>
              <a:t>&lt;a&gt;</a:t>
            </a:r>
            <a:r>
              <a:rPr lang="en-US" dirty="0">
                <a:latin typeface="Times New Roman" pitchFamily="18" charset="0"/>
                <a:cs typeface="Times New Roman" pitchFamily="18" charset="0"/>
              </a:rPr>
              <a:t> specifies the URL of the page the link goes to</a:t>
            </a:r>
          </a:p>
          <a:p>
            <a:pPr marL="484632" indent="-457200" algn="just">
              <a:buFont typeface="Wingdings" pitchFamily="2" charset="2"/>
              <a:buChar char="q"/>
            </a:pPr>
            <a:r>
              <a:rPr lang="en-US" dirty="0">
                <a:latin typeface="Times New Roman" pitchFamily="18" charset="0"/>
                <a:cs typeface="Times New Roman" pitchFamily="18" charset="0"/>
              </a:rPr>
              <a:t>The </a:t>
            </a:r>
            <a:r>
              <a:rPr lang="en-US" b="1" dirty="0" err="1">
                <a:latin typeface="Times New Roman" pitchFamily="18" charset="0"/>
                <a:cs typeface="Times New Roman" pitchFamily="18" charset="0"/>
              </a:rPr>
              <a:t>src</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attribute of </a:t>
            </a: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img</a:t>
            </a:r>
            <a:r>
              <a:rPr lang="en-US" b="1" dirty="0">
                <a:latin typeface="Times New Roman" pitchFamily="18" charset="0"/>
                <a:cs typeface="Times New Roman" pitchFamily="18" charset="0"/>
              </a:rPr>
              <a:t>&gt; </a:t>
            </a:r>
            <a:r>
              <a:rPr lang="en-US" dirty="0">
                <a:latin typeface="Times New Roman" pitchFamily="18" charset="0"/>
                <a:cs typeface="Times New Roman" pitchFamily="18" charset="0"/>
              </a:rPr>
              <a:t>specifies the path to the image to be displayed</a:t>
            </a:r>
          </a:p>
          <a:p>
            <a:pPr marL="484632" indent="-457200" algn="just">
              <a:buFont typeface="Wingdings" pitchFamily="2" charset="2"/>
              <a:buChar char="q"/>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width and height </a:t>
            </a:r>
            <a:r>
              <a:rPr lang="en-US" dirty="0">
                <a:latin typeface="Times New Roman" pitchFamily="18" charset="0"/>
                <a:cs typeface="Times New Roman" pitchFamily="18" charset="0"/>
              </a:rPr>
              <a:t>attributes of </a:t>
            </a: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img</a:t>
            </a:r>
            <a:r>
              <a:rPr lang="en-US" b="1" dirty="0">
                <a:latin typeface="Times New Roman" pitchFamily="18" charset="0"/>
                <a:cs typeface="Times New Roman" pitchFamily="18" charset="0"/>
              </a:rPr>
              <a:t>&gt; </a:t>
            </a:r>
            <a:r>
              <a:rPr lang="en-US" dirty="0">
                <a:latin typeface="Times New Roman" pitchFamily="18" charset="0"/>
                <a:cs typeface="Times New Roman" pitchFamily="18" charset="0"/>
              </a:rPr>
              <a:t>provide size information for images</a:t>
            </a:r>
          </a:p>
          <a:p>
            <a:pPr marL="484632" indent="-457200" algn="just">
              <a:buFont typeface="Wingdings" pitchFamily="2" charset="2"/>
              <a:buChar char="q"/>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alt</a:t>
            </a:r>
            <a:r>
              <a:rPr lang="en-US" dirty="0">
                <a:latin typeface="Times New Roman" pitchFamily="18" charset="0"/>
                <a:cs typeface="Times New Roman" pitchFamily="18" charset="0"/>
              </a:rPr>
              <a:t> attribute of </a:t>
            </a: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img</a:t>
            </a:r>
            <a:r>
              <a:rPr lang="en-US" b="1" dirty="0">
                <a:latin typeface="Times New Roman" pitchFamily="18" charset="0"/>
                <a:cs typeface="Times New Roman" pitchFamily="18" charset="0"/>
              </a:rPr>
              <a:t>&gt; </a:t>
            </a:r>
            <a:r>
              <a:rPr lang="en-US" dirty="0">
                <a:latin typeface="Times New Roman" pitchFamily="18" charset="0"/>
                <a:cs typeface="Times New Roman" pitchFamily="18" charset="0"/>
              </a:rPr>
              <a:t>provides an alternate text for an image</a:t>
            </a:r>
          </a:p>
          <a:p>
            <a:pPr marL="484632" indent="-457200" algn="just">
              <a:buFont typeface="Wingdings" pitchFamily="2" charset="2"/>
              <a:buChar char="q"/>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style</a:t>
            </a:r>
            <a:r>
              <a:rPr lang="en-US" dirty="0">
                <a:latin typeface="Times New Roman" pitchFamily="18" charset="0"/>
                <a:cs typeface="Times New Roman" pitchFamily="18" charset="0"/>
              </a:rPr>
              <a:t> attribute is used to add styles to an element, such as color, font, size, and more</a:t>
            </a:r>
          </a:p>
          <a:p>
            <a:pPr marL="484632" indent="-457200" algn="just">
              <a:buFont typeface="Wingdings" pitchFamily="2" charset="2"/>
              <a:buChar char="q"/>
            </a:pPr>
            <a:r>
              <a:rPr lang="en-US" dirty="0">
                <a:latin typeface="Times New Roman" pitchFamily="18" charset="0"/>
                <a:cs typeface="Times New Roman" pitchFamily="18" charset="0"/>
              </a:rPr>
              <a:t>The </a:t>
            </a:r>
            <a:r>
              <a:rPr lang="en-US" b="1" dirty="0" err="1">
                <a:latin typeface="Times New Roman" pitchFamily="18" charset="0"/>
                <a:cs typeface="Times New Roman" pitchFamily="18" charset="0"/>
              </a:rPr>
              <a:t>lang</a:t>
            </a:r>
            <a:r>
              <a:rPr lang="en-US" dirty="0">
                <a:latin typeface="Times New Roman" pitchFamily="18" charset="0"/>
                <a:cs typeface="Times New Roman" pitchFamily="18" charset="0"/>
              </a:rPr>
              <a:t> attribute of the </a:t>
            </a:r>
            <a:r>
              <a:rPr lang="en-US" b="1" dirty="0">
                <a:latin typeface="Times New Roman" pitchFamily="18" charset="0"/>
                <a:cs typeface="Times New Roman" pitchFamily="18" charset="0"/>
              </a:rPr>
              <a:t>&lt;html&gt; </a:t>
            </a:r>
            <a:r>
              <a:rPr lang="en-US" dirty="0">
                <a:latin typeface="Times New Roman" pitchFamily="18" charset="0"/>
                <a:cs typeface="Times New Roman" pitchFamily="18" charset="0"/>
              </a:rPr>
              <a:t>tag declares the language of the Web page</a:t>
            </a:r>
          </a:p>
          <a:p>
            <a:pPr marL="484632" indent="-457200" algn="just">
              <a:buFont typeface="Wingdings" pitchFamily="2" charset="2"/>
              <a:buChar char="q"/>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title</a:t>
            </a:r>
            <a:r>
              <a:rPr lang="en-US" dirty="0">
                <a:latin typeface="Times New Roman" pitchFamily="18" charset="0"/>
                <a:cs typeface="Times New Roman" pitchFamily="18" charset="0"/>
              </a:rPr>
              <a:t> attribute defines some extra information about an element</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24</a:t>
            </a:fld>
            <a:endParaRPr lang="en-US"/>
          </a:p>
        </p:txBody>
      </p:sp>
    </p:spTree>
    <p:extLst>
      <p:ext uri="{BB962C8B-B14F-4D97-AF65-F5344CB8AC3E}">
        <p14:creationId xmlns:p14="http://schemas.microsoft.com/office/powerpoint/2010/main" val="1352654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Autofit/>
          </a:bodyPr>
          <a:lstStyle/>
          <a:p>
            <a:r>
              <a:rPr lang="en-US" sz="3200" b="1" dirty="0" smtClean="0">
                <a:latin typeface="Times New Roman" pitchFamily="18" charset="0"/>
                <a:cs typeface="Times New Roman" pitchFamily="18" charset="0"/>
              </a:rPr>
              <a:t>HTML Attributes</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105400"/>
          </a:xfrm>
        </p:spPr>
        <p:txBody>
          <a:bodyPr>
            <a:normAutofit/>
          </a:bodyPr>
          <a:lstStyle/>
          <a:p>
            <a:pPr marL="484632" indent="-457200" algn="just">
              <a:buFont typeface="Wingdings" pitchFamily="2" charset="2"/>
              <a:buChar char="q"/>
            </a:pPr>
            <a:r>
              <a:rPr lang="en-US" dirty="0">
                <a:latin typeface="Times New Roman" pitchFamily="18" charset="0"/>
                <a:cs typeface="Times New Roman" pitchFamily="18" charset="0"/>
              </a:rPr>
              <a:t>&lt;</a:t>
            </a:r>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href</a:t>
            </a:r>
            <a:r>
              <a:rPr lang="en-US" dirty="0">
                <a:latin typeface="Times New Roman" pitchFamily="18" charset="0"/>
                <a:cs typeface="Times New Roman" pitchFamily="18" charset="0"/>
              </a:rPr>
              <a:t>="https://www.w3schools.com"&gt;Visit W3Schools&lt;/a</a:t>
            </a:r>
            <a:r>
              <a:rPr lang="en-US" dirty="0" smtClean="0">
                <a:latin typeface="Times New Roman" pitchFamily="18" charset="0"/>
                <a:cs typeface="Times New Roman" pitchFamily="18" charset="0"/>
              </a:rPr>
              <a:t>&gt;</a:t>
            </a:r>
          </a:p>
          <a:p>
            <a:pPr marL="484632" indent="-457200" algn="just">
              <a:buFont typeface="Wingdings" pitchFamily="2" charset="2"/>
              <a:buChar char="q"/>
            </a:pPr>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img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image.jpg</a:t>
            </a:r>
            <a:r>
              <a:rPr lang="en-US" dirty="0">
                <a:latin typeface="Times New Roman" pitchFamily="18" charset="0"/>
                <a:cs typeface="Times New Roman" pitchFamily="18" charset="0"/>
              </a:rPr>
              <a:t>" width="500" height="</a:t>
            </a:r>
            <a:r>
              <a:rPr lang="en-US" dirty="0" smtClean="0">
                <a:latin typeface="Times New Roman" pitchFamily="18" charset="0"/>
                <a:cs typeface="Times New Roman" pitchFamily="18" charset="0"/>
              </a:rPr>
              <a:t>600“ alt=“alternative text”&gt;</a:t>
            </a:r>
          </a:p>
          <a:p>
            <a:pPr marL="484632" indent="-457200" algn="just">
              <a:buFont typeface="Wingdings" pitchFamily="2" charset="2"/>
              <a:buChar char="q"/>
            </a:pPr>
            <a:r>
              <a:rPr lang="en-US" dirty="0">
                <a:latin typeface="Times New Roman" pitchFamily="18" charset="0"/>
                <a:cs typeface="Times New Roman" pitchFamily="18" charset="0"/>
              </a:rPr>
              <a:t>&lt;p style="</a:t>
            </a:r>
            <a:r>
              <a:rPr lang="en-US" dirty="0" err="1">
                <a:latin typeface="Times New Roman" pitchFamily="18" charset="0"/>
                <a:cs typeface="Times New Roman" pitchFamily="18" charset="0"/>
              </a:rPr>
              <a:t>color:red</a:t>
            </a:r>
            <a:r>
              <a:rPr lang="en-US" dirty="0">
                <a:latin typeface="Times New Roman" pitchFamily="18" charset="0"/>
                <a:cs typeface="Times New Roman" pitchFamily="18" charset="0"/>
              </a:rPr>
              <a:t>;"&gt;This is a red paragraph.&lt;/p&gt;</a:t>
            </a:r>
          </a:p>
          <a:p>
            <a:pPr marL="484632" indent="-457200" algn="just">
              <a:buFont typeface="Wingdings" pitchFamily="2" charset="2"/>
              <a:buChar char="q"/>
            </a:pPr>
            <a:r>
              <a:rPr lang="en-US" dirty="0">
                <a:latin typeface="Times New Roman" pitchFamily="18" charset="0"/>
                <a:cs typeface="Times New Roman" pitchFamily="18" charset="0"/>
              </a:rPr>
              <a:t>&lt;p title="This is paragraph tag"&gt;Move the cursor over the heading and paragraph, and you will see a description as a tooltip&lt;/p&gt;  </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25</a:t>
            </a:fld>
            <a:endParaRPr lang="en-US"/>
          </a:p>
        </p:txBody>
      </p:sp>
    </p:spTree>
    <p:extLst>
      <p:ext uri="{BB962C8B-B14F-4D97-AF65-F5344CB8AC3E}">
        <p14:creationId xmlns:p14="http://schemas.microsoft.com/office/powerpoint/2010/main" val="1107699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dirty="0" smtClean="0">
                <a:latin typeface="Times New Roman" pitchFamily="18" charset="0"/>
                <a:cs typeface="Times New Roman" pitchFamily="18" charset="0"/>
              </a:rPr>
              <a:t>Headings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36320" y="1173162"/>
            <a:ext cx="7498080" cy="4800600"/>
          </a:xfrm>
        </p:spPr>
        <p:txBody>
          <a:bodyPr>
            <a:normAutofit fontScale="85000" lnSpcReduction="20000"/>
          </a:bodyPr>
          <a:lstStyle/>
          <a:p>
            <a:pPr algn="just">
              <a:buFont typeface="Wingdings" pitchFamily="2" charset="2"/>
              <a:buChar char="q"/>
            </a:pPr>
            <a:r>
              <a:rPr lang="en-US" dirty="0" smtClean="0">
                <a:latin typeface="Times New Roman" pitchFamily="18" charset="0"/>
                <a:cs typeface="Times New Roman" pitchFamily="18" charset="0"/>
              </a:rPr>
              <a:t>HTML headings are titles or subtitles that you want to display on a web page.</a:t>
            </a:r>
          </a:p>
          <a:p>
            <a:pPr algn="just">
              <a:buFont typeface="Wingdings" pitchFamily="2" charset="2"/>
              <a:buChar char="q"/>
            </a:pPr>
            <a:r>
              <a:rPr lang="en-US" dirty="0" smtClean="0">
                <a:latin typeface="Times New Roman" pitchFamily="18" charset="0"/>
                <a:cs typeface="Times New Roman" pitchFamily="18" charset="0"/>
              </a:rPr>
              <a:t>HTML headings are defined with the &lt;h1&gt; to &lt;h6&gt; tag</a:t>
            </a:r>
          </a:p>
          <a:p>
            <a:pPr algn="just">
              <a:buFont typeface="Wingdings" pitchFamily="2" charset="2"/>
              <a:buChar char="q"/>
            </a:pPr>
            <a:r>
              <a:rPr lang="en-US" dirty="0" smtClean="0">
                <a:latin typeface="Times New Roman" pitchFamily="18" charset="0"/>
                <a:cs typeface="Times New Roman" pitchFamily="18" charset="0"/>
              </a:rPr>
              <a:t>&lt;h1&gt; defines most important heading and &lt;h6&gt; defines least important heading.</a:t>
            </a:r>
          </a:p>
          <a:p>
            <a:pPr algn="just">
              <a:buFont typeface="Wingdings" pitchFamily="2" charset="2"/>
              <a:buChar char="q"/>
            </a:pPr>
            <a:r>
              <a:rPr lang="en-US" dirty="0" smtClean="0">
                <a:latin typeface="Times New Roman" pitchFamily="18" charset="0"/>
                <a:cs typeface="Times New Roman" pitchFamily="18" charset="0"/>
              </a:rPr>
              <a:t>Browsers automatically add some white space(margin) before and after a heading.</a:t>
            </a:r>
          </a:p>
          <a:p>
            <a:pPr algn="just">
              <a:buFont typeface="Wingdings" pitchFamily="2" charset="2"/>
              <a:buChar char="q"/>
            </a:pPr>
            <a:r>
              <a:rPr lang="en-US" dirty="0" smtClean="0">
                <a:latin typeface="Times New Roman" pitchFamily="18" charset="0"/>
                <a:cs typeface="Times New Roman" pitchFamily="18" charset="0"/>
              </a:rPr>
              <a:t>Why headings??</a:t>
            </a:r>
          </a:p>
          <a:p>
            <a:pPr lvl="1" algn="just">
              <a:buFont typeface="Wingdings" pitchFamily="2" charset="2"/>
              <a:buChar char="v"/>
            </a:pPr>
            <a:r>
              <a:rPr lang="en-US" dirty="0" smtClean="0">
                <a:latin typeface="Times New Roman" pitchFamily="18" charset="0"/>
                <a:cs typeface="Times New Roman" pitchFamily="18" charset="0"/>
              </a:rPr>
              <a:t>Search engine uses the headings to understand and index the structure and content of your web page.</a:t>
            </a:r>
          </a:p>
          <a:p>
            <a:pPr lvl="1" algn="just">
              <a:buFont typeface="Wingdings" pitchFamily="2" charset="2"/>
              <a:buChar char="v"/>
            </a:pPr>
            <a:r>
              <a:rPr lang="en-US" dirty="0" smtClean="0">
                <a:latin typeface="Times New Roman" pitchFamily="18" charset="0"/>
                <a:cs typeface="Times New Roman" pitchFamily="18" charset="0"/>
              </a:rPr>
              <a:t>Users often skim a page by its heading.</a:t>
            </a:r>
          </a:p>
          <a:p>
            <a:pPr lvl="1" algn="just">
              <a:buFont typeface="Wingdings" pitchFamily="2" charset="2"/>
              <a:buChar char="v"/>
            </a:pPr>
            <a:r>
              <a:rPr lang="en-US" dirty="0" smtClean="0">
                <a:latin typeface="Times New Roman" pitchFamily="18" charset="0"/>
                <a:cs typeface="Times New Roman" pitchFamily="18" charset="0"/>
              </a:rPr>
              <a:t>Headings shows document structure.</a:t>
            </a:r>
          </a:p>
          <a:p>
            <a:pPr marL="402336" lvl="1" indent="0" algn="just">
              <a:buNone/>
            </a:pPr>
            <a:endParaRPr lang="en-US" dirty="0" smtClean="0">
              <a:latin typeface="Times New Roman" pitchFamily="18" charset="0"/>
              <a:cs typeface="Times New Roman" pitchFamily="18" charset="0"/>
            </a:endParaRPr>
          </a:p>
          <a:p>
            <a:pPr lvl="1" algn="just">
              <a:buFont typeface="Wingdings" pitchFamily="2" charset="2"/>
              <a:buChar char="v"/>
            </a:pPr>
            <a:endParaRPr lang="en-US" dirty="0" smtClean="0">
              <a:latin typeface="Times New Roman" pitchFamily="18" charset="0"/>
              <a:cs typeface="Times New Roman" pitchFamily="18" charset="0"/>
            </a:endParaRPr>
          </a:p>
          <a:p>
            <a:pPr lvl="1" algn="just">
              <a:buFont typeface="Wingdings" pitchFamily="2" charset="2"/>
              <a:buChar char="v"/>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26</a:t>
            </a:fld>
            <a:endParaRPr lang="en-US"/>
          </a:p>
        </p:txBody>
      </p:sp>
    </p:spTree>
    <p:extLst>
      <p:ext uri="{BB962C8B-B14F-4D97-AF65-F5344CB8AC3E}">
        <p14:creationId xmlns:p14="http://schemas.microsoft.com/office/powerpoint/2010/main" val="1153259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dirty="0" smtClean="0">
                <a:latin typeface="Times New Roman" pitchFamily="18" charset="0"/>
                <a:cs typeface="Times New Roman" pitchFamily="18" charset="0"/>
              </a:rPr>
              <a:t>Headings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36320" y="1173162"/>
            <a:ext cx="7498080" cy="4800600"/>
          </a:xfrm>
        </p:spPr>
        <p:txBody>
          <a:bodyPr>
            <a:normAutofit fontScale="47500" lnSpcReduction="20000"/>
          </a:bodyPr>
          <a:lstStyle/>
          <a:p>
            <a:pPr algn="just">
              <a:buFont typeface="Wingdings" pitchFamily="2" charset="2"/>
              <a:buChar char="q"/>
            </a:pPr>
            <a:r>
              <a:rPr lang="en-US" dirty="0" smtClean="0">
                <a:latin typeface="Times New Roman" pitchFamily="18" charset="0"/>
                <a:cs typeface="Times New Roman" pitchFamily="18" charset="0"/>
              </a:rPr>
              <a:t>Headings are displayed on the browser in the bold format and size of the text depends on the number of heading.</a:t>
            </a:r>
          </a:p>
          <a:p>
            <a:pPr algn="just">
              <a:buFont typeface="Wingdings" pitchFamily="2" charset="2"/>
              <a:buChar char="q"/>
            </a:pPr>
            <a:r>
              <a:rPr lang="en-US" dirty="0" smtClean="0">
                <a:latin typeface="Times New Roman" pitchFamily="18" charset="0"/>
                <a:cs typeface="Times New Roman" pitchFamily="18" charset="0"/>
              </a:rPr>
              <a:t>h1 is largest heading tag and h6 is smallest one</a:t>
            </a:r>
          </a:p>
          <a:p>
            <a:pPr marL="402336" lvl="1" indent="0" algn="just">
              <a:buNone/>
            </a:pPr>
            <a:r>
              <a:rPr lang="en-US" dirty="0">
                <a:latin typeface="Times New Roman" pitchFamily="18" charset="0"/>
                <a:cs typeface="Times New Roman" pitchFamily="18" charset="0"/>
              </a:rPr>
              <a:t>&lt;!DOCTYPE html&gt;</a:t>
            </a:r>
          </a:p>
          <a:p>
            <a:pPr marL="402336" lvl="1" indent="0" algn="just">
              <a:buNone/>
            </a:pPr>
            <a:r>
              <a:rPr lang="en-US" dirty="0">
                <a:latin typeface="Times New Roman" pitchFamily="18" charset="0"/>
                <a:cs typeface="Times New Roman" pitchFamily="18" charset="0"/>
              </a:rPr>
              <a:t>&lt;html </a:t>
            </a:r>
            <a:r>
              <a:rPr lang="en-US" dirty="0" err="1">
                <a:latin typeface="Times New Roman" pitchFamily="18" charset="0"/>
                <a:cs typeface="Times New Roman" pitchFamily="18" charset="0"/>
              </a:rPr>
              <a:t>lang</a:t>
            </a:r>
            <a:r>
              <a:rPr lang="en-US" dirty="0">
                <a:latin typeface="Times New Roman" pitchFamily="18" charset="0"/>
                <a:cs typeface="Times New Roman" pitchFamily="18" charset="0"/>
              </a:rPr>
              <a:t>="en"&gt;</a:t>
            </a:r>
          </a:p>
          <a:p>
            <a:pPr marL="402336" lvl="1" indent="0" algn="just">
              <a:buNone/>
            </a:pPr>
            <a:r>
              <a:rPr lang="en-US" dirty="0">
                <a:latin typeface="Times New Roman" pitchFamily="18" charset="0"/>
                <a:cs typeface="Times New Roman" pitchFamily="18" charset="0"/>
              </a:rPr>
              <a:t>&lt;head&gt;</a:t>
            </a:r>
          </a:p>
          <a:p>
            <a:pPr marL="402336" lvl="1" indent="0" algn="just">
              <a:buNone/>
            </a:pPr>
            <a:r>
              <a:rPr lang="en-US" dirty="0">
                <a:latin typeface="Times New Roman" pitchFamily="18" charset="0"/>
                <a:cs typeface="Times New Roman" pitchFamily="18" charset="0"/>
              </a:rPr>
              <a:t>	&lt;meta charset="UTF-8"&gt;</a:t>
            </a:r>
          </a:p>
          <a:p>
            <a:pPr marL="402336" lvl="1" indent="0" algn="just">
              <a:buNone/>
            </a:pPr>
            <a:r>
              <a:rPr lang="en-US" dirty="0">
                <a:latin typeface="Times New Roman" pitchFamily="18" charset="0"/>
                <a:cs typeface="Times New Roman" pitchFamily="18" charset="0"/>
              </a:rPr>
              <a:t>	&lt;meta name="viewport" content="width=device-width, initial-scale=1.0"&gt;</a:t>
            </a:r>
          </a:p>
          <a:p>
            <a:pPr marL="402336" lvl="1" indent="0" algn="just">
              <a:buNone/>
            </a:pPr>
            <a:r>
              <a:rPr lang="en-US" dirty="0">
                <a:latin typeface="Times New Roman" pitchFamily="18" charset="0"/>
                <a:cs typeface="Times New Roman" pitchFamily="18" charset="0"/>
              </a:rPr>
              <a:t>	&lt;title&gt;Heading&lt;/title&gt;</a:t>
            </a:r>
          </a:p>
          <a:p>
            <a:pPr marL="402336" lvl="1" indent="0" algn="just">
              <a:buNone/>
            </a:pPr>
            <a:r>
              <a:rPr lang="en-US" dirty="0">
                <a:latin typeface="Times New Roman" pitchFamily="18" charset="0"/>
                <a:cs typeface="Times New Roman" pitchFamily="18" charset="0"/>
              </a:rPr>
              <a:t>&lt;/head&gt;</a:t>
            </a:r>
          </a:p>
          <a:p>
            <a:pPr marL="402336" lvl="1" indent="0" algn="just">
              <a:buNone/>
            </a:pPr>
            <a:r>
              <a:rPr lang="en-US" dirty="0">
                <a:latin typeface="Times New Roman" pitchFamily="18" charset="0"/>
                <a:cs typeface="Times New Roman" pitchFamily="18" charset="0"/>
              </a:rPr>
              <a:t>&lt;body&gt;</a:t>
            </a:r>
          </a:p>
          <a:p>
            <a:pPr marL="402336" lvl="1" indent="0" algn="just">
              <a:buNone/>
            </a:pPr>
            <a:r>
              <a:rPr lang="en-US" dirty="0">
                <a:latin typeface="Times New Roman" pitchFamily="18" charset="0"/>
                <a:cs typeface="Times New Roman" pitchFamily="18" charset="0"/>
              </a:rPr>
              <a:t>	&lt;h1&gt;Heading 1&lt;/h1&gt;</a:t>
            </a:r>
          </a:p>
          <a:p>
            <a:pPr marL="402336" lvl="1" indent="0" algn="just">
              <a:buNone/>
            </a:pPr>
            <a:r>
              <a:rPr lang="en-US" dirty="0">
                <a:latin typeface="Times New Roman" pitchFamily="18" charset="0"/>
                <a:cs typeface="Times New Roman" pitchFamily="18" charset="0"/>
              </a:rPr>
              <a:t>	&lt;h2&gt;Heading 2&lt;/h2&gt;</a:t>
            </a:r>
          </a:p>
          <a:p>
            <a:pPr marL="402336" lvl="1" indent="0" algn="just">
              <a:buNone/>
            </a:pPr>
            <a:r>
              <a:rPr lang="en-US" dirty="0">
                <a:latin typeface="Times New Roman" pitchFamily="18" charset="0"/>
                <a:cs typeface="Times New Roman" pitchFamily="18" charset="0"/>
              </a:rPr>
              <a:t>	&lt;h3&gt;Heading 3&lt;/h3&gt;</a:t>
            </a:r>
          </a:p>
          <a:p>
            <a:pPr marL="402336" lvl="1" indent="0" algn="just">
              <a:buNone/>
            </a:pPr>
            <a:r>
              <a:rPr lang="en-US" dirty="0">
                <a:latin typeface="Times New Roman" pitchFamily="18" charset="0"/>
                <a:cs typeface="Times New Roman" pitchFamily="18" charset="0"/>
              </a:rPr>
              <a:t>	&lt;h4&gt;Heading 4&lt;/h4&gt;</a:t>
            </a:r>
          </a:p>
          <a:p>
            <a:pPr marL="402336" lvl="1" indent="0" algn="just">
              <a:buNone/>
            </a:pPr>
            <a:r>
              <a:rPr lang="en-US" dirty="0">
                <a:latin typeface="Times New Roman" pitchFamily="18" charset="0"/>
                <a:cs typeface="Times New Roman" pitchFamily="18" charset="0"/>
              </a:rPr>
              <a:t>	&lt;h5&gt;Heading 5&lt;/h5&gt;</a:t>
            </a:r>
          </a:p>
          <a:p>
            <a:pPr marL="402336" lvl="1" indent="0" algn="just">
              <a:buNone/>
            </a:pPr>
            <a:r>
              <a:rPr lang="en-US" dirty="0">
                <a:latin typeface="Times New Roman" pitchFamily="18" charset="0"/>
                <a:cs typeface="Times New Roman" pitchFamily="18" charset="0"/>
              </a:rPr>
              <a:t>	&lt;h6&gt;Heading 6&lt;/h6&gt;</a:t>
            </a:r>
          </a:p>
          <a:p>
            <a:pPr marL="402336" lvl="1" indent="0" algn="just">
              <a:buNone/>
            </a:pPr>
            <a:r>
              <a:rPr lang="en-US" dirty="0">
                <a:latin typeface="Times New Roman" pitchFamily="18" charset="0"/>
                <a:cs typeface="Times New Roman" pitchFamily="18" charset="0"/>
              </a:rPr>
              <a:t>&lt;/body&gt;</a:t>
            </a:r>
          </a:p>
          <a:p>
            <a:pPr marL="402336" lvl="1" indent="0" algn="just">
              <a:buNone/>
            </a:pPr>
            <a:r>
              <a:rPr lang="en-US" dirty="0">
                <a:latin typeface="Times New Roman" pitchFamily="18" charset="0"/>
                <a:cs typeface="Times New Roman" pitchFamily="18" charset="0"/>
              </a:rPr>
              <a:t>&lt;/html&gt;</a:t>
            </a:r>
            <a:endParaRPr lang="en-US" dirty="0" smtClean="0">
              <a:latin typeface="Times New Roman" pitchFamily="18" charset="0"/>
              <a:cs typeface="Times New Roman" pitchFamily="18" charset="0"/>
            </a:endParaRPr>
          </a:p>
          <a:p>
            <a:pPr lvl="1" algn="just">
              <a:buFont typeface="Wingdings" pitchFamily="2" charset="2"/>
              <a:buChar char="v"/>
            </a:pPr>
            <a:endParaRPr lang="en-US" dirty="0" smtClean="0">
              <a:latin typeface="Times New Roman" pitchFamily="18" charset="0"/>
              <a:cs typeface="Times New Roman" pitchFamily="18" charset="0"/>
            </a:endParaRPr>
          </a:p>
          <a:p>
            <a:pPr lvl="1" algn="just">
              <a:buFont typeface="Wingdings" pitchFamily="2" charset="2"/>
              <a:buChar char="v"/>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27</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3048000"/>
            <a:ext cx="3879851"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1905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Paragraph</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1173162"/>
            <a:ext cx="7498080" cy="4800600"/>
          </a:xfrm>
        </p:spPr>
        <p:txBody>
          <a:bodyPr>
            <a:normAutofit fontScale="92500" lnSpcReduction="20000"/>
          </a:bodyPr>
          <a:lstStyle/>
          <a:p>
            <a:pPr algn="just">
              <a:buFont typeface="Wingdings" pitchFamily="2" charset="2"/>
              <a:buChar char="q"/>
            </a:pPr>
            <a:r>
              <a:rPr lang="en-US" dirty="0" smtClean="0">
                <a:latin typeface="Times New Roman" pitchFamily="18" charset="0"/>
                <a:cs typeface="Times New Roman" pitchFamily="18" charset="0"/>
              </a:rPr>
              <a:t>The html paragraphs are defined by the &lt;p&gt; tag.</a:t>
            </a:r>
          </a:p>
          <a:p>
            <a:pPr algn="just">
              <a:buFont typeface="Wingdings" pitchFamily="2" charset="2"/>
              <a:buChar char="q"/>
            </a:pPr>
            <a:r>
              <a:rPr lang="en-US" dirty="0" smtClean="0">
                <a:latin typeface="Times New Roman" pitchFamily="18" charset="0"/>
                <a:cs typeface="Times New Roman" pitchFamily="18" charset="0"/>
              </a:rPr>
              <a:t>A paragraph always starts on a new line, and browsers automatically add some white spaces(margin) before and after a paragraph. </a:t>
            </a:r>
          </a:p>
          <a:p>
            <a:pPr algn="just">
              <a:buFont typeface="Wingdings" pitchFamily="2" charset="2"/>
              <a:buChar char="q"/>
            </a:pPr>
            <a:r>
              <a:rPr lang="en-US" dirty="0" smtClean="0">
                <a:latin typeface="Times New Roman" pitchFamily="18" charset="0"/>
                <a:cs typeface="Times New Roman" pitchFamily="18" charset="0"/>
              </a:rPr>
              <a:t>Problem: </a:t>
            </a:r>
          </a:p>
          <a:p>
            <a:pPr lvl="1" algn="just">
              <a:buFont typeface="Wingdings" pitchFamily="2" charset="2"/>
              <a:buChar char="v"/>
            </a:pPr>
            <a:r>
              <a:rPr lang="en-US" dirty="0" smtClean="0">
                <a:latin typeface="Times New Roman" pitchFamily="18" charset="0"/>
                <a:cs typeface="Times New Roman" pitchFamily="18" charset="0"/>
              </a:rPr>
              <a:t>Large or small screens and resized windows will create different results</a:t>
            </a:r>
          </a:p>
          <a:p>
            <a:pPr lvl="1" algn="just">
              <a:buFont typeface="Wingdings" pitchFamily="2" charset="2"/>
              <a:buChar char="v"/>
            </a:pPr>
            <a:r>
              <a:rPr lang="en-US" dirty="0" smtClean="0">
                <a:latin typeface="Times New Roman" pitchFamily="18" charset="0"/>
                <a:cs typeface="Times New Roman" pitchFamily="18" charset="0"/>
              </a:rPr>
              <a:t>With html, we can not change the display by adding extra spaces or extra lines in your html code because browser automatically remove any extra spaces and lines when page is displayed.  </a:t>
            </a:r>
          </a:p>
          <a:p>
            <a:pPr marL="402336" lvl="1" indent="0" algn="just">
              <a:buNone/>
            </a:pPr>
            <a:endParaRPr lang="en-US" dirty="0" smtClean="0">
              <a:latin typeface="Times New Roman" pitchFamily="18" charset="0"/>
              <a:cs typeface="Times New Roman" pitchFamily="18" charset="0"/>
            </a:endParaRPr>
          </a:p>
          <a:p>
            <a:pPr lvl="1" algn="just">
              <a:buFont typeface="Wingdings" pitchFamily="2" charset="2"/>
              <a:buChar char="v"/>
            </a:pPr>
            <a:endParaRPr lang="en-US" dirty="0" smtClean="0">
              <a:latin typeface="Times New Roman" pitchFamily="18" charset="0"/>
              <a:cs typeface="Times New Roman" pitchFamily="18" charset="0"/>
            </a:endParaRPr>
          </a:p>
          <a:p>
            <a:pPr lvl="1" algn="just">
              <a:buFont typeface="Wingdings" pitchFamily="2" charset="2"/>
              <a:buChar char="v"/>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28</a:t>
            </a:fld>
            <a:endParaRPr lang="en-US"/>
          </a:p>
        </p:txBody>
      </p:sp>
    </p:spTree>
    <p:extLst>
      <p:ext uri="{BB962C8B-B14F-4D97-AF65-F5344CB8AC3E}">
        <p14:creationId xmlns:p14="http://schemas.microsoft.com/office/powerpoint/2010/main" val="39342136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Paragraph</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1173162"/>
            <a:ext cx="7498080" cy="4800600"/>
          </a:xfrm>
        </p:spPr>
        <p:txBody>
          <a:bodyPr>
            <a:normAutofit/>
          </a:bodyPr>
          <a:lstStyle/>
          <a:p>
            <a:pPr marL="82296" indent="0" algn="just">
              <a:buNone/>
            </a:pPr>
            <a:r>
              <a:rPr lang="en-US" b="1" dirty="0" smtClean="0">
                <a:latin typeface="Times New Roman" pitchFamily="18" charset="0"/>
                <a:cs typeface="Times New Roman" pitchFamily="18" charset="0"/>
              </a:rPr>
              <a:t>HTML Horizontal Rule</a:t>
            </a:r>
          </a:p>
          <a:p>
            <a:pPr algn="just">
              <a:buFont typeface="Wingdings" pitchFamily="2" charset="2"/>
              <a:buChar char="q"/>
            </a:pPr>
            <a:r>
              <a:rPr lang="en-US" dirty="0" smtClean="0">
                <a:latin typeface="Times New Roman" pitchFamily="18" charset="0"/>
                <a:cs typeface="Times New Roman" pitchFamily="18" charset="0"/>
              </a:rPr>
              <a:t>The &lt;</a:t>
            </a:r>
            <a:r>
              <a:rPr lang="en-US" dirty="0" err="1" smtClean="0">
                <a:latin typeface="Times New Roman" pitchFamily="18" charset="0"/>
                <a:cs typeface="Times New Roman" pitchFamily="18" charset="0"/>
              </a:rPr>
              <a:t>hr</a:t>
            </a:r>
            <a:r>
              <a:rPr lang="en-US" dirty="0" smtClean="0">
                <a:latin typeface="Times New Roman" pitchFamily="18" charset="0"/>
                <a:cs typeface="Times New Roman" pitchFamily="18" charset="0"/>
              </a:rPr>
              <a:t>&gt; tag defines a thematic break in an HTML page, and is most often displayed as a horizontal rule.</a:t>
            </a:r>
          </a:p>
          <a:p>
            <a:pPr algn="just">
              <a:buFont typeface="Wingdings" pitchFamily="2" charset="2"/>
              <a:buChar char="q"/>
            </a:pPr>
            <a:r>
              <a:rPr lang="en-US" dirty="0" smtClean="0">
                <a:latin typeface="Times New Roman" pitchFamily="18" charset="0"/>
                <a:cs typeface="Times New Roman" pitchFamily="18" charset="0"/>
              </a:rPr>
              <a:t>Used to separate content in an page.</a:t>
            </a:r>
          </a:p>
          <a:p>
            <a:pPr marL="402336" lvl="1" indent="0" algn="just">
              <a:buNone/>
            </a:pPr>
            <a:endParaRPr lang="en-US" dirty="0" smtClean="0">
              <a:latin typeface="Times New Roman" pitchFamily="18" charset="0"/>
              <a:cs typeface="Times New Roman" pitchFamily="18" charset="0"/>
            </a:endParaRPr>
          </a:p>
          <a:p>
            <a:pPr lvl="1" algn="just">
              <a:buFont typeface="Wingdings" pitchFamily="2" charset="2"/>
              <a:buChar char="v"/>
            </a:pPr>
            <a:endParaRPr lang="en-US" dirty="0" smtClean="0">
              <a:latin typeface="Times New Roman" pitchFamily="18" charset="0"/>
              <a:cs typeface="Times New Roman" pitchFamily="18" charset="0"/>
            </a:endParaRPr>
          </a:p>
          <a:p>
            <a:pPr lvl="1" algn="just">
              <a:buFont typeface="Wingdings" pitchFamily="2" charset="2"/>
              <a:buChar char="v"/>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29</a:t>
            </a:fld>
            <a:endParaRPr lang="en-US"/>
          </a:p>
        </p:txBody>
      </p:sp>
    </p:spTree>
    <p:extLst>
      <p:ext uri="{BB962C8B-B14F-4D97-AF65-F5344CB8AC3E}">
        <p14:creationId xmlns:p14="http://schemas.microsoft.com/office/powerpoint/2010/main" val="2102017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152400"/>
            <a:ext cx="6949440" cy="1011702"/>
          </a:xfrm>
        </p:spPr>
        <p:txBody>
          <a:bodyPr/>
          <a:lstStyle/>
          <a:p>
            <a:r>
              <a:rPr lang="en-US" dirty="0" smtClean="0">
                <a:latin typeface="Times New Roman" pitchFamily="18" charset="0"/>
                <a:cs typeface="Times New Roman" pitchFamily="18" charset="0"/>
              </a:rPr>
              <a:t>HTML History</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914400"/>
            <a:ext cx="7406640" cy="4953000"/>
          </a:xfrm>
        </p:spPr>
        <p:txBody>
          <a:bodyPr>
            <a:normAutofit/>
          </a:bodyPr>
          <a:lstStyle/>
          <a:p>
            <a:pPr algn="just"/>
            <a:endParaRPr lang="en-US" b="1"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26793387"/>
              </p:ext>
            </p:extLst>
          </p:nvPr>
        </p:nvGraphicFramePr>
        <p:xfrm>
          <a:off x="1066799" y="838200"/>
          <a:ext cx="7424738" cy="10748364"/>
        </p:xfrm>
        <a:graphic>
          <a:graphicData uri="http://schemas.openxmlformats.org/drawingml/2006/table">
            <a:tbl>
              <a:tblPr/>
              <a:tblGrid>
                <a:gridCol w="3712369"/>
                <a:gridCol w="3712369"/>
              </a:tblGrid>
              <a:tr h="336666">
                <a:tc>
                  <a:txBody>
                    <a:bodyPr/>
                    <a:lstStyle/>
                    <a:p>
                      <a:pPr algn="l" fontAlgn="t"/>
                      <a:r>
                        <a:rPr lang="en-US" sz="1800" b="1" dirty="0">
                          <a:effectLst/>
                          <a:latin typeface="Times New Roman" pitchFamily="18" charset="0"/>
                          <a:cs typeface="Times New Roman" pitchFamily="18" charset="0"/>
                        </a:rPr>
                        <a:t>Year</a:t>
                      </a:r>
                    </a:p>
                  </a:txBody>
                  <a:tcPr marL="62345"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lumMod val="60000"/>
                        <a:lumOff val="40000"/>
                      </a:schemeClr>
                    </a:solidFill>
                  </a:tcPr>
                </a:tc>
                <a:tc>
                  <a:txBody>
                    <a:bodyPr/>
                    <a:lstStyle/>
                    <a:p>
                      <a:pPr algn="l" fontAlgn="t"/>
                      <a:r>
                        <a:rPr lang="en-US" sz="1800" b="1" dirty="0">
                          <a:effectLst/>
                          <a:latin typeface="Times New Roman" pitchFamily="18" charset="0"/>
                          <a:cs typeface="Times New Roman" pitchFamily="18" charset="0"/>
                        </a:rPr>
                        <a:t>Version</a:t>
                      </a:r>
                    </a:p>
                  </a:txBody>
                  <a:tcPr marL="31173"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lumMod val="60000"/>
                        <a:lumOff val="40000"/>
                      </a:schemeClr>
                    </a:solidFill>
                  </a:tcPr>
                </a:tc>
              </a:tr>
              <a:tr h="610986">
                <a:tc>
                  <a:txBody>
                    <a:bodyPr/>
                    <a:lstStyle/>
                    <a:p>
                      <a:pPr algn="l" fontAlgn="t"/>
                      <a:r>
                        <a:rPr lang="en-US" sz="1800">
                          <a:effectLst/>
                          <a:latin typeface="Times New Roman" pitchFamily="18" charset="0"/>
                          <a:cs typeface="Times New Roman" pitchFamily="18" charset="0"/>
                        </a:rPr>
                        <a:t>1989</a:t>
                      </a:r>
                    </a:p>
                  </a:txBody>
                  <a:tcPr marL="62345"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latin typeface="Times New Roman" pitchFamily="18" charset="0"/>
                          <a:cs typeface="Times New Roman" pitchFamily="18" charset="0"/>
                        </a:rPr>
                        <a:t>Tim Berners-Lee invented www</a:t>
                      </a:r>
                    </a:p>
                  </a:txBody>
                  <a:tcPr marL="31173"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r>
              <a:tr h="610986">
                <a:tc>
                  <a:txBody>
                    <a:bodyPr/>
                    <a:lstStyle/>
                    <a:p>
                      <a:pPr algn="l" fontAlgn="t"/>
                      <a:r>
                        <a:rPr lang="en-US" sz="1800">
                          <a:effectLst/>
                          <a:latin typeface="Times New Roman" pitchFamily="18" charset="0"/>
                          <a:cs typeface="Times New Roman" pitchFamily="18" charset="0"/>
                        </a:rPr>
                        <a:t>1991</a:t>
                      </a:r>
                    </a:p>
                  </a:txBody>
                  <a:tcPr marL="62345"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itchFamily="18" charset="0"/>
                          <a:cs typeface="Times New Roman" pitchFamily="18" charset="0"/>
                        </a:rPr>
                        <a:t>Tim Berners-Lee invented HTML</a:t>
                      </a:r>
                    </a:p>
                  </a:txBody>
                  <a:tcPr marL="31173"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610986">
                <a:tc>
                  <a:txBody>
                    <a:bodyPr/>
                    <a:lstStyle/>
                    <a:p>
                      <a:pPr algn="l" fontAlgn="t"/>
                      <a:r>
                        <a:rPr lang="en-US" sz="1800">
                          <a:effectLst/>
                          <a:latin typeface="Times New Roman" pitchFamily="18" charset="0"/>
                          <a:cs typeface="Times New Roman" pitchFamily="18" charset="0"/>
                        </a:rPr>
                        <a:t>1993</a:t>
                      </a:r>
                    </a:p>
                  </a:txBody>
                  <a:tcPr marL="62345"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latin typeface="Times New Roman" pitchFamily="18" charset="0"/>
                          <a:cs typeface="Times New Roman" pitchFamily="18" charset="0"/>
                        </a:rPr>
                        <a:t>Dave Raggett drafted HTML+</a:t>
                      </a:r>
                    </a:p>
                  </a:txBody>
                  <a:tcPr marL="31173"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r>
              <a:tr h="885306">
                <a:tc>
                  <a:txBody>
                    <a:bodyPr/>
                    <a:lstStyle/>
                    <a:p>
                      <a:pPr algn="l" fontAlgn="t"/>
                      <a:r>
                        <a:rPr lang="en-US" sz="1800" dirty="0">
                          <a:effectLst/>
                          <a:latin typeface="Times New Roman" pitchFamily="18" charset="0"/>
                          <a:cs typeface="Times New Roman" pitchFamily="18" charset="0"/>
                        </a:rPr>
                        <a:t>1995</a:t>
                      </a:r>
                    </a:p>
                  </a:txBody>
                  <a:tcPr marL="62345"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latin typeface="Times New Roman" pitchFamily="18" charset="0"/>
                          <a:cs typeface="Times New Roman" pitchFamily="18" charset="0"/>
                        </a:rPr>
                        <a:t>HTML Working Group defined HTML 2.0</a:t>
                      </a:r>
                    </a:p>
                  </a:txBody>
                  <a:tcPr marL="31173"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885306">
                <a:tc>
                  <a:txBody>
                    <a:bodyPr/>
                    <a:lstStyle/>
                    <a:p>
                      <a:pPr algn="l" fontAlgn="t"/>
                      <a:r>
                        <a:rPr lang="en-US" sz="1800">
                          <a:effectLst/>
                          <a:latin typeface="Times New Roman" pitchFamily="18" charset="0"/>
                          <a:cs typeface="Times New Roman" pitchFamily="18" charset="0"/>
                        </a:rPr>
                        <a:t>1997</a:t>
                      </a:r>
                    </a:p>
                  </a:txBody>
                  <a:tcPr marL="62345"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latin typeface="Times New Roman" pitchFamily="18" charset="0"/>
                          <a:cs typeface="Times New Roman" pitchFamily="18" charset="0"/>
                        </a:rPr>
                        <a:t>W3C Recommendation: HTML 3.2</a:t>
                      </a:r>
                    </a:p>
                  </a:txBody>
                  <a:tcPr marL="31173"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r>
              <a:tr h="885306">
                <a:tc>
                  <a:txBody>
                    <a:bodyPr/>
                    <a:lstStyle/>
                    <a:p>
                      <a:pPr algn="l" fontAlgn="t"/>
                      <a:r>
                        <a:rPr lang="en-US" sz="1800">
                          <a:effectLst/>
                          <a:latin typeface="Times New Roman" pitchFamily="18" charset="0"/>
                          <a:cs typeface="Times New Roman" pitchFamily="18" charset="0"/>
                        </a:rPr>
                        <a:t>1999</a:t>
                      </a:r>
                    </a:p>
                  </a:txBody>
                  <a:tcPr marL="62345"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latin typeface="Times New Roman" pitchFamily="18" charset="0"/>
                          <a:cs typeface="Times New Roman" pitchFamily="18" charset="0"/>
                        </a:rPr>
                        <a:t>W3C Recommendation: HTML 4.01</a:t>
                      </a:r>
                    </a:p>
                  </a:txBody>
                  <a:tcPr marL="31173"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885306">
                <a:tc>
                  <a:txBody>
                    <a:bodyPr/>
                    <a:lstStyle/>
                    <a:p>
                      <a:pPr algn="l" fontAlgn="t"/>
                      <a:r>
                        <a:rPr lang="en-US" sz="1800">
                          <a:effectLst/>
                          <a:latin typeface="Times New Roman" pitchFamily="18" charset="0"/>
                          <a:cs typeface="Times New Roman" pitchFamily="18" charset="0"/>
                        </a:rPr>
                        <a:t>2000</a:t>
                      </a:r>
                    </a:p>
                  </a:txBody>
                  <a:tcPr marL="62345"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effectLst/>
                          <a:latin typeface="Times New Roman" pitchFamily="18" charset="0"/>
                          <a:cs typeface="Times New Roman" pitchFamily="18" charset="0"/>
                        </a:rPr>
                        <a:t>W3C Recommendation: XHTML 1.0</a:t>
                      </a:r>
                    </a:p>
                  </a:txBody>
                  <a:tcPr marL="31173"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r>
              <a:tr h="610986">
                <a:tc>
                  <a:txBody>
                    <a:bodyPr/>
                    <a:lstStyle/>
                    <a:p>
                      <a:pPr algn="l" fontAlgn="t"/>
                      <a:r>
                        <a:rPr lang="en-US" sz="1800">
                          <a:effectLst/>
                          <a:latin typeface="Times New Roman" pitchFamily="18" charset="0"/>
                          <a:cs typeface="Times New Roman" pitchFamily="18" charset="0"/>
                        </a:rPr>
                        <a:t>2008</a:t>
                      </a:r>
                    </a:p>
                  </a:txBody>
                  <a:tcPr marL="62345"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latin typeface="Times New Roman" pitchFamily="18" charset="0"/>
                          <a:cs typeface="Times New Roman" pitchFamily="18" charset="0"/>
                        </a:rPr>
                        <a:t>WHATWG HTML5 First Public Draft</a:t>
                      </a:r>
                    </a:p>
                  </a:txBody>
                  <a:tcPr marL="31173"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610986">
                <a:tc>
                  <a:txBody>
                    <a:bodyPr/>
                    <a:lstStyle/>
                    <a:p>
                      <a:pPr algn="l" fontAlgn="t"/>
                      <a:r>
                        <a:rPr lang="en-US" sz="1800">
                          <a:effectLst/>
                          <a:latin typeface="Times New Roman" pitchFamily="18" charset="0"/>
                          <a:cs typeface="Times New Roman" pitchFamily="18" charset="0"/>
                        </a:rPr>
                        <a:t>2012</a:t>
                      </a:r>
                    </a:p>
                  </a:txBody>
                  <a:tcPr marL="62345"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effectLst/>
                          <a:latin typeface="Times New Roman" pitchFamily="18" charset="0"/>
                          <a:cs typeface="Times New Roman" pitchFamily="18" charset="0"/>
                        </a:rPr>
                        <a:t>WHATWG HTML5 Living Standard</a:t>
                      </a:r>
                    </a:p>
                  </a:txBody>
                  <a:tcPr marL="31173"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r>
              <a:tr h="885306">
                <a:tc>
                  <a:txBody>
                    <a:bodyPr/>
                    <a:lstStyle/>
                    <a:p>
                      <a:pPr algn="l" fontAlgn="t"/>
                      <a:r>
                        <a:rPr lang="en-US" sz="1800" dirty="0">
                          <a:effectLst/>
                          <a:latin typeface="Times New Roman" pitchFamily="18" charset="0"/>
                          <a:cs typeface="Times New Roman" pitchFamily="18" charset="0"/>
                        </a:rPr>
                        <a:t>2014</a:t>
                      </a:r>
                    </a:p>
                  </a:txBody>
                  <a:tcPr marL="62345"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itchFamily="18" charset="0"/>
                          <a:cs typeface="Times New Roman" pitchFamily="18" charset="0"/>
                        </a:rPr>
                        <a:t>W3C Recommendation: HTML5</a:t>
                      </a:r>
                    </a:p>
                  </a:txBody>
                  <a:tcPr marL="31173"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885306">
                <a:tc>
                  <a:txBody>
                    <a:bodyPr/>
                    <a:lstStyle/>
                    <a:p>
                      <a:pPr algn="l" fontAlgn="t"/>
                      <a:r>
                        <a:rPr lang="en-US" sz="1800" dirty="0">
                          <a:effectLst/>
                          <a:latin typeface="Times New Roman" pitchFamily="18" charset="0"/>
                          <a:cs typeface="Times New Roman" pitchFamily="18" charset="0"/>
                        </a:rPr>
                        <a:t>2016</a:t>
                      </a:r>
                    </a:p>
                  </a:txBody>
                  <a:tcPr marL="62345"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latin typeface="Times New Roman" pitchFamily="18" charset="0"/>
                          <a:cs typeface="Times New Roman" pitchFamily="18" charset="0"/>
                        </a:rPr>
                        <a:t>W3C Candidate Recommendation: HTML 5.1</a:t>
                      </a:r>
                    </a:p>
                  </a:txBody>
                  <a:tcPr marL="31173"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r>
              <a:tr h="1159626">
                <a:tc>
                  <a:txBody>
                    <a:bodyPr/>
                    <a:lstStyle/>
                    <a:p>
                      <a:pPr algn="l" fontAlgn="t"/>
                      <a:r>
                        <a:rPr lang="en-US" sz="1800">
                          <a:effectLst/>
                          <a:latin typeface="Times New Roman" pitchFamily="18" charset="0"/>
                          <a:cs typeface="Times New Roman" pitchFamily="18" charset="0"/>
                        </a:rPr>
                        <a:t>2017</a:t>
                      </a:r>
                    </a:p>
                  </a:txBody>
                  <a:tcPr marL="62345"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itchFamily="18" charset="0"/>
                          <a:cs typeface="Times New Roman" pitchFamily="18" charset="0"/>
                        </a:rPr>
                        <a:t>W3C Recommendation: HTML5.1 2nd Edition</a:t>
                      </a:r>
                    </a:p>
                  </a:txBody>
                  <a:tcPr marL="31173"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885306">
                <a:tc>
                  <a:txBody>
                    <a:bodyPr/>
                    <a:lstStyle/>
                    <a:p>
                      <a:pPr algn="l" fontAlgn="t"/>
                      <a:r>
                        <a:rPr lang="en-US" sz="1800" dirty="0">
                          <a:effectLst/>
                          <a:latin typeface="Times New Roman" pitchFamily="18" charset="0"/>
                          <a:cs typeface="Times New Roman" pitchFamily="18" charset="0"/>
                        </a:rPr>
                        <a:t>2017</a:t>
                      </a:r>
                    </a:p>
                  </a:txBody>
                  <a:tcPr marL="62345"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dirty="0">
                          <a:effectLst/>
                          <a:latin typeface="Times New Roman" pitchFamily="18" charset="0"/>
                          <a:cs typeface="Times New Roman" pitchFamily="18" charset="0"/>
                        </a:rPr>
                        <a:t>W3C Recommendation: HTML5.2</a:t>
                      </a:r>
                    </a:p>
                  </a:txBody>
                  <a:tcPr marL="31173" marR="31173" marT="31173" marB="3117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r>
            </a:tbl>
          </a:graphicData>
        </a:graphic>
      </p:graphicFrame>
      <p:sp>
        <p:nvSpPr>
          <p:cNvPr id="7" name="Rectangle 1"/>
          <p:cNvSpPr>
            <a:spLocks noChangeArrowheads="1"/>
          </p:cNvSpPr>
          <p:nvPr/>
        </p:nvSpPr>
        <p:spPr bwMode="auto">
          <a:xfrm>
            <a:off x="3919539" y="1008326"/>
            <a:ext cx="0" cy="8789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14245" tIns="214245" rIns="-214245" bIns="21424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Verdana" pitchFamily="34" charset="0"/>
                <a:cs typeface="Arial" pitchFamily="34" charset="0"/>
              </a:rPr>
              <a:t/>
            </a:r>
            <a:br>
              <a:rPr kumimoji="0" lang="en-US" sz="1100" b="0" i="0" u="none" strike="noStrike" cap="none" normalizeH="0" baseline="0" smtClean="0">
                <a:ln>
                  <a:noFill/>
                </a:ln>
                <a:solidFill>
                  <a:srgbClr val="000000"/>
                </a:solidFill>
                <a:effectLst/>
                <a:latin typeface="Verdana"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70736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Paragraph</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1173162"/>
            <a:ext cx="7498080" cy="4800600"/>
          </a:xfrm>
        </p:spPr>
        <p:txBody>
          <a:bodyPr>
            <a:normAutofit fontScale="92500" lnSpcReduction="10000"/>
          </a:bodyPr>
          <a:lstStyle/>
          <a:p>
            <a:pPr marL="82296" indent="0" algn="just">
              <a:buNone/>
            </a:pPr>
            <a:r>
              <a:rPr lang="en-US" b="1" dirty="0">
                <a:latin typeface="Times New Roman" pitchFamily="18" charset="0"/>
                <a:cs typeface="Times New Roman" pitchFamily="18" charset="0"/>
              </a:rPr>
              <a:t>HTML Line Break</a:t>
            </a:r>
          </a:p>
          <a:p>
            <a:pPr marL="82296" indent="0" algn="just">
              <a:buNone/>
            </a:pPr>
            <a:r>
              <a:rPr lang="en-US" dirty="0">
                <a:latin typeface="Times New Roman" pitchFamily="18" charset="0"/>
                <a:cs typeface="Times New Roman" pitchFamily="18" charset="0"/>
              </a:rPr>
              <a:t>The &lt;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 tag is used to define line break without starting new </a:t>
            </a:r>
            <a:r>
              <a:rPr lang="en-US" dirty="0" smtClean="0">
                <a:latin typeface="Times New Roman" pitchFamily="18" charset="0"/>
                <a:cs typeface="Times New Roman" pitchFamily="18" charset="0"/>
              </a:rPr>
              <a:t>paragraph</a:t>
            </a:r>
            <a:r>
              <a:rPr lang="en-US" b="1" dirty="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marL="82296" indent="0" algn="just">
              <a:buNone/>
            </a:pPr>
            <a:endParaRPr lang="en-US" b="1" dirty="0" smtClean="0">
              <a:latin typeface="Times New Roman" pitchFamily="18" charset="0"/>
              <a:cs typeface="Times New Roman" pitchFamily="18" charset="0"/>
            </a:endParaRPr>
          </a:p>
          <a:p>
            <a:pPr marL="82296" indent="0" algn="just">
              <a:buNone/>
            </a:pPr>
            <a:r>
              <a:rPr lang="en-US" b="1" dirty="0" smtClean="0">
                <a:latin typeface="Times New Roman" pitchFamily="18" charset="0"/>
                <a:cs typeface="Times New Roman" pitchFamily="18" charset="0"/>
              </a:rPr>
              <a:t>HTML &lt;pre&gt; Element</a:t>
            </a:r>
            <a:endParaRPr lang="en-US" b="1" dirty="0">
              <a:latin typeface="Times New Roman" pitchFamily="18" charset="0"/>
              <a:cs typeface="Times New Roman" pitchFamily="18" charset="0"/>
            </a:endParaRPr>
          </a:p>
          <a:p>
            <a:pPr algn="just">
              <a:buFont typeface="Wingdings" pitchFamily="2" charset="2"/>
              <a:buChar char="q"/>
            </a:pP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&lt;pre&gt; </a:t>
            </a:r>
            <a:r>
              <a:rPr lang="en-US" dirty="0">
                <a:latin typeface="Times New Roman" pitchFamily="18" charset="0"/>
                <a:cs typeface="Times New Roman" pitchFamily="18" charset="0"/>
              </a:rPr>
              <a:t>tag is used to define </a:t>
            </a:r>
            <a:r>
              <a:rPr lang="en-US" dirty="0" smtClean="0">
                <a:latin typeface="Times New Roman" pitchFamily="18" charset="0"/>
                <a:cs typeface="Times New Roman" pitchFamily="18" charset="0"/>
              </a:rPr>
              <a:t>preformatted text.</a:t>
            </a:r>
          </a:p>
          <a:p>
            <a:pPr algn="just">
              <a:buFont typeface="Wingdings" pitchFamily="2" charset="2"/>
              <a:buChar char="q"/>
            </a:pPr>
            <a:r>
              <a:rPr lang="en-US" dirty="0" smtClean="0">
                <a:latin typeface="Times New Roman" pitchFamily="18" charset="0"/>
                <a:cs typeface="Times New Roman" pitchFamily="18" charset="0"/>
              </a:rPr>
              <a:t>The text inside a &lt;pre&gt; element is displayed in a fixed width and it preserves both spaces and line breaks.</a:t>
            </a:r>
          </a:p>
          <a:p>
            <a:pPr marL="402336" lvl="1" indent="0" algn="just">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30</a:t>
            </a:fld>
            <a:endParaRPr lang="en-US"/>
          </a:p>
        </p:txBody>
      </p:sp>
    </p:spTree>
    <p:extLst>
      <p:ext uri="{BB962C8B-B14F-4D97-AF65-F5344CB8AC3E}">
        <p14:creationId xmlns:p14="http://schemas.microsoft.com/office/powerpoint/2010/main" val="3048719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Paragraph</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1173162"/>
            <a:ext cx="7040880" cy="4800600"/>
          </a:xfrm>
        </p:spPr>
        <p:txBody>
          <a:bodyPr numCol="2">
            <a:noAutofit/>
          </a:bodyPr>
          <a:lstStyle/>
          <a:p>
            <a:pPr marL="402336" lvl="1" indent="0" algn="just">
              <a:buNone/>
            </a:pPr>
            <a:r>
              <a:rPr lang="en-US" sz="1600" dirty="0">
                <a:latin typeface="Times New Roman" pitchFamily="18" charset="0"/>
                <a:cs typeface="Times New Roman" pitchFamily="18" charset="0"/>
              </a:rPr>
              <a:t>&lt;!DOCTYPE html&gt;</a:t>
            </a:r>
          </a:p>
          <a:p>
            <a:pPr marL="402336" lvl="1" indent="0" algn="just">
              <a:buNone/>
            </a:pPr>
            <a:r>
              <a:rPr lang="en-US" sz="1600" dirty="0">
                <a:latin typeface="Times New Roman" pitchFamily="18" charset="0"/>
                <a:cs typeface="Times New Roman" pitchFamily="18" charset="0"/>
              </a:rPr>
              <a:t>&lt;html </a:t>
            </a:r>
            <a:r>
              <a:rPr lang="en-US" sz="1600" dirty="0" err="1">
                <a:latin typeface="Times New Roman" pitchFamily="18" charset="0"/>
                <a:cs typeface="Times New Roman" pitchFamily="18" charset="0"/>
              </a:rPr>
              <a:t>lang</a:t>
            </a:r>
            <a:r>
              <a:rPr lang="en-US" sz="1600" dirty="0">
                <a:latin typeface="Times New Roman" pitchFamily="18" charset="0"/>
                <a:cs typeface="Times New Roman" pitchFamily="18" charset="0"/>
              </a:rPr>
              <a:t>="en"&gt;</a:t>
            </a:r>
          </a:p>
          <a:p>
            <a:pPr marL="402336" lvl="1" indent="0" algn="just">
              <a:buNone/>
            </a:pPr>
            <a:r>
              <a:rPr lang="en-US" sz="1600" dirty="0">
                <a:latin typeface="Times New Roman" pitchFamily="18" charset="0"/>
                <a:cs typeface="Times New Roman" pitchFamily="18" charset="0"/>
              </a:rPr>
              <a:t>&lt;head</a:t>
            </a:r>
            <a:r>
              <a:rPr lang="en-US" sz="1600" dirty="0" smtClean="0">
                <a:latin typeface="Times New Roman" pitchFamily="18" charset="0"/>
                <a:cs typeface="Times New Roman" pitchFamily="18" charset="0"/>
              </a:rPr>
              <a:t>&gt;</a:t>
            </a:r>
          </a:p>
          <a:p>
            <a:pPr marL="402336" lvl="1" indent="0" algn="just">
              <a:buNone/>
            </a:pPr>
            <a:r>
              <a:rPr lang="en-US" sz="1600" dirty="0">
                <a:latin typeface="Times New Roman" pitchFamily="18" charset="0"/>
                <a:cs typeface="Times New Roman" pitchFamily="18" charset="0"/>
              </a:rPr>
              <a:t>	&lt;</a:t>
            </a:r>
            <a:r>
              <a:rPr lang="en-US" sz="1600" dirty="0" smtClean="0">
                <a:latin typeface="Times New Roman" pitchFamily="18" charset="0"/>
                <a:cs typeface="Times New Roman" pitchFamily="18" charset="0"/>
              </a:rPr>
              <a:t>title&gt;Paragraph&lt;/</a:t>
            </a:r>
            <a:r>
              <a:rPr lang="en-US" sz="1600" dirty="0">
                <a:latin typeface="Times New Roman" pitchFamily="18" charset="0"/>
                <a:cs typeface="Times New Roman" pitchFamily="18" charset="0"/>
              </a:rPr>
              <a:t>title&gt;</a:t>
            </a:r>
          </a:p>
          <a:p>
            <a:pPr marL="402336" lvl="1" indent="0" algn="just">
              <a:buNone/>
            </a:pPr>
            <a:r>
              <a:rPr lang="en-US" sz="1600" dirty="0">
                <a:latin typeface="Times New Roman" pitchFamily="18" charset="0"/>
                <a:cs typeface="Times New Roman" pitchFamily="18" charset="0"/>
              </a:rPr>
              <a:t>&lt;/head&gt;</a:t>
            </a:r>
          </a:p>
          <a:p>
            <a:pPr marL="402336" lvl="1" indent="0" algn="just">
              <a:buNone/>
            </a:pPr>
            <a:r>
              <a:rPr lang="en-US" sz="1600" dirty="0">
                <a:latin typeface="Times New Roman" pitchFamily="18" charset="0"/>
                <a:cs typeface="Times New Roman" pitchFamily="18" charset="0"/>
              </a:rPr>
              <a:t>&lt;body&gt;</a:t>
            </a:r>
          </a:p>
          <a:p>
            <a:pPr marL="402336" lvl="1" indent="0" algn="just">
              <a:buNone/>
            </a:pPr>
            <a:r>
              <a:rPr lang="en-US" sz="1600" dirty="0">
                <a:latin typeface="Times New Roman" pitchFamily="18" charset="0"/>
                <a:cs typeface="Times New Roman" pitchFamily="18" charset="0"/>
              </a:rPr>
              <a:t>	&lt;p&gt;</a:t>
            </a:r>
          </a:p>
          <a:p>
            <a:pPr marL="402336" lvl="1" indent="0" algn="just">
              <a:buNone/>
            </a:pPr>
            <a:r>
              <a:rPr lang="en-US" sz="1600" dirty="0">
                <a:latin typeface="Times New Roman" pitchFamily="18" charset="0"/>
                <a:cs typeface="Times New Roman" pitchFamily="18" charset="0"/>
              </a:rPr>
              <a:t>	This paragraph</a:t>
            </a:r>
          </a:p>
          <a:p>
            <a:pPr marL="402336" lvl="1" indent="0" algn="just">
              <a:buNone/>
            </a:pPr>
            <a:r>
              <a:rPr lang="en-US" sz="1600" dirty="0">
                <a:latin typeface="Times New Roman" pitchFamily="18" charset="0"/>
                <a:cs typeface="Times New Roman" pitchFamily="18" charset="0"/>
              </a:rPr>
              <a:t>	contains a lot of lines</a:t>
            </a:r>
          </a:p>
          <a:p>
            <a:pPr marL="402336" lvl="1" indent="0" algn="just">
              <a:buNone/>
            </a:pPr>
            <a:r>
              <a:rPr lang="en-US" sz="1600" dirty="0">
                <a:latin typeface="Times New Roman" pitchFamily="18" charset="0"/>
                <a:cs typeface="Times New Roman" pitchFamily="18" charset="0"/>
              </a:rPr>
              <a:t>	in the source code,</a:t>
            </a:r>
          </a:p>
          <a:p>
            <a:pPr marL="402336" lvl="1" indent="0" algn="just">
              <a:buNone/>
            </a:pPr>
            <a:r>
              <a:rPr lang="en-US" sz="1600" dirty="0">
                <a:latin typeface="Times New Roman" pitchFamily="18" charset="0"/>
                <a:cs typeface="Times New Roman" pitchFamily="18" charset="0"/>
              </a:rPr>
              <a:t>	but the browser</a:t>
            </a:r>
          </a:p>
          <a:p>
            <a:pPr marL="402336" lvl="1" indent="0" algn="just">
              <a:buNone/>
            </a:pPr>
            <a:r>
              <a:rPr lang="en-US" sz="1600" dirty="0">
                <a:latin typeface="Times New Roman" pitchFamily="18" charset="0"/>
                <a:cs typeface="Times New Roman" pitchFamily="18" charset="0"/>
              </a:rPr>
              <a:t>	ignores it.</a:t>
            </a:r>
          </a:p>
          <a:p>
            <a:pPr marL="402336" lvl="1" indent="0" algn="just">
              <a:buNone/>
            </a:pPr>
            <a:r>
              <a:rPr lang="en-US" sz="1600" dirty="0">
                <a:latin typeface="Times New Roman" pitchFamily="18" charset="0"/>
                <a:cs typeface="Times New Roman" pitchFamily="18" charset="0"/>
              </a:rPr>
              <a:t>	&lt;/p&gt;</a:t>
            </a:r>
          </a:p>
          <a:p>
            <a:pPr marL="402336" lvl="1" indent="0" algn="just">
              <a:buNone/>
            </a:pPr>
            <a:endParaRPr lang="en-US" sz="1600" dirty="0">
              <a:latin typeface="Times New Roman" pitchFamily="18" charset="0"/>
              <a:cs typeface="Times New Roman" pitchFamily="18" charset="0"/>
            </a:endParaRPr>
          </a:p>
          <a:p>
            <a:pPr marL="402336" lvl="1" indent="0" algn="just">
              <a:buNone/>
            </a:pPr>
            <a:r>
              <a:rPr lang="en-US" sz="1600" dirty="0">
                <a:latin typeface="Times New Roman" pitchFamily="18" charset="0"/>
                <a:cs typeface="Times New Roman" pitchFamily="18" charset="0"/>
              </a:rPr>
              <a:t>	&lt;p&gt;</a:t>
            </a:r>
          </a:p>
          <a:p>
            <a:pPr marL="402336" lvl="1" indent="0" algn="just">
              <a:buNone/>
            </a:pPr>
            <a:r>
              <a:rPr lang="en-US" sz="1600" dirty="0">
                <a:latin typeface="Times New Roman" pitchFamily="18" charset="0"/>
                <a:cs typeface="Times New Roman" pitchFamily="18" charset="0"/>
              </a:rPr>
              <a:t>	This paragraph&lt;</a:t>
            </a:r>
            <a:r>
              <a:rPr lang="en-US" sz="1600" dirty="0" err="1">
                <a:latin typeface="Times New Roman" pitchFamily="18" charset="0"/>
                <a:cs typeface="Times New Roman" pitchFamily="18" charset="0"/>
              </a:rPr>
              <a:t>br</a:t>
            </a:r>
            <a:r>
              <a:rPr lang="en-US" sz="1600" dirty="0">
                <a:latin typeface="Times New Roman" pitchFamily="18" charset="0"/>
                <a:cs typeface="Times New Roman" pitchFamily="18" charset="0"/>
              </a:rPr>
              <a:t>&gt;</a:t>
            </a:r>
          </a:p>
          <a:p>
            <a:pPr marL="402336" lvl="1" indent="0" algn="just">
              <a:buNone/>
            </a:pPr>
            <a:r>
              <a:rPr lang="en-US" sz="1600" dirty="0">
                <a:latin typeface="Times New Roman" pitchFamily="18" charset="0"/>
                <a:cs typeface="Times New Roman" pitchFamily="18" charset="0"/>
              </a:rPr>
              <a:t>	contains         a lot of spaces</a:t>
            </a:r>
          </a:p>
          <a:p>
            <a:pPr marL="402336" lvl="1" indent="0" algn="just">
              <a:buNone/>
            </a:pPr>
            <a:r>
              <a:rPr lang="en-US" sz="1600" dirty="0">
                <a:latin typeface="Times New Roman" pitchFamily="18" charset="0"/>
                <a:cs typeface="Times New Roman" pitchFamily="18" charset="0"/>
              </a:rPr>
              <a:t>	in the source         code,&lt;</a:t>
            </a:r>
            <a:r>
              <a:rPr lang="en-US" sz="1600" dirty="0" err="1">
                <a:latin typeface="Times New Roman" pitchFamily="18" charset="0"/>
                <a:cs typeface="Times New Roman" pitchFamily="18" charset="0"/>
              </a:rPr>
              <a:t>hr</a:t>
            </a:r>
            <a:r>
              <a:rPr lang="en-US" sz="1600" dirty="0">
                <a:latin typeface="Times New Roman" pitchFamily="18" charset="0"/>
                <a:cs typeface="Times New Roman" pitchFamily="18" charset="0"/>
              </a:rPr>
              <a:t>&gt;</a:t>
            </a:r>
          </a:p>
          <a:p>
            <a:pPr marL="402336" lvl="1" indent="0" algn="just">
              <a:buNone/>
            </a:pPr>
            <a:r>
              <a:rPr lang="en-US" sz="1600" dirty="0">
                <a:latin typeface="Times New Roman" pitchFamily="18" charset="0"/>
                <a:cs typeface="Times New Roman" pitchFamily="18" charset="0"/>
              </a:rPr>
              <a:t>	but the        browser</a:t>
            </a:r>
          </a:p>
          <a:p>
            <a:pPr marL="402336" lvl="1" indent="0" algn="just">
              <a:buNone/>
            </a:pPr>
            <a:r>
              <a:rPr lang="en-US" sz="1600" dirty="0">
                <a:latin typeface="Times New Roman" pitchFamily="18" charset="0"/>
                <a:cs typeface="Times New Roman" pitchFamily="18" charset="0"/>
              </a:rPr>
              <a:t>	ignores it.</a:t>
            </a:r>
          </a:p>
          <a:p>
            <a:pPr marL="402336" lvl="1" indent="0" algn="just">
              <a:buNone/>
            </a:pPr>
            <a:r>
              <a:rPr lang="en-US" sz="1600" dirty="0">
                <a:latin typeface="Times New Roman" pitchFamily="18" charset="0"/>
                <a:cs typeface="Times New Roman" pitchFamily="18" charset="0"/>
              </a:rPr>
              <a:t>	&lt;/p&gt;</a:t>
            </a:r>
          </a:p>
          <a:p>
            <a:pPr marL="402336" lvl="1" indent="0" algn="just">
              <a:buNone/>
            </a:pPr>
            <a:r>
              <a:rPr lang="en-US" sz="1600" dirty="0">
                <a:latin typeface="Times New Roman" pitchFamily="18" charset="0"/>
                <a:cs typeface="Times New Roman" pitchFamily="18" charset="0"/>
              </a:rPr>
              <a:t>&lt;pre&gt;</a:t>
            </a:r>
          </a:p>
          <a:p>
            <a:pPr marL="402336" lvl="1" indent="0" algn="just">
              <a:buNone/>
            </a:pPr>
            <a:r>
              <a:rPr lang="en-US" sz="1600" dirty="0">
                <a:latin typeface="Times New Roman" pitchFamily="18" charset="0"/>
                <a:cs typeface="Times New Roman" pitchFamily="18" charset="0"/>
              </a:rPr>
              <a:t>This paragraph</a:t>
            </a:r>
          </a:p>
          <a:p>
            <a:pPr marL="402336" lvl="1" indent="0" algn="just">
              <a:buNone/>
            </a:pPr>
            <a:r>
              <a:rPr lang="en-US" sz="1600" dirty="0">
                <a:latin typeface="Times New Roman" pitchFamily="18" charset="0"/>
                <a:cs typeface="Times New Roman" pitchFamily="18" charset="0"/>
              </a:rPr>
              <a:t>contains a lot of lines</a:t>
            </a:r>
          </a:p>
          <a:p>
            <a:pPr marL="402336" lvl="1" indent="0" algn="just">
              <a:buNone/>
            </a:pPr>
            <a:r>
              <a:rPr lang="en-US" sz="1600" dirty="0">
                <a:latin typeface="Times New Roman" pitchFamily="18" charset="0"/>
                <a:cs typeface="Times New Roman" pitchFamily="18" charset="0"/>
              </a:rPr>
              <a:t>in the source code,</a:t>
            </a:r>
          </a:p>
          <a:p>
            <a:pPr marL="402336" lvl="1" indent="0" algn="just">
              <a:buNone/>
            </a:pPr>
            <a:r>
              <a:rPr lang="en-US" sz="1600" dirty="0">
                <a:latin typeface="Times New Roman" pitchFamily="18" charset="0"/>
                <a:cs typeface="Times New Roman" pitchFamily="18" charset="0"/>
              </a:rPr>
              <a:t>but the browser</a:t>
            </a:r>
          </a:p>
          <a:p>
            <a:pPr marL="402336" lvl="1" indent="0" algn="just">
              <a:buNone/>
            </a:pPr>
            <a:r>
              <a:rPr lang="en-US" sz="1600" dirty="0">
                <a:latin typeface="Times New Roman" pitchFamily="18" charset="0"/>
                <a:cs typeface="Times New Roman" pitchFamily="18" charset="0"/>
              </a:rPr>
              <a:t>ignores it.</a:t>
            </a:r>
          </a:p>
          <a:p>
            <a:pPr marL="402336" lvl="1" indent="0" algn="just">
              <a:buNone/>
            </a:pPr>
            <a:r>
              <a:rPr lang="en-US" sz="1600" dirty="0">
                <a:latin typeface="Times New Roman" pitchFamily="18" charset="0"/>
                <a:cs typeface="Times New Roman" pitchFamily="18" charset="0"/>
              </a:rPr>
              <a:t>&lt;/pre&gt;</a:t>
            </a:r>
          </a:p>
          <a:p>
            <a:pPr marL="402336" lvl="1" indent="0" algn="just">
              <a:buNone/>
            </a:pPr>
            <a:r>
              <a:rPr lang="en-US" sz="1600" dirty="0">
                <a:latin typeface="Times New Roman" pitchFamily="18" charset="0"/>
                <a:cs typeface="Times New Roman" pitchFamily="18" charset="0"/>
              </a:rPr>
              <a:t>	</a:t>
            </a:r>
          </a:p>
          <a:p>
            <a:pPr marL="402336" lvl="1" indent="0" algn="just">
              <a:buNone/>
            </a:pPr>
            <a:r>
              <a:rPr lang="en-US" sz="1600" dirty="0">
                <a:latin typeface="Times New Roman" pitchFamily="18" charset="0"/>
                <a:cs typeface="Times New Roman" pitchFamily="18" charset="0"/>
              </a:rPr>
              <a:t>&lt;/body&gt;</a:t>
            </a:r>
          </a:p>
          <a:p>
            <a:pPr marL="402336" lvl="1" indent="0" algn="just">
              <a:buNone/>
            </a:pPr>
            <a:r>
              <a:rPr lang="en-US" sz="1600" dirty="0">
                <a:latin typeface="Times New Roman" pitchFamily="18" charset="0"/>
                <a:cs typeface="Times New Roman" pitchFamily="18" charset="0"/>
              </a:rPr>
              <a:t>&lt;/html&gt;</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31</a:t>
            </a:fld>
            <a:endParaRPr lang="en-US"/>
          </a:p>
        </p:txBody>
      </p:sp>
    </p:spTree>
    <p:extLst>
      <p:ext uri="{BB962C8B-B14F-4D97-AF65-F5344CB8AC3E}">
        <p14:creationId xmlns:p14="http://schemas.microsoft.com/office/powerpoint/2010/main" val="27107048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Division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1173162"/>
            <a:ext cx="7498080" cy="4800600"/>
          </a:xfrm>
        </p:spPr>
        <p:txBody>
          <a:bodyPr>
            <a:normAutofit fontScale="77500" lnSpcReduction="20000"/>
          </a:bodyPr>
          <a:lstStyle/>
          <a:p>
            <a:pPr algn="just">
              <a:buFont typeface="Wingdings" pitchFamily="2" charset="2"/>
              <a:buChar char="q"/>
            </a:pPr>
            <a:r>
              <a:rPr lang="en-US" dirty="0" smtClean="0">
                <a:latin typeface="Times New Roman" pitchFamily="18" charset="0"/>
                <a:cs typeface="Times New Roman" pitchFamily="18" charset="0"/>
              </a:rPr>
              <a:t>The &lt;div&gt; </a:t>
            </a:r>
            <a:r>
              <a:rPr lang="en-US" dirty="0">
                <a:latin typeface="Times New Roman" pitchFamily="18" charset="0"/>
                <a:cs typeface="Times New Roman" pitchFamily="18" charset="0"/>
              </a:rPr>
              <a:t>tag is used to define </a:t>
            </a:r>
            <a:r>
              <a:rPr lang="en-US" dirty="0" smtClean="0">
                <a:latin typeface="Times New Roman" pitchFamily="18" charset="0"/>
                <a:cs typeface="Times New Roman" pitchFamily="18" charset="0"/>
              </a:rPr>
              <a:t>logical divisions within the document .</a:t>
            </a:r>
          </a:p>
          <a:p>
            <a:pPr algn="just">
              <a:buFont typeface="Wingdings" pitchFamily="2" charset="2"/>
              <a:buChar char="q"/>
            </a:pPr>
            <a:r>
              <a:rPr lang="en-US" dirty="0" smtClean="0">
                <a:latin typeface="Times New Roman" pitchFamily="18" charset="0"/>
                <a:cs typeface="Times New Roman" pitchFamily="18" charset="0"/>
              </a:rPr>
              <a:t>When you use a &lt;div&gt; element, your are indicating that the enclosed content is specific section the page and your can format the section with CSS</a:t>
            </a:r>
          </a:p>
          <a:p>
            <a:pPr marL="82296" indent="0" algn="just">
              <a:buNone/>
            </a:pPr>
            <a:r>
              <a:rPr lang="en-US" dirty="0" smtClean="0">
                <a:latin typeface="Times New Roman" pitchFamily="18" charset="0"/>
                <a:cs typeface="Times New Roman" pitchFamily="18" charset="0"/>
              </a:rPr>
              <a:t>Example </a:t>
            </a:r>
          </a:p>
          <a:p>
            <a:pPr marL="82296" indent="0" algn="just">
              <a:buNone/>
            </a:pPr>
            <a:r>
              <a:rPr lang="en-US" dirty="0" smtClean="0">
                <a:latin typeface="Times New Roman" pitchFamily="18" charset="0"/>
                <a:cs typeface="Times New Roman" pitchFamily="18" charset="0"/>
              </a:rPr>
              <a:t>&lt;div style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background-color:orange;text-align:center</a:t>
            </a:r>
            <a:r>
              <a:rPr lang="en-US" dirty="0">
                <a:latin typeface="Times New Roman" pitchFamily="18" charset="0"/>
                <a:cs typeface="Times New Roman" pitchFamily="18" charset="0"/>
              </a:rPr>
              <a:t>"&gt;</a:t>
            </a:r>
          </a:p>
          <a:p>
            <a:pPr marL="82296" indent="0" algn="just">
              <a:buNone/>
            </a:pPr>
            <a:r>
              <a:rPr lang="en-US" dirty="0" smtClean="0">
                <a:latin typeface="Times New Roman" pitchFamily="18" charset="0"/>
                <a:cs typeface="Times New Roman" pitchFamily="18" charset="0"/>
              </a:rPr>
              <a:t>	&lt;</a:t>
            </a:r>
            <a:r>
              <a:rPr lang="en-US" dirty="0">
                <a:latin typeface="Times New Roman" pitchFamily="18" charset="0"/>
                <a:cs typeface="Times New Roman" pitchFamily="18" charset="0"/>
              </a:rPr>
              <a:t>p&gt;Navigation section&lt;/p&gt;</a:t>
            </a:r>
          </a:p>
          <a:p>
            <a:pPr marL="82296" indent="0" algn="just">
              <a:buNone/>
            </a:pPr>
            <a:r>
              <a:rPr lang="en-US" dirty="0">
                <a:latin typeface="Times New Roman" pitchFamily="18" charset="0"/>
                <a:cs typeface="Times New Roman" pitchFamily="18" charset="0"/>
              </a:rPr>
              <a:t>&lt;/div&gt;</a:t>
            </a:r>
          </a:p>
          <a:p>
            <a:pPr marL="82296" indent="0" algn="just">
              <a:buNone/>
            </a:pPr>
            <a:r>
              <a:rPr lang="en-US" dirty="0">
                <a:latin typeface="Times New Roman" pitchFamily="18" charset="0"/>
                <a:cs typeface="Times New Roman" pitchFamily="18" charset="0"/>
              </a:rPr>
              <a:t>&lt;div style="border:1px solid black"&gt;</a:t>
            </a:r>
          </a:p>
          <a:p>
            <a:pPr marL="82296" indent="0" algn="just">
              <a:buNone/>
            </a:pPr>
            <a:r>
              <a:rPr lang="en-US" dirty="0" smtClean="0">
                <a:latin typeface="Times New Roman" pitchFamily="18" charset="0"/>
                <a:cs typeface="Times New Roman" pitchFamily="18" charset="0"/>
              </a:rPr>
              <a:t>	&lt;</a:t>
            </a:r>
            <a:r>
              <a:rPr lang="en-US" dirty="0">
                <a:latin typeface="Times New Roman" pitchFamily="18" charset="0"/>
                <a:cs typeface="Times New Roman" pitchFamily="18" charset="0"/>
              </a:rPr>
              <a:t>p&gt;Content section&lt;/p&gt;</a:t>
            </a:r>
          </a:p>
          <a:p>
            <a:pPr marL="82296" indent="0" algn="just">
              <a:buNone/>
            </a:pPr>
            <a:r>
              <a:rPr lang="en-US" dirty="0">
                <a:latin typeface="Times New Roman" pitchFamily="18" charset="0"/>
                <a:cs typeface="Times New Roman" pitchFamily="18" charset="0"/>
              </a:rPr>
              <a:t>&lt;/div&gt;</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32</a:t>
            </a:fld>
            <a:endParaRPr lang="en-US"/>
          </a:p>
        </p:txBody>
      </p:sp>
    </p:spTree>
    <p:extLst>
      <p:ext uri="{BB962C8B-B14F-4D97-AF65-F5344CB8AC3E}">
        <p14:creationId xmlns:p14="http://schemas.microsoft.com/office/powerpoint/2010/main" val="12994525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Span Tag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1173162"/>
            <a:ext cx="7498080" cy="4800600"/>
          </a:xfrm>
        </p:spPr>
        <p:txBody>
          <a:bodyPr>
            <a:normAutofit fontScale="92500" lnSpcReduction="10000"/>
          </a:bodyPr>
          <a:lstStyle/>
          <a:p>
            <a:pPr algn="just">
              <a:buFont typeface="Wingdings" pitchFamily="2" charset="2"/>
              <a:buChar char="q"/>
            </a:pPr>
            <a:r>
              <a:rPr lang="en-US" dirty="0" smtClean="0">
                <a:latin typeface="Times New Roman" pitchFamily="18" charset="0"/>
                <a:cs typeface="Times New Roman" pitchFamily="18" charset="0"/>
              </a:rPr>
              <a:t>The &lt;span&gt; is an inline container used to mark up a part of a text  or part of a document.</a:t>
            </a:r>
          </a:p>
          <a:p>
            <a:pPr algn="just">
              <a:buFont typeface="Wingdings" pitchFamily="2" charset="2"/>
              <a:buChar char="q"/>
            </a:pPr>
            <a:r>
              <a:rPr lang="en-US" dirty="0" smtClean="0">
                <a:latin typeface="Times New Roman" pitchFamily="18" charset="0"/>
                <a:cs typeface="Times New Roman" pitchFamily="18" charset="0"/>
              </a:rPr>
              <a:t>The &lt;span&gt; tag is easily styled by </a:t>
            </a:r>
            <a:r>
              <a:rPr lang="en-US" dirty="0" err="1" smtClean="0">
                <a:latin typeface="Times New Roman" pitchFamily="18" charset="0"/>
                <a:cs typeface="Times New Roman" pitchFamily="18" charset="0"/>
              </a:rPr>
              <a:t>css</a:t>
            </a:r>
            <a:r>
              <a:rPr lang="en-US" dirty="0" smtClean="0">
                <a:latin typeface="Times New Roman" pitchFamily="18" charset="0"/>
                <a:cs typeface="Times New Roman" pitchFamily="18" charset="0"/>
              </a:rPr>
              <a:t> or manipulated with JavaScript using class or id attribute.</a:t>
            </a:r>
          </a:p>
          <a:p>
            <a:pPr algn="just">
              <a:buFont typeface="Wingdings" pitchFamily="2" charset="2"/>
              <a:buChar char="q"/>
            </a:pPr>
            <a:r>
              <a:rPr lang="en-US" dirty="0" smtClean="0">
                <a:latin typeface="Times New Roman" pitchFamily="18" charset="0"/>
                <a:cs typeface="Times New Roman" pitchFamily="18" charset="0"/>
              </a:rPr>
              <a:t>It is like &lt;div&gt; tag but &lt;div&gt; is block level element where as &lt;span&gt; is inline element.</a:t>
            </a:r>
          </a:p>
          <a:p>
            <a:pPr marL="82296" indent="0" algn="just">
              <a:buNone/>
            </a:pPr>
            <a:r>
              <a:rPr lang="en-US" dirty="0" smtClean="0">
                <a:latin typeface="Times New Roman" pitchFamily="18" charset="0"/>
                <a:cs typeface="Times New Roman" pitchFamily="18" charset="0"/>
              </a:rPr>
              <a:t>&lt;</a:t>
            </a:r>
            <a:r>
              <a:rPr lang="en-US" dirty="0">
                <a:latin typeface="Times New Roman" pitchFamily="18" charset="0"/>
                <a:cs typeface="Times New Roman" pitchFamily="18" charset="0"/>
              </a:rPr>
              <a:t>p&gt;My mother has &lt;span </a:t>
            </a:r>
            <a:r>
              <a:rPr lang="en-US" dirty="0" smtClean="0">
                <a:latin typeface="Times New Roman" pitchFamily="18" charset="0"/>
                <a:cs typeface="Times New Roman" pitchFamily="18" charset="0"/>
              </a:rPr>
              <a:t>style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color:blue</a:t>
            </a:r>
            <a:r>
              <a:rPr lang="en-US" dirty="0">
                <a:latin typeface="Times New Roman" pitchFamily="18" charset="0"/>
                <a:cs typeface="Times New Roman" pitchFamily="18" charset="0"/>
              </a:rPr>
              <a:t>"&gt;blue&lt;/span&gt; eyes.&lt;/p&gt;</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33</a:t>
            </a:fld>
            <a:endParaRPr lang="en-US"/>
          </a:p>
        </p:txBody>
      </p:sp>
    </p:spTree>
    <p:extLst>
      <p:ext uri="{BB962C8B-B14F-4D97-AF65-F5344CB8AC3E}">
        <p14:creationId xmlns:p14="http://schemas.microsoft.com/office/powerpoint/2010/main" val="12475085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Comments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1173162"/>
            <a:ext cx="7498080" cy="4800600"/>
          </a:xfrm>
        </p:spPr>
        <p:txBody>
          <a:bodyPr>
            <a:normAutofit/>
          </a:bodyPr>
          <a:lstStyle/>
          <a:p>
            <a:pPr algn="just">
              <a:buFont typeface="Wingdings" pitchFamily="2" charset="2"/>
              <a:buChar char="q"/>
            </a:pPr>
            <a:r>
              <a:rPr lang="en-US" dirty="0" smtClean="0">
                <a:latin typeface="Times New Roman" pitchFamily="18" charset="0"/>
                <a:cs typeface="Times New Roman" pitchFamily="18" charset="0"/>
              </a:rPr>
              <a:t>To make HTML code more readable and understandable, comments are used </a:t>
            </a:r>
          </a:p>
          <a:p>
            <a:pPr algn="just">
              <a:buFont typeface="Wingdings" pitchFamily="2" charset="2"/>
              <a:buChar char="q"/>
            </a:pPr>
            <a:r>
              <a:rPr lang="en-US" dirty="0" smtClean="0">
                <a:latin typeface="Times New Roman" pitchFamily="18" charset="0"/>
                <a:cs typeface="Times New Roman" pitchFamily="18" charset="0"/>
              </a:rPr>
              <a:t>Comments are ignored by the browser and are not displayed</a:t>
            </a:r>
          </a:p>
          <a:p>
            <a:pPr algn="just">
              <a:buFont typeface="Wingdings" pitchFamily="2" charset="2"/>
              <a:buChar char="q"/>
            </a:pPr>
            <a:r>
              <a:rPr lang="en-US" dirty="0" smtClean="0">
                <a:latin typeface="Times New Roman" pitchFamily="18" charset="0"/>
                <a:cs typeface="Times New Roman" pitchFamily="18" charset="0"/>
              </a:rPr>
              <a:t>Comments are written between &lt;!-- and --&gt;</a:t>
            </a:r>
          </a:p>
          <a:p>
            <a:pPr algn="just">
              <a:buFont typeface="Wingdings" pitchFamily="2" charset="2"/>
              <a:buChar char="q"/>
            </a:pPr>
            <a:r>
              <a:rPr lang="en-US" dirty="0" smtClean="0">
                <a:latin typeface="Times New Roman" pitchFamily="18" charset="0"/>
                <a:cs typeface="Times New Roman" pitchFamily="18" charset="0"/>
              </a:rPr>
              <a:t>Example: &lt;!-- this is comment--&gt;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34</a:t>
            </a:fld>
            <a:endParaRPr lang="en-US"/>
          </a:p>
        </p:txBody>
      </p:sp>
    </p:spTree>
    <p:extLst>
      <p:ext uri="{BB962C8B-B14F-4D97-AF65-F5344CB8AC3E}">
        <p14:creationId xmlns:p14="http://schemas.microsoft.com/office/powerpoint/2010/main" val="24184761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Formatting Tags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1173162"/>
            <a:ext cx="7498080" cy="4800600"/>
          </a:xfrm>
        </p:spPr>
        <p:txBody>
          <a:bodyPr>
            <a:normAutofit fontScale="92500" lnSpcReduction="20000"/>
          </a:bodyPr>
          <a:lstStyle/>
          <a:p>
            <a:pPr algn="just">
              <a:buFont typeface="Wingdings" pitchFamily="2" charset="2"/>
              <a:buChar char="q"/>
            </a:pPr>
            <a:r>
              <a:rPr lang="en-US" dirty="0" smtClean="0">
                <a:latin typeface="Times New Roman" pitchFamily="18" charset="0"/>
                <a:cs typeface="Times New Roman" pitchFamily="18" charset="0"/>
              </a:rPr>
              <a:t>HTML formatting is the process of formatting text for better look and feel.</a:t>
            </a:r>
          </a:p>
          <a:p>
            <a:pPr algn="just">
              <a:buFont typeface="Wingdings" pitchFamily="2" charset="2"/>
              <a:buChar char="q"/>
            </a:pPr>
            <a:r>
              <a:rPr lang="en-US" dirty="0" smtClean="0">
                <a:latin typeface="Times New Roman" pitchFamily="18" charset="0"/>
                <a:cs typeface="Times New Roman" pitchFamily="18" charset="0"/>
              </a:rPr>
              <a:t>HTML provide us ability to format text without using CSS.</a:t>
            </a:r>
          </a:p>
          <a:p>
            <a:pPr algn="just">
              <a:buFont typeface="Wingdings" pitchFamily="2" charset="2"/>
              <a:buChar char="q"/>
            </a:pPr>
            <a:r>
              <a:rPr lang="en-US" dirty="0" smtClean="0">
                <a:latin typeface="Times New Roman" pitchFamily="18" charset="0"/>
                <a:cs typeface="Times New Roman" pitchFamily="18" charset="0"/>
              </a:rPr>
              <a:t>Some of formatting tags are: bold, italicized or underlined. There are almost 14 tags are available </a:t>
            </a:r>
          </a:p>
          <a:p>
            <a:pPr algn="just">
              <a:buFont typeface="Wingdings" pitchFamily="2" charset="2"/>
              <a:buChar char="q"/>
            </a:pPr>
            <a:r>
              <a:rPr lang="en-US" dirty="0" smtClean="0">
                <a:latin typeface="Times New Roman" pitchFamily="18" charset="0"/>
                <a:cs typeface="Times New Roman" pitchFamily="18" charset="0"/>
              </a:rPr>
              <a:t>Types of formatting tags:</a:t>
            </a:r>
          </a:p>
          <a:p>
            <a:pPr lvl="1" algn="just">
              <a:buFont typeface="Wingdings" pitchFamily="2" charset="2"/>
              <a:buChar char="v"/>
            </a:pPr>
            <a:r>
              <a:rPr lang="en-US" b="1" dirty="0" smtClean="0">
                <a:latin typeface="Times New Roman" pitchFamily="18" charset="0"/>
                <a:cs typeface="Times New Roman" pitchFamily="18" charset="0"/>
              </a:rPr>
              <a:t>Physical Tag: </a:t>
            </a:r>
            <a:r>
              <a:rPr lang="en-US" dirty="0" smtClean="0">
                <a:latin typeface="Times New Roman" pitchFamily="18" charset="0"/>
                <a:cs typeface="Times New Roman" pitchFamily="18" charset="0"/>
              </a:rPr>
              <a:t>these tags are used to provide visual appearance to the text</a:t>
            </a:r>
          </a:p>
          <a:p>
            <a:pPr lvl="1" algn="just">
              <a:buFont typeface="Wingdings" pitchFamily="2" charset="2"/>
              <a:buChar char="v"/>
            </a:pPr>
            <a:r>
              <a:rPr lang="en-US" b="1" dirty="0" smtClean="0">
                <a:latin typeface="Times New Roman" pitchFamily="18" charset="0"/>
                <a:cs typeface="Times New Roman" pitchFamily="18" charset="0"/>
              </a:rPr>
              <a:t>Logical Tag: </a:t>
            </a:r>
            <a:r>
              <a:rPr lang="en-US" dirty="0" smtClean="0">
                <a:latin typeface="Times New Roman" pitchFamily="18" charset="0"/>
                <a:cs typeface="Times New Roman" pitchFamily="18" charset="0"/>
              </a:rPr>
              <a:t>these tags are used to add some logical or semantic value to the text.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35</a:t>
            </a:fld>
            <a:endParaRPr lang="en-US"/>
          </a:p>
        </p:txBody>
      </p:sp>
    </p:spTree>
    <p:extLst>
      <p:ext uri="{BB962C8B-B14F-4D97-AF65-F5344CB8AC3E}">
        <p14:creationId xmlns:p14="http://schemas.microsoft.com/office/powerpoint/2010/main" val="24184761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Formatting Tags</a:t>
            </a:r>
            <a:endParaRPr lang="en-US"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64906392"/>
              </p:ext>
            </p:extLst>
          </p:nvPr>
        </p:nvGraphicFramePr>
        <p:xfrm>
          <a:off x="1036637" y="914400"/>
          <a:ext cx="7497763" cy="5562600"/>
        </p:xfrm>
        <a:graphic>
          <a:graphicData uri="http://schemas.openxmlformats.org/drawingml/2006/table">
            <a:tbl>
              <a:tblPr firstRow="1" bandRow="1">
                <a:tableStyleId>{5940675A-B579-460E-94D1-54222C63F5DA}</a:tableStyleId>
              </a:tblPr>
              <a:tblGrid>
                <a:gridCol w="1173163"/>
                <a:gridCol w="6324600"/>
              </a:tblGrid>
              <a:tr h="370840">
                <a:tc>
                  <a:txBody>
                    <a:bodyPr/>
                    <a:lstStyle/>
                    <a:p>
                      <a:r>
                        <a:rPr lang="en-US" sz="1800" dirty="0" smtClean="0">
                          <a:latin typeface="Times New Roman" pitchFamily="18" charset="0"/>
                          <a:cs typeface="Times New Roman" pitchFamily="18" charset="0"/>
                        </a:rPr>
                        <a:t>Tag</a:t>
                      </a:r>
                      <a:endParaRPr lang="en-US" sz="1800" dirty="0">
                        <a:latin typeface="Times New Roman" pitchFamily="18" charset="0"/>
                        <a:cs typeface="Times New Roman" pitchFamily="18" charset="0"/>
                      </a:endParaRPr>
                    </a:p>
                  </a:txBody>
                  <a:tcPr>
                    <a:solidFill>
                      <a:schemeClr val="bg2"/>
                    </a:solidFill>
                  </a:tcPr>
                </a:tc>
                <a:tc>
                  <a:txBody>
                    <a:bodyPr/>
                    <a:lstStyle/>
                    <a:p>
                      <a:r>
                        <a:rPr lang="en-US" sz="1800" dirty="0" smtClean="0">
                          <a:latin typeface="Times New Roman" pitchFamily="18" charset="0"/>
                          <a:cs typeface="Times New Roman" pitchFamily="18" charset="0"/>
                        </a:rPr>
                        <a:t>Description</a:t>
                      </a:r>
                      <a:endParaRPr lang="en-US" sz="1800" dirty="0">
                        <a:latin typeface="Times New Roman" pitchFamily="18" charset="0"/>
                        <a:cs typeface="Times New Roman" pitchFamily="18" charset="0"/>
                      </a:endParaRPr>
                    </a:p>
                  </a:txBody>
                  <a:tcPr>
                    <a:solidFill>
                      <a:schemeClr val="bg2"/>
                    </a:solidFill>
                  </a:tcPr>
                </a:tc>
              </a:tr>
              <a:tr h="370840">
                <a:tc>
                  <a:txBody>
                    <a:bodyPr/>
                    <a:lstStyle/>
                    <a:p>
                      <a:r>
                        <a:rPr lang="en-US" sz="1800" dirty="0" smtClean="0">
                          <a:latin typeface="Times New Roman" pitchFamily="18" charset="0"/>
                          <a:cs typeface="Times New Roman" pitchFamily="18" charset="0"/>
                        </a:rPr>
                        <a:t>&lt;b&gt;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Physical</a:t>
                      </a:r>
                      <a:r>
                        <a:rPr lang="en-US" sz="1800" baseline="0" dirty="0" smtClean="0">
                          <a:latin typeface="Times New Roman" pitchFamily="18" charset="0"/>
                          <a:cs typeface="Times New Roman" pitchFamily="18" charset="0"/>
                        </a:rPr>
                        <a:t> Tag, used to bold text</a:t>
                      </a:r>
                      <a:endParaRPr lang="en-US" sz="1800" dirty="0">
                        <a:latin typeface="Times New Roman" pitchFamily="18" charset="0"/>
                        <a:cs typeface="Times New Roman" pitchFamily="18" charset="0"/>
                      </a:endParaRPr>
                    </a:p>
                  </a:txBody>
                  <a:tcPr/>
                </a:tc>
              </a:tr>
              <a:tr h="640080">
                <a:tc>
                  <a:txBody>
                    <a:bodyPr/>
                    <a:lstStyle/>
                    <a:p>
                      <a:r>
                        <a:rPr lang="en-US" sz="1800" dirty="0" smtClean="0">
                          <a:latin typeface="Times New Roman" pitchFamily="18" charset="0"/>
                          <a:cs typeface="Times New Roman" pitchFamily="18" charset="0"/>
                        </a:rPr>
                        <a:t>&lt;strong&gt;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Logical</a:t>
                      </a:r>
                      <a:r>
                        <a:rPr lang="en-US" sz="1800" baseline="0" dirty="0" smtClean="0">
                          <a:latin typeface="Times New Roman" pitchFamily="18" charset="0"/>
                          <a:cs typeface="Times New Roman" pitchFamily="18" charset="0"/>
                        </a:rPr>
                        <a:t> tag,  tells browser that  the text is important</a:t>
                      </a:r>
                      <a:endParaRPr lang="en-US" sz="1800" dirty="0">
                        <a:latin typeface="Times New Roman" pitchFamily="18" charset="0"/>
                        <a:cs typeface="Times New Roman" pitchFamily="18" charset="0"/>
                      </a:endParaRPr>
                    </a:p>
                  </a:txBody>
                  <a:tcPr/>
                </a:tc>
              </a:tr>
              <a:tr h="370840">
                <a:tc>
                  <a:txBody>
                    <a:bodyPr/>
                    <a:lstStyle/>
                    <a:p>
                      <a:r>
                        <a:rPr lang="en-US" sz="1800" dirty="0" smtClean="0">
                          <a:latin typeface="Times New Roman" pitchFamily="18" charset="0"/>
                          <a:cs typeface="Times New Roman" pitchFamily="18" charset="0"/>
                        </a:rPr>
                        <a:t>&lt;i&gt;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Physical tag, make text italicized</a:t>
                      </a:r>
                      <a:endParaRPr lang="en-US" sz="1800" dirty="0">
                        <a:latin typeface="Times New Roman" pitchFamily="18" charset="0"/>
                        <a:cs typeface="Times New Roman" pitchFamily="18" charset="0"/>
                      </a:endParaRPr>
                    </a:p>
                  </a:txBody>
                  <a:tcPr/>
                </a:tc>
              </a:tr>
              <a:tr h="370840">
                <a:tc>
                  <a:txBody>
                    <a:bodyPr/>
                    <a:lstStyle/>
                    <a:p>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em</a:t>
                      </a: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Logical</a:t>
                      </a:r>
                      <a:r>
                        <a:rPr lang="en-US" sz="1800" baseline="0" dirty="0" smtClean="0">
                          <a:latin typeface="Times New Roman" pitchFamily="18" charset="0"/>
                          <a:cs typeface="Times New Roman" pitchFamily="18" charset="0"/>
                        </a:rPr>
                        <a:t> tag, display content in italic</a:t>
                      </a:r>
                      <a:endParaRPr lang="en-US" sz="1800" dirty="0">
                        <a:latin typeface="Times New Roman" pitchFamily="18" charset="0"/>
                        <a:cs typeface="Times New Roman" pitchFamily="18" charset="0"/>
                      </a:endParaRPr>
                    </a:p>
                  </a:txBody>
                  <a:tcPr/>
                </a:tc>
              </a:tr>
              <a:tr h="640080">
                <a:tc>
                  <a:txBody>
                    <a:bodyPr/>
                    <a:lstStyle/>
                    <a:p>
                      <a:r>
                        <a:rPr lang="en-US" sz="1800" dirty="0" smtClean="0">
                          <a:latin typeface="Times New Roman" pitchFamily="18" charset="0"/>
                          <a:cs typeface="Times New Roman" pitchFamily="18" charset="0"/>
                        </a:rPr>
                        <a:t>&lt;mark&gt;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Highlight text</a:t>
                      </a:r>
                      <a:endParaRPr lang="en-US" sz="1800" dirty="0">
                        <a:latin typeface="Times New Roman" pitchFamily="18" charset="0"/>
                        <a:cs typeface="Times New Roman" pitchFamily="18" charset="0"/>
                      </a:endParaRPr>
                    </a:p>
                  </a:txBody>
                  <a:tcPr/>
                </a:tc>
              </a:tr>
              <a:tr h="370840">
                <a:tc>
                  <a:txBody>
                    <a:bodyPr/>
                    <a:lstStyle/>
                    <a:p>
                      <a:r>
                        <a:rPr lang="en-US" sz="1800" dirty="0" smtClean="0">
                          <a:latin typeface="Times New Roman" pitchFamily="18" charset="0"/>
                          <a:cs typeface="Times New Roman" pitchFamily="18" charset="0"/>
                        </a:rPr>
                        <a:t>&lt;u&gt;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Underline text</a:t>
                      </a:r>
                      <a:endParaRPr lang="en-US" sz="1800" dirty="0">
                        <a:latin typeface="Times New Roman" pitchFamily="18" charset="0"/>
                        <a:cs typeface="Times New Roman" pitchFamily="18" charset="0"/>
                      </a:endParaRPr>
                    </a:p>
                  </a:txBody>
                  <a:tcPr/>
                </a:tc>
              </a:tr>
              <a:tr h="370840">
                <a:tc>
                  <a:txBody>
                    <a:bodyPr/>
                    <a:lstStyle/>
                    <a:p>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tt</a:t>
                      </a: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Teletype</a:t>
                      </a:r>
                      <a:r>
                        <a:rPr lang="en-US" sz="1800" smtClean="0">
                          <a:latin typeface="Times New Roman" pitchFamily="18" charset="0"/>
                          <a:cs typeface="Times New Roman" pitchFamily="18" charset="0"/>
                        </a:rPr>
                        <a:t>,  Mono-spaced</a:t>
                      </a:r>
                      <a:endParaRPr lang="en-US" sz="1800" dirty="0">
                        <a:latin typeface="Times New Roman" pitchFamily="18" charset="0"/>
                        <a:cs typeface="Times New Roman" pitchFamily="18" charset="0"/>
                      </a:endParaRPr>
                    </a:p>
                  </a:txBody>
                  <a:tcPr/>
                </a:tc>
              </a:tr>
              <a:tr h="640080">
                <a:tc>
                  <a:txBody>
                    <a:bodyPr/>
                    <a:lstStyle/>
                    <a:p>
                      <a:r>
                        <a:rPr lang="en-US" sz="1800" dirty="0" smtClean="0">
                          <a:latin typeface="Times New Roman" pitchFamily="18" charset="0"/>
                          <a:cs typeface="Times New Roman" pitchFamily="18" charset="0"/>
                        </a:rPr>
                        <a:t>&lt;strike&gt;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Draw strikethrough</a:t>
                      </a:r>
                      <a:endParaRPr lang="en-US" sz="1800" dirty="0">
                        <a:latin typeface="Times New Roman" pitchFamily="18" charset="0"/>
                        <a:cs typeface="Times New Roman" pitchFamily="18" charset="0"/>
                      </a:endParaRPr>
                    </a:p>
                  </a:txBody>
                  <a:tcPr/>
                </a:tc>
              </a:tr>
              <a:tr h="640080">
                <a:tc>
                  <a:txBody>
                    <a:bodyPr/>
                    <a:lstStyle/>
                    <a:p>
                      <a:r>
                        <a:rPr lang="en-US" sz="1800" dirty="0" smtClean="0">
                          <a:latin typeface="Times New Roman" pitchFamily="18" charset="0"/>
                          <a:cs typeface="Times New Roman" pitchFamily="18" charset="0"/>
                        </a:rPr>
                        <a:t>&lt;sup&gt;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Display superscript</a:t>
                      </a:r>
                      <a:endParaRPr lang="en-US" sz="1800" dirty="0">
                        <a:latin typeface="Times New Roman" pitchFamily="18" charset="0"/>
                        <a:cs typeface="Times New Roman" pitchFamily="18" charset="0"/>
                      </a:endParaRPr>
                    </a:p>
                  </a:txBody>
                  <a:tcPr/>
                </a:tc>
              </a:tr>
              <a:tr h="640080">
                <a:tc>
                  <a:txBody>
                    <a:bodyPr/>
                    <a:lstStyle/>
                    <a:p>
                      <a:r>
                        <a:rPr lang="en-US" sz="1800" dirty="0" smtClean="0">
                          <a:latin typeface="Times New Roman" pitchFamily="18" charset="0"/>
                          <a:cs typeface="Times New Roman" pitchFamily="18" charset="0"/>
                        </a:rPr>
                        <a:t>&lt;sub&gt;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Display subscript</a:t>
                      </a:r>
                      <a:endParaRPr lang="en-US" sz="1800" dirty="0">
                        <a:latin typeface="Times New Roman" pitchFamily="18" charset="0"/>
                        <a:cs typeface="Times New Roman" pitchFamily="18" charset="0"/>
                      </a:endParaRPr>
                    </a:p>
                  </a:txBody>
                  <a:tcPr/>
                </a:tc>
              </a:tr>
              <a:tr h="370840">
                <a:tc>
                  <a:txBody>
                    <a:bodyPr/>
                    <a:lstStyle/>
                    <a:p>
                      <a:r>
                        <a:rPr lang="en-US" sz="1800" dirty="0" smtClean="0">
                          <a:latin typeface="Times New Roman" pitchFamily="18" charset="0"/>
                          <a:cs typeface="Times New Roman" pitchFamily="18" charset="0"/>
                        </a:rPr>
                        <a:t>&lt;del&gt;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Display deleted</a:t>
                      </a:r>
                      <a:r>
                        <a:rPr lang="en-US" sz="1800" baseline="0" dirty="0" smtClean="0">
                          <a:latin typeface="Times New Roman" pitchFamily="18" charset="0"/>
                          <a:cs typeface="Times New Roman" pitchFamily="18" charset="0"/>
                        </a:rPr>
                        <a:t> content</a:t>
                      </a:r>
                      <a:endParaRPr lang="en-US" sz="1800" dirty="0">
                        <a:latin typeface="Times New Roman" pitchFamily="18" charset="0"/>
                        <a:cs typeface="Times New Roman" pitchFamily="18" charset="0"/>
                      </a:endParaRPr>
                    </a:p>
                  </a:txBody>
                  <a:tcPr/>
                </a:tc>
              </a:tr>
              <a:tr h="370840">
                <a:tc>
                  <a:txBody>
                    <a:bodyPr/>
                    <a:lstStyle/>
                    <a:p>
                      <a:r>
                        <a:rPr lang="en-US" sz="1800" dirty="0" smtClean="0">
                          <a:latin typeface="Times New Roman" pitchFamily="18" charset="0"/>
                          <a:cs typeface="Times New Roman" pitchFamily="18" charset="0"/>
                        </a:rPr>
                        <a:t>&lt;ins&gt;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Display inserted /added</a:t>
                      </a:r>
                      <a:r>
                        <a:rPr lang="en-US" sz="1800" baseline="0" dirty="0" smtClean="0">
                          <a:latin typeface="Times New Roman" pitchFamily="18" charset="0"/>
                          <a:cs typeface="Times New Roman" pitchFamily="18" charset="0"/>
                        </a:rPr>
                        <a:t> content</a:t>
                      </a:r>
                      <a:endParaRPr lang="en-US" sz="1800" dirty="0">
                        <a:latin typeface="Times New Roman" pitchFamily="18" charset="0"/>
                        <a:cs typeface="Times New Roman" pitchFamily="18" charset="0"/>
                      </a:endParaRPr>
                    </a:p>
                  </a:txBody>
                  <a:tcPr/>
                </a:tc>
              </a:tr>
              <a:tr h="640080">
                <a:tc>
                  <a:txBody>
                    <a:bodyPr/>
                    <a:lstStyle/>
                    <a:p>
                      <a:r>
                        <a:rPr lang="en-US" sz="1800" dirty="0" smtClean="0">
                          <a:latin typeface="Times New Roman" pitchFamily="18" charset="0"/>
                          <a:cs typeface="Times New Roman" pitchFamily="18" charset="0"/>
                        </a:rPr>
                        <a:t>&lt;big&gt;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Increase font</a:t>
                      </a:r>
                      <a:r>
                        <a:rPr lang="en-US" sz="1800" baseline="0" dirty="0" smtClean="0">
                          <a:latin typeface="Times New Roman" pitchFamily="18" charset="0"/>
                          <a:cs typeface="Times New Roman" pitchFamily="18" charset="0"/>
                        </a:rPr>
                        <a:t> size by one conventional unit</a:t>
                      </a:r>
                      <a:endParaRPr lang="en-US" sz="1800" dirty="0">
                        <a:latin typeface="Times New Roman" pitchFamily="18" charset="0"/>
                        <a:cs typeface="Times New Roman" pitchFamily="18" charset="0"/>
                      </a:endParaRPr>
                    </a:p>
                  </a:txBody>
                  <a:tcPr/>
                </a:tc>
              </a:tr>
              <a:tr h="640080">
                <a:tc>
                  <a:txBody>
                    <a:bodyPr/>
                    <a:lstStyle/>
                    <a:p>
                      <a:r>
                        <a:rPr lang="en-US" sz="1800" dirty="0" smtClean="0">
                          <a:latin typeface="Times New Roman" pitchFamily="18" charset="0"/>
                          <a:cs typeface="Times New Roman" pitchFamily="18" charset="0"/>
                        </a:rPr>
                        <a:t>&lt;small&gt;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Decrease font size by one unit from base font size</a:t>
                      </a:r>
                      <a:endParaRPr lang="en-US" sz="1800" dirty="0">
                        <a:latin typeface="Times New Roman" pitchFamily="18" charset="0"/>
                        <a:cs typeface="Times New Roman" pitchFamily="18" charset="0"/>
                      </a:endParaRPr>
                    </a:p>
                  </a:txBody>
                  <a:tcPr/>
                </a:tc>
              </a:tr>
            </a:tbl>
          </a:graphicData>
        </a:graphic>
      </p:graphicFrame>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36</a:t>
            </a:fld>
            <a:endParaRPr lang="en-US"/>
          </a:p>
        </p:txBody>
      </p:sp>
    </p:spTree>
    <p:extLst>
      <p:ext uri="{BB962C8B-B14F-4D97-AF65-F5344CB8AC3E}">
        <p14:creationId xmlns:p14="http://schemas.microsoft.com/office/powerpoint/2010/main" val="31137004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Phrase Tags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1173162"/>
            <a:ext cx="7498080" cy="4800600"/>
          </a:xfrm>
        </p:spPr>
        <p:txBody>
          <a:bodyPr>
            <a:normAutofit fontScale="70000" lnSpcReduction="20000"/>
          </a:bodyPr>
          <a:lstStyle/>
          <a:p>
            <a:pPr algn="just">
              <a:buFont typeface="Wingdings" pitchFamily="2" charset="2"/>
              <a:buChar char="q"/>
            </a:pPr>
            <a:r>
              <a:rPr lang="en-US" dirty="0" smtClean="0">
                <a:latin typeface="Times New Roman" pitchFamily="18" charset="0"/>
                <a:cs typeface="Times New Roman" pitchFamily="18" charset="0"/>
              </a:rPr>
              <a:t>The HTML phrase tags are special purpose tags, which defines the structural meaning of a block of text or </a:t>
            </a:r>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emantics of text.</a:t>
            </a:r>
          </a:p>
          <a:p>
            <a:pPr algn="just">
              <a:buFont typeface="Wingdings" pitchFamily="2" charset="2"/>
              <a:buChar char="q"/>
            </a:pPr>
            <a:r>
              <a:rPr lang="en-US" dirty="0" smtClean="0">
                <a:latin typeface="Times New Roman" pitchFamily="18" charset="0"/>
                <a:cs typeface="Times New Roman" pitchFamily="18" charset="0"/>
              </a:rPr>
              <a:t>Some examples of phrase tags are:</a:t>
            </a:r>
          </a:p>
          <a:p>
            <a:pPr lvl="1" algn="just">
              <a:buFont typeface="Wingdings" pitchFamily="2" charset="2"/>
              <a:buChar char="v"/>
            </a:pPr>
            <a:r>
              <a:rPr lang="en-US" dirty="0" smtClean="0">
                <a:latin typeface="Times New Roman" pitchFamily="18" charset="0"/>
                <a:cs typeface="Times New Roman" pitchFamily="18" charset="0"/>
              </a:rPr>
              <a:t>Abbreviation tag: &lt;</a:t>
            </a:r>
            <a:r>
              <a:rPr lang="en-US" dirty="0" err="1" smtClean="0">
                <a:latin typeface="Times New Roman" pitchFamily="18" charset="0"/>
                <a:cs typeface="Times New Roman" pitchFamily="18" charset="0"/>
              </a:rPr>
              <a:t>abbr</a:t>
            </a:r>
            <a:r>
              <a:rPr lang="en-US" dirty="0" smtClean="0">
                <a:latin typeface="Times New Roman" pitchFamily="18" charset="0"/>
                <a:cs typeface="Times New Roman" pitchFamily="18" charset="0"/>
              </a:rPr>
              <a:t>&gt;</a:t>
            </a:r>
          </a:p>
          <a:p>
            <a:pPr lvl="1" algn="just">
              <a:buFont typeface="Wingdings" pitchFamily="2" charset="2"/>
              <a:buChar char="v"/>
            </a:pPr>
            <a:r>
              <a:rPr lang="en-US" dirty="0" smtClean="0">
                <a:latin typeface="Times New Roman" pitchFamily="18" charset="0"/>
                <a:cs typeface="Times New Roman" pitchFamily="18" charset="0"/>
              </a:rPr>
              <a:t>Acronym tag: &lt;acronym&gt;</a:t>
            </a:r>
          </a:p>
          <a:p>
            <a:pPr lvl="1" algn="just">
              <a:buFont typeface="Wingdings" pitchFamily="2" charset="2"/>
              <a:buChar char="v"/>
            </a:pPr>
            <a:r>
              <a:rPr lang="en-US" dirty="0" smtClean="0">
                <a:latin typeface="Times New Roman" pitchFamily="18" charset="0"/>
                <a:cs typeface="Times New Roman" pitchFamily="18" charset="0"/>
              </a:rPr>
              <a:t>Marked tag: &lt;mark&gt;</a:t>
            </a:r>
          </a:p>
          <a:p>
            <a:pPr lvl="1" algn="just">
              <a:buFont typeface="Wingdings" pitchFamily="2" charset="2"/>
              <a:buChar char="v"/>
            </a:pPr>
            <a:r>
              <a:rPr lang="en-US" dirty="0" smtClean="0">
                <a:latin typeface="Times New Roman" pitchFamily="18" charset="0"/>
                <a:cs typeface="Times New Roman" pitchFamily="18" charset="0"/>
              </a:rPr>
              <a:t>Strong tag: &lt;strong&gt;</a:t>
            </a:r>
          </a:p>
          <a:p>
            <a:pPr lvl="1" algn="just">
              <a:buFont typeface="Wingdings" pitchFamily="2" charset="2"/>
              <a:buChar char="v"/>
            </a:pPr>
            <a:r>
              <a:rPr lang="en-US" dirty="0" smtClean="0">
                <a:latin typeface="Times New Roman" pitchFamily="18" charset="0"/>
                <a:cs typeface="Times New Roman" pitchFamily="18" charset="0"/>
              </a:rPr>
              <a:t>Emphasized tag: &lt;</a:t>
            </a:r>
            <a:r>
              <a:rPr lang="en-US" dirty="0" err="1" smtClean="0">
                <a:latin typeface="Times New Roman" pitchFamily="18" charset="0"/>
                <a:cs typeface="Times New Roman" pitchFamily="18" charset="0"/>
              </a:rPr>
              <a:t>em</a:t>
            </a:r>
            <a:r>
              <a:rPr lang="en-US" dirty="0" smtClean="0">
                <a:latin typeface="Times New Roman" pitchFamily="18" charset="0"/>
                <a:cs typeface="Times New Roman" pitchFamily="18" charset="0"/>
              </a:rPr>
              <a:t>&gt;</a:t>
            </a:r>
          </a:p>
          <a:p>
            <a:pPr lvl="1" algn="just">
              <a:buFont typeface="Wingdings" pitchFamily="2" charset="2"/>
              <a:buChar char="v"/>
            </a:pPr>
            <a:r>
              <a:rPr lang="en-US" dirty="0" smtClean="0">
                <a:latin typeface="Times New Roman" pitchFamily="18" charset="0"/>
                <a:cs typeface="Times New Roman" pitchFamily="18" charset="0"/>
              </a:rPr>
              <a:t>Definition tag: &lt;</a:t>
            </a:r>
            <a:r>
              <a:rPr lang="en-US" dirty="0" err="1" smtClean="0">
                <a:latin typeface="Times New Roman" pitchFamily="18" charset="0"/>
                <a:cs typeface="Times New Roman" pitchFamily="18" charset="0"/>
              </a:rPr>
              <a:t>dfn</a:t>
            </a:r>
            <a:r>
              <a:rPr lang="en-US" dirty="0" smtClean="0">
                <a:latin typeface="Times New Roman" pitchFamily="18" charset="0"/>
                <a:cs typeface="Times New Roman" pitchFamily="18" charset="0"/>
              </a:rPr>
              <a:t>&gt; </a:t>
            </a:r>
          </a:p>
          <a:p>
            <a:pPr lvl="1" algn="just">
              <a:buFont typeface="Wingdings" pitchFamily="2" charset="2"/>
              <a:buChar char="v"/>
            </a:pPr>
            <a:r>
              <a:rPr lang="en-US" dirty="0" smtClean="0">
                <a:latin typeface="Times New Roman" pitchFamily="18" charset="0"/>
                <a:cs typeface="Times New Roman" pitchFamily="18" charset="0"/>
              </a:rPr>
              <a:t>Quoting tag: &lt;</a:t>
            </a:r>
            <a:r>
              <a:rPr lang="en-US" dirty="0" err="1" smtClean="0">
                <a:latin typeface="Times New Roman" pitchFamily="18" charset="0"/>
                <a:cs typeface="Times New Roman" pitchFamily="18" charset="0"/>
              </a:rPr>
              <a:t>blockquote</a:t>
            </a:r>
            <a:r>
              <a:rPr lang="en-US" dirty="0" smtClean="0">
                <a:latin typeface="Times New Roman" pitchFamily="18" charset="0"/>
                <a:cs typeface="Times New Roman" pitchFamily="18" charset="0"/>
              </a:rPr>
              <a:t>&gt;</a:t>
            </a:r>
          </a:p>
          <a:p>
            <a:pPr lvl="1" algn="just">
              <a:buFont typeface="Wingdings" pitchFamily="2" charset="2"/>
              <a:buChar char="v"/>
            </a:pPr>
            <a:r>
              <a:rPr lang="en-US" dirty="0" smtClean="0">
                <a:latin typeface="Times New Roman" pitchFamily="18" charset="0"/>
                <a:cs typeface="Times New Roman" pitchFamily="18" charset="0"/>
              </a:rPr>
              <a:t>Short quote tag: &lt;q&gt;</a:t>
            </a:r>
          </a:p>
          <a:p>
            <a:pPr lvl="1" algn="just">
              <a:buFont typeface="Wingdings" pitchFamily="2" charset="2"/>
              <a:buChar char="v"/>
            </a:pPr>
            <a:r>
              <a:rPr lang="en-US" dirty="0" smtClean="0">
                <a:latin typeface="Times New Roman" pitchFamily="18" charset="0"/>
                <a:cs typeface="Times New Roman" pitchFamily="18" charset="0"/>
              </a:rPr>
              <a:t>Code tag: &lt;code&gt;</a:t>
            </a:r>
          </a:p>
          <a:p>
            <a:pPr lvl="1" algn="just">
              <a:buFont typeface="Wingdings" pitchFamily="2" charset="2"/>
              <a:buChar char="v"/>
            </a:pPr>
            <a:r>
              <a:rPr lang="en-US" dirty="0" smtClean="0">
                <a:latin typeface="Times New Roman" pitchFamily="18" charset="0"/>
                <a:cs typeface="Times New Roman" pitchFamily="18" charset="0"/>
              </a:rPr>
              <a:t>Keyboard tag: &lt;</a:t>
            </a:r>
            <a:r>
              <a:rPr lang="en-US" dirty="0" err="1" smtClean="0">
                <a:latin typeface="Times New Roman" pitchFamily="18" charset="0"/>
                <a:cs typeface="Times New Roman" pitchFamily="18" charset="0"/>
              </a:rPr>
              <a:t>kbd</a:t>
            </a:r>
            <a:r>
              <a:rPr lang="en-US" dirty="0" smtClean="0">
                <a:latin typeface="Times New Roman" pitchFamily="18" charset="0"/>
                <a:cs typeface="Times New Roman" pitchFamily="18" charset="0"/>
              </a:rPr>
              <a:t>&gt;</a:t>
            </a:r>
          </a:p>
          <a:p>
            <a:pPr lvl="1" algn="just">
              <a:buFont typeface="Wingdings" pitchFamily="2" charset="2"/>
              <a:buChar char="v"/>
            </a:pPr>
            <a:r>
              <a:rPr lang="en-US" dirty="0" smtClean="0">
                <a:latin typeface="Times New Roman" pitchFamily="18" charset="0"/>
                <a:cs typeface="Times New Roman" pitchFamily="18" charset="0"/>
              </a:rPr>
              <a:t>Address tag: &lt;address&gt;</a:t>
            </a:r>
          </a:p>
          <a:p>
            <a:pPr lvl="1" algn="just">
              <a:buFont typeface="Wingdings" pitchFamily="2" charset="2"/>
              <a:buChar char="v"/>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37</a:t>
            </a:fld>
            <a:endParaRPr lang="en-US"/>
          </a:p>
        </p:txBody>
      </p:sp>
    </p:spTree>
    <p:extLst>
      <p:ext uri="{BB962C8B-B14F-4D97-AF65-F5344CB8AC3E}">
        <p14:creationId xmlns:p14="http://schemas.microsoft.com/office/powerpoint/2010/main" val="671528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Colors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1173162"/>
            <a:ext cx="7498080" cy="4800600"/>
          </a:xfrm>
        </p:spPr>
        <p:txBody>
          <a:bodyPr>
            <a:normAutofit fontScale="92500" lnSpcReduction="20000"/>
          </a:bodyPr>
          <a:lstStyle/>
          <a:p>
            <a:pPr algn="just">
              <a:buFont typeface="Wingdings" pitchFamily="2" charset="2"/>
              <a:buChar char="q"/>
            </a:pPr>
            <a:r>
              <a:rPr lang="en-US" dirty="0" smtClean="0">
                <a:latin typeface="Times New Roman" pitchFamily="18" charset="0"/>
                <a:cs typeface="Times New Roman" pitchFamily="18" charset="0"/>
              </a:rPr>
              <a:t>HTML colors are specified with predefined color names, or with RGB, HEX, HSL, RGBA or HSLA values</a:t>
            </a:r>
          </a:p>
          <a:p>
            <a:pPr algn="just">
              <a:buFont typeface="Wingdings" pitchFamily="2" charset="2"/>
              <a:buChar char="q"/>
            </a:pPr>
            <a:r>
              <a:rPr lang="en-US" dirty="0" smtClean="0">
                <a:latin typeface="Times New Roman" pitchFamily="18" charset="0"/>
                <a:cs typeface="Times New Roman" pitchFamily="18" charset="0"/>
              </a:rPr>
              <a:t>HTML supports 140 standard color names like: tomato, orange, </a:t>
            </a:r>
            <a:r>
              <a:rPr lang="en-US" dirty="0" err="1" smtClean="0">
                <a:latin typeface="Times New Roman" pitchFamily="18" charset="0"/>
                <a:cs typeface="Times New Roman" pitchFamily="18" charset="0"/>
              </a:rPr>
              <a:t>dodgerBlue</a:t>
            </a:r>
            <a:r>
              <a:rPr lang="en-US" dirty="0" smtClean="0">
                <a:latin typeface="Times New Roman" pitchFamily="18" charset="0"/>
                <a:cs typeface="Times New Roman" pitchFamily="18" charset="0"/>
              </a:rPr>
              <a:t>, gray, violate etc.</a:t>
            </a:r>
          </a:p>
          <a:p>
            <a:pPr algn="just">
              <a:buFont typeface="Wingdings" pitchFamily="2" charset="2"/>
              <a:buChar char="q"/>
            </a:pPr>
            <a:r>
              <a:rPr lang="en-US" dirty="0" smtClean="0">
                <a:latin typeface="Times New Roman" pitchFamily="18" charset="0"/>
                <a:cs typeface="Times New Roman" pitchFamily="18" charset="0"/>
              </a:rPr>
              <a:t>In html, colors can also be specified using RGB values, HEX values, HSL values, RGBA values, and HSLA values as:</a:t>
            </a:r>
          </a:p>
          <a:p>
            <a:pPr lvl="1" algn="just">
              <a:buFont typeface="Wingdings" pitchFamily="2" charset="2"/>
              <a:buChar char="q"/>
            </a:pPr>
            <a:r>
              <a:rPr lang="en-US" dirty="0" err="1" smtClean="0">
                <a:latin typeface="Times New Roman" pitchFamily="18" charset="0"/>
                <a:cs typeface="Times New Roman" pitchFamily="18" charset="0"/>
              </a:rPr>
              <a:t>Rgb</a:t>
            </a:r>
            <a:r>
              <a:rPr lang="en-US" dirty="0" smtClean="0">
                <a:latin typeface="Times New Roman" pitchFamily="18" charset="0"/>
                <a:cs typeface="Times New Roman" pitchFamily="18" charset="0"/>
              </a:rPr>
              <a:t>(255,99,71)</a:t>
            </a:r>
          </a:p>
          <a:p>
            <a:pPr lvl="1" algn="just">
              <a:buFont typeface="Wingdings" pitchFamily="2" charset="2"/>
              <a:buChar char="q"/>
            </a:pPr>
            <a:r>
              <a:rPr lang="en-US" dirty="0" smtClean="0">
                <a:latin typeface="Times New Roman" pitchFamily="18" charset="0"/>
                <a:cs typeface="Times New Roman" pitchFamily="18" charset="0"/>
              </a:rPr>
              <a:t>#ff6347</a:t>
            </a:r>
          </a:p>
          <a:p>
            <a:pPr lvl="1" algn="just">
              <a:buFont typeface="Wingdings" pitchFamily="2" charset="2"/>
              <a:buChar char="q"/>
            </a:pPr>
            <a:r>
              <a:rPr lang="en-US" dirty="0" err="1">
                <a:latin typeface="Times New Roman" pitchFamily="18" charset="0"/>
                <a:cs typeface="Times New Roman" pitchFamily="18" charset="0"/>
              </a:rPr>
              <a:t>h</a:t>
            </a:r>
            <a:r>
              <a:rPr lang="en-US" dirty="0" err="1" smtClean="0">
                <a:latin typeface="Times New Roman" pitchFamily="18" charset="0"/>
                <a:cs typeface="Times New Roman" pitchFamily="18" charset="0"/>
              </a:rPr>
              <a:t>sl</a:t>
            </a:r>
            <a:r>
              <a:rPr lang="en-US" dirty="0" smtClean="0">
                <a:latin typeface="Times New Roman" pitchFamily="18" charset="0"/>
                <a:cs typeface="Times New Roman" pitchFamily="18" charset="0"/>
              </a:rPr>
              <a:t>(9,100%,64%)</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38</a:t>
            </a:fld>
            <a:endParaRPr lang="en-US"/>
          </a:p>
        </p:txBody>
      </p:sp>
    </p:spTree>
    <p:extLst>
      <p:ext uri="{BB962C8B-B14F-4D97-AF65-F5344CB8AC3E}">
        <p14:creationId xmlns:p14="http://schemas.microsoft.com/office/powerpoint/2010/main" val="1441499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Colors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1173162"/>
            <a:ext cx="7498080" cy="5227638"/>
          </a:xfrm>
        </p:spPr>
        <p:txBody>
          <a:bodyPr>
            <a:normAutofit fontScale="55000" lnSpcReduction="20000"/>
          </a:bodyPr>
          <a:lstStyle/>
          <a:p>
            <a:pPr marL="82296" indent="0" algn="just">
              <a:buNone/>
            </a:pPr>
            <a:r>
              <a:rPr lang="en-US" b="1" dirty="0" smtClean="0">
                <a:latin typeface="Times New Roman" pitchFamily="18" charset="0"/>
                <a:cs typeface="Times New Roman" pitchFamily="18" charset="0"/>
              </a:rPr>
              <a:t>RGB/RGBA</a:t>
            </a:r>
          </a:p>
          <a:p>
            <a:pPr algn="just">
              <a:buFont typeface="Wingdings" pitchFamily="2" charset="2"/>
              <a:buChar char="q"/>
            </a:pPr>
            <a:r>
              <a:rPr lang="en-US" dirty="0" smtClean="0">
                <a:latin typeface="Times New Roman" pitchFamily="18" charset="0"/>
                <a:cs typeface="Times New Roman" pitchFamily="18" charset="0"/>
              </a:rPr>
              <a:t>An RGB value represents RED, GREEN and BLUE light sources</a:t>
            </a:r>
          </a:p>
          <a:p>
            <a:pPr algn="just">
              <a:buFont typeface="Wingdings" pitchFamily="2" charset="2"/>
              <a:buChar char="q"/>
            </a:pPr>
            <a:r>
              <a:rPr lang="en-US" dirty="0" smtClean="0">
                <a:latin typeface="Times New Roman" pitchFamily="18" charset="0"/>
                <a:cs typeface="Times New Roman" pitchFamily="18" charset="0"/>
              </a:rPr>
              <a:t>An RGBA color value is extension of RGB with an Alpha channel(opacity)</a:t>
            </a:r>
          </a:p>
          <a:p>
            <a:pPr algn="just">
              <a:buFont typeface="Wingdings" pitchFamily="2" charset="2"/>
              <a:buChar char="q"/>
            </a:pPr>
            <a:r>
              <a:rPr lang="en-US" dirty="0" smtClean="0">
                <a:latin typeface="Times New Roman" pitchFamily="18" charset="0"/>
                <a:cs typeface="Times New Roman" pitchFamily="18" charset="0"/>
              </a:rPr>
              <a:t>A RGB color can be specified as:</a:t>
            </a:r>
          </a:p>
          <a:p>
            <a:pPr marL="402336" lvl="1" indent="0" algn="just">
              <a:buNone/>
            </a:pPr>
            <a:r>
              <a:rPr lang="en-US" dirty="0" err="1">
                <a:latin typeface="Times New Roman" pitchFamily="18" charset="0"/>
                <a:cs typeface="Times New Roman" pitchFamily="18" charset="0"/>
              </a:rPr>
              <a:t>r</a:t>
            </a:r>
            <a:r>
              <a:rPr lang="en-US" dirty="0" err="1" smtClean="0">
                <a:latin typeface="Times New Roman" pitchFamily="18" charset="0"/>
                <a:cs typeface="Times New Roman" pitchFamily="18" charset="0"/>
              </a:rPr>
              <a:t>gb</a:t>
            </a:r>
            <a:r>
              <a:rPr lang="en-US" dirty="0" smtClean="0">
                <a:latin typeface="Times New Roman" pitchFamily="18" charset="0"/>
                <a:cs typeface="Times New Roman" pitchFamily="18" charset="0"/>
              </a:rPr>
              <a:t>(red, green, blue)</a:t>
            </a:r>
            <a:endParaRPr lang="en-US" dirty="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Each parameter defines the intensity of the color with value between 0 and 255</a:t>
            </a:r>
          </a:p>
          <a:p>
            <a:pPr algn="just">
              <a:buFont typeface="Wingdings" pitchFamily="2" charset="2"/>
              <a:buChar char="q"/>
            </a:pPr>
            <a:r>
              <a:rPr lang="en-US" dirty="0" smtClean="0">
                <a:latin typeface="Times New Roman" pitchFamily="18" charset="0"/>
                <a:cs typeface="Times New Roman" pitchFamily="18" charset="0"/>
              </a:rPr>
              <a:t>256*256*256 =16777216 possible colors</a:t>
            </a:r>
          </a:p>
          <a:p>
            <a:pPr algn="just">
              <a:buFont typeface="Wingdings" pitchFamily="2" charset="2"/>
              <a:buChar char="q"/>
            </a:pPr>
            <a:r>
              <a:rPr lang="en-US" dirty="0" smtClean="0">
                <a:latin typeface="Times New Roman" pitchFamily="18" charset="0"/>
                <a:cs typeface="Times New Roman" pitchFamily="18" charset="0"/>
              </a:rPr>
              <a:t>Example:</a:t>
            </a:r>
          </a:p>
          <a:p>
            <a:pPr lvl="1" algn="just">
              <a:buFont typeface="Wingdings" pitchFamily="2" charset="2"/>
              <a:buChar char="q"/>
            </a:pPr>
            <a:r>
              <a:rPr lang="en-US" dirty="0" smtClean="0">
                <a:latin typeface="Times New Roman" pitchFamily="18" charset="0"/>
                <a:cs typeface="Times New Roman" pitchFamily="18" charset="0"/>
              </a:rPr>
              <a:t>Red= </a:t>
            </a:r>
            <a:r>
              <a:rPr lang="en-US" dirty="0" err="1" smtClean="0">
                <a:latin typeface="Times New Roman" pitchFamily="18" charset="0"/>
                <a:cs typeface="Times New Roman" pitchFamily="18" charset="0"/>
              </a:rPr>
              <a:t>rgb</a:t>
            </a:r>
            <a:r>
              <a:rPr lang="en-US" dirty="0" smtClean="0">
                <a:latin typeface="Times New Roman" pitchFamily="18" charset="0"/>
                <a:cs typeface="Times New Roman" pitchFamily="18" charset="0"/>
              </a:rPr>
              <a:t>(255,0,0)</a:t>
            </a:r>
          </a:p>
          <a:p>
            <a:pPr lvl="1" algn="just">
              <a:buFont typeface="Wingdings" pitchFamily="2" charset="2"/>
              <a:buChar char="q"/>
            </a:pPr>
            <a:r>
              <a:rPr lang="en-US" dirty="0" smtClean="0">
                <a:latin typeface="Times New Roman" pitchFamily="18" charset="0"/>
                <a:cs typeface="Times New Roman" pitchFamily="18" charset="0"/>
              </a:rPr>
              <a:t>Green =</a:t>
            </a:r>
            <a:r>
              <a:rPr lang="en-US" dirty="0" err="1" smtClean="0">
                <a:latin typeface="Times New Roman" pitchFamily="18" charset="0"/>
                <a:cs typeface="Times New Roman" pitchFamily="18" charset="0"/>
              </a:rPr>
              <a:t>rgb</a:t>
            </a:r>
            <a:r>
              <a:rPr lang="en-US" dirty="0" smtClean="0">
                <a:latin typeface="Times New Roman" pitchFamily="18" charset="0"/>
                <a:cs typeface="Times New Roman" pitchFamily="18" charset="0"/>
              </a:rPr>
              <a:t>(0,255,0)</a:t>
            </a:r>
          </a:p>
          <a:p>
            <a:pPr lvl="1" algn="just">
              <a:buFont typeface="Wingdings" pitchFamily="2" charset="2"/>
              <a:buChar char="q"/>
            </a:pPr>
            <a:r>
              <a:rPr lang="en-US" dirty="0" smtClean="0">
                <a:latin typeface="Times New Roman" pitchFamily="18" charset="0"/>
                <a:cs typeface="Times New Roman" pitchFamily="18" charset="0"/>
              </a:rPr>
              <a:t>Blue=</a:t>
            </a:r>
            <a:r>
              <a:rPr lang="en-US" dirty="0" err="1" smtClean="0">
                <a:latin typeface="Times New Roman" pitchFamily="18" charset="0"/>
                <a:cs typeface="Times New Roman" pitchFamily="18" charset="0"/>
              </a:rPr>
              <a:t>rgb</a:t>
            </a:r>
            <a:r>
              <a:rPr lang="en-US" dirty="0" smtClean="0">
                <a:latin typeface="Times New Roman" pitchFamily="18" charset="0"/>
                <a:cs typeface="Times New Roman" pitchFamily="18" charset="0"/>
              </a:rPr>
              <a:t>(0,0,255)</a:t>
            </a:r>
          </a:p>
          <a:p>
            <a:pPr lvl="1" algn="just">
              <a:buFont typeface="Wingdings" pitchFamily="2" charset="2"/>
              <a:buChar char="q"/>
            </a:pPr>
            <a:r>
              <a:rPr lang="en-US" dirty="0" smtClean="0">
                <a:latin typeface="Times New Roman" pitchFamily="18" charset="0"/>
                <a:cs typeface="Times New Roman" pitchFamily="18" charset="0"/>
              </a:rPr>
              <a:t>Black=</a:t>
            </a:r>
            <a:r>
              <a:rPr lang="en-US" dirty="0" err="1" smtClean="0">
                <a:latin typeface="Times New Roman" pitchFamily="18" charset="0"/>
                <a:cs typeface="Times New Roman" pitchFamily="18" charset="0"/>
              </a:rPr>
              <a:t>rgb</a:t>
            </a:r>
            <a:r>
              <a:rPr lang="en-US" dirty="0" smtClean="0">
                <a:latin typeface="Times New Roman" pitchFamily="18" charset="0"/>
                <a:cs typeface="Times New Roman" pitchFamily="18" charset="0"/>
              </a:rPr>
              <a:t>(0,0,0)</a:t>
            </a:r>
          </a:p>
          <a:p>
            <a:pPr lvl="1" algn="just">
              <a:buFont typeface="Wingdings" pitchFamily="2" charset="2"/>
              <a:buChar char="q"/>
            </a:pPr>
            <a:r>
              <a:rPr lang="en-US" dirty="0" smtClean="0">
                <a:latin typeface="Times New Roman" pitchFamily="18" charset="0"/>
                <a:cs typeface="Times New Roman" pitchFamily="18" charset="0"/>
              </a:rPr>
              <a:t>White= </a:t>
            </a:r>
            <a:r>
              <a:rPr lang="en-US" dirty="0" err="1" smtClean="0">
                <a:latin typeface="Times New Roman" pitchFamily="18" charset="0"/>
                <a:cs typeface="Times New Roman" pitchFamily="18" charset="0"/>
              </a:rPr>
              <a:t>rgb</a:t>
            </a:r>
            <a:r>
              <a:rPr lang="en-US" dirty="0" smtClean="0">
                <a:latin typeface="Times New Roman" pitchFamily="18" charset="0"/>
                <a:cs typeface="Times New Roman" pitchFamily="18" charset="0"/>
              </a:rPr>
              <a:t>(255,255,255)</a:t>
            </a:r>
          </a:p>
          <a:p>
            <a:pPr algn="just">
              <a:buFont typeface="Wingdings" pitchFamily="2" charset="2"/>
              <a:buChar char="q"/>
            </a:pPr>
            <a:r>
              <a:rPr lang="en-US" dirty="0">
                <a:latin typeface="Times New Roman" pitchFamily="18" charset="0"/>
                <a:cs typeface="Times New Roman" pitchFamily="18" charset="0"/>
              </a:rPr>
              <a:t>A color can be specified as:</a:t>
            </a:r>
          </a:p>
          <a:p>
            <a:pPr marL="402336" lvl="1" indent="0" algn="just">
              <a:buNone/>
            </a:pPr>
            <a:r>
              <a:rPr lang="en-US" dirty="0" err="1">
                <a:latin typeface="Times New Roman" pitchFamily="18" charset="0"/>
                <a:cs typeface="Times New Roman" pitchFamily="18" charset="0"/>
              </a:rPr>
              <a:t>rgb</a:t>
            </a:r>
            <a:r>
              <a:rPr lang="en-US" dirty="0">
                <a:latin typeface="Times New Roman" pitchFamily="18" charset="0"/>
                <a:cs typeface="Times New Roman" pitchFamily="18" charset="0"/>
              </a:rPr>
              <a:t>(red, green, blue)</a:t>
            </a:r>
          </a:p>
          <a:p>
            <a:pPr algn="just">
              <a:buFont typeface="Wingdings" pitchFamily="2" charset="2"/>
              <a:buChar char="q"/>
            </a:pPr>
            <a:r>
              <a:rPr lang="en-US" dirty="0" smtClean="0">
                <a:latin typeface="Times New Roman" pitchFamily="18" charset="0"/>
                <a:cs typeface="Times New Roman" pitchFamily="18" charset="0"/>
              </a:rPr>
              <a:t>The alpha parameter is a number between  0.0(fully transparent)  and 1.0(not transparent at all)</a:t>
            </a:r>
            <a:endParaRPr lang="en-US" dirty="0">
              <a:latin typeface="Times New Roman" pitchFamily="18" charset="0"/>
              <a:cs typeface="Times New Roman" pitchFamily="18" charset="0"/>
            </a:endParaRPr>
          </a:p>
          <a:p>
            <a:pPr marL="402336" lvl="1" indent="0" algn="just">
              <a:buNone/>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39</a:t>
            </a:fld>
            <a:endParaRPr lang="en-US"/>
          </a:p>
        </p:txBody>
      </p:sp>
    </p:spTree>
    <p:extLst>
      <p:ext uri="{BB962C8B-B14F-4D97-AF65-F5344CB8AC3E}">
        <p14:creationId xmlns:p14="http://schemas.microsoft.com/office/powerpoint/2010/main" val="1370336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lstStyle/>
          <a:p>
            <a:r>
              <a:rPr lang="en-US" dirty="0" smtClean="0">
                <a:latin typeface="Times New Roman" pitchFamily="18" charset="0"/>
                <a:cs typeface="Times New Roman" pitchFamily="18" charset="0"/>
              </a:rPr>
              <a:t>Features of HTML</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257800"/>
          </a:xfrm>
        </p:spPr>
        <p:txBody>
          <a:bodyPr>
            <a:normAutofit fontScale="92500" lnSpcReduction="20000"/>
          </a:bodyPr>
          <a:lstStyle/>
          <a:p>
            <a:pPr marL="484632" indent="-457200" algn="just">
              <a:buFont typeface="Wingdings" pitchFamily="2" charset="2"/>
              <a:buChar char="q"/>
            </a:pPr>
            <a:r>
              <a:rPr lang="en-US" dirty="0" smtClean="0">
                <a:latin typeface="Times New Roman" pitchFamily="18" charset="0"/>
                <a:cs typeface="Times New Roman" pitchFamily="18" charset="0"/>
              </a:rPr>
              <a:t>HTML is </a:t>
            </a:r>
            <a:r>
              <a:rPr lang="en-US" b="1" dirty="0" smtClean="0">
                <a:latin typeface="Times New Roman" pitchFamily="18" charset="0"/>
                <a:cs typeface="Times New Roman" pitchFamily="18" charset="0"/>
              </a:rPr>
              <a:t>very easy and simple language</a:t>
            </a:r>
            <a:r>
              <a:rPr lang="en-US" dirty="0" smtClean="0">
                <a:latin typeface="Times New Roman" pitchFamily="18" charset="0"/>
                <a:cs typeface="Times New Roman" pitchFamily="18" charset="0"/>
              </a:rPr>
              <a:t>. It can be easily understood and modified.</a:t>
            </a:r>
          </a:p>
          <a:p>
            <a:pPr marL="484632" indent="-457200" algn="just">
              <a:buFont typeface="Wingdings" pitchFamily="2" charset="2"/>
              <a:buChar char="q"/>
            </a:pPr>
            <a:r>
              <a:rPr lang="en-US" dirty="0" smtClean="0">
                <a:latin typeface="Times New Roman" pitchFamily="18" charset="0"/>
                <a:cs typeface="Times New Roman" pitchFamily="18" charset="0"/>
              </a:rPr>
              <a:t>We can make an </a:t>
            </a:r>
            <a:r>
              <a:rPr lang="en-US" b="1" dirty="0" smtClean="0">
                <a:latin typeface="Times New Roman" pitchFamily="18" charset="0"/>
                <a:cs typeface="Times New Roman" pitchFamily="18" charset="0"/>
              </a:rPr>
              <a:t>effective presentation </a:t>
            </a:r>
            <a:r>
              <a:rPr lang="en-US" dirty="0" smtClean="0">
                <a:latin typeface="Times New Roman" pitchFamily="18" charset="0"/>
                <a:cs typeface="Times New Roman" pitchFamily="18" charset="0"/>
              </a:rPr>
              <a:t>with HTML because it has a lot of formatting tags.</a:t>
            </a:r>
          </a:p>
          <a:p>
            <a:pPr marL="484632" indent="-457200" algn="just">
              <a:buFont typeface="Wingdings" pitchFamily="2" charset="2"/>
              <a:buChar char="q"/>
            </a:pPr>
            <a:r>
              <a:rPr lang="en-US" b="1" dirty="0" smtClean="0">
                <a:latin typeface="Times New Roman" pitchFamily="18" charset="0"/>
                <a:cs typeface="Times New Roman" pitchFamily="18" charset="0"/>
              </a:rPr>
              <a:t>It is markup language</a:t>
            </a:r>
            <a:r>
              <a:rPr lang="en-US" dirty="0" smtClean="0">
                <a:latin typeface="Times New Roman" pitchFamily="18" charset="0"/>
                <a:cs typeface="Times New Roman" pitchFamily="18" charset="0"/>
              </a:rPr>
              <a:t>, so it provides a flexible way to design web pages along with the text.</a:t>
            </a:r>
          </a:p>
          <a:p>
            <a:pPr marL="484632" indent="-457200" algn="just">
              <a:buFont typeface="Wingdings" pitchFamily="2" charset="2"/>
              <a:buChar char="q"/>
            </a:pPr>
            <a:r>
              <a:rPr lang="en-US" b="1" dirty="0" smtClean="0">
                <a:latin typeface="Times New Roman" pitchFamily="18" charset="0"/>
                <a:cs typeface="Times New Roman" pitchFamily="18" charset="0"/>
              </a:rPr>
              <a:t>It facilitates programmers to add a link </a:t>
            </a:r>
            <a:r>
              <a:rPr lang="en-US" dirty="0" smtClean="0">
                <a:latin typeface="Times New Roman" pitchFamily="18" charset="0"/>
                <a:cs typeface="Times New Roman" pitchFamily="18" charset="0"/>
              </a:rPr>
              <a:t>on the web pages, so it enhances the interest of browsing of the user.</a:t>
            </a:r>
          </a:p>
          <a:p>
            <a:pPr marL="484632" indent="-457200" algn="just">
              <a:buFont typeface="Wingdings" pitchFamily="2" charset="2"/>
              <a:buChar char="q"/>
            </a:pPr>
            <a:r>
              <a:rPr lang="en-US" b="1" dirty="0" smtClean="0">
                <a:latin typeface="Times New Roman" pitchFamily="18" charset="0"/>
                <a:cs typeface="Times New Roman" pitchFamily="18" charset="0"/>
              </a:rPr>
              <a:t>It is platform independent</a:t>
            </a:r>
            <a:r>
              <a:rPr lang="en-US" dirty="0" smtClean="0">
                <a:latin typeface="Times New Roman" pitchFamily="18" charset="0"/>
                <a:cs typeface="Times New Roman" pitchFamily="18" charset="0"/>
              </a:rPr>
              <a:t> because it can be displayed on any platform like Windows, Linux, Macintosh, etc.</a:t>
            </a:r>
          </a:p>
          <a:p>
            <a:pPr marL="484632" indent="-457200" algn="just">
              <a:buFont typeface="Wingdings" pitchFamily="2" charset="2"/>
              <a:buChar char="q"/>
            </a:pPr>
            <a:r>
              <a:rPr lang="en-US" b="1" dirty="0" smtClean="0">
                <a:latin typeface="Times New Roman" pitchFamily="18" charset="0"/>
                <a:cs typeface="Times New Roman" pitchFamily="18" charset="0"/>
              </a:rPr>
              <a:t>It facilitates programmers to add Graphics, videos, and sound </a:t>
            </a:r>
            <a:r>
              <a:rPr lang="en-US" dirty="0" smtClean="0">
                <a:latin typeface="Times New Roman" pitchFamily="18" charset="0"/>
                <a:cs typeface="Times New Roman" pitchFamily="18" charset="0"/>
              </a:rPr>
              <a:t>to the web pages which makes it more attractive and interactive.</a:t>
            </a:r>
          </a:p>
          <a:p>
            <a:pPr marL="484632" indent="-457200" algn="just">
              <a:buFont typeface="Wingdings" pitchFamily="2" charset="2"/>
              <a:buChar char="q"/>
            </a:pPr>
            <a:r>
              <a:rPr lang="en-US" dirty="0" smtClean="0">
                <a:latin typeface="Times New Roman" pitchFamily="18" charset="0"/>
                <a:cs typeface="Times New Roman" pitchFamily="18" charset="0"/>
              </a:rPr>
              <a:t>It is </a:t>
            </a:r>
            <a:r>
              <a:rPr lang="en-US" b="1" dirty="0" smtClean="0">
                <a:latin typeface="Times New Roman" pitchFamily="18" charset="0"/>
                <a:cs typeface="Times New Roman" pitchFamily="18" charset="0"/>
              </a:rPr>
              <a:t>case-insensitive language.</a:t>
            </a:r>
          </a:p>
          <a:p>
            <a:pPr marL="484632" indent="-457200" algn="just">
              <a:buFont typeface="Wingdings" pitchFamily="2" charset="2"/>
              <a:buChar char="q"/>
            </a:pPr>
            <a:endParaRPr lang="en-US" dirty="0" smtClean="0">
              <a:latin typeface="Times New Roman" pitchFamily="18" charset="0"/>
              <a:cs typeface="Times New Roman" pitchFamily="18" charset="0"/>
            </a:endParaRPr>
          </a:p>
          <a:p>
            <a:pPr marL="484632" indent="-457200" algn="just">
              <a:buFont typeface="Wingdings" pitchFamily="2" charset="2"/>
              <a:buChar char="q"/>
            </a:pPr>
            <a:endParaRPr lang="en-US" dirty="0" smtClean="0">
              <a:latin typeface="Times New Roman" pitchFamily="18" charset="0"/>
              <a:cs typeface="Times New Roman" pitchFamily="18" charset="0"/>
            </a:endParaRPr>
          </a:p>
          <a:p>
            <a:pPr marL="484632" indent="-457200" algn="just">
              <a:buFont typeface="Wingdings" pitchFamily="2" charset="2"/>
              <a:buChar char="q"/>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4</a:t>
            </a:fld>
            <a:endParaRPr lang="en-US"/>
          </a:p>
        </p:txBody>
      </p:sp>
    </p:spTree>
    <p:extLst>
      <p:ext uri="{BB962C8B-B14F-4D97-AF65-F5344CB8AC3E}">
        <p14:creationId xmlns:p14="http://schemas.microsoft.com/office/powerpoint/2010/main" val="31222933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Colors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227638"/>
          </a:xfrm>
        </p:spPr>
        <p:txBody>
          <a:bodyPr>
            <a:normAutofit/>
          </a:bodyPr>
          <a:lstStyle/>
          <a:p>
            <a:pPr marL="82296" indent="0" algn="just">
              <a:buNone/>
            </a:pPr>
            <a:r>
              <a:rPr lang="en-US" b="1" dirty="0" smtClean="0">
                <a:latin typeface="Times New Roman" pitchFamily="18" charset="0"/>
                <a:cs typeface="Times New Roman" pitchFamily="18" charset="0"/>
              </a:rPr>
              <a:t>HEX</a:t>
            </a:r>
          </a:p>
          <a:p>
            <a:pPr algn="just">
              <a:buFont typeface="Wingdings" pitchFamily="2" charset="2"/>
              <a:buChar char="q"/>
            </a:pPr>
            <a:r>
              <a:rPr lang="en-US" dirty="0" smtClean="0">
                <a:latin typeface="Times New Roman" pitchFamily="18" charset="0"/>
                <a:cs typeface="Times New Roman" pitchFamily="18" charset="0"/>
              </a:rPr>
              <a:t>A hexadecimal color is specified with : #RRGGBB, where RR(red), GG(green) and BB(blue) hexadecimal integers specify the components of the color.</a:t>
            </a:r>
          </a:p>
          <a:p>
            <a:pPr algn="just">
              <a:buFont typeface="Wingdings" pitchFamily="2" charset="2"/>
              <a:buChar char="q"/>
            </a:pPr>
            <a:r>
              <a:rPr lang="en-US" dirty="0" smtClean="0">
                <a:latin typeface="Times New Roman" pitchFamily="18" charset="0"/>
                <a:cs typeface="Times New Roman" pitchFamily="18" charset="0"/>
              </a:rPr>
              <a:t>Example</a:t>
            </a:r>
          </a:p>
          <a:p>
            <a:pPr lvl="1" algn="just">
              <a:buFont typeface="Wingdings" pitchFamily="2" charset="2"/>
              <a:buChar char="v"/>
            </a:pPr>
            <a:r>
              <a:rPr lang="en-US" dirty="0" smtClean="0">
                <a:latin typeface="Times New Roman" pitchFamily="18" charset="0"/>
                <a:cs typeface="Times New Roman" pitchFamily="18" charset="0"/>
              </a:rPr>
              <a:t>Red: #ff0000</a:t>
            </a:r>
          </a:p>
          <a:p>
            <a:pPr lvl="1" algn="just">
              <a:buFont typeface="Wingdings" pitchFamily="2" charset="2"/>
              <a:buChar char="v"/>
            </a:pPr>
            <a:r>
              <a:rPr lang="en-US" dirty="0" smtClean="0">
                <a:latin typeface="Times New Roman" pitchFamily="18" charset="0"/>
                <a:cs typeface="Times New Roman" pitchFamily="18" charset="0"/>
              </a:rPr>
              <a:t>Green: #00ff00</a:t>
            </a:r>
          </a:p>
          <a:p>
            <a:pPr lvl="1" algn="just">
              <a:buFont typeface="Wingdings" pitchFamily="2" charset="2"/>
              <a:buChar char="v"/>
            </a:pPr>
            <a:r>
              <a:rPr lang="en-US" dirty="0" smtClean="0">
                <a:latin typeface="Times New Roman" pitchFamily="18" charset="0"/>
                <a:cs typeface="Times New Roman" pitchFamily="18" charset="0"/>
              </a:rPr>
              <a:t>Black: #000000</a:t>
            </a:r>
          </a:p>
          <a:p>
            <a:pPr lvl="1" algn="just">
              <a:buFont typeface="Wingdings" pitchFamily="2" charset="2"/>
              <a:buChar char="v"/>
            </a:pPr>
            <a:r>
              <a:rPr lang="en-US" dirty="0" smtClean="0">
                <a:latin typeface="Times New Roman" pitchFamily="18" charset="0"/>
                <a:cs typeface="Times New Roman" pitchFamily="18" charset="0"/>
              </a:rPr>
              <a:t>White: #</a:t>
            </a:r>
            <a:r>
              <a:rPr lang="en-US" dirty="0" err="1" smtClean="0">
                <a:latin typeface="Times New Roman" pitchFamily="18" charset="0"/>
                <a:cs typeface="Times New Roman" pitchFamily="18" charset="0"/>
              </a:rPr>
              <a:t>ffffff</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40</a:t>
            </a:fld>
            <a:endParaRPr lang="en-US"/>
          </a:p>
        </p:txBody>
      </p:sp>
    </p:spTree>
    <p:extLst>
      <p:ext uri="{BB962C8B-B14F-4D97-AF65-F5344CB8AC3E}">
        <p14:creationId xmlns:p14="http://schemas.microsoft.com/office/powerpoint/2010/main" val="36632991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Colors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410200"/>
          </a:xfrm>
        </p:spPr>
        <p:txBody>
          <a:bodyPr>
            <a:normAutofit fontScale="55000" lnSpcReduction="20000"/>
          </a:bodyPr>
          <a:lstStyle/>
          <a:p>
            <a:pPr marL="82296" indent="0" algn="just">
              <a:buNone/>
            </a:pPr>
            <a:r>
              <a:rPr lang="en-US" b="1" dirty="0" smtClean="0">
                <a:latin typeface="Times New Roman" pitchFamily="18" charset="0"/>
                <a:cs typeface="Times New Roman" pitchFamily="18" charset="0"/>
              </a:rPr>
              <a:t>HSL/ HSLA</a:t>
            </a:r>
          </a:p>
          <a:p>
            <a:pPr algn="just">
              <a:buFont typeface="Wingdings" pitchFamily="2" charset="2"/>
              <a:buChar char="q"/>
            </a:pPr>
            <a:r>
              <a:rPr lang="en-US" dirty="0" smtClean="0">
                <a:latin typeface="Times New Roman" pitchFamily="18" charset="0"/>
                <a:cs typeface="Times New Roman" pitchFamily="18" charset="0"/>
              </a:rPr>
              <a:t>HSL stands for hue, saturation and lightness</a:t>
            </a:r>
          </a:p>
          <a:p>
            <a:pPr algn="just">
              <a:buFont typeface="Wingdings" pitchFamily="2" charset="2"/>
              <a:buChar char="q"/>
            </a:pPr>
            <a:r>
              <a:rPr lang="en-US" dirty="0" smtClean="0">
                <a:latin typeface="Times New Roman" pitchFamily="18" charset="0"/>
                <a:cs typeface="Times New Roman" pitchFamily="18" charset="0"/>
              </a:rPr>
              <a:t>HSLA color values are an extension of HSL with an alpha channel(opacity)</a:t>
            </a:r>
          </a:p>
          <a:p>
            <a:pPr algn="just">
              <a:buFont typeface="Wingdings" pitchFamily="2" charset="2"/>
              <a:buChar char="q"/>
            </a:pPr>
            <a:r>
              <a:rPr lang="en-US" dirty="0" smtClean="0">
                <a:latin typeface="Times New Roman" pitchFamily="18" charset="0"/>
                <a:cs typeface="Times New Roman" pitchFamily="18" charset="0"/>
              </a:rPr>
              <a:t>Color can be specified as:</a:t>
            </a:r>
          </a:p>
          <a:p>
            <a:pPr marL="82296" indent="0" algn="just">
              <a:buNone/>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hsl</a:t>
            </a:r>
            <a:r>
              <a:rPr lang="en-US" dirty="0" smtClean="0">
                <a:latin typeface="Times New Roman" pitchFamily="18" charset="0"/>
                <a:cs typeface="Times New Roman" pitchFamily="18" charset="0"/>
              </a:rPr>
              <a:t>(hue, </a:t>
            </a:r>
            <a:r>
              <a:rPr lang="en-US" dirty="0" err="1" smtClean="0">
                <a:latin typeface="Times New Roman" pitchFamily="18" charset="0"/>
                <a:cs typeface="Times New Roman" pitchFamily="18" charset="0"/>
              </a:rPr>
              <a:t>saturation,lightness</a:t>
            </a:r>
            <a:r>
              <a:rPr lang="en-US" dirty="0" smtClean="0">
                <a:latin typeface="Times New Roman" pitchFamily="18" charset="0"/>
                <a:cs typeface="Times New Roman" pitchFamily="18" charset="0"/>
              </a:rPr>
              <a:t>)</a:t>
            </a:r>
          </a:p>
          <a:p>
            <a:pPr marL="82296" indent="0" algn="just">
              <a:buNone/>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hsla</a:t>
            </a:r>
            <a:r>
              <a:rPr lang="en-US" dirty="0" smtClean="0">
                <a:latin typeface="Times New Roman" pitchFamily="18" charset="0"/>
                <a:cs typeface="Times New Roman" pitchFamily="18" charset="0"/>
              </a:rPr>
              <a:t>(hue, saturation, lightness)</a:t>
            </a:r>
          </a:p>
          <a:p>
            <a:pPr algn="just">
              <a:buFont typeface="Wingdings" pitchFamily="2" charset="2"/>
              <a:buChar char="q"/>
            </a:pPr>
            <a:r>
              <a:rPr lang="en-US" dirty="0" smtClean="0">
                <a:latin typeface="Times New Roman" pitchFamily="18" charset="0"/>
                <a:cs typeface="Times New Roman" pitchFamily="18" charset="0"/>
              </a:rPr>
              <a:t>Hue is degree on the color wheel from 0 to 360. o is red, 120 is green and 240 is blue.</a:t>
            </a:r>
          </a:p>
          <a:p>
            <a:pPr algn="just">
              <a:buFont typeface="Wingdings" pitchFamily="2" charset="2"/>
              <a:buChar char="q"/>
            </a:pPr>
            <a:r>
              <a:rPr lang="en-US" dirty="0" smtClean="0">
                <a:latin typeface="Times New Roman" pitchFamily="18" charset="0"/>
                <a:cs typeface="Times New Roman" pitchFamily="18" charset="0"/>
              </a:rPr>
              <a:t>Saturation is a percentage value. 0% shade of gray and 100% is the full color.</a:t>
            </a:r>
          </a:p>
          <a:p>
            <a:pPr algn="just">
              <a:buFont typeface="Wingdings" pitchFamily="2" charset="2"/>
              <a:buChar char="q"/>
            </a:pPr>
            <a:r>
              <a:rPr lang="en-US" dirty="0" smtClean="0">
                <a:latin typeface="Times New Roman" pitchFamily="18" charset="0"/>
                <a:cs typeface="Times New Roman" pitchFamily="18" charset="0"/>
              </a:rPr>
              <a:t>Lightness is also percentage value. 0% (no light) is black and 100%(full light)  is white.</a:t>
            </a:r>
          </a:p>
          <a:p>
            <a:pPr algn="just">
              <a:buFont typeface="Wingdings" pitchFamily="2" charset="2"/>
              <a:buChar char="q"/>
            </a:pPr>
            <a:r>
              <a:rPr lang="en-US" dirty="0" smtClean="0">
                <a:latin typeface="Times New Roman" pitchFamily="18" charset="0"/>
                <a:cs typeface="Times New Roman" pitchFamily="18" charset="0"/>
              </a:rPr>
              <a:t>Alpha parameter is number between 0.0  and 1.0</a:t>
            </a:r>
            <a:endParaRPr lang="en-US" dirty="0">
              <a:latin typeface="Times New Roman" pitchFamily="18" charset="0"/>
              <a:cs typeface="Times New Roman" pitchFamily="18" charset="0"/>
            </a:endParaRPr>
          </a:p>
          <a:p>
            <a:pPr marL="82296" indent="0" algn="just">
              <a:buNone/>
            </a:pPr>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Example</a:t>
            </a:r>
          </a:p>
          <a:p>
            <a:pPr lvl="1" algn="just">
              <a:buFont typeface="Wingdings" pitchFamily="2" charset="2"/>
              <a:buChar char="v"/>
            </a:pPr>
            <a:r>
              <a:rPr lang="en-US" dirty="0" smtClean="0">
                <a:latin typeface="Times New Roman" pitchFamily="18" charset="0"/>
                <a:cs typeface="Times New Roman" pitchFamily="18" charset="0"/>
              </a:rPr>
              <a:t>Red: </a:t>
            </a:r>
            <a:r>
              <a:rPr lang="en-US" dirty="0" err="1" smtClean="0">
                <a:latin typeface="Times New Roman" pitchFamily="18" charset="0"/>
                <a:cs typeface="Times New Roman" pitchFamily="18" charset="0"/>
              </a:rPr>
              <a:t>hsl</a:t>
            </a:r>
            <a:r>
              <a:rPr lang="en-US" dirty="0" smtClean="0">
                <a:latin typeface="Times New Roman" pitchFamily="18" charset="0"/>
                <a:cs typeface="Times New Roman" pitchFamily="18" charset="0"/>
              </a:rPr>
              <a:t>(0, 100%,50%)</a:t>
            </a:r>
          </a:p>
          <a:p>
            <a:pPr lvl="1" algn="just">
              <a:buFont typeface="Wingdings" pitchFamily="2" charset="2"/>
              <a:buChar char="v"/>
            </a:pPr>
            <a:r>
              <a:rPr lang="en-US" dirty="0" smtClean="0">
                <a:latin typeface="Times New Roman" pitchFamily="18" charset="0"/>
                <a:cs typeface="Times New Roman" pitchFamily="18" charset="0"/>
              </a:rPr>
              <a:t>Red: </a:t>
            </a:r>
            <a:r>
              <a:rPr lang="en-US" dirty="0" err="1" smtClean="0">
                <a:latin typeface="Times New Roman" pitchFamily="18" charset="0"/>
                <a:cs typeface="Times New Roman" pitchFamily="18" charset="0"/>
              </a:rPr>
              <a:t>hsla</a:t>
            </a:r>
            <a:r>
              <a:rPr lang="en-US" dirty="0" smtClean="0">
                <a:latin typeface="Times New Roman" pitchFamily="18" charset="0"/>
                <a:cs typeface="Times New Roman" pitchFamily="18" charset="0"/>
              </a:rPr>
              <a:t>(0,100%,50%,0.5)</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41</a:t>
            </a:fld>
            <a:endParaRPr lang="en-US"/>
          </a:p>
        </p:txBody>
      </p:sp>
    </p:spTree>
    <p:extLst>
      <p:ext uri="{BB962C8B-B14F-4D97-AF65-F5344CB8AC3E}">
        <p14:creationId xmlns:p14="http://schemas.microsoft.com/office/powerpoint/2010/main" val="19171515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Image Element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410200"/>
          </a:xfrm>
        </p:spPr>
        <p:txBody>
          <a:bodyPr>
            <a:normAutofit fontScale="62500" lnSpcReduction="20000"/>
          </a:bodyPr>
          <a:lstStyle/>
          <a:p>
            <a:pPr algn="just">
              <a:buFont typeface="Wingdings" pitchFamily="2" charset="2"/>
              <a:buChar char="q"/>
            </a:pPr>
            <a:r>
              <a:rPr lang="en-US" dirty="0" smtClean="0">
                <a:latin typeface="Times New Roman" pitchFamily="18" charset="0"/>
                <a:cs typeface="Times New Roman" pitchFamily="18" charset="0"/>
              </a:rPr>
              <a:t>The HTML &lt;</a:t>
            </a:r>
            <a:r>
              <a:rPr lang="en-US" dirty="0" err="1" smtClean="0">
                <a:latin typeface="Times New Roman" pitchFamily="18" charset="0"/>
                <a:cs typeface="Times New Roman" pitchFamily="18" charset="0"/>
              </a:rPr>
              <a:t>img</a:t>
            </a:r>
            <a:r>
              <a:rPr lang="en-US" dirty="0" smtClean="0">
                <a:latin typeface="Times New Roman" pitchFamily="18" charset="0"/>
                <a:cs typeface="Times New Roman" pitchFamily="18" charset="0"/>
              </a:rPr>
              <a:t>&gt; tag is used to embed an image in a web page.</a:t>
            </a:r>
          </a:p>
          <a:p>
            <a:pPr algn="just">
              <a:buFont typeface="Wingdings" pitchFamily="2" charset="2"/>
              <a:buChar char="q"/>
            </a:pPr>
            <a:r>
              <a:rPr lang="en-US" dirty="0" smtClean="0">
                <a:latin typeface="Times New Roman" pitchFamily="18" charset="0"/>
                <a:cs typeface="Times New Roman" pitchFamily="18" charset="0"/>
              </a:rPr>
              <a:t>This tag is empty tag that contains attributes only, does not have closing tag.</a:t>
            </a:r>
          </a:p>
          <a:p>
            <a:pPr marL="82296" indent="0" algn="just">
              <a:buNone/>
            </a:pPr>
            <a:r>
              <a:rPr lang="en-US" b="1" dirty="0" smtClean="0">
                <a:latin typeface="Times New Roman" pitchFamily="18" charset="0"/>
                <a:cs typeface="Times New Roman" pitchFamily="18" charset="0"/>
              </a:rPr>
              <a:t>Attributes of HTML </a:t>
            </a:r>
            <a:r>
              <a:rPr lang="en-US" b="1" dirty="0" err="1" smtClean="0">
                <a:latin typeface="Times New Roman" pitchFamily="18" charset="0"/>
                <a:cs typeface="Times New Roman" pitchFamily="18" charset="0"/>
              </a:rPr>
              <a:t>img</a:t>
            </a:r>
            <a:r>
              <a:rPr lang="en-US" b="1" dirty="0" smtClean="0">
                <a:latin typeface="Times New Roman" pitchFamily="18" charset="0"/>
                <a:cs typeface="Times New Roman" pitchFamily="18" charset="0"/>
              </a:rPr>
              <a:t> tag</a:t>
            </a:r>
          </a:p>
          <a:p>
            <a:pPr algn="just">
              <a:buFont typeface="Wingdings" pitchFamily="2" charset="2"/>
              <a:buChar char="q"/>
            </a:pP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 </a:t>
            </a:r>
          </a:p>
          <a:p>
            <a:pPr lvl="1" algn="just">
              <a:buFont typeface="Wingdings" pitchFamily="2" charset="2"/>
              <a:buChar char="v"/>
            </a:pPr>
            <a:r>
              <a:rPr lang="en-US" dirty="0" smtClean="0">
                <a:latin typeface="Times New Roman" pitchFamily="18" charset="0"/>
                <a:cs typeface="Times New Roman" pitchFamily="18" charset="0"/>
              </a:rPr>
              <a:t>It is necessary that describes the source or path of the image.</a:t>
            </a:r>
          </a:p>
          <a:p>
            <a:pPr lvl="1" algn="just">
              <a:buFont typeface="Wingdings" pitchFamily="2" charset="2"/>
              <a:buChar char="v"/>
            </a:pPr>
            <a:r>
              <a:rPr lang="en-US" dirty="0" smtClean="0">
                <a:latin typeface="Times New Roman" pitchFamily="18" charset="0"/>
                <a:cs typeface="Times New Roman" pitchFamily="18" charset="0"/>
              </a:rPr>
              <a:t>It instructs the browser where to look for the image on the server</a:t>
            </a:r>
          </a:p>
          <a:p>
            <a:pPr lvl="1" algn="just">
              <a:buFont typeface="Wingdings" pitchFamily="2" charset="2"/>
              <a:buChar char="v"/>
            </a:pPr>
            <a:r>
              <a:rPr lang="en-US" dirty="0" smtClean="0">
                <a:latin typeface="Times New Roman" pitchFamily="18" charset="0"/>
                <a:cs typeface="Times New Roman" pitchFamily="18" charset="0"/>
              </a:rPr>
              <a:t>Location of image may be either on same directory or another directory or server too.</a:t>
            </a:r>
          </a:p>
          <a:p>
            <a:pPr algn="just">
              <a:buFont typeface="Wingdings" pitchFamily="2" charset="2"/>
              <a:buChar char="q"/>
            </a:pPr>
            <a:r>
              <a:rPr lang="en-US" dirty="0" smtClean="0">
                <a:latin typeface="Times New Roman" pitchFamily="18" charset="0"/>
                <a:cs typeface="Times New Roman" pitchFamily="18" charset="0"/>
              </a:rPr>
              <a:t>Alt</a:t>
            </a:r>
          </a:p>
          <a:p>
            <a:pPr lvl="1" algn="just">
              <a:buFont typeface="Wingdings" pitchFamily="2" charset="2"/>
              <a:buChar char="v"/>
            </a:pPr>
            <a:r>
              <a:rPr lang="en-US" dirty="0" smtClean="0">
                <a:latin typeface="Times New Roman" pitchFamily="18" charset="0"/>
                <a:cs typeface="Times New Roman" pitchFamily="18" charset="0"/>
              </a:rPr>
              <a:t>This attribute defines an alternate text for the image, if it can’t be displayed.</a:t>
            </a:r>
          </a:p>
          <a:p>
            <a:pPr lvl="1" algn="just">
              <a:buFont typeface="Wingdings" pitchFamily="2" charset="2"/>
              <a:buChar char="v"/>
            </a:pPr>
            <a:r>
              <a:rPr lang="en-US" dirty="0" smtClean="0">
                <a:latin typeface="Times New Roman" pitchFamily="18" charset="0"/>
                <a:cs typeface="Times New Roman" pitchFamily="18" charset="0"/>
              </a:rPr>
              <a:t>The value of the alt attribute describe the image in words</a:t>
            </a:r>
          </a:p>
          <a:p>
            <a:pPr lvl="1" algn="just">
              <a:buFont typeface="Wingdings" pitchFamily="2" charset="2"/>
              <a:buChar char="v"/>
            </a:pPr>
            <a:r>
              <a:rPr lang="en-US" dirty="0" smtClean="0">
                <a:latin typeface="Times New Roman" pitchFamily="18" charset="0"/>
                <a:cs typeface="Times New Roman" pitchFamily="18" charset="0"/>
              </a:rPr>
              <a:t>Its good for the SEO prospective</a:t>
            </a:r>
          </a:p>
          <a:p>
            <a:pPr algn="just">
              <a:buFont typeface="Wingdings" pitchFamily="2" charset="2"/>
              <a:buChar char="q"/>
            </a:pPr>
            <a:r>
              <a:rPr lang="en-US" dirty="0" smtClean="0">
                <a:latin typeface="Times New Roman" pitchFamily="18" charset="0"/>
                <a:cs typeface="Times New Roman" pitchFamily="18" charset="0"/>
              </a:rPr>
              <a:t>width and height</a:t>
            </a:r>
          </a:p>
          <a:p>
            <a:pPr lvl="1" algn="just">
              <a:buFont typeface="Wingdings" pitchFamily="2" charset="2"/>
              <a:buChar char="v"/>
            </a:pPr>
            <a:r>
              <a:rPr lang="en-US" dirty="0" smtClean="0">
                <a:latin typeface="Times New Roman" pitchFamily="18" charset="0"/>
                <a:cs typeface="Times New Roman" pitchFamily="18" charset="0"/>
              </a:rPr>
              <a:t>These attribute always define the width and height of image in pixels</a:t>
            </a:r>
          </a:p>
          <a:p>
            <a:pPr algn="just">
              <a:buFont typeface="Wingdings" pitchFamily="2" charset="2"/>
              <a:buChar char="q"/>
            </a:pPr>
            <a:r>
              <a:rPr lang="en-US" dirty="0" smtClean="0">
                <a:latin typeface="Times New Roman" pitchFamily="18" charset="0"/>
                <a:cs typeface="Times New Roman" pitchFamily="18" charset="0"/>
              </a:rPr>
              <a:t>Syntax: </a:t>
            </a:r>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img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url</a:t>
            </a:r>
            <a:r>
              <a:rPr lang="en-US" dirty="0">
                <a:latin typeface="Times New Roman" pitchFamily="18" charset="0"/>
                <a:cs typeface="Times New Roman" pitchFamily="18" charset="0"/>
              </a:rPr>
              <a:t>" alt="</a:t>
            </a:r>
            <a:r>
              <a:rPr lang="en-US" i="1" dirty="0" err="1">
                <a:latin typeface="Times New Roman" pitchFamily="18" charset="0"/>
                <a:cs typeface="Times New Roman" pitchFamily="18" charset="0"/>
              </a:rPr>
              <a:t>alternatetext</a:t>
            </a:r>
            <a:r>
              <a:rPr lang="en-US" dirty="0">
                <a:latin typeface="Times New Roman" pitchFamily="18" charset="0"/>
                <a:cs typeface="Times New Roman" pitchFamily="18" charset="0"/>
              </a:rPr>
              <a:t>"&gt;</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42</a:t>
            </a:fld>
            <a:endParaRPr lang="en-US"/>
          </a:p>
        </p:txBody>
      </p:sp>
    </p:spTree>
    <p:extLst>
      <p:ext uri="{BB962C8B-B14F-4D97-AF65-F5344CB8AC3E}">
        <p14:creationId xmlns:p14="http://schemas.microsoft.com/office/powerpoint/2010/main" val="29444923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Lists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410200"/>
          </a:xfrm>
        </p:spPr>
        <p:txBody>
          <a:bodyPr>
            <a:normAutofit fontScale="47500" lnSpcReduction="20000"/>
          </a:bodyPr>
          <a:lstStyle/>
          <a:p>
            <a:pPr algn="just">
              <a:buFont typeface="Wingdings" pitchFamily="2" charset="2"/>
              <a:buChar char="q"/>
            </a:pPr>
            <a:r>
              <a:rPr lang="en-US" dirty="0" smtClean="0">
                <a:latin typeface="Times New Roman" pitchFamily="18" charset="0"/>
                <a:cs typeface="Times New Roman" pitchFamily="18" charset="0"/>
              </a:rPr>
              <a:t>HTML lists are used to specify lists of information.</a:t>
            </a:r>
          </a:p>
          <a:p>
            <a:pPr algn="just">
              <a:buFont typeface="Wingdings" pitchFamily="2" charset="2"/>
              <a:buChar char="q"/>
            </a:pPr>
            <a:r>
              <a:rPr lang="en-US" dirty="0" smtClean="0">
                <a:latin typeface="Times New Roman" pitchFamily="18" charset="0"/>
                <a:cs typeface="Times New Roman" pitchFamily="18" charset="0"/>
              </a:rPr>
              <a:t>All lists may contain one or more list elements.</a:t>
            </a:r>
          </a:p>
          <a:p>
            <a:pPr marL="82296" indent="0" algn="just">
              <a:buNone/>
            </a:pPr>
            <a:r>
              <a:rPr lang="en-US" b="1" dirty="0" smtClean="0">
                <a:latin typeface="Times New Roman" pitchFamily="18" charset="0"/>
                <a:cs typeface="Times New Roman" pitchFamily="18" charset="0"/>
              </a:rPr>
              <a:t>Types of lists:</a:t>
            </a:r>
          </a:p>
          <a:p>
            <a:pPr algn="just">
              <a:buFont typeface="Wingdings" pitchFamily="2" charset="2"/>
              <a:buChar char="q"/>
            </a:pPr>
            <a:r>
              <a:rPr lang="en-US" b="1" dirty="0" smtClean="0">
                <a:latin typeface="Times New Roman" pitchFamily="18" charset="0"/>
                <a:cs typeface="Times New Roman" pitchFamily="18" charset="0"/>
              </a:rPr>
              <a:t>Ordered list</a:t>
            </a:r>
            <a:r>
              <a:rPr lang="en-US" dirty="0" smtClean="0">
                <a:latin typeface="Times New Roman" pitchFamily="18" charset="0"/>
                <a:cs typeface="Times New Roman" pitchFamily="18" charset="0"/>
              </a:rPr>
              <a:t>: all the lists are marked with numbers by </a:t>
            </a:r>
            <a:r>
              <a:rPr lang="en-US" dirty="0" err="1" smtClean="0">
                <a:latin typeface="Times New Roman" pitchFamily="18" charset="0"/>
                <a:cs typeface="Times New Roman" pitchFamily="18" charset="0"/>
              </a:rPr>
              <a:t>defalt</a:t>
            </a:r>
            <a:r>
              <a:rPr lang="en-US" dirty="0" smtClean="0">
                <a:latin typeface="Times New Roman" pitchFamily="18" charset="0"/>
                <a:cs typeface="Times New Roman" pitchFamily="18" charset="0"/>
              </a:rPr>
              <a:t>. It is also known as numbered list. And &lt;</a:t>
            </a:r>
            <a:r>
              <a:rPr lang="en-US" dirty="0" err="1" smtClean="0">
                <a:latin typeface="Times New Roman" pitchFamily="18" charset="0"/>
                <a:cs typeface="Times New Roman" pitchFamily="18" charset="0"/>
              </a:rPr>
              <a:t>ol</a:t>
            </a:r>
            <a:r>
              <a:rPr lang="en-US" dirty="0" smtClean="0">
                <a:latin typeface="Times New Roman" pitchFamily="18" charset="0"/>
                <a:cs typeface="Times New Roman" pitchFamily="18" charset="0"/>
              </a:rPr>
              <a:t>&gt; tag is used for </a:t>
            </a:r>
            <a:r>
              <a:rPr lang="en-US" dirty="0" err="1" smtClean="0">
                <a:latin typeface="Times New Roman" pitchFamily="18" charset="0"/>
                <a:cs typeface="Times New Roman" pitchFamily="18" charset="0"/>
              </a:rPr>
              <a:t>oredered</a:t>
            </a:r>
            <a:r>
              <a:rPr lang="en-US" dirty="0" smtClean="0">
                <a:latin typeface="Times New Roman" pitchFamily="18" charset="0"/>
                <a:cs typeface="Times New Roman" pitchFamily="18" charset="0"/>
              </a:rPr>
              <a:t> list and &lt;li&gt; tag is used to list item.</a:t>
            </a:r>
          </a:p>
          <a:p>
            <a:pPr marL="402336" lvl="1" indent="0" algn="just">
              <a:buNone/>
            </a:pPr>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ol</a:t>
            </a:r>
            <a:r>
              <a:rPr lang="en-US" dirty="0" smtClean="0">
                <a:latin typeface="Times New Roman" pitchFamily="18" charset="0"/>
                <a:cs typeface="Times New Roman" pitchFamily="18" charset="0"/>
              </a:rPr>
              <a:t>&gt;</a:t>
            </a:r>
          </a:p>
          <a:p>
            <a:pPr marL="402336" lvl="1" indent="0" algn="just">
              <a:buNone/>
            </a:pPr>
            <a:r>
              <a:rPr lang="en-US" dirty="0" smtClean="0">
                <a:latin typeface="Times New Roman" pitchFamily="18" charset="0"/>
                <a:cs typeface="Times New Roman" pitchFamily="18" charset="0"/>
              </a:rPr>
              <a:t>		&lt;li&gt;item&lt;/li&gt;</a:t>
            </a:r>
            <a:endParaRPr lang="en-US" dirty="0">
              <a:latin typeface="Times New Roman" pitchFamily="18" charset="0"/>
              <a:cs typeface="Times New Roman" pitchFamily="18" charset="0"/>
            </a:endParaRPr>
          </a:p>
          <a:p>
            <a:pPr marL="402336" lvl="1"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ol</a:t>
            </a:r>
            <a:r>
              <a:rPr lang="en-US" dirty="0" smtClean="0">
                <a:latin typeface="Times New Roman" pitchFamily="18" charset="0"/>
                <a:cs typeface="Times New Roman" pitchFamily="18" charset="0"/>
              </a:rPr>
              <a:t>&gt;</a:t>
            </a:r>
          </a:p>
          <a:p>
            <a:pPr algn="just">
              <a:buFont typeface="Wingdings" pitchFamily="2" charset="2"/>
              <a:buChar char="q"/>
            </a:pPr>
            <a:r>
              <a:rPr lang="en-US" b="1" dirty="0" smtClean="0">
                <a:latin typeface="Times New Roman" pitchFamily="18" charset="0"/>
                <a:cs typeface="Times New Roman" pitchFamily="18" charset="0"/>
              </a:rPr>
              <a:t>Unordered list: </a:t>
            </a:r>
            <a:r>
              <a:rPr lang="en-US" dirty="0" smtClean="0">
                <a:latin typeface="Times New Roman" pitchFamily="18" charset="0"/>
                <a:cs typeface="Times New Roman" pitchFamily="18" charset="0"/>
              </a:rPr>
              <a:t>all the lists are marked with bullets. So its also known as bulleted list. &lt;</a:t>
            </a:r>
            <a:r>
              <a:rPr lang="en-US" dirty="0" err="1" smtClean="0">
                <a:latin typeface="Times New Roman" pitchFamily="18" charset="0"/>
                <a:cs typeface="Times New Roman" pitchFamily="18" charset="0"/>
              </a:rPr>
              <a:t>ul</a:t>
            </a:r>
            <a:r>
              <a:rPr lang="en-US" dirty="0" smtClean="0">
                <a:latin typeface="Times New Roman" pitchFamily="18" charset="0"/>
                <a:cs typeface="Times New Roman" pitchFamily="18" charset="0"/>
              </a:rPr>
              <a:t> &gt; tag is used for this list.</a:t>
            </a:r>
          </a:p>
          <a:p>
            <a:pPr marL="82296" indent="0" algn="just">
              <a:buNone/>
            </a:pPr>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ul</a:t>
            </a:r>
            <a:r>
              <a:rPr lang="en-US" dirty="0" smtClean="0">
                <a:latin typeface="Times New Roman" pitchFamily="18" charset="0"/>
                <a:cs typeface="Times New Roman" pitchFamily="18" charset="0"/>
              </a:rPr>
              <a:t>&gt;</a:t>
            </a:r>
          </a:p>
          <a:p>
            <a:pPr marL="82296"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&lt;li&gt;item&gt;</a:t>
            </a:r>
          </a:p>
          <a:p>
            <a:pPr marL="82296"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ul</a:t>
            </a:r>
            <a:r>
              <a:rPr lang="en-US" dirty="0" smtClean="0">
                <a:latin typeface="Times New Roman" pitchFamily="18" charset="0"/>
                <a:cs typeface="Times New Roman" pitchFamily="18" charset="0"/>
              </a:rPr>
              <a:t>&gt;</a:t>
            </a:r>
          </a:p>
          <a:p>
            <a:pPr algn="just">
              <a:buFont typeface="Wingdings" pitchFamily="2" charset="2"/>
              <a:buChar char="q"/>
            </a:pPr>
            <a:r>
              <a:rPr lang="en-US" b="1" dirty="0" smtClean="0">
                <a:latin typeface="Times New Roman" pitchFamily="18" charset="0"/>
                <a:cs typeface="Times New Roman" pitchFamily="18" charset="0"/>
              </a:rPr>
              <a:t>Definition list: </a:t>
            </a:r>
            <a:r>
              <a:rPr lang="en-US" dirty="0" smtClean="0">
                <a:latin typeface="Times New Roman" pitchFamily="18" charset="0"/>
                <a:cs typeface="Times New Roman" pitchFamily="18" charset="0"/>
              </a:rPr>
              <a:t>HTML description list is also a list style which is supported by HTML and XHTML.  </a:t>
            </a:r>
          </a:p>
          <a:p>
            <a:pPr lvl="1" algn="just"/>
            <a:r>
              <a:rPr lang="en-US" b="1" dirty="0" smtClean="0">
                <a:latin typeface="Times New Roman" pitchFamily="18" charset="0"/>
                <a:cs typeface="Times New Roman" pitchFamily="18" charset="0"/>
              </a:rPr>
              <a:t>&lt;dl&gt; </a:t>
            </a:r>
            <a:r>
              <a:rPr lang="en-US" dirty="0" smtClean="0">
                <a:latin typeface="Times New Roman" pitchFamily="18" charset="0"/>
                <a:cs typeface="Times New Roman" pitchFamily="18" charset="0"/>
              </a:rPr>
              <a:t>tag defines start of the list</a:t>
            </a:r>
          </a:p>
          <a:p>
            <a:pPr lvl="1" algn="just"/>
            <a:r>
              <a:rPr lang="en-US" b="1" dirty="0" smtClean="0">
                <a:latin typeface="Times New Roman" pitchFamily="18" charset="0"/>
                <a:cs typeface="Times New Roman" pitchFamily="18" charset="0"/>
              </a:rPr>
              <a:t>&lt;</a:t>
            </a:r>
            <a:r>
              <a:rPr lang="en-US" b="1" dirty="0" err="1" smtClean="0">
                <a:latin typeface="Times New Roman" pitchFamily="18" charset="0"/>
                <a:cs typeface="Times New Roman" pitchFamily="18" charset="0"/>
              </a:rPr>
              <a:t>dt</a:t>
            </a:r>
            <a:r>
              <a:rPr lang="en-US" b="1" dirty="0" smtClean="0">
                <a:latin typeface="Times New Roman" pitchFamily="18" charset="0"/>
                <a:cs typeface="Times New Roman" pitchFamily="18" charset="0"/>
              </a:rPr>
              <a:t>&gt; </a:t>
            </a:r>
            <a:r>
              <a:rPr lang="en-US" dirty="0" smtClean="0">
                <a:latin typeface="Times New Roman" pitchFamily="18" charset="0"/>
                <a:cs typeface="Times New Roman" pitchFamily="18" charset="0"/>
              </a:rPr>
              <a:t>tag defines a term</a:t>
            </a:r>
          </a:p>
          <a:p>
            <a:pPr lvl="1" algn="just"/>
            <a:r>
              <a:rPr lang="en-US" b="1" dirty="0" smtClean="0">
                <a:latin typeface="Times New Roman" pitchFamily="18" charset="0"/>
                <a:cs typeface="Times New Roman" pitchFamily="18" charset="0"/>
              </a:rPr>
              <a:t>&lt;</a:t>
            </a:r>
            <a:r>
              <a:rPr lang="en-US" b="1" dirty="0" err="1" smtClean="0">
                <a:latin typeface="Times New Roman" pitchFamily="18" charset="0"/>
                <a:cs typeface="Times New Roman" pitchFamily="18" charset="0"/>
              </a:rPr>
              <a:t>dd</a:t>
            </a:r>
            <a:r>
              <a:rPr lang="en-US" b="1" dirty="0" smtClean="0">
                <a:latin typeface="Times New Roman" pitchFamily="18" charset="0"/>
                <a:cs typeface="Times New Roman" pitchFamily="18" charset="0"/>
              </a:rPr>
              <a:t>&gt; </a:t>
            </a:r>
            <a:r>
              <a:rPr lang="en-US" dirty="0" smtClean="0">
                <a:latin typeface="Times New Roman" pitchFamily="18" charset="0"/>
                <a:cs typeface="Times New Roman" pitchFamily="18" charset="0"/>
              </a:rPr>
              <a:t>tag defines the term definition of description</a:t>
            </a:r>
          </a:p>
          <a:p>
            <a:pPr marL="82296"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&lt;dl&gt;</a:t>
            </a:r>
          </a:p>
          <a:p>
            <a:pPr marL="82296"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dt</a:t>
            </a:r>
            <a:r>
              <a:rPr lang="en-US" dirty="0" smtClean="0">
                <a:latin typeface="Times New Roman" pitchFamily="18" charset="0"/>
                <a:cs typeface="Times New Roman" pitchFamily="18" charset="0"/>
              </a:rPr>
              <a:t>&gt;title&lt;/</a:t>
            </a:r>
            <a:r>
              <a:rPr lang="en-US" dirty="0" err="1" smtClean="0">
                <a:latin typeface="Times New Roman" pitchFamily="18" charset="0"/>
                <a:cs typeface="Times New Roman" pitchFamily="18" charset="0"/>
              </a:rPr>
              <a:t>dt</a:t>
            </a:r>
            <a:r>
              <a:rPr lang="en-US" dirty="0" smtClean="0">
                <a:latin typeface="Times New Roman" pitchFamily="18" charset="0"/>
                <a:cs typeface="Times New Roman" pitchFamily="18" charset="0"/>
              </a:rPr>
              <a:t>&gt;</a:t>
            </a:r>
          </a:p>
          <a:p>
            <a:pPr marL="82296"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dd</a:t>
            </a:r>
            <a:r>
              <a:rPr lang="en-US" dirty="0" smtClean="0">
                <a:latin typeface="Times New Roman" pitchFamily="18" charset="0"/>
                <a:cs typeface="Times New Roman" pitchFamily="18" charset="0"/>
              </a:rPr>
              <a:t>&gt;definition&lt;/</a:t>
            </a:r>
            <a:r>
              <a:rPr lang="en-US" dirty="0" err="1" smtClean="0">
                <a:latin typeface="Times New Roman" pitchFamily="18" charset="0"/>
                <a:cs typeface="Times New Roman" pitchFamily="18" charset="0"/>
              </a:rPr>
              <a:t>dd</a:t>
            </a:r>
            <a:r>
              <a:rPr lang="en-US" dirty="0" smtClean="0">
                <a:latin typeface="Times New Roman" pitchFamily="18" charset="0"/>
                <a:cs typeface="Times New Roman" pitchFamily="18" charset="0"/>
              </a:rPr>
              <a:t>&gt;</a:t>
            </a:r>
          </a:p>
          <a:p>
            <a:pPr marL="82296"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&lt;/dl&gt;</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43</a:t>
            </a:fld>
            <a:endParaRPr lang="en-US"/>
          </a:p>
        </p:txBody>
      </p:sp>
    </p:spTree>
    <p:extLst>
      <p:ext uri="{BB962C8B-B14F-4D97-AF65-F5344CB8AC3E}">
        <p14:creationId xmlns:p14="http://schemas.microsoft.com/office/powerpoint/2010/main" val="95112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Lists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410200"/>
          </a:xfrm>
        </p:spPr>
        <p:txBody>
          <a:bodyPr>
            <a:normAutofit/>
          </a:bodyPr>
          <a:lstStyle/>
          <a:p>
            <a:pPr algn="just">
              <a:buFont typeface="Wingdings" pitchFamily="2" charset="2"/>
              <a:buChar char="q"/>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44</a:t>
            </a:fld>
            <a:endParaRPr lang="en-US"/>
          </a:p>
        </p:txBody>
      </p:sp>
    </p:spTree>
    <p:extLst>
      <p:ext uri="{BB962C8B-B14F-4D97-AF65-F5344CB8AC3E}">
        <p14:creationId xmlns:p14="http://schemas.microsoft.com/office/powerpoint/2010/main" val="15058207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Nested Lists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410200"/>
          </a:xfrm>
        </p:spPr>
        <p:txBody>
          <a:bodyPr numCol="2">
            <a:normAutofit fontScale="40000" lnSpcReduction="20000"/>
          </a:bodyPr>
          <a:lstStyle/>
          <a:p>
            <a:pPr algn="just">
              <a:buFont typeface="Wingdings" pitchFamily="2" charset="2"/>
              <a:buChar char="q"/>
            </a:pPr>
            <a:r>
              <a:rPr lang="en-US" dirty="0" smtClean="0">
                <a:latin typeface="Times New Roman" pitchFamily="18" charset="0"/>
                <a:cs typeface="Times New Roman" pitchFamily="18" charset="0"/>
              </a:rPr>
              <a:t>A list within another list is termed as nested list.</a:t>
            </a:r>
          </a:p>
          <a:p>
            <a:pPr algn="just">
              <a:buFont typeface="Wingdings" pitchFamily="2" charset="2"/>
              <a:buChar char="q"/>
            </a:pPr>
            <a:r>
              <a:rPr lang="en-US" dirty="0" smtClean="0">
                <a:latin typeface="Times New Roman" pitchFamily="18" charset="0"/>
                <a:cs typeface="Times New Roman" pitchFamily="18" charset="0"/>
              </a:rPr>
              <a:t>If you want bullet list within the numbered list then such type of listing is called nested list.</a:t>
            </a:r>
          </a:p>
          <a:p>
            <a:r>
              <a:rPr lang="en-US" dirty="0">
                <a:latin typeface="Times New Roman" pitchFamily="18" charset="0"/>
                <a:cs typeface="Times New Roman" pitchFamily="18" charset="0"/>
              </a:rPr>
              <a:t>&lt;!DOCTYPE html</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&lt;html&gt;</a:t>
            </a: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&lt;head&gt;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&lt;title&gt;</a:t>
            </a:r>
            <a:r>
              <a:rPr lang="en-US" dirty="0">
                <a:latin typeface="Times New Roman" pitchFamily="18" charset="0"/>
                <a:cs typeface="Times New Roman" pitchFamily="18" charset="0"/>
              </a:rPr>
              <a:t>Nested list</a:t>
            </a:r>
            <a:r>
              <a:rPr lang="en-US" b="1" dirty="0">
                <a:latin typeface="Times New Roman" pitchFamily="18" charset="0"/>
                <a:cs typeface="Times New Roman" pitchFamily="18" charset="0"/>
              </a:rPr>
              <a:t>&lt;/title&gt;</a:t>
            </a: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&lt;/head&gt;</a:t>
            </a: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&lt;body&gt;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&lt;p&gt;</a:t>
            </a:r>
            <a:r>
              <a:rPr lang="en-US" dirty="0">
                <a:latin typeface="Times New Roman" pitchFamily="18" charset="0"/>
                <a:cs typeface="Times New Roman" pitchFamily="18" charset="0"/>
              </a:rPr>
              <a:t>List of Indian States with </a:t>
            </a:r>
            <a:r>
              <a:rPr lang="en-US" dirty="0" err="1">
                <a:latin typeface="Times New Roman" pitchFamily="18" charset="0"/>
                <a:cs typeface="Times New Roman" pitchFamily="18" charset="0"/>
              </a:rPr>
              <a:t>thier</a:t>
            </a:r>
            <a:r>
              <a:rPr lang="en-US" dirty="0">
                <a:latin typeface="Times New Roman" pitchFamily="18" charset="0"/>
                <a:cs typeface="Times New Roman" pitchFamily="18" charset="0"/>
              </a:rPr>
              <a:t> capital</a:t>
            </a:r>
            <a:r>
              <a:rPr lang="en-US" b="1" dirty="0">
                <a:latin typeface="Times New Roman" pitchFamily="18" charset="0"/>
                <a:cs typeface="Times New Roman" pitchFamily="18" charset="0"/>
              </a:rPr>
              <a:t>&lt;/p&gt;</a:t>
            </a: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ol</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Delhi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ul</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err="1">
                <a:latin typeface="Times New Roman" pitchFamily="18" charset="0"/>
                <a:cs typeface="Times New Roman" pitchFamily="18" charset="0"/>
              </a:rPr>
              <a:t>NewDelhi</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ul</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Haryana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ul</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Chandigarh</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ul</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Gujarat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ul</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err="1">
                <a:latin typeface="Times New Roman" pitchFamily="18" charset="0"/>
                <a:cs typeface="Times New Roman" pitchFamily="18" charset="0"/>
              </a:rPr>
              <a:t>Gandhinagar</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ul</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Rajasthan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ul</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Jaipur</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ul</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Maharashtra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ul</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Mumbai</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ul</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err="1">
                <a:latin typeface="Times New Roman" pitchFamily="18" charset="0"/>
                <a:cs typeface="Times New Roman" pitchFamily="18" charset="0"/>
              </a:rPr>
              <a:t>Uttarpradesh</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ul</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err="1">
                <a:latin typeface="Times New Roman" pitchFamily="18" charset="0"/>
                <a:cs typeface="Times New Roman" pitchFamily="18" charset="0"/>
              </a:rPr>
              <a:t>Lucknow</a:t>
            </a:r>
            <a:r>
              <a:rPr lang="en-US" b="1" dirty="0">
                <a:latin typeface="Times New Roman" pitchFamily="18" charset="0"/>
                <a:cs typeface="Times New Roman" pitchFamily="18" charset="0"/>
              </a:rPr>
              <a:t>&lt;/li&gt;&lt;/</a:t>
            </a:r>
            <a:r>
              <a:rPr lang="en-US" b="1" dirty="0" err="1">
                <a:latin typeface="Times New Roman" pitchFamily="18" charset="0"/>
                <a:cs typeface="Times New Roman" pitchFamily="18" charset="0"/>
              </a:rPr>
              <a:t>ul</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&lt;/li&gt;</a:t>
            </a: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ol</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&lt;/body&gt;</a:t>
            </a: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&lt;/html&gt;</a:t>
            </a:r>
            <a:r>
              <a:rPr lang="en-US" dirty="0">
                <a:latin typeface="Times New Roman" pitchFamily="18" charset="0"/>
                <a:cs typeface="Times New Roman" pitchFamily="18" charset="0"/>
              </a:rPr>
              <a:t>  </a:t>
            </a:r>
          </a:p>
          <a:p>
            <a:pPr algn="just">
              <a:buFont typeface="Wingdings" pitchFamily="2" charset="2"/>
              <a:buChar char="q"/>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45</a:t>
            </a:fld>
            <a:endParaRPr lang="en-US"/>
          </a:p>
        </p:txBody>
      </p:sp>
    </p:spTree>
    <p:extLst>
      <p:ext uri="{BB962C8B-B14F-4D97-AF65-F5344CB8AC3E}">
        <p14:creationId xmlns:p14="http://schemas.microsoft.com/office/powerpoint/2010/main" val="20886749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Anchors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410200"/>
          </a:xfrm>
        </p:spPr>
        <p:txBody>
          <a:bodyPr>
            <a:normAutofit fontScale="77500" lnSpcReduction="20000"/>
          </a:bodyPr>
          <a:lstStyle/>
          <a:p>
            <a:pPr algn="just">
              <a:buFont typeface="Wingdings" pitchFamily="2" charset="2"/>
              <a:buChar char="q"/>
            </a:pPr>
            <a:r>
              <a:rPr lang="en-US" dirty="0" smtClean="0">
                <a:latin typeface="Times New Roman" pitchFamily="18" charset="0"/>
                <a:cs typeface="Times New Roman" pitchFamily="18" charset="0"/>
              </a:rPr>
              <a:t>The HTML anchor tag defines a hyperlink that links one page to another page.</a:t>
            </a:r>
          </a:p>
          <a:p>
            <a:pPr algn="just">
              <a:buFont typeface="Wingdings" pitchFamily="2" charset="2"/>
              <a:buChar char="q"/>
            </a:pPr>
            <a:r>
              <a:rPr lang="en-US" dirty="0" smtClean="0">
                <a:latin typeface="Times New Roman" pitchFamily="18" charset="0"/>
                <a:cs typeface="Times New Roman" pitchFamily="18" charset="0"/>
              </a:rPr>
              <a:t>It can create hyperlink to other web page as well as files, location or any URL.</a:t>
            </a:r>
          </a:p>
          <a:p>
            <a:pPr algn="just">
              <a:buFont typeface="Wingdings" pitchFamily="2" charset="2"/>
              <a:buChar char="q"/>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 and ‘target’ two attribute of anchor tag.</a:t>
            </a:r>
          </a:p>
          <a:p>
            <a:pPr algn="just">
              <a:buFont typeface="Wingdings" pitchFamily="2" charset="2"/>
              <a:buChar char="q"/>
            </a:pPr>
            <a:r>
              <a:rPr lang="en-US" b="1" dirty="0" err="1" smtClean="0">
                <a:latin typeface="Times New Roman" pitchFamily="18" charset="0"/>
                <a:cs typeface="Times New Roman" pitchFamily="18" charset="0"/>
              </a:rPr>
              <a:t>href</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attribute</a:t>
            </a:r>
          </a:p>
          <a:p>
            <a:pPr lvl="1" algn="just">
              <a:buFont typeface="Wingdings" pitchFamily="2" charset="2"/>
              <a:buChar char="v"/>
            </a:pPr>
            <a:r>
              <a:rPr lang="en-US" dirty="0" smtClean="0">
                <a:latin typeface="Times New Roman" pitchFamily="18" charset="0"/>
                <a:cs typeface="Times New Roman" pitchFamily="18" charset="0"/>
              </a:rPr>
              <a:t>The most important attribute of anchor tag which links to destination page or </a:t>
            </a:r>
            <a:r>
              <a:rPr lang="en-US" dirty="0" err="1" smtClean="0">
                <a:latin typeface="Times New Roman" pitchFamily="18" charset="0"/>
                <a:cs typeface="Times New Roman" pitchFamily="18" charset="0"/>
              </a:rPr>
              <a:t>url</a:t>
            </a:r>
            <a:r>
              <a:rPr lang="en-US" dirty="0" smtClean="0">
                <a:latin typeface="Times New Roman" pitchFamily="18" charset="0"/>
                <a:cs typeface="Times New Roman" pitchFamily="18" charset="0"/>
              </a:rPr>
              <a:t>.</a:t>
            </a:r>
          </a:p>
          <a:p>
            <a:pPr lvl="1" algn="just">
              <a:buFont typeface="Wingdings" pitchFamily="2" charset="2"/>
              <a:buChar char="v"/>
            </a:pPr>
            <a:r>
              <a:rPr lang="en-US" dirty="0" smtClean="0">
                <a:latin typeface="Times New Roman" pitchFamily="18" charset="0"/>
                <a:cs typeface="Times New Roman" pitchFamily="18" charset="0"/>
              </a:rPr>
              <a:t>It is used to define address of the file to be linked i.e. destination page</a:t>
            </a:r>
          </a:p>
          <a:p>
            <a:pPr lvl="1" algn="just">
              <a:buFont typeface="Wingdings" pitchFamily="2" charset="2"/>
              <a:buChar char="v"/>
            </a:pPr>
            <a:r>
              <a:rPr lang="en-US" dirty="0" smtClean="0">
                <a:latin typeface="Times New Roman" pitchFamily="18" charset="0"/>
                <a:cs typeface="Times New Roman" pitchFamily="18" charset="0"/>
              </a:rPr>
              <a:t>Syntax: &lt;a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url</a:t>
            </a:r>
            <a:r>
              <a:rPr lang="en-US" dirty="0" smtClean="0">
                <a:latin typeface="Times New Roman" pitchFamily="18" charset="0"/>
                <a:cs typeface="Times New Roman" pitchFamily="18" charset="0"/>
              </a:rPr>
              <a:t>..”&gt; Link Text&lt;/a&gt;</a:t>
            </a:r>
          </a:p>
          <a:p>
            <a:pPr lvl="1" algn="just">
              <a:buFont typeface="Wingdings" pitchFamily="2" charset="2"/>
              <a:buChar char="v"/>
            </a:pPr>
            <a:r>
              <a:rPr lang="en-US" dirty="0">
                <a:latin typeface="Times New Roman" pitchFamily="18" charset="0"/>
                <a:cs typeface="Times New Roman" pitchFamily="18" charset="0"/>
              </a:rPr>
              <a:t>Use the </a:t>
            </a:r>
            <a:r>
              <a:rPr lang="en-US" b="1" dirty="0" smtClean="0">
                <a:latin typeface="Times New Roman" pitchFamily="18" charset="0"/>
                <a:cs typeface="Times New Roman" pitchFamily="18" charset="0"/>
              </a:rPr>
              <a:t>mailto:</a:t>
            </a:r>
            <a:r>
              <a:rPr lang="en-US" dirty="0">
                <a:latin typeface="Times New Roman" pitchFamily="18" charset="0"/>
                <a:cs typeface="Times New Roman" pitchFamily="18" charset="0"/>
              </a:rPr>
              <a:t> scheme inside the </a:t>
            </a:r>
            <a:r>
              <a:rPr lang="en-US" dirty="0" err="1">
                <a:latin typeface="Times New Roman" pitchFamily="18" charset="0"/>
                <a:cs typeface="Times New Roman" pitchFamily="18" charset="0"/>
              </a:rPr>
              <a:t>href</a:t>
            </a:r>
            <a:r>
              <a:rPr lang="en-US" dirty="0">
                <a:latin typeface="Times New Roman" pitchFamily="18" charset="0"/>
                <a:cs typeface="Times New Roman" pitchFamily="18" charset="0"/>
              </a:rPr>
              <a:t> attribute to create a link that opens the user's email </a:t>
            </a:r>
            <a:r>
              <a:rPr lang="en-US" dirty="0" smtClean="0">
                <a:latin typeface="Times New Roman" pitchFamily="18" charset="0"/>
                <a:cs typeface="Times New Roman" pitchFamily="18" charset="0"/>
              </a:rPr>
              <a:t>program</a:t>
            </a:r>
          </a:p>
          <a:p>
            <a:pPr lvl="1" algn="just">
              <a:buFont typeface="Wingdings" pitchFamily="2" charset="2"/>
              <a:buChar char="v"/>
            </a:pPr>
            <a:r>
              <a:rPr lang="en-US" dirty="0" smtClean="0">
                <a:latin typeface="Times New Roman" pitchFamily="18" charset="0"/>
                <a:cs typeface="Times New Roman" pitchFamily="18" charset="0"/>
              </a:rPr>
              <a:t>Example: &lt;a </a:t>
            </a:r>
            <a:r>
              <a:rPr lang="en-US" dirty="0" err="1">
                <a:latin typeface="Times New Roman" pitchFamily="18" charset="0"/>
                <a:cs typeface="Times New Roman" pitchFamily="18" charset="0"/>
              </a:rPr>
              <a:t>href</a:t>
            </a:r>
            <a:r>
              <a:rPr lang="en-US" dirty="0">
                <a:latin typeface="Times New Roman" pitchFamily="18" charset="0"/>
                <a:cs typeface="Times New Roman" pitchFamily="18" charset="0"/>
              </a:rPr>
              <a:t>="mailto:someone@example.com"&gt;Send email&lt;/a&gt;</a:t>
            </a:r>
          </a:p>
          <a:p>
            <a:pPr lvl="1" algn="just">
              <a:buFont typeface="Wingdings" pitchFamily="2" charset="2"/>
              <a:buChar char="v"/>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46</a:t>
            </a:fld>
            <a:endParaRPr lang="en-US"/>
          </a:p>
        </p:txBody>
      </p:sp>
    </p:spTree>
    <p:extLst>
      <p:ext uri="{BB962C8B-B14F-4D97-AF65-F5344CB8AC3E}">
        <p14:creationId xmlns:p14="http://schemas.microsoft.com/office/powerpoint/2010/main" val="10597584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Anchors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410200"/>
          </a:xfrm>
        </p:spPr>
        <p:txBody>
          <a:bodyPr>
            <a:normAutofit fontScale="85000" lnSpcReduction="10000"/>
          </a:bodyPr>
          <a:lstStyle/>
          <a:p>
            <a:pPr algn="just">
              <a:buFont typeface="Wingdings" pitchFamily="2" charset="2"/>
              <a:buChar char="q"/>
            </a:pPr>
            <a:r>
              <a:rPr lang="en-US" dirty="0" smtClean="0">
                <a:latin typeface="Times New Roman" pitchFamily="18" charset="0"/>
                <a:cs typeface="Times New Roman" pitchFamily="18" charset="0"/>
              </a:rPr>
              <a:t>By default links will appear as:</a:t>
            </a:r>
          </a:p>
          <a:p>
            <a:pPr lvl="1" algn="just">
              <a:buFont typeface="Wingdings" pitchFamily="2" charset="2"/>
              <a:buChar char="v"/>
            </a:pPr>
            <a:r>
              <a:rPr lang="en-US" dirty="0" smtClean="0">
                <a:latin typeface="Times New Roman" pitchFamily="18" charset="0"/>
                <a:cs typeface="Times New Roman" pitchFamily="18" charset="0"/>
              </a:rPr>
              <a:t>An unvisited link is underlined and blue</a:t>
            </a:r>
          </a:p>
          <a:p>
            <a:pPr lvl="1" algn="just">
              <a:buFont typeface="Wingdings" pitchFamily="2" charset="2"/>
              <a:buChar char="v"/>
            </a:pPr>
            <a:r>
              <a:rPr lang="en-US" dirty="0" smtClean="0">
                <a:latin typeface="Times New Roman" pitchFamily="18" charset="0"/>
                <a:cs typeface="Times New Roman" pitchFamily="18" charset="0"/>
              </a:rPr>
              <a:t>A visited link is underlined and purple</a:t>
            </a:r>
          </a:p>
          <a:p>
            <a:pPr lvl="1" algn="just">
              <a:buFont typeface="Wingdings" pitchFamily="2" charset="2"/>
              <a:buChar char="v"/>
            </a:pPr>
            <a:r>
              <a:rPr lang="en-US" dirty="0" smtClean="0">
                <a:latin typeface="Times New Roman" pitchFamily="18" charset="0"/>
                <a:cs typeface="Times New Roman" pitchFamily="18" charset="0"/>
              </a:rPr>
              <a:t>An active link is underlined as red </a:t>
            </a:r>
          </a:p>
          <a:p>
            <a:pPr algn="just">
              <a:buFont typeface="Wingdings" pitchFamily="2" charset="2"/>
              <a:buChar char="q"/>
            </a:pPr>
            <a:r>
              <a:rPr lang="en-US" b="1" dirty="0" smtClean="0">
                <a:latin typeface="Times New Roman" pitchFamily="18" charset="0"/>
                <a:cs typeface="Times New Roman" pitchFamily="18" charset="0"/>
              </a:rPr>
              <a:t>target </a:t>
            </a:r>
            <a:r>
              <a:rPr lang="en-US" dirty="0" smtClean="0">
                <a:latin typeface="Times New Roman" pitchFamily="18" charset="0"/>
                <a:cs typeface="Times New Roman" pitchFamily="18" charset="0"/>
              </a:rPr>
              <a:t>attribute</a:t>
            </a:r>
          </a:p>
          <a:p>
            <a:pPr lvl="1" algn="just">
              <a:buFont typeface="Wingdings" pitchFamily="2" charset="2"/>
              <a:buChar char="v"/>
            </a:pPr>
            <a:r>
              <a:rPr lang="en-US" dirty="0" smtClean="0">
                <a:latin typeface="Times New Roman" pitchFamily="18" charset="0"/>
                <a:cs typeface="Times New Roman" pitchFamily="18" charset="0"/>
              </a:rPr>
              <a:t>The target attribute specifies where to open the linked document.</a:t>
            </a:r>
          </a:p>
          <a:p>
            <a:pPr lvl="1" algn="just">
              <a:buFont typeface="Wingdings" pitchFamily="2" charset="2"/>
              <a:buChar char="v"/>
            </a:pPr>
            <a:r>
              <a:rPr lang="en-US" dirty="0" smtClean="0">
                <a:latin typeface="Times New Roman" pitchFamily="18" charset="0"/>
                <a:cs typeface="Times New Roman" pitchFamily="18" charset="0"/>
              </a:rPr>
              <a:t>Syntax: </a:t>
            </a:r>
            <a:r>
              <a:rPr lang="en-US" sz="2400" b="1" dirty="0" smtClean="0">
                <a:latin typeface="Times New Roman" pitchFamily="18" charset="0"/>
                <a:cs typeface="Times New Roman" pitchFamily="18" charset="0"/>
              </a:rPr>
              <a:t>&lt;a </a:t>
            </a:r>
            <a:r>
              <a:rPr lang="en-US" sz="2400" b="1" dirty="0" err="1" smtClean="0">
                <a:latin typeface="Times New Roman" pitchFamily="18" charset="0"/>
                <a:cs typeface="Times New Roman" pitchFamily="18" charset="0"/>
              </a:rPr>
              <a:t>href</a:t>
            </a:r>
            <a:r>
              <a:rPr lang="en-US" sz="2400" b="1" dirty="0" smtClean="0">
                <a:latin typeface="Times New Roman" pitchFamily="18" charset="0"/>
                <a:cs typeface="Times New Roman" pitchFamily="18" charset="0"/>
              </a:rPr>
              <a:t> = “</a:t>
            </a:r>
            <a:r>
              <a:rPr lang="en-US" sz="2400" b="1" dirty="0" err="1" smtClean="0">
                <a:latin typeface="Times New Roman" pitchFamily="18" charset="0"/>
                <a:cs typeface="Times New Roman" pitchFamily="18" charset="0"/>
              </a:rPr>
              <a:t>url</a:t>
            </a:r>
            <a:r>
              <a:rPr lang="en-US" sz="2400" b="1" dirty="0" smtClean="0">
                <a:latin typeface="Times New Roman" pitchFamily="18" charset="0"/>
                <a:cs typeface="Times New Roman" pitchFamily="18" charset="0"/>
              </a:rPr>
              <a:t>..” target = “....”&gt; Link Text&lt;/a&gt;</a:t>
            </a:r>
          </a:p>
          <a:p>
            <a:pPr lvl="1" algn="just">
              <a:buFont typeface="Wingdings" pitchFamily="2" charset="2"/>
              <a:buChar char="v"/>
            </a:pPr>
            <a:r>
              <a:rPr lang="en-US" dirty="0" smtClean="0">
                <a:latin typeface="Times New Roman" pitchFamily="18" charset="0"/>
                <a:cs typeface="Times New Roman" pitchFamily="18" charset="0"/>
              </a:rPr>
              <a:t>The target attribute can have one of following value:</a:t>
            </a:r>
          </a:p>
          <a:p>
            <a:pPr lvl="2" algn="just">
              <a:buFont typeface="Wingdings" pitchFamily="2" charset="2"/>
              <a:buChar char="Ø"/>
            </a:pPr>
            <a:r>
              <a:rPr lang="en-US" b="1" dirty="0" smtClean="0">
                <a:latin typeface="Times New Roman" pitchFamily="18" charset="0"/>
                <a:cs typeface="Times New Roman" pitchFamily="18" charset="0"/>
              </a:rPr>
              <a:t>_self :</a:t>
            </a:r>
            <a:r>
              <a:rPr lang="en-US" dirty="0" smtClean="0">
                <a:latin typeface="Times New Roman" pitchFamily="18" charset="0"/>
                <a:cs typeface="Times New Roman" pitchFamily="18" charset="0"/>
              </a:rPr>
              <a:t> Default. Opens the document in the same window/tab as it was clicked</a:t>
            </a:r>
          </a:p>
          <a:p>
            <a:pPr lvl="2" algn="just">
              <a:buFont typeface="Wingdings" pitchFamily="2" charset="2"/>
              <a:buChar char="Ø"/>
            </a:pPr>
            <a:r>
              <a:rPr lang="en-US" b="1" dirty="0" smtClean="0">
                <a:latin typeface="Times New Roman" pitchFamily="18" charset="0"/>
                <a:cs typeface="Times New Roman" pitchFamily="18" charset="0"/>
              </a:rPr>
              <a:t>_blank :</a:t>
            </a:r>
            <a:r>
              <a:rPr lang="en-US" dirty="0" smtClean="0">
                <a:latin typeface="Times New Roman" pitchFamily="18" charset="0"/>
                <a:cs typeface="Times New Roman" pitchFamily="18" charset="0"/>
              </a:rPr>
              <a:t> Opens the document in a new window or tab</a:t>
            </a:r>
          </a:p>
          <a:p>
            <a:pPr lvl="2" algn="just">
              <a:buFont typeface="Wingdings" pitchFamily="2" charset="2"/>
              <a:buChar char="Ø"/>
            </a:pPr>
            <a:r>
              <a:rPr lang="en-US" b="1" dirty="0" smtClean="0">
                <a:latin typeface="Times New Roman" pitchFamily="18" charset="0"/>
                <a:cs typeface="Times New Roman" pitchFamily="18" charset="0"/>
              </a:rPr>
              <a:t>_parent : </a:t>
            </a:r>
            <a:r>
              <a:rPr lang="en-US" dirty="0" smtClean="0">
                <a:latin typeface="Times New Roman" pitchFamily="18" charset="0"/>
                <a:cs typeface="Times New Roman" pitchFamily="18" charset="0"/>
              </a:rPr>
              <a:t>opens document in the parent frame</a:t>
            </a:r>
          </a:p>
          <a:p>
            <a:pPr lvl="2" algn="just">
              <a:buFont typeface="Wingdings" pitchFamily="2" charset="2"/>
              <a:buChar char="Ø"/>
            </a:pPr>
            <a:r>
              <a:rPr lang="en-US" b="1" dirty="0" smtClean="0">
                <a:latin typeface="Times New Roman" pitchFamily="18" charset="0"/>
                <a:cs typeface="Times New Roman" pitchFamily="18" charset="0"/>
              </a:rPr>
              <a:t>_top : </a:t>
            </a:r>
            <a:r>
              <a:rPr lang="en-US" dirty="0" smtClean="0">
                <a:latin typeface="Times New Roman" pitchFamily="18" charset="0"/>
                <a:cs typeface="Times New Roman" pitchFamily="18" charset="0"/>
              </a:rPr>
              <a:t>Opens the document in the full body of the window</a:t>
            </a:r>
          </a:p>
          <a:p>
            <a:pPr lvl="2" algn="just">
              <a:buFont typeface="Wingdings" pitchFamily="2" charset="2"/>
              <a:buChar char="Ø"/>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47</a:t>
            </a:fld>
            <a:endParaRPr lang="en-US"/>
          </a:p>
        </p:txBody>
      </p:sp>
    </p:spTree>
    <p:extLst>
      <p:ext uri="{BB962C8B-B14F-4D97-AF65-F5344CB8AC3E}">
        <p14:creationId xmlns:p14="http://schemas.microsoft.com/office/powerpoint/2010/main" val="38150888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fontScale="90000"/>
          </a:bodyPr>
          <a:lstStyle/>
          <a:p>
            <a:r>
              <a:rPr lang="en-US" b="1" dirty="0" smtClean="0">
                <a:latin typeface="Times New Roman" pitchFamily="18" charset="0"/>
                <a:cs typeface="Times New Roman" pitchFamily="18" charset="0"/>
              </a:rPr>
              <a:t>Absolute URLs </a:t>
            </a:r>
            <a:r>
              <a:rPr lang="en-US" b="1" dirty="0" err="1" smtClean="0">
                <a:latin typeface="Times New Roman" pitchFamily="18" charset="0"/>
                <a:cs typeface="Times New Roman" pitchFamily="18" charset="0"/>
              </a:rPr>
              <a:t>vs</a:t>
            </a:r>
            <a:r>
              <a:rPr lang="en-US" b="1" dirty="0" smtClean="0">
                <a:latin typeface="Times New Roman" pitchFamily="18" charset="0"/>
                <a:cs typeface="Times New Roman" pitchFamily="18" charset="0"/>
              </a:rPr>
              <a:t> Relative URLs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410200"/>
          </a:xfrm>
        </p:spPr>
        <p:txBody>
          <a:bodyPr>
            <a:normAutofit fontScale="85000" lnSpcReduction="20000"/>
          </a:bodyPr>
          <a:lstStyle/>
          <a:p>
            <a:pPr algn="just">
              <a:buFont typeface="Wingdings" pitchFamily="2" charset="2"/>
              <a:buChar char="q"/>
            </a:pPr>
            <a:r>
              <a:rPr lang="en-US" dirty="0" smtClean="0">
                <a:latin typeface="Times New Roman" pitchFamily="18" charset="0"/>
                <a:cs typeface="Times New Roman" pitchFamily="18" charset="0"/>
              </a:rPr>
              <a:t>A full web address started with </a:t>
            </a:r>
            <a:r>
              <a:rPr lang="en-US" dirty="0" smtClean="0">
                <a:latin typeface="Times New Roman" pitchFamily="18" charset="0"/>
                <a:cs typeface="Times New Roman" pitchFamily="18" charset="0"/>
                <a:hlinkClick r:id="rId2"/>
              </a:rPr>
              <a:t>“https://www</a:t>
            </a:r>
            <a:r>
              <a:rPr lang="en-US" dirty="0" smtClean="0">
                <a:latin typeface="Times New Roman" pitchFamily="18" charset="0"/>
                <a:cs typeface="Times New Roman" pitchFamily="18" charset="0"/>
              </a:rPr>
              <a:t>...” in the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 attribute is called absolute URLs.</a:t>
            </a:r>
          </a:p>
          <a:p>
            <a:pPr algn="just">
              <a:buFont typeface="Wingdings" pitchFamily="2" charset="2"/>
              <a:buChar char="q"/>
            </a:pPr>
            <a:r>
              <a:rPr lang="en-US" dirty="0" smtClean="0">
                <a:latin typeface="Times New Roman" pitchFamily="18" charset="0"/>
                <a:cs typeface="Times New Roman" pitchFamily="18" charset="0"/>
              </a:rPr>
              <a:t>A local link which is used to link page within the same website is called  relative URLs. It is specified without </a:t>
            </a:r>
            <a:r>
              <a:rPr lang="en-US" dirty="0" smtClean="0">
                <a:latin typeface="Times New Roman" pitchFamily="18" charset="0"/>
                <a:cs typeface="Times New Roman" pitchFamily="18" charset="0"/>
                <a:hlinkClick r:id="rId2"/>
              </a:rPr>
              <a:t>“https://www</a:t>
            </a:r>
            <a:r>
              <a:rPr lang="en-US" dirty="0" smtClean="0">
                <a:latin typeface="Times New Roman" pitchFamily="18" charset="0"/>
                <a:cs typeface="Times New Roman" pitchFamily="18" charset="0"/>
              </a:rPr>
              <a:t>” part .</a:t>
            </a:r>
          </a:p>
          <a:p>
            <a:pPr algn="just">
              <a:buFont typeface="Wingdings" pitchFamily="2" charset="2"/>
              <a:buChar char="q"/>
            </a:pPr>
            <a:r>
              <a:rPr lang="en-US" b="1" dirty="0" smtClean="0">
                <a:latin typeface="Times New Roman" pitchFamily="18" charset="0"/>
                <a:cs typeface="Times New Roman" pitchFamily="18" charset="0"/>
              </a:rPr>
              <a:t>Absolute URLs</a:t>
            </a:r>
            <a:endParaRPr lang="en-US" b="1" dirty="0">
              <a:latin typeface="Times New Roman" pitchFamily="18" charset="0"/>
              <a:cs typeface="Times New Roman" pitchFamily="18" charset="0"/>
            </a:endParaRPr>
          </a:p>
          <a:p>
            <a:pPr marL="356616" lvl="1" indent="0" algn="just">
              <a:buNone/>
            </a:pPr>
            <a:r>
              <a:rPr lang="en-US" dirty="0" smtClean="0">
                <a:latin typeface="Times New Roman" pitchFamily="18" charset="0"/>
                <a:cs typeface="Times New Roman" pitchFamily="18" charset="0"/>
              </a:rPr>
              <a:t>&lt;</a:t>
            </a:r>
            <a:r>
              <a:rPr lang="en-US" dirty="0">
                <a:latin typeface="Times New Roman" pitchFamily="18" charset="0"/>
                <a:cs typeface="Times New Roman" pitchFamily="18" charset="0"/>
              </a:rPr>
              <a:t>p</a:t>
            </a:r>
            <a:r>
              <a:rPr lang="en-US" dirty="0" smtClean="0">
                <a:latin typeface="Times New Roman" pitchFamily="18" charset="0"/>
                <a:cs typeface="Times New Roman" pitchFamily="18" charset="0"/>
              </a:rPr>
              <a:t>&gt;</a:t>
            </a:r>
          </a:p>
          <a:p>
            <a:pPr marL="356616" lvl="1" indent="0" algn="just">
              <a:buNone/>
            </a:pPr>
            <a:r>
              <a:rPr lang="en-US" dirty="0" smtClean="0">
                <a:latin typeface="Times New Roman" pitchFamily="18" charset="0"/>
                <a:cs typeface="Times New Roman" pitchFamily="18" charset="0"/>
              </a:rPr>
              <a:t>&lt;</a:t>
            </a:r>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href</a:t>
            </a:r>
            <a:r>
              <a:rPr lang="en-US" dirty="0">
                <a:latin typeface="Times New Roman" pitchFamily="18" charset="0"/>
                <a:cs typeface="Times New Roman" pitchFamily="18" charset="0"/>
              </a:rPr>
              <a:t>="https://www.google.com/"&gt;Google&lt;/a</a:t>
            </a:r>
            <a:r>
              <a:rPr lang="en-US" dirty="0" smtClean="0">
                <a:latin typeface="Times New Roman" pitchFamily="18" charset="0"/>
                <a:cs typeface="Times New Roman" pitchFamily="18" charset="0"/>
              </a:rPr>
              <a:t>&gt;</a:t>
            </a:r>
          </a:p>
          <a:p>
            <a:pPr marL="356616" lvl="1" indent="0" algn="just">
              <a:buNone/>
            </a:pPr>
            <a:r>
              <a:rPr lang="en-US" dirty="0" smtClean="0">
                <a:latin typeface="Times New Roman" pitchFamily="18" charset="0"/>
                <a:cs typeface="Times New Roman" pitchFamily="18" charset="0"/>
              </a:rPr>
              <a:t>&lt;/</a:t>
            </a:r>
            <a:r>
              <a:rPr lang="en-US" dirty="0">
                <a:latin typeface="Times New Roman" pitchFamily="18" charset="0"/>
                <a:cs typeface="Times New Roman" pitchFamily="18" charset="0"/>
              </a:rPr>
              <a:t>p&gt;</a:t>
            </a:r>
          </a:p>
          <a:p>
            <a:pPr algn="just">
              <a:buFont typeface="Wingdings" pitchFamily="2" charset="2"/>
              <a:buChar char="q"/>
            </a:pPr>
            <a:endParaRPr lang="en-US" dirty="0">
              <a:latin typeface="Times New Roman" pitchFamily="18" charset="0"/>
              <a:cs typeface="Times New Roman" pitchFamily="18" charset="0"/>
            </a:endParaRPr>
          </a:p>
          <a:p>
            <a:pPr algn="just">
              <a:buFont typeface="Wingdings" pitchFamily="2" charset="2"/>
              <a:buChar char="q"/>
            </a:pPr>
            <a:r>
              <a:rPr lang="en-US" b="1" dirty="0" smtClean="0">
                <a:latin typeface="Times New Roman" pitchFamily="18" charset="0"/>
                <a:cs typeface="Times New Roman" pitchFamily="18" charset="0"/>
              </a:rPr>
              <a:t>Relative URLs</a:t>
            </a:r>
            <a:endParaRPr lang="en-US" b="1" dirty="0">
              <a:latin typeface="Times New Roman" pitchFamily="18" charset="0"/>
              <a:cs typeface="Times New Roman" pitchFamily="18" charset="0"/>
            </a:endParaRPr>
          </a:p>
          <a:p>
            <a:pPr marL="402336" lvl="1" indent="0" algn="just">
              <a:buNone/>
            </a:pPr>
            <a:r>
              <a:rPr lang="en-US" dirty="0">
                <a:latin typeface="Times New Roman" pitchFamily="18" charset="0"/>
                <a:cs typeface="Times New Roman" pitchFamily="18" charset="0"/>
              </a:rPr>
              <a:t>&lt;p&gt;&lt;a </a:t>
            </a:r>
            <a:r>
              <a:rPr lang="en-US" dirty="0" err="1">
                <a:latin typeface="Times New Roman" pitchFamily="18" charset="0"/>
                <a:cs typeface="Times New Roman" pitchFamily="18" charset="0"/>
              </a:rPr>
              <a:t>href</a:t>
            </a:r>
            <a:r>
              <a:rPr lang="en-US" dirty="0">
                <a:latin typeface="Times New Roman" pitchFamily="18" charset="0"/>
                <a:cs typeface="Times New Roman" pitchFamily="18" charset="0"/>
              </a:rPr>
              <a:t>="html_images.asp"&gt;HTML Images&lt;/a&gt;&lt;/p</a:t>
            </a:r>
            <a:r>
              <a:rPr lang="en-US" dirty="0" smtClean="0">
                <a:latin typeface="Times New Roman" pitchFamily="18" charset="0"/>
                <a:cs typeface="Times New Roman" pitchFamily="18" charset="0"/>
              </a:rPr>
              <a:t>&gt;</a:t>
            </a:r>
          </a:p>
          <a:p>
            <a:pPr marL="402336" lvl="1" indent="0" algn="just">
              <a:buNone/>
            </a:pPr>
            <a:r>
              <a:rPr lang="en-US" dirty="0">
                <a:latin typeface="Times New Roman" pitchFamily="18" charset="0"/>
                <a:cs typeface="Times New Roman" pitchFamily="18" charset="0"/>
              </a:rPr>
              <a:t>&lt;p&gt;&lt;a </a:t>
            </a:r>
            <a:r>
              <a:rPr lang="en-US" dirty="0" err="1">
                <a:latin typeface="Times New Roman" pitchFamily="18" charset="0"/>
                <a:cs typeface="Times New Roman" pitchFamily="18" charset="0"/>
              </a:rPr>
              <a:t>href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css</a:t>
            </a:r>
            <a:r>
              <a:rPr lang="en-US" dirty="0">
                <a:latin typeface="Times New Roman" pitchFamily="18" charset="0"/>
                <a:cs typeface="Times New Roman" pitchFamily="18" charset="0"/>
              </a:rPr>
              <a:t>/default.asp"&gt;CSS Tutorial&lt;/a&gt;&lt;/p&gt;</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48</a:t>
            </a:fld>
            <a:endParaRPr lang="en-US"/>
          </a:p>
        </p:txBody>
      </p:sp>
    </p:spTree>
    <p:extLst>
      <p:ext uri="{BB962C8B-B14F-4D97-AF65-F5344CB8AC3E}">
        <p14:creationId xmlns:p14="http://schemas.microsoft.com/office/powerpoint/2010/main" val="38150888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Table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410200"/>
          </a:xfrm>
        </p:spPr>
        <p:txBody>
          <a:bodyPr>
            <a:normAutofit lnSpcReduction="10000"/>
          </a:bodyPr>
          <a:lstStyle/>
          <a:p>
            <a:pPr algn="just">
              <a:buFont typeface="Wingdings" pitchFamily="2" charset="2"/>
              <a:buChar char="q"/>
            </a:pPr>
            <a:r>
              <a:rPr lang="en-US" dirty="0" smtClean="0">
                <a:latin typeface="Times New Roman" pitchFamily="18" charset="0"/>
                <a:cs typeface="Times New Roman" pitchFamily="18" charset="0"/>
              </a:rPr>
              <a:t>HTML table tag is used to display data in tabular form(row*column). </a:t>
            </a:r>
          </a:p>
          <a:p>
            <a:pPr algn="just">
              <a:buFont typeface="Wingdings" pitchFamily="2" charset="2"/>
              <a:buChar char="q"/>
            </a:pPr>
            <a:r>
              <a:rPr lang="en-US" dirty="0" smtClean="0">
                <a:latin typeface="Times New Roman" pitchFamily="18" charset="0"/>
                <a:cs typeface="Times New Roman" pitchFamily="18" charset="0"/>
              </a:rPr>
              <a:t>We can create table using &lt;table&gt; element with the help of &lt;</a:t>
            </a:r>
            <a:r>
              <a:rPr lang="en-US" dirty="0" err="1" smtClean="0">
                <a:latin typeface="Times New Roman" pitchFamily="18" charset="0"/>
                <a:cs typeface="Times New Roman" pitchFamily="18" charset="0"/>
              </a:rPr>
              <a:t>tr</a:t>
            </a:r>
            <a:r>
              <a:rPr lang="en-US" dirty="0" smtClean="0">
                <a:latin typeface="Times New Roman" pitchFamily="18" charset="0"/>
                <a:cs typeface="Times New Roman" pitchFamily="18" charset="0"/>
              </a:rPr>
              <a:t>&gt;, &lt;td&gt; and &lt;</a:t>
            </a:r>
            <a:r>
              <a:rPr lang="en-US" dirty="0" err="1" smtClean="0">
                <a:latin typeface="Times New Roman" pitchFamily="18" charset="0"/>
                <a:cs typeface="Times New Roman" pitchFamily="18" charset="0"/>
              </a:rPr>
              <a:t>th</a:t>
            </a:r>
            <a:r>
              <a:rPr lang="en-US" dirty="0" smtClean="0">
                <a:latin typeface="Times New Roman" pitchFamily="18" charset="0"/>
                <a:cs typeface="Times New Roman" pitchFamily="18" charset="0"/>
              </a:rPr>
              <a:t>&gt; elements.</a:t>
            </a:r>
          </a:p>
          <a:p>
            <a:pPr algn="just">
              <a:buFont typeface="Wingdings" pitchFamily="2" charset="2"/>
              <a:buChar char="q"/>
            </a:pPr>
            <a:r>
              <a:rPr lang="en-US" dirty="0" smtClean="0">
                <a:latin typeface="Times New Roman" pitchFamily="18" charset="0"/>
                <a:cs typeface="Times New Roman" pitchFamily="18" charset="0"/>
              </a:rPr>
              <a:t>HTML tables are used to manage the layout of the page e.g. header section, navigation bar, body content , footer section etc.</a:t>
            </a:r>
          </a:p>
          <a:p>
            <a:pPr algn="just">
              <a:buFont typeface="Wingdings" pitchFamily="2" charset="2"/>
              <a:buChar char="q"/>
            </a:pPr>
            <a:r>
              <a:rPr lang="en-US" dirty="0" smtClean="0">
                <a:latin typeface="Times New Roman" pitchFamily="18" charset="0"/>
                <a:cs typeface="Times New Roman" pitchFamily="18" charset="0"/>
              </a:rPr>
              <a:t>But it is recommended to use div tag over table to manage the layout of the page.</a:t>
            </a:r>
            <a:endParaRPr lang="en-US" dirty="0">
              <a:latin typeface="Times New Roman" pitchFamily="18" charset="0"/>
              <a:cs typeface="Times New Roman" pitchFamily="18" charset="0"/>
            </a:endParaRPr>
          </a:p>
          <a:p>
            <a:pPr algn="just">
              <a:buFont typeface="Wingdings" pitchFamily="2" charset="2"/>
              <a:buChar char="q"/>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49</a:t>
            </a:fld>
            <a:endParaRPr lang="en-US"/>
          </a:p>
        </p:txBody>
      </p:sp>
    </p:spTree>
    <p:extLst>
      <p:ext uri="{BB962C8B-B14F-4D97-AF65-F5344CB8AC3E}">
        <p14:creationId xmlns:p14="http://schemas.microsoft.com/office/powerpoint/2010/main" val="1906904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WHY HTML?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a simple markup language. Its implementation is easy.</a:t>
            </a:r>
          </a:p>
          <a:p>
            <a:pPr algn="just">
              <a:buFont typeface="Wingdings" pitchFamily="2" charset="2"/>
              <a:buChar char="q"/>
            </a:pPr>
            <a:r>
              <a:rPr lang="en-US" dirty="0">
                <a:latin typeface="Times New Roman" pitchFamily="18" charset="0"/>
                <a:cs typeface="Times New Roman" pitchFamily="18" charset="0"/>
              </a:rPr>
              <a:t>It is used to create a website.</a:t>
            </a:r>
          </a:p>
          <a:p>
            <a:pPr algn="just">
              <a:buFont typeface="Wingdings" pitchFamily="2" charset="2"/>
              <a:buChar char="q"/>
            </a:pPr>
            <a:r>
              <a:rPr lang="en-US" dirty="0">
                <a:latin typeface="Times New Roman" pitchFamily="18" charset="0"/>
                <a:cs typeface="Times New Roman" pitchFamily="18" charset="0"/>
              </a:rPr>
              <a:t>Helps in developing fundamentals about web programming.</a:t>
            </a:r>
          </a:p>
          <a:p>
            <a:pPr algn="just">
              <a:buFont typeface="Wingdings" pitchFamily="2" charset="2"/>
              <a:buChar char="q"/>
            </a:pPr>
            <a:r>
              <a:rPr lang="en-US" dirty="0">
                <a:latin typeface="Times New Roman" pitchFamily="18" charset="0"/>
                <a:cs typeface="Times New Roman" pitchFamily="18" charset="0"/>
              </a:rPr>
              <a:t>Boost professional career.</a:t>
            </a:r>
          </a:p>
          <a:p>
            <a:pPr>
              <a:buFont typeface="Wingdings" pitchFamily="2" charset="2"/>
              <a:buChar char="q"/>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5</a:t>
            </a:fld>
            <a:endParaRPr lang="en-US"/>
          </a:p>
        </p:txBody>
      </p:sp>
    </p:spTree>
    <p:extLst>
      <p:ext uri="{BB962C8B-B14F-4D97-AF65-F5344CB8AC3E}">
        <p14:creationId xmlns:p14="http://schemas.microsoft.com/office/powerpoint/2010/main" val="28833110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Table</a:t>
            </a:r>
            <a:endParaRPr lang="en-US"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26631947"/>
              </p:ext>
            </p:extLst>
          </p:nvPr>
        </p:nvGraphicFramePr>
        <p:xfrm>
          <a:off x="1036637" y="990600"/>
          <a:ext cx="7497762" cy="7061200"/>
        </p:xfrm>
        <a:graphic>
          <a:graphicData uri="http://schemas.openxmlformats.org/drawingml/2006/table">
            <a:tbl>
              <a:tblPr firstRow="1" bandRow="1">
                <a:tableStyleId>{5940675A-B579-460E-94D1-54222C63F5DA}</a:tableStyleId>
              </a:tblPr>
              <a:tblGrid>
                <a:gridCol w="3748881"/>
                <a:gridCol w="3748881"/>
              </a:tblGrid>
              <a:tr h="370840">
                <a:tc>
                  <a:txBody>
                    <a:bodyPr/>
                    <a:lstStyle/>
                    <a:p>
                      <a:r>
                        <a:rPr lang="en-US" sz="1800" b="1" dirty="0" smtClean="0">
                          <a:latin typeface="Times New Roman" pitchFamily="18" charset="0"/>
                          <a:cs typeface="Times New Roman" pitchFamily="18" charset="0"/>
                        </a:rPr>
                        <a:t>Tag</a:t>
                      </a:r>
                      <a:endParaRPr lang="en-US" sz="1800" b="1" dirty="0">
                        <a:latin typeface="Times New Roman" pitchFamily="18" charset="0"/>
                        <a:cs typeface="Times New Roman" pitchFamily="18" charset="0"/>
                      </a:endParaRPr>
                    </a:p>
                  </a:txBody>
                  <a:tcPr/>
                </a:tc>
                <a:tc>
                  <a:txBody>
                    <a:bodyPr/>
                    <a:lstStyle/>
                    <a:p>
                      <a:r>
                        <a:rPr lang="en-US" sz="1800" b="1" dirty="0" smtClean="0">
                          <a:latin typeface="Times New Roman" pitchFamily="18" charset="0"/>
                          <a:cs typeface="Times New Roman" pitchFamily="18" charset="0"/>
                        </a:rPr>
                        <a:t>Description </a:t>
                      </a:r>
                      <a:endParaRPr lang="en-US" sz="1800" b="1" dirty="0">
                        <a:latin typeface="Times New Roman" pitchFamily="18" charset="0"/>
                        <a:cs typeface="Times New Roman" pitchFamily="18" charset="0"/>
                      </a:endParaRPr>
                    </a:p>
                  </a:txBody>
                  <a:tcPr/>
                </a:tc>
              </a:tr>
              <a:tr h="370840">
                <a:tc>
                  <a:txBody>
                    <a:bodyPr/>
                    <a:lstStyle/>
                    <a:p>
                      <a:r>
                        <a:rPr lang="en-US" sz="1800" dirty="0" smtClean="0">
                          <a:latin typeface="Times New Roman" pitchFamily="18" charset="0"/>
                          <a:cs typeface="Times New Roman" pitchFamily="18" charset="0"/>
                        </a:rPr>
                        <a:t>&lt;table&gt;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Defines table</a:t>
                      </a:r>
                      <a:endParaRPr lang="en-US" sz="1800" dirty="0">
                        <a:latin typeface="Times New Roman" pitchFamily="18" charset="0"/>
                        <a:cs typeface="Times New Roman" pitchFamily="18" charset="0"/>
                      </a:endParaRPr>
                    </a:p>
                  </a:txBody>
                  <a:tcPr/>
                </a:tc>
              </a:tr>
              <a:tr h="640080">
                <a:tc>
                  <a:txBody>
                    <a:bodyPr/>
                    <a:lstStyle/>
                    <a:p>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th</a:t>
                      </a: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Defines</a:t>
                      </a:r>
                      <a:r>
                        <a:rPr lang="en-US" sz="1800" baseline="0" dirty="0" smtClean="0">
                          <a:latin typeface="Times New Roman" pitchFamily="18" charset="0"/>
                          <a:cs typeface="Times New Roman" pitchFamily="18" charset="0"/>
                        </a:rPr>
                        <a:t> a header in a table</a:t>
                      </a:r>
                      <a:endParaRPr lang="en-US" sz="1800" dirty="0">
                        <a:latin typeface="Times New Roman" pitchFamily="18" charset="0"/>
                        <a:cs typeface="Times New Roman" pitchFamily="18" charset="0"/>
                      </a:endParaRPr>
                    </a:p>
                  </a:txBody>
                  <a:tcPr/>
                </a:tc>
              </a:tr>
              <a:tr h="640080">
                <a:tc>
                  <a:txBody>
                    <a:bodyPr/>
                    <a:lstStyle/>
                    <a:p>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tr</a:t>
                      </a: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Defines row</a:t>
                      </a:r>
                      <a:r>
                        <a:rPr lang="en-US" sz="1800" baseline="0" dirty="0" smtClean="0">
                          <a:latin typeface="Times New Roman" pitchFamily="18" charset="0"/>
                          <a:cs typeface="Times New Roman" pitchFamily="18" charset="0"/>
                        </a:rPr>
                        <a:t> in a table</a:t>
                      </a:r>
                      <a:endParaRPr lang="en-US" sz="1800" dirty="0">
                        <a:latin typeface="Times New Roman" pitchFamily="18" charset="0"/>
                        <a:cs typeface="Times New Roman" pitchFamily="18" charset="0"/>
                      </a:endParaRPr>
                    </a:p>
                  </a:txBody>
                  <a:tcPr/>
                </a:tc>
              </a:tr>
              <a:tr h="370840">
                <a:tc>
                  <a:txBody>
                    <a:bodyPr/>
                    <a:lstStyle/>
                    <a:p>
                      <a:r>
                        <a:rPr lang="en-US" sz="1800" dirty="0" smtClean="0">
                          <a:latin typeface="Times New Roman" pitchFamily="18" charset="0"/>
                          <a:cs typeface="Times New Roman" pitchFamily="18" charset="0"/>
                        </a:rPr>
                        <a:t>&lt;td&gt; </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Defines cell</a:t>
                      </a:r>
                      <a:r>
                        <a:rPr lang="en-US" sz="1800" baseline="0" dirty="0" smtClean="0">
                          <a:latin typeface="Times New Roman" pitchFamily="18" charset="0"/>
                          <a:cs typeface="Times New Roman" pitchFamily="18" charset="0"/>
                        </a:rPr>
                        <a:t> in a table</a:t>
                      </a:r>
                      <a:endParaRPr lang="en-US" sz="1800" dirty="0">
                        <a:latin typeface="Times New Roman" pitchFamily="18" charset="0"/>
                        <a:cs typeface="Times New Roman" pitchFamily="18" charset="0"/>
                      </a:endParaRPr>
                    </a:p>
                  </a:txBody>
                  <a:tcPr/>
                </a:tc>
              </a:tr>
              <a:tr h="370840">
                <a:tc>
                  <a:txBody>
                    <a:bodyPr/>
                    <a:lstStyle/>
                    <a:p>
                      <a:r>
                        <a:rPr lang="en-US" sz="1800" dirty="0" smtClean="0">
                          <a:latin typeface="Times New Roman" pitchFamily="18" charset="0"/>
                          <a:cs typeface="Times New Roman" pitchFamily="18" charset="0"/>
                        </a:rPr>
                        <a:t>&lt;caption&gt;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Defines table caption</a:t>
                      </a:r>
                      <a:endParaRPr lang="en-US" sz="1800" dirty="0">
                        <a:latin typeface="Times New Roman" pitchFamily="18" charset="0"/>
                        <a:cs typeface="Times New Roman" pitchFamily="18" charset="0"/>
                      </a:endParaRPr>
                    </a:p>
                  </a:txBody>
                  <a:tcPr/>
                </a:tc>
              </a:tr>
              <a:tr h="1188720">
                <a:tc>
                  <a:txBody>
                    <a:bodyPr/>
                    <a:lstStyle/>
                    <a:p>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colgroup</a:t>
                      </a: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Specifies group of one or more columns in a table</a:t>
                      </a:r>
                      <a:r>
                        <a:rPr lang="en-US" sz="1800" baseline="0" dirty="0" smtClean="0">
                          <a:latin typeface="Times New Roman" pitchFamily="18" charset="0"/>
                          <a:cs typeface="Times New Roman" pitchFamily="18" charset="0"/>
                        </a:rPr>
                        <a:t> for </a:t>
                      </a:r>
                      <a:r>
                        <a:rPr lang="en-US" sz="1800" baseline="0" dirty="0" err="1" smtClean="0">
                          <a:latin typeface="Times New Roman" pitchFamily="18" charset="0"/>
                          <a:cs typeface="Times New Roman" pitchFamily="18" charset="0"/>
                        </a:rPr>
                        <a:t>fromating</a:t>
                      </a:r>
                      <a:endParaRPr lang="en-US" sz="1800" dirty="0">
                        <a:latin typeface="Times New Roman" pitchFamily="18" charset="0"/>
                        <a:cs typeface="Times New Roman" pitchFamily="18" charset="0"/>
                      </a:endParaRPr>
                    </a:p>
                  </a:txBody>
                  <a:tcPr/>
                </a:tc>
              </a:tr>
              <a:tr h="1188720">
                <a:tc>
                  <a:txBody>
                    <a:bodyPr/>
                    <a:lstStyle/>
                    <a:p>
                      <a:r>
                        <a:rPr lang="en-US" sz="1800" dirty="0" smtClean="0">
                          <a:latin typeface="Times New Roman" pitchFamily="18" charset="0"/>
                          <a:cs typeface="Times New Roman" pitchFamily="18" charset="0"/>
                        </a:rPr>
                        <a:t>&lt;col&gt;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Specifies</a:t>
                      </a:r>
                      <a:r>
                        <a:rPr lang="en-US" sz="1800" baseline="0" dirty="0" smtClean="0">
                          <a:latin typeface="Times New Roman" pitchFamily="18" charset="0"/>
                          <a:cs typeface="Times New Roman" pitchFamily="18" charset="0"/>
                        </a:rPr>
                        <a:t> column properties for each column within a &lt;</a:t>
                      </a:r>
                      <a:r>
                        <a:rPr lang="en-US" sz="1800" baseline="0" dirty="0" err="1" smtClean="0">
                          <a:latin typeface="Times New Roman" pitchFamily="18" charset="0"/>
                          <a:cs typeface="Times New Roman" pitchFamily="18" charset="0"/>
                        </a:rPr>
                        <a:t>colgroup</a:t>
                      </a:r>
                      <a:r>
                        <a:rPr lang="en-US" sz="1800" baseline="0" dirty="0" smtClean="0">
                          <a:latin typeface="Times New Roman" pitchFamily="18" charset="0"/>
                          <a:cs typeface="Times New Roman" pitchFamily="18" charset="0"/>
                        </a:rPr>
                        <a:t>&gt; element</a:t>
                      </a:r>
                      <a:endParaRPr lang="en-US" sz="1800" dirty="0">
                        <a:latin typeface="Times New Roman" pitchFamily="18" charset="0"/>
                        <a:cs typeface="Times New Roman" pitchFamily="18" charset="0"/>
                      </a:endParaRPr>
                    </a:p>
                  </a:txBody>
                  <a:tcPr/>
                </a:tc>
              </a:tr>
              <a:tr h="640080">
                <a:tc>
                  <a:txBody>
                    <a:bodyPr/>
                    <a:lstStyle/>
                    <a:p>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thead</a:t>
                      </a: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Groups</a:t>
                      </a:r>
                      <a:r>
                        <a:rPr lang="en-US" sz="1800" baseline="0" dirty="0" smtClean="0">
                          <a:latin typeface="Times New Roman" pitchFamily="18" charset="0"/>
                          <a:cs typeface="Times New Roman" pitchFamily="18" charset="0"/>
                        </a:rPr>
                        <a:t> the header content in the a table</a:t>
                      </a:r>
                      <a:endParaRPr lang="en-US" sz="1800" dirty="0">
                        <a:latin typeface="Times New Roman" pitchFamily="18" charset="0"/>
                        <a:cs typeface="Times New Roman" pitchFamily="18" charset="0"/>
                      </a:endParaRPr>
                    </a:p>
                  </a:txBody>
                  <a:tcPr/>
                </a:tc>
              </a:tr>
              <a:tr h="640080">
                <a:tc>
                  <a:txBody>
                    <a:bodyPr/>
                    <a:lstStyle/>
                    <a:p>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tbody</a:t>
                      </a: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Groups</a:t>
                      </a:r>
                      <a:r>
                        <a:rPr lang="en-US" sz="1800" baseline="0" dirty="0" smtClean="0">
                          <a:latin typeface="Times New Roman" pitchFamily="18" charset="0"/>
                          <a:cs typeface="Times New Roman" pitchFamily="18" charset="0"/>
                        </a:rPr>
                        <a:t> body content in a table</a:t>
                      </a:r>
                      <a:endParaRPr lang="en-US" sz="1800" dirty="0">
                        <a:latin typeface="Times New Roman" pitchFamily="18" charset="0"/>
                        <a:cs typeface="Times New Roman" pitchFamily="18" charset="0"/>
                      </a:endParaRPr>
                    </a:p>
                  </a:txBody>
                  <a:tcPr/>
                </a:tc>
              </a:tr>
              <a:tr h="640080">
                <a:tc>
                  <a:txBody>
                    <a:bodyPr/>
                    <a:lstStyle/>
                    <a:p>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tfoot</a:t>
                      </a: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Groups footer content in a table</a:t>
                      </a:r>
                      <a:endParaRPr lang="en-US" sz="1800" dirty="0">
                        <a:latin typeface="Times New Roman" pitchFamily="18" charset="0"/>
                        <a:cs typeface="Times New Roman" pitchFamily="18" charset="0"/>
                      </a:endParaRPr>
                    </a:p>
                  </a:txBody>
                  <a:tcPr/>
                </a:tc>
              </a:tr>
            </a:tbl>
          </a:graphicData>
        </a:graphic>
      </p:graphicFrame>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50</a:t>
            </a:fld>
            <a:endParaRPr lang="en-US"/>
          </a:p>
        </p:txBody>
      </p:sp>
    </p:spTree>
    <p:extLst>
      <p:ext uri="{BB962C8B-B14F-4D97-AF65-F5344CB8AC3E}">
        <p14:creationId xmlns:p14="http://schemas.microsoft.com/office/powerpoint/2010/main" val="22742347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Table Attribute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410200"/>
          </a:xfrm>
        </p:spPr>
        <p:txBody>
          <a:bodyPr>
            <a:normAutofit fontScale="70000" lnSpcReduction="20000"/>
          </a:bodyPr>
          <a:lstStyle/>
          <a:p>
            <a:pPr algn="just">
              <a:buFont typeface="Wingdings" pitchFamily="2" charset="2"/>
              <a:buChar char="q"/>
            </a:pPr>
            <a:r>
              <a:rPr lang="en-US" dirty="0" smtClean="0">
                <a:latin typeface="Times New Roman" pitchFamily="18" charset="0"/>
                <a:cs typeface="Times New Roman" pitchFamily="18" charset="0"/>
              </a:rPr>
              <a:t>Table attributes are:</a:t>
            </a:r>
          </a:p>
          <a:p>
            <a:pPr lvl="1" algn="just">
              <a:buFont typeface="Wingdings" pitchFamily="2" charset="2"/>
              <a:buChar char="v"/>
            </a:pPr>
            <a:r>
              <a:rPr lang="en-US" dirty="0" smtClean="0">
                <a:latin typeface="Times New Roman" pitchFamily="18" charset="0"/>
                <a:cs typeface="Times New Roman" pitchFamily="18" charset="0"/>
              </a:rPr>
              <a:t>Table Border</a:t>
            </a:r>
          </a:p>
          <a:p>
            <a:pPr lvl="1" algn="just">
              <a:buFont typeface="Wingdings" pitchFamily="2" charset="2"/>
              <a:buChar char="v"/>
            </a:pPr>
            <a:r>
              <a:rPr lang="en-US" dirty="0" smtClean="0">
                <a:latin typeface="Times New Roman" pitchFamily="18" charset="0"/>
                <a:cs typeface="Times New Roman" pitchFamily="18" charset="0"/>
              </a:rPr>
              <a:t>Table Size</a:t>
            </a:r>
          </a:p>
          <a:p>
            <a:pPr lvl="1" algn="just">
              <a:buFont typeface="Wingdings" pitchFamily="2" charset="2"/>
              <a:buChar char="v"/>
            </a:pPr>
            <a:r>
              <a:rPr lang="en-US" dirty="0" smtClean="0">
                <a:latin typeface="Times New Roman" pitchFamily="18" charset="0"/>
                <a:cs typeface="Times New Roman" pitchFamily="18" charset="0"/>
              </a:rPr>
              <a:t>Padding and Spacing</a:t>
            </a:r>
          </a:p>
          <a:p>
            <a:pPr lvl="1" algn="just">
              <a:buFont typeface="Wingdings" pitchFamily="2" charset="2"/>
              <a:buChar char="v"/>
            </a:pPr>
            <a:r>
              <a:rPr lang="en-US" dirty="0" err="1" smtClean="0">
                <a:latin typeface="Times New Roman" pitchFamily="18" charset="0"/>
                <a:cs typeface="Times New Roman" pitchFamily="18" charset="0"/>
              </a:rPr>
              <a:t>Colspan</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Rowspan</a:t>
            </a:r>
            <a:endParaRPr lang="en-US" dirty="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can define table cells </a:t>
            </a:r>
            <a:r>
              <a:rPr lang="en-US" dirty="0" smtClean="0">
                <a:latin typeface="Times New Roman" pitchFamily="18" charset="0"/>
                <a:cs typeface="Times New Roman" pitchFamily="18" charset="0"/>
              </a:rPr>
              <a:t>that span </a:t>
            </a:r>
            <a:r>
              <a:rPr lang="en-US" dirty="0">
                <a:latin typeface="Times New Roman" pitchFamily="18" charset="0"/>
                <a:cs typeface="Times New Roman" pitchFamily="18" charset="0"/>
              </a:rPr>
              <a:t>more than one row or one column using </a:t>
            </a:r>
            <a:r>
              <a:rPr lang="en-US" dirty="0" err="1">
                <a:latin typeface="Times New Roman" pitchFamily="18" charset="0"/>
                <a:cs typeface="Times New Roman" pitchFamily="18" charset="0"/>
              </a:rPr>
              <a:t>colspan</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rowspan</a:t>
            </a:r>
            <a:r>
              <a:rPr lang="en-US" dirty="0">
                <a:latin typeface="Times New Roman" pitchFamily="18" charset="0"/>
                <a:cs typeface="Times New Roman" pitchFamily="18" charset="0"/>
              </a:rPr>
              <a:t> attributes respectively. </a:t>
            </a:r>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For example</a:t>
            </a:r>
            <a:r>
              <a:rPr lang="en-US" dirty="0">
                <a:latin typeface="Times New Roman" pitchFamily="18" charset="0"/>
                <a:cs typeface="Times New Roman" pitchFamily="18" charset="0"/>
              </a:rPr>
              <a:t>, &lt;td </a:t>
            </a:r>
            <a:r>
              <a:rPr lang="en-US" dirty="0" err="1">
                <a:latin typeface="Times New Roman" pitchFamily="18" charset="0"/>
                <a:cs typeface="Times New Roman" pitchFamily="18" charset="0"/>
              </a:rPr>
              <a:t>colspan</a:t>
            </a:r>
            <a:r>
              <a:rPr lang="en-US" dirty="0">
                <a:latin typeface="Times New Roman" pitchFamily="18" charset="0"/>
                <a:cs typeface="Times New Roman" pitchFamily="18" charset="0"/>
              </a:rPr>
              <a:t> = “2”&gt;Data&lt;/td&gt;. </a:t>
            </a:r>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can use </a:t>
            </a:r>
            <a:r>
              <a:rPr lang="en-US" dirty="0" err="1">
                <a:latin typeface="Times New Roman" pitchFamily="18" charset="0"/>
                <a:cs typeface="Times New Roman" pitchFamily="18" charset="0"/>
              </a:rPr>
              <a:t>cellpadding</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cellspacing</a:t>
            </a:r>
            <a:r>
              <a:rPr lang="en-US" dirty="0">
                <a:latin typeface="Times New Roman" pitchFamily="18" charset="0"/>
                <a:cs typeface="Times New Roman" pitchFamily="18" charset="0"/>
              </a:rPr>
              <a:t> attributes </a:t>
            </a:r>
            <a:r>
              <a:rPr lang="en-US" dirty="0" smtClean="0">
                <a:latin typeface="Times New Roman" pitchFamily="18" charset="0"/>
                <a:cs typeface="Times New Roman" pitchFamily="18" charset="0"/>
              </a:rPr>
              <a:t>to create </a:t>
            </a:r>
            <a:r>
              <a:rPr lang="en-US" dirty="0">
                <a:latin typeface="Times New Roman" pitchFamily="18" charset="0"/>
                <a:cs typeface="Times New Roman" pitchFamily="18" charset="0"/>
              </a:rPr>
              <a:t>white space between the cell content and its borders, and to increase the distance between </a:t>
            </a:r>
            <a:r>
              <a:rPr lang="en-US" dirty="0" smtClean="0">
                <a:latin typeface="Times New Roman" pitchFamily="18" charset="0"/>
                <a:cs typeface="Times New Roman" pitchFamily="18" charset="0"/>
              </a:rPr>
              <a:t>cells respectively</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&lt;table border="1" </a:t>
            </a:r>
            <a:r>
              <a:rPr lang="en-US" dirty="0" err="1">
                <a:latin typeface="Times New Roman" pitchFamily="18" charset="0"/>
                <a:cs typeface="Times New Roman" pitchFamily="18" charset="0"/>
              </a:rPr>
              <a:t>cellpadding</a:t>
            </a:r>
            <a:r>
              <a:rPr lang="en-US" dirty="0">
                <a:latin typeface="Times New Roman" pitchFamily="18" charset="0"/>
                <a:cs typeface="Times New Roman" pitchFamily="18" charset="0"/>
              </a:rPr>
              <a:t>="10"&gt; and &lt;table border="1" </a:t>
            </a:r>
            <a:r>
              <a:rPr lang="en-US" dirty="0" err="1">
                <a:latin typeface="Times New Roman" pitchFamily="18" charset="0"/>
                <a:cs typeface="Times New Roman" pitchFamily="18" charset="0"/>
              </a:rPr>
              <a:t>cellspacing</a:t>
            </a:r>
            <a:r>
              <a:rPr lang="en-US" dirty="0">
                <a:latin typeface="Times New Roman" pitchFamily="18" charset="0"/>
                <a:cs typeface="Times New Roman" pitchFamily="18" charset="0"/>
              </a:rPr>
              <a:t>="10"&gt;.</a:t>
            </a:r>
          </a:p>
          <a:p>
            <a:pPr algn="just">
              <a:buFont typeface="Wingdings" pitchFamily="2" charset="2"/>
              <a:buChar char="q"/>
            </a:pPr>
            <a:r>
              <a:rPr lang="en-US" dirty="0">
                <a:latin typeface="Times New Roman" pitchFamily="18" charset="0"/>
                <a:cs typeface="Times New Roman" pitchFamily="18" charset="0"/>
              </a:rPr>
              <a:t>We can use align attribute to align the contents of a cell. For example, &lt;td align = “left”&gt;Data&lt;/td&gt;.</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51</a:t>
            </a:fld>
            <a:endParaRPr lang="en-US"/>
          </a:p>
        </p:txBody>
      </p:sp>
    </p:spTree>
    <p:extLst>
      <p:ext uri="{BB962C8B-B14F-4D97-AF65-F5344CB8AC3E}">
        <p14:creationId xmlns:p14="http://schemas.microsoft.com/office/powerpoint/2010/main" val="4670545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a:t>
            </a:r>
            <a:r>
              <a:rPr lang="en-US" b="1" dirty="0" err="1" smtClean="0">
                <a:latin typeface="Times New Roman" pitchFamily="18" charset="0"/>
                <a:cs typeface="Times New Roman" pitchFamily="18" charset="0"/>
              </a:rPr>
              <a:t>iframe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410200"/>
          </a:xfrm>
        </p:spPr>
        <p:txBody>
          <a:bodyPr>
            <a:normAutofit fontScale="77500" lnSpcReduction="20000"/>
          </a:bodyPr>
          <a:lstStyle/>
          <a:p>
            <a:pPr algn="just">
              <a:buFont typeface="Wingdings" pitchFamily="2" charset="2"/>
              <a:buChar char="q"/>
            </a:pPr>
            <a:r>
              <a:rPr lang="en-US" dirty="0">
                <a:latin typeface="Times New Roman" pitchFamily="18" charset="0"/>
                <a:cs typeface="Times New Roman" pitchFamily="18" charset="0"/>
              </a:rPr>
              <a:t>The </a:t>
            </a:r>
            <a:r>
              <a:rPr lang="en-US" b="1" dirty="0" err="1">
                <a:latin typeface="Times New Roman" pitchFamily="18" charset="0"/>
                <a:cs typeface="Times New Roman" pitchFamily="18" charset="0"/>
              </a:rPr>
              <a:t>iframe</a:t>
            </a:r>
            <a:r>
              <a:rPr lang="en-US" dirty="0">
                <a:latin typeface="Times New Roman" pitchFamily="18" charset="0"/>
                <a:cs typeface="Times New Roman" pitchFamily="18" charset="0"/>
              </a:rPr>
              <a:t> in HTML stands for </a:t>
            </a:r>
            <a:r>
              <a:rPr lang="en-US" b="1" dirty="0">
                <a:latin typeface="Times New Roman" pitchFamily="18" charset="0"/>
                <a:cs typeface="Times New Roman" pitchFamily="18" charset="0"/>
              </a:rPr>
              <a:t>Inline Frame</a:t>
            </a:r>
            <a:r>
              <a:rPr lang="en-US" dirty="0">
                <a:latin typeface="Times New Roman" pitchFamily="18" charset="0"/>
                <a:cs typeface="Times New Roman" pitchFamily="18" charset="0"/>
              </a:rPr>
              <a:t>. </a:t>
            </a:r>
          </a:p>
          <a:p>
            <a:pPr algn="just">
              <a:buFont typeface="Wingdings" pitchFamily="2" charset="2"/>
              <a:buChar char="q"/>
            </a:pP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iframe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tag defines a rectangular region within the document in which the browser can display a separate document, including scrollbars and borders. </a:t>
            </a:r>
          </a:p>
          <a:p>
            <a:pPr algn="just">
              <a:buFont typeface="Wingdings" pitchFamily="2" charset="2"/>
              <a:buChar char="q"/>
            </a:pPr>
            <a:r>
              <a:rPr lang="en-US" dirty="0">
                <a:latin typeface="Times New Roman" pitchFamily="18" charset="0"/>
                <a:cs typeface="Times New Roman" pitchFamily="18" charset="0"/>
              </a:rPr>
              <a:t>An inline frame is used </a:t>
            </a:r>
            <a:r>
              <a:rPr lang="en-US" b="1" dirty="0">
                <a:latin typeface="Times New Roman" pitchFamily="18" charset="0"/>
                <a:cs typeface="Times New Roman" pitchFamily="18" charset="0"/>
              </a:rPr>
              <a:t>to embed another document within the current HTML document. </a:t>
            </a:r>
          </a:p>
          <a:p>
            <a:pPr algn="just">
              <a:buFont typeface="Wingdings" pitchFamily="2" charset="2"/>
              <a:buChar char="q"/>
            </a:pPr>
            <a:r>
              <a:rPr lang="en-US" dirty="0">
                <a:latin typeface="Times New Roman" pitchFamily="18" charset="0"/>
                <a:cs typeface="Times New Roman" pitchFamily="18" charset="0"/>
              </a:rPr>
              <a:t>The HTML </a:t>
            </a:r>
            <a:r>
              <a:rPr lang="en-US" dirty="0" err="1">
                <a:latin typeface="Times New Roman" pitchFamily="18" charset="0"/>
                <a:cs typeface="Times New Roman" pitchFamily="18" charset="0"/>
              </a:rPr>
              <a:t>iframe</a:t>
            </a:r>
            <a:r>
              <a:rPr lang="en-US" dirty="0">
                <a:latin typeface="Times New Roman" pitchFamily="18" charset="0"/>
                <a:cs typeface="Times New Roman" pitchFamily="18" charset="0"/>
              </a:rPr>
              <a:t> name attribute is used to specify a reference for an </a:t>
            </a: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iframe</a:t>
            </a:r>
            <a:r>
              <a:rPr lang="en-US" dirty="0">
                <a:latin typeface="Times New Roman" pitchFamily="18" charset="0"/>
                <a:cs typeface="Times New Roman" pitchFamily="18" charset="0"/>
              </a:rPr>
              <a:t>&gt; element. </a:t>
            </a:r>
          </a:p>
          <a:p>
            <a:pPr algn="just">
              <a:buFont typeface="Wingdings" pitchFamily="2" charset="2"/>
              <a:buChar char="q"/>
            </a:pPr>
            <a:r>
              <a:rPr lang="en-US" dirty="0">
                <a:latin typeface="Times New Roman" pitchFamily="18" charset="0"/>
                <a:cs typeface="Times New Roman" pitchFamily="18" charset="0"/>
              </a:rPr>
              <a:t>The name attribute is also used as a reference to the elements in JavaScript. </a:t>
            </a:r>
          </a:p>
          <a:p>
            <a:pPr algn="just">
              <a:buFont typeface="Wingdings" pitchFamily="2" charset="2"/>
              <a:buChar char="q"/>
            </a:pPr>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iframe</a:t>
            </a:r>
            <a:r>
              <a:rPr lang="en-US" dirty="0">
                <a:latin typeface="Times New Roman" pitchFamily="18" charset="0"/>
                <a:cs typeface="Times New Roman" pitchFamily="18" charset="0"/>
              </a:rPr>
              <a:t> is basically used to show a webpage inside the current web page. </a:t>
            </a:r>
          </a:p>
          <a:p>
            <a:pPr algn="just">
              <a:buFont typeface="Wingdings" pitchFamily="2" charset="2"/>
              <a:buChar char="q"/>
            </a:pPr>
            <a:r>
              <a:rPr lang="en-US" dirty="0">
                <a:latin typeface="Times New Roman" pitchFamily="18" charset="0"/>
                <a:cs typeface="Times New Roman" pitchFamily="18" charset="0"/>
              </a:rPr>
              <a:t>The ‘ </a:t>
            </a:r>
            <a:r>
              <a:rPr lang="en-US" b="1" dirty="0" err="1">
                <a:latin typeface="Times New Roman" pitchFamily="18" charset="0"/>
                <a:cs typeface="Times New Roman" pitchFamily="18" charset="0"/>
              </a:rPr>
              <a:t>src</a:t>
            </a:r>
            <a:r>
              <a:rPr lang="en-US" dirty="0">
                <a:latin typeface="Times New Roman" pitchFamily="18" charset="0"/>
                <a:cs typeface="Times New Roman" pitchFamily="18" charset="0"/>
              </a:rPr>
              <a:t> ‘ attribute is used to specify the URL of the document that occupies the </a:t>
            </a:r>
            <a:r>
              <a:rPr lang="en-US" dirty="0" err="1">
                <a:latin typeface="Times New Roman" pitchFamily="18" charset="0"/>
                <a:cs typeface="Times New Roman" pitchFamily="18" charset="0"/>
              </a:rPr>
              <a:t>iframe</a:t>
            </a:r>
            <a:r>
              <a:rPr lang="en-US" dirty="0">
                <a:latin typeface="Times New Roman" pitchFamily="18" charset="0"/>
                <a:cs typeface="Times New Roman" pitchFamily="18" charset="0"/>
              </a:rPr>
              <a:t>.</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52</a:t>
            </a:fld>
            <a:endParaRPr lang="en-US"/>
          </a:p>
        </p:txBody>
      </p:sp>
    </p:spTree>
    <p:extLst>
      <p:ext uri="{BB962C8B-B14F-4D97-AF65-F5344CB8AC3E}">
        <p14:creationId xmlns:p14="http://schemas.microsoft.com/office/powerpoint/2010/main" val="26269407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a:t>
            </a:r>
            <a:r>
              <a:rPr lang="en-US" b="1" dirty="0" err="1" smtClean="0">
                <a:latin typeface="Times New Roman" pitchFamily="18" charset="0"/>
                <a:cs typeface="Times New Roman" pitchFamily="18" charset="0"/>
              </a:rPr>
              <a:t>iframe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410200"/>
          </a:xfrm>
        </p:spPr>
        <p:txBody>
          <a:bodyPr>
            <a:normAutofit fontScale="55000" lnSpcReduction="20000"/>
          </a:bodyPr>
          <a:lstStyle/>
          <a:p>
            <a:pPr marL="0" indent="0">
              <a:buNone/>
            </a:pPr>
            <a:r>
              <a:rPr lang="en-US" b="1" dirty="0">
                <a:latin typeface="Times New Roman" pitchFamily="18" charset="0"/>
                <a:cs typeface="Times New Roman" pitchFamily="18" charset="0"/>
              </a:rPr>
              <a:t>Syntax:</a:t>
            </a:r>
          </a:p>
          <a:p>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iframe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="URL" title="description"&gt;&lt;/</a:t>
            </a:r>
            <a:r>
              <a:rPr lang="en-US" dirty="0" err="1">
                <a:latin typeface="Times New Roman" pitchFamily="18" charset="0"/>
                <a:cs typeface="Times New Roman" pitchFamily="18" charset="0"/>
              </a:rPr>
              <a:t>iframe</a:t>
            </a:r>
            <a:r>
              <a:rPr lang="en-US" dirty="0">
                <a:latin typeface="Times New Roman" pitchFamily="18" charset="0"/>
                <a:cs typeface="Times New Roman" pitchFamily="18" charset="0"/>
              </a:rPr>
              <a:t>&gt;</a:t>
            </a:r>
          </a:p>
          <a:p>
            <a:pPr marL="0" indent="0">
              <a:buNone/>
            </a:pPr>
            <a:r>
              <a:rPr lang="en-US" b="1" u="sng" dirty="0">
                <a:effectLst>
                  <a:outerShdw blurRad="38100" dist="38100" dir="2700000" algn="tl">
                    <a:srgbClr val="000000">
                      <a:alpha val="43137"/>
                    </a:srgbClr>
                  </a:outerShdw>
                </a:effectLst>
                <a:latin typeface="Times New Roman" pitchFamily="18" charset="0"/>
                <a:cs typeface="Times New Roman" pitchFamily="18" charset="0"/>
              </a:rPr>
              <a:t>Example</a:t>
            </a:r>
          </a:p>
          <a:p>
            <a:pPr marL="0" indent="0">
              <a:buNone/>
            </a:pPr>
            <a:r>
              <a:rPr lang="en-US" dirty="0">
                <a:latin typeface="Times New Roman" pitchFamily="18" charset="0"/>
                <a:cs typeface="Times New Roman" pitchFamily="18" charset="0"/>
              </a:rPr>
              <a:t>&lt;html&gt;</a:t>
            </a:r>
          </a:p>
          <a:p>
            <a:pPr marL="0" indent="0">
              <a:buNone/>
            </a:pPr>
            <a:r>
              <a:rPr lang="en-US" dirty="0">
                <a:latin typeface="Times New Roman" pitchFamily="18" charset="0"/>
                <a:cs typeface="Times New Roman" pitchFamily="18" charset="0"/>
              </a:rPr>
              <a:t>	&lt;body&gt;</a:t>
            </a:r>
          </a:p>
          <a:p>
            <a:pPr marL="0" indent="0">
              <a:buNone/>
            </a:pPr>
            <a:r>
              <a:rPr lang="en-US" dirty="0">
                <a:latin typeface="Times New Roman" pitchFamily="18" charset="0"/>
                <a:cs typeface="Times New Roman" pitchFamily="18" charset="0"/>
              </a:rPr>
              <a:t>		&lt;h2&gt;HTML </a:t>
            </a:r>
            <a:r>
              <a:rPr lang="en-US" dirty="0" err="1">
                <a:latin typeface="Times New Roman" pitchFamily="18" charset="0"/>
                <a:cs typeface="Times New Roman" pitchFamily="18" charset="0"/>
              </a:rPr>
              <a:t>iframe</a:t>
            </a:r>
            <a:r>
              <a:rPr lang="en-US" dirty="0">
                <a:latin typeface="Times New Roman" pitchFamily="18" charset="0"/>
                <a:cs typeface="Times New Roman" pitchFamily="18" charset="0"/>
              </a:rPr>
              <a:t> Tag&lt;/h2&gt;</a:t>
            </a:r>
          </a:p>
          <a:p>
            <a:pPr marL="0" indent="0">
              <a:buNone/>
            </a:pPr>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iframe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="image.html" name="</a:t>
            </a:r>
            <a:r>
              <a:rPr lang="en-US" dirty="0" err="1">
                <a:latin typeface="Times New Roman" pitchFamily="18" charset="0"/>
                <a:cs typeface="Times New Roman" pitchFamily="18" charset="0"/>
              </a:rPr>
              <a:t>iframe_a</a:t>
            </a:r>
            <a:r>
              <a:rPr lang="en-US" dirty="0">
                <a:latin typeface="Times New Roman" pitchFamily="18" charset="0"/>
                <a:cs typeface="Times New Roman" pitchFamily="18" charset="0"/>
              </a:rPr>
              <a:t>" height="200" width="400" title="IFRAME_DEMO"&gt;</a:t>
            </a:r>
          </a:p>
          <a:p>
            <a:pPr marL="0" indent="0">
              <a:buNone/>
            </a:pPr>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iframe</a:t>
            </a:r>
            <a:r>
              <a:rPr lang="en-US" dirty="0">
                <a:latin typeface="Times New Roman" pitchFamily="18" charset="0"/>
                <a:cs typeface="Times New Roman" pitchFamily="18" charset="0"/>
              </a:rPr>
              <a:t>&gt;</a:t>
            </a:r>
          </a:p>
          <a:p>
            <a:pPr marL="0" indent="0">
              <a:buNone/>
            </a:pPr>
            <a:r>
              <a:rPr lang="en-US" dirty="0">
                <a:latin typeface="Times New Roman" pitchFamily="18" charset="0"/>
                <a:cs typeface="Times New Roman" pitchFamily="18" charset="0"/>
              </a:rPr>
              <a:t>    		&lt;p&gt;&lt;a </a:t>
            </a:r>
            <a:r>
              <a:rPr lang="en-US" dirty="0" err="1">
                <a:latin typeface="Times New Roman" pitchFamily="18" charset="0"/>
                <a:cs typeface="Times New Roman" pitchFamily="18" charset="0"/>
              </a:rPr>
              <a:t>href</a:t>
            </a:r>
            <a:r>
              <a:rPr lang="en-US" dirty="0">
                <a:latin typeface="Times New Roman" pitchFamily="18" charset="0"/>
                <a:cs typeface="Times New Roman" pitchFamily="18" charset="0"/>
              </a:rPr>
              <a:t>="</a:t>
            </a:r>
            <a:r>
              <a:rPr lang="en-US" dirty="0">
                <a:latin typeface="Times New Roman" pitchFamily="18" charset="0"/>
                <a:cs typeface="Times New Roman" pitchFamily="18" charset="0"/>
                <a:hlinkClick r:id="rId2"/>
              </a:rPr>
              <a:t>https://www.example.com</a:t>
            </a:r>
            <a:r>
              <a:rPr lang="en-US" dirty="0">
                <a:latin typeface="Times New Roman" pitchFamily="18" charset="0"/>
                <a:cs typeface="Times New Roman" pitchFamily="18" charset="0"/>
              </a:rPr>
              <a:t>" target="</a:t>
            </a:r>
            <a:r>
              <a:rPr lang="en-US" dirty="0" err="1">
                <a:latin typeface="Times New Roman" pitchFamily="18" charset="0"/>
                <a:cs typeface="Times New Roman" pitchFamily="18" charset="0"/>
              </a:rPr>
              <a:t>iframe_a</a:t>
            </a:r>
            <a:r>
              <a:rPr lang="en-US" dirty="0">
                <a:latin typeface="Times New Roman" pitchFamily="18" charset="0"/>
                <a:cs typeface="Times New Roman" pitchFamily="18" charset="0"/>
              </a:rPr>
              <a:t>"&gt;example.com&lt;/a&gt;&lt;/p&gt;</a:t>
            </a: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&lt;p&gt;When the target attribute of a link matches the name of an </a:t>
            </a:r>
            <a:r>
              <a:rPr lang="en-US" dirty="0" err="1">
                <a:latin typeface="Times New Roman" pitchFamily="18" charset="0"/>
                <a:cs typeface="Times New Roman" pitchFamily="18" charset="0"/>
              </a:rPr>
              <a:t>iframe</a:t>
            </a:r>
            <a:r>
              <a:rPr lang="en-US" dirty="0">
                <a:latin typeface="Times New Roman" pitchFamily="18" charset="0"/>
                <a:cs typeface="Times New Roman" pitchFamily="18" charset="0"/>
              </a:rPr>
              <a:t>, the link 			will open in the </a:t>
            </a:r>
            <a:r>
              <a:rPr lang="en-US" dirty="0" err="1">
                <a:latin typeface="Times New Roman" pitchFamily="18" charset="0"/>
                <a:cs typeface="Times New Roman" pitchFamily="18" charset="0"/>
              </a:rPr>
              <a:t>iframe</a:t>
            </a:r>
            <a:r>
              <a:rPr lang="en-US" dirty="0">
                <a:latin typeface="Times New Roman" pitchFamily="18" charset="0"/>
                <a:cs typeface="Times New Roman" pitchFamily="18" charset="0"/>
              </a:rPr>
              <a:t>.&lt;/p&gt;</a:t>
            </a:r>
          </a:p>
          <a:p>
            <a:pPr marL="0" indent="0">
              <a:buNone/>
            </a:pPr>
            <a:r>
              <a:rPr lang="en-US" dirty="0">
                <a:latin typeface="Times New Roman" pitchFamily="18" charset="0"/>
                <a:cs typeface="Times New Roman" pitchFamily="18" charset="0"/>
              </a:rPr>
              <a:t>	&lt;/body&gt;</a:t>
            </a:r>
          </a:p>
          <a:p>
            <a:pPr marL="0" indent="0">
              <a:buNone/>
            </a:pPr>
            <a:r>
              <a:rPr lang="en-US" dirty="0">
                <a:latin typeface="Times New Roman" pitchFamily="18" charset="0"/>
                <a:cs typeface="Times New Roman" pitchFamily="18" charset="0"/>
              </a:rPr>
              <a:t>&lt;/html&gt;</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53</a:t>
            </a:fld>
            <a:endParaRPr lang="en-US"/>
          </a:p>
        </p:txBody>
      </p:sp>
    </p:spTree>
    <p:extLst>
      <p:ext uri="{BB962C8B-B14F-4D97-AF65-F5344CB8AC3E}">
        <p14:creationId xmlns:p14="http://schemas.microsoft.com/office/powerpoint/2010/main" val="14667490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Form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410200"/>
          </a:xfrm>
        </p:spPr>
        <p:txBody>
          <a:bodyPr>
            <a:normAutofit fontScale="62500" lnSpcReduction="20000"/>
          </a:bodyPr>
          <a:lstStyle/>
          <a:p>
            <a:pPr algn="just">
              <a:buFont typeface="Wingdings" pitchFamily="2" charset="2"/>
              <a:buChar char="q"/>
            </a:pPr>
            <a:r>
              <a:rPr lang="en-US" dirty="0">
                <a:latin typeface="Times New Roman" pitchFamily="18" charset="0"/>
                <a:cs typeface="Times New Roman" pitchFamily="18" charset="0"/>
              </a:rPr>
              <a:t>The </a:t>
            </a:r>
            <a:r>
              <a:rPr lang="en-US" b="1" dirty="0">
                <a:effectLst>
                  <a:outerShdw blurRad="38100" dist="38100" dir="2700000" algn="tl">
                    <a:srgbClr val="000000">
                      <a:alpha val="43137"/>
                    </a:srgbClr>
                  </a:outerShdw>
                </a:effectLst>
                <a:latin typeface="Times New Roman" pitchFamily="18" charset="0"/>
                <a:cs typeface="Times New Roman" pitchFamily="18" charset="0"/>
              </a:rPr>
              <a:t>&lt;form&gt; </a:t>
            </a:r>
            <a:r>
              <a:rPr lang="en-US" dirty="0">
                <a:latin typeface="Times New Roman" pitchFamily="18" charset="0"/>
                <a:cs typeface="Times New Roman" pitchFamily="18" charset="0"/>
              </a:rPr>
              <a:t>tag is used to create an HTML form for user input.</a:t>
            </a:r>
          </a:p>
          <a:p>
            <a:pPr algn="just">
              <a:buFont typeface="Wingdings" pitchFamily="2" charset="2"/>
              <a:buChar char="q"/>
            </a:pPr>
            <a:r>
              <a:rPr lang="en-US" b="1" dirty="0">
                <a:latin typeface="Times New Roman" pitchFamily="18" charset="0"/>
                <a:cs typeface="Times New Roman" pitchFamily="18" charset="0"/>
              </a:rPr>
              <a:t>&lt;form&gt; </a:t>
            </a:r>
            <a:r>
              <a:rPr lang="en-US" dirty="0">
                <a:latin typeface="Times New Roman" pitchFamily="18" charset="0"/>
                <a:cs typeface="Times New Roman" pitchFamily="18" charset="0"/>
              </a:rPr>
              <a:t>is an HTML element to collect input data containing interactive controls. </a:t>
            </a:r>
          </a:p>
          <a:p>
            <a:pPr algn="just">
              <a:buFont typeface="Wingdings" pitchFamily="2" charset="2"/>
              <a:buChar char="q"/>
            </a:pPr>
            <a:r>
              <a:rPr lang="en-US" dirty="0">
                <a:latin typeface="Times New Roman" pitchFamily="18" charset="0"/>
                <a:cs typeface="Times New Roman" pitchFamily="18" charset="0"/>
              </a:rPr>
              <a:t>It provides facilities to input text, number, values, email, password, and control fields such as checkboxes, radio buttons, submit buttons, etc., or in other words, form is a container that contains input elements like text, email, number, radio buttons, checkboxes, submit buttons, etc. </a:t>
            </a:r>
          </a:p>
          <a:p>
            <a:pPr algn="just">
              <a:buFont typeface="Wingdings" pitchFamily="2" charset="2"/>
              <a:buChar char="q"/>
            </a:pPr>
            <a:r>
              <a:rPr lang="en-US" dirty="0">
                <a:latin typeface="Times New Roman" pitchFamily="18" charset="0"/>
                <a:cs typeface="Times New Roman" pitchFamily="18" charset="0"/>
              </a:rPr>
              <a:t>Forms are generally used when you want to collect data from the user. For example, a user wants to buy a bag online, so he/she has to first enter their shipping address in the address form and then add their payment details in the payment form to place an order.</a:t>
            </a:r>
          </a:p>
          <a:p>
            <a:pPr algn="just">
              <a:buFont typeface="Wingdings" pitchFamily="2" charset="2"/>
              <a:buChar char="q"/>
            </a:pPr>
            <a:r>
              <a:rPr lang="en-US" dirty="0">
                <a:latin typeface="Times New Roman" pitchFamily="18" charset="0"/>
                <a:cs typeface="Times New Roman" pitchFamily="18" charset="0"/>
              </a:rPr>
              <a:t>Forms are created by placing input fields within paragraphs, preformatted text, lists and tables. This gives considerable flexibility in designing the layout of forms. </a:t>
            </a:r>
          </a:p>
          <a:p>
            <a:pPr algn="just">
              <a:buFont typeface="Wingdings" pitchFamily="2" charset="2"/>
              <a:buChar char="q"/>
            </a:pPr>
            <a:r>
              <a:rPr lang="en-US" sz="4100" b="1" dirty="0">
                <a:effectLst>
                  <a:outerShdw blurRad="38100" dist="38100" dir="2700000" algn="tl">
                    <a:srgbClr val="000000">
                      <a:alpha val="43137"/>
                    </a:srgbClr>
                  </a:outerShdw>
                </a:effectLst>
                <a:latin typeface="Times New Roman" pitchFamily="18" charset="0"/>
                <a:cs typeface="Times New Roman" pitchFamily="18" charset="0"/>
              </a:rPr>
              <a:t>Syntax</a:t>
            </a:r>
          </a:p>
          <a:p>
            <a:pPr marL="457200" lvl="1" indent="0" algn="just">
              <a:buNone/>
            </a:pPr>
            <a:r>
              <a:rPr lang="en-US" dirty="0">
                <a:latin typeface="Times New Roman" pitchFamily="18" charset="0"/>
                <a:cs typeface="Times New Roman" pitchFamily="18" charset="0"/>
              </a:rPr>
              <a:t>&lt;form&gt;</a:t>
            </a:r>
          </a:p>
          <a:p>
            <a:pPr marL="457200" lvl="1" indent="0" algn="just">
              <a:buNone/>
            </a:pPr>
            <a:r>
              <a:rPr lang="en-US" dirty="0">
                <a:latin typeface="Times New Roman" pitchFamily="18" charset="0"/>
                <a:cs typeface="Times New Roman" pitchFamily="18" charset="0"/>
              </a:rPr>
              <a:t>      &lt;!--form elements--&gt;</a:t>
            </a:r>
          </a:p>
          <a:p>
            <a:pPr marL="457200" lvl="1" indent="0" algn="just">
              <a:buNone/>
            </a:pPr>
            <a:r>
              <a:rPr lang="en-US" dirty="0">
                <a:latin typeface="Times New Roman" pitchFamily="18" charset="0"/>
                <a:cs typeface="Times New Roman" pitchFamily="18" charset="0"/>
              </a:rPr>
              <a:t>&lt;/form&gt;</a:t>
            </a:r>
          </a:p>
          <a:p>
            <a:pPr algn="just">
              <a:buFont typeface="Wingdings" pitchFamily="2" charset="2"/>
              <a:buChar char="q"/>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54</a:t>
            </a:fld>
            <a:endParaRPr lang="en-US"/>
          </a:p>
        </p:txBody>
      </p:sp>
    </p:spTree>
    <p:extLst>
      <p:ext uri="{BB962C8B-B14F-4D97-AF65-F5344CB8AC3E}">
        <p14:creationId xmlns:p14="http://schemas.microsoft.com/office/powerpoint/2010/main" val="31217042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Form Element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726680" cy="5715000"/>
          </a:xfrm>
        </p:spPr>
        <p:txBody>
          <a:bodyPr>
            <a:noAutofit/>
          </a:bodyPr>
          <a:lstStyle/>
          <a:p>
            <a:pPr algn="just"/>
            <a:r>
              <a:rPr lang="en-US" sz="1800" dirty="0">
                <a:latin typeface="Times New Roman" pitchFamily="18" charset="0"/>
                <a:cs typeface="Times New Roman" pitchFamily="18" charset="0"/>
              </a:rPr>
              <a:t>The </a:t>
            </a:r>
            <a:r>
              <a:rPr lang="en-US" sz="1800" b="1" dirty="0">
                <a:effectLst>
                  <a:outerShdw blurRad="38100" dist="38100" dir="2700000" algn="tl">
                    <a:srgbClr val="000000">
                      <a:alpha val="43137"/>
                    </a:srgbClr>
                  </a:outerShdw>
                </a:effectLst>
                <a:latin typeface="Times New Roman" pitchFamily="18" charset="0"/>
                <a:cs typeface="Times New Roman" pitchFamily="18" charset="0"/>
              </a:rPr>
              <a:t>&lt;form&gt; element </a:t>
            </a:r>
            <a:r>
              <a:rPr lang="en-US" sz="1800" dirty="0">
                <a:latin typeface="Times New Roman" pitchFamily="18" charset="0"/>
                <a:cs typeface="Times New Roman" pitchFamily="18" charset="0"/>
              </a:rPr>
              <a:t>is a container for different types of input elements, such as: text fields, checkboxes, radio buttons, submit buttons, etc.</a:t>
            </a:r>
          </a:p>
          <a:p>
            <a:pPr algn="just"/>
            <a:r>
              <a:rPr lang="en-US" sz="1800" dirty="0">
                <a:latin typeface="Times New Roman" pitchFamily="18" charset="0"/>
                <a:cs typeface="Times New Roman" pitchFamily="18" charset="0"/>
              </a:rPr>
              <a:t>These are the following HTML &lt;form&gt; elements:</a:t>
            </a:r>
          </a:p>
          <a:p>
            <a:pPr lvl="1" algn="just"/>
            <a:r>
              <a:rPr lang="en-US" sz="1400" b="1" dirty="0">
                <a:latin typeface="Times New Roman" pitchFamily="18" charset="0"/>
                <a:cs typeface="Times New Roman" pitchFamily="18" charset="0"/>
              </a:rPr>
              <a:t>&lt;label&gt;: </a:t>
            </a:r>
            <a:r>
              <a:rPr lang="en-US" sz="1400" dirty="0">
                <a:latin typeface="Times New Roman" pitchFamily="18" charset="0"/>
                <a:cs typeface="Times New Roman" pitchFamily="18" charset="0"/>
              </a:rPr>
              <a:t>It defines label for &lt;form&gt; elements.</a:t>
            </a:r>
          </a:p>
          <a:p>
            <a:pPr lvl="1" algn="just"/>
            <a:r>
              <a:rPr lang="en-US" sz="1400" b="1" dirty="0">
                <a:latin typeface="Times New Roman" pitchFamily="18" charset="0"/>
                <a:cs typeface="Times New Roman" pitchFamily="18" charset="0"/>
              </a:rPr>
              <a:t>&lt;input&gt;: </a:t>
            </a:r>
            <a:r>
              <a:rPr lang="en-US" sz="1400" dirty="0">
                <a:latin typeface="Times New Roman" pitchFamily="18" charset="0"/>
                <a:cs typeface="Times New Roman" pitchFamily="18" charset="0"/>
              </a:rPr>
              <a:t>It is used to get input data from the form in various types such as text, password, email, </a:t>
            </a:r>
            <a:r>
              <a:rPr lang="en-US" sz="1400" dirty="0" err="1">
                <a:latin typeface="Times New Roman" pitchFamily="18" charset="0"/>
                <a:cs typeface="Times New Roman" pitchFamily="18" charset="0"/>
              </a:rPr>
              <a:t>etc</a:t>
            </a:r>
            <a:r>
              <a:rPr lang="en-US" sz="1400" dirty="0">
                <a:latin typeface="Times New Roman" pitchFamily="18" charset="0"/>
                <a:cs typeface="Times New Roman" pitchFamily="18" charset="0"/>
              </a:rPr>
              <a:t> by changing its type.</a:t>
            </a:r>
          </a:p>
          <a:p>
            <a:pPr lvl="1" algn="just"/>
            <a:r>
              <a:rPr lang="en-US" sz="1400" b="1" dirty="0">
                <a:latin typeface="Times New Roman" pitchFamily="18" charset="0"/>
                <a:cs typeface="Times New Roman" pitchFamily="18" charset="0"/>
              </a:rPr>
              <a:t>&lt;button&gt;: </a:t>
            </a:r>
            <a:r>
              <a:rPr lang="en-US" sz="1400" dirty="0">
                <a:latin typeface="Times New Roman" pitchFamily="18" charset="0"/>
                <a:cs typeface="Times New Roman" pitchFamily="18" charset="0"/>
              </a:rPr>
              <a:t>It defines a clickable button to control other elements or execute a functionality.</a:t>
            </a:r>
          </a:p>
          <a:p>
            <a:pPr lvl="1" algn="just"/>
            <a:r>
              <a:rPr lang="en-US" sz="1400" b="1" dirty="0">
                <a:latin typeface="Times New Roman" pitchFamily="18" charset="0"/>
                <a:cs typeface="Times New Roman" pitchFamily="18" charset="0"/>
              </a:rPr>
              <a:t>&lt;select&gt;: </a:t>
            </a:r>
            <a:r>
              <a:rPr lang="en-US" sz="1400" dirty="0">
                <a:latin typeface="Times New Roman" pitchFamily="18" charset="0"/>
                <a:cs typeface="Times New Roman" pitchFamily="18" charset="0"/>
              </a:rPr>
              <a:t>It is used to create a drop-down list.</a:t>
            </a:r>
          </a:p>
          <a:p>
            <a:pPr lvl="1" algn="just"/>
            <a:r>
              <a:rPr lang="en-US" sz="1400" dirty="0">
                <a:latin typeface="Times New Roman" pitchFamily="18" charset="0"/>
                <a:cs typeface="Times New Roman" pitchFamily="18" charset="0"/>
              </a:rPr>
              <a:t>&lt;</a:t>
            </a:r>
            <a:r>
              <a:rPr lang="en-US" sz="1400" b="1" dirty="0" err="1">
                <a:latin typeface="Times New Roman" pitchFamily="18" charset="0"/>
                <a:cs typeface="Times New Roman" pitchFamily="18" charset="0"/>
              </a:rPr>
              <a:t>textarea</a:t>
            </a:r>
            <a:r>
              <a:rPr lang="en-US" sz="1400" b="1" dirty="0">
                <a:latin typeface="Times New Roman" pitchFamily="18" charset="0"/>
                <a:cs typeface="Times New Roman" pitchFamily="18" charset="0"/>
              </a:rPr>
              <a:t>&gt;: </a:t>
            </a:r>
            <a:r>
              <a:rPr lang="en-US" sz="1400" dirty="0">
                <a:latin typeface="Times New Roman" pitchFamily="18" charset="0"/>
                <a:cs typeface="Times New Roman" pitchFamily="18" charset="0"/>
              </a:rPr>
              <a:t>It is used to get input long text content.</a:t>
            </a:r>
          </a:p>
          <a:p>
            <a:pPr lvl="1" algn="just"/>
            <a:r>
              <a:rPr lang="en-US" sz="1400" dirty="0">
                <a:latin typeface="Times New Roman" pitchFamily="18" charset="0"/>
                <a:cs typeface="Times New Roman" pitchFamily="18" charset="0"/>
              </a:rPr>
              <a:t>&lt;</a:t>
            </a:r>
            <a:r>
              <a:rPr lang="en-US" sz="1400" b="1" dirty="0" err="1">
                <a:latin typeface="Times New Roman" pitchFamily="18" charset="0"/>
                <a:cs typeface="Times New Roman" pitchFamily="18" charset="0"/>
              </a:rPr>
              <a:t>fieldset</a:t>
            </a:r>
            <a:r>
              <a:rPr lang="en-US" sz="1400" b="1" dirty="0">
                <a:latin typeface="Times New Roman" pitchFamily="18" charset="0"/>
                <a:cs typeface="Times New Roman" pitchFamily="18" charset="0"/>
              </a:rPr>
              <a:t>&gt;: </a:t>
            </a:r>
            <a:r>
              <a:rPr lang="en-US" sz="1400" dirty="0">
                <a:latin typeface="Times New Roman" pitchFamily="18" charset="0"/>
                <a:cs typeface="Times New Roman" pitchFamily="18" charset="0"/>
              </a:rPr>
              <a:t>It is used to draw a box around other form elements and group the related data.</a:t>
            </a:r>
          </a:p>
          <a:p>
            <a:pPr lvl="1" algn="just"/>
            <a:r>
              <a:rPr lang="en-US" sz="1400" b="1" dirty="0">
                <a:latin typeface="Times New Roman" pitchFamily="18" charset="0"/>
                <a:cs typeface="Times New Roman" pitchFamily="18" charset="0"/>
              </a:rPr>
              <a:t>&lt;legend&gt;: </a:t>
            </a:r>
            <a:r>
              <a:rPr lang="en-US" sz="1400" dirty="0">
                <a:latin typeface="Times New Roman" pitchFamily="18" charset="0"/>
                <a:cs typeface="Times New Roman" pitchFamily="18" charset="0"/>
              </a:rPr>
              <a:t>It defines a caption for </a:t>
            </a:r>
            <a:r>
              <a:rPr lang="en-US" sz="1400" dirty="0" err="1">
                <a:latin typeface="Times New Roman" pitchFamily="18" charset="0"/>
                <a:cs typeface="Times New Roman" pitchFamily="18" charset="0"/>
              </a:rPr>
              <a:t>fieldset</a:t>
            </a:r>
            <a:r>
              <a:rPr lang="en-US" sz="1400" dirty="0">
                <a:latin typeface="Times New Roman" pitchFamily="18" charset="0"/>
                <a:cs typeface="Times New Roman" pitchFamily="18" charset="0"/>
              </a:rPr>
              <a:t> elements.</a:t>
            </a:r>
          </a:p>
          <a:p>
            <a:pPr lvl="1" algn="just"/>
            <a:r>
              <a:rPr lang="en-US" sz="1400" b="1" dirty="0">
                <a:latin typeface="Times New Roman" pitchFamily="18" charset="0"/>
                <a:cs typeface="Times New Roman" pitchFamily="18" charset="0"/>
              </a:rPr>
              <a:t>&lt;</a:t>
            </a:r>
            <a:r>
              <a:rPr lang="en-US" sz="1400" b="1" dirty="0" err="1">
                <a:latin typeface="Times New Roman" pitchFamily="18" charset="0"/>
                <a:cs typeface="Times New Roman" pitchFamily="18" charset="0"/>
              </a:rPr>
              <a:t>datalist</a:t>
            </a:r>
            <a:r>
              <a:rPr lang="en-US" sz="1400" b="1" dirty="0">
                <a:latin typeface="Times New Roman" pitchFamily="18" charset="0"/>
                <a:cs typeface="Times New Roman" pitchFamily="18" charset="0"/>
              </a:rPr>
              <a:t>&gt;: </a:t>
            </a:r>
            <a:r>
              <a:rPr lang="en-US" sz="1400" dirty="0">
                <a:latin typeface="Times New Roman" pitchFamily="18" charset="0"/>
                <a:cs typeface="Times New Roman" pitchFamily="18" charset="0"/>
              </a:rPr>
              <a:t>It is used to specify pre-defined list options for input controls.</a:t>
            </a:r>
          </a:p>
          <a:p>
            <a:pPr lvl="1" algn="just"/>
            <a:r>
              <a:rPr lang="en-US" sz="1400" b="1" dirty="0">
                <a:latin typeface="Times New Roman" pitchFamily="18" charset="0"/>
                <a:cs typeface="Times New Roman" pitchFamily="18" charset="0"/>
              </a:rPr>
              <a:t>&lt;output&gt;: </a:t>
            </a:r>
            <a:r>
              <a:rPr lang="en-US" sz="1400" dirty="0">
                <a:latin typeface="Times New Roman" pitchFamily="18" charset="0"/>
                <a:cs typeface="Times New Roman" pitchFamily="18" charset="0"/>
              </a:rPr>
              <a:t>It displays the output of performed calculations.</a:t>
            </a:r>
          </a:p>
          <a:p>
            <a:pPr lvl="1" algn="just"/>
            <a:r>
              <a:rPr lang="en-US" sz="1400" b="1" dirty="0">
                <a:latin typeface="Times New Roman" pitchFamily="18" charset="0"/>
                <a:cs typeface="Times New Roman" pitchFamily="18" charset="0"/>
              </a:rPr>
              <a:t>&lt;option&gt;: </a:t>
            </a:r>
            <a:r>
              <a:rPr lang="en-US" sz="1400" dirty="0">
                <a:latin typeface="Times New Roman" pitchFamily="18" charset="0"/>
                <a:cs typeface="Times New Roman" pitchFamily="18" charset="0"/>
              </a:rPr>
              <a:t>It is used to define options in a drop-down list.</a:t>
            </a:r>
          </a:p>
          <a:p>
            <a:pPr lvl="1" algn="just"/>
            <a:r>
              <a:rPr lang="en-US" sz="1400" b="1" dirty="0">
                <a:latin typeface="Times New Roman" pitchFamily="18" charset="0"/>
                <a:cs typeface="Times New Roman" pitchFamily="18" charset="0"/>
              </a:rPr>
              <a:t>&lt;</a:t>
            </a:r>
            <a:r>
              <a:rPr lang="en-US" sz="1400" b="1" dirty="0" err="1">
                <a:latin typeface="Times New Roman" pitchFamily="18" charset="0"/>
                <a:cs typeface="Times New Roman" pitchFamily="18" charset="0"/>
              </a:rPr>
              <a:t>optgroup</a:t>
            </a:r>
            <a:r>
              <a:rPr lang="en-US" sz="1400" b="1" dirty="0">
                <a:latin typeface="Times New Roman" pitchFamily="18" charset="0"/>
                <a:cs typeface="Times New Roman" pitchFamily="18" charset="0"/>
              </a:rPr>
              <a:t>&gt;: </a:t>
            </a:r>
            <a:r>
              <a:rPr lang="en-US" sz="1400" dirty="0">
                <a:latin typeface="Times New Roman" pitchFamily="18" charset="0"/>
                <a:cs typeface="Times New Roman" pitchFamily="18" charset="0"/>
              </a:rPr>
              <a:t>It is used to define group-related options in a drop-down list.</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55</a:t>
            </a:fld>
            <a:endParaRPr lang="en-US"/>
          </a:p>
        </p:txBody>
      </p:sp>
    </p:spTree>
    <p:extLst>
      <p:ext uri="{BB962C8B-B14F-4D97-AF65-F5344CB8AC3E}">
        <p14:creationId xmlns:p14="http://schemas.microsoft.com/office/powerpoint/2010/main" val="17326986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The &lt;label&gt; element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410200"/>
          </a:xfrm>
        </p:spPr>
        <p:txBody>
          <a:bodyPr>
            <a:normAutofit/>
          </a:bodyPr>
          <a:lstStyle/>
          <a:p>
            <a:pPr algn="just"/>
            <a:r>
              <a:rPr lang="en-US" dirty="0">
                <a:latin typeface="Times New Roman" pitchFamily="18" charset="0"/>
                <a:cs typeface="Times New Roman" pitchFamily="18" charset="0"/>
              </a:rPr>
              <a:t>The &lt;</a:t>
            </a:r>
            <a:r>
              <a:rPr lang="en-US" b="1" dirty="0">
                <a:latin typeface="Times New Roman" pitchFamily="18" charset="0"/>
                <a:cs typeface="Times New Roman" pitchFamily="18" charset="0"/>
              </a:rPr>
              <a:t>label</a:t>
            </a:r>
            <a:r>
              <a:rPr lang="en-US" dirty="0">
                <a:latin typeface="Times New Roman" pitchFamily="18" charset="0"/>
                <a:cs typeface="Times New Roman" pitchFamily="18" charset="0"/>
              </a:rPr>
              <a:t>&gt; element defines a label for several form elements.</a:t>
            </a:r>
          </a:p>
          <a:p>
            <a:pPr algn="just"/>
            <a:r>
              <a:rPr lang="en-US" dirty="0">
                <a:latin typeface="Times New Roman" pitchFamily="18" charset="0"/>
                <a:cs typeface="Times New Roman" pitchFamily="18" charset="0"/>
              </a:rPr>
              <a:t>The &lt;</a:t>
            </a:r>
            <a:r>
              <a:rPr lang="en-US" b="1" dirty="0">
                <a:latin typeface="Times New Roman" pitchFamily="18" charset="0"/>
                <a:cs typeface="Times New Roman" pitchFamily="18" charset="0"/>
              </a:rPr>
              <a:t>label</a:t>
            </a:r>
            <a:r>
              <a:rPr lang="en-US" dirty="0">
                <a:latin typeface="Times New Roman" pitchFamily="18" charset="0"/>
                <a:cs typeface="Times New Roman" pitchFamily="18" charset="0"/>
              </a:rPr>
              <a:t>&gt; element is useful for screen-reader users, because the screen-reader will read out loud the label when the user focus on the input element.</a:t>
            </a:r>
          </a:p>
          <a:p>
            <a:pPr algn="just">
              <a:buFont typeface="Wingdings" pitchFamily="2" charset="2"/>
              <a:buChar char="q"/>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56</a:t>
            </a:fld>
            <a:endParaRPr lang="en-US"/>
          </a:p>
        </p:txBody>
      </p:sp>
    </p:spTree>
    <p:extLst>
      <p:ext uri="{BB962C8B-B14F-4D97-AF65-F5344CB8AC3E}">
        <p14:creationId xmlns:p14="http://schemas.microsoft.com/office/powerpoint/2010/main" val="17326986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The &lt;input&gt; element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410200"/>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One of the most used form element is the &lt;input&gt; element.</a:t>
            </a:r>
          </a:p>
          <a:p>
            <a:pPr algn="just">
              <a:buFont typeface="Wingdings" pitchFamily="2" charset="2"/>
              <a:buChar char="q"/>
            </a:pPr>
            <a:r>
              <a:rPr lang="en-US" dirty="0">
                <a:latin typeface="Times New Roman" pitchFamily="18" charset="0"/>
                <a:cs typeface="Times New Roman" pitchFamily="18" charset="0"/>
              </a:rPr>
              <a:t>The &lt;input&gt; element can be displayed in several ways, depending on the type attribute</a:t>
            </a:r>
            <a:r>
              <a:rPr lang="en-US" dirty="0" smtClean="0">
                <a:latin typeface="Times New Roman" pitchFamily="18" charset="0"/>
                <a:cs typeface="Times New Roman" pitchFamily="18" charset="0"/>
              </a:rPr>
              <a:t>.</a:t>
            </a:r>
          </a:p>
          <a:p>
            <a:pPr algn="just">
              <a:buFont typeface="Wingdings" pitchFamily="2" charset="2"/>
              <a:buChar char="q"/>
            </a:pPr>
            <a:r>
              <a:rPr lang="en-US" dirty="0">
                <a:latin typeface="Times New Roman" pitchFamily="18" charset="0"/>
                <a:cs typeface="Times New Roman" pitchFamily="18" charset="0"/>
              </a:rPr>
              <a:t>Example</a:t>
            </a:r>
          </a:p>
          <a:p>
            <a:pPr marL="82296" indent="0" algn="just">
              <a:buNone/>
            </a:pPr>
            <a:r>
              <a:rPr lang="en-US" sz="2400" b="1" dirty="0">
                <a:latin typeface="Times New Roman" pitchFamily="18" charset="0"/>
                <a:cs typeface="Times New Roman" pitchFamily="18" charset="0"/>
              </a:rPr>
              <a:t>&lt;label for="</a:t>
            </a:r>
            <a:r>
              <a:rPr lang="en-US" sz="2400" b="1" dirty="0" err="1">
                <a:latin typeface="Times New Roman" pitchFamily="18" charset="0"/>
                <a:cs typeface="Times New Roman" pitchFamily="18" charset="0"/>
              </a:rPr>
              <a:t>fname</a:t>
            </a:r>
            <a:r>
              <a:rPr lang="en-US" sz="2400" b="1" dirty="0">
                <a:latin typeface="Times New Roman" pitchFamily="18" charset="0"/>
                <a:cs typeface="Times New Roman" pitchFamily="18" charset="0"/>
              </a:rPr>
              <a:t>"&gt;First name:&lt;/label&gt;</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&lt;input type="text" id="</a:t>
            </a:r>
            <a:r>
              <a:rPr lang="en-US" sz="2400" b="1" dirty="0" err="1">
                <a:latin typeface="Times New Roman" pitchFamily="18" charset="0"/>
                <a:cs typeface="Times New Roman" pitchFamily="18" charset="0"/>
              </a:rPr>
              <a:t>fname</a:t>
            </a:r>
            <a:r>
              <a:rPr lang="en-US" sz="2400" b="1" dirty="0">
                <a:latin typeface="Times New Roman" pitchFamily="18" charset="0"/>
                <a:cs typeface="Times New Roman" pitchFamily="18" charset="0"/>
              </a:rPr>
              <a:t>" name="</a:t>
            </a:r>
            <a:r>
              <a:rPr lang="en-US" sz="2400" b="1" dirty="0" err="1">
                <a:latin typeface="Times New Roman" pitchFamily="18" charset="0"/>
                <a:cs typeface="Times New Roman" pitchFamily="18" charset="0"/>
              </a:rPr>
              <a:t>fname</a:t>
            </a:r>
            <a:r>
              <a:rPr lang="en-US" sz="2400" b="1" dirty="0">
                <a:latin typeface="Times New Roman" pitchFamily="18" charset="0"/>
                <a:cs typeface="Times New Roman" pitchFamily="18" charset="0"/>
              </a:rPr>
              <a:t>"&gt;</a:t>
            </a:r>
          </a:p>
          <a:p>
            <a:pPr marL="82296" indent="0" algn="just">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57</a:t>
            </a:fld>
            <a:endParaRPr lang="en-US"/>
          </a:p>
        </p:txBody>
      </p:sp>
    </p:spTree>
    <p:extLst>
      <p:ext uri="{BB962C8B-B14F-4D97-AF65-F5344CB8AC3E}">
        <p14:creationId xmlns:p14="http://schemas.microsoft.com/office/powerpoint/2010/main" val="6734815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latin typeface="Times New Roman" pitchFamily="18" charset="0"/>
                <a:cs typeface="Times New Roman" pitchFamily="18" charset="0"/>
              </a:rPr>
              <a:t>HTML Form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36320" y="990600"/>
            <a:ext cx="7498080" cy="5410200"/>
          </a:xfrm>
        </p:spPr>
        <p:txBody>
          <a:bodyPr>
            <a:normAutofit/>
          </a:bodyPr>
          <a:lstStyle/>
          <a:p>
            <a:pPr algn="just">
              <a:buFont typeface="Wingdings" pitchFamily="2" charset="2"/>
              <a:buChar char="q"/>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58</a:t>
            </a:fld>
            <a:endParaRPr lang="en-US"/>
          </a:p>
        </p:txBody>
      </p:sp>
    </p:spTree>
    <p:extLst>
      <p:ext uri="{BB962C8B-B14F-4D97-AF65-F5344CB8AC3E}">
        <p14:creationId xmlns:p14="http://schemas.microsoft.com/office/powerpoint/2010/main" val="17326986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 name="Title 5"/>
          <p:cNvSpPr>
            <a:spLocks noGrp="1"/>
          </p:cNvSpPr>
          <p:nvPr>
            <p:ph type="title"/>
          </p:nvPr>
        </p:nvSpPr>
        <p:spPr>
          <a:xfrm>
            <a:off x="1028700" y="351271"/>
            <a:ext cx="7886700" cy="576984"/>
          </a:xfrm>
        </p:spPr>
        <p:txBody>
          <a:bodyPr>
            <a:normAutofit fontScale="90000"/>
          </a:bodyPr>
          <a:lstStyle/>
          <a:p>
            <a:r>
              <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HTML </a:t>
            </a:r>
            <a:r>
              <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LIST</a:t>
            </a:r>
            <a:endParaRPr 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Content Placeholder 6"/>
          <p:cNvSpPr>
            <a:spLocks noGrp="1"/>
          </p:cNvSpPr>
          <p:nvPr>
            <p:ph idx="1"/>
          </p:nvPr>
        </p:nvSpPr>
        <p:spPr>
          <a:xfrm>
            <a:off x="1028700" y="1274618"/>
            <a:ext cx="7886700" cy="4902345"/>
          </a:xfrm>
        </p:spPr>
        <p:txBody>
          <a:bodyPr>
            <a:normAutofit fontScale="85000" lnSpcReduction="20000"/>
          </a:bodyPr>
          <a:lstStyle/>
          <a:p>
            <a:pPr algn="just" fontAlgn="base"/>
            <a:r>
              <a:rPr lang="en-US" b="1" dirty="0" smtClean="0">
                <a:latin typeface="Times New Roman" pitchFamily="18" charset="0"/>
                <a:cs typeface="Times New Roman" pitchFamily="18" charset="0"/>
              </a:rPr>
              <a:t>HTML Lists </a:t>
            </a:r>
            <a:r>
              <a:rPr lang="en-US" dirty="0">
                <a:latin typeface="Times New Roman" pitchFamily="18" charset="0"/>
                <a:cs typeface="Times New Roman" pitchFamily="18" charset="0"/>
              </a:rPr>
              <a:t>are used to store data or information in web pages in ordered or unordered form. </a:t>
            </a:r>
            <a:endParaRPr lang="en-US" dirty="0" smtClean="0">
              <a:latin typeface="Times New Roman" pitchFamily="18" charset="0"/>
              <a:cs typeface="Times New Roman" pitchFamily="18" charset="0"/>
            </a:endParaRPr>
          </a:p>
          <a:p>
            <a:pPr algn="just" fontAlgn="base"/>
            <a:r>
              <a:rPr lang="en-US" dirty="0" smtClean="0">
                <a:latin typeface="Times New Roman" pitchFamily="18" charset="0"/>
                <a:cs typeface="Times New Roman" pitchFamily="18" charset="0"/>
              </a:rPr>
              <a:t>HTML </a:t>
            </a:r>
            <a:r>
              <a:rPr lang="en-US" dirty="0">
                <a:latin typeface="Times New Roman" pitchFamily="18" charset="0"/>
                <a:cs typeface="Times New Roman" pitchFamily="18" charset="0"/>
              </a:rPr>
              <a:t>lists allow web developers to group a set of related items in lists</a:t>
            </a:r>
            <a:r>
              <a:rPr lang="en-US" dirty="0" smtClean="0">
                <a:latin typeface="Times New Roman" pitchFamily="18" charset="0"/>
                <a:cs typeface="Times New Roman" pitchFamily="18" charset="0"/>
              </a:rPr>
              <a:t>.</a:t>
            </a:r>
          </a:p>
          <a:p>
            <a:pPr algn="just" fontAlgn="base"/>
            <a:r>
              <a:rPr lang="en-US" dirty="0" smtClean="0">
                <a:latin typeface="Times New Roman" pitchFamily="18" charset="0"/>
                <a:cs typeface="Times New Roman" pitchFamily="18" charset="0"/>
              </a:rPr>
              <a:t>HTML </a:t>
            </a:r>
            <a:r>
              <a:rPr lang="en-US" b="1" dirty="0">
                <a:latin typeface="Times New Roman" pitchFamily="18" charset="0"/>
                <a:cs typeface="Times New Roman" pitchFamily="18" charset="0"/>
              </a:rPr>
              <a:t>supports</a:t>
            </a:r>
            <a:r>
              <a:rPr lang="en-US" dirty="0">
                <a:latin typeface="Times New Roman" pitchFamily="18" charset="0"/>
                <a:cs typeface="Times New Roman" pitchFamily="18" charset="0"/>
              </a:rPr>
              <a:t> several types of list elements that can be included in the &lt;BODY&gt;tag of the document. </a:t>
            </a:r>
            <a:endParaRPr lang="en-US" dirty="0" smtClean="0">
              <a:latin typeface="Times New Roman" pitchFamily="18" charset="0"/>
              <a:cs typeface="Times New Roman" pitchFamily="18" charset="0"/>
            </a:endParaRPr>
          </a:p>
          <a:p>
            <a:pPr algn="just" fontAlgn="base"/>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elements may also be </a:t>
            </a:r>
            <a:r>
              <a:rPr lang="en-US" b="1" dirty="0">
                <a:latin typeface="Times New Roman" pitchFamily="18" charset="0"/>
                <a:cs typeface="Times New Roman" pitchFamily="18" charset="0"/>
              </a:rPr>
              <a:t>nested</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i.e., </a:t>
            </a: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one set </a:t>
            </a:r>
            <a:r>
              <a:rPr lang="en-US" dirty="0">
                <a:latin typeface="Times New Roman" pitchFamily="18" charset="0"/>
                <a:cs typeface="Times New Roman" pitchFamily="18" charset="0"/>
              </a:rPr>
              <a:t>of elements can be embedded within another. </a:t>
            </a:r>
            <a:endParaRPr lang="en-US" dirty="0" smtClean="0">
              <a:latin typeface="Times New Roman" pitchFamily="18" charset="0"/>
              <a:cs typeface="Times New Roman" pitchFamily="18" charset="0"/>
            </a:endParaRPr>
          </a:p>
          <a:p>
            <a:pPr algn="just" fontAlgn="base"/>
            <a:r>
              <a:rPr lang="en-US"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There </a:t>
            </a:r>
            <a:r>
              <a:rPr lang="en-US"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are </a:t>
            </a:r>
            <a:r>
              <a:rPr lang="en-US"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three</a:t>
            </a:r>
            <a:r>
              <a:rPr lang="en-US"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types of list are available in HTML:</a:t>
            </a:r>
          </a:p>
          <a:p>
            <a:pPr marL="914400" lvl="1" indent="-457200" algn="just" fontAlgn="base">
              <a:buFont typeface="+mj-lt"/>
              <a:buAutoNum type="arabicParenR"/>
            </a:pPr>
            <a:r>
              <a:rPr lang="en-US" dirty="0">
                <a:latin typeface="Times New Roman" pitchFamily="18" charset="0"/>
                <a:cs typeface="Times New Roman" pitchFamily="18" charset="0"/>
              </a:rPr>
              <a:t>Unordered List</a:t>
            </a:r>
          </a:p>
          <a:p>
            <a:pPr marL="914400" lvl="1" indent="-457200" algn="just" fontAlgn="base">
              <a:buFont typeface="+mj-lt"/>
              <a:buAutoNum type="arabicParenR"/>
            </a:pPr>
            <a:r>
              <a:rPr lang="en-US" dirty="0">
                <a:latin typeface="Times New Roman" pitchFamily="18" charset="0"/>
                <a:cs typeface="Times New Roman" pitchFamily="18" charset="0"/>
              </a:rPr>
              <a:t>Ordered List</a:t>
            </a:r>
          </a:p>
          <a:p>
            <a:pPr marL="914400" lvl="1" indent="-457200" algn="just" fontAlgn="base">
              <a:buFont typeface="+mj-lt"/>
              <a:buAutoNum type="arabicParenR"/>
            </a:pPr>
            <a:r>
              <a:rPr lang="en-US" dirty="0">
                <a:latin typeface="Times New Roman" pitchFamily="18" charset="0"/>
                <a:cs typeface="Times New Roman" pitchFamily="18" charset="0"/>
              </a:rPr>
              <a:t>Description list</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4012588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990600"/>
            <a:ext cx="7866888" cy="4800600"/>
          </a:xfrm>
        </p:spPr>
        <p:txBody>
          <a:bodyPr>
            <a:normAutofit fontScale="77500" lnSpcReduction="20000"/>
          </a:bodyPr>
          <a:lstStyle/>
          <a:p>
            <a:pPr marL="0" indent="0" algn="just">
              <a:buNone/>
            </a:pPr>
            <a:r>
              <a:rPr lang="en-US" sz="4000" b="1" dirty="0">
                <a:effectLst>
                  <a:outerShdw blurRad="38100" dist="38100" dir="2700000" algn="tl">
                    <a:srgbClr val="000000">
                      <a:alpha val="43137"/>
                    </a:srgbClr>
                  </a:outerShdw>
                </a:effectLst>
                <a:latin typeface="Times New Roman" pitchFamily="18" charset="0"/>
                <a:cs typeface="Times New Roman" pitchFamily="18" charset="0"/>
              </a:rPr>
              <a:t>Advantages: </a:t>
            </a:r>
          </a:p>
          <a:p>
            <a:pPr algn="just"/>
            <a:r>
              <a:rPr lang="en-US" dirty="0">
                <a:latin typeface="Times New Roman" pitchFamily="18" charset="0"/>
                <a:cs typeface="Times New Roman" pitchFamily="18" charset="0"/>
              </a:rPr>
              <a:t>HTML is used to build websites.</a:t>
            </a:r>
          </a:p>
          <a:p>
            <a:pPr algn="just"/>
            <a:r>
              <a:rPr lang="en-US" dirty="0">
                <a:latin typeface="Times New Roman" pitchFamily="18" charset="0"/>
                <a:cs typeface="Times New Roman" pitchFamily="18" charset="0"/>
              </a:rPr>
              <a:t>It is supported by all browsers.</a:t>
            </a:r>
          </a:p>
          <a:p>
            <a:pPr algn="just"/>
            <a:r>
              <a:rPr lang="en-US" dirty="0">
                <a:latin typeface="Times New Roman" pitchFamily="18" charset="0"/>
                <a:cs typeface="Times New Roman" pitchFamily="18" charset="0"/>
              </a:rPr>
              <a:t>It can be integrated with other languages like CSS, JavaScript, etc.</a:t>
            </a:r>
          </a:p>
          <a:p>
            <a:pPr marL="0" indent="0" algn="just">
              <a:buNone/>
            </a:pPr>
            <a:endParaRPr lang="en-US" dirty="0">
              <a:latin typeface="Times New Roman" pitchFamily="18" charset="0"/>
              <a:cs typeface="Times New Roman" pitchFamily="18" charset="0"/>
            </a:endParaRPr>
          </a:p>
          <a:p>
            <a:pPr marL="0" indent="0" algn="just">
              <a:buNone/>
            </a:pPr>
            <a:r>
              <a:rPr lang="en-US" sz="4000" b="1" dirty="0">
                <a:effectLst>
                  <a:outerShdw blurRad="38100" dist="38100" dir="2700000" algn="tl">
                    <a:srgbClr val="000000">
                      <a:alpha val="43137"/>
                    </a:srgbClr>
                  </a:outerShdw>
                </a:effectLst>
                <a:latin typeface="Times New Roman" pitchFamily="18" charset="0"/>
                <a:cs typeface="Times New Roman" pitchFamily="18" charset="0"/>
              </a:rPr>
              <a:t>Disadvantages: </a:t>
            </a:r>
          </a:p>
          <a:p>
            <a:pPr algn="just"/>
            <a:r>
              <a:rPr lang="en-US" dirty="0">
                <a:latin typeface="Times New Roman" pitchFamily="18" charset="0"/>
                <a:cs typeface="Times New Roman" pitchFamily="18" charset="0"/>
              </a:rPr>
              <a:t>HTML can only create static web pages. For dynamic web pages, other languages have to be used.</a:t>
            </a:r>
          </a:p>
          <a:p>
            <a:pPr algn="just"/>
            <a:r>
              <a:rPr lang="en-US" dirty="0">
                <a:latin typeface="Times New Roman" pitchFamily="18" charset="0"/>
                <a:cs typeface="Times New Roman" pitchFamily="18" charset="0"/>
              </a:rPr>
              <a:t>A large amount of code has to be written to create a simple web page.</a:t>
            </a:r>
          </a:p>
          <a:p>
            <a:pPr algn="just"/>
            <a:r>
              <a:rPr lang="en-US" dirty="0">
                <a:latin typeface="Times New Roman" pitchFamily="18" charset="0"/>
                <a:cs typeface="Times New Roman" pitchFamily="18" charset="0"/>
              </a:rPr>
              <a:t>The security feature is not good.</a:t>
            </a: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6</a:t>
            </a:fld>
            <a:endParaRPr lang="en-US"/>
          </a:p>
        </p:txBody>
      </p:sp>
    </p:spTree>
    <p:extLst>
      <p:ext uri="{BB962C8B-B14F-4D97-AF65-F5344CB8AC3E}">
        <p14:creationId xmlns:p14="http://schemas.microsoft.com/office/powerpoint/2010/main" val="35422039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effectLst>
                  <a:outerShdw blurRad="38100" dist="38100" dir="2700000" algn="tl">
                    <a:srgbClr val="000000">
                      <a:alpha val="43137"/>
                    </a:srgbClr>
                  </a:outerShdw>
                </a:effectLst>
                <a:latin typeface="Footlight MT Light" panose="0204060206030A020304" pitchFamily="18" charset="0"/>
              </a:rPr>
              <a:t>Unordered List</a:t>
            </a:r>
            <a:endParaRPr lang="en-US" b="1" dirty="0">
              <a:solidFill>
                <a:srgbClr val="00B050"/>
              </a:solidFill>
              <a:effectLst>
                <a:outerShdw blurRad="38100" dist="38100" dir="2700000" algn="tl">
                  <a:srgbClr val="000000">
                    <a:alpha val="43137"/>
                  </a:srgbClr>
                </a:outerShdw>
              </a:effectLst>
              <a:latin typeface="Footlight MT Light" panose="0204060206030A020304"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dirty="0"/>
              <a:t>An unordered list starts with the “</a:t>
            </a:r>
            <a:r>
              <a:rPr lang="en-US" b="1" dirty="0" err="1">
                <a:solidFill>
                  <a:srgbClr val="FF0000"/>
                </a:solidFill>
              </a:rPr>
              <a:t>ul</a:t>
            </a:r>
            <a:r>
              <a:rPr lang="en-US" dirty="0"/>
              <a:t>” tag. </a:t>
            </a:r>
            <a:endParaRPr lang="en-US" dirty="0" smtClean="0"/>
          </a:p>
          <a:p>
            <a:pPr algn="just"/>
            <a:r>
              <a:rPr lang="en-US" dirty="0" smtClean="0"/>
              <a:t>Each </a:t>
            </a:r>
            <a:r>
              <a:rPr lang="en-US" dirty="0"/>
              <a:t>list item starts with the “</a:t>
            </a:r>
            <a:r>
              <a:rPr lang="en-US" b="1" dirty="0">
                <a:solidFill>
                  <a:srgbClr val="FF0000"/>
                </a:solidFill>
              </a:rPr>
              <a:t>li</a:t>
            </a:r>
            <a:r>
              <a:rPr lang="en-US" dirty="0"/>
              <a:t>” tag. </a:t>
            </a:r>
            <a:endParaRPr lang="en-US" dirty="0" smtClean="0"/>
          </a:p>
          <a:p>
            <a:pPr algn="just"/>
            <a:r>
              <a:rPr lang="en-US" dirty="0" smtClean="0"/>
              <a:t>The </a:t>
            </a:r>
            <a:r>
              <a:rPr lang="en-US" dirty="0"/>
              <a:t>list items are marked with bullets </a:t>
            </a:r>
            <a:r>
              <a:rPr lang="en-US" dirty="0" smtClean="0"/>
              <a:t>i.e. </a:t>
            </a:r>
            <a:r>
              <a:rPr lang="en-US" dirty="0"/>
              <a:t>small black circles by default</a:t>
            </a:r>
            <a:r>
              <a:rPr lang="en-US" dirty="0" smtClean="0"/>
              <a:t>.</a:t>
            </a:r>
            <a:endParaRPr lang="en-US" dirty="0"/>
          </a:p>
          <a:p>
            <a:pPr algn="just"/>
            <a:r>
              <a:rPr lang="en-US" b="1" dirty="0">
                <a:solidFill>
                  <a:srgbClr val="FF0000"/>
                </a:solidFill>
              </a:rPr>
              <a:t>Syntax</a:t>
            </a:r>
            <a:r>
              <a:rPr lang="en-US" dirty="0"/>
              <a:t>:</a:t>
            </a:r>
          </a:p>
          <a:p>
            <a:pPr marL="0" indent="0" algn="just">
              <a:buNone/>
            </a:pPr>
            <a:r>
              <a:rPr lang="en-US" dirty="0" smtClean="0"/>
              <a:t>	&lt;</a:t>
            </a:r>
            <a:r>
              <a:rPr lang="en-US" dirty="0" err="1"/>
              <a:t>ul</a:t>
            </a:r>
            <a:r>
              <a:rPr lang="en-US" dirty="0"/>
              <a:t>&gt; list of items &lt;/</a:t>
            </a:r>
            <a:r>
              <a:rPr lang="en-US" dirty="0" err="1"/>
              <a:t>ul</a:t>
            </a:r>
            <a:r>
              <a:rPr lang="en-US" dirty="0" smtClean="0"/>
              <a:t>&gt;</a:t>
            </a:r>
          </a:p>
          <a:p>
            <a:pPr marL="0" indent="0" algn="just">
              <a:buNone/>
            </a:pPr>
            <a:r>
              <a:rPr lang="en-US" dirty="0" smtClean="0"/>
              <a:t>Example:</a:t>
            </a:r>
          </a:p>
          <a:p>
            <a:pPr marL="0" indent="0" algn="just">
              <a:buNone/>
            </a:pPr>
            <a:r>
              <a:rPr lang="it-IT" dirty="0"/>
              <a:t>&lt;ul&gt;</a:t>
            </a:r>
          </a:p>
          <a:p>
            <a:pPr marL="0" indent="0" algn="just">
              <a:buNone/>
            </a:pPr>
            <a:r>
              <a:rPr lang="it-IT" dirty="0"/>
              <a:t>        &lt;li&gt;Data Structures &amp; Algorithm&lt;/li&gt;</a:t>
            </a:r>
          </a:p>
          <a:p>
            <a:pPr marL="0" indent="0" algn="just">
              <a:buNone/>
            </a:pPr>
            <a:r>
              <a:rPr lang="it-IT" dirty="0"/>
              <a:t>        &lt;li&gt;Web Technology&lt;/li&gt;</a:t>
            </a:r>
          </a:p>
          <a:p>
            <a:pPr marL="0" indent="0" algn="just">
              <a:buNone/>
            </a:pPr>
            <a:r>
              <a:rPr lang="it-IT" dirty="0"/>
              <a:t>        &lt;li&gt;Aptitude &amp; Logical Reasoning&lt;/li&gt;</a:t>
            </a:r>
          </a:p>
          <a:p>
            <a:pPr marL="0" indent="0" algn="just">
              <a:buNone/>
            </a:pPr>
            <a:r>
              <a:rPr lang="it-IT" dirty="0"/>
              <a:t>        &lt;li&gt;Programming Languages&lt;/li&gt;</a:t>
            </a:r>
          </a:p>
          <a:p>
            <a:pPr marL="0" indent="0" algn="just">
              <a:buNone/>
            </a:pPr>
            <a:r>
              <a:rPr lang="it-IT" dirty="0"/>
              <a:t> </a:t>
            </a:r>
            <a:r>
              <a:rPr lang="it-IT" dirty="0" smtClean="0"/>
              <a:t>&lt;/</a:t>
            </a:r>
            <a:r>
              <a:rPr lang="it-IT" dirty="0"/>
              <a:t>ul&gt;</a:t>
            </a:r>
            <a:endParaRPr lang="en-US" dirty="0"/>
          </a:p>
        </p:txBody>
      </p:sp>
    </p:spTree>
    <p:extLst>
      <p:ext uri="{BB962C8B-B14F-4D97-AF65-F5344CB8AC3E}">
        <p14:creationId xmlns:p14="http://schemas.microsoft.com/office/powerpoint/2010/main" val="19639761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Continued</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275573"/>
              </p:ext>
            </p:extLst>
          </p:nvPr>
        </p:nvGraphicFramePr>
        <p:xfrm>
          <a:off x="1390650" y="1825625"/>
          <a:ext cx="6534150" cy="2133600"/>
        </p:xfrm>
        <a:graphic>
          <a:graphicData uri="http://schemas.openxmlformats.org/drawingml/2006/table">
            <a:tbl>
              <a:tblPr/>
              <a:tblGrid>
                <a:gridCol w="1809750">
                  <a:extLst>
                    <a:ext uri="{9D8B030D-6E8A-4147-A177-3AD203B41FA5}">
                      <a16:colId xmlns="" xmlns:a16="http://schemas.microsoft.com/office/drawing/2014/main" val="504590052"/>
                    </a:ext>
                  </a:extLst>
                </a:gridCol>
                <a:gridCol w="4724400">
                  <a:extLst>
                    <a:ext uri="{9D8B030D-6E8A-4147-A177-3AD203B41FA5}">
                      <a16:colId xmlns="" xmlns:a16="http://schemas.microsoft.com/office/drawing/2014/main" val="2246054818"/>
                    </a:ext>
                  </a:extLst>
                </a:gridCol>
              </a:tblGrid>
              <a:tr h="0">
                <a:tc>
                  <a:txBody>
                    <a:bodyPr/>
                    <a:lstStyle/>
                    <a:p>
                      <a:pPr algn="l" fontAlgn="t"/>
                      <a:r>
                        <a:rPr lang="en-US" dirty="0">
                          <a:effectLst/>
                          <a:latin typeface="Times New Roman" pitchFamily="18" charset="0"/>
                          <a:cs typeface="Times New Roman" pitchFamily="18" charset="0"/>
                        </a:rPr>
                        <a:t>Value</a:t>
                      </a:r>
                    </a:p>
                  </a:txBody>
                  <a:tcPr marL="144077" marR="72038"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latin typeface="Times New Roman" pitchFamily="18" charset="0"/>
                          <a:cs typeface="Times New Roman" pitchFamily="18" charset="0"/>
                        </a:rPr>
                        <a:t>Description</a:t>
                      </a:r>
                    </a:p>
                  </a:txBody>
                  <a:tcPr marL="72038" marR="72038"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980863250"/>
                  </a:ext>
                </a:extLst>
              </a:tr>
              <a:tr h="0">
                <a:tc>
                  <a:txBody>
                    <a:bodyPr/>
                    <a:lstStyle/>
                    <a:p>
                      <a:pPr algn="l" fontAlgn="t"/>
                      <a:r>
                        <a:rPr lang="en-US" dirty="0">
                          <a:effectLst/>
                          <a:latin typeface="Times New Roman" pitchFamily="18" charset="0"/>
                          <a:cs typeface="Times New Roman" pitchFamily="18" charset="0"/>
                        </a:rPr>
                        <a:t>disc</a:t>
                      </a:r>
                    </a:p>
                  </a:txBody>
                  <a:tcPr marL="144077" marR="72038"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latin typeface="Times New Roman" pitchFamily="18" charset="0"/>
                          <a:cs typeface="Times New Roman" pitchFamily="18" charset="0"/>
                        </a:rPr>
                        <a:t>Sets the list item marker to a bullet (default)</a:t>
                      </a:r>
                    </a:p>
                  </a:txBody>
                  <a:tcPr marL="72038" marR="72038"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2190828235"/>
                  </a:ext>
                </a:extLst>
              </a:tr>
              <a:tr h="0">
                <a:tc>
                  <a:txBody>
                    <a:bodyPr/>
                    <a:lstStyle/>
                    <a:p>
                      <a:pPr algn="l" fontAlgn="t"/>
                      <a:r>
                        <a:rPr lang="en-US" dirty="0">
                          <a:effectLst/>
                          <a:latin typeface="Times New Roman" pitchFamily="18" charset="0"/>
                          <a:cs typeface="Times New Roman" pitchFamily="18" charset="0"/>
                        </a:rPr>
                        <a:t>circle</a:t>
                      </a:r>
                    </a:p>
                  </a:txBody>
                  <a:tcPr marL="144077" marR="72038"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latin typeface="Times New Roman" pitchFamily="18" charset="0"/>
                          <a:cs typeface="Times New Roman" pitchFamily="18" charset="0"/>
                        </a:rPr>
                        <a:t>Sets the list item marker to a circle</a:t>
                      </a:r>
                    </a:p>
                  </a:txBody>
                  <a:tcPr marL="72038" marR="72038"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2932396381"/>
                  </a:ext>
                </a:extLst>
              </a:tr>
              <a:tr h="0">
                <a:tc>
                  <a:txBody>
                    <a:bodyPr/>
                    <a:lstStyle/>
                    <a:p>
                      <a:pPr algn="l" fontAlgn="t"/>
                      <a:r>
                        <a:rPr lang="en-US" dirty="0">
                          <a:effectLst/>
                          <a:latin typeface="Times New Roman" pitchFamily="18" charset="0"/>
                          <a:cs typeface="Times New Roman" pitchFamily="18" charset="0"/>
                        </a:rPr>
                        <a:t>square</a:t>
                      </a:r>
                    </a:p>
                  </a:txBody>
                  <a:tcPr marL="144077" marR="72038"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latin typeface="Times New Roman" pitchFamily="18" charset="0"/>
                          <a:cs typeface="Times New Roman" pitchFamily="18" charset="0"/>
                        </a:rPr>
                        <a:t>Sets the list item marker to a square</a:t>
                      </a:r>
                    </a:p>
                  </a:txBody>
                  <a:tcPr marL="72038" marR="72038"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2085005369"/>
                  </a:ext>
                </a:extLst>
              </a:tr>
              <a:tr h="0">
                <a:tc>
                  <a:txBody>
                    <a:bodyPr/>
                    <a:lstStyle/>
                    <a:p>
                      <a:pPr algn="l" fontAlgn="t"/>
                      <a:r>
                        <a:rPr lang="en-US" dirty="0">
                          <a:effectLst/>
                          <a:latin typeface="Times New Roman" pitchFamily="18" charset="0"/>
                          <a:cs typeface="Times New Roman" pitchFamily="18" charset="0"/>
                        </a:rPr>
                        <a:t>none</a:t>
                      </a:r>
                    </a:p>
                  </a:txBody>
                  <a:tcPr marL="144077" marR="72038"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latin typeface="Times New Roman" pitchFamily="18" charset="0"/>
                          <a:cs typeface="Times New Roman" pitchFamily="18" charset="0"/>
                        </a:rPr>
                        <a:t>The list items will not be marked</a:t>
                      </a:r>
                    </a:p>
                  </a:txBody>
                  <a:tcPr marL="72038" marR="72038"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2016965512"/>
                  </a:ext>
                </a:extLst>
              </a:tr>
            </a:tbl>
          </a:graphicData>
        </a:graphic>
      </p:graphicFrame>
      <p:sp>
        <p:nvSpPr>
          <p:cNvPr id="6" name="TextBox 5"/>
          <p:cNvSpPr txBox="1"/>
          <p:nvPr/>
        </p:nvSpPr>
        <p:spPr>
          <a:xfrm>
            <a:off x="983674" y="1066800"/>
            <a:ext cx="8007926" cy="83099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The following table shows the </a:t>
            </a:r>
            <a:r>
              <a:rPr lang="en-US" sz="2400" b="1" dirty="0" smtClean="0">
                <a:solidFill>
                  <a:srgbClr val="FF0000"/>
                </a:solidFill>
                <a:latin typeface="Times New Roman" pitchFamily="18" charset="0"/>
                <a:cs typeface="Times New Roman" pitchFamily="18" charset="0"/>
              </a:rPr>
              <a:t>type </a:t>
            </a:r>
            <a:r>
              <a:rPr lang="en-US" sz="2400" b="1" dirty="0" smtClean="0">
                <a:latin typeface="Times New Roman" pitchFamily="18" charset="0"/>
                <a:cs typeface="Times New Roman" pitchFamily="18" charset="0"/>
              </a:rPr>
              <a:t>attribute with the descriptions</a:t>
            </a:r>
            <a:endParaRPr lang="en-US" sz="2400" b="1" dirty="0">
              <a:latin typeface="Times New Roman" pitchFamily="18" charset="0"/>
              <a:cs typeface="Times New Roman" pitchFamily="18" charset="0"/>
            </a:endParaRPr>
          </a:p>
        </p:txBody>
      </p:sp>
      <p:sp>
        <p:nvSpPr>
          <p:cNvPr id="7" name="TextBox 6"/>
          <p:cNvSpPr txBox="1"/>
          <p:nvPr/>
        </p:nvSpPr>
        <p:spPr>
          <a:xfrm>
            <a:off x="1325110" y="4651072"/>
            <a:ext cx="5478423" cy="1569660"/>
          </a:xfrm>
          <a:prstGeom prst="rect">
            <a:avLst/>
          </a:prstGeom>
          <a:noFill/>
        </p:spPr>
        <p:txBody>
          <a:bodyPr wrap="none" rtlCol="0">
            <a:spAutoFit/>
          </a:bodyPr>
          <a:lstStyle/>
          <a:p>
            <a:pPr algn="just"/>
            <a:r>
              <a:rPr lang="it-IT" sz="2400" dirty="0" smtClean="0">
                <a:latin typeface="Times New Roman" panose="02020603050405020304" pitchFamily="18" charset="0"/>
                <a:cs typeface="Times New Roman" panose="02020603050405020304" pitchFamily="18" charset="0"/>
              </a:rPr>
              <a:t>&lt;ul </a:t>
            </a:r>
            <a:r>
              <a:rPr lang="it-IT" sz="2400" dirty="0" smtClean="0">
                <a:solidFill>
                  <a:schemeClr val="accent1">
                    <a:lumMod val="75000"/>
                  </a:schemeClr>
                </a:solidFill>
                <a:latin typeface="Times New Roman" panose="02020603050405020304" pitchFamily="18" charset="0"/>
                <a:cs typeface="Times New Roman" panose="02020603050405020304" pitchFamily="18" charset="0"/>
              </a:rPr>
              <a:t>type</a:t>
            </a:r>
            <a:r>
              <a:rPr lang="it-IT" sz="2400" dirty="0" smtClean="0">
                <a:latin typeface="Times New Roman" panose="02020603050405020304" pitchFamily="18" charset="0"/>
                <a:cs typeface="Times New Roman" panose="02020603050405020304" pitchFamily="18" charset="0"/>
              </a:rPr>
              <a:t> =  "</a:t>
            </a:r>
            <a:r>
              <a:rPr lang="it-IT" sz="2400" b="1" dirty="0" smtClean="0">
                <a:latin typeface="Times New Roman" panose="02020603050405020304" pitchFamily="18" charset="0"/>
                <a:cs typeface="Times New Roman" panose="02020603050405020304" pitchFamily="18" charset="0"/>
              </a:rPr>
              <a:t>square</a:t>
            </a:r>
            <a:r>
              <a:rPr lang="it-IT" sz="2400" dirty="0" smtClean="0">
                <a:latin typeface="Times New Roman" panose="02020603050405020304" pitchFamily="18" charset="0"/>
                <a:cs typeface="Times New Roman" panose="02020603050405020304" pitchFamily="18" charset="0"/>
              </a:rPr>
              <a:t>" &gt;</a:t>
            </a:r>
          </a:p>
          <a:p>
            <a:pPr algn="just"/>
            <a:r>
              <a:rPr lang="it-IT" sz="2400" dirty="0" smtClean="0">
                <a:latin typeface="Times New Roman" panose="02020603050405020304" pitchFamily="18" charset="0"/>
                <a:cs typeface="Times New Roman" panose="02020603050405020304" pitchFamily="18" charset="0"/>
              </a:rPr>
              <a:t>        </a:t>
            </a:r>
            <a:r>
              <a:rPr lang="it-IT" sz="2400" dirty="0">
                <a:latin typeface="Times New Roman" panose="02020603050405020304" pitchFamily="18" charset="0"/>
                <a:cs typeface="Times New Roman" panose="02020603050405020304" pitchFamily="18" charset="0"/>
              </a:rPr>
              <a:t>&lt;li&gt;Data Structures &amp; Algorithm&lt;/li&gt;</a:t>
            </a:r>
          </a:p>
          <a:p>
            <a:pPr algn="just"/>
            <a:r>
              <a:rPr lang="it-IT" sz="2400" dirty="0">
                <a:latin typeface="Times New Roman" panose="02020603050405020304" pitchFamily="18" charset="0"/>
                <a:cs typeface="Times New Roman" panose="02020603050405020304" pitchFamily="18" charset="0"/>
              </a:rPr>
              <a:t>        &lt;li&gt;Web Technology&lt;/li&gt;</a:t>
            </a:r>
          </a:p>
          <a:p>
            <a:pPr algn="just"/>
            <a:r>
              <a:rPr lang="it-IT" sz="2400" dirty="0">
                <a:latin typeface="Times New Roman" panose="02020603050405020304" pitchFamily="18" charset="0"/>
                <a:cs typeface="Times New Roman" panose="02020603050405020304" pitchFamily="18" charset="0"/>
              </a:rPr>
              <a:t> &lt;/ul&gt;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330236"/>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5867400" cy="770948"/>
          </a:xfrm>
        </p:spPr>
        <p:txBody>
          <a:bodyPr>
            <a:normAutofit/>
          </a:bodyPr>
          <a:lstStyle/>
          <a:p>
            <a:r>
              <a:rPr lang="en-US"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O</a:t>
            </a:r>
            <a:r>
              <a:rPr lang="en-US" b="1"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rdered List</a:t>
            </a:r>
            <a:endParaRPr lang="en-US"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876300" y="792166"/>
            <a:ext cx="7886700" cy="4351338"/>
          </a:xfrm>
        </p:spPr>
        <p:txBody>
          <a:bodyPr>
            <a:normAutofit fontScale="85000" lnSpcReduction="20000"/>
          </a:bodyPr>
          <a:lstStyle/>
          <a:p>
            <a:pPr algn="just"/>
            <a:r>
              <a:rPr lang="en-US"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An </a:t>
            </a:r>
            <a:r>
              <a:rPr lang="en-US"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ordered list</a:t>
            </a:r>
            <a:r>
              <a:rPr lang="en-US"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 defines a list of items in which the order of the items are matters. </a:t>
            </a:r>
            <a:endParaRPr lang="en-US"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US"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An </a:t>
            </a:r>
            <a:r>
              <a:rPr lang="en-US"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ordered list is also called a </a:t>
            </a:r>
            <a:r>
              <a:rPr lang="en-US"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number</a:t>
            </a:r>
            <a:r>
              <a:rPr lang="en-US"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list</a:t>
            </a:r>
            <a:r>
              <a:rPr lang="en-US"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 </a:t>
            </a:r>
            <a:endParaRPr lang="en-US"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ordering is given by a numbering scheme, </a:t>
            </a:r>
            <a:r>
              <a:rPr lang="en-US" b="1" dirty="0">
                <a:latin typeface="Times New Roman" pitchFamily="18" charset="0"/>
                <a:cs typeface="Times New Roman" pitchFamily="18" charset="0"/>
              </a:rPr>
              <a:t>using Arabic numbers, letters, roman numerals. </a:t>
            </a:r>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Or </a:t>
            </a:r>
            <a:r>
              <a:rPr lang="en-US" dirty="0">
                <a:latin typeface="Times New Roman" pitchFamily="18" charset="0"/>
                <a:cs typeface="Times New Roman" pitchFamily="18" charset="0"/>
              </a:rPr>
              <a:t>in other words, ordered list  tag is used to create ordered list</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An ordered list starts with the &lt;</a:t>
            </a:r>
            <a:r>
              <a:rPr lang="en-US" b="1" dirty="0" err="1">
                <a:latin typeface="Times New Roman" pitchFamily="18" charset="0"/>
                <a:cs typeface="Times New Roman" pitchFamily="18" charset="0"/>
              </a:rPr>
              <a:t>ol</a:t>
            </a:r>
            <a:r>
              <a:rPr lang="en-US" dirty="0">
                <a:latin typeface="Times New Roman" pitchFamily="18" charset="0"/>
                <a:cs typeface="Times New Roman" pitchFamily="18" charset="0"/>
              </a:rPr>
              <a:t>&gt; tag. Each list item starts with the &lt;</a:t>
            </a:r>
            <a:r>
              <a:rPr lang="en-US" b="1" dirty="0">
                <a:latin typeface="Times New Roman" pitchFamily="18" charset="0"/>
                <a:cs typeface="Times New Roman" pitchFamily="18" charset="0"/>
              </a:rPr>
              <a:t>li</a:t>
            </a:r>
            <a:r>
              <a:rPr lang="en-US" dirty="0">
                <a:latin typeface="Times New Roman" pitchFamily="18" charset="0"/>
                <a:cs typeface="Times New Roman" pitchFamily="18" charset="0"/>
              </a:rPr>
              <a:t>&gt; tag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list items will be marked with </a:t>
            </a:r>
            <a:r>
              <a:rPr lang="en-US" b="1" dirty="0">
                <a:latin typeface="Times New Roman" pitchFamily="18" charset="0"/>
                <a:cs typeface="Times New Roman" pitchFamily="18" charset="0"/>
              </a:rPr>
              <a:t>numbers</a:t>
            </a:r>
            <a:r>
              <a:rPr lang="en-US" dirty="0">
                <a:latin typeface="Times New Roman" pitchFamily="18" charset="0"/>
                <a:cs typeface="Times New Roman" pitchFamily="18" charset="0"/>
              </a:rPr>
              <a:t> by </a:t>
            </a:r>
            <a:r>
              <a:rPr lang="en-US" b="1" dirty="0">
                <a:latin typeface="Times New Roman" pitchFamily="18" charset="0"/>
                <a:cs typeface="Times New Roman" pitchFamily="18" charset="0"/>
              </a:rPr>
              <a:t>default</a:t>
            </a:r>
            <a:r>
              <a:rPr lang="en-US" dirty="0">
                <a:latin typeface="Times New Roman" pitchFamily="18" charset="0"/>
                <a:cs typeface="Times New Roman" pitchFamily="18" charset="0"/>
              </a:rPr>
              <a:t>:</a:t>
            </a:r>
          </a:p>
        </p:txBody>
      </p:sp>
      <p:sp>
        <p:nvSpPr>
          <p:cNvPr id="5" name="Rectangle 4"/>
          <p:cNvSpPr/>
          <p:nvPr/>
        </p:nvSpPr>
        <p:spPr>
          <a:xfrm>
            <a:off x="1257299" y="4949786"/>
            <a:ext cx="4572000" cy="1908215"/>
          </a:xfrm>
          <a:prstGeom prst="rect">
            <a:avLst/>
          </a:prstGeom>
        </p:spPr>
        <p:txBody>
          <a:bodyPr>
            <a:spAutoFit/>
          </a:bodyPr>
          <a:lstStyle/>
          <a:p>
            <a:r>
              <a:rPr lang="it-IT" sz="2800" b="1" dirty="0" smtClean="0">
                <a:solidFill>
                  <a:srgbClr val="0000CD"/>
                </a:solidFill>
                <a:latin typeface="Consolas" panose="020B0609020204030204" pitchFamily="49" charset="0"/>
              </a:rPr>
              <a:t>Example</a:t>
            </a:r>
          </a:p>
          <a:p>
            <a:r>
              <a:rPr lang="it-IT" dirty="0" smtClean="0">
                <a:solidFill>
                  <a:srgbClr val="0000CD"/>
                </a:solidFill>
                <a:latin typeface="Consolas" panose="020B0609020204030204" pitchFamily="49" charset="0"/>
              </a:rPr>
              <a:t>&lt;</a:t>
            </a:r>
            <a:r>
              <a:rPr lang="it-IT" dirty="0">
                <a:solidFill>
                  <a:srgbClr val="A52A2A"/>
                </a:solidFill>
                <a:latin typeface="Consolas" panose="020B0609020204030204" pitchFamily="49" charset="0"/>
              </a:rPr>
              <a:t>ol</a:t>
            </a:r>
            <a:r>
              <a:rPr lang="it-IT" dirty="0">
                <a:solidFill>
                  <a:srgbClr val="0000CD"/>
                </a:solidFill>
                <a:latin typeface="Consolas" panose="020B0609020204030204" pitchFamily="49" charset="0"/>
              </a:rPr>
              <a:t>&gt;</a:t>
            </a:r>
            <a:r>
              <a:rPr lang="it-IT" dirty="0"/>
              <a:t/>
            </a:r>
            <a:br>
              <a:rPr lang="it-IT" dirty="0"/>
            </a:br>
            <a:r>
              <a:rPr lang="it-IT" dirty="0">
                <a:solidFill>
                  <a:srgbClr val="000000"/>
                </a:solidFill>
                <a:latin typeface="Consolas" panose="020B0609020204030204" pitchFamily="49" charset="0"/>
              </a:rPr>
              <a:t>  </a:t>
            </a:r>
            <a:r>
              <a:rPr lang="it-IT" dirty="0">
                <a:solidFill>
                  <a:srgbClr val="0000CD"/>
                </a:solidFill>
                <a:latin typeface="Consolas" panose="020B0609020204030204" pitchFamily="49" charset="0"/>
              </a:rPr>
              <a:t>&lt;</a:t>
            </a:r>
            <a:r>
              <a:rPr lang="it-IT" dirty="0">
                <a:solidFill>
                  <a:srgbClr val="A52A2A"/>
                </a:solidFill>
                <a:latin typeface="Consolas" panose="020B0609020204030204" pitchFamily="49" charset="0"/>
              </a:rPr>
              <a:t>li</a:t>
            </a:r>
            <a:r>
              <a:rPr lang="it-IT" dirty="0">
                <a:solidFill>
                  <a:srgbClr val="0000CD"/>
                </a:solidFill>
                <a:latin typeface="Consolas" panose="020B0609020204030204" pitchFamily="49" charset="0"/>
              </a:rPr>
              <a:t>&gt;</a:t>
            </a:r>
            <a:r>
              <a:rPr lang="it-IT" dirty="0">
                <a:solidFill>
                  <a:srgbClr val="000000"/>
                </a:solidFill>
                <a:latin typeface="Consolas" panose="020B0609020204030204" pitchFamily="49" charset="0"/>
              </a:rPr>
              <a:t>Coffee</a:t>
            </a:r>
            <a:r>
              <a:rPr lang="it-IT" dirty="0">
                <a:solidFill>
                  <a:srgbClr val="0000CD"/>
                </a:solidFill>
                <a:latin typeface="Consolas" panose="020B0609020204030204" pitchFamily="49" charset="0"/>
              </a:rPr>
              <a:t>&lt;</a:t>
            </a:r>
            <a:r>
              <a:rPr lang="it-IT" dirty="0">
                <a:solidFill>
                  <a:srgbClr val="A52A2A"/>
                </a:solidFill>
                <a:latin typeface="Consolas" panose="020B0609020204030204" pitchFamily="49" charset="0"/>
              </a:rPr>
              <a:t>/li</a:t>
            </a:r>
            <a:r>
              <a:rPr lang="it-IT" dirty="0">
                <a:solidFill>
                  <a:srgbClr val="0000CD"/>
                </a:solidFill>
                <a:latin typeface="Consolas" panose="020B0609020204030204" pitchFamily="49" charset="0"/>
              </a:rPr>
              <a:t>&gt;</a:t>
            </a:r>
            <a:r>
              <a:rPr lang="it-IT" dirty="0"/>
              <a:t/>
            </a:r>
            <a:br>
              <a:rPr lang="it-IT" dirty="0"/>
            </a:br>
            <a:r>
              <a:rPr lang="it-IT" dirty="0">
                <a:solidFill>
                  <a:srgbClr val="000000"/>
                </a:solidFill>
                <a:latin typeface="Consolas" panose="020B0609020204030204" pitchFamily="49" charset="0"/>
              </a:rPr>
              <a:t>  </a:t>
            </a:r>
            <a:r>
              <a:rPr lang="it-IT" dirty="0">
                <a:solidFill>
                  <a:srgbClr val="0000CD"/>
                </a:solidFill>
                <a:latin typeface="Consolas" panose="020B0609020204030204" pitchFamily="49" charset="0"/>
              </a:rPr>
              <a:t>&lt;</a:t>
            </a:r>
            <a:r>
              <a:rPr lang="it-IT" dirty="0">
                <a:solidFill>
                  <a:srgbClr val="A52A2A"/>
                </a:solidFill>
                <a:latin typeface="Consolas" panose="020B0609020204030204" pitchFamily="49" charset="0"/>
              </a:rPr>
              <a:t>li</a:t>
            </a:r>
            <a:r>
              <a:rPr lang="it-IT" dirty="0">
                <a:solidFill>
                  <a:srgbClr val="0000CD"/>
                </a:solidFill>
                <a:latin typeface="Consolas" panose="020B0609020204030204" pitchFamily="49" charset="0"/>
              </a:rPr>
              <a:t>&gt;</a:t>
            </a:r>
            <a:r>
              <a:rPr lang="it-IT" dirty="0">
                <a:solidFill>
                  <a:srgbClr val="000000"/>
                </a:solidFill>
                <a:latin typeface="Consolas" panose="020B0609020204030204" pitchFamily="49" charset="0"/>
              </a:rPr>
              <a:t>Tea</a:t>
            </a:r>
            <a:r>
              <a:rPr lang="it-IT" dirty="0">
                <a:solidFill>
                  <a:srgbClr val="0000CD"/>
                </a:solidFill>
                <a:latin typeface="Consolas" panose="020B0609020204030204" pitchFamily="49" charset="0"/>
              </a:rPr>
              <a:t>&lt;</a:t>
            </a:r>
            <a:r>
              <a:rPr lang="it-IT" dirty="0">
                <a:solidFill>
                  <a:srgbClr val="A52A2A"/>
                </a:solidFill>
                <a:latin typeface="Consolas" panose="020B0609020204030204" pitchFamily="49" charset="0"/>
              </a:rPr>
              <a:t>/li</a:t>
            </a:r>
            <a:r>
              <a:rPr lang="it-IT" dirty="0">
                <a:solidFill>
                  <a:srgbClr val="0000CD"/>
                </a:solidFill>
                <a:latin typeface="Consolas" panose="020B0609020204030204" pitchFamily="49" charset="0"/>
              </a:rPr>
              <a:t>&gt;</a:t>
            </a:r>
            <a:r>
              <a:rPr lang="it-IT" dirty="0"/>
              <a:t/>
            </a:r>
            <a:br>
              <a:rPr lang="it-IT" dirty="0"/>
            </a:br>
            <a:r>
              <a:rPr lang="it-IT" dirty="0">
                <a:solidFill>
                  <a:srgbClr val="000000"/>
                </a:solidFill>
                <a:latin typeface="Consolas" panose="020B0609020204030204" pitchFamily="49" charset="0"/>
              </a:rPr>
              <a:t>  </a:t>
            </a:r>
            <a:r>
              <a:rPr lang="it-IT" dirty="0">
                <a:solidFill>
                  <a:srgbClr val="0000CD"/>
                </a:solidFill>
                <a:latin typeface="Consolas" panose="020B0609020204030204" pitchFamily="49" charset="0"/>
              </a:rPr>
              <a:t>&lt;</a:t>
            </a:r>
            <a:r>
              <a:rPr lang="it-IT" dirty="0">
                <a:solidFill>
                  <a:srgbClr val="A52A2A"/>
                </a:solidFill>
                <a:latin typeface="Consolas" panose="020B0609020204030204" pitchFamily="49" charset="0"/>
              </a:rPr>
              <a:t>li</a:t>
            </a:r>
            <a:r>
              <a:rPr lang="it-IT" dirty="0">
                <a:solidFill>
                  <a:srgbClr val="0000CD"/>
                </a:solidFill>
                <a:latin typeface="Consolas" panose="020B0609020204030204" pitchFamily="49" charset="0"/>
              </a:rPr>
              <a:t>&gt;</a:t>
            </a:r>
            <a:r>
              <a:rPr lang="it-IT" dirty="0">
                <a:solidFill>
                  <a:srgbClr val="000000"/>
                </a:solidFill>
                <a:latin typeface="Consolas" panose="020B0609020204030204" pitchFamily="49" charset="0"/>
              </a:rPr>
              <a:t>Milk</a:t>
            </a:r>
            <a:r>
              <a:rPr lang="it-IT" dirty="0">
                <a:solidFill>
                  <a:srgbClr val="0000CD"/>
                </a:solidFill>
                <a:latin typeface="Consolas" panose="020B0609020204030204" pitchFamily="49" charset="0"/>
              </a:rPr>
              <a:t>&lt;</a:t>
            </a:r>
            <a:r>
              <a:rPr lang="it-IT" dirty="0">
                <a:solidFill>
                  <a:srgbClr val="A52A2A"/>
                </a:solidFill>
                <a:latin typeface="Consolas" panose="020B0609020204030204" pitchFamily="49" charset="0"/>
              </a:rPr>
              <a:t>/li</a:t>
            </a:r>
            <a:r>
              <a:rPr lang="it-IT" dirty="0">
                <a:solidFill>
                  <a:srgbClr val="0000CD"/>
                </a:solidFill>
                <a:latin typeface="Consolas" panose="020B0609020204030204" pitchFamily="49" charset="0"/>
              </a:rPr>
              <a:t>&gt;</a:t>
            </a:r>
            <a:r>
              <a:rPr lang="it-IT" dirty="0"/>
              <a:t/>
            </a:r>
            <a:br>
              <a:rPr lang="it-IT" dirty="0"/>
            </a:br>
            <a:r>
              <a:rPr lang="it-IT" dirty="0">
                <a:solidFill>
                  <a:srgbClr val="0000CD"/>
                </a:solidFill>
                <a:latin typeface="Consolas" panose="020B0609020204030204" pitchFamily="49" charset="0"/>
              </a:rPr>
              <a:t>&lt;</a:t>
            </a:r>
            <a:r>
              <a:rPr lang="it-IT" dirty="0">
                <a:solidFill>
                  <a:srgbClr val="A52A2A"/>
                </a:solidFill>
                <a:latin typeface="Consolas" panose="020B0609020204030204" pitchFamily="49" charset="0"/>
              </a:rPr>
              <a:t>/ol</a:t>
            </a:r>
            <a:r>
              <a:rPr lang="it-IT" dirty="0">
                <a:solidFill>
                  <a:srgbClr val="0000CD"/>
                </a:solidFill>
                <a:latin typeface="Consolas" panose="020B0609020204030204" pitchFamily="49" charset="0"/>
              </a:rPr>
              <a:t>&gt;</a:t>
            </a:r>
            <a:endParaRPr lang="en-US" dirty="0"/>
          </a:p>
        </p:txBody>
      </p:sp>
    </p:spTree>
    <p:extLst>
      <p:ext uri="{BB962C8B-B14F-4D97-AF65-F5344CB8AC3E}">
        <p14:creationId xmlns:p14="http://schemas.microsoft.com/office/powerpoint/2010/main" val="3566084946"/>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1091064" y="381000"/>
            <a:ext cx="744333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type</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attribute of the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&lt;</a:t>
            </a:r>
            <a:r>
              <a:rPr kumimoji="0" lang="en-US" altLang="en-US" sz="2400" b="0" i="0" u="none" strike="noStrike" cap="none" normalizeH="0" baseline="0" dirty="0" err="1" smtClean="0">
                <a:ln>
                  <a:noFill/>
                </a:ln>
                <a:solidFill>
                  <a:srgbClr val="DC143C"/>
                </a:solidFill>
                <a:effectLst/>
                <a:latin typeface="Times New Roman" pitchFamily="18" charset="0"/>
                <a:cs typeface="Times New Roman" pitchFamily="18" charset="0"/>
              </a:rPr>
              <a:t>ol</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tag, defines the type of the list item marker:</a:t>
            </a:r>
            <a:endParaRPr kumimoji="0" lang="en-US" alt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b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15846216"/>
              </p:ext>
            </p:extLst>
          </p:nvPr>
        </p:nvGraphicFramePr>
        <p:xfrm>
          <a:off x="883226" y="2035334"/>
          <a:ext cx="8260773" cy="3118926"/>
        </p:xfrm>
        <a:graphic>
          <a:graphicData uri="http://schemas.openxmlformats.org/drawingml/2006/table">
            <a:tbl>
              <a:tblPr/>
              <a:tblGrid>
                <a:gridCol w="2514601">
                  <a:extLst>
                    <a:ext uri="{9D8B030D-6E8A-4147-A177-3AD203B41FA5}">
                      <a16:colId xmlns="" xmlns:a16="http://schemas.microsoft.com/office/drawing/2014/main" val="480267675"/>
                    </a:ext>
                  </a:extLst>
                </a:gridCol>
                <a:gridCol w="5746172">
                  <a:extLst>
                    <a:ext uri="{9D8B030D-6E8A-4147-A177-3AD203B41FA5}">
                      <a16:colId xmlns="" xmlns:a16="http://schemas.microsoft.com/office/drawing/2014/main" val="940331161"/>
                    </a:ext>
                  </a:extLst>
                </a:gridCol>
              </a:tblGrid>
              <a:tr h="261765">
                <a:tc>
                  <a:txBody>
                    <a:bodyPr/>
                    <a:lstStyle/>
                    <a:p>
                      <a:pPr algn="l" fontAlgn="t"/>
                      <a:r>
                        <a:rPr lang="en-US" b="1" dirty="0">
                          <a:effectLst/>
                        </a:rPr>
                        <a:t>Type</a:t>
                      </a:r>
                    </a:p>
                  </a:txBody>
                  <a:tcPr marL="11430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b="1" dirty="0">
                          <a:effectLst/>
                        </a:rPr>
                        <a:t>Description</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515573787"/>
                  </a:ext>
                </a:extLst>
              </a:tr>
              <a:tr h="430042">
                <a:tc>
                  <a:txBody>
                    <a:bodyPr/>
                    <a:lstStyle/>
                    <a:p>
                      <a:pPr algn="l" fontAlgn="t"/>
                      <a:r>
                        <a:rPr lang="en-US">
                          <a:effectLst/>
                        </a:rPr>
                        <a:t>type="1"</a:t>
                      </a:r>
                    </a:p>
                  </a:txBody>
                  <a:tcPr marL="11430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The list items will be numbered with numbers (default)</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4263685053"/>
                  </a:ext>
                </a:extLst>
              </a:tr>
              <a:tr h="430042">
                <a:tc>
                  <a:txBody>
                    <a:bodyPr/>
                    <a:lstStyle/>
                    <a:p>
                      <a:pPr algn="l" fontAlgn="t"/>
                      <a:r>
                        <a:rPr lang="en-US">
                          <a:effectLst/>
                        </a:rPr>
                        <a:t>type="A"</a:t>
                      </a:r>
                    </a:p>
                  </a:txBody>
                  <a:tcPr marL="11430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The list items will be numbered with uppercase letters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471811047"/>
                  </a:ext>
                </a:extLst>
              </a:tr>
              <a:tr h="430042">
                <a:tc>
                  <a:txBody>
                    <a:bodyPr/>
                    <a:lstStyle/>
                    <a:p>
                      <a:pPr algn="l" fontAlgn="t"/>
                      <a:r>
                        <a:rPr lang="en-US" dirty="0">
                          <a:effectLst/>
                        </a:rPr>
                        <a:t>type="a"</a:t>
                      </a:r>
                    </a:p>
                  </a:txBody>
                  <a:tcPr marL="11430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The list items will be numbered with lowercase letters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882762356"/>
                  </a:ext>
                </a:extLst>
              </a:tr>
              <a:tr h="430042">
                <a:tc>
                  <a:txBody>
                    <a:bodyPr/>
                    <a:lstStyle/>
                    <a:p>
                      <a:pPr algn="l" fontAlgn="t"/>
                      <a:r>
                        <a:rPr lang="en-US">
                          <a:effectLst/>
                        </a:rPr>
                        <a:t>type="I"</a:t>
                      </a:r>
                    </a:p>
                  </a:txBody>
                  <a:tcPr marL="11430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The list items will be numbered with uppercase roman numbers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533188388"/>
                  </a:ext>
                </a:extLst>
              </a:tr>
              <a:tr h="430042">
                <a:tc>
                  <a:txBody>
                    <a:bodyPr/>
                    <a:lstStyle/>
                    <a:p>
                      <a:pPr algn="l" fontAlgn="t"/>
                      <a:r>
                        <a:rPr lang="en-US">
                          <a:effectLst/>
                        </a:rPr>
                        <a:t>type="i"</a:t>
                      </a:r>
                    </a:p>
                  </a:txBody>
                  <a:tcPr marL="11430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The list items will be numbered with lowercase roman numbers</a:t>
                      </a:r>
                    </a:p>
                  </a:txBody>
                  <a:tcPr marL="57150" marR="5715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 xmlns:a16="http://schemas.microsoft.com/office/drawing/2014/main" val="1570039295"/>
                  </a:ext>
                </a:extLst>
              </a:tr>
            </a:tbl>
          </a:graphicData>
        </a:graphic>
      </p:graphicFrame>
      <p:sp>
        <p:nvSpPr>
          <p:cNvPr id="9" name="Rectangle 8"/>
          <p:cNvSpPr/>
          <p:nvPr/>
        </p:nvSpPr>
        <p:spPr>
          <a:xfrm>
            <a:off x="1922318" y="4976337"/>
            <a:ext cx="4572000" cy="1908215"/>
          </a:xfrm>
          <a:prstGeom prst="rect">
            <a:avLst/>
          </a:prstGeom>
        </p:spPr>
        <p:txBody>
          <a:bodyPr>
            <a:spAutoFit/>
          </a:bodyPr>
          <a:lstStyle/>
          <a:p>
            <a:r>
              <a:rPr lang="it-IT" sz="2800" b="1" dirty="0" smtClean="0">
                <a:solidFill>
                  <a:srgbClr val="0000CD"/>
                </a:solidFill>
                <a:latin typeface="Consolas" panose="020B0609020204030204" pitchFamily="49" charset="0"/>
              </a:rPr>
              <a:t>Example</a:t>
            </a:r>
          </a:p>
          <a:p>
            <a:r>
              <a:rPr lang="it-IT" dirty="0" smtClean="0">
                <a:solidFill>
                  <a:srgbClr val="0000CD"/>
                </a:solidFill>
                <a:latin typeface="Consolas" panose="020B0609020204030204" pitchFamily="49" charset="0"/>
              </a:rPr>
              <a:t>&lt;</a:t>
            </a:r>
            <a:r>
              <a:rPr lang="it-IT" dirty="0">
                <a:solidFill>
                  <a:srgbClr val="A52A2A"/>
                </a:solidFill>
                <a:latin typeface="Consolas" panose="020B0609020204030204" pitchFamily="49" charset="0"/>
              </a:rPr>
              <a:t>ol</a:t>
            </a:r>
            <a:r>
              <a:rPr lang="it-IT" dirty="0">
                <a:solidFill>
                  <a:srgbClr val="FF0000"/>
                </a:solidFill>
                <a:latin typeface="Consolas" panose="020B0609020204030204" pitchFamily="49" charset="0"/>
              </a:rPr>
              <a:t> type</a:t>
            </a:r>
            <a:r>
              <a:rPr lang="it-IT" dirty="0">
                <a:solidFill>
                  <a:srgbClr val="0000CD"/>
                </a:solidFill>
                <a:latin typeface="Consolas" panose="020B0609020204030204" pitchFamily="49" charset="0"/>
              </a:rPr>
              <a:t>="A"&gt;</a:t>
            </a:r>
            <a:r>
              <a:rPr lang="it-IT" dirty="0"/>
              <a:t/>
            </a:r>
            <a:br>
              <a:rPr lang="it-IT" dirty="0"/>
            </a:br>
            <a:r>
              <a:rPr lang="it-IT" dirty="0">
                <a:solidFill>
                  <a:srgbClr val="000000"/>
                </a:solidFill>
                <a:latin typeface="Consolas" panose="020B0609020204030204" pitchFamily="49" charset="0"/>
              </a:rPr>
              <a:t>  </a:t>
            </a:r>
            <a:r>
              <a:rPr lang="it-IT" dirty="0">
                <a:solidFill>
                  <a:srgbClr val="0000CD"/>
                </a:solidFill>
                <a:latin typeface="Consolas" panose="020B0609020204030204" pitchFamily="49" charset="0"/>
              </a:rPr>
              <a:t>&lt;</a:t>
            </a:r>
            <a:r>
              <a:rPr lang="it-IT" dirty="0">
                <a:solidFill>
                  <a:srgbClr val="A52A2A"/>
                </a:solidFill>
                <a:latin typeface="Consolas" panose="020B0609020204030204" pitchFamily="49" charset="0"/>
              </a:rPr>
              <a:t>li</a:t>
            </a:r>
            <a:r>
              <a:rPr lang="it-IT" dirty="0">
                <a:solidFill>
                  <a:srgbClr val="0000CD"/>
                </a:solidFill>
                <a:latin typeface="Consolas" panose="020B0609020204030204" pitchFamily="49" charset="0"/>
              </a:rPr>
              <a:t>&gt;</a:t>
            </a:r>
            <a:r>
              <a:rPr lang="it-IT" dirty="0">
                <a:solidFill>
                  <a:srgbClr val="000000"/>
                </a:solidFill>
                <a:latin typeface="Consolas" panose="020B0609020204030204" pitchFamily="49" charset="0"/>
              </a:rPr>
              <a:t>Coffee</a:t>
            </a:r>
            <a:r>
              <a:rPr lang="it-IT" dirty="0">
                <a:solidFill>
                  <a:srgbClr val="0000CD"/>
                </a:solidFill>
                <a:latin typeface="Consolas" panose="020B0609020204030204" pitchFamily="49" charset="0"/>
              </a:rPr>
              <a:t>&lt;</a:t>
            </a:r>
            <a:r>
              <a:rPr lang="it-IT" dirty="0">
                <a:solidFill>
                  <a:srgbClr val="A52A2A"/>
                </a:solidFill>
                <a:latin typeface="Consolas" panose="020B0609020204030204" pitchFamily="49" charset="0"/>
              </a:rPr>
              <a:t>/li</a:t>
            </a:r>
            <a:r>
              <a:rPr lang="it-IT" dirty="0">
                <a:solidFill>
                  <a:srgbClr val="0000CD"/>
                </a:solidFill>
                <a:latin typeface="Consolas" panose="020B0609020204030204" pitchFamily="49" charset="0"/>
              </a:rPr>
              <a:t>&gt;</a:t>
            </a:r>
            <a:r>
              <a:rPr lang="it-IT" dirty="0"/>
              <a:t/>
            </a:r>
            <a:br>
              <a:rPr lang="it-IT" dirty="0"/>
            </a:br>
            <a:r>
              <a:rPr lang="it-IT" dirty="0">
                <a:solidFill>
                  <a:srgbClr val="000000"/>
                </a:solidFill>
                <a:latin typeface="Consolas" panose="020B0609020204030204" pitchFamily="49" charset="0"/>
              </a:rPr>
              <a:t>  </a:t>
            </a:r>
            <a:r>
              <a:rPr lang="it-IT" dirty="0">
                <a:solidFill>
                  <a:srgbClr val="0000CD"/>
                </a:solidFill>
                <a:latin typeface="Consolas" panose="020B0609020204030204" pitchFamily="49" charset="0"/>
              </a:rPr>
              <a:t>&lt;</a:t>
            </a:r>
            <a:r>
              <a:rPr lang="it-IT" dirty="0">
                <a:solidFill>
                  <a:srgbClr val="A52A2A"/>
                </a:solidFill>
                <a:latin typeface="Consolas" panose="020B0609020204030204" pitchFamily="49" charset="0"/>
              </a:rPr>
              <a:t>li</a:t>
            </a:r>
            <a:r>
              <a:rPr lang="it-IT" dirty="0">
                <a:solidFill>
                  <a:srgbClr val="0000CD"/>
                </a:solidFill>
                <a:latin typeface="Consolas" panose="020B0609020204030204" pitchFamily="49" charset="0"/>
              </a:rPr>
              <a:t>&gt;</a:t>
            </a:r>
            <a:r>
              <a:rPr lang="it-IT" dirty="0">
                <a:solidFill>
                  <a:srgbClr val="000000"/>
                </a:solidFill>
                <a:latin typeface="Consolas" panose="020B0609020204030204" pitchFamily="49" charset="0"/>
              </a:rPr>
              <a:t>Tea</a:t>
            </a:r>
            <a:r>
              <a:rPr lang="it-IT" dirty="0">
                <a:solidFill>
                  <a:srgbClr val="0000CD"/>
                </a:solidFill>
                <a:latin typeface="Consolas" panose="020B0609020204030204" pitchFamily="49" charset="0"/>
              </a:rPr>
              <a:t>&lt;</a:t>
            </a:r>
            <a:r>
              <a:rPr lang="it-IT" dirty="0">
                <a:solidFill>
                  <a:srgbClr val="A52A2A"/>
                </a:solidFill>
                <a:latin typeface="Consolas" panose="020B0609020204030204" pitchFamily="49" charset="0"/>
              </a:rPr>
              <a:t>/li</a:t>
            </a:r>
            <a:r>
              <a:rPr lang="it-IT" dirty="0">
                <a:solidFill>
                  <a:srgbClr val="0000CD"/>
                </a:solidFill>
                <a:latin typeface="Consolas" panose="020B0609020204030204" pitchFamily="49" charset="0"/>
              </a:rPr>
              <a:t>&gt;</a:t>
            </a:r>
            <a:r>
              <a:rPr lang="it-IT" dirty="0"/>
              <a:t/>
            </a:r>
            <a:br>
              <a:rPr lang="it-IT" dirty="0"/>
            </a:br>
            <a:r>
              <a:rPr lang="it-IT" dirty="0">
                <a:solidFill>
                  <a:srgbClr val="000000"/>
                </a:solidFill>
                <a:latin typeface="Consolas" panose="020B0609020204030204" pitchFamily="49" charset="0"/>
              </a:rPr>
              <a:t>  </a:t>
            </a:r>
            <a:r>
              <a:rPr lang="it-IT" dirty="0">
                <a:solidFill>
                  <a:srgbClr val="0000CD"/>
                </a:solidFill>
                <a:latin typeface="Consolas" panose="020B0609020204030204" pitchFamily="49" charset="0"/>
              </a:rPr>
              <a:t>&lt;</a:t>
            </a:r>
            <a:r>
              <a:rPr lang="it-IT" dirty="0">
                <a:solidFill>
                  <a:srgbClr val="A52A2A"/>
                </a:solidFill>
                <a:latin typeface="Consolas" panose="020B0609020204030204" pitchFamily="49" charset="0"/>
              </a:rPr>
              <a:t>li</a:t>
            </a:r>
            <a:r>
              <a:rPr lang="it-IT" dirty="0">
                <a:solidFill>
                  <a:srgbClr val="0000CD"/>
                </a:solidFill>
                <a:latin typeface="Consolas" panose="020B0609020204030204" pitchFamily="49" charset="0"/>
              </a:rPr>
              <a:t>&gt;</a:t>
            </a:r>
            <a:r>
              <a:rPr lang="it-IT" dirty="0">
                <a:solidFill>
                  <a:srgbClr val="000000"/>
                </a:solidFill>
                <a:latin typeface="Consolas" panose="020B0609020204030204" pitchFamily="49" charset="0"/>
              </a:rPr>
              <a:t>Milk</a:t>
            </a:r>
            <a:r>
              <a:rPr lang="it-IT" dirty="0">
                <a:solidFill>
                  <a:srgbClr val="0000CD"/>
                </a:solidFill>
                <a:latin typeface="Consolas" panose="020B0609020204030204" pitchFamily="49" charset="0"/>
              </a:rPr>
              <a:t>&lt;</a:t>
            </a:r>
            <a:r>
              <a:rPr lang="it-IT" dirty="0">
                <a:solidFill>
                  <a:srgbClr val="A52A2A"/>
                </a:solidFill>
                <a:latin typeface="Consolas" panose="020B0609020204030204" pitchFamily="49" charset="0"/>
              </a:rPr>
              <a:t>/li</a:t>
            </a:r>
            <a:r>
              <a:rPr lang="it-IT" dirty="0">
                <a:solidFill>
                  <a:srgbClr val="0000CD"/>
                </a:solidFill>
                <a:latin typeface="Consolas" panose="020B0609020204030204" pitchFamily="49" charset="0"/>
              </a:rPr>
              <a:t>&gt;</a:t>
            </a:r>
            <a:r>
              <a:rPr lang="it-IT" dirty="0"/>
              <a:t/>
            </a:r>
            <a:br>
              <a:rPr lang="it-IT" dirty="0"/>
            </a:br>
            <a:r>
              <a:rPr lang="it-IT" dirty="0">
                <a:solidFill>
                  <a:srgbClr val="0000CD"/>
                </a:solidFill>
                <a:latin typeface="Consolas" panose="020B0609020204030204" pitchFamily="49" charset="0"/>
              </a:rPr>
              <a:t>&lt;</a:t>
            </a:r>
            <a:r>
              <a:rPr lang="it-IT" dirty="0">
                <a:solidFill>
                  <a:srgbClr val="A52A2A"/>
                </a:solidFill>
                <a:latin typeface="Consolas" panose="020B0609020204030204" pitchFamily="49" charset="0"/>
              </a:rPr>
              <a:t>/ol</a:t>
            </a:r>
            <a:r>
              <a:rPr lang="it-IT" dirty="0">
                <a:solidFill>
                  <a:srgbClr val="0000CD"/>
                </a:solidFill>
                <a:latin typeface="Consolas" panose="020B0609020204030204" pitchFamily="49" charset="0"/>
              </a:rPr>
              <a:t>&gt;</a:t>
            </a:r>
            <a:endParaRPr lang="en-US" dirty="0"/>
          </a:p>
        </p:txBody>
      </p:sp>
    </p:spTree>
    <p:extLst>
      <p:ext uri="{BB962C8B-B14F-4D97-AF65-F5344CB8AC3E}">
        <p14:creationId xmlns:p14="http://schemas.microsoft.com/office/powerpoint/2010/main" val="2606353628"/>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Description List</a:t>
            </a:r>
            <a:endParaRPr lang="en-US"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fontAlgn="base"/>
            <a:r>
              <a:rPr lang="en-US" b="1" dirty="0">
                <a:latin typeface="Times New Roman" pitchFamily="18" charset="0"/>
                <a:cs typeface="Times New Roman" pitchFamily="18" charset="0"/>
              </a:rPr>
              <a:t>Description</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list</a:t>
            </a:r>
            <a:r>
              <a:rPr lang="en-US" dirty="0">
                <a:latin typeface="Times New Roman" pitchFamily="18" charset="0"/>
                <a:cs typeface="Times New Roman" pitchFamily="18" charset="0"/>
              </a:rPr>
              <a:t> is a list in which each term contain its description. This tag contain &lt;</a:t>
            </a:r>
            <a:r>
              <a:rPr lang="en-US" dirty="0" err="1">
                <a:latin typeface="Times New Roman" pitchFamily="18" charset="0"/>
                <a:cs typeface="Times New Roman" pitchFamily="18" charset="0"/>
              </a:rPr>
              <a:t>dt</a:t>
            </a:r>
            <a:r>
              <a:rPr lang="en-US" dirty="0">
                <a:latin typeface="Times New Roman" pitchFamily="18" charset="0"/>
                <a:cs typeface="Times New Roman" pitchFamily="18" charset="0"/>
              </a:rPr>
              <a:t>&gt; and &lt;</a:t>
            </a:r>
            <a:r>
              <a:rPr lang="en-US" dirty="0" err="1">
                <a:latin typeface="Times New Roman" pitchFamily="18" charset="0"/>
                <a:cs typeface="Times New Roman" pitchFamily="18" charset="0"/>
              </a:rPr>
              <a:t>dd</a:t>
            </a:r>
            <a:r>
              <a:rPr lang="en-US" dirty="0">
                <a:latin typeface="Times New Roman" pitchFamily="18" charset="0"/>
                <a:cs typeface="Times New Roman" pitchFamily="18" charset="0"/>
              </a:rPr>
              <a:t>&gt; tag.</a:t>
            </a:r>
          </a:p>
          <a:p>
            <a:pPr marL="457200" lvl="1" indent="0" fontAlgn="base">
              <a:buNone/>
            </a:pP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dt</a:t>
            </a:r>
            <a:r>
              <a:rPr lang="en-US" b="1" dirty="0">
                <a:latin typeface="Times New Roman" pitchFamily="18" charset="0"/>
                <a:cs typeface="Times New Roman" pitchFamily="18" charset="0"/>
              </a:rPr>
              <a:t>&gt;&lt;/</a:t>
            </a:r>
            <a:r>
              <a:rPr lang="en-US" b="1" dirty="0" err="1">
                <a:latin typeface="Times New Roman" pitchFamily="18" charset="0"/>
                <a:cs typeface="Times New Roman" pitchFamily="18" charset="0"/>
              </a:rPr>
              <a:t>dt</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This tag is used to define the name or term</a:t>
            </a:r>
          </a:p>
          <a:p>
            <a:pPr marL="457200" lvl="1" indent="0" fontAlgn="base">
              <a:buNone/>
            </a:pPr>
            <a:r>
              <a:rPr lang="en-US" dirty="0">
                <a:latin typeface="Times New Roman" pitchFamily="18" charset="0"/>
                <a:cs typeface="Times New Roman" pitchFamily="18" charset="0"/>
              </a:rPr>
              <a:t>&lt;</a:t>
            </a:r>
            <a:r>
              <a:rPr lang="en-US" b="1" dirty="0" err="1">
                <a:latin typeface="Times New Roman" pitchFamily="18" charset="0"/>
                <a:cs typeface="Times New Roman" pitchFamily="18" charset="0"/>
              </a:rPr>
              <a:t>dd</a:t>
            </a:r>
            <a:r>
              <a:rPr lang="en-US" dirty="0">
                <a:latin typeface="Times New Roman" pitchFamily="18" charset="0"/>
                <a:cs typeface="Times New Roman" pitchFamily="18" charset="0"/>
              </a:rPr>
              <a:t>&gt;&lt;</a:t>
            </a:r>
            <a:r>
              <a:rPr lang="en-US" b="1" dirty="0" err="1">
                <a:latin typeface="Times New Roman" pitchFamily="18" charset="0"/>
                <a:cs typeface="Times New Roman" pitchFamily="18" charset="0"/>
              </a:rPr>
              <a:t>dd</a:t>
            </a:r>
            <a:r>
              <a:rPr lang="en-US" dirty="0">
                <a:latin typeface="Times New Roman" pitchFamily="18" charset="0"/>
                <a:cs typeface="Times New Roman" pitchFamily="18" charset="0"/>
              </a:rPr>
              <a:t>&gt;: this tag is used to describe the term</a:t>
            </a:r>
            <a:r>
              <a:rPr lang="en-US" dirty="0" smtClean="0">
                <a:latin typeface="Times New Roman" pitchFamily="18" charset="0"/>
                <a:cs typeface="Times New Roman" pitchFamily="18" charset="0"/>
              </a:rPr>
              <a:t>.</a:t>
            </a:r>
          </a:p>
          <a:p>
            <a:pPr marL="457200" lvl="1" indent="0" fontAlgn="base">
              <a:buNone/>
            </a:pPr>
            <a:endParaRPr lang="en-US" dirty="0" smtClean="0">
              <a:latin typeface="Times New Roman" pitchFamily="18" charset="0"/>
              <a:cs typeface="Times New Roman" pitchFamily="18" charset="0"/>
            </a:endParaRPr>
          </a:p>
          <a:p>
            <a:pPr marL="457200" lvl="1" indent="0" fontAlgn="base">
              <a:buNone/>
            </a:pPr>
            <a:r>
              <a:rPr lang="en-US" sz="3200" b="1" dirty="0" smtClean="0">
                <a:latin typeface="Times New Roman" pitchFamily="18" charset="0"/>
                <a:cs typeface="Times New Roman" pitchFamily="18" charset="0"/>
              </a:rPr>
              <a:t>Example</a:t>
            </a:r>
            <a:endParaRPr lang="en-US" sz="3200" b="1" dirty="0">
              <a:latin typeface="Times New Roman" pitchFamily="18" charset="0"/>
              <a:cs typeface="Times New Roman" pitchFamily="18" charset="0"/>
            </a:endParaRPr>
          </a:p>
          <a:p>
            <a:pPr marL="457200" lvl="1" indent="0">
              <a:buNone/>
            </a:pPr>
            <a:r>
              <a:rPr lang="en-US" dirty="0">
                <a:latin typeface="Times New Roman" pitchFamily="18" charset="0"/>
                <a:cs typeface="Times New Roman" pitchFamily="18" charset="0"/>
              </a:rPr>
              <a:t>&lt;dl&gt;</a:t>
            </a:r>
          </a:p>
          <a:p>
            <a:pPr marL="457200" lvl="1" indent="0">
              <a:buNone/>
            </a:pPr>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dt</a:t>
            </a:r>
            <a:r>
              <a:rPr lang="en-US" dirty="0">
                <a:latin typeface="Times New Roman" pitchFamily="18" charset="0"/>
                <a:cs typeface="Times New Roman" pitchFamily="18" charset="0"/>
              </a:rPr>
              <a:t>&gt;Python:&lt;/</a:t>
            </a:r>
            <a:r>
              <a:rPr lang="en-US" dirty="0" err="1">
                <a:latin typeface="Times New Roman" pitchFamily="18" charset="0"/>
                <a:cs typeface="Times New Roman" pitchFamily="18" charset="0"/>
              </a:rPr>
              <a:t>dt</a:t>
            </a:r>
            <a:r>
              <a:rPr lang="en-US" dirty="0">
                <a:latin typeface="Times New Roman" pitchFamily="18" charset="0"/>
                <a:cs typeface="Times New Roman" pitchFamily="18" charset="0"/>
              </a:rPr>
              <a:t>&gt;</a:t>
            </a:r>
          </a:p>
          <a:p>
            <a:pPr marL="457200" lvl="1" indent="0">
              <a:buNone/>
            </a:pPr>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dd</a:t>
            </a:r>
            <a:r>
              <a:rPr lang="en-US" dirty="0">
                <a:latin typeface="Times New Roman" pitchFamily="18" charset="0"/>
                <a:cs typeface="Times New Roman" pitchFamily="18" charset="0"/>
              </a:rPr>
              <a:t>&gt;It is a programming language&lt;/</a:t>
            </a:r>
            <a:r>
              <a:rPr lang="en-US" dirty="0" err="1">
                <a:latin typeface="Times New Roman" pitchFamily="18" charset="0"/>
                <a:cs typeface="Times New Roman" pitchFamily="18" charset="0"/>
              </a:rPr>
              <a:t>dd</a:t>
            </a:r>
            <a:r>
              <a:rPr lang="en-US" dirty="0">
                <a:latin typeface="Times New Roman" pitchFamily="18" charset="0"/>
                <a:cs typeface="Times New Roman" pitchFamily="18" charset="0"/>
              </a:rPr>
              <a:t>&gt;</a:t>
            </a:r>
          </a:p>
          <a:p>
            <a:pPr marL="457200" lvl="1" indent="0">
              <a:buNone/>
            </a:pPr>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dt</a:t>
            </a:r>
            <a:r>
              <a:rPr lang="en-US" dirty="0">
                <a:latin typeface="Times New Roman" pitchFamily="18" charset="0"/>
                <a:cs typeface="Times New Roman" pitchFamily="18" charset="0"/>
              </a:rPr>
              <a:t>&gt;C++:&lt;/</a:t>
            </a:r>
            <a:r>
              <a:rPr lang="en-US" dirty="0" err="1">
                <a:latin typeface="Times New Roman" pitchFamily="18" charset="0"/>
                <a:cs typeface="Times New Roman" pitchFamily="18" charset="0"/>
              </a:rPr>
              <a:t>dt</a:t>
            </a:r>
            <a:r>
              <a:rPr lang="en-US" dirty="0">
                <a:latin typeface="Times New Roman" pitchFamily="18" charset="0"/>
                <a:cs typeface="Times New Roman" pitchFamily="18" charset="0"/>
              </a:rPr>
              <a:t>&gt;</a:t>
            </a:r>
          </a:p>
          <a:p>
            <a:pPr marL="457200" lvl="1" indent="0">
              <a:buNone/>
            </a:pPr>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dd</a:t>
            </a:r>
            <a:r>
              <a:rPr lang="en-US" dirty="0">
                <a:latin typeface="Times New Roman" pitchFamily="18" charset="0"/>
                <a:cs typeface="Times New Roman" pitchFamily="18" charset="0"/>
              </a:rPr>
              <a:t>&gt;It is also a programming language&lt;/</a:t>
            </a:r>
            <a:r>
              <a:rPr lang="en-US" dirty="0" err="1">
                <a:latin typeface="Times New Roman" pitchFamily="18" charset="0"/>
                <a:cs typeface="Times New Roman" pitchFamily="18" charset="0"/>
              </a:rPr>
              <a:t>dd</a:t>
            </a:r>
            <a:r>
              <a:rPr lang="en-US" dirty="0">
                <a:latin typeface="Times New Roman" pitchFamily="18" charset="0"/>
                <a:cs typeface="Times New Roman" pitchFamily="18" charset="0"/>
              </a:rPr>
              <a:t>&gt;</a:t>
            </a:r>
          </a:p>
          <a:p>
            <a:pPr marL="457200" lvl="1" indent="0">
              <a:buNone/>
            </a:pPr>
            <a:r>
              <a:rPr lang="en-US" dirty="0">
                <a:latin typeface="Times New Roman" pitchFamily="18" charset="0"/>
                <a:cs typeface="Times New Roman" pitchFamily="18" charset="0"/>
              </a:rPr>
              <a:t>    &lt;/dl&gt;</a:t>
            </a:r>
          </a:p>
        </p:txBody>
      </p:sp>
      <p:pic>
        <p:nvPicPr>
          <p:cNvPr id="5" name="Picture 4"/>
          <p:cNvPicPr>
            <a:picLocks noChangeAspect="1"/>
          </p:cNvPicPr>
          <p:nvPr/>
        </p:nvPicPr>
        <p:blipFill>
          <a:blip r:embed="rId2"/>
          <a:stretch>
            <a:fillRect/>
          </a:stretch>
        </p:blipFill>
        <p:spPr>
          <a:xfrm>
            <a:off x="5638042" y="4328680"/>
            <a:ext cx="3021806" cy="1276350"/>
          </a:xfrm>
          <a:prstGeom prst="rect">
            <a:avLst/>
          </a:prstGeom>
        </p:spPr>
      </p:pic>
    </p:spTree>
    <p:extLst>
      <p:ext uri="{BB962C8B-B14F-4D97-AF65-F5344CB8AC3E}">
        <p14:creationId xmlns:p14="http://schemas.microsoft.com/office/powerpoint/2010/main" val="27464598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04900" y="392835"/>
            <a:ext cx="7886700" cy="438439"/>
          </a:xfrm>
        </p:spPr>
        <p:txBody>
          <a:bodyPr>
            <a:normAutofit fontScale="90000"/>
          </a:bodyPr>
          <a:lstStyle/>
          <a:p>
            <a:r>
              <a:rPr lang="en-US" b="1"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Nested List</a:t>
            </a:r>
            <a:endParaRPr lang="en-US"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876300" y="685800"/>
            <a:ext cx="7886700" cy="5583382"/>
          </a:xfrm>
        </p:spPr>
        <p:txBody>
          <a:bodyPr>
            <a:noAutofit/>
          </a:bodyPr>
          <a:lstStyle/>
          <a:p>
            <a:pPr algn="just"/>
            <a:r>
              <a:rPr lang="en-US" b="1" dirty="0" smtClean="0">
                <a:latin typeface="Times New Roman" pitchFamily="18" charset="0"/>
                <a:cs typeface="Times New Roman" pitchFamily="18" charset="0"/>
              </a:rPr>
              <a:t>Nested List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is used to nest the list items </a:t>
            </a:r>
            <a:r>
              <a:rPr lang="en-US" dirty="0" smtClean="0">
                <a:latin typeface="Times New Roman" pitchFamily="18" charset="0"/>
                <a:cs typeface="Times New Roman" pitchFamily="18" charset="0"/>
              </a:rPr>
              <a:t>i.e</a:t>
            </a:r>
            <a:r>
              <a:rPr lang="en-US" dirty="0">
                <a:latin typeface="Times New Roman" pitchFamily="18" charset="0"/>
                <a:cs typeface="Times New Roman" pitchFamily="18" charset="0"/>
              </a:rPr>
              <a:t>., a list inside another list.</a:t>
            </a:r>
            <a:r>
              <a:rPr lang="it-IT" sz="1100" dirty="0" smtClean="0">
                <a:latin typeface="Times New Roman" pitchFamily="18" charset="0"/>
                <a:cs typeface="Times New Roman" pitchFamily="18" charset="0"/>
              </a:rPr>
              <a:t> </a:t>
            </a:r>
          </a:p>
          <a:p>
            <a:pPr algn="just"/>
            <a:r>
              <a:rPr lang="it-IT" b="1" dirty="0" smtClean="0">
                <a:effectLst>
                  <a:outerShdw blurRad="38100" dist="38100" dir="2700000" algn="tl">
                    <a:srgbClr val="000000">
                      <a:alpha val="43137"/>
                    </a:srgbClr>
                  </a:outerShdw>
                </a:effectLst>
                <a:latin typeface="Times New Roman" pitchFamily="18" charset="0"/>
                <a:cs typeface="Times New Roman" pitchFamily="18" charset="0"/>
              </a:rPr>
              <a:t>Example</a:t>
            </a:r>
            <a:endParaRPr lang="it-IT" sz="48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marL="457200" lvl="1" indent="0" algn="just">
              <a:buNone/>
            </a:pPr>
            <a:r>
              <a:rPr lang="it-IT" sz="1400" dirty="0" smtClean="0">
                <a:effectLst>
                  <a:outerShdw blurRad="38100" dist="38100" dir="2700000" algn="tl">
                    <a:srgbClr val="000000">
                      <a:alpha val="43137"/>
                    </a:srgbClr>
                  </a:outerShdw>
                </a:effectLst>
                <a:latin typeface="Times New Roman" pitchFamily="18" charset="0"/>
                <a:cs typeface="Times New Roman" pitchFamily="18" charset="0"/>
              </a:rPr>
              <a:t>&lt;</a:t>
            </a:r>
            <a:r>
              <a:rPr lang="it-IT" sz="1400" dirty="0">
                <a:effectLst>
                  <a:outerShdw blurRad="38100" dist="38100" dir="2700000" algn="tl">
                    <a:srgbClr val="000000">
                      <a:alpha val="43137"/>
                    </a:srgbClr>
                  </a:outerShdw>
                </a:effectLst>
                <a:latin typeface="Times New Roman" pitchFamily="18" charset="0"/>
                <a:cs typeface="Times New Roman" pitchFamily="18" charset="0"/>
              </a:rPr>
              <a:t>ul&gt;</a:t>
            </a:r>
          </a:p>
          <a:p>
            <a:pPr marL="457200" lvl="1" indent="0" algn="just">
              <a:buNone/>
            </a:pPr>
            <a:r>
              <a:rPr lang="it-IT" sz="1400" dirty="0">
                <a:effectLst>
                  <a:outerShdw blurRad="38100" dist="38100" dir="2700000" algn="tl">
                    <a:srgbClr val="000000">
                      <a:alpha val="43137"/>
                    </a:srgbClr>
                  </a:outerShdw>
                </a:effectLst>
                <a:latin typeface="Times New Roman" pitchFamily="18" charset="0"/>
                <a:cs typeface="Times New Roman" pitchFamily="18" charset="0"/>
              </a:rPr>
              <a:t>        &lt;li&gt;DSA&lt;/li&gt;</a:t>
            </a:r>
          </a:p>
          <a:p>
            <a:pPr marL="457200" lvl="1" indent="0" algn="just">
              <a:buNone/>
            </a:pPr>
            <a:r>
              <a:rPr lang="it-IT" sz="1400" dirty="0">
                <a:effectLst>
                  <a:outerShdw blurRad="38100" dist="38100" dir="2700000" algn="tl">
                    <a:srgbClr val="000000">
                      <a:alpha val="43137"/>
                    </a:srgbClr>
                  </a:outerShdw>
                </a:effectLst>
                <a:latin typeface="Times New Roman" pitchFamily="18" charset="0"/>
                <a:cs typeface="Times New Roman" pitchFamily="18" charset="0"/>
              </a:rPr>
              <a:t>        </a:t>
            </a:r>
            <a:r>
              <a:rPr lang="it-IT" sz="1400" dirty="0" smtClean="0">
                <a:effectLst>
                  <a:outerShdw blurRad="38100" dist="38100" dir="2700000" algn="tl">
                    <a:srgbClr val="000000">
                      <a:alpha val="43137"/>
                    </a:srgbClr>
                  </a:outerShdw>
                </a:effectLst>
                <a:latin typeface="Times New Roman" pitchFamily="18" charset="0"/>
                <a:cs typeface="Times New Roman" pitchFamily="18" charset="0"/>
              </a:rPr>
              <a:t>&lt;ol</a:t>
            </a:r>
            <a:r>
              <a:rPr lang="it-IT" sz="1400" dirty="0">
                <a:effectLst>
                  <a:outerShdw blurRad="38100" dist="38100" dir="2700000" algn="tl">
                    <a:srgbClr val="000000">
                      <a:alpha val="43137"/>
                    </a:srgbClr>
                  </a:outerShdw>
                </a:effectLst>
                <a:latin typeface="Times New Roman" pitchFamily="18" charset="0"/>
                <a:cs typeface="Times New Roman" pitchFamily="18" charset="0"/>
              </a:rPr>
              <a:t>&gt;</a:t>
            </a:r>
          </a:p>
          <a:p>
            <a:pPr marL="457200" lvl="1" indent="0" algn="just">
              <a:buNone/>
            </a:pPr>
            <a:r>
              <a:rPr lang="it-IT" sz="1400" dirty="0">
                <a:effectLst>
                  <a:outerShdw blurRad="38100" dist="38100" dir="2700000" algn="tl">
                    <a:srgbClr val="000000">
                      <a:alpha val="43137"/>
                    </a:srgbClr>
                  </a:outerShdw>
                </a:effectLst>
                <a:latin typeface="Times New Roman" pitchFamily="18" charset="0"/>
                <a:cs typeface="Times New Roman" pitchFamily="18" charset="0"/>
              </a:rPr>
              <a:t>            &lt;li&gt;Array&lt;/li&gt;</a:t>
            </a:r>
          </a:p>
          <a:p>
            <a:pPr marL="457200" lvl="1" indent="0" algn="just">
              <a:buNone/>
            </a:pPr>
            <a:r>
              <a:rPr lang="it-IT" sz="1400" dirty="0">
                <a:effectLst>
                  <a:outerShdw blurRad="38100" dist="38100" dir="2700000" algn="tl">
                    <a:srgbClr val="000000">
                      <a:alpha val="43137"/>
                    </a:srgbClr>
                  </a:outerShdw>
                </a:effectLst>
                <a:latin typeface="Times New Roman" pitchFamily="18" charset="0"/>
                <a:cs typeface="Times New Roman" pitchFamily="18" charset="0"/>
              </a:rPr>
              <a:t>            &lt;li&gt;Linked List&lt;/</a:t>
            </a:r>
            <a:r>
              <a:rPr lang="it-IT" sz="1400" dirty="0" smtClean="0">
                <a:effectLst>
                  <a:outerShdw blurRad="38100" dist="38100" dir="2700000" algn="tl">
                    <a:srgbClr val="000000">
                      <a:alpha val="43137"/>
                    </a:srgbClr>
                  </a:outerShdw>
                </a:effectLst>
                <a:latin typeface="Times New Roman" pitchFamily="18" charset="0"/>
                <a:cs typeface="Times New Roman" pitchFamily="18" charset="0"/>
              </a:rPr>
              <a:t>li&gt;</a:t>
            </a:r>
            <a:endParaRPr lang="it-IT" sz="1400" dirty="0">
              <a:effectLst>
                <a:outerShdw blurRad="38100" dist="38100" dir="2700000" algn="tl">
                  <a:srgbClr val="000000">
                    <a:alpha val="43137"/>
                  </a:srgbClr>
                </a:outerShdw>
              </a:effectLst>
              <a:latin typeface="Times New Roman" pitchFamily="18" charset="0"/>
              <a:cs typeface="Times New Roman" pitchFamily="18" charset="0"/>
            </a:endParaRPr>
          </a:p>
          <a:p>
            <a:pPr marL="457200" lvl="1" indent="0" algn="just">
              <a:buNone/>
            </a:pPr>
            <a:r>
              <a:rPr lang="it-IT" sz="1400" dirty="0">
                <a:effectLst>
                  <a:outerShdw blurRad="38100" dist="38100" dir="2700000" algn="tl">
                    <a:srgbClr val="000000">
                      <a:alpha val="43137"/>
                    </a:srgbClr>
                  </a:outerShdw>
                </a:effectLst>
                <a:latin typeface="Times New Roman" pitchFamily="18" charset="0"/>
                <a:cs typeface="Times New Roman" pitchFamily="18" charset="0"/>
              </a:rPr>
              <a:t>        </a:t>
            </a:r>
            <a:r>
              <a:rPr lang="it-IT" sz="1400" dirty="0" smtClean="0">
                <a:effectLst>
                  <a:outerShdw blurRad="38100" dist="38100" dir="2700000" algn="tl">
                    <a:srgbClr val="000000">
                      <a:alpha val="43137"/>
                    </a:srgbClr>
                  </a:outerShdw>
                </a:effectLst>
                <a:latin typeface="Times New Roman" pitchFamily="18" charset="0"/>
                <a:cs typeface="Times New Roman" pitchFamily="18" charset="0"/>
              </a:rPr>
              <a:t>&lt;/ol</a:t>
            </a:r>
            <a:r>
              <a:rPr lang="it-IT" sz="1400" dirty="0">
                <a:effectLst>
                  <a:outerShdw blurRad="38100" dist="38100" dir="2700000" algn="tl">
                    <a:srgbClr val="000000">
                      <a:alpha val="43137"/>
                    </a:srgbClr>
                  </a:outerShdw>
                </a:effectLst>
                <a:latin typeface="Times New Roman" pitchFamily="18" charset="0"/>
                <a:cs typeface="Times New Roman" pitchFamily="18" charset="0"/>
              </a:rPr>
              <a:t>&gt;</a:t>
            </a:r>
          </a:p>
          <a:p>
            <a:pPr marL="457200" lvl="1" indent="0" algn="just">
              <a:buNone/>
            </a:pPr>
            <a:r>
              <a:rPr lang="it-IT" sz="1400" dirty="0">
                <a:effectLst>
                  <a:outerShdw blurRad="38100" dist="38100" dir="2700000" algn="tl">
                    <a:srgbClr val="000000">
                      <a:alpha val="43137"/>
                    </a:srgbClr>
                  </a:outerShdw>
                </a:effectLst>
                <a:latin typeface="Times New Roman" pitchFamily="18" charset="0"/>
                <a:cs typeface="Times New Roman" pitchFamily="18" charset="0"/>
              </a:rPr>
              <a:t>        &lt;li&gt;Web Technologies&lt;/li&gt;</a:t>
            </a:r>
          </a:p>
          <a:p>
            <a:pPr marL="457200" lvl="1" indent="0" algn="just">
              <a:buNone/>
            </a:pPr>
            <a:r>
              <a:rPr lang="it-IT" sz="1400" dirty="0">
                <a:effectLst>
                  <a:outerShdw blurRad="38100" dist="38100" dir="2700000" algn="tl">
                    <a:srgbClr val="000000">
                      <a:alpha val="43137"/>
                    </a:srgbClr>
                  </a:outerShdw>
                </a:effectLst>
                <a:latin typeface="Times New Roman" pitchFamily="18" charset="0"/>
                <a:cs typeface="Times New Roman" pitchFamily="18" charset="0"/>
              </a:rPr>
              <a:t>        &lt;ul&gt;</a:t>
            </a:r>
          </a:p>
          <a:p>
            <a:pPr marL="457200" lvl="1" indent="0" algn="just">
              <a:buNone/>
            </a:pPr>
            <a:r>
              <a:rPr lang="it-IT" sz="1400" dirty="0">
                <a:effectLst>
                  <a:outerShdw blurRad="38100" dist="38100" dir="2700000" algn="tl">
                    <a:srgbClr val="000000">
                      <a:alpha val="43137"/>
                    </a:srgbClr>
                  </a:outerShdw>
                </a:effectLst>
                <a:latin typeface="Times New Roman" pitchFamily="18" charset="0"/>
                <a:cs typeface="Times New Roman" pitchFamily="18" charset="0"/>
              </a:rPr>
              <a:t>            &lt;li&gt;HTML&lt;/li&gt;</a:t>
            </a:r>
          </a:p>
          <a:p>
            <a:pPr marL="457200" lvl="1" indent="0" algn="just">
              <a:buNone/>
            </a:pPr>
            <a:r>
              <a:rPr lang="it-IT" sz="1400" dirty="0">
                <a:effectLst>
                  <a:outerShdw blurRad="38100" dist="38100" dir="2700000" algn="tl">
                    <a:srgbClr val="000000">
                      <a:alpha val="43137"/>
                    </a:srgbClr>
                  </a:outerShdw>
                </a:effectLst>
                <a:latin typeface="Times New Roman" pitchFamily="18" charset="0"/>
                <a:cs typeface="Times New Roman" pitchFamily="18" charset="0"/>
              </a:rPr>
              <a:t>            &lt;li&gt;CSS&lt;/li&gt;</a:t>
            </a:r>
          </a:p>
          <a:p>
            <a:pPr marL="457200" lvl="1" indent="0" algn="just">
              <a:buNone/>
            </a:pPr>
            <a:r>
              <a:rPr lang="it-IT" sz="1400" dirty="0">
                <a:effectLst>
                  <a:outerShdw blurRad="38100" dist="38100" dir="2700000" algn="tl">
                    <a:srgbClr val="000000">
                      <a:alpha val="43137"/>
                    </a:srgbClr>
                  </a:outerShdw>
                </a:effectLst>
                <a:latin typeface="Times New Roman" pitchFamily="18" charset="0"/>
                <a:cs typeface="Times New Roman" pitchFamily="18" charset="0"/>
              </a:rPr>
              <a:t>            &lt;li&gt;JavaScript&lt;/li&gt;</a:t>
            </a:r>
          </a:p>
          <a:p>
            <a:pPr marL="457200" lvl="1" indent="0" algn="just">
              <a:buNone/>
            </a:pPr>
            <a:r>
              <a:rPr lang="it-IT" sz="1400" dirty="0">
                <a:effectLst>
                  <a:outerShdw blurRad="38100" dist="38100" dir="2700000" algn="tl">
                    <a:srgbClr val="000000">
                      <a:alpha val="43137"/>
                    </a:srgbClr>
                  </a:outerShdw>
                </a:effectLst>
                <a:latin typeface="Times New Roman" pitchFamily="18" charset="0"/>
                <a:cs typeface="Times New Roman" pitchFamily="18" charset="0"/>
              </a:rPr>
              <a:t>        &lt;/ul&gt;</a:t>
            </a:r>
          </a:p>
          <a:p>
            <a:pPr marL="457200" lvl="1" indent="0" algn="just">
              <a:buNone/>
            </a:pPr>
            <a:r>
              <a:rPr lang="it-IT" sz="1400" dirty="0">
                <a:effectLst>
                  <a:outerShdw blurRad="38100" dist="38100" dir="2700000" algn="tl">
                    <a:srgbClr val="000000">
                      <a:alpha val="43137"/>
                    </a:srgbClr>
                  </a:outerShdw>
                </a:effectLst>
                <a:latin typeface="Times New Roman" pitchFamily="18" charset="0"/>
                <a:cs typeface="Times New Roman" pitchFamily="18" charset="0"/>
              </a:rPr>
              <a:t>        &lt;li&gt;Aptitude&lt;/li&gt;</a:t>
            </a:r>
          </a:p>
          <a:p>
            <a:pPr marL="457200" lvl="1" indent="0" algn="just">
              <a:buNone/>
            </a:pPr>
            <a:r>
              <a:rPr lang="it-IT" sz="1400" dirty="0">
                <a:effectLst>
                  <a:outerShdw blurRad="38100" dist="38100" dir="2700000" algn="tl">
                    <a:srgbClr val="000000">
                      <a:alpha val="43137"/>
                    </a:srgbClr>
                  </a:outerShdw>
                </a:effectLst>
                <a:latin typeface="Times New Roman" pitchFamily="18" charset="0"/>
                <a:cs typeface="Times New Roman" pitchFamily="18" charset="0"/>
              </a:rPr>
              <a:t>        &lt;li&gt;Gate&lt;/li&gt;</a:t>
            </a:r>
          </a:p>
          <a:p>
            <a:pPr marL="457200" lvl="1" indent="0" algn="just">
              <a:buNone/>
            </a:pPr>
            <a:r>
              <a:rPr lang="it-IT" sz="1400" dirty="0">
                <a:effectLst>
                  <a:outerShdw blurRad="38100" dist="38100" dir="2700000" algn="tl">
                    <a:srgbClr val="000000">
                      <a:alpha val="43137"/>
                    </a:srgbClr>
                  </a:outerShdw>
                </a:effectLst>
                <a:latin typeface="Times New Roman" pitchFamily="18" charset="0"/>
                <a:cs typeface="Times New Roman" pitchFamily="18" charset="0"/>
              </a:rPr>
              <a:t>        &lt;li&gt;Placement&lt;/li&gt;</a:t>
            </a:r>
          </a:p>
          <a:p>
            <a:pPr marL="457200" lvl="1" indent="0" algn="just">
              <a:buNone/>
            </a:pPr>
            <a:r>
              <a:rPr lang="it-IT" sz="1400" dirty="0">
                <a:effectLst>
                  <a:outerShdw blurRad="38100" dist="38100" dir="2700000" algn="tl">
                    <a:srgbClr val="000000">
                      <a:alpha val="43137"/>
                    </a:srgbClr>
                  </a:outerShdw>
                </a:effectLst>
                <a:latin typeface="Times New Roman" pitchFamily="18" charset="0"/>
                <a:cs typeface="Times New Roman" pitchFamily="18" charset="0"/>
              </a:rPr>
              <a:t>    &lt;/ul&gt;</a:t>
            </a:r>
            <a:endParaRPr lang="en-US" sz="14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Picture 5"/>
          <p:cNvPicPr>
            <a:picLocks noChangeAspect="1"/>
          </p:cNvPicPr>
          <p:nvPr/>
        </p:nvPicPr>
        <p:blipFill>
          <a:blip r:embed="rId2"/>
          <a:stretch>
            <a:fillRect/>
          </a:stretch>
        </p:blipFill>
        <p:spPr>
          <a:xfrm>
            <a:off x="5131160" y="4123459"/>
            <a:ext cx="1042988" cy="1714500"/>
          </a:xfrm>
          <a:prstGeom prst="rect">
            <a:avLst/>
          </a:prstGeom>
        </p:spPr>
      </p:pic>
    </p:spTree>
    <p:extLst>
      <p:ext uri="{BB962C8B-B14F-4D97-AF65-F5344CB8AC3E}">
        <p14:creationId xmlns:p14="http://schemas.microsoft.com/office/powerpoint/2010/main" val="23432540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695" y="304800"/>
            <a:ext cx="7886700" cy="5913727"/>
          </a:xfrm>
        </p:spPr>
        <p:txBody>
          <a:bodyPr>
            <a:normAutofit fontScale="92500" lnSpcReduction="10000"/>
          </a:bodyPr>
          <a:lstStyle/>
          <a:p>
            <a:pPr marL="0" indent="0">
              <a:buNone/>
            </a:pPr>
            <a:r>
              <a:rPr lang="en-US" sz="3200" b="1" dirty="0">
                <a:solidFill>
                  <a:srgbClr val="002060"/>
                </a:solidFill>
                <a:effectLst>
                  <a:outerShdw blurRad="38100" dist="38100" dir="2700000" algn="tl">
                    <a:srgbClr val="000000">
                      <a:alpha val="43137"/>
                    </a:srgbClr>
                  </a:outerShdw>
                </a:effectLst>
                <a:latin typeface="Footlight MT Light" panose="0204060206030A020304" pitchFamily="18" charset="0"/>
              </a:rPr>
              <a:t>Control List Counting</a:t>
            </a:r>
            <a:endParaRPr lang="en-US" b="1" dirty="0">
              <a:solidFill>
                <a:srgbClr val="002060"/>
              </a:solidFill>
              <a:effectLst>
                <a:outerShdw blurRad="38100" dist="38100" dir="2700000" algn="tl">
                  <a:srgbClr val="000000">
                    <a:alpha val="43137"/>
                  </a:srgbClr>
                </a:outerShdw>
              </a:effectLst>
              <a:latin typeface="Footlight MT Light" panose="0204060206030A020304" pitchFamily="18" charset="0"/>
            </a:endParaRPr>
          </a:p>
          <a:p>
            <a:r>
              <a:rPr lang="en-US" dirty="0"/>
              <a:t>By default, an ordered list will start counting from 1. </a:t>
            </a:r>
            <a:endParaRPr lang="en-US" dirty="0" smtClean="0"/>
          </a:p>
          <a:p>
            <a:r>
              <a:rPr lang="en-US" dirty="0" smtClean="0"/>
              <a:t>If </a:t>
            </a:r>
            <a:r>
              <a:rPr lang="en-US" dirty="0"/>
              <a:t>you want to start counting from a specified number, you can use the </a:t>
            </a:r>
            <a:r>
              <a:rPr lang="en-US" dirty="0">
                <a:solidFill>
                  <a:srgbClr val="FF0000"/>
                </a:solidFill>
              </a:rPr>
              <a:t>start</a:t>
            </a:r>
            <a:r>
              <a:rPr lang="en-US" dirty="0"/>
              <a:t> attribute:</a:t>
            </a:r>
          </a:p>
          <a:p>
            <a:endParaRPr lang="en-US" dirty="0"/>
          </a:p>
          <a:p>
            <a:r>
              <a:rPr lang="en-US" b="1" dirty="0"/>
              <a:t>Example</a:t>
            </a:r>
          </a:p>
          <a:p>
            <a:pPr marL="457200" lvl="1" indent="0">
              <a:buNone/>
            </a:pPr>
            <a:r>
              <a:rPr lang="it-IT" dirty="0"/>
              <a:t>&lt;ol </a:t>
            </a:r>
            <a:r>
              <a:rPr lang="it-IT" dirty="0">
                <a:solidFill>
                  <a:srgbClr val="FF0000"/>
                </a:solidFill>
              </a:rPr>
              <a:t>start</a:t>
            </a:r>
            <a:r>
              <a:rPr lang="it-IT" dirty="0"/>
              <a:t>="5"&gt;</a:t>
            </a:r>
          </a:p>
          <a:p>
            <a:pPr marL="457200" lvl="1" indent="0">
              <a:buNone/>
            </a:pPr>
            <a:r>
              <a:rPr lang="it-IT" dirty="0"/>
              <a:t>        &lt;li&gt;Data Structures &amp; Algorithm&lt;/li&gt;</a:t>
            </a:r>
          </a:p>
          <a:p>
            <a:pPr marL="457200" lvl="1" indent="0">
              <a:buNone/>
            </a:pPr>
            <a:r>
              <a:rPr lang="it-IT" dirty="0"/>
              <a:t>        &lt;li&gt;Web Technology&lt;/li&gt;</a:t>
            </a:r>
          </a:p>
          <a:p>
            <a:pPr marL="457200" lvl="1" indent="0">
              <a:buNone/>
            </a:pPr>
            <a:r>
              <a:rPr lang="it-IT" dirty="0"/>
              <a:t>        &lt;li&gt;Aptitude &amp; Logical Reasoning&lt;/li&gt;</a:t>
            </a:r>
          </a:p>
          <a:p>
            <a:pPr marL="457200" lvl="1" indent="0">
              <a:buNone/>
            </a:pPr>
            <a:r>
              <a:rPr lang="it-IT" dirty="0"/>
              <a:t>        &lt;li&gt;Programming Languages&lt;/li&gt;</a:t>
            </a:r>
          </a:p>
          <a:p>
            <a:pPr marL="457200" lvl="1" indent="0">
              <a:buNone/>
            </a:pPr>
            <a:r>
              <a:rPr lang="it-IT" dirty="0"/>
              <a:t>    &lt;/ol&gt;</a:t>
            </a:r>
            <a:endParaRPr lang="en-US" dirty="0"/>
          </a:p>
        </p:txBody>
      </p:sp>
      <p:pic>
        <p:nvPicPr>
          <p:cNvPr id="4" name="Picture 3"/>
          <p:cNvPicPr>
            <a:picLocks noChangeAspect="1"/>
          </p:cNvPicPr>
          <p:nvPr/>
        </p:nvPicPr>
        <p:blipFill>
          <a:blip r:embed="rId2"/>
          <a:stretch>
            <a:fillRect/>
          </a:stretch>
        </p:blipFill>
        <p:spPr>
          <a:xfrm>
            <a:off x="5532185" y="3656302"/>
            <a:ext cx="1876534" cy="1428317"/>
          </a:xfrm>
          <a:prstGeom prst="rect">
            <a:avLst/>
          </a:prstGeom>
        </p:spPr>
      </p:pic>
    </p:spTree>
    <p:extLst>
      <p:ext uri="{BB962C8B-B14F-4D97-AF65-F5344CB8AC3E}">
        <p14:creationId xmlns:p14="http://schemas.microsoft.com/office/powerpoint/2010/main" val="24256874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365126"/>
            <a:ext cx="7886700" cy="646257"/>
          </a:xfrm>
        </p:spPr>
        <p:txBody>
          <a:bodyPr>
            <a:normAutofit fontScale="90000"/>
          </a:bodyPr>
          <a:lstStyle/>
          <a:p>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HTML Tables</a:t>
            </a:r>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1028700" y="1011383"/>
            <a:ext cx="7886700" cy="5165581"/>
          </a:xfrm>
        </p:spPr>
        <p:txBody>
          <a:bodyPr>
            <a:normAutofit fontScale="77500" lnSpcReduction="20000"/>
          </a:bodyPr>
          <a:lstStyle/>
          <a:p>
            <a:pPr algn="just"/>
            <a:r>
              <a:rPr lang="en-US" b="1" dirty="0">
                <a:latin typeface="Times New Roman" pitchFamily="18" charset="0"/>
                <a:cs typeface="Times New Roman" pitchFamily="18" charset="0"/>
              </a:rPr>
              <a:t>HTML Table </a:t>
            </a:r>
            <a:r>
              <a:rPr lang="en-US" dirty="0">
                <a:latin typeface="Times New Roman" pitchFamily="18" charset="0"/>
                <a:cs typeface="Times New Roman" pitchFamily="18" charset="0"/>
              </a:rPr>
              <a:t>is an arrangement of data in rows and columns, or possibly in a more complex structure.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Tables </a:t>
            </a:r>
            <a:r>
              <a:rPr lang="en-US" dirty="0">
                <a:latin typeface="Times New Roman" pitchFamily="18" charset="0"/>
                <a:cs typeface="Times New Roman" pitchFamily="18" charset="0"/>
              </a:rPr>
              <a:t>are widely used in communication, research, and data analysis.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Tables </a:t>
            </a:r>
            <a:r>
              <a:rPr lang="en-US" dirty="0">
                <a:latin typeface="Times New Roman" pitchFamily="18" charset="0"/>
                <a:cs typeface="Times New Roman" pitchFamily="18" charset="0"/>
              </a:rPr>
              <a:t>are useful for various tasks such as presenting text information and numerical data.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can be used to compare two or more items in the tabular form layout. Tables are used to create databases</a:t>
            </a:r>
            <a:r>
              <a:rPr lang="en-US" dirty="0" smtClean="0">
                <a:latin typeface="Times New Roman" pitchFamily="18" charset="0"/>
                <a:cs typeface="Times New Roman" pitchFamily="18" charset="0"/>
              </a:rPr>
              <a:t>.</a:t>
            </a:r>
          </a:p>
          <a:p>
            <a:pPr algn="just">
              <a:buFont typeface="Wingdings" panose="05000000000000000000" pitchFamily="2" charset="2"/>
              <a:buChar char="q"/>
            </a:pP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An HTML table is defined with the “</a:t>
            </a:r>
            <a:r>
              <a:rPr lang="en-US"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table</a:t>
            </a: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tag. </a:t>
            </a:r>
            <a:endPar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buFont typeface="Wingdings" panose="05000000000000000000" pitchFamily="2" charset="2"/>
              <a:buChar char="q"/>
            </a:pPr>
            <a:r>
              <a:rPr lang="en-US"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 table header is defined with the “</a:t>
            </a:r>
            <a:r>
              <a:rPr lang="en-US" b="1" dirty="0" err="1">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th</a:t>
            </a:r>
            <a:r>
              <a:rPr lang="en-US"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tag. </a:t>
            </a:r>
            <a:endPar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buFont typeface="Wingdings" panose="05000000000000000000" pitchFamily="2" charset="2"/>
              <a:buChar char="q"/>
            </a:pPr>
            <a:r>
              <a:rPr lang="en-US"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Each </a:t>
            </a:r>
            <a:r>
              <a:rPr 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table row is defined with the “</a:t>
            </a:r>
            <a:r>
              <a:rPr lang="en-US" b="1"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tr</a:t>
            </a:r>
            <a:r>
              <a:rPr 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tag. </a:t>
            </a:r>
            <a:endParaRPr lang="en-US"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buFont typeface="Wingdings" panose="05000000000000000000" pitchFamily="2" charset="2"/>
              <a:buChar char="q"/>
            </a:pP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 table data/cell is defined with the “td” tag</a:t>
            </a: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buFont typeface="Wingdings" panose="05000000000000000000" pitchFamily="2" charset="2"/>
              <a:buChar char="q"/>
            </a:pP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By </a:t>
            </a:r>
            <a:r>
              <a:rPr lang="en-US"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default, table headings are bold and centered. </a:t>
            </a:r>
            <a:endParaRPr lang="en-US"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996828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57093"/>
          </a:xfrm>
        </p:spPr>
        <p:txBody>
          <a:bodyPr/>
          <a:lstStyle/>
          <a:p>
            <a:r>
              <a:rPr lang="en-US" b="1" dirty="0" smtClean="0"/>
              <a:t>Example 1</a:t>
            </a:r>
            <a:endParaRPr lang="en-US" b="1" dirty="0"/>
          </a:p>
        </p:txBody>
      </p:sp>
      <p:pic>
        <p:nvPicPr>
          <p:cNvPr id="4" name="Content Placeholder 3"/>
          <p:cNvPicPr>
            <a:picLocks noGrp="1" noChangeAspect="1"/>
          </p:cNvPicPr>
          <p:nvPr>
            <p:ph idx="1"/>
          </p:nvPr>
        </p:nvPicPr>
        <p:blipFill>
          <a:blip r:embed="rId2"/>
          <a:stretch>
            <a:fillRect/>
          </a:stretch>
        </p:blipFill>
        <p:spPr>
          <a:xfrm>
            <a:off x="966355" y="1641258"/>
            <a:ext cx="2668515" cy="4704124"/>
          </a:xfrm>
          <a:prstGeom prst="rect">
            <a:avLst/>
          </a:prstGeom>
        </p:spPr>
      </p:pic>
      <p:pic>
        <p:nvPicPr>
          <p:cNvPr id="5" name="Picture 4"/>
          <p:cNvPicPr>
            <a:picLocks noChangeAspect="1"/>
          </p:cNvPicPr>
          <p:nvPr/>
        </p:nvPicPr>
        <p:blipFill>
          <a:blip r:embed="rId3"/>
          <a:stretch>
            <a:fillRect/>
          </a:stretch>
        </p:blipFill>
        <p:spPr>
          <a:xfrm>
            <a:off x="5339628" y="4375872"/>
            <a:ext cx="1457325" cy="904875"/>
          </a:xfrm>
          <a:prstGeom prst="rect">
            <a:avLst/>
          </a:prstGeom>
        </p:spPr>
      </p:pic>
    </p:spTree>
    <p:extLst>
      <p:ext uri="{BB962C8B-B14F-4D97-AF65-F5344CB8AC3E}">
        <p14:creationId xmlns:p14="http://schemas.microsoft.com/office/powerpoint/2010/main" val="16129958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pic>
        <p:nvPicPr>
          <p:cNvPr id="4" name="Content Placeholder 3"/>
          <p:cNvPicPr>
            <a:picLocks noGrp="1" noChangeAspect="1"/>
          </p:cNvPicPr>
          <p:nvPr>
            <p:ph idx="1"/>
          </p:nvPr>
        </p:nvPicPr>
        <p:blipFill>
          <a:blip r:embed="rId2"/>
          <a:stretch>
            <a:fillRect/>
          </a:stretch>
        </p:blipFill>
        <p:spPr>
          <a:xfrm>
            <a:off x="1259248" y="2049967"/>
            <a:ext cx="2481479" cy="4018324"/>
          </a:xfrm>
          <a:prstGeom prst="rect">
            <a:avLst/>
          </a:prstGeom>
        </p:spPr>
      </p:pic>
      <p:pic>
        <p:nvPicPr>
          <p:cNvPr id="5" name="Picture 4"/>
          <p:cNvPicPr>
            <a:picLocks noChangeAspect="1"/>
          </p:cNvPicPr>
          <p:nvPr/>
        </p:nvPicPr>
        <p:blipFill>
          <a:blip r:embed="rId3"/>
          <a:stretch>
            <a:fillRect/>
          </a:stretch>
        </p:blipFill>
        <p:spPr>
          <a:xfrm>
            <a:off x="4782741" y="4327381"/>
            <a:ext cx="3921919" cy="1057275"/>
          </a:xfrm>
          <a:prstGeom prst="rect">
            <a:avLst/>
          </a:prstGeom>
        </p:spPr>
      </p:pic>
    </p:spTree>
    <p:extLst>
      <p:ext uri="{BB962C8B-B14F-4D97-AF65-F5344CB8AC3E}">
        <p14:creationId xmlns:p14="http://schemas.microsoft.com/office/powerpoint/2010/main" val="812790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lstStyle/>
          <a:p>
            <a:r>
              <a:rPr lang="en-US" dirty="0" smtClean="0">
                <a:latin typeface="Times New Roman" pitchFamily="18" charset="0"/>
                <a:cs typeface="Times New Roman" pitchFamily="18" charset="0"/>
              </a:rPr>
              <a:t>HTML Document</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257800"/>
          </a:xfrm>
        </p:spPr>
        <p:txBody>
          <a:bodyPr>
            <a:normAutofit fontScale="62500" lnSpcReduction="20000"/>
          </a:bodyPr>
          <a:lstStyle/>
          <a:p>
            <a:pPr marL="484632" indent="-457200" algn="just">
              <a:buFont typeface="Wingdings" pitchFamily="2" charset="2"/>
              <a:buChar char="q"/>
            </a:pPr>
            <a:r>
              <a:rPr lang="en-US" dirty="0" smtClean="0">
                <a:latin typeface="Times New Roman" pitchFamily="18" charset="0"/>
                <a:cs typeface="Times New Roman" pitchFamily="18" charset="0"/>
              </a:rPr>
              <a:t>HTML documents also called web pages.</a:t>
            </a:r>
          </a:p>
          <a:p>
            <a:pPr marL="484632" indent="-457200" algn="just">
              <a:buFont typeface="Wingdings" pitchFamily="2" charset="2"/>
              <a:buChar char="q"/>
            </a:pPr>
            <a:r>
              <a:rPr lang="en-US" dirty="0" smtClean="0">
                <a:latin typeface="Times New Roman" pitchFamily="18" charset="0"/>
                <a:cs typeface="Times New Roman" pitchFamily="18" charset="0"/>
              </a:rPr>
              <a:t>The building blocks of HTML documents are:</a:t>
            </a:r>
          </a:p>
          <a:p>
            <a:pPr marL="914400" lvl="1" indent="-457200" algn="just">
              <a:buFont typeface="Wingdings" pitchFamily="2" charset="2"/>
              <a:buChar char="v"/>
            </a:pPr>
            <a:r>
              <a:rPr lang="en-US" dirty="0" smtClean="0">
                <a:latin typeface="Times New Roman" pitchFamily="18" charset="0"/>
                <a:cs typeface="Times New Roman" pitchFamily="18" charset="0"/>
              </a:rPr>
              <a:t>Tags</a:t>
            </a:r>
          </a:p>
          <a:p>
            <a:pPr marL="914400" lvl="1" indent="-457200" algn="just">
              <a:buFont typeface="Wingdings" pitchFamily="2" charset="2"/>
              <a:buChar char="v"/>
            </a:pPr>
            <a:r>
              <a:rPr lang="en-US" dirty="0" smtClean="0">
                <a:latin typeface="Times New Roman" pitchFamily="18" charset="0"/>
                <a:cs typeface="Times New Roman" pitchFamily="18" charset="0"/>
              </a:rPr>
              <a:t>Attributes</a:t>
            </a:r>
          </a:p>
          <a:p>
            <a:pPr marL="914400" lvl="1" indent="-457200" algn="just">
              <a:buFont typeface="Wingdings" pitchFamily="2" charset="2"/>
              <a:buChar char="v"/>
            </a:pPr>
            <a:r>
              <a:rPr lang="en-US" dirty="0" smtClean="0">
                <a:latin typeface="Times New Roman" pitchFamily="18" charset="0"/>
                <a:cs typeface="Times New Roman" pitchFamily="18" charset="0"/>
              </a:rPr>
              <a:t>Elements</a:t>
            </a:r>
          </a:p>
          <a:p>
            <a:pPr lvl="1" algn="just"/>
            <a:r>
              <a:rPr lang="en-US" dirty="0" smtClean="0">
                <a:latin typeface="Times New Roman" pitchFamily="18" charset="0"/>
                <a:cs typeface="Times New Roman" pitchFamily="18" charset="0"/>
              </a:rPr>
              <a:t>Example:</a:t>
            </a:r>
          </a:p>
          <a:p>
            <a:pPr lvl="1" algn="just"/>
            <a:r>
              <a:rPr lang="en-US" dirty="0">
                <a:latin typeface="Times New Roman" pitchFamily="18" charset="0"/>
                <a:cs typeface="Times New Roman" pitchFamily="18" charset="0"/>
              </a:rPr>
              <a:t>&lt;!DOCTYPE html&gt;</a:t>
            </a:r>
          </a:p>
          <a:p>
            <a:pPr lvl="1" algn="just"/>
            <a:r>
              <a:rPr lang="en-US" dirty="0">
                <a:latin typeface="Times New Roman" pitchFamily="18" charset="0"/>
                <a:cs typeface="Times New Roman" pitchFamily="18" charset="0"/>
              </a:rPr>
              <a:t>&lt;html&gt;</a:t>
            </a:r>
          </a:p>
          <a:p>
            <a:pPr lvl="1" algn="just"/>
            <a:r>
              <a:rPr lang="en-US" dirty="0">
                <a:latin typeface="Times New Roman" pitchFamily="18" charset="0"/>
                <a:cs typeface="Times New Roman" pitchFamily="18" charset="0"/>
              </a:rPr>
              <a:t>&lt;head&gt;</a:t>
            </a:r>
          </a:p>
          <a:p>
            <a:pPr lvl="1" algn="just"/>
            <a:r>
              <a:rPr lang="en-US" dirty="0">
                <a:latin typeface="Times New Roman" pitchFamily="18" charset="0"/>
                <a:cs typeface="Times New Roman" pitchFamily="18" charset="0"/>
              </a:rPr>
              <a:t>&lt;title&gt;Page Title&lt;/title&gt;</a:t>
            </a:r>
          </a:p>
          <a:p>
            <a:pPr lvl="1" algn="just"/>
            <a:r>
              <a:rPr lang="en-US" dirty="0">
                <a:latin typeface="Times New Roman" pitchFamily="18" charset="0"/>
                <a:cs typeface="Times New Roman" pitchFamily="18" charset="0"/>
              </a:rPr>
              <a:t>&lt;/head&gt;</a:t>
            </a:r>
          </a:p>
          <a:p>
            <a:pPr lvl="1" algn="just"/>
            <a:r>
              <a:rPr lang="en-US" dirty="0">
                <a:latin typeface="Times New Roman" pitchFamily="18" charset="0"/>
                <a:cs typeface="Times New Roman" pitchFamily="18" charset="0"/>
              </a:rPr>
              <a:t>&lt;body&gt;</a:t>
            </a:r>
          </a:p>
          <a:p>
            <a:pPr lvl="1" algn="just"/>
            <a:endParaRPr lang="en-US"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&lt;h1&gt;My First Heading&lt;/h1&gt;</a:t>
            </a:r>
          </a:p>
          <a:p>
            <a:pPr lvl="1" algn="just"/>
            <a:r>
              <a:rPr lang="en-US" dirty="0">
                <a:latin typeface="Times New Roman" pitchFamily="18" charset="0"/>
                <a:cs typeface="Times New Roman" pitchFamily="18" charset="0"/>
              </a:rPr>
              <a:t>&lt;p&gt;My first paragraph.&lt;/p&gt;</a:t>
            </a:r>
          </a:p>
          <a:p>
            <a:pPr lvl="1" algn="just"/>
            <a:endParaRPr lang="en-US"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&lt;/body&gt;</a:t>
            </a:r>
          </a:p>
          <a:p>
            <a:pPr lvl="1" algn="just"/>
            <a:r>
              <a:rPr lang="en-US" dirty="0">
                <a:latin typeface="Times New Roman" pitchFamily="18" charset="0"/>
                <a:cs typeface="Times New Roman" pitchFamily="18" charset="0"/>
              </a:rPr>
              <a:t>&lt;/html&gt;</a:t>
            </a: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7</a:t>
            </a:fld>
            <a:endParaRPr lang="en-US"/>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7949" y="3214792"/>
            <a:ext cx="3651251" cy="265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5191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Colspan</a:t>
            </a:r>
            <a:r>
              <a:rPr lang="en-US"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b="1" dirty="0" err="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Rowspan</a:t>
            </a:r>
            <a:endPar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itchFamily="18" charset="0"/>
                <a:cs typeface="Times New Roman" pitchFamily="18" charset="0"/>
              </a:rPr>
              <a:t>HTML tables can have cells that span over multiple rows and/or </a:t>
            </a:r>
            <a:r>
              <a:rPr lang="en-US" dirty="0" smtClean="0">
                <a:latin typeface="Times New Roman" pitchFamily="18" charset="0"/>
                <a:cs typeface="Times New Roman" pitchFamily="18" charset="0"/>
              </a:rPr>
              <a:t>columns.</a:t>
            </a:r>
            <a:endParaRPr lang="en-US" b="1"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HTML Table - </a:t>
            </a:r>
            <a:r>
              <a:rPr lang="en-US" b="1" dirty="0" err="1" smtClean="0">
                <a:latin typeface="Times New Roman" pitchFamily="18" charset="0"/>
                <a:cs typeface="Times New Roman" pitchFamily="18" charset="0"/>
              </a:rPr>
              <a:t>Colspan</a:t>
            </a:r>
            <a:r>
              <a:rPr lang="en-US" dirty="0" err="1" smtClean="0">
                <a:latin typeface="Times New Roman" pitchFamily="18" charset="0"/>
                <a:cs typeface="Times New Roman" pitchFamily="18" charset="0"/>
              </a:rPr>
              <a:t>To</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make a cell span over multiple columns, use the </a:t>
            </a:r>
            <a:r>
              <a:rPr lang="en-US" b="1" dirty="0" err="1">
                <a:latin typeface="Times New Roman" pitchFamily="18" charset="0"/>
                <a:cs typeface="Times New Roman" pitchFamily="18" charset="0"/>
              </a:rPr>
              <a:t>colspan</a:t>
            </a:r>
            <a:r>
              <a:rPr lang="en-US" dirty="0">
                <a:latin typeface="Times New Roman" pitchFamily="18" charset="0"/>
                <a:cs typeface="Times New Roman" pitchFamily="18" charset="0"/>
              </a:rPr>
              <a:t> attribute</a:t>
            </a:r>
            <a:r>
              <a:rPr lang="en-US" dirty="0" smtClean="0">
                <a:latin typeface="Times New Roman" pitchFamily="18" charset="0"/>
                <a:cs typeface="Times New Roman" pitchFamily="18" charset="0"/>
              </a:rPr>
              <a:t>:</a:t>
            </a:r>
          </a:p>
          <a:p>
            <a:pPr algn="just"/>
            <a:r>
              <a:rPr lang="en-US" b="1" dirty="0">
                <a:latin typeface="Times New Roman" pitchFamily="18" charset="0"/>
                <a:cs typeface="Times New Roman" pitchFamily="18" charset="0"/>
              </a:rPr>
              <a:t>HTML Table - </a:t>
            </a:r>
            <a:r>
              <a:rPr lang="en-US" b="1" dirty="0" err="1">
                <a:latin typeface="Times New Roman" pitchFamily="18" charset="0"/>
                <a:cs typeface="Times New Roman" pitchFamily="18" charset="0"/>
              </a:rPr>
              <a:t>Rowspan</a:t>
            </a:r>
            <a:endParaRPr lang="en-US" b="1"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To make a cell span over multiple rows, use the </a:t>
            </a:r>
            <a:r>
              <a:rPr lang="en-US" b="1" dirty="0" err="1">
                <a:latin typeface="Times New Roman" pitchFamily="18" charset="0"/>
                <a:cs typeface="Times New Roman" pitchFamily="18" charset="0"/>
              </a:rPr>
              <a:t>rowspan</a:t>
            </a:r>
            <a:r>
              <a:rPr lang="en-US" dirty="0">
                <a:latin typeface="Times New Roman" pitchFamily="18" charset="0"/>
                <a:cs typeface="Times New Roman" pitchFamily="18" charset="0"/>
              </a:rPr>
              <a:t> attribute</a:t>
            </a:r>
            <a:r>
              <a:rPr lang="en-US" dirty="0" smtClean="0">
                <a:latin typeface="Times New Roman" pitchFamily="18" charset="0"/>
                <a:cs typeface="Times New Roman" pitchFamily="18" charset="0"/>
              </a:rPr>
              <a:t>:</a:t>
            </a:r>
          </a:p>
          <a:p>
            <a:pPr algn="just"/>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These are used to specify the number of rows or columns a cell </a:t>
            </a: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should merge</a:t>
            </a: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b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br>
            <a:endPar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2126240" y="5372100"/>
            <a:ext cx="4371975" cy="1485900"/>
          </a:xfrm>
          <a:prstGeom prst="rect">
            <a:avLst/>
          </a:prstGeom>
        </p:spPr>
      </p:pic>
    </p:spTree>
    <p:extLst>
      <p:ext uri="{BB962C8B-B14F-4D97-AF65-F5344CB8AC3E}">
        <p14:creationId xmlns:p14="http://schemas.microsoft.com/office/powerpoint/2010/main" val="33148642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24791" y="1027907"/>
            <a:ext cx="4572000" cy="5447645"/>
          </a:xfrm>
          <a:prstGeom prst="rect">
            <a:avLst/>
          </a:prstGeom>
        </p:spPr>
        <p:txBody>
          <a:bodyPr>
            <a:spAutoFit/>
          </a:bodyPr>
          <a:lstStyle/>
          <a:p>
            <a:r>
              <a:rPr lang="en-US" sz="2400" b="1" dirty="0" smtClean="0"/>
              <a:t>Example:</a:t>
            </a:r>
          </a:p>
          <a:p>
            <a:r>
              <a:rPr lang="en-US" dirty="0" smtClean="0"/>
              <a:t>&lt;</a:t>
            </a:r>
            <a:r>
              <a:rPr lang="en-US" dirty="0"/>
              <a:t>table border="1</a:t>
            </a:r>
            <a:r>
              <a:rPr lang="en-US" dirty="0" smtClean="0"/>
              <a:t>"&gt;</a:t>
            </a:r>
            <a:endParaRPr lang="en-US" dirty="0"/>
          </a:p>
          <a:p>
            <a:pPr lvl="1"/>
            <a:r>
              <a:rPr lang="en-US" dirty="0"/>
              <a:t>  &lt;</a:t>
            </a:r>
            <a:r>
              <a:rPr lang="en-US" dirty="0" err="1"/>
              <a:t>tr</a:t>
            </a:r>
            <a:r>
              <a:rPr lang="en-US" dirty="0"/>
              <a:t>&gt;</a:t>
            </a:r>
          </a:p>
          <a:p>
            <a:pPr lvl="1"/>
            <a:r>
              <a:rPr lang="en-US" dirty="0"/>
              <a:t>    </a:t>
            </a:r>
            <a:r>
              <a:rPr lang="en-US" dirty="0" smtClean="0"/>
              <a:t>	&lt;</a:t>
            </a:r>
            <a:r>
              <a:rPr lang="en-US" dirty="0"/>
              <a:t>td </a:t>
            </a:r>
            <a:r>
              <a:rPr lang="en-US" b="1" dirty="0" err="1"/>
              <a:t>rowspan</a:t>
            </a:r>
            <a:r>
              <a:rPr lang="en-US" dirty="0"/>
              <a:t>="2"&gt;Cell 1&lt;/td&gt;</a:t>
            </a:r>
          </a:p>
          <a:p>
            <a:pPr lvl="1"/>
            <a:r>
              <a:rPr lang="en-US" dirty="0"/>
              <a:t>    </a:t>
            </a:r>
            <a:r>
              <a:rPr lang="en-US" dirty="0" smtClean="0"/>
              <a:t>	&lt;</a:t>
            </a:r>
            <a:r>
              <a:rPr lang="en-US" dirty="0"/>
              <a:t>td&gt;Cell 2&lt;/td&gt;</a:t>
            </a:r>
          </a:p>
          <a:p>
            <a:pPr lvl="1"/>
            <a:r>
              <a:rPr lang="en-US" dirty="0"/>
              <a:t>    </a:t>
            </a:r>
            <a:r>
              <a:rPr lang="en-US" dirty="0" smtClean="0"/>
              <a:t>	&lt;</a:t>
            </a:r>
            <a:r>
              <a:rPr lang="en-US" dirty="0"/>
              <a:t>td&gt;Cell 3&lt;/td&gt;</a:t>
            </a:r>
          </a:p>
          <a:p>
            <a:pPr lvl="1"/>
            <a:r>
              <a:rPr lang="en-US" dirty="0"/>
              <a:t>  &lt;/</a:t>
            </a:r>
            <a:r>
              <a:rPr lang="en-US" dirty="0" err="1"/>
              <a:t>tr</a:t>
            </a:r>
            <a:r>
              <a:rPr lang="en-US" dirty="0"/>
              <a:t>&gt;</a:t>
            </a:r>
          </a:p>
          <a:p>
            <a:r>
              <a:rPr lang="en-US" dirty="0"/>
              <a:t> </a:t>
            </a:r>
            <a:r>
              <a:rPr lang="en-US" dirty="0" smtClean="0"/>
              <a:t>          &lt;</a:t>
            </a:r>
            <a:r>
              <a:rPr lang="en-US" dirty="0" err="1"/>
              <a:t>tr</a:t>
            </a:r>
            <a:r>
              <a:rPr lang="en-US" dirty="0"/>
              <a:t>&gt;</a:t>
            </a:r>
          </a:p>
          <a:p>
            <a:r>
              <a:rPr lang="en-US" dirty="0"/>
              <a:t>    </a:t>
            </a:r>
            <a:r>
              <a:rPr lang="en-US" dirty="0" smtClean="0"/>
              <a:t>	&lt;</a:t>
            </a:r>
            <a:r>
              <a:rPr lang="en-US" dirty="0"/>
              <a:t>td </a:t>
            </a:r>
            <a:r>
              <a:rPr lang="en-US" b="1" dirty="0" err="1"/>
              <a:t>colspan</a:t>
            </a:r>
            <a:r>
              <a:rPr lang="en-US" dirty="0"/>
              <a:t>="2"&gt;Cell 4&lt;/td&gt;</a:t>
            </a:r>
          </a:p>
          <a:p>
            <a:r>
              <a:rPr lang="en-US" dirty="0"/>
              <a:t>   </a:t>
            </a:r>
            <a:r>
              <a:rPr lang="en-US" dirty="0" smtClean="0"/>
              <a:t>          &lt;/</a:t>
            </a:r>
            <a:r>
              <a:rPr lang="en-US" dirty="0" err="1"/>
              <a:t>tr</a:t>
            </a:r>
            <a:r>
              <a:rPr lang="en-US" dirty="0"/>
              <a:t>&gt;</a:t>
            </a:r>
          </a:p>
          <a:p>
            <a:r>
              <a:rPr lang="en-US" dirty="0"/>
              <a:t>   </a:t>
            </a:r>
            <a:r>
              <a:rPr lang="en-US" dirty="0" smtClean="0"/>
              <a:t>          &lt;</a:t>
            </a:r>
            <a:r>
              <a:rPr lang="en-US" dirty="0" err="1"/>
              <a:t>tr</a:t>
            </a:r>
            <a:r>
              <a:rPr lang="en-US" dirty="0"/>
              <a:t>&gt;</a:t>
            </a:r>
          </a:p>
          <a:p>
            <a:pPr lvl="2"/>
            <a:r>
              <a:rPr lang="en-US" dirty="0"/>
              <a:t>    &lt;td&gt;Cell 5&lt;/td&gt;</a:t>
            </a:r>
          </a:p>
          <a:p>
            <a:pPr lvl="2"/>
            <a:r>
              <a:rPr lang="en-US" dirty="0"/>
              <a:t>    &lt;td&gt;Cell 6&lt;/td&gt;</a:t>
            </a:r>
          </a:p>
          <a:p>
            <a:pPr lvl="2"/>
            <a:r>
              <a:rPr lang="en-US" dirty="0"/>
              <a:t>    &lt;td </a:t>
            </a:r>
            <a:r>
              <a:rPr lang="en-US" b="1" dirty="0" err="1"/>
              <a:t>rowspan</a:t>
            </a:r>
            <a:r>
              <a:rPr lang="en-US" dirty="0"/>
              <a:t>="2"&gt;Cell 7&lt;/td&gt;</a:t>
            </a:r>
          </a:p>
          <a:p>
            <a:r>
              <a:rPr lang="en-US" dirty="0"/>
              <a:t> </a:t>
            </a:r>
            <a:r>
              <a:rPr lang="en-US" dirty="0" smtClean="0"/>
              <a:t>            </a:t>
            </a:r>
            <a:r>
              <a:rPr lang="en-US" dirty="0"/>
              <a:t>&lt;/</a:t>
            </a:r>
            <a:r>
              <a:rPr lang="en-US" dirty="0" err="1"/>
              <a:t>tr</a:t>
            </a:r>
            <a:r>
              <a:rPr lang="en-US" dirty="0"/>
              <a:t>&gt;</a:t>
            </a:r>
          </a:p>
          <a:p>
            <a:r>
              <a:rPr lang="en-US" dirty="0"/>
              <a:t> </a:t>
            </a:r>
            <a:r>
              <a:rPr lang="en-US" dirty="0" smtClean="0"/>
              <a:t>             </a:t>
            </a:r>
            <a:r>
              <a:rPr lang="en-US" dirty="0"/>
              <a:t>&lt;</a:t>
            </a:r>
            <a:r>
              <a:rPr lang="en-US" dirty="0" err="1"/>
              <a:t>tr</a:t>
            </a:r>
            <a:r>
              <a:rPr lang="en-US" dirty="0"/>
              <a:t>&gt;</a:t>
            </a:r>
          </a:p>
          <a:p>
            <a:r>
              <a:rPr lang="en-US" dirty="0"/>
              <a:t>    </a:t>
            </a:r>
            <a:r>
              <a:rPr lang="en-US" dirty="0" smtClean="0"/>
              <a:t>                  &lt;</a:t>
            </a:r>
            <a:r>
              <a:rPr lang="en-US" dirty="0"/>
              <a:t>td </a:t>
            </a:r>
            <a:r>
              <a:rPr lang="en-US" b="1" dirty="0" err="1"/>
              <a:t>colspan</a:t>
            </a:r>
            <a:r>
              <a:rPr lang="en-US" dirty="0"/>
              <a:t>="2"&gt;Cell 8&lt;/td&gt;</a:t>
            </a:r>
          </a:p>
          <a:p>
            <a:r>
              <a:rPr lang="en-US" dirty="0"/>
              <a:t> </a:t>
            </a:r>
            <a:r>
              <a:rPr lang="en-US" dirty="0" smtClean="0"/>
              <a:t>             &lt;/</a:t>
            </a:r>
            <a:r>
              <a:rPr lang="en-US" dirty="0" err="1"/>
              <a:t>tr</a:t>
            </a:r>
            <a:r>
              <a:rPr lang="en-US" dirty="0"/>
              <a:t>&gt;</a:t>
            </a:r>
          </a:p>
          <a:p>
            <a:r>
              <a:rPr lang="en-US" dirty="0"/>
              <a:t>&lt;/table&gt;</a:t>
            </a:r>
          </a:p>
        </p:txBody>
      </p:sp>
      <p:pic>
        <p:nvPicPr>
          <p:cNvPr id="7" name="Picture 6"/>
          <p:cNvPicPr>
            <a:picLocks noChangeAspect="1"/>
          </p:cNvPicPr>
          <p:nvPr/>
        </p:nvPicPr>
        <p:blipFill>
          <a:blip r:embed="rId2"/>
          <a:stretch>
            <a:fillRect/>
          </a:stretch>
        </p:blipFill>
        <p:spPr>
          <a:xfrm>
            <a:off x="5496791" y="4207886"/>
            <a:ext cx="1035844" cy="1019175"/>
          </a:xfrm>
          <a:prstGeom prst="rect">
            <a:avLst/>
          </a:prstGeom>
        </p:spPr>
      </p:pic>
    </p:spTree>
    <p:extLst>
      <p:ext uri="{BB962C8B-B14F-4D97-AF65-F5344CB8AC3E}">
        <p14:creationId xmlns:p14="http://schemas.microsoft.com/office/powerpoint/2010/main" val="4118654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HTML IFRAME</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7498080" cy="4800600"/>
          </a:xfrm>
        </p:spPr>
        <p:txBody>
          <a:bodyPr>
            <a:normAutofit fontScale="70000" lnSpcReduction="20000"/>
          </a:bodyPr>
          <a:lstStyle/>
          <a:p>
            <a:pPr algn="just"/>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iframe</a:t>
            </a:r>
            <a:r>
              <a:rPr lang="en-US" dirty="0">
                <a:latin typeface="Times New Roman" pitchFamily="18" charset="0"/>
                <a:cs typeface="Times New Roman" pitchFamily="18" charset="0"/>
              </a:rPr>
              <a:t> in HTML stands for </a:t>
            </a:r>
            <a:r>
              <a:rPr lang="en-US" b="1" dirty="0">
                <a:latin typeface="Times New Roman" pitchFamily="18" charset="0"/>
                <a:cs typeface="Times New Roman" pitchFamily="18" charset="0"/>
              </a:rPr>
              <a:t>Inline Frame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 iframe ” tag defines a rectangular region within the document in which the browser can display a separate document, including scrollbars and borders.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inline frame is used </a:t>
            </a:r>
            <a:r>
              <a:rPr lang="en-US" b="1" dirty="0">
                <a:latin typeface="Times New Roman" pitchFamily="18" charset="0"/>
                <a:cs typeface="Times New Roman" pitchFamily="18" charset="0"/>
              </a:rPr>
              <a:t>to embed another document within the current HTML document. </a:t>
            </a:r>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HTML iframe name attribute is used to specify a reference for an &lt;Iframe&gt; element.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name attribute is also used as a reference to the elements in JavaScript.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iframe is basically used to show a webpage inside the current web page.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src</a:t>
            </a:r>
            <a:r>
              <a:rPr lang="en-US" dirty="0">
                <a:latin typeface="Times New Roman" pitchFamily="18" charset="0"/>
                <a:cs typeface="Times New Roman" pitchFamily="18" charset="0"/>
              </a:rPr>
              <a:t> ‘ attribute is used to specify the URL of the document that occupies the iframe.</a:t>
            </a:r>
          </a:p>
        </p:txBody>
      </p:sp>
    </p:spTree>
    <p:extLst>
      <p:ext uri="{BB962C8B-B14F-4D97-AF65-F5344CB8AC3E}">
        <p14:creationId xmlns:p14="http://schemas.microsoft.com/office/powerpoint/2010/main" val="2111095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581891"/>
            <a:ext cx="7886700" cy="5595072"/>
          </a:xfrm>
        </p:spPr>
        <p:txBody>
          <a:bodyPr>
            <a:normAutofit fontScale="62500" lnSpcReduction="20000"/>
          </a:bodyPr>
          <a:lstStyle/>
          <a:p>
            <a:pPr marL="0" indent="0">
              <a:buNone/>
            </a:pPr>
            <a:r>
              <a:rPr lang="en-US" b="1" dirty="0">
                <a:latin typeface="Times New Roman" pitchFamily="18" charset="0"/>
                <a:cs typeface="Times New Roman" pitchFamily="18" charset="0"/>
              </a:rPr>
              <a:t>Syntax</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&lt;iframe </a:t>
            </a:r>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="URL" title="description"&gt;&lt;/iframe</a:t>
            </a:r>
            <a:r>
              <a:rPr lang="en-US" dirty="0" smtClean="0">
                <a:latin typeface="Times New Roman" pitchFamily="18" charset="0"/>
                <a:cs typeface="Times New Roman" pitchFamily="18" charset="0"/>
              </a:rPr>
              <a:t>&gt;</a:t>
            </a:r>
          </a:p>
          <a:p>
            <a:pPr marL="0" indent="0">
              <a:buNone/>
            </a:pPr>
            <a:r>
              <a:rPr lang="en-US" b="1" u="sng"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b="1" u="sng"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&lt;html&gt;</a:t>
            </a:r>
          </a:p>
          <a:p>
            <a:pPr marL="0" indent="0">
              <a:buNone/>
            </a:pPr>
            <a:r>
              <a:rPr lang="en-US" dirty="0" smtClean="0">
                <a:latin typeface="Times New Roman" pitchFamily="18" charset="0"/>
                <a:cs typeface="Times New Roman" pitchFamily="18" charset="0"/>
              </a:rPr>
              <a:t>	&lt;</a:t>
            </a:r>
            <a:r>
              <a:rPr lang="en-US" dirty="0">
                <a:latin typeface="Times New Roman" pitchFamily="18" charset="0"/>
                <a:cs typeface="Times New Roman" pitchFamily="18" charset="0"/>
              </a:rPr>
              <a:t>body&gt;</a:t>
            </a:r>
          </a:p>
          <a:p>
            <a:pPr marL="0" indent="0">
              <a:buNone/>
            </a:pPr>
            <a:r>
              <a:rPr lang="en-US" dirty="0">
                <a:latin typeface="Times New Roman" pitchFamily="18" charset="0"/>
                <a:cs typeface="Times New Roman" pitchFamily="18" charset="0"/>
              </a:rPr>
              <a:t>		&lt;h2&gt;HTML iframe Tag&lt;/h2&gt;</a:t>
            </a:r>
          </a:p>
          <a:p>
            <a:pPr marL="0" indent="0">
              <a:buNone/>
            </a:pPr>
            <a:r>
              <a:rPr lang="en-US" dirty="0">
                <a:latin typeface="Times New Roman" pitchFamily="18" charset="0"/>
                <a:cs typeface="Times New Roman" pitchFamily="18" charset="0"/>
              </a:rPr>
              <a:t>    		&lt;iframe </a:t>
            </a:r>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="image.html" name="</a:t>
            </a:r>
            <a:r>
              <a:rPr lang="en-US" dirty="0" err="1">
                <a:latin typeface="Times New Roman" pitchFamily="18" charset="0"/>
                <a:cs typeface="Times New Roman" pitchFamily="18" charset="0"/>
              </a:rPr>
              <a:t>iframe_a</a:t>
            </a:r>
            <a:r>
              <a:rPr lang="en-US" dirty="0">
                <a:latin typeface="Times New Roman" pitchFamily="18" charset="0"/>
                <a:cs typeface="Times New Roman" pitchFamily="18" charset="0"/>
              </a:rPr>
              <a:t>" height="200" width="400" title="IFRAME_DEMO"&gt;</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&lt;/</a:t>
            </a:r>
            <a:r>
              <a:rPr lang="en-US" dirty="0">
                <a:latin typeface="Times New Roman" pitchFamily="18" charset="0"/>
                <a:cs typeface="Times New Roman" pitchFamily="18" charset="0"/>
              </a:rPr>
              <a:t>iframe&gt;</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&lt;</a:t>
            </a:r>
            <a:r>
              <a:rPr lang="en-US" dirty="0">
                <a:latin typeface="Times New Roman" pitchFamily="18" charset="0"/>
                <a:cs typeface="Times New Roman" pitchFamily="18" charset="0"/>
              </a:rPr>
              <a:t>p&gt;&lt;a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hlinkClick r:id="rId2"/>
              </a:rPr>
              <a:t>https</a:t>
            </a:r>
            <a:r>
              <a:rPr lang="en-US" dirty="0">
                <a:latin typeface="Times New Roman" pitchFamily="18" charset="0"/>
                <a:cs typeface="Times New Roman" pitchFamily="18" charset="0"/>
                <a:hlinkClick r:id="rId2"/>
              </a:rPr>
              <a:t>://</a:t>
            </a:r>
            <a:r>
              <a:rPr lang="en-US" dirty="0" smtClean="0">
                <a:latin typeface="Times New Roman" pitchFamily="18" charset="0"/>
                <a:cs typeface="Times New Roman" pitchFamily="18" charset="0"/>
                <a:hlinkClick r:id="rId2"/>
              </a:rPr>
              <a:t>www.example.com</a:t>
            </a:r>
            <a:r>
              <a:rPr lang="en-US" dirty="0" smtClean="0">
                <a:latin typeface="Times New Roman" pitchFamily="18" charset="0"/>
                <a:cs typeface="Times New Roman" pitchFamily="18" charset="0"/>
              </a:rPr>
              <a:t>" target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iframe_a</a:t>
            </a:r>
            <a:r>
              <a:rPr lang="en-US" dirty="0">
                <a:latin typeface="Times New Roman" pitchFamily="18" charset="0"/>
                <a:cs typeface="Times New Roman" pitchFamily="18" charset="0"/>
              </a:rPr>
              <a:t>"&gt;example.com&lt;/a&gt;&lt;/p&gt;</a:t>
            </a: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&lt;</a:t>
            </a:r>
            <a:r>
              <a:rPr lang="en-US" dirty="0">
                <a:latin typeface="Times New Roman" pitchFamily="18" charset="0"/>
                <a:cs typeface="Times New Roman" pitchFamily="18" charset="0"/>
              </a:rPr>
              <a:t>p&gt;When the target attribute of a link matches the name of an iframe, the link </a:t>
            </a:r>
            <a:r>
              <a:rPr lang="en-US" dirty="0" smtClean="0">
                <a:latin typeface="Times New Roman" pitchFamily="18" charset="0"/>
                <a:cs typeface="Times New Roman" pitchFamily="18" charset="0"/>
              </a:rPr>
              <a:t>			will open </a:t>
            </a:r>
            <a:r>
              <a:rPr lang="en-US" dirty="0">
                <a:latin typeface="Times New Roman" pitchFamily="18" charset="0"/>
                <a:cs typeface="Times New Roman" pitchFamily="18" charset="0"/>
              </a:rPr>
              <a:t>in the iframe.&lt;/p&gt;</a:t>
            </a:r>
          </a:p>
          <a:p>
            <a:pPr marL="0" indent="0">
              <a:buNone/>
            </a:pPr>
            <a:r>
              <a:rPr lang="en-US" dirty="0">
                <a:latin typeface="Times New Roman" pitchFamily="18" charset="0"/>
                <a:cs typeface="Times New Roman" pitchFamily="18" charset="0"/>
              </a:rPr>
              <a:t>	&lt;/body&gt;</a:t>
            </a:r>
          </a:p>
          <a:p>
            <a:pPr marL="0" indent="0">
              <a:buNone/>
            </a:pPr>
            <a:r>
              <a:rPr lang="en-US" dirty="0">
                <a:latin typeface="Times New Roman" pitchFamily="18" charset="0"/>
                <a:cs typeface="Times New Roman" pitchFamily="18" charset="0"/>
              </a:rPr>
              <a:t>&lt;/html&gt;</a:t>
            </a:r>
          </a:p>
        </p:txBody>
      </p:sp>
    </p:spTree>
    <p:extLst>
      <p:ext uri="{BB962C8B-B14F-4D97-AF65-F5344CB8AC3E}">
        <p14:creationId xmlns:p14="http://schemas.microsoft.com/office/powerpoint/2010/main" val="19387930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365126"/>
            <a:ext cx="7886700" cy="743239"/>
          </a:xfrm>
        </p:spPr>
        <p:txBody>
          <a:bodyPr>
            <a:normAutofit fontScale="90000"/>
          </a:bodyPr>
          <a:lstStyle/>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Head and Meta</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628650" y="1274618"/>
            <a:ext cx="7886700" cy="4902345"/>
          </a:xfrm>
        </p:spPr>
        <p:txBody>
          <a:bodyPr>
            <a:normAutofit fontScale="62500" lnSpcReduction="20000"/>
          </a:bodyPr>
          <a:lstStyle/>
          <a:p>
            <a:pPr algn="just"/>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&lt;head&gt;</a:t>
            </a:r>
            <a:r>
              <a:rPr lang="en-US" dirty="0">
                <a:latin typeface="Times New Roman" pitchFamily="18" charset="0"/>
                <a:cs typeface="Times New Roman" pitchFamily="18" charset="0"/>
              </a:rPr>
              <a:t> tag in HTML is used to define the head portion of the document which contains information related to the document</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The &lt;</a:t>
            </a:r>
            <a:r>
              <a:rPr lang="en-US" b="1" dirty="0">
                <a:latin typeface="Times New Roman" pitchFamily="18" charset="0"/>
                <a:cs typeface="Times New Roman" pitchFamily="18" charset="0"/>
              </a:rPr>
              <a:t>head</a:t>
            </a:r>
            <a:r>
              <a:rPr lang="en-US" dirty="0">
                <a:latin typeface="Times New Roman" pitchFamily="18" charset="0"/>
                <a:cs typeface="Times New Roman" pitchFamily="18" charset="0"/>
              </a:rPr>
              <a:t>&gt; element is a container for </a:t>
            </a:r>
            <a:r>
              <a:rPr lang="en-US" b="1" dirty="0">
                <a:latin typeface="Times New Roman" pitchFamily="18" charset="0"/>
                <a:cs typeface="Times New Roman" pitchFamily="18" charset="0"/>
              </a:rPr>
              <a:t>metadata</a:t>
            </a:r>
            <a:r>
              <a:rPr lang="en-US" dirty="0">
                <a:latin typeface="Times New Roman" pitchFamily="18" charset="0"/>
                <a:cs typeface="Times New Roman" pitchFamily="18" charset="0"/>
              </a:rPr>
              <a:t> (data about data) and is placed between the &lt;html&gt; tag and the &lt;body&gt; tag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Metadata</a:t>
            </a:r>
            <a:r>
              <a:rPr lang="en-US" dirty="0">
                <a:latin typeface="Times New Roman" pitchFamily="18" charset="0"/>
                <a:cs typeface="Times New Roman" pitchFamily="18" charset="0"/>
              </a:rPr>
              <a:t> is data about the HTML document. Metadata is not displayed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Metadata</a:t>
            </a:r>
            <a:r>
              <a:rPr lang="en-US" dirty="0">
                <a:latin typeface="Times New Roman" pitchFamily="18" charset="0"/>
                <a:cs typeface="Times New Roman" pitchFamily="18" charset="0"/>
              </a:rPr>
              <a:t> typically define the document title, character set, styles, scripts, and other meta information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following elements can go inside the &lt;head&gt; element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&lt;title&gt; (required in every HTML document)</a:t>
            </a:r>
          </a:p>
          <a:p>
            <a:pPr lvl="1" algn="just"/>
            <a:r>
              <a:rPr lang="en-US" dirty="0">
                <a:latin typeface="Times New Roman" pitchFamily="18" charset="0"/>
                <a:cs typeface="Times New Roman" pitchFamily="18" charset="0"/>
              </a:rPr>
              <a:t>&lt;style&gt;</a:t>
            </a:r>
          </a:p>
          <a:p>
            <a:pPr lvl="1" algn="just"/>
            <a:r>
              <a:rPr lang="en-US" dirty="0">
                <a:latin typeface="Times New Roman" pitchFamily="18" charset="0"/>
                <a:cs typeface="Times New Roman" pitchFamily="18" charset="0"/>
              </a:rPr>
              <a:t>&lt;base&gt;</a:t>
            </a:r>
          </a:p>
          <a:p>
            <a:pPr lvl="1" algn="just"/>
            <a:r>
              <a:rPr lang="en-US" dirty="0">
                <a:latin typeface="Times New Roman" pitchFamily="18" charset="0"/>
                <a:cs typeface="Times New Roman" pitchFamily="18" charset="0"/>
              </a:rPr>
              <a:t>&lt;link&gt;</a:t>
            </a:r>
          </a:p>
          <a:p>
            <a:pPr lvl="1" algn="just"/>
            <a:r>
              <a:rPr lang="en-US" dirty="0">
                <a:latin typeface="Times New Roman" pitchFamily="18" charset="0"/>
                <a:cs typeface="Times New Roman" pitchFamily="18" charset="0"/>
              </a:rPr>
              <a:t>&lt;meta&gt;</a:t>
            </a:r>
          </a:p>
          <a:p>
            <a:pPr lvl="1" algn="just"/>
            <a:r>
              <a:rPr lang="en-US" dirty="0">
                <a:latin typeface="Times New Roman" pitchFamily="18" charset="0"/>
                <a:cs typeface="Times New Roman" pitchFamily="18" charset="0"/>
              </a:rPr>
              <a:t>&lt;script&gt;</a:t>
            </a:r>
          </a:p>
          <a:p>
            <a:pPr lvl="1" algn="just"/>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noscript</a:t>
            </a:r>
            <a:r>
              <a:rPr lang="en-US" dirty="0">
                <a:latin typeface="Times New Roman" pitchFamily="18" charset="0"/>
                <a:cs typeface="Times New Roman" pitchFamily="18" charset="0"/>
              </a:rPr>
              <a:t>&gt;</a:t>
            </a:r>
          </a:p>
        </p:txBody>
      </p:sp>
    </p:spTree>
    <p:extLst>
      <p:ext uri="{BB962C8B-B14F-4D97-AF65-F5344CB8AC3E}">
        <p14:creationId xmlns:p14="http://schemas.microsoft.com/office/powerpoint/2010/main" val="4746759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33400"/>
            <a:ext cx="8210550" cy="5943600"/>
          </a:xfrm>
        </p:spPr>
        <p:txBody>
          <a:bodyPr>
            <a:normAutofit fontScale="92500" lnSpcReduction="10000"/>
          </a:bodyPr>
          <a:lstStyle/>
          <a:p>
            <a:pPr algn="just" fontAlgn="base"/>
            <a:r>
              <a:rPr lang="en-US" sz="2000" b="1" u="sng" dirty="0">
                <a:solidFill>
                  <a:srgbClr val="273239"/>
                </a:solidFill>
                <a:latin typeface="Times New Roman" pitchFamily="18" charset="0"/>
                <a:cs typeface="Times New Roman" pitchFamily="18" charset="0"/>
                <a:hlinkClick r:id="rId2"/>
              </a:rPr>
              <a:t>&lt;head&gt;</a:t>
            </a:r>
            <a:r>
              <a:rPr lang="en-US" sz="2000" b="1" dirty="0">
                <a:solidFill>
                  <a:srgbClr val="273239"/>
                </a:solidFill>
                <a:latin typeface="Times New Roman" pitchFamily="18" charset="0"/>
                <a:cs typeface="Times New Roman" pitchFamily="18" charset="0"/>
              </a:rPr>
              <a:t>:</a:t>
            </a:r>
            <a:r>
              <a:rPr lang="en-US" sz="2000" dirty="0">
                <a:solidFill>
                  <a:srgbClr val="273239"/>
                </a:solidFill>
                <a:latin typeface="Times New Roman" pitchFamily="18" charset="0"/>
                <a:cs typeface="Times New Roman" pitchFamily="18" charset="0"/>
              </a:rPr>
              <a:t> The head tag contains the “behind the scenes” elements for a webpage. Elements within the head aren’t visible on the front-end of a webpage. HTML elements used inside the &lt;head&gt; element include: </a:t>
            </a:r>
          </a:p>
          <a:p>
            <a:pPr lvl="1" algn="just" fontAlgn="base"/>
            <a:r>
              <a:rPr lang="en-US" sz="2000" u="sng" dirty="0">
                <a:solidFill>
                  <a:srgbClr val="273239"/>
                </a:solidFill>
                <a:latin typeface="Times New Roman" pitchFamily="18" charset="0"/>
                <a:cs typeface="Times New Roman" pitchFamily="18" charset="0"/>
                <a:hlinkClick r:id="rId3"/>
              </a:rPr>
              <a:t>&lt;style&gt;</a:t>
            </a:r>
            <a:r>
              <a:rPr lang="en-US" sz="2000" dirty="0">
                <a:solidFill>
                  <a:srgbClr val="273239"/>
                </a:solidFill>
                <a:latin typeface="Times New Roman" pitchFamily="18" charset="0"/>
                <a:cs typeface="Times New Roman" pitchFamily="18" charset="0"/>
              </a:rPr>
              <a:t>-This html tag allows us to insert styling into our webpages and make them appealing to look at with the help of CSS.</a:t>
            </a:r>
          </a:p>
          <a:p>
            <a:pPr lvl="1" algn="just" fontAlgn="base"/>
            <a:r>
              <a:rPr lang="en-US" sz="2000" u="sng" dirty="0">
                <a:solidFill>
                  <a:srgbClr val="273239"/>
                </a:solidFill>
                <a:latin typeface="Times New Roman" pitchFamily="18" charset="0"/>
                <a:cs typeface="Times New Roman" pitchFamily="18" charset="0"/>
                <a:hlinkClick r:id="rId4"/>
              </a:rPr>
              <a:t>&lt;title&gt;</a:t>
            </a:r>
            <a:r>
              <a:rPr lang="en-US" sz="2000" dirty="0">
                <a:solidFill>
                  <a:srgbClr val="273239"/>
                </a:solidFill>
                <a:latin typeface="Times New Roman" pitchFamily="18" charset="0"/>
                <a:cs typeface="Times New Roman" pitchFamily="18" charset="0"/>
              </a:rPr>
              <a:t>-The title is what is displayed on the top of your browser when you visit a website and contains title of the webpage that you are viewing.</a:t>
            </a:r>
          </a:p>
          <a:p>
            <a:pPr lvl="1" algn="just" fontAlgn="base"/>
            <a:r>
              <a:rPr lang="en-US" sz="2000" u="sng" dirty="0">
                <a:solidFill>
                  <a:srgbClr val="273239"/>
                </a:solidFill>
                <a:latin typeface="Times New Roman" pitchFamily="18" charset="0"/>
                <a:cs typeface="Times New Roman" pitchFamily="18" charset="0"/>
                <a:hlinkClick r:id="rId5"/>
              </a:rPr>
              <a:t>&lt;base&gt;</a:t>
            </a:r>
            <a:r>
              <a:rPr lang="en-US" sz="2000" dirty="0">
                <a:solidFill>
                  <a:srgbClr val="273239"/>
                </a:solidFill>
                <a:latin typeface="Times New Roman" pitchFamily="18" charset="0"/>
                <a:cs typeface="Times New Roman" pitchFamily="18" charset="0"/>
              </a:rPr>
              <a:t>-It specifies the base URL for all relative URL’s in a document.</a:t>
            </a:r>
          </a:p>
          <a:p>
            <a:pPr lvl="1" algn="just" fontAlgn="base"/>
            <a:r>
              <a:rPr lang="en-US" sz="2000" u="sng" dirty="0">
                <a:solidFill>
                  <a:srgbClr val="273239"/>
                </a:solidFill>
                <a:latin typeface="Times New Roman" pitchFamily="18" charset="0"/>
                <a:cs typeface="Times New Roman" pitchFamily="18" charset="0"/>
                <a:hlinkClick r:id="rId6"/>
              </a:rPr>
              <a:t>&lt;</a:t>
            </a:r>
            <a:r>
              <a:rPr lang="en-US" sz="2000" u="sng" dirty="0" err="1">
                <a:solidFill>
                  <a:srgbClr val="273239"/>
                </a:solidFill>
                <a:latin typeface="Times New Roman" pitchFamily="18" charset="0"/>
                <a:cs typeface="Times New Roman" pitchFamily="18" charset="0"/>
                <a:hlinkClick r:id="rId6"/>
              </a:rPr>
              <a:t>noscript</a:t>
            </a:r>
            <a:r>
              <a:rPr lang="en-US" sz="2000" u="sng" dirty="0">
                <a:solidFill>
                  <a:srgbClr val="273239"/>
                </a:solidFill>
                <a:latin typeface="Times New Roman" pitchFamily="18" charset="0"/>
                <a:cs typeface="Times New Roman" pitchFamily="18" charset="0"/>
                <a:hlinkClick r:id="rId6"/>
              </a:rPr>
              <a:t>&gt;</a:t>
            </a:r>
            <a:r>
              <a:rPr lang="en-US" sz="2000" dirty="0">
                <a:solidFill>
                  <a:srgbClr val="273239"/>
                </a:solidFill>
                <a:latin typeface="Times New Roman" pitchFamily="18" charset="0"/>
                <a:cs typeface="Times New Roman" pitchFamily="18" charset="0"/>
              </a:rPr>
              <a:t>– Defines a section of HTML that is inserted when the scripting has been turned off in the users browser.</a:t>
            </a:r>
          </a:p>
          <a:p>
            <a:pPr lvl="1" algn="just" fontAlgn="base"/>
            <a:r>
              <a:rPr lang="en-US" sz="2000" u="sng" dirty="0">
                <a:solidFill>
                  <a:srgbClr val="273239"/>
                </a:solidFill>
                <a:latin typeface="Times New Roman" pitchFamily="18" charset="0"/>
                <a:cs typeface="Times New Roman" pitchFamily="18" charset="0"/>
                <a:hlinkClick r:id="rId7"/>
              </a:rPr>
              <a:t>&lt;script&gt;</a:t>
            </a:r>
            <a:r>
              <a:rPr lang="en-US" sz="2000" dirty="0">
                <a:solidFill>
                  <a:srgbClr val="273239"/>
                </a:solidFill>
                <a:latin typeface="Times New Roman" pitchFamily="18" charset="0"/>
                <a:cs typeface="Times New Roman" pitchFamily="18" charset="0"/>
              </a:rPr>
              <a:t>-This tag is used to add functionality in the website with the help of JavaScript.</a:t>
            </a:r>
          </a:p>
          <a:p>
            <a:pPr lvl="1" algn="just" fontAlgn="base"/>
            <a:r>
              <a:rPr lang="en-US" sz="2000" u="sng" dirty="0">
                <a:solidFill>
                  <a:srgbClr val="273239"/>
                </a:solidFill>
                <a:latin typeface="Times New Roman" pitchFamily="18" charset="0"/>
                <a:cs typeface="Times New Roman" pitchFamily="18" charset="0"/>
                <a:hlinkClick r:id="rId8"/>
              </a:rPr>
              <a:t>&lt;meta&gt;</a:t>
            </a:r>
            <a:r>
              <a:rPr lang="en-US" sz="2000" dirty="0">
                <a:solidFill>
                  <a:srgbClr val="273239"/>
                </a:solidFill>
                <a:latin typeface="Times New Roman" pitchFamily="18" charset="0"/>
                <a:cs typeface="Times New Roman" pitchFamily="18" charset="0"/>
              </a:rPr>
              <a:t>-This tag encloses the meta data of the website that must be loaded every time the website is visited. For </a:t>
            </a:r>
            <a:r>
              <a:rPr lang="en-US" sz="2000" dirty="0" err="1">
                <a:solidFill>
                  <a:srgbClr val="273239"/>
                </a:solidFill>
                <a:latin typeface="Times New Roman" pitchFamily="18" charset="0"/>
                <a:cs typeface="Times New Roman" pitchFamily="18" charset="0"/>
              </a:rPr>
              <a:t>eg</a:t>
            </a:r>
            <a:r>
              <a:rPr lang="en-US" sz="2000" dirty="0">
                <a:solidFill>
                  <a:srgbClr val="273239"/>
                </a:solidFill>
                <a:latin typeface="Times New Roman" pitchFamily="18" charset="0"/>
                <a:cs typeface="Times New Roman" pitchFamily="18" charset="0"/>
              </a:rPr>
              <a:t>:- the metadata charset allows you to use the standard UTF-8 encoding in your website. This in turn allows the users to view your webpage in the language of their choice. It is a self closing tag.</a:t>
            </a:r>
          </a:p>
          <a:p>
            <a:pPr lvl="1" algn="just" fontAlgn="base"/>
            <a:r>
              <a:rPr lang="en-US" sz="2000" u="sng" dirty="0">
                <a:solidFill>
                  <a:srgbClr val="273239"/>
                </a:solidFill>
                <a:latin typeface="Times New Roman" pitchFamily="18" charset="0"/>
                <a:cs typeface="Times New Roman" pitchFamily="18" charset="0"/>
                <a:hlinkClick r:id="rId9"/>
              </a:rPr>
              <a:t>&lt;link&gt;</a:t>
            </a:r>
            <a:r>
              <a:rPr lang="en-US" sz="2000" dirty="0">
                <a:solidFill>
                  <a:srgbClr val="273239"/>
                </a:solidFill>
                <a:latin typeface="Times New Roman" pitchFamily="18" charset="0"/>
                <a:cs typeface="Times New Roman" pitchFamily="18" charset="0"/>
              </a:rPr>
              <a:t>– The ‘link’ tag is used to tie together HTML, CSS and JavaScript. It is self closing.</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564106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365126"/>
            <a:ext cx="7886700" cy="466148"/>
          </a:xfrm>
        </p:spPr>
        <p:txBody>
          <a:bodyPr>
            <a:normAutofit fontScale="90000"/>
          </a:bodyPr>
          <a:lstStyle/>
          <a:p>
            <a:r>
              <a:rPr lang="en-US" b="1" dirty="0" smtClean="0">
                <a:latin typeface="Times New Roman" pitchFamily="18" charset="0"/>
                <a:cs typeface="Times New Roman" pitchFamily="18" charset="0"/>
              </a:rPr>
              <a:t>Example 1</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28700" y="942109"/>
            <a:ext cx="7886700" cy="5234854"/>
          </a:xfrm>
        </p:spPr>
        <p:txBody>
          <a:bodyPr>
            <a:normAutofit fontScale="70000" lnSpcReduction="20000"/>
          </a:bodyPr>
          <a:lstStyle/>
          <a:p>
            <a:pPr marL="0" indent="0">
              <a:buNone/>
            </a:pPr>
            <a:r>
              <a:rPr lang="en-US" dirty="0">
                <a:latin typeface="Times New Roman" pitchFamily="18" charset="0"/>
                <a:cs typeface="Times New Roman" pitchFamily="18" charset="0"/>
              </a:rPr>
              <a:t>&lt;!DOCTYPE html</a:t>
            </a:r>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&lt;html</a:t>
            </a:r>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&lt;</a:t>
            </a:r>
            <a:r>
              <a:rPr lang="en-US" b="1" dirty="0">
                <a:latin typeface="Times New Roman" pitchFamily="18" charset="0"/>
                <a:cs typeface="Times New Roman" pitchFamily="18" charset="0"/>
              </a:rPr>
              <a:t>head</a:t>
            </a:r>
            <a:r>
              <a:rPr lang="en-US" dirty="0">
                <a:latin typeface="Times New Roman" pitchFamily="18" charset="0"/>
                <a:cs typeface="Times New Roman" pitchFamily="18" charset="0"/>
              </a:rPr>
              <a:t>&gt;</a:t>
            </a:r>
          </a:p>
          <a:p>
            <a:pPr marL="0" indent="0">
              <a:buNone/>
            </a:pPr>
            <a:r>
              <a:rPr lang="en-US" dirty="0">
                <a:latin typeface="Times New Roman" pitchFamily="18" charset="0"/>
                <a:cs typeface="Times New Roman" pitchFamily="18" charset="0"/>
              </a:rPr>
              <a:t>    &lt;style&gt;</a:t>
            </a:r>
          </a:p>
          <a:p>
            <a:pPr marL="0" indent="0">
              <a:buNone/>
            </a:pPr>
            <a:r>
              <a:rPr lang="en-US" dirty="0">
                <a:latin typeface="Times New Roman" pitchFamily="18" charset="0"/>
                <a:cs typeface="Times New Roman" pitchFamily="18" charset="0"/>
              </a:rPr>
              <a:t>        body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background: </a:t>
            </a:r>
            <a:r>
              <a:rPr lang="en-US" dirty="0" err="1">
                <a:latin typeface="Times New Roman" pitchFamily="18" charset="0"/>
                <a:cs typeface="Times New Roman" pitchFamily="18" charset="0"/>
              </a:rPr>
              <a:t>skyblue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h1 </a:t>
            </a:r>
            <a:r>
              <a:rPr lang="en-US" dirty="0" smtClean="0">
                <a:latin typeface="Times New Roman" pitchFamily="18" charset="0"/>
                <a:cs typeface="Times New Roman" pitchFamily="18" charset="0"/>
              </a:rPr>
              <a:t>{color</a:t>
            </a:r>
            <a:r>
              <a:rPr lang="en-US" dirty="0">
                <a:latin typeface="Times New Roman" pitchFamily="18" charset="0"/>
                <a:cs typeface="Times New Roman" pitchFamily="18" charset="0"/>
              </a:rPr>
              <a:t>: red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p </a:t>
            </a:r>
            <a:r>
              <a:rPr lang="en-US" dirty="0" smtClean="0">
                <a:latin typeface="Times New Roman" pitchFamily="18" charset="0"/>
                <a:cs typeface="Times New Roman" pitchFamily="18" charset="0"/>
              </a:rPr>
              <a:t>{color</a:t>
            </a:r>
            <a:r>
              <a:rPr lang="en-US" dirty="0">
                <a:latin typeface="Times New Roman" pitchFamily="18" charset="0"/>
                <a:cs typeface="Times New Roman" pitchFamily="18" charset="0"/>
              </a:rPr>
              <a:t>: blue</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&lt;/style&gt;</a:t>
            </a:r>
          </a:p>
          <a:p>
            <a:pPr marL="0" indent="0">
              <a:buNone/>
            </a:pPr>
            <a:r>
              <a:rPr lang="en-US" dirty="0">
                <a:latin typeface="Times New Roman" pitchFamily="18" charset="0"/>
                <a:cs typeface="Times New Roman" pitchFamily="18" charset="0"/>
              </a:rPr>
              <a:t>&lt;/</a:t>
            </a:r>
            <a:r>
              <a:rPr lang="en-US" b="1" dirty="0">
                <a:latin typeface="Times New Roman" pitchFamily="18" charset="0"/>
                <a:cs typeface="Times New Roman" pitchFamily="18" charset="0"/>
              </a:rPr>
              <a:t>head</a:t>
            </a:r>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&lt;body</a:t>
            </a:r>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&lt;h1&gt;Web Technology&lt;/</a:t>
            </a:r>
            <a:r>
              <a:rPr lang="en-US" dirty="0">
                <a:latin typeface="Times New Roman" pitchFamily="18" charset="0"/>
                <a:cs typeface="Times New Roman" pitchFamily="18" charset="0"/>
              </a:rPr>
              <a:t>h1</a:t>
            </a:r>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&lt;p&gt;It is a portal&lt;/</a:t>
            </a:r>
            <a:r>
              <a:rPr lang="en-US" dirty="0">
                <a:latin typeface="Times New Roman" pitchFamily="18" charset="0"/>
                <a:cs typeface="Times New Roman" pitchFamily="18" charset="0"/>
              </a:rPr>
              <a:t>p</a:t>
            </a:r>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&lt;/body</a:t>
            </a:r>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&lt;/html&gt;</a:t>
            </a:r>
          </a:p>
        </p:txBody>
      </p:sp>
    </p:spTree>
    <p:extLst>
      <p:ext uri="{BB962C8B-B14F-4D97-AF65-F5344CB8AC3E}">
        <p14:creationId xmlns:p14="http://schemas.microsoft.com/office/powerpoint/2010/main" val="12634411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365126"/>
            <a:ext cx="7886700" cy="743239"/>
          </a:xfrm>
        </p:spPr>
        <p:txBody>
          <a:bodyPr>
            <a:normAutofit fontScale="90000"/>
          </a:bodyPr>
          <a:lstStyle/>
          <a:p>
            <a:r>
              <a:rPr lang="en-US" b="1" dirty="0" smtClean="0">
                <a:latin typeface="Times New Roman" pitchFamily="18" charset="0"/>
                <a:cs typeface="Times New Roman" pitchFamily="18" charset="0"/>
              </a:rPr>
              <a:t>Example 2</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Times New Roman" pitchFamily="18" charset="0"/>
                <a:cs typeface="Times New Roman" pitchFamily="18" charset="0"/>
              </a:rPr>
              <a:t>&lt;html&gt;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&lt;head&gt;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&lt;</a:t>
            </a:r>
            <a:r>
              <a:rPr lang="en-US" b="1" dirty="0">
                <a:latin typeface="Times New Roman" pitchFamily="18" charset="0"/>
                <a:cs typeface="Times New Roman" pitchFamily="18" charset="0"/>
              </a:rPr>
              <a:t>link </a:t>
            </a:r>
            <a:r>
              <a:rPr lang="en-US" b="1" dirty="0" err="1">
                <a:latin typeface="Times New Roman" pitchFamily="18" charset="0"/>
                <a:cs typeface="Times New Roman" pitchFamily="18" charset="0"/>
              </a:rPr>
              <a:t>rel</a:t>
            </a:r>
            <a:r>
              <a:rPr lang="en-US" b="1" dirty="0">
                <a:latin typeface="Times New Roman" pitchFamily="18" charset="0"/>
                <a:cs typeface="Times New Roman" pitchFamily="18" charset="0"/>
              </a:rPr>
              <a:t>="stylesheet" type="text/</a:t>
            </a:r>
            <a:r>
              <a:rPr lang="en-US" b="1" dirty="0" err="1">
                <a:latin typeface="Times New Roman" pitchFamily="18" charset="0"/>
                <a:cs typeface="Times New Roman" pitchFamily="18" charset="0"/>
              </a:rPr>
              <a:t>css</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href</a:t>
            </a:r>
            <a:r>
              <a:rPr lang="en-US" b="1" dirty="0">
                <a:latin typeface="Times New Roman" pitchFamily="18" charset="0"/>
                <a:cs typeface="Times New Roman" pitchFamily="18" charset="0"/>
              </a:rPr>
              <a:t>="styles.css"&gt;</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&lt;/head&gt;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&lt;body</a:t>
            </a:r>
            <a:r>
              <a:rPr lang="en-US" dirty="0" smtClean="0">
                <a:latin typeface="Times New Roman" pitchFamily="18" charset="0"/>
                <a:cs typeface="Times New Roman" pitchFamily="18" charset="0"/>
              </a:rPr>
              <a:t>&gt;</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&lt;</a:t>
            </a:r>
            <a:r>
              <a:rPr lang="en-US" dirty="0">
                <a:latin typeface="Times New Roman" pitchFamily="18" charset="0"/>
                <a:cs typeface="Times New Roman" pitchFamily="18" charset="0"/>
              </a:rPr>
              <a:t>h1&gt;I am formatted with a linked style sheet&lt;/h1&gt;</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&lt;</a:t>
            </a:r>
            <a:r>
              <a:rPr lang="en-US" dirty="0">
                <a:latin typeface="Times New Roman" pitchFamily="18" charset="0"/>
                <a:cs typeface="Times New Roman" pitchFamily="18" charset="0"/>
              </a:rPr>
              <a:t>p&gt;Me too!&lt;/p</a:t>
            </a:r>
            <a:r>
              <a:rPr lang="en-US" dirty="0" smtClean="0">
                <a:latin typeface="Times New Roman" pitchFamily="18" charset="0"/>
                <a:cs typeface="Times New Roman" pitchFamily="18" charset="0"/>
              </a:rPr>
              <a:t>&gt;</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&lt;/body&gt;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&lt;/html&gt;</a:t>
            </a:r>
          </a:p>
        </p:txBody>
      </p:sp>
    </p:spTree>
    <p:extLst>
      <p:ext uri="{BB962C8B-B14F-4D97-AF65-F5344CB8AC3E}">
        <p14:creationId xmlns:p14="http://schemas.microsoft.com/office/powerpoint/2010/main" val="10626515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rPr>
              <a:t>HTML META</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413165"/>
            <a:ext cx="7886700" cy="4763799"/>
          </a:xfrm>
        </p:spPr>
        <p:txBody>
          <a:bodyPr>
            <a:normAutofit fontScale="77500" lnSpcReduction="20000"/>
          </a:bodyPr>
          <a:lstStyle/>
          <a:p>
            <a:pPr algn="just"/>
            <a:r>
              <a:rPr lang="en-US" dirty="0"/>
              <a:t>The </a:t>
            </a:r>
            <a:r>
              <a:rPr lang="en-US" b="1" dirty="0"/>
              <a:t>metadata</a:t>
            </a:r>
            <a:r>
              <a:rPr lang="en-US" dirty="0"/>
              <a:t> means information about data. </a:t>
            </a:r>
            <a:endParaRPr lang="en-US" dirty="0" smtClean="0"/>
          </a:p>
          <a:p>
            <a:pPr algn="just"/>
            <a:r>
              <a:rPr lang="en-US" dirty="0" smtClean="0"/>
              <a:t>The</a:t>
            </a:r>
            <a:r>
              <a:rPr lang="en-US" dirty="0"/>
              <a:t> </a:t>
            </a:r>
            <a:r>
              <a:rPr lang="en-US" b="1" dirty="0"/>
              <a:t>&lt;meta&gt;</a:t>
            </a:r>
            <a:r>
              <a:rPr lang="en-US" dirty="0"/>
              <a:t> tag regularly used to give watchwords, portrayals, author data, and other metadata that might be utilized by the program to deliver the document accurately or in simple words, </a:t>
            </a:r>
            <a:r>
              <a:rPr lang="en-US" b="1" dirty="0"/>
              <a:t>it provides important information about a document. </a:t>
            </a:r>
            <a:endParaRPr lang="en-US" b="1" dirty="0" smtClean="0"/>
          </a:p>
          <a:p>
            <a:pPr algn="just"/>
            <a:r>
              <a:rPr lang="en-US" dirty="0" smtClean="0"/>
              <a:t>Adding </a:t>
            </a:r>
            <a:r>
              <a:rPr lang="en-US" dirty="0"/>
              <a:t>the meta tag while making the webpage or website, is a good practice because search engines like Google search for this meta tag in order to understand the information provided by the website. </a:t>
            </a:r>
            <a:endParaRPr lang="en-US" dirty="0" smtClean="0"/>
          </a:p>
          <a:p>
            <a:pPr algn="just"/>
            <a:r>
              <a:rPr lang="en-US" dirty="0" smtClean="0"/>
              <a:t>It </a:t>
            </a:r>
            <a:r>
              <a:rPr lang="en-US" dirty="0"/>
              <a:t>is also helpful if the user search for a specific website then the search engine result page will display snippets in search results that will provide information related to that website.</a:t>
            </a:r>
          </a:p>
        </p:txBody>
      </p:sp>
    </p:spTree>
    <p:extLst>
      <p:ext uri="{BB962C8B-B14F-4D97-AF65-F5344CB8AC3E}">
        <p14:creationId xmlns:p14="http://schemas.microsoft.com/office/powerpoint/2010/main" val="35471143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203353"/>
            <a:ext cx="7886700" cy="5636636"/>
          </a:xfrm>
        </p:spPr>
        <p:txBody>
          <a:bodyPr>
            <a:noAutofit/>
          </a:bodyPr>
          <a:lstStyle/>
          <a:p>
            <a:pPr marL="0" indent="0" algn="just">
              <a:buNone/>
            </a:pPr>
            <a:r>
              <a:rPr lang="en-US" sz="4400" b="1" dirty="0">
                <a:latin typeface="Times New Roman" pitchFamily="18" charset="0"/>
                <a:cs typeface="Times New Roman" pitchFamily="18" charset="0"/>
              </a:rPr>
              <a:t>Syntax:</a:t>
            </a:r>
          </a:p>
          <a:p>
            <a:pPr marL="0" indent="0" algn="just">
              <a:buNone/>
            </a:pPr>
            <a:r>
              <a:rPr lang="en-US" sz="3600" dirty="0" smtClean="0">
                <a:latin typeface="Times New Roman" pitchFamily="18" charset="0"/>
                <a:cs typeface="Times New Roman" pitchFamily="18" charset="0"/>
              </a:rPr>
              <a:t>	&lt;</a:t>
            </a:r>
            <a:r>
              <a:rPr lang="en-US" sz="3600" dirty="0">
                <a:latin typeface="Times New Roman" pitchFamily="18" charset="0"/>
                <a:cs typeface="Times New Roman" pitchFamily="18" charset="0"/>
              </a:rPr>
              <a:t>meta attribute-name="value</a:t>
            </a:r>
            <a:r>
              <a:rPr lang="en-US" sz="3600" dirty="0" smtClean="0">
                <a:latin typeface="Times New Roman" pitchFamily="18" charset="0"/>
                <a:cs typeface="Times New Roman" pitchFamily="18" charset="0"/>
              </a:rPr>
              <a:t>"&gt;</a:t>
            </a:r>
          </a:p>
          <a:p>
            <a:pPr marL="0" indent="0" algn="just">
              <a:buNone/>
            </a:pPr>
            <a:endParaRPr lang="en-US" sz="3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0077919"/>
              </p:ext>
            </p:extLst>
          </p:nvPr>
        </p:nvGraphicFramePr>
        <p:xfrm>
          <a:off x="1049482" y="1488651"/>
          <a:ext cx="6227492" cy="4351338"/>
        </p:xfrm>
        <a:graphic>
          <a:graphicData uri="http://schemas.openxmlformats.org/drawingml/2006/table">
            <a:tbl>
              <a:tblPr/>
              <a:tblGrid>
                <a:gridCol w="1058660">
                  <a:extLst>
                    <a:ext uri="{9D8B030D-6E8A-4147-A177-3AD203B41FA5}">
                      <a16:colId xmlns="" xmlns:a16="http://schemas.microsoft.com/office/drawing/2014/main" val="127789462"/>
                    </a:ext>
                  </a:extLst>
                </a:gridCol>
                <a:gridCol w="1432271">
                  <a:extLst>
                    <a:ext uri="{9D8B030D-6E8A-4147-A177-3AD203B41FA5}">
                      <a16:colId xmlns="" xmlns:a16="http://schemas.microsoft.com/office/drawing/2014/main" val="3154442226"/>
                    </a:ext>
                  </a:extLst>
                </a:gridCol>
                <a:gridCol w="3736561">
                  <a:extLst>
                    <a:ext uri="{9D8B030D-6E8A-4147-A177-3AD203B41FA5}">
                      <a16:colId xmlns="" xmlns:a16="http://schemas.microsoft.com/office/drawing/2014/main" val="743987036"/>
                    </a:ext>
                  </a:extLst>
                </a:gridCol>
              </a:tblGrid>
              <a:tr h="360466">
                <a:tc>
                  <a:txBody>
                    <a:bodyPr/>
                    <a:lstStyle/>
                    <a:p>
                      <a:pPr algn="l" fontAlgn="t"/>
                      <a:r>
                        <a:rPr lang="en-US" sz="1500" b="1">
                          <a:effectLst/>
                        </a:rPr>
                        <a:t>Attribute</a:t>
                      </a:r>
                    </a:p>
                  </a:txBody>
                  <a:tcPr marL="96554" marR="48277" marT="64369" marB="643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b="1" dirty="0">
                          <a:effectLst/>
                        </a:rPr>
                        <a:t>Value</a:t>
                      </a:r>
                    </a:p>
                  </a:txBody>
                  <a:tcPr marL="48277" marR="48277" marT="64369" marB="643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b="1" dirty="0">
                          <a:effectLst/>
                        </a:rPr>
                        <a:t>Description</a:t>
                      </a:r>
                    </a:p>
                  </a:txBody>
                  <a:tcPr marL="48277" marR="48277" marT="64369" marB="643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2757584114"/>
                  </a:ext>
                </a:extLst>
              </a:tr>
              <a:tr h="592194">
                <a:tc>
                  <a:txBody>
                    <a:bodyPr/>
                    <a:lstStyle/>
                    <a:p>
                      <a:pPr algn="l" fontAlgn="t"/>
                      <a:r>
                        <a:rPr lang="en-US" sz="1500">
                          <a:effectLst/>
                          <a:hlinkClick r:id="rId2"/>
                        </a:rPr>
                        <a:t>charset</a:t>
                      </a:r>
                      <a:endParaRPr lang="en-US" sz="1500">
                        <a:effectLst/>
                      </a:endParaRPr>
                    </a:p>
                  </a:txBody>
                  <a:tcPr marL="96554" marR="48277" marT="64369" marB="643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i="1">
                          <a:effectLst/>
                        </a:rPr>
                        <a:t>character_set</a:t>
                      </a:r>
                      <a:endParaRPr lang="en-US" sz="1500">
                        <a:effectLst/>
                      </a:endParaRPr>
                    </a:p>
                  </a:txBody>
                  <a:tcPr marL="48277" marR="48277" marT="64369" marB="643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Specifies the character encoding for the HTML document</a:t>
                      </a:r>
                    </a:p>
                  </a:txBody>
                  <a:tcPr marL="48277" marR="48277" marT="64369" marB="643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614802880"/>
                  </a:ext>
                </a:extLst>
              </a:tr>
              <a:tr h="592194">
                <a:tc>
                  <a:txBody>
                    <a:bodyPr/>
                    <a:lstStyle/>
                    <a:p>
                      <a:pPr algn="l" fontAlgn="t"/>
                      <a:r>
                        <a:rPr lang="en-US" sz="1500">
                          <a:effectLst/>
                          <a:hlinkClick r:id="rId3"/>
                        </a:rPr>
                        <a:t>content</a:t>
                      </a:r>
                      <a:endParaRPr lang="en-US" sz="1500">
                        <a:effectLst/>
                      </a:endParaRPr>
                    </a:p>
                  </a:txBody>
                  <a:tcPr marL="96554" marR="48277" marT="64369" marB="643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i="1">
                          <a:effectLst/>
                        </a:rPr>
                        <a:t>text</a:t>
                      </a:r>
                      <a:endParaRPr lang="en-US" sz="1500">
                        <a:effectLst/>
                      </a:endParaRPr>
                    </a:p>
                  </a:txBody>
                  <a:tcPr marL="48277" marR="48277" marT="64369" marB="643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Specifies the value associated with the http-equiv or name attribute</a:t>
                      </a:r>
                    </a:p>
                  </a:txBody>
                  <a:tcPr marL="48277" marR="48277" marT="64369" marB="643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835219686"/>
                  </a:ext>
                </a:extLst>
              </a:tr>
              <a:tr h="1287378">
                <a:tc>
                  <a:txBody>
                    <a:bodyPr/>
                    <a:lstStyle/>
                    <a:p>
                      <a:pPr algn="l" fontAlgn="t"/>
                      <a:r>
                        <a:rPr lang="en-US" sz="1500">
                          <a:effectLst/>
                          <a:hlinkClick r:id="rId4"/>
                        </a:rPr>
                        <a:t>http-equiv</a:t>
                      </a:r>
                      <a:endParaRPr lang="en-US" sz="1500">
                        <a:effectLst/>
                      </a:endParaRPr>
                    </a:p>
                  </a:txBody>
                  <a:tcPr marL="96554" marR="48277" marT="64369" marB="643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dirty="0">
                          <a:effectLst/>
                        </a:rPr>
                        <a:t>content-security-policy</a:t>
                      </a:r>
                      <a:br>
                        <a:rPr lang="en-US" sz="1500" dirty="0">
                          <a:effectLst/>
                        </a:rPr>
                      </a:br>
                      <a:r>
                        <a:rPr lang="en-US" sz="1500" dirty="0">
                          <a:effectLst/>
                        </a:rPr>
                        <a:t>content-type</a:t>
                      </a:r>
                      <a:br>
                        <a:rPr lang="en-US" sz="1500" dirty="0">
                          <a:effectLst/>
                        </a:rPr>
                      </a:br>
                      <a:r>
                        <a:rPr lang="en-US" sz="1500" dirty="0">
                          <a:effectLst/>
                        </a:rPr>
                        <a:t>default-style</a:t>
                      </a:r>
                      <a:br>
                        <a:rPr lang="en-US" sz="1500" dirty="0">
                          <a:effectLst/>
                        </a:rPr>
                      </a:br>
                      <a:r>
                        <a:rPr lang="en-US" sz="1500" dirty="0">
                          <a:effectLst/>
                        </a:rPr>
                        <a:t>refresh</a:t>
                      </a:r>
                    </a:p>
                  </a:txBody>
                  <a:tcPr marL="48277" marR="48277" marT="64369" marB="643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Provides an HTTP header for the information/value of the content attribute</a:t>
                      </a:r>
                    </a:p>
                  </a:txBody>
                  <a:tcPr marL="48277" marR="48277" marT="64369" marB="643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3027161142"/>
                  </a:ext>
                </a:extLst>
              </a:tr>
              <a:tr h="1519106">
                <a:tc>
                  <a:txBody>
                    <a:bodyPr/>
                    <a:lstStyle/>
                    <a:p>
                      <a:pPr algn="l" fontAlgn="t"/>
                      <a:r>
                        <a:rPr lang="en-US" sz="1500">
                          <a:effectLst/>
                          <a:hlinkClick r:id="rId5"/>
                        </a:rPr>
                        <a:t>name</a:t>
                      </a:r>
                      <a:endParaRPr lang="en-US" sz="1500">
                        <a:effectLst/>
                      </a:endParaRPr>
                    </a:p>
                  </a:txBody>
                  <a:tcPr marL="96554" marR="48277" marT="64369" marB="643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application-name</a:t>
                      </a:r>
                      <a:br>
                        <a:rPr lang="en-US" sz="1500">
                          <a:effectLst/>
                        </a:rPr>
                      </a:br>
                      <a:r>
                        <a:rPr lang="en-US" sz="1500">
                          <a:effectLst/>
                        </a:rPr>
                        <a:t>author</a:t>
                      </a:r>
                      <a:br>
                        <a:rPr lang="en-US" sz="1500">
                          <a:effectLst/>
                        </a:rPr>
                      </a:br>
                      <a:r>
                        <a:rPr lang="en-US" sz="1500">
                          <a:effectLst/>
                        </a:rPr>
                        <a:t>description</a:t>
                      </a:r>
                      <a:br>
                        <a:rPr lang="en-US" sz="1500">
                          <a:effectLst/>
                        </a:rPr>
                      </a:br>
                      <a:r>
                        <a:rPr lang="en-US" sz="1500">
                          <a:effectLst/>
                        </a:rPr>
                        <a:t>generator</a:t>
                      </a:r>
                      <a:r>
                        <a:rPr lang="en-US" sz="1500" i="1">
                          <a:effectLst/>
                        </a:rPr>
                        <a:t/>
                      </a:r>
                      <a:br>
                        <a:rPr lang="en-US" sz="1500" i="1">
                          <a:effectLst/>
                        </a:rPr>
                      </a:br>
                      <a:r>
                        <a:rPr lang="en-US" sz="1500">
                          <a:effectLst/>
                        </a:rPr>
                        <a:t>keywords</a:t>
                      </a:r>
                      <a:br>
                        <a:rPr lang="en-US" sz="1500">
                          <a:effectLst/>
                        </a:rPr>
                      </a:br>
                      <a:r>
                        <a:rPr lang="en-US" sz="1500">
                          <a:effectLst/>
                        </a:rPr>
                        <a:t>viewport</a:t>
                      </a:r>
                    </a:p>
                  </a:txBody>
                  <a:tcPr marL="48277" marR="48277" marT="64369" marB="643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Specifies a name for the metadata</a:t>
                      </a:r>
                    </a:p>
                  </a:txBody>
                  <a:tcPr marL="48277" marR="48277" marT="64369" marB="643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3113937645"/>
                  </a:ext>
                </a:extLst>
              </a:tr>
            </a:tbl>
          </a:graphicData>
        </a:graphic>
      </p:graphicFrame>
    </p:spTree>
    <p:extLst>
      <p:ext uri="{BB962C8B-B14F-4D97-AF65-F5344CB8AC3E}">
        <p14:creationId xmlns:p14="http://schemas.microsoft.com/office/powerpoint/2010/main" val="538961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lstStyle/>
          <a:p>
            <a:r>
              <a:rPr lang="en-US" dirty="0" smtClean="0">
                <a:latin typeface="Times New Roman" pitchFamily="18" charset="0"/>
                <a:cs typeface="Times New Roman" pitchFamily="18" charset="0"/>
              </a:rPr>
              <a:t>HTML Document</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066800"/>
            <a:ext cx="7406640" cy="5334000"/>
          </a:xfrm>
        </p:spPr>
        <p:txBody>
          <a:bodyPr>
            <a:normAutofit fontScale="92500" lnSpcReduction="20000"/>
          </a:bodyPr>
          <a:lstStyle/>
          <a:p>
            <a:pPr marL="484632" indent="-457200">
              <a:buFont typeface="Wingdings" pitchFamily="2" charset="2"/>
              <a:buChar char="q"/>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&lt;!DOCTYPE html&gt;</a:t>
            </a:r>
            <a:r>
              <a:rPr lang="en-US" dirty="0">
                <a:latin typeface="Times New Roman" pitchFamily="18" charset="0"/>
                <a:cs typeface="Times New Roman" pitchFamily="18" charset="0"/>
              </a:rPr>
              <a:t> declaration defines that this document is an HTML5 document</a:t>
            </a:r>
          </a:p>
          <a:p>
            <a:pPr marL="484632" indent="-457200">
              <a:buFont typeface="Wingdings" pitchFamily="2" charset="2"/>
              <a:buChar char="q"/>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&lt;html&gt;</a:t>
            </a:r>
            <a:r>
              <a:rPr lang="en-US" dirty="0">
                <a:latin typeface="Times New Roman" pitchFamily="18" charset="0"/>
                <a:cs typeface="Times New Roman" pitchFamily="18" charset="0"/>
              </a:rPr>
              <a:t> element is the root element of an HTML page</a:t>
            </a:r>
          </a:p>
          <a:p>
            <a:pPr marL="484632" indent="-457200">
              <a:buFont typeface="Wingdings" pitchFamily="2" charset="2"/>
              <a:buChar char="q"/>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&lt;head&gt;</a:t>
            </a:r>
            <a:r>
              <a:rPr lang="en-US" dirty="0">
                <a:latin typeface="Times New Roman" pitchFamily="18" charset="0"/>
                <a:cs typeface="Times New Roman" pitchFamily="18" charset="0"/>
              </a:rPr>
              <a:t> element contains meta information about the HTML page</a:t>
            </a:r>
          </a:p>
          <a:p>
            <a:pPr marL="484632" indent="-457200">
              <a:buFont typeface="Wingdings" pitchFamily="2" charset="2"/>
              <a:buChar char="q"/>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&lt;title&gt;</a:t>
            </a:r>
            <a:r>
              <a:rPr lang="en-US" dirty="0">
                <a:latin typeface="Times New Roman" pitchFamily="18" charset="0"/>
                <a:cs typeface="Times New Roman" pitchFamily="18" charset="0"/>
              </a:rPr>
              <a:t> element specifies a title for the HTML page (which is shown in the browser's title bar or in the page's tab)</a:t>
            </a:r>
          </a:p>
          <a:p>
            <a:pPr marL="484632" indent="-457200">
              <a:buFont typeface="Wingdings" pitchFamily="2" charset="2"/>
              <a:buChar char="q"/>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&lt;body&gt; </a:t>
            </a:r>
            <a:r>
              <a:rPr lang="en-US" dirty="0">
                <a:latin typeface="Times New Roman" pitchFamily="18" charset="0"/>
                <a:cs typeface="Times New Roman" pitchFamily="18" charset="0"/>
              </a:rPr>
              <a:t>element defines the document's body, and is a container for all the visible contents, such as headings, paragraphs, images, hyperlinks, tables, lists, etc.</a:t>
            </a:r>
          </a:p>
          <a:p>
            <a:pPr marL="484632" indent="-457200">
              <a:buFont typeface="Wingdings" pitchFamily="2" charset="2"/>
              <a:buChar char="q"/>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&lt;h1&gt;</a:t>
            </a:r>
            <a:r>
              <a:rPr lang="en-US" dirty="0">
                <a:latin typeface="Times New Roman" pitchFamily="18" charset="0"/>
                <a:cs typeface="Times New Roman" pitchFamily="18" charset="0"/>
              </a:rPr>
              <a:t> element defines a large heading</a:t>
            </a:r>
          </a:p>
          <a:p>
            <a:pPr marL="484632" indent="-457200">
              <a:buFont typeface="Wingdings" pitchFamily="2" charset="2"/>
              <a:buChar char="q"/>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&lt;p&gt;</a:t>
            </a:r>
            <a:r>
              <a:rPr lang="en-US" dirty="0">
                <a:latin typeface="Times New Roman" pitchFamily="18" charset="0"/>
                <a:cs typeface="Times New Roman" pitchFamily="18" charset="0"/>
              </a:rPr>
              <a:t> element defines a </a:t>
            </a:r>
            <a:r>
              <a:rPr lang="en-US" dirty="0" smtClean="0">
                <a:latin typeface="Times New Roman" pitchFamily="18" charset="0"/>
                <a:cs typeface="Times New Roman" pitchFamily="18" charset="0"/>
              </a:rPr>
              <a:t>paragraph</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8</a:t>
            </a:fld>
            <a:endParaRPr lang="en-US"/>
          </a:p>
        </p:txBody>
      </p:sp>
    </p:spTree>
    <p:extLst>
      <p:ext uri="{BB962C8B-B14F-4D97-AF65-F5344CB8AC3E}">
        <p14:creationId xmlns:p14="http://schemas.microsoft.com/office/powerpoint/2010/main" val="213184786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Example 1</a:t>
            </a:r>
            <a:endPar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933450" y="1594140"/>
            <a:ext cx="8058150" cy="4351338"/>
          </a:xfrm>
        </p:spPr>
        <p:txBody>
          <a:bodyPr>
            <a:normAutofit fontScale="92500" lnSpcReduction="20000"/>
          </a:bodyPr>
          <a:lstStyle/>
          <a:p>
            <a:r>
              <a:rPr lang="en-US" dirty="0">
                <a:solidFill>
                  <a:srgbClr val="000000"/>
                </a:solidFill>
                <a:latin typeface="Times New Roman" pitchFamily="18" charset="0"/>
                <a:cs typeface="Times New Roman" pitchFamily="18" charset="0"/>
              </a:rPr>
              <a:t>Describe metadata within an HTML document:</a:t>
            </a:r>
          </a:p>
          <a:p>
            <a:r>
              <a:rPr lang="en-US" dirty="0" smtClean="0">
                <a:solidFill>
                  <a:srgbClr val="0000CD"/>
                </a:solidFill>
                <a:latin typeface="Times New Roman" pitchFamily="18" charset="0"/>
                <a:cs typeface="Times New Roman" pitchFamily="18" charset="0"/>
              </a:rPr>
              <a:t>&lt;</a:t>
            </a:r>
            <a:r>
              <a:rPr lang="en-US" dirty="0" smtClean="0">
                <a:solidFill>
                  <a:srgbClr val="A52A2A"/>
                </a:solidFill>
                <a:latin typeface="Times New Roman" pitchFamily="18" charset="0"/>
                <a:cs typeface="Times New Roman" pitchFamily="18" charset="0"/>
              </a:rPr>
              <a:t>head</a:t>
            </a:r>
            <a:r>
              <a:rPr lang="en-US" dirty="0" smtClean="0">
                <a:solidFill>
                  <a:srgbClr val="0000CD"/>
                </a:solidFill>
                <a:latin typeface="Times New Roman" pitchFamily="18" charset="0"/>
                <a:cs typeface="Times New Roman" pitchFamily="18" charset="0"/>
              </a:rPr>
              <a:t>&gt;</a:t>
            </a:r>
            <a:r>
              <a:rPr lang="en-US" dirty="0" smtClean="0">
                <a:solidFill>
                  <a:srgbClr val="000000"/>
                </a:solidFill>
                <a:latin typeface="Times New Roman" pitchFamily="18" charset="0"/>
                <a:cs typeface="Times New Roman" pitchFamily="18" charset="0"/>
              </a:rPr>
              <a:t/>
            </a:r>
            <a:br>
              <a:rPr lang="en-US" dirty="0" smtClean="0">
                <a:solidFill>
                  <a:srgbClr val="000000"/>
                </a:solidFill>
                <a:latin typeface="Times New Roman" pitchFamily="18" charset="0"/>
                <a:cs typeface="Times New Roman" pitchFamily="18" charset="0"/>
              </a:rPr>
            </a:br>
            <a:r>
              <a:rPr lang="en-US" dirty="0" smtClean="0">
                <a:solidFill>
                  <a:srgbClr val="000000"/>
                </a:solidFill>
                <a:latin typeface="Times New Roman" pitchFamily="18" charset="0"/>
                <a:cs typeface="Times New Roman" pitchFamily="18" charset="0"/>
              </a:rPr>
              <a:t>  </a:t>
            </a:r>
            <a:r>
              <a:rPr lang="en-US" dirty="0" smtClean="0">
                <a:solidFill>
                  <a:srgbClr val="0000CD"/>
                </a:solidFill>
                <a:latin typeface="Times New Roman" pitchFamily="18" charset="0"/>
                <a:cs typeface="Times New Roman" pitchFamily="18" charset="0"/>
              </a:rPr>
              <a:t>&lt;</a:t>
            </a:r>
            <a:r>
              <a:rPr lang="en-US" dirty="0" smtClean="0">
                <a:solidFill>
                  <a:srgbClr val="A52A2A"/>
                </a:solidFill>
                <a:latin typeface="Times New Roman" pitchFamily="18" charset="0"/>
                <a:cs typeface="Times New Roman" pitchFamily="18" charset="0"/>
              </a:rPr>
              <a:t>meta</a:t>
            </a:r>
            <a:r>
              <a:rPr lang="en-US" dirty="0" smtClean="0">
                <a:solidFill>
                  <a:srgbClr val="FF0000"/>
                </a:solidFill>
                <a:latin typeface="Times New Roman" pitchFamily="18" charset="0"/>
                <a:cs typeface="Times New Roman" pitchFamily="18" charset="0"/>
              </a:rPr>
              <a:t> charset</a:t>
            </a:r>
            <a:r>
              <a:rPr lang="en-US" dirty="0" smtClean="0">
                <a:solidFill>
                  <a:srgbClr val="0000CD"/>
                </a:solidFill>
                <a:latin typeface="Times New Roman" pitchFamily="18" charset="0"/>
                <a:cs typeface="Times New Roman" pitchFamily="18" charset="0"/>
              </a:rPr>
              <a:t>="UTF-8"&gt;</a:t>
            </a:r>
            <a:r>
              <a:rPr lang="en-US" dirty="0" smtClean="0">
                <a:solidFill>
                  <a:srgbClr val="000000"/>
                </a:solidFill>
                <a:latin typeface="Times New Roman" pitchFamily="18" charset="0"/>
                <a:cs typeface="Times New Roman" pitchFamily="18" charset="0"/>
              </a:rPr>
              <a:t/>
            </a:r>
            <a:br>
              <a:rPr lang="en-US" dirty="0" smtClean="0">
                <a:solidFill>
                  <a:srgbClr val="000000"/>
                </a:solidFill>
                <a:latin typeface="Times New Roman" pitchFamily="18" charset="0"/>
                <a:cs typeface="Times New Roman" pitchFamily="18" charset="0"/>
              </a:rPr>
            </a:br>
            <a:r>
              <a:rPr lang="en-US" dirty="0" smtClean="0">
                <a:solidFill>
                  <a:srgbClr val="000000"/>
                </a:solidFill>
                <a:latin typeface="Times New Roman" pitchFamily="18" charset="0"/>
                <a:cs typeface="Times New Roman" pitchFamily="18" charset="0"/>
              </a:rPr>
              <a:t>  </a:t>
            </a:r>
            <a:r>
              <a:rPr lang="en-US" dirty="0" smtClean="0">
                <a:solidFill>
                  <a:srgbClr val="0000CD"/>
                </a:solidFill>
                <a:latin typeface="Times New Roman" pitchFamily="18" charset="0"/>
                <a:cs typeface="Times New Roman" pitchFamily="18" charset="0"/>
              </a:rPr>
              <a:t>&lt;</a:t>
            </a:r>
            <a:r>
              <a:rPr lang="en-US" dirty="0" smtClean="0">
                <a:solidFill>
                  <a:srgbClr val="A52A2A"/>
                </a:solidFill>
                <a:latin typeface="Times New Roman" pitchFamily="18" charset="0"/>
                <a:cs typeface="Times New Roman" pitchFamily="18" charset="0"/>
              </a:rPr>
              <a:t>meta</a:t>
            </a:r>
            <a:r>
              <a:rPr lang="en-US" dirty="0" smtClean="0">
                <a:solidFill>
                  <a:srgbClr val="FF0000"/>
                </a:solidFill>
                <a:latin typeface="Times New Roman" pitchFamily="18" charset="0"/>
                <a:cs typeface="Times New Roman" pitchFamily="18" charset="0"/>
              </a:rPr>
              <a:t> name</a:t>
            </a:r>
            <a:r>
              <a:rPr lang="en-US" dirty="0" smtClean="0">
                <a:solidFill>
                  <a:srgbClr val="0000CD"/>
                </a:solidFill>
                <a:latin typeface="Times New Roman" pitchFamily="18" charset="0"/>
                <a:cs typeface="Times New Roman" pitchFamily="18" charset="0"/>
              </a:rPr>
              <a:t>="description"</a:t>
            </a:r>
            <a:r>
              <a:rPr lang="en-US" dirty="0" smtClean="0">
                <a:solidFill>
                  <a:srgbClr val="FF0000"/>
                </a:solidFill>
                <a:latin typeface="Times New Roman" pitchFamily="18" charset="0"/>
                <a:cs typeface="Times New Roman" pitchFamily="18" charset="0"/>
              </a:rPr>
              <a:t> content</a:t>
            </a:r>
            <a:r>
              <a:rPr lang="en-US" dirty="0" smtClean="0">
                <a:solidFill>
                  <a:srgbClr val="0000CD"/>
                </a:solidFill>
                <a:latin typeface="Times New Roman" pitchFamily="18" charset="0"/>
                <a:cs typeface="Times New Roman" pitchFamily="18" charset="0"/>
              </a:rPr>
              <a:t>="Free Web tutorials"&gt;</a:t>
            </a:r>
            <a:r>
              <a:rPr lang="en-US" dirty="0" smtClean="0">
                <a:solidFill>
                  <a:srgbClr val="000000"/>
                </a:solidFill>
                <a:latin typeface="Times New Roman" pitchFamily="18" charset="0"/>
                <a:cs typeface="Times New Roman" pitchFamily="18" charset="0"/>
              </a:rPr>
              <a:t/>
            </a:r>
            <a:br>
              <a:rPr lang="en-US" dirty="0" smtClean="0">
                <a:solidFill>
                  <a:srgbClr val="000000"/>
                </a:solidFill>
                <a:latin typeface="Times New Roman" pitchFamily="18" charset="0"/>
                <a:cs typeface="Times New Roman" pitchFamily="18" charset="0"/>
              </a:rPr>
            </a:br>
            <a:r>
              <a:rPr lang="en-US" dirty="0" smtClean="0">
                <a:solidFill>
                  <a:srgbClr val="000000"/>
                </a:solidFill>
                <a:latin typeface="Times New Roman" pitchFamily="18" charset="0"/>
                <a:cs typeface="Times New Roman" pitchFamily="18" charset="0"/>
              </a:rPr>
              <a:t>  </a:t>
            </a:r>
            <a:r>
              <a:rPr lang="en-US" dirty="0" smtClean="0">
                <a:solidFill>
                  <a:srgbClr val="0000CD"/>
                </a:solidFill>
                <a:latin typeface="Times New Roman" pitchFamily="18" charset="0"/>
                <a:cs typeface="Times New Roman" pitchFamily="18" charset="0"/>
              </a:rPr>
              <a:t>&lt;</a:t>
            </a:r>
            <a:r>
              <a:rPr lang="en-US" dirty="0" smtClean="0">
                <a:solidFill>
                  <a:srgbClr val="A52A2A"/>
                </a:solidFill>
                <a:latin typeface="Times New Roman" pitchFamily="18" charset="0"/>
                <a:cs typeface="Times New Roman" pitchFamily="18" charset="0"/>
              </a:rPr>
              <a:t>meta</a:t>
            </a:r>
            <a:r>
              <a:rPr lang="en-US" dirty="0" smtClean="0">
                <a:solidFill>
                  <a:srgbClr val="FF0000"/>
                </a:solidFill>
                <a:latin typeface="Times New Roman" pitchFamily="18" charset="0"/>
                <a:cs typeface="Times New Roman" pitchFamily="18" charset="0"/>
              </a:rPr>
              <a:t> name</a:t>
            </a:r>
            <a:r>
              <a:rPr lang="en-US" dirty="0" smtClean="0">
                <a:solidFill>
                  <a:srgbClr val="0000CD"/>
                </a:solidFill>
                <a:latin typeface="Times New Roman" pitchFamily="18" charset="0"/>
                <a:cs typeface="Times New Roman" pitchFamily="18" charset="0"/>
              </a:rPr>
              <a:t>="keywords"</a:t>
            </a:r>
            <a:r>
              <a:rPr lang="en-US" dirty="0" smtClean="0">
                <a:solidFill>
                  <a:srgbClr val="FF0000"/>
                </a:solidFill>
                <a:latin typeface="Times New Roman" pitchFamily="18" charset="0"/>
                <a:cs typeface="Times New Roman" pitchFamily="18" charset="0"/>
              </a:rPr>
              <a:t> content</a:t>
            </a:r>
            <a:r>
              <a:rPr lang="en-US" dirty="0" smtClean="0">
                <a:solidFill>
                  <a:srgbClr val="0000CD"/>
                </a:solidFill>
                <a:latin typeface="Times New Roman" pitchFamily="18" charset="0"/>
                <a:cs typeface="Times New Roman" pitchFamily="18" charset="0"/>
              </a:rPr>
              <a:t>="HTML, CSS, JavaScript"&gt;</a:t>
            </a:r>
            <a:r>
              <a:rPr lang="en-US" dirty="0" smtClean="0">
                <a:solidFill>
                  <a:srgbClr val="000000"/>
                </a:solidFill>
                <a:latin typeface="Times New Roman" pitchFamily="18" charset="0"/>
                <a:cs typeface="Times New Roman" pitchFamily="18" charset="0"/>
              </a:rPr>
              <a:t/>
            </a:r>
            <a:br>
              <a:rPr lang="en-US" dirty="0" smtClean="0">
                <a:solidFill>
                  <a:srgbClr val="000000"/>
                </a:solidFill>
                <a:latin typeface="Times New Roman" pitchFamily="18" charset="0"/>
                <a:cs typeface="Times New Roman" pitchFamily="18" charset="0"/>
              </a:rPr>
            </a:br>
            <a:r>
              <a:rPr lang="en-US" dirty="0" smtClean="0">
                <a:solidFill>
                  <a:srgbClr val="000000"/>
                </a:solidFill>
                <a:latin typeface="Times New Roman" pitchFamily="18" charset="0"/>
                <a:cs typeface="Times New Roman" pitchFamily="18" charset="0"/>
              </a:rPr>
              <a:t>  </a:t>
            </a:r>
            <a:r>
              <a:rPr lang="en-US" dirty="0" smtClean="0">
                <a:solidFill>
                  <a:srgbClr val="0000CD"/>
                </a:solidFill>
                <a:latin typeface="Times New Roman" pitchFamily="18" charset="0"/>
                <a:cs typeface="Times New Roman" pitchFamily="18" charset="0"/>
              </a:rPr>
              <a:t>&lt;</a:t>
            </a:r>
            <a:r>
              <a:rPr lang="en-US" dirty="0" smtClean="0">
                <a:solidFill>
                  <a:srgbClr val="A52A2A"/>
                </a:solidFill>
                <a:latin typeface="Times New Roman" pitchFamily="18" charset="0"/>
                <a:cs typeface="Times New Roman" pitchFamily="18" charset="0"/>
              </a:rPr>
              <a:t>meta</a:t>
            </a:r>
            <a:r>
              <a:rPr lang="en-US" dirty="0" smtClean="0">
                <a:solidFill>
                  <a:srgbClr val="FF0000"/>
                </a:solidFill>
                <a:latin typeface="Times New Roman" pitchFamily="18" charset="0"/>
                <a:cs typeface="Times New Roman" pitchFamily="18" charset="0"/>
              </a:rPr>
              <a:t> name</a:t>
            </a:r>
            <a:r>
              <a:rPr lang="en-US" dirty="0" smtClean="0">
                <a:solidFill>
                  <a:srgbClr val="0000CD"/>
                </a:solidFill>
                <a:latin typeface="Times New Roman" pitchFamily="18" charset="0"/>
                <a:cs typeface="Times New Roman" pitchFamily="18" charset="0"/>
              </a:rPr>
              <a:t>="author"</a:t>
            </a:r>
            <a:r>
              <a:rPr lang="en-US" dirty="0" smtClean="0">
                <a:solidFill>
                  <a:srgbClr val="FF0000"/>
                </a:solidFill>
                <a:latin typeface="Times New Roman" pitchFamily="18" charset="0"/>
                <a:cs typeface="Times New Roman" pitchFamily="18" charset="0"/>
              </a:rPr>
              <a:t> content</a:t>
            </a:r>
            <a:r>
              <a:rPr lang="en-US" dirty="0" smtClean="0">
                <a:solidFill>
                  <a:srgbClr val="0000CD"/>
                </a:solidFill>
                <a:latin typeface="Times New Roman" pitchFamily="18" charset="0"/>
                <a:cs typeface="Times New Roman" pitchFamily="18" charset="0"/>
              </a:rPr>
              <a:t>="John Doe"&gt;</a:t>
            </a:r>
            <a:r>
              <a:rPr lang="en-US" dirty="0" smtClean="0">
                <a:solidFill>
                  <a:srgbClr val="000000"/>
                </a:solidFill>
                <a:latin typeface="Times New Roman" pitchFamily="18" charset="0"/>
                <a:cs typeface="Times New Roman" pitchFamily="18" charset="0"/>
              </a:rPr>
              <a:t/>
            </a:r>
            <a:br>
              <a:rPr lang="en-US" dirty="0" smtClean="0">
                <a:solidFill>
                  <a:srgbClr val="000000"/>
                </a:solidFill>
                <a:latin typeface="Times New Roman" pitchFamily="18" charset="0"/>
                <a:cs typeface="Times New Roman" pitchFamily="18" charset="0"/>
              </a:rPr>
            </a:br>
            <a:r>
              <a:rPr lang="en-US" dirty="0" smtClean="0">
                <a:solidFill>
                  <a:srgbClr val="000000"/>
                </a:solidFill>
                <a:latin typeface="Times New Roman" pitchFamily="18" charset="0"/>
                <a:cs typeface="Times New Roman" pitchFamily="18" charset="0"/>
              </a:rPr>
              <a:t>  </a:t>
            </a:r>
            <a:r>
              <a:rPr lang="en-US" dirty="0" smtClean="0">
                <a:solidFill>
                  <a:srgbClr val="0000CD"/>
                </a:solidFill>
                <a:latin typeface="Times New Roman" pitchFamily="18" charset="0"/>
                <a:cs typeface="Times New Roman" pitchFamily="18" charset="0"/>
              </a:rPr>
              <a:t>&lt;</a:t>
            </a:r>
            <a:r>
              <a:rPr lang="en-US" dirty="0" smtClean="0">
                <a:solidFill>
                  <a:srgbClr val="A52A2A"/>
                </a:solidFill>
                <a:latin typeface="Times New Roman" pitchFamily="18" charset="0"/>
                <a:cs typeface="Times New Roman" pitchFamily="18" charset="0"/>
              </a:rPr>
              <a:t>meta</a:t>
            </a:r>
            <a:r>
              <a:rPr lang="en-US" dirty="0" smtClean="0">
                <a:solidFill>
                  <a:srgbClr val="FF0000"/>
                </a:solidFill>
                <a:latin typeface="Times New Roman" pitchFamily="18" charset="0"/>
                <a:cs typeface="Times New Roman" pitchFamily="18" charset="0"/>
              </a:rPr>
              <a:t> name</a:t>
            </a:r>
            <a:r>
              <a:rPr lang="en-US" dirty="0" smtClean="0">
                <a:solidFill>
                  <a:srgbClr val="0000CD"/>
                </a:solidFill>
                <a:latin typeface="Times New Roman" pitchFamily="18" charset="0"/>
                <a:cs typeface="Times New Roman" pitchFamily="18" charset="0"/>
              </a:rPr>
              <a:t>="viewport"</a:t>
            </a:r>
            <a:r>
              <a:rPr lang="en-US" dirty="0" smtClean="0">
                <a:solidFill>
                  <a:srgbClr val="FF0000"/>
                </a:solidFill>
                <a:latin typeface="Times New Roman" pitchFamily="18" charset="0"/>
                <a:cs typeface="Times New Roman" pitchFamily="18" charset="0"/>
              </a:rPr>
              <a:t> content</a:t>
            </a:r>
            <a:r>
              <a:rPr lang="en-US" dirty="0" smtClean="0">
                <a:solidFill>
                  <a:srgbClr val="0000CD"/>
                </a:solidFill>
                <a:latin typeface="Times New Roman" pitchFamily="18" charset="0"/>
                <a:cs typeface="Times New Roman" pitchFamily="18" charset="0"/>
              </a:rPr>
              <a:t>="width=device-width, initial-scale=1.0"&gt;</a:t>
            </a:r>
            <a:r>
              <a:rPr lang="en-US" dirty="0" smtClean="0">
                <a:solidFill>
                  <a:srgbClr val="000000"/>
                </a:solidFill>
                <a:latin typeface="Times New Roman" pitchFamily="18" charset="0"/>
                <a:cs typeface="Times New Roman" pitchFamily="18" charset="0"/>
              </a:rPr>
              <a:t/>
            </a:r>
            <a:br>
              <a:rPr lang="en-US" dirty="0" smtClean="0">
                <a:solidFill>
                  <a:srgbClr val="000000"/>
                </a:solidFill>
                <a:latin typeface="Times New Roman" pitchFamily="18" charset="0"/>
                <a:cs typeface="Times New Roman" pitchFamily="18" charset="0"/>
              </a:rPr>
            </a:br>
            <a:r>
              <a:rPr lang="en-US" dirty="0" smtClean="0">
                <a:solidFill>
                  <a:srgbClr val="0000CD"/>
                </a:solidFill>
                <a:latin typeface="Times New Roman" pitchFamily="18" charset="0"/>
                <a:cs typeface="Times New Roman" pitchFamily="18" charset="0"/>
              </a:rPr>
              <a:t>&lt;</a:t>
            </a:r>
            <a:r>
              <a:rPr lang="en-US" dirty="0" smtClean="0">
                <a:solidFill>
                  <a:srgbClr val="A52A2A"/>
                </a:solidFill>
                <a:latin typeface="Times New Roman" pitchFamily="18" charset="0"/>
                <a:cs typeface="Times New Roman" pitchFamily="18" charset="0"/>
              </a:rPr>
              <a:t>/head</a:t>
            </a:r>
            <a:r>
              <a:rPr lang="en-US" dirty="0" smtClean="0">
                <a:solidFill>
                  <a:srgbClr val="0000CD"/>
                </a:solidFill>
                <a:latin typeface="Times New Roman" pitchFamily="18" charset="0"/>
                <a:cs typeface="Times New Roman" pitchFamily="18" charset="0"/>
              </a:rPr>
              <a:t>&gt;</a:t>
            </a:r>
            <a:endParaRPr lang="en-US" dirty="0" smtClean="0">
              <a:solidFill>
                <a:srgbClr val="000000"/>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Rectangle 3"/>
          <p:cNvSpPr/>
          <p:nvPr/>
        </p:nvSpPr>
        <p:spPr>
          <a:xfrm>
            <a:off x="1250373" y="5839990"/>
            <a:ext cx="7055427" cy="923330"/>
          </a:xfrm>
          <a:prstGeom prst="rect">
            <a:avLst/>
          </a:prstGeom>
        </p:spPr>
        <p:txBody>
          <a:bodyPr wrap="square">
            <a:spAutoFit/>
          </a:bodyPr>
          <a:lstStyle/>
          <a:p>
            <a:r>
              <a:rPr lang="en-US" b="1" dirty="0" smtClean="0">
                <a:solidFill>
                  <a:srgbClr val="5F6368"/>
                </a:solidFill>
                <a:latin typeface="Times New Roman" pitchFamily="18" charset="0"/>
                <a:cs typeface="Times New Roman" pitchFamily="18" charset="0"/>
              </a:rPr>
              <a:t>UTF</a:t>
            </a:r>
            <a:r>
              <a:rPr lang="en-US" dirty="0" smtClean="0">
                <a:solidFill>
                  <a:srgbClr val="4D5156"/>
                </a:solidFill>
                <a:latin typeface="Times New Roman" pitchFamily="18" charset="0"/>
                <a:cs typeface="Times New Roman" pitchFamily="18" charset="0"/>
              </a:rPr>
              <a:t>-</a:t>
            </a:r>
            <a:r>
              <a:rPr lang="en-US" b="1" dirty="0" smtClean="0">
                <a:solidFill>
                  <a:srgbClr val="5F6368"/>
                </a:solidFill>
                <a:latin typeface="Times New Roman" pitchFamily="18" charset="0"/>
                <a:cs typeface="Times New Roman" pitchFamily="18" charset="0"/>
              </a:rPr>
              <a:t>8 "</a:t>
            </a:r>
            <a:r>
              <a:rPr lang="en-US" dirty="0" smtClean="0">
                <a:latin typeface="Times New Roman" pitchFamily="18" charset="0"/>
                <a:cs typeface="Times New Roman" pitchFamily="18" charset="0"/>
              </a:rPr>
              <a:t>UCS </a:t>
            </a:r>
            <a:r>
              <a:rPr lang="en-US" dirty="0">
                <a:latin typeface="Times New Roman" pitchFamily="18" charset="0"/>
                <a:cs typeface="Times New Roman" pitchFamily="18" charset="0"/>
              </a:rPr>
              <a:t>(Unicode) Transformation </a:t>
            </a:r>
            <a:r>
              <a:rPr lang="en-US" dirty="0" smtClean="0">
                <a:latin typeface="Times New Roman" pitchFamily="18" charset="0"/>
                <a:cs typeface="Times New Roman" pitchFamily="18" charset="0"/>
              </a:rPr>
              <a:t>Format"</a:t>
            </a:r>
            <a:r>
              <a:rPr lang="en-US" dirty="0">
                <a:solidFill>
                  <a:srgbClr val="4D5156"/>
                </a:solidFill>
                <a:latin typeface="Times New Roman" pitchFamily="18" charset="0"/>
                <a:cs typeface="Times New Roman" pitchFamily="18" charset="0"/>
              </a:rPr>
              <a:t> is an </a:t>
            </a:r>
            <a:r>
              <a:rPr lang="en-US" b="1" dirty="0">
                <a:solidFill>
                  <a:srgbClr val="5F6368"/>
                </a:solidFill>
                <a:latin typeface="Times New Roman" pitchFamily="18" charset="0"/>
                <a:cs typeface="Times New Roman" pitchFamily="18" charset="0"/>
              </a:rPr>
              <a:t>encoding</a:t>
            </a:r>
            <a:r>
              <a:rPr lang="en-US" dirty="0">
                <a:solidFill>
                  <a:srgbClr val="4D5156"/>
                </a:solidFill>
                <a:latin typeface="Times New Roman" pitchFamily="18" charset="0"/>
                <a:cs typeface="Times New Roman" pitchFamily="18" charset="0"/>
              </a:rPr>
              <a:t> system for Unicode. It can translate any Unicode character to a matching unique binary string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810899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1941" y="429491"/>
            <a:ext cx="8390659" cy="5747472"/>
          </a:xfrm>
        </p:spPr>
        <p:txBody>
          <a:bodyPr>
            <a:normAutofit fontScale="70000" lnSpcReduction="20000"/>
          </a:bodyPr>
          <a:lstStyle/>
          <a:p>
            <a:r>
              <a:rPr lang="en-US" b="1" dirty="0">
                <a:solidFill>
                  <a:srgbClr val="000000"/>
                </a:solidFill>
                <a:latin typeface="Times New Roman" pitchFamily="18" charset="0"/>
                <a:cs typeface="Times New Roman" pitchFamily="18" charset="0"/>
              </a:rPr>
              <a:t>Define keywords for search engines:</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CD"/>
                </a:solidFill>
                <a:latin typeface="Times New Roman" pitchFamily="18" charset="0"/>
                <a:cs typeface="Times New Roman" pitchFamily="18" charset="0"/>
              </a:rPr>
              <a:t>&lt;</a:t>
            </a:r>
            <a:r>
              <a:rPr lang="en-US" dirty="0">
                <a:solidFill>
                  <a:srgbClr val="A52A2A"/>
                </a:solidFill>
                <a:latin typeface="Times New Roman" pitchFamily="18" charset="0"/>
                <a:cs typeface="Times New Roman" pitchFamily="18" charset="0"/>
              </a:rPr>
              <a:t>meta</a:t>
            </a:r>
            <a:r>
              <a:rPr lang="en-US" dirty="0">
                <a:solidFill>
                  <a:srgbClr val="FF0000"/>
                </a:solidFill>
                <a:latin typeface="Times New Roman" pitchFamily="18" charset="0"/>
                <a:cs typeface="Times New Roman" pitchFamily="18" charset="0"/>
              </a:rPr>
              <a:t> name</a:t>
            </a:r>
            <a:r>
              <a:rPr lang="en-US" dirty="0">
                <a:solidFill>
                  <a:srgbClr val="0000CD"/>
                </a:solidFill>
                <a:latin typeface="Times New Roman" pitchFamily="18" charset="0"/>
                <a:cs typeface="Times New Roman" pitchFamily="18" charset="0"/>
              </a:rPr>
              <a:t>="keywords"</a:t>
            </a:r>
            <a:r>
              <a:rPr lang="en-US" dirty="0">
                <a:solidFill>
                  <a:srgbClr val="FF0000"/>
                </a:solidFill>
                <a:latin typeface="Times New Roman" pitchFamily="18" charset="0"/>
                <a:cs typeface="Times New Roman" pitchFamily="18" charset="0"/>
              </a:rPr>
              <a:t> content</a:t>
            </a:r>
            <a:r>
              <a:rPr lang="en-US" dirty="0">
                <a:solidFill>
                  <a:srgbClr val="0000CD"/>
                </a:solidFill>
                <a:latin typeface="Times New Roman" pitchFamily="18" charset="0"/>
                <a:cs typeface="Times New Roman" pitchFamily="18" charset="0"/>
              </a:rPr>
              <a:t>="HTML, CSS, JavaScript</a:t>
            </a:r>
            <a:r>
              <a:rPr lang="en-US" dirty="0" smtClean="0">
                <a:solidFill>
                  <a:srgbClr val="0000CD"/>
                </a:solidFill>
                <a:latin typeface="Times New Roman" pitchFamily="18" charset="0"/>
                <a:cs typeface="Times New Roman" pitchFamily="18" charset="0"/>
              </a:rPr>
              <a:t>"&gt;</a:t>
            </a:r>
          </a:p>
          <a:p>
            <a:pPr marL="0" indent="0">
              <a:buNone/>
            </a:pPr>
            <a:endParaRPr lang="en-US" dirty="0">
              <a:solidFill>
                <a:srgbClr val="000000"/>
              </a:solidFill>
              <a:latin typeface="Times New Roman" pitchFamily="18" charset="0"/>
              <a:cs typeface="Times New Roman" pitchFamily="18" charset="0"/>
            </a:endParaRPr>
          </a:p>
          <a:p>
            <a:r>
              <a:rPr lang="en-US" b="1" dirty="0">
                <a:solidFill>
                  <a:srgbClr val="000000"/>
                </a:solidFill>
                <a:latin typeface="Times New Roman" pitchFamily="18" charset="0"/>
                <a:cs typeface="Times New Roman" pitchFamily="18" charset="0"/>
              </a:rPr>
              <a:t>Define a description of your web page:</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CD"/>
                </a:solidFill>
                <a:latin typeface="Times New Roman" pitchFamily="18" charset="0"/>
                <a:cs typeface="Times New Roman" pitchFamily="18" charset="0"/>
              </a:rPr>
              <a:t>&lt;</a:t>
            </a:r>
            <a:r>
              <a:rPr lang="en-US" dirty="0">
                <a:solidFill>
                  <a:srgbClr val="A52A2A"/>
                </a:solidFill>
                <a:latin typeface="Times New Roman" pitchFamily="18" charset="0"/>
                <a:cs typeface="Times New Roman" pitchFamily="18" charset="0"/>
              </a:rPr>
              <a:t>meta</a:t>
            </a:r>
            <a:r>
              <a:rPr lang="en-US" dirty="0">
                <a:solidFill>
                  <a:srgbClr val="FF0000"/>
                </a:solidFill>
                <a:latin typeface="Times New Roman" pitchFamily="18" charset="0"/>
                <a:cs typeface="Times New Roman" pitchFamily="18" charset="0"/>
              </a:rPr>
              <a:t> name</a:t>
            </a:r>
            <a:r>
              <a:rPr lang="en-US" dirty="0">
                <a:solidFill>
                  <a:srgbClr val="0000CD"/>
                </a:solidFill>
                <a:latin typeface="Times New Roman" pitchFamily="18" charset="0"/>
                <a:cs typeface="Times New Roman" pitchFamily="18" charset="0"/>
              </a:rPr>
              <a:t>="description"</a:t>
            </a:r>
            <a:r>
              <a:rPr lang="en-US" dirty="0">
                <a:solidFill>
                  <a:srgbClr val="FF0000"/>
                </a:solidFill>
                <a:latin typeface="Times New Roman" pitchFamily="18" charset="0"/>
                <a:cs typeface="Times New Roman" pitchFamily="18" charset="0"/>
              </a:rPr>
              <a:t> content</a:t>
            </a:r>
            <a:r>
              <a:rPr lang="en-US" dirty="0">
                <a:solidFill>
                  <a:srgbClr val="0000CD"/>
                </a:solidFill>
                <a:latin typeface="Times New Roman" pitchFamily="18" charset="0"/>
                <a:cs typeface="Times New Roman" pitchFamily="18" charset="0"/>
              </a:rPr>
              <a:t>="Free Web tutorials for HTML and CSS</a:t>
            </a:r>
            <a:r>
              <a:rPr lang="en-US" dirty="0" smtClean="0">
                <a:solidFill>
                  <a:srgbClr val="0000CD"/>
                </a:solidFill>
                <a:latin typeface="Times New Roman" pitchFamily="18" charset="0"/>
                <a:cs typeface="Times New Roman" pitchFamily="18" charset="0"/>
              </a:rPr>
              <a:t>"&gt;</a:t>
            </a:r>
          </a:p>
          <a:p>
            <a:pPr marL="0" indent="0">
              <a:buNone/>
            </a:pPr>
            <a:endParaRPr lang="en-US" dirty="0">
              <a:solidFill>
                <a:srgbClr val="000000"/>
              </a:solidFill>
              <a:latin typeface="Times New Roman" pitchFamily="18" charset="0"/>
              <a:cs typeface="Times New Roman" pitchFamily="18" charset="0"/>
            </a:endParaRPr>
          </a:p>
          <a:p>
            <a:r>
              <a:rPr lang="en-US" b="1" dirty="0">
                <a:solidFill>
                  <a:srgbClr val="000000"/>
                </a:solidFill>
                <a:latin typeface="Times New Roman" pitchFamily="18" charset="0"/>
                <a:cs typeface="Times New Roman" pitchFamily="18" charset="0"/>
              </a:rPr>
              <a:t>Define the author of a page:</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CD"/>
                </a:solidFill>
                <a:latin typeface="Times New Roman" pitchFamily="18" charset="0"/>
                <a:cs typeface="Times New Roman" pitchFamily="18" charset="0"/>
              </a:rPr>
              <a:t>&lt;</a:t>
            </a:r>
            <a:r>
              <a:rPr lang="en-US" dirty="0">
                <a:solidFill>
                  <a:srgbClr val="A52A2A"/>
                </a:solidFill>
                <a:latin typeface="Times New Roman" pitchFamily="18" charset="0"/>
                <a:cs typeface="Times New Roman" pitchFamily="18" charset="0"/>
              </a:rPr>
              <a:t>meta</a:t>
            </a:r>
            <a:r>
              <a:rPr lang="en-US" dirty="0">
                <a:solidFill>
                  <a:srgbClr val="FF0000"/>
                </a:solidFill>
                <a:latin typeface="Times New Roman" pitchFamily="18" charset="0"/>
                <a:cs typeface="Times New Roman" pitchFamily="18" charset="0"/>
              </a:rPr>
              <a:t> name</a:t>
            </a:r>
            <a:r>
              <a:rPr lang="en-US" dirty="0">
                <a:solidFill>
                  <a:srgbClr val="0000CD"/>
                </a:solidFill>
                <a:latin typeface="Times New Roman" pitchFamily="18" charset="0"/>
                <a:cs typeface="Times New Roman" pitchFamily="18" charset="0"/>
              </a:rPr>
              <a:t>="author"</a:t>
            </a:r>
            <a:r>
              <a:rPr lang="en-US" dirty="0">
                <a:solidFill>
                  <a:srgbClr val="FF0000"/>
                </a:solidFill>
                <a:latin typeface="Times New Roman" pitchFamily="18" charset="0"/>
                <a:cs typeface="Times New Roman" pitchFamily="18" charset="0"/>
              </a:rPr>
              <a:t> content</a:t>
            </a:r>
            <a:r>
              <a:rPr lang="en-US" dirty="0">
                <a:solidFill>
                  <a:srgbClr val="0000CD"/>
                </a:solidFill>
                <a:latin typeface="Times New Roman" pitchFamily="18" charset="0"/>
                <a:cs typeface="Times New Roman" pitchFamily="18" charset="0"/>
              </a:rPr>
              <a:t>="John Doe</a:t>
            </a:r>
            <a:r>
              <a:rPr lang="en-US" dirty="0" smtClean="0">
                <a:solidFill>
                  <a:srgbClr val="0000CD"/>
                </a:solidFill>
                <a:latin typeface="Times New Roman" pitchFamily="18" charset="0"/>
                <a:cs typeface="Times New Roman" pitchFamily="18" charset="0"/>
              </a:rPr>
              <a:t>"&gt;</a:t>
            </a:r>
          </a:p>
          <a:p>
            <a:pPr marL="0" indent="0">
              <a:buNone/>
            </a:pPr>
            <a:endParaRPr lang="en-US" dirty="0">
              <a:solidFill>
                <a:srgbClr val="000000"/>
              </a:solidFill>
              <a:latin typeface="Times New Roman" pitchFamily="18" charset="0"/>
              <a:cs typeface="Times New Roman" pitchFamily="18" charset="0"/>
            </a:endParaRPr>
          </a:p>
          <a:p>
            <a:r>
              <a:rPr lang="en-US" b="1" dirty="0">
                <a:solidFill>
                  <a:srgbClr val="000000"/>
                </a:solidFill>
                <a:latin typeface="Times New Roman" pitchFamily="18" charset="0"/>
                <a:cs typeface="Times New Roman" pitchFamily="18" charset="0"/>
              </a:rPr>
              <a:t>Refresh document every 30 seconds:</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CD"/>
                </a:solidFill>
                <a:latin typeface="Times New Roman" pitchFamily="18" charset="0"/>
                <a:cs typeface="Times New Roman" pitchFamily="18" charset="0"/>
              </a:rPr>
              <a:t>&lt;</a:t>
            </a:r>
            <a:r>
              <a:rPr lang="en-US" dirty="0">
                <a:solidFill>
                  <a:srgbClr val="A52A2A"/>
                </a:solidFill>
                <a:latin typeface="Times New Roman" pitchFamily="18" charset="0"/>
                <a:cs typeface="Times New Roman" pitchFamily="18" charset="0"/>
              </a:rPr>
              <a:t>meta</a:t>
            </a:r>
            <a:r>
              <a:rPr lang="en-US" dirty="0">
                <a:solidFill>
                  <a:srgbClr val="FF0000"/>
                </a:solidFill>
                <a:latin typeface="Times New Roman" pitchFamily="18" charset="0"/>
                <a:cs typeface="Times New Roman" pitchFamily="18" charset="0"/>
              </a:rPr>
              <a:t> http-</a:t>
            </a:r>
            <a:r>
              <a:rPr lang="en-US" dirty="0" err="1">
                <a:solidFill>
                  <a:srgbClr val="FF0000"/>
                </a:solidFill>
                <a:latin typeface="Times New Roman" pitchFamily="18" charset="0"/>
                <a:cs typeface="Times New Roman" pitchFamily="18" charset="0"/>
              </a:rPr>
              <a:t>equiv</a:t>
            </a:r>
            <a:r>
              <a:rPr lang="en-US" dirty="0">
                <a:solidFill>
                  <a:srgbClr val="0000CD"/>
                </a:solidFill>
                <a:latin typeface="Times New Roman" pitchFamily="18" charset="0"/>
                <a:cs typeface="Times New Roman" pitchFamily="18" charset="0"/>
              </a:rPr>
              <a:t>="refresh"</a:t>
            </a:r>
            <a:r>
              <a:rPr lang="en-US" dirty="0">
                <a:solidFill>
                  <a:srgbClr val="FF0000"/>
                </a:solidFill>
                <a:latin typeface="Times New Roman" pitchFamily="18" charset="0"/>
                <a:cs typeface="Times New Roman" pitchFamily="18" charset="0"/>
              </a:rPr>
              <a:t> content</a:t>
            </a:r>
            <a:r>
              <a:rPr lang="en-US" dirty="0">
                <a:solidFill>
                  <a:srgbClr val="0000CD"/>
                </a:solidFill>
                <a:latin typeface="Times New Roman" pitchFamily="18" charset="0"/>
                <a:cs typeface="Times New Roman" pitchFamily="18" charset="0"/>
              </a:rPr>
              <a:t>="30</a:t>
            </a:r>
            <a:r>
              <a:rPr lang="en-US" dirty="0" smtClean="0">
                <a:solidFill>
                  <a:srgbClr val="0000CD"/>
                </a:solidFill>
                <a:latin typeface="Times New Roman" pitchFamily="18" charset="0"/>
                <a:cs typeface="Times New Roman" pitchFamily="18" charset="0"/>
              </a:rPr>
              <a:t>"&gt;</a:t>
            </a:r>
          </a:p>
          <a:p>
            <a:pPr marL="0" indent="0">
              <a:buNone/>
            </a:pPr>
            <a:endParaRPr lang="en-US" dirty="0">
              <a:solidFill>
                <a:srgbClr val="000000"/>
              </a:solidFill>
              <a:latin typeface="Times New Roman" pitchFamily="18" charset="0"/>
              <a:cs typeface="Times New Roman" pitchFamily="18" charset="0"/>
            </a:endParaRPr>
          </a:p>
          <a:p>
            <a:r>
              <a:rPr lang="en-US" b="1" dirty="0">
                <a:solidFill>
                  <a:srgbClr val="000000"/>
                </a:solidFill>
                <a:latin typeface="Times New Roman" pitchFamily="18" charset="0"/>
                <a:cs typeface="Times New Roman" pitchFamily="18" charset="0"/>
              </a:rPr>
              <a:t>Setting the viewport to make your website look good on all devices:</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CD"/>
                </a:solidFill>
                <a:latin typeface="Times New Roman" pitchFamily="18" charset="0"/>
                <a:cs typeface="Times New Roman" pitchFamily="18" charset="0"/>
              </a:rPr>
              <a:t>&lt;</a:t>
            </a:r>
            <a:r>
              <a:rPr lang="en-US" dirty="0">
                <a:solidFill>
                  <a:srgbClr val="A52A2A"/>
                </a:solidFill>
                <a:latin typeface="Times New Roman" pitchFamily="18" charset="0"/>
                <a:cs typeface="Times New Roman" pitchFamily="18" charset="0"/>
              </a:rPr>
              <a:t>meta</a:t>
            </a:r>
            <a:r>
              <a:rPr lang="en-US" dirty="0">
                <a:solidFill>
                  <a:srgbClr val="FF0000"/>
                </a:solidFill>
                <a:latin typeface="Times New Roman" pitchFamily="18" charset="0"/>
                <a:cs typeface="Times New Roman" pitchFamily="18" charset="0"/>
              </a:rPr>
              <a:t> name</a:t>
            </a:r>
            <a:r>
              <a:rPr lang="en-US" dirty="0">
                <a:solidFill>
                  <a:srgbClr val="0000CD"/>
                </a:solidFill>
                <a:latin typeface="Times New Roman" pitchFamily="18" charset="0"/>
                <a:cs typeface="Times New Roman" pitchFamily="18" charset="0"/>
              </a:rPr>
              <a:t>="viewport"</a:t>
            </a:r>
            <a:r>
              <a:rPr lang="en-US" dirty="0">
                <a:solidFill>
                  <a:srgbClr val="FF0000"/>
                </a:solidFill>
                <a:latin typeface="Times New Roman" pitchFamily="18" charset="0"/>
                <a:cs typeface="Times New Roman" pitchFamily="18" charset="0"/>
              </a:rPr>
              <a:t> content</a:t>
            </a:r>
            <a:r>
              <a:rPr lang="en-US" dirty="0">
                <a:solidFill>
                  <a:srgbClr val="0000CD"/>
                </a:solidFill>
                <a:latin typeface="Times New Roman" pitchFamily="18" charset="0"/>
                <a:cs typeface="Times New Roman" pitchFamily="18" charset="0"/>
              </a:rPr>
              <a:t>="width=device-width, initial-scale=1.0"&gt;</a:t>
            </a:r>
            <a:endParaRPr lang="en-US" dirty="0">
              <a:solidFill>
                <a:srgbClr val="000000"/>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Rectangle 3"/>
          <p:cNvSpPr/>
          <p:nvPr/>
        </p:nvSpPr>
        <p:spPr>
          <a:xfrm>
            <a:off x="1014846" y="6096000"/>
            <a:ext cx="6909954" cy="646331"/>
          </a:xfrm>
          <a:prstGeom prst="rect">
            <a:avLst/>
          </a:prstGeom>
        </p:spPr>
        <p:txBody>
          <a:bodyPr wrap="square">
            <a:spAutoFit/>
          </a:bodyPr>
          <a:lstStyle/>
          <a:p>
            <a:r>
              <a:rPr lang="en-US" i="1" dirty="0"/>
              <a:t>The </a:t>
            </a:r>
            <a:r>
              <a:rPr lang="en-US" i="1" dirty="0">
                <a:effectLst>
                  <a:outerShdw blurRad="38100" dist="38100" dir="2700000" algn="tl">
                    <a:srgbClr val="000000">
                      <a:alpha val="43137"/>
                    </a:srgbClr>
                  </a:outerShdw>
                </a:effectLst>
              </a:rPr>
              <a:t>initial-scale=1.0</a:t>
            </a:r>
            <a:r>
              <a:rPr lang="en-US" i="1" dirty="0"/>
              <a:t> part sets the initial zoom level when the page is first loaded by the browser.</a:t>
            </a:r>
          </a:p>
        </p:txBody>
      </p:sp>
    </p:spTree>
    <p:extLst>
      <p:ext uri="{BB962C8B-B14F-4D97-AF65-F5344CB8AC3E}">
        <p14:creationId xmlns:p14="http://schemas.microsoft.com/office/powerpoint/2010/main" val="39450979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31273"/>
            <a:ext cx="7886700" cy="5345690"/>
          </a:xfrm>
        </p:spPr>
        <p:txBody>
          <a:bodyPr>
            <a:normAutofit fontScale="92500" lnSpcReduction="20000"/>
          </a:bodyPr>
          <a:lstStyle/>
          <a:p>
            <a:pPr fontAlgn="base"/>
            <a:r>
              <a:rPr lang="en-US" b="1" dirty="0">
                <a:solidFill>
                  <a:srgbClr val="273239"/>
                </a:solidFill>
                <a:latin typeface="Times New Roman" pitchFamily="18" charset="0"/>
                <a:cs typeface="Times New Roman" pitchFamily="18" charset="0"/>
              </a:rPr>
              <a:t>Key Points:</a:t>
            </a:r>
            <a:endParaRPr lang="en-US" dirty="0">
              <a:solidFill>
                <a:srgbClr val="273239"/>
              </a:solidFill>
              <a:latin typeface="Times New Roman" pitchFamily="18" charset="0"/>
              <a:cs typeface="Times New Roman" pitchFamily="18" charset="0"/>
            </a:endParaRPr>
          </a:p>
          <a:p>
            <a:pPr algn="just" fontAlgn="base"/>
            <a:r>
              <a:rPr lang="en-US" dirty="0">
                <a:solidFill>
                  <a:srgbClr val="273239"/>
                </a:solidFill>
                <a:latin typeface="Times New Roman" pitchFamily="18" charset="0"/>
                <a:cs typeface="Times New Roman" pitchFamily="18" charset="0"/>
              </a:rPr>
              <a:t>The &lt;meta&gt; tag contents are not visible on your browser, but they can be parsed by the machine.</a:t>
            </a:r>
          </a:p>
          <a:p>
            <a:pPr algn="just" fontAlgn="base"/>
            <a:r>
              <a:rPr lang="en-US" dirty="0">
                <a:solidFill>
                  <a:srgbClr val="273239"/>
                </a:solidFill>
                <a:latin typeface="Times New Roman" pitchFamily="18" charset="0"/>
                <a:cs typeface="Times New Roman" pitchFamily="18" charset="0"/>
              </a:rPr>
              <a:t>They are just used to give additional information about the HTML document.</a:t>
            </a:r>
          </a:p>
          <a:p>
            <a:pPr algn="just" fontAlgn="base"/>
            <a:r>
              <a:rPr lang="en-US" dirty="0">
                <a:solidFill>
                  <a:srgbClr val="273239"/>
                </a:solidFill>
                <a:latin typeface="Times New Roman" pitchFamily="18" charset="0"/>
                <a:cs typeface="Times New Roman" pitchFamily="18" charset="0"/>
              </a:rPr>
              <a:t>The &lt;meta&gt; tags are added to our HTML document for the purpose of </a:t>
            </a:r>
            <a:r>
              <a:rPr lang="en-US" u="sng" dirty="0">
                <a:solidFill>
                  <a:srgbClr val="273239"/>
                </a:solidFill>
                <a:latin typeface="Times New Roman" pitchFamily="18" charset="0"/>
                <a:cs typeface="Times New Roman" pitchFamily="18" charset="0"/>
                <a:hlinkClick r:id="rId2"/>
              </a:rPr>
              <a:t>Search Engine </a:t>
            </a:r>
            <a:r>
              <a:rPr lang="en-US" u="sng" dirty="0" err="1">
                <a:solidFill>
                  <a:srgbClr val="273239"/>
                </a:solidFill>
                <a:latin typeface="Times New Roman" pitchFamily="18" charset="0"/>
                <a:cs typeface="Times New Roman" pitchFamily="18" charset="0"/>
                <a:hlinkClick r:id="rId2"/>
              </a:rPr>
              <a:t>Optimisation</a:t>
            </a:r>
            <a:r>
              <a:rPr lang="en-US" u="sng" dirty="0">
                <a:solidFill>
                  <a:srgbClr val="273239"/>
                </a:solidFill>
                <a:latin typeface="Times New Roman" pitchFamily="18" charset="0"/>
                <a:cs typeface="Times New Roman" pitchFamily="18" charset="0"/>
                <a:hlinkClick r:id="rId2"/>
              </a:rPr>
              <a:t>.</a:t>
            </a:r>
            <a:endParaRPr lang="en-US" dirty="0">
              <a:solidFill>
                <a:srgbClr val="273239"/>
              </a:solidFill>
              <a:latin typeface="Times New Roman" pitchFamily="18" charset="0"/>
              <a:cs typeface="Times New Roman" pitchFamily="18" charset="0"/>
            </a:endParaRPr>
          </a:p>
          <a:p>
            <a:pPr fontAlgn="base"/>
            <a:r>
              <a:rPr lang="en-US" dirty="0">
                <a:solidFill>
                  <a:srgbClr val="273239"/>
                </a:solidFill>
                <a:latin typeface="Times New Roman" pitchFamily="18" charset="0"/>
                <a:cs typeface="Times New Roman" pitchFamily="18" charset="0"/>
              </a:rPr>
              <a:t>They are added inside the &lt;head&gt; tag &amp; are used by browsers, search engines &amp; other web services.</a:t>
            </a:r>
          </a:p>
          <a:p>
            <a:pPr fontAlgn="base"/>
            <a:r>
              <a:rPr lang="en-US" dirty="0">
                <a:solidFill>
                  <a:srgbClr val="273239"/>
                </a:solidFill>
                <a:latin typeface="Times New Roman" pitchFamily="18" charset="0"/>
                <a:cs typeface="Times New Roman" pitchFamily="18" charset="0"/>
              </a:rPr>
              <a:t>Through &lt;meta&gt; tag, designer can control the viewport.</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248487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7307"/>
            <a:ext cx="6705599" cy="535420"/>
          </a:xfrm>
        </p:spPr>
        <p:txBody>
          <a:bodyPr>
            <a:normAutofit fontScale="90000"/>
          </a:bodyPr>
          <a:lstStyle/>
          <a:p>
            <a:r>
              <a:rPr lang="en-US" b="1" dirty="0" smtClean="0">
                <a:latin typeface="Times New Roman" pitchFamily="18" charset="0"/>
                <a:cs typeface="Times New Roman" pitchFamily="18" charset="0"/>
              </a:rPr>
              <a:t>HTML FORM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983673"/>
            <a:ext cx="7886700" cy="5193290"/>
          </a:xfrm>
        </p:spPr>
        <p:txBody>
          <a:bodyPr>
            <a:normAutofit fontScale="62500" lnSpcReduction="20000"/>
          </a:bodyPr>
          <a:lstStyle/>
          <a:p>
            <a:pPr algn="just"/>
            <a:r>
              <a:rPr lang="en-US" dirty="0">
                <a:latin typeface="Times New Roman" pitchFamily="18" charset="0"/>
                <a:cs typeface="Times New Roman" pitchFamily="18" charset="0"/>
              </a:rPr>
              <a:t>The </a:t>
            </a:r>
            <a:r>
              <a:rPr lang="en-US" b="1" dirty="0">
                <a:effectLst>
                  <a:outerShdw blurRad="38100" dist="38100" dir="2700000" algn="tl">
                    <a:srgbClr val="000000">
                      <a:alpha val="43137"/>
                    </a:srgbClr>
                  </a:outerShdw>
                </a:effectLst>
                <a:latin typeface="Times New Roman" pitchFamily="18" charset="0"/>
                <a:cs typeface="Times New Roman" pitchFamily="18" charset="0"/>
              </a:rPr>
              <a:t>&lt;form&gt; </a:t>
            </a:r>
            <a:r>
              <a:rPr lang="en-US" dirty="0">
                <a:latin typeface="Times New Roman" pitchFamily="18" charset="0"/>
                <a:cs typeface="Times New Roman" pitchFamily="18" charset="0"/>
              </a:rPr>
              <a:t>tag is used to create an HTML form for user input</a:t>
            </a:r>
            <a:r>
              <a:rPr lang="en-US" dirty="0" smtClean="0">
                <a:latin typeface="Times New Roman" pitchFamily="18" charset="0"/>
                <a:cs typeface="Times New Roman" pitchFamily="18" charset="0"/>
              </a:rPr>
              <a:t>.</a:t>
            </a:r>
          </a:p>
          <a:p>
            <a:pPr algn="just"/>
            <a:r>
              <a:rPr lang="en-US" b="1" dirty="0" smtClean="0">
                <a:latin typeface="Times New Roman" pitchFamily="18" charset="0"/>
                <a:cs typeface="Times New Roman" pitchFamily="18" charset="0"/>
              </a:rPr>
              <a:t>&lt;form</a:t>
            </a:r>
            <a:r>
              <a:rPr lang="en-US" b="1" dirty="0">
                <a:latin typeface="Times New Roman" pitchFamily="18" charset="0"/>
                <a:cs typeface="Times New Roman" pitchFamily="18" charset="0"/>
              </a:rPr>
              <a:t>&gt; </a:t>
            </a:r>
            <a:r>
              <a:rPr lang="en-US" dirty="0">
                <a:latin typeface="Times New Roman" pitchFamily="18" charset="0"/>
                <a:cs typeface="Times New Roman" pitchFamily="18" charset="0"/>
              </a:rPr>
              <a:t>is an HTML element to collect input data containing interactive controls. </a:t>
            </a:r>
            <a:endParaRPr lang="en-US" dirty="0" smtClean="0">
              <a:latin typeface="Times New Roman" pitchFamily="18" charset="0"/>
              <a:cs typeface="Times New Roman" pitchFamily="18" charset="0"/>
            </a:endParaRPr>
          </a:p>
          <a:p>
            <a:pPr algn="just"/>
            <a:r>
              <a:rPr lang="en-US" dirty="0" smtClean="0">
                <a:solidFill>
                  <a:srgbClr val="002060"/>
                </a:solidFill>
                <a:latin typeface="Times New Roman" pitchFamily="18" charset="0"/>
                <a:cs typeface="Times New Roman" pitchFamily="18" charset="0"/>
              </a:rPr>
              <a:t>It </a:t>
            </a:r>
            <a:r>
              <a:rPr lang="en-US" dirty="0">
                <a:solidFill>
                  <a:srgbClr val="002060"/>
                </a:solidFill>
                <a:latin typeface="Times New Roman" pitchFamily="18" charset="0"/>
                <a:cs typeface="Times New Roman" pitchFamily="18" charset="0"/>
              </a:rPr>
              <a:t>provides facilities to input text, number, values, email, password, and control fields such as checkboxes, radio buttons, submit buttons, etc., or in other words, form is a container that contains input elements like text, email, number, radio buttons, checkboxes, submit buttons, etc. </a:t>
            </a:r>
            <a:endParaRPr lang="en-US" dirty="0" smtClean="0">
              <a:solidFill>
                <a:srgbClr val="002060"/>
              </a:solidFill>
              <a:latin typeface="Times New Roman" pitchFamily="18" charset="0"/>
              <a:cs typeface="Times New Roman" pitchFamily="18" charset="0"/>
            </a:endParaRPr>
          </a:p>
          <a:p>
            <a:pPr algn="just"/>
            <a:r>
              <a:rPr lang="en-US" dirty="0" smtClean="0">
                <a:solidFill>
                  <a:srgbClr val="00B050"/>
                </a:solidFill>
                <a:latin typeface="Times New Roman" pitchFamily="18" charset="0"/>
                <a:cs typeface="Times New Roman" pitchFamily="18" charset="0"/>
              </a:rPr>
              <a:t>Forms </a:t>
            </a:r>
            <a:r>
              <a:rPr lang="en-US" dirty="0">
                <a:solidFill>
                  <a:srgbClr val="00B050"/>
                </a:solidFill>
                <a:latin typeface="Times New Roman" pitchFamily="18" charset="0"/>
                <a:cs typeface="Times New Roman" pitchFamily="18" charset="0"/>
              </a:rPr>
              <a:t>are generally used when you want to collect data from the user. For example, a user wants to buy a bag online, so he/she has to first enter their shipping address in the address form and then add their payment details in the payment form to place an order</a:t>
            </a:r>
            <a:r>
              <a:rPr lang="en-US" dirty="0" smtClean="0">
                <a:solidFill>
                  <a:srgbClr val="00B050"/>
                </a:solidFill>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dirty="0">
                <a:solidFill>
                  <a:srgbClr val="C00000"/>
                </a:solidFill>
                <a:latin typeface="Times New Roman" pitchFamily="18" charset="0"/>
                <a:cs typeface="Times New Roman" pitchFamily="18" charset="0"/>
              </a:rPr>
              <a:t>Forms are created by placing input fields within paragraphs, preformatted text, lists and tables. This gives considerable flexibility in designing the layout of forms. </a:t>
            </a:r>
            <a:endParaRPr lang="en-US" dirty="0" smtClean="0">
              <a:solidFill>
                <a:srgbClr val="C00000"/>
              </a:solidFill>
              <a:latin typeface="Times New Roman" pitchFamily="18" charset="0"/>
              <a:cs typeface="Times New Roman" pitchFamily="18" charset="0"/>
            </a:endParaRPr>
          </a:p>
          <a:p>
            <a:pPr algn="just"/>
            <a:r>
              <a:rPr lang="en-US" sz="41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Syntax</a:t>
            </a:r>
          </a:p>
          <a:p>
            <a:pPr marL="457200" lvl="1" indent="0" algn="just">
              <a:buNone/>
            </a:pPr>
            <a:r>
              <a:rPr lang="en-US" sz="2800" dirty="0" smtClean="0">
                <a:solidFill>
                  <a:schemeClr val="tx1">
                    <a:lumMod val="95000"/>
                    <a:lumOff val="5000"/>
                  </a:schemeClr>
                </a:solidFill>
                <a:latin typeface="Times New Roman" pitchFamily="18" charset="0"/>
                <a:cs typeface="Times New Roman" pitchFamily="18" charset="0"/>
              </a:rPr>
              <a:t>&lt;</a:t>
            </a:r>
            <a:r>
              <a:rPr lang="en-US" sz="2800" dirty="0">
                <a:solidFill>
                  <a:schemeClr val="tx1">
                    <a:lumMod val="95000"/>
                    <a:lumOff val="5000"/>
                  </a:schemeClr>
                </a:solidFill>
                <a:latin typeface="Times New Roman" pitchFamily="18" charset="0"/>
                <a:cs typeface="Times New Roman" pitchFamily="18" charset="0"/>
              </a:rPr>
              <a:t>form&gt;</a:t>
            </a:r>
          </a:p>
          <a:p>
            <a:pPr marL="457200" lvl="1" indent="0" algn="just">
              <a:buNone/>
            </a:pPr>
            <a:r>
              <a:rPr lang="en-US" sz="2800" dirty="0">
                <a:solidFill>
                  <a:schemeClr val="tx1">
                    <a:lumMod val="95000"/>
                    <a:lumOff val="5000"/>
                  </a:schemeClr>
                </a:solidFill>
                <a:latin typeface="Times New Roman" pitchFamily="18" charset="0"/>
                <a:cs typeface="Times New Roman" pitchFamily="18" charset="0"/>
              </a:rPr>
              <a:t>      &lt;!--form elements--&gt;</a:t>
            </a:r>
          </a:p>
          <a:p>
            <a:pPr marL="457200" lvl="1" indent="0" algn="just">
              <a:buNone/>
            </a:pPr>
            <a:r>
              <a:rPr lang="en-US" sz="2800" dirty="0">
                <a:solidFill>
                  <a:schemeClr val="tx1">
                    <a:lumMod val="95000"/>
                    <a:lumOff val="5000"/>
                  </a:schemeClr>
                </a:solidFill>
                <a:latin typeface="Times New Roman" pitchFamily="18" charset="0"/>
                <a:cs typeface="Times New Roman" pitchFamily="18" charset="0"/>
              </a:rPr>
              <a:t>&lt;/form&gt;</a:t>
            </a:r>
          </a:p>
        </p:txBody>
      </p:sp>
    </p:spTree>
    <p:extLst>
      <p:ext uri="{BB962C8B-B14F-4D97-AF65-F5344CB8AC3E}">
        <p14:creationId xmlns:p14="http://schemas.microsoft.com/office/powerpoint/2010/main" val="25303477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620000" cy="618548"/>
          </a:xfrm>
        </p:spPr>
        <p:txBody>
          <a:bodyPr>
            <a:normAutofit fontScale="90000"/>
          </a:bodyPr>
          <a:lstStyle/>
          <a:p>
            <a:r>
              <a:rPr 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Form </a:t>
            </a:r>
            <a:r>
              <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elements</a:t>
            </a:r>
            <a:endParaRPr 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628650" y="872837"/>
            <a:ext cx="7886700" cy="5846618"/>
          </a:xfrm>
        </p:spPr>
        <p:txBody>
          <a:bodyPr>
            <a:normAutofit fontScale="62500" lnSpcReduction="20000"/>
          </a:bodyPr>
          <a:lstStyle/>
          <a:p>
            <a:pPr algn="just"/>
            <a:r>
              <a:rPr lang="en-US" dirty="0">
                <a:solidFill>
                  <a:srgbClr val="FF0000"/>
                </a:solidFill>
                <a:latin typeface="Times New Roman" pitchFamily="18" charset="0"/>
                <a:cs typeface="Times New Roman" pitchFamily="18" charset="0"/>
              </a:rPr>
              <a:t>The </a:t>
            </a:r>
            <a:r>
              <a:rPr 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&lt;form&gt; element </a:t>
            </a:r>
            <a:r>
              <a:rPr lang="en-US" dirty="0">
                <a:solidFill>
                  <a:srgbClr val="FF0000"/>
                </a:solidFill>
                <a:latin typeface="Times New Roman" pitchFamily="18" charset="0"/>
                <a:cs typeface="Times New Roman" pitchFamily="18" charset="0"/>
              </a:rPr>
              <a:t>is a container for different types of input elements, such as: text fields, checkboxes, radio buttons, submit buttons, etc</a:t>
            </a:r>
            <a:r>
              <a:rPr lang="en-US" dirty="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are the following HTML &lt;form&gt; elements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1" algn="just"/>
            <a:r>
              <a:rPr lang="en-US" b="1" dirty="0">
                <a:latin typeface="Times New Roman" pitchFamily="18" charset="0"/>
                <a:cs typeface="Times New Roman" pitchFamily="18" charset="0"/>
              </a:rPr>
              <a:t>&lt;label&gt;: </a:t>
            </a:r>
            <a:r>
              <a:rPr lang="en-US" dirty="0">
                <a:latin typeface="Times New Roman" pitchFamily="18" charset="0"/>
                <a:cs typeface="Times New Roman" pitchFamily="18" charset="0"/>
              </a:rPr>
              <a:t>It defines label for &lt;form&gt; elements.</a:t>
            </a:r>
          </a:p>
          <a:p>
            <a:pPr lvl="1" algn="just"/>
            <a:r>
              <a:rPr lang="en-US" b="1" dirty="0">
                <a:latin typeface="Times New Roman" pitchFamily="18" charset="0"/>
                <a:cs typeface="Times New Roman" pitchFamily="18" charset="0"/>
              </a:rPr>
              <a:t>&lt;input&gt;: </a:t>
            </a:r>
            <a:r>
              <a:rPr lang="en-US" dirty="0">
                <a:latin typeface="Times New Roman" pitchFamily="18" charset="0"/>
                <a:cs typeface="Times New Roman" pitchFamily="18" charset="0"/>
              </a:rPr>
              <a:t>It is used to get input data from the form in various types such as text, password, email, </a:t>
            </a:r>
            <a:r>
              <a:rPr lang="en-US" dirty="0" err="1">
                <a:latin typeface="Times New Roman" pitchFamily="18" charset="0"/>
                <a:cs typeface="Times New Roman" pitchFamily="18" charset="0"/>
              </a:rPr>
              <a:t>etc</a:t>
            </a:r>
            <a:r>
              <a:rPr lang="en-US" dirty="0">
                <a:latin typeface="Times New Roman" pitchFamily="18" charset="0"/>
                <a:cs typeface="Times New Roman" pitchFamily="18" charset="0"/>
              </a:rPr>
              <a:t> by changing its type.</a:t>
            </a:r>
          </a:p>
          <a:p>
            <a:pPr lvl="1" algn="just"/>
            <a:r>
              <a:rPr lang="en-US" b="1" dirty="0">
                <a:latin typeface="Times New Roman" pitchFamily="18" charset="0"/>
                <a:cs typeface="Times New Roman" pitchFamily="18" charset="0"/>
              </a:rPr>
              <a:t>&lt;button&gt;: </a:t>
            </a:r>
            <a:r>
              <a:rPr lang="en-US" dirty="0">
                <a:latin typeface="Times New Roman" pitchFamily="18" charset="0"/>
                <a:cs typeface="Times New Roman" pitchFamily="18" charset="0"/>
              </a:rPr>
              <a:t>It defines a clickable button to control other elements or execute a functionality.</a:t>
            </a:r>
          </a:p>
          <a:p>
            <a:pPr lvl="1" algn="just"/>
            <a:r>
              <a:rPr lang="en-US" b="1" dirty="0">
                <a:latin typeface="Times New Roman" pitchFamily="18" charset="0"/>
                <a:cs typeface="Times New Roman" pitchFamily="18" charset="0"/>
              </a:rPr>
              <a:t>&lt;select&gt;: </a:t>
            </a:r>
            <a:r>
              <a:rPr lang="en-US" dirty="0">
                <a:latin typeface="Times New Roman" pitchFamily="18" charset="0"/>
                <a:cs typeface="Times New Roman" pitchFamily="18" charset="0"/>
              </a:rPr>
              <a:t>It is used to create a drop-down list.</a:t>
            </a:r>
          </a:p>
          <a:p>
            <a:pPr lvl="1" algn="just"/>
            <a:r>
              <a:rPr lang="en-US" dirty="0">
                <a:latin typeface="Times New Roman" pitchFamily="18" charset="0"/>
                <a:cs typeface="Times New Roman" pitchFamily="18" charset="0"/>
              </a:rPr>
              <a:t>&lt;</a:t>
            </a:r>
            <a:r>
              <a:rPr lang="en-US" b="1" dirty="0" err="1">
                <a:latin typeface="Times New Roman" pitchFamily="18" charset="0"/>
                <a:cs typeface="Times New Roman" pitchFamily="18" charset="0"/>
              </a:rPr>
              <a:t>textarea</a:t>
            </a:r>
            <a:r>
              <a:rPr lang="en-US" b="1" dirty="0">
                <a:latin typeface="Times New Roman" pitchFamily="18" charset="0"/>
                <a:cs typeface="Times New Roman" pitchFamily="18" charset="0"/>
              </a:rPr>
              <a:t>&gt;: </a:t>
            </a:r>
            <a:r>
              <a:rPr lang="en-US" dirty="0">
                <a:latin typeface="Times New Roman" pitchFamily="18" charset="0"/>
                <a:cs typeface="Times New Roman" pitchFamily="18" charset="0"/>
              </a:rPr>
              <a:t>It is used to get input long text content.</a:t>
            </a:r>
          </a:p>
          <a:p>
            <a:pPr lvl="1" algn="just"/>
            <a:r>
              <a:rPr lang="en-US" dirty="0">
                <a:latin typeface="Times New Roman" pitchFamily="18" charset="0"/>
                <a:cs typeface="Times New Roman" pitchFamily="18" charset="0"/>
              </a:rPr>
              <a:t>&lt;</a:t>
            </a:r>
            <a:r>
              <a:rPr lang="en-US" b="1" dirty="0" err="1">
                <a:latin typeface="Times New Roman" pitchFamily="18" charset="0"/>
                <a:cs typeface="Times New Roman" pitchFamily="18" charset="0"/>
              </a:rPr>
              <a:t>fieldset</a:t>
            </a:r>
            <a:r>
              <a:rPr lang="en-US" b="1" dirty="0">
                <a:latin typeface="Times New Roman" pitchFamily="18" charset="0"/>
                <a:cs typeface="Times New Roman" pitchFamily="18" charset="0"/>
              </a:rPr>
              <a:t>&gt;: </a:t>
            </a:r>
            <a:r>
              <a:rPr lang="en-US" dirty="0">
                <a:latin typeface="Times New Roman" pitchFamily="18" charset="0"/>
                <a:cs typeface="Times New Roman" pitchFamily="18" charset="0"/>
              </a:rPr>
              <a:t>It is used to draw a box around other form elements and group the related data.</a:t>
            </a:r>
          </a:p>
          <a:p>
            <a:pPr lvl="1" algn="just"/>
            <a:r>
              <a:rPr lang="en-US" b="1" dirty="0">
                <a:latin typeface="Times New Roman" pitchFamily="18" charset="0"/>
                <a:cs typeface="Times New Roman" pitchFamily="18" charset="0"/>
              </a:rPr>
              <a:t>&lt;legend&gt;: </a:t>
            </a:r>
            <a:r>
              <a:rPr lang="en-US" dirty="0">
                <a:latin typeface="Times New Roman" pitchFamily="18" charset="0"/>
                <a:cs typeface="Times New Roman" pitchFamily="18" charset="0"/>
              </a:rPr>
              <a:t>It defines a caption for </a:t>
            </a:r>
            <a:r>
              <a:rPr lang="en-US" dirty="0" err="1">
                <a:latin typeface="Times New Roman" pitchFamily="18" charset="0"/>
                <a:cs typeface="Times New Roman" pitchFamily="18" charset="0"/>
              </a:rPr>
              <a:t>fieldset</a:t>
            </a:r>
            <a:r>
              <a:rPr lang="en-US" dirty="0">
                <a:latin typeface="Times New Roman" pitchFamily="18" charset="0"/>
                <a:cs typeface="Times New Roman" pitchFamily="18" charset="0"/>
              </a:rPr>
              <a:t> elements.</a:t>
            </a:r>
          </a:p>
          <a:p>
            <a:pPr lvl="1" algn="just"/>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datalist</a:t>
            </a:r>
            <a:r>
              <a:rPr lang="en-US" b="1" dirty="0">
                <a:latin typeface="Times New Roman" pitchFamily="18" charset="0"/>
                <a:cs typeface="Times New Roman" pitchFamily="18" charset="0"/>
              </a:rPr>
              <a:t>&gt;: </a:t>
            </a:r>
            <a:r>
              <a:rPr lang="en-US" dirty="0">
                <a:latin typeface="Times New Roman" pitchFamily="18" charset="0"/>
                <a:cs typeface="Times New Roman" pitchFamily="18" charset="0"/>
              </a:rPr>
              <a:t>It is used to specify pre-defined list options for input controls.</a:t>
            </a:r>
          </a:p>
          <a:p>
            <a:pPr lvl="1" algn="just"/>
            <a:r>
              <a:rPr lang="en-US" b="1" dirty="0">
                <a:latin typeface="Times New Roman" pitchFamily="18" charset="0"/>
                <a:cs typeface="Times New Roman" pitchFamily="18" charset="0"/>
              </a:rPr>
              <a:t>&lt;output&gt;: </a:t>
            </a:r>
            <a:r>
              <a:rPr lang="en-US" dirty="0">
                <a:latin typeface="Times New Roman" pitchFamily="18" charset="0"/>
                <a:cs typeface="Times New Roman" pitchFamily="18" charset="0"/>
              </a:rPr>
              <a:t>It displays the output of performed calculations.</a:t>
            </a:r>
          </a:p>
          <a:p>
            <a:pPr lvl="1" algn="just"/>
            <a:r>
              <a:rPr lang="en-US" b="1" dirty="0">
                <a:latin typeface="Times New Roman" pitchFamily="18" charset="0"/>
                <a:cs typeface="Times New Roman" pitchFamily="18" charset="0"/>
              </a:rPr>
              <a:t>&lt;option&gt;: </a:t>
            </a:r>
            <a:r>
              <a:rPr lang="en-US" dirty="0">
                <a:latin typeface="Times New Roman" pitchFamily="18" charset="0"/>
                <a:cs typeface="Times New Roman" pitchFamily="18" charset="0"/>
              </a:rPr>
              <a:t>It is used to define options in a drop-down list.</a:t>
            </a:r>
          </a:p>
          <a:p>
            <a:pPr lvl="1" algn="just"/>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optgroup</a:t>
            </a:r>
            <a:r>
              <a:rPr lang="en-US" b="1" dirty="0">
                <a:latin typeface="Times New Roman" pitchFamily="18" charset="0"/>
                <a:cs typeface="Times New Roman" pitchFamily="18" charset="0"/>
              </a:rPr>
              <a:t>&gt;: </a:t>
            </a:r>
            <a:r>
              <a:rPr lang="en-US" dirty="0">
                <a:latin typeface="Times New Roman" pitchFamily="18" charset="0"/>
                <a:cs typeface="Times New Roman" pitchFamily="18" charset="0"/>
              </a:rPr>
              <a:t>It is used to define group-related options in a drop-down list.</a:t>
            </a:r>
          </a:p>
        </p:txBody>
      </p:sp>
    </p:spTree>
    <p:extLst>
      <p:ext uri="{BB962C8B-B14F-4D97-AF65-F5344CB8AC3E}">
        <p14:creationId xmlns:p14="http://schemas.microsoft.com/office/powerpoint/2010/main" val="21620527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The </a:t>
            </a:r>
            <a:r>
              <a:rPr lang="en-US" dirty="0">
                <a:solidFill>
                  <a:srgbClr val="C00000"/>
                </a:solidFill>
                <a:latin typeface="Times New Roman" pitchFamily="18" charset="0"/>
                <a:cs typeface="Times New Roman" pitchFamily="18" charset="0"/>
              </a:rPr>
              <a:t>&lt;</a:t>
            </a:r>
            <a:r>
              <a:rPr 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input</a:t>
            </a:r>
            <a:r>
              <a:rPr lang="en-US" dirty="0">
                <a:solidFill>
                  <a:srgbClr val="C00000"/>
                </a:solidFill>
                <a:latin typeface="Times New Roman" pitchFamily="18" charset="0"/>
                <a:cs typeface="Times New Roman" pitchFamily="18" charset="0"/>
              </a:rPr>
              <a:t>&gt; </a:t>
            </a:r>
            <a:r>
              <a:rPr lang="en-US" dirty="0" smtClean="0">
                <a:latin typeface="Times New Roman" pitchFamily="18" charset="0"/>
                <a:cs typeface="Times New Roman" pitchFamily="18" charset="0"/>
              </a:rPr>
              <a:t>Element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One </a:t>
            </a:r>
            <a:r>
              <a:rPr lang="en-US" dirty="0">
                <a:latin typeface="Times New Roman" pitchFamily="18" charset="0"/>
                <a:cs typeface="Times New Roman" pitchFamily="18" charset="0"/>
              </a:rPr>
              <a:t>of the most used form element is the &lt;input&gt; element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&lt;input&gt; element can be displayed in several ways, depending on the type attribute.</a:t>
            </a:r>
          </a:p>
        </p:txBody>
      </p:sp>
      <p:sp>
        <p:nvSpPr>
          <p:cNvPr id="4" name="Rectangle 3"/>
          <p:cNvSpPr/>
          <p:nvPr/>
        </p:nvSpPr>
        <p:spPr>
          <a:xfrm>
            <a:off x="1250372" y="4075093"/>
            <a:ext cx="5912428" cy="954107"/>
          </a:xfrm>
          <a:prstGeom prst="rect">
            <a:avLst/>
          </a:prstGeom>
        </p:spPr>
        <p:txBody>
          <a:bodyPr wrap="square">
            <a:spAutoFit/>
          </a:bodyPr>
          <a:lstStyle/>
          <a:p>
            <a:r>
              <a:rPr lang="en-US" sz="2000" b="1" dirty="0">
                <a:solidFill>
                  <a:srgbClr val="000000"/>
                </a:solidFill>
                <a:effectLst>
                  <a:outerShdw blurRad="38100" dist="38100" dir="2700000" algn="tl">
                    <a:srgbClr val="000000">
                      <a:alpha val="43137"/>
                    </a:srgbClr>
                  </a:outerShdw>
                </a:effectLst>
                <a:latin typeface="Segoe UI" panose="020B0502040204020203" pitchFamily="34" charset="0"/>
              </a:rPr>
              <a:t>Example</a:t>
            </a:r>
          </a:p>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label</a:t>
            </a:r>
            <a:r>
              <a:rPr lang="en-US" dirty="0">
                <a:solidFill>
                  <a:srgbClr val="FF0000"/>
                </a:solidFill>
                <a:latin typeface="Consolas" panose="020B0609020204030204" pitchFamily="49" charset="0"/>
              </a:rPr>
              <a:t> for</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fname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First name:</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/label</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input</a:t>
            </a:r>
            <a:r>
              <a:rPr lang="en-US" dirty="0">
                <a:solidFill>
                  <a:srgbClr val="FF0000"/>
                </a:solidFill>
                <a:latin typeface="Consolas" panose="020B0609020204030204" pitchFamily="49" charset="0"/>
              </a:rPr>
              <a:t> type</a:t>
            </a:r>
            <a:r>
              <a:rPr lang="en-US" dirty="0">
                <a:solidFill>
                  <a:srgbClr val="0000CD"/>
                </a:solidFill>
                <a:latin typeface="Consolas" panose="020B0609020204030204" pitchFamily="49" charset="0"/>
              </a:rPr>
              <a:t>="text"</a:t>
            </a:r>
            <a:r>
              <a:rPr lang="en-US" dirty="0">
                <a:solidFill>
                  <a:srgbClr val="FF0000"/>
                </a:solidFill>
                <a:latin typeface="Consolas" panose="020B0609020204030204" pitchFamily="49" charset="0"/>
              </a:rPr>
              <a:t> id</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fname</a:t>
            </a:r>
            <a:r>
              <a:rPr lang="en-US" dirty="0">
                <a:solidFill>
                  <a:srgbClr val="0000CD"/>
                </a:solidFill>
                <a:latin typeface="Consolas" panose="020B0609020204030204" pitchFamily="49" charset="0"/>
              </a:rPr>
              <a:t>"</a:t>
            </a:r>
            <a:r>
              <a:rPr lang="en-US" dirty="0">
                <a:solidFill>
                  <a:srgbClr val="FF0000"/>
                </a:solidFill>
                <a:latin typeface="Consolas" panose="020B0609020204030204" pitchFamily="49" charset="0"/>
              </a:rPr>
              <a:t> name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fname</a:t>
            </a:r>
            <a:r>
              <a:rPr lang="en-US" dirty="0" smtClean="0">
                <a:solidFill>
                  <a:srgbClr val="0000CD"/>
                </a:solidFill>
                <a:latin typeface="Consolas" panose="020B0609020204030204" pitchFamily="49" charset="0"/>
              </a:rPr>
              <a:t>"&gt;</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8444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632" y="337415"/>
            <a:ext cx="7886700" cy="1061893"/>
          </a:xfrm>
        </p:spPr>
        <p:txBody>
          <a:bodyPr/>
          <a:lstStyle/>
          <a:p>
            <a:r>
              <a:rPr lang="en-US" b="1" dirty="0">
                <a:latin typeface="Times New Roman" pitchFamily="18" charset="0"/>
                <a:cs typeface="Times New Roman" pitchFamily="18" charset="0"/>
              </a:rPr>
              <a:t>The </a:t>
            </a:r>
            <a:r>
              <a:rPr lang="en-US" b="1" dirty="0">
                <a:solidFill>
                  <a:srgbClr val="C00000"/>
                </a:solidFill>
                <a:latin typeface="Times New Roman" pitchFamily="18" charset="0"/>
                <a:cs typeface="Times New Roman" pitchFamily="18" charset="0"/>
              </a:rPr>
              <a:t>&lt;</a:t>
            </a:r>
            <a:r>
              <a:rPr lang="en-US" b="1" dirty="0" smtClean="0">
                <a:solidFill>
                  <a:srgbClr val="C00000"/>
                </a:solidFill>
                <a:latin typeface="Times New Roman" pitchFamily="18" charset="0"/>
                <a:cs typeface="Times New Roman" pitchFamily="18" charset="0"/>
              </a:rPr>
              <a:t>label&gt; </a:t>
            </a:r>
            <a:r>
              <a:rPr lang="en-US" b="1" dirty="0" smtClean="0">
                <a:latin typeface="Times New Roman" pitchFamily="18" charset="0"/>
                <a:cs typeface="Times New Roman" pitchFamily="18" charset="0"/>
              </a:rPr>
              <a:t>Element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&lt;</a:t>
            </a:r>
            <a:r>
              <a:rPr lang="en-US" b="1" dirty="0">
                <a:latin typeface="Times New Roman" pitchFamily="18" charset="0"/>
                <a:cs typeface="Times New Roman" pitchFamily="18" charset="0"/>
              </a:rPr>
              <a:t>label</a:t>
            </a:r>
            <a:r>
              <a:rPr lang="en-US" dirty="0">
                <a:latin typeface="Times New Roman" pitchFamily="18" charset="0"/>
                <a:cs typeface="Times New Roman" pitchFamily="18" charset="0"/>
              </a:rPr>
              <a:t>&gt; element defines a label for several form elements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&lt;</a:t>
            </a:r>
            <a:r>
              <a:rPr lang="en-US" b="1" dirty="0">
                <a:latin typeface="Times New Roman" pitchFamily="18" charset="0"/>
                <a:cs typeface="Times New Roman" pitchFamily="18" charset="0"/>
              </a:rPr>
              <a:t>label</a:t>
            </a:r>
            <a:r>
              <a:rPr lang="en-US" dirty="0">
                <a:latin typeface="Times New Roman" pitchFamily="18" charset="0"/>
                <a:cs typeface="Times New Roman" pitchFamily="18" charset="0"/>
              </a:rPr>
              <a:t>&gt; element is useful for screen-reader users, because the screen-reader will read out loud the label when the user focus on the input element.</a:t>
            </a:r>
          </a:p>
        </p:txBody>
      </p:sp>
    </p:spTree>
    <p:extLst>
      <p:ext uri="{BB962C8B-B14F-4D97-AF65-F5344CB8AC3E}">
        <p14:creationId xmlns:p14="http://schemas.microsoft.com/office/powerpoint/2010/main" val="5736867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solidFill>
                  <a:srgbClr val="000000"/>
                </a:solidFill>
                <a:latin typeface="Times New Roman" pitchFamily="18" charset="0"/>
                <a:cs typeface="Times New Roman" pitchFamily="18" charset="0"/>
              </a:rPr>
              <a:t>The </a:t>
            </a:r>
            <a:r>
              <a:rPr lang="en-US" altLang="en-US" dirty="0">
                <a:solidFill>
                  <a:srgbClr val="C00000"/>
                </a:solidFill>
                <a:latin typeface="Times New Roman" pitchFamily="18" charset="0"/>
                <a:cs typeface="Times New Roman" pitchFamily="18" charset="0"/>
              </a:rPr>
              <a:t>&lt;select&gt; </a:t>
            </a:r>
            <a:r>
              <a:rPr lang="en-US" altLang="en-US" dirty="0" smtClean="0">
                <a:solidFill>
                  <a:srgbClr val="000000"/>
                </a:solidFill>
                <a:latin typeface="Times New Roman" pitchFamily="18" charset="0"/>
                <a:cs typeface="Times New Roman" pitchFamily="18" charset="0"/>
              </a:rPr>
              <a:t>Element</a:t>
            </a:r>
            <a:endParaRPr lang="en-US" dirty="0">
              <a:latin typeface="Times New Roman" pitchFamily="18" charset="0"/>
              <a:cs typeface="Times New Roman" pitchFamily="18" charset="0"/>
            </a:endParaRPr>
          </a:p>
        </p:txBody>
      </p:sp>
      <p:sp>
        <p:nvSpPr>
          <p:cNvPr id="4" name="Rectangle 1"/>
          <p:cNvSpPr>
            <a:spLocks noGrp="1" noChangeArrowheads="1"/>
          </p:cNvSpPr>
          <p:nvPr>
            <p:ph idx="1"/>
          </p:nvPr>
        </p:nvSpPr>
        <p:spPr bwMode="auto">
          <a:xfrm>
            <a:off x="1172441" y="1682927"/>
            <a:ext cx="6904759" cy="2641692"/>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Verdana" panose="020B0604030504040204" pitchFamily="34" charset="0"/>
              </a:rPr>
              <a:t>The </a:t>
            </a:r>
            <a:r>
              <a:rPr kumimoji="0" lang="en-US" altLang="en-US" sz="1600" b="0" i="0" u="none" strike="noStrike" cap="none" normalizeH="0" baseline="0" dirty="0" smtClean="0">
                <a:ln>
                  <a:noFill/>
                </a:ln>
                <a:solidFill>
                  <a:srgbClr val="DC143C"/>
                </a:solidFill>
                <a:effectLst/>
                <a:latin typeface="Consolas" panose="020B0609020204030204" pitchFamily="49" charset="0"/>
              </a:rPr>
              <a:t>&lt;select&gt;</a:t>
            </a:r>
            <a:r>
              <a:rPr kumimoji="0" lang="en-US" altLang="en-US" sz="1600" b="0" i="0" u="none" strike="noStrike" cap="none" normalizeH="0" baseline="0" dirty="0" smtClean="0">
                <a:ln>
                  <a:noFill/>
                </a:ln>
                <a:solidFill>
                  <a:srgbClr val="000000"/>
                </a:solidFill>
                <a:effectLst/>
                <a:latin typeface="Verdana" panose="020B0604030504040204" pitchFamily="34" charset="0"/>
              </a:rPr>
              <a:t> element defines a drop-down list:</a:t>
            </a:r>
            <a:endParaRPr kumimoji="0" lang="en-US" altLang="en-US"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CD"/>
                </a:solidFill>
                <a:effectLst/>
                <a:latin typeface="Consolas" panose="020B0609020204030204" pitchFamily="49" charset="0"/>
              </a:rPr>
              <a:t>&lt;</a:t>
            </a:r>
            <a:r>
              <a:rPr kumimoji="0" lang="en-US" altLang="en-US" sz="1600" b="0" i="0" u="none" strike="noStrike" cap="none" normalizeH="0" baseline="0" dirty="0" smtClean="0">
                <a:ln>
                  <a:noFill/>
                </a:ln>
                <a:solidFill>
                  <a:srgbClr val="A52A2A"/>
                </a:solidFill>
                <a:effectLst/>
                <a:latin typeface="Consolas" panose="020B0609020204030204" pitchFamily="49" charset="0"/>
              </a:rPr>
              <a:t>label</a:t>
            </a:r>
            <a:r>
              <a:rPr kumimoji="0" lang="en-US" altLang="en-US" sz="1600" b="0" i="0" u="none" strike="noStrike" cap="none" normalizeH="0" baseline="0" dirty="0" smtClean="0">
                <a:ln>
                  <a:noFill/>
                </a:ln>
                <a:solidFill>
                  <a:srgbClr val="FF0000"/>
                </a:solidFill>
                <a:effectLst/>
                <a:latin typeface="Consolas" panose="020B0609020204030204" pitchFamily="49" charset="0"/>
              </a:rPr>
              <a:t> for</a:t>
            </a:r>
            <a:r>
              <a:rPr kumimoji="0" lang="en-US" altLang="en-US" sz="1600" b="0" i="0" u="none" strike="noStrike" cap="none" normalizeH="0" baseline="0" dirty="0" smtClean="0">
                <a:ln>
                  <a:noFill/>
                </a:ln>
                <a:solidFill>
                  <a:srgbClr val="0000CD"/>
                </a:solidFill>
                <a:effectLst/>
                <a:latin typeface="Consolas" panose="020B0609020204030204" pitchFamily="49" charset="0"/>
              </a:rPr>
              <a:t>="cars"&gt;</a:t>
            </a:r>
            <a:r>
              <a:rPr kumimoji="0" lang="en-US" altLang="en-US" sz="1600" b="0" i="0" u="none" strike="noStrike" cap="none" normalizeH="0" baseline="0" dirty="0" smtClean="0">
                <a:ln>
                  <a:noFill/>
                </a:ln>
                <a:solidFill>
                  <a:srgbClr val="000000"/>
                </a:solidFill>
                <a:effectLst/>
                <a:latin typeface="Consolas" panose="020B0609020204030204" pitchFamily="49" charset="0"/>
              </a:rPr>
              <a:t>Choose a car:</a:t>
            </a:r>
            <a:r>
              <a:rPr kumimoji="0" lang="en-US" altLang="en-US" sz="1600" b="0" i="0" u="none" strike="noStrike" cap="none" normalizeH="0" baseline="0" dirty="0" smtClean="0">
                <a:ln>
                  <a:noFill/>
                </a:ln>
                <a:solidFill>
                  <a:srgbClr val="0000CD"/>
                </a:solidFill>
                <a:effectLst/>
                <a:latin typeface="Consolas" panose="020B0609020204030204" pitchFamily="49" charset="0"/>
              </a:rPr>
              <a:t>&lt;</a:t>
            </a:r>
            <a:r>
              <a:rPr kumimoji="0" lang="en-US" altLang="en-US" sz="1600" b="0" i="0" u="none" strike="noStrike" cap="none" normalizeH="0" baseline="0" dirty="0" smtClean="0">
                <a:ln>
                  <a:noFill/>
                </a:ln>
                <a:solidFill>
                  <a:srgbClr val="A52A2A"/>
                </a:solidFill>
                <a:effectLst/>
                <a:latin typeface="Consolas" panose="020B0609020204030204" pitchFamily="49" charset="0"/>
              </a:rPr>
              <a:t>/label</a:t>
            </a:r>
            <a:r>
              <a:rPr kumimoji="0" lang="en-US" altLang="en-US" sz="1600" b="0" i="0" u="none" strike="noStrike" cap="none" normalizeH="0" baseline="0" dirty="0" smtClean="0">
                <a:ln>
                  <a:noFill/>
                </a:ln>
                <a:solidFill>
                  <a:srgbClr val="0000CD"/>
                </a:solidFill>
                <a:effectLst/>
                <a:latin typeface="Consolas" panose="020B0609020204030204" pitchFamily="49" charset="0"/>
              </a:rPr>
              <a:t>&gt;</a:t>
            </a:r>
            <a:r>
              <a:rPr kumimoji="0" lang="en-US" altLang="en-US" sz="1600" b="0" i="0" u="none" strike="noStrike" cap="none" normalizeH="0" baseline="0" dirty="0" smtClean="0">
                <a:ln>
                  <a:noFill/>
                </a:ln>
                <a:solidFill>
                  <a:srgbClr val="000000"/>
                </a:solidFill>
                <a:effectLst/>
                <a:latin typeface="Consolas" panose="020B0609020204030204" pitchFamily="49" charset="0"/>
              </a:rPr>
              <a:t/>
            </a:r>
            <a:br>
              <a:rPr kumimoji="0" lang="en-US" altLang="en-US" sz="1600" b="0" i="0" u="none" strike="noStrike" cap="none" normalizeH="0" baseline="0" dirty="0" smtClean="0">
                <a:ln>
                  <a:noFill/>
                </a:ln>
                <a:solidFill>
                  <a:srgbClr val="000000"/>
                </a:solidFill>
                <a:effectLst/>
                <a:latin typeface="Consolas" panose="020B0609020204030204" pitchFamily="49" charset="0"/>
              </a:rPr>
            </a:br>
            <a:r>
              <a:rPr kumimoji="0" lang="en-US" altLang="en-US" sz="1600" b="0" i="0" u="none" strike="noStrike" cap="none" normalizeH="0" baseline="0" dirty="0" smtClean="0">
                <a:ln>
                  <a:noFill/>
                </a:ln>
                <a:solidFill>
                  <a:srgbClr val="0000CD"/>
                </a:solidFill>
                <a:effectLst/>
                <a:latin typeface="Consolas" panose="020B0609020204030204" pitchFamily="49" charset="0"/>
              </a:rPr>
              <a:t>&lt;</a:t>
            </a:r>
            <a:r>
              <a:rPr kumimoji="0" lang="en-US" altLang="en-US" sz="1600" b="0" i="0" u="none" strike="noStrike" cap="none" normalizeH="0" baseline="0" dirty="0" smtClean="0">
                <a:ln>
                  <a:noFill/>
                </a:ln>
                <a:solidFill>
                  <a:srgbClr val="A52A2A"/>
                </a:solidFill>
                <a:effectLst/>
                <a:latin typeface="Consolas" panose="020B0609020204030204" pitchFamily="49" charset="0"/>
              </a:rPr>
              <a:t>select</a:t>
            </a:r>
            <a:r>
              <a:rPr kumimoji="0" lang="en-US" altLang="en-US" sz="1600" b="0" i="0" u="none" strike="noStrike" cap="none" normalizeH="0" baseline="0" dirty="0" smtClean="0">
                <a:ln>
                  <a:noFill/>
                </a:ln>
                <a:solidFill>
                  <a:srgbClr val="FF0000"/>
                </a:solidFill>
                <a:effectLst/>
                <a:latin typeface="Consolas" panose="020B0609020204030204" pitchFamily="49" charset="0"/>
              </a:rPr>
              <a:t> id</a:t>
            </a:r>
            <a:r>
              <a:rPr kumimoji="0" lang="en-US" altLang="en-US" sz="1600" b="0" i="0" u="none" strike="noStrike" cap="none" normalizeH="0" baseline="0" dirty="0" smtClean="0">
                <a:ln>
                  <a:noFill/>
                </a:ln>
                <a:solidFill>
                  <a:srgbClr val="0000CD"/>
                </a:solidFill>
                <a:effectLst/>
                <a:latin typeface="Consolas" panose="020B0609020204030204" pitchFamily="49" charset="0"/>
              </a:rPr>
              <a:t>="cars"</a:t>
            </a:r>
            <a:r>
              <a:rPr kumimoji="0" lang="en-US" altLang="en-US" sz="1600" b="0" i="0" u="none" strike="noStrike" cap="none" normalizeH="0" baseline="0" dirty="0" smtClean="0">
                <a:ln>
                  <a:noFill/>
                </a:ln>
                <a:solidFill>
                  <a:srgbClr val="FF0000"/>
                </a:solidFill>
                <a:effectLst/>
                <a:latin typeface="Consolas" panose="020B0609020204030204" pitchFamily="49" charset="0"/>
              </a:rPr>
              <a:t> name</a:t>
            </a:r>
            <a:r>
              <a:rPr kumimoji="0" lang="en-US" altLang="en-US" sz="1600" b="0" i="0" u="none" strike="noStrike" cap="none" normalizeH="0" baseline="0" dirty="0" smtClean="0">
                <a:ln>
                  <a:noFill/>
                </a:ln>
                <a:solidFill>
                  <a:srgbClr val="0000CD"/>
                </a:solidFill>
                <a:effectLst/>
                <a:latin typeface="Consolas" panose="020B0609020204030204" pitchFamily="49" charset="0"/>
              </a:rPr>
              <a:t>="cars"&gt;</a:t>
            </a:r>
            <a:r>
              <a:rPr kumimoji="0" lang="en-US" altLang="en-US" sz="1600" b="0" i="0" u="none" strike="noStrike" cap="none" normalizeH="0" baseline="0" dirty="0" smtClean="0">
                <a:ln>
                  <a:noFill/>
                </a:ln>
                <a:solidFill>
                  <a:srgbClr val="000000"/>
                </a:solidFill>
                <a:effectLst/>
                <a:latin typeface="Consolas" panose="020B0609020204030204" pitchFamily="49" charset="0"/>
              </a:rPr>
              <a:t/>
            </a:r>
            <a:br>
              <a:rPr kumimoji="0" lang="en-US" altLang="en-US" sz="1600" b="0" i="0" u="none" strike="noStrike" cap="none" normalizeH="0" baseline="0" dirty="0" smtClean="0">
                <a:ln>
                  <a:noFill/>
                </a:ln>
                <a:solidFill>
                  <a:srgbClr val="000000"/>
                </a:solidFill>
                <a:effectLst/>
                <a:latin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00CD"/>
                </a:solidFill>
                <a:effectLst/>
                <a:latin typeface="Consolas" panose="020B0609020204030204" pitchFamily="49" charset="0"/>
              </a:rPr>
              <a:t>&lt;</a:t>
            </a:r>
            <a:r>
              <a:rPr kumimoji="0" lang="en-US" altLang="en-US" sz="1600" b="0" i="0" u="none" strike="noStrike" cap="none" normalizeH="0" baseline="0" dirty="0" smtClean="0">
                <a:ln>
                  <a:noFill/>
                </a:ln>
                <a:solidFill>
                  <a:srgbClr val="A52A2A"/>
                </a:solidFill>
                <a:effectLst/>
                <a:latin typeface="Consolas" panose="020B0609020204030204" pitchFamily="49" charset="0"/>
              </a:rPr>
              <a:t>option</a:t>
            </a:r>
            <a:r>
              <a:rPr kumimoji="0" lang="en-US" altLang="en-US" sz="1600" b="0" i="0" u="none" strike="noStrike" cap="none" normalizeH="0" baseline="0" dirty="0" smtClean="0">
                <a:ln>
                  <a:noFill/>
                </a:ln>
                <a:solidFill>
                  <a:srgbClr val="FF0000"/>
                </a:solidFill>
                <a:effectLst/>
                <a:latin typeface="Consolas" panose="020B0609020204030204" pitchFamily="49" charset="0"/>
              </a:rPr>
              <a:t> value</a:t>
            </a:r>
            <a:r>
              <a:rPr kumimoji="0" lang="en-US" altLang="en-US" sz="1600" b="0" i="0" u="none" strike="noStrike" cap="none" normalizeH="0" baseline="0" dirty="0" smtClean="0">
                <a:ln>
                  <a:noFill/>
                </a:ln>
                <a:solidFill>
                  <a:srgbClr val="0000CD"/>
                </a:solidFill>
                <a:effectLst/>
                <a:latin typeface="Consolas" panose="020B0609020204030204" pitchFamily="49" charset="0"/>
              </a:rPr>
              <a:t>="</a:t>
            </a:r>
            <a:r>
              <a:rPr kumimoji="0" lang="en-US" altLang="en-US" sz="1600" b="0" i="0" u="none" strike="noStrike" cap="none" normalizeH="0" baseline="0" dirty="0" err="1" smtClean="0">
                <a:ln>
                  <a:noFill/>
                </a:ln>
                <a:solidFill>
                  <a:srgbClr val="0000CD"/>
                </a:solidFill>
                <a:effectLst/>
                <a:latin typeface="Consolas" panose="020B0609020204030204" pitchFamily="49" charset="0"/>
              </a:rPr>
              <a:t>volvo</a:t>
            </a:r>
            <a:r>
              <a:rPr kumimoji="0" lang="en-US" altLang="en-US" sz="1600" b="0" i="0" u="none" strike="noStrike" cap="none" normalizeH="0" baseline="0" dirty="0" smtClean="0">
                <a:ln>
                  <a:noFill/>
                </a:ln>
                <a:solidFill>
                  <a:srgbClr val="0000CD"/>
                </a:solidFill>
                <a:effectLst/>
                <a:latin typeface="Consolas" panose="020B0609020204030204" pitchFamily="49" charset="0"/>
              </a:rPr>
              <a:t>"&gt;</a:t>
            </a:r>
            <a:r>
              <a:rPr kumimoji="0" lang="en-US" altLang="en-US" sz="1600" b="0" i="0" u="none" strike="noStrike" cap="none" normalizeH="0" baseline="0" dirty="0" smtClean="0">
                <a:ln>
                  <a:noFill/>
                </a:ln>
                <a:solidFill>
                  <a:srgbClr val="000000"/>
                </a:solidFill>
                <a:effectLst/>
                <a:latin typeface="Consolas" panose="020B0609020204030204" pitchFamily="49" charset="0"/>
              </a:rPr>
              <a:t>Volvo</a:t>
            </a:r>
            <a:r>
              <a:rPr kumimoji="0" lang="en-US" altLang="en-US" sz="1600" b="0" i="0" u="none" strike="noStrike" cap="none" normalizeH="0" baseline="0" dirty="0" smtClean="0">
                <a:ln>
                  <a:noFill/>
                </a:ln>
                <a:solidFill>
                  <a:srgbClr val="0000CD"/>
                </a:solidFill>
                <a:effectLst/>
                <a:latin typeface="Consolas" panose="020B0609020204030204" pitchFamily="49" charset="0"/>
              </a:rPr>
              <a:t>&lt;</a:t>
            </a:r>
            <a:r>
              <a:rPr kumimoji="0" lang="en-US" altLang="en-US" sz="1600" b="0" i="0" u="none" strike="noStrike" cap="none" normalizeH="0" baseline="0" dirty="0" smtClean="0">
                <a:ln>
                  <a:noFill/>
                </a:ln>
                <a:solidFill>
                  <a:srgbClr val="A52A2A"/>
                </a:solidFill>
                <a:effectLst/>
                <a:latin typeface="Consolas" panose="020B0609020204030204" pitchFamily="49" charset="0"/>
              </a:rPr>
              <a:t>/option</a:t>
            </a:r>
            <a:r>
              <a:rPr kumimoji="0" lang="en-US" altLang="en-US" sz="1600" b="0" i="0" u="none" strike="noStrike" cap="none" normalizeH="0" baseline="0" dirty="0" smtClean="0">
                <a:ln>
                  <a:noFill/>
                </a:ln>
                <a:solidFill>
                  <a:srgbClr val="0000CD"/>
                </a:solidFill>
                <a:effectLst/>
                <a:latin typeface="Consolas" panose="020B0609020204030204" pitchFamily="49" charset="0"/>
              </a:rPr>
              <a:t>&gt;</a:t>
            </a:r>
            <a:r>
              <a:rPr kumimoji="0" lang="en-US" altLang="en-US" sz="1600" b="0" i="0" u="none" strike="noStrike" cap="none" normalizeH="0" baseline="0" dirty="0" smtClean="0">
                <a:ln>
                  <a:noFill/>
                </a:ln>
                <a:solidFill>
                  <a:srgbClr val="000000"/>
                </a:solidFill>
                <a:effectLst/>
                <a:latin typeface="Consolas" panose="020B0609020204030204" pitchFamily="49" charset="0"/>
              </a:rPr>
              <a:t/>
            </a:r>
            <a:br>
              <a:rPr kumimoji="0" lang="en-US" altLang="en-US" sz="1600" b="0" i="0" u="none" strike="noStrike" cap="none" normalizeH="0" baseline="0" dirty="0" smtClean="0">
                <a:ln>
                  <a:noFill/>
                </a:ln>
                <a:solidFill>
                  <a:srgbClr val="000000"/>
                </a:solidFill>
                <a:effectLst/>
                <a:latin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00CD"/>
                </a:solidFill>
                <a:effectLst/>
                <a:latin typeface="Consolas" panose="020B0609020204030204" pitchFamily="49" charset="0"/>
              </a:rPr>
              <a:t>&lt;</a:t>
            </a:r>
            <a:r>
              <a:rPr kumimoji="0" lang="en-US" altLang="en-US" sz="1600" b="0" i="0" u="none" strike="noStrike" cap="none" normalizeH="0" baseline="0" dirty="0" smtClean="0">
                <a:ln>
                  <a:noFill/>
                </a:ln>
                <a:solidFill>
                  <a:srgbClr val="A52A2A"/>
                </a:solidFill>
                <a:effectLst/>
                <a:latin typeface="Consolas" panose="020B0609020204030204" pitchFamily="49" charset="0"/>
              </a:rPr>
              <a:t>option</a:t>
            </a:r>
            <a:r>
              <a:rPr kumimoji="0" lang="en-US" altLang="en-US" sz="1600" b="0" i="0" u="none" strike="noStrike" cap="none" normalizeH="0" baseline="0" dirty="0" smtClean="0">
                <a:ln>
                  <a:noFill/>
                </a:ln>
                <a:solidFill>
                  <a:srgbClr val="FF0000"/>
                </a:solidFill>
                <a:effectLst/>
                <a:latin typeface="Consolas" panose="020B0609020204030204" pitchFamily="49" charset="0"/>
              </a:rPr>
              <a:t> value</a:t>
            </a:r>
            <a:r>
              <a:rPr kumimoji="0" lang="en-US" altLang="en-US" sz="1600" b="0" i="0" u="none" strike="noStrike" cap="none" normalizeH="0" baseline="0" dirty="0" smtClean="0">
                <a:ln>
                  <a:noFill/>
                </a:ln>
                <a:solidFill>
                  <a:srgbClr val="0000CD"/>
                </a:solidFill>
                <a:effectLst/>
                <a:latin typeface="Consolas" panose="020B0609020204030204" pitchFamily="49" charset="0"/>
              </a:rPr>
              <a:t>="</a:t>
            </a:r>
            <a:r>
              <a:rPr kumimoji="0" lang="en-US" altLang="en-US" sz="1600" b="0" i="0" u="none" strike="noStrike" cap="none" normalizeH="0" baseline="0" dirty="0" err="1" smtClean="0">
                <a:ln>
                  <a:noFill/>
                </a:ln>
                <a:solidFill>
                  <a:srgbClr val="0000CD"/>
                </a:solidFill>
                <a:effectLst/>
                <a:latin typeface="Consolas" panose="020B0609020204030204" pitchFamily="49" charset="0"/>
              </a:rPr>
              <a:t>saab</a:t>
            </a:r>
            <a:r>
              <a:rPr kumimoji="0" lang="en-US" altLang="en-US" sz="1600" b="0" i="0" u="none" strike="noStrike" cap="none" normalizeH="0" baseline="0" dirty="0" smtClean="0">
                <a:ln>
                  <a:noFill/>
                </a:ln>
                <a:solidFill>
                  <a:srgbClr val="0000CD"/>
                </a:solidFill>
                <a:effectLst/>
                <a:latin typeface="Consolas" panose="020B0609020204030204" pitchFamily="49" charset="0"/>
              </a:rPr>
              <a:t>"&gt;</a:t>
            </a:r>
            <a:r>
              <a:rPr kumimoji="0" lang="en-US" altLang="en-US" sz="1600" b="0" i="0" u="none" strike="noStrike" cap="none" normalizeH="0" baseline="0" dirty="0" smtClean="0">
                <a:ln>
                  <a:noFill/>
                </a:ln>
                <a:solidFill>
                  <a:srgbClr val="000000"/>
                </a:solidFill>
                <a:effectLst/>
                <a:latin typeface="Consolas" panose="020B0609020204030204" pitchFamily="49" charset="0"/>
              </a:rPr>
              <a:t>Saab</a:t>
            </a:r>
            <a:r>
              <a:rPr kumimoji="0" lang="en-US" altLang="en-US" sz="1600" b="0" i="0" u="none" strike="noStrike" cap="none" normalizeH="0" baseline="0" dirty="0" smtClean="0">
                <a:ln>
                  <a:noFill/>
                </a:ln>
                <a:solidFill>
                  <a:srgbClr val="0000CD"/>
                </a:solidFill>
                <a:effectLst/>
                <a:latin typeface="Consolas" panose="020B0609020204030204" pitchFamily="49" charset="0"/>
              </a:rPr>
              <a:t>&lt;</a:t>
            </a:r>
            <a:r>
              <a:rPr kumimoji="0" lang="en-US" altLang="en-US" sz="1600" b="0" i="0" u="none" strike="noStrike" cap="none" normalizeH="0" baseline="0" dirty="0" smtClean="0">
                <a:ln>
                  <a:noFill/>
                </a:ln>
                <a:solidFill>
                  <a:srgbClr val="A52A2A"/>
                </a:solidFill>
                <a:effectLst/>
                <a:latin typeface="Consolas" panose="020B0609020204030204" pitchFamily="49" charset="0"/>
              </a:rPr>
              <a:t>/option</a:t>
            </a:r>
            <a:r>
              <a:rPr kumimoji="0" lang="en-US" altLang="en-US" sz="1600" b="0" i="0" u="none" strike="noStrike" cap="none" normalizeH="0" baseline="0" dirty="0" smtClean="0">
                <a:ln>
                  <a:noFill/>
                </a:ln>
                <a:solidFill>
                  <a:srgbClr val="0000CD"/>
                </a:solidFill>
                <a:effectLst/>
                <a:latin typeface="Consolas" panose="020B0609020204030204" pitchFamily="49" charset="0"/>
              </a:rPr>
              <a:t>&gt;</a:t>
            </a:r>
            <a:r>
              <a:rPr kumimoji="0" lang="en-US" altLang="en-US" sz="1600" b="0" i="0" u="none" strike="noStrike" cap="none" normalizeH="0" baseline="0" dirty="0" smtClean="0">
                <a:ln>
                  <a:noFill/>
                </a:ln>
                <a:solidFill>
                  <a:srgbClr val="000000"/>
                </a:solidFill>
                <a:effectLst/>
                <a:latin typeface="Consolas" panose="020B0609020204030204" pitchFamily="49" charset="0"/>
              </a:rPr>
              <a:t/>
            </a:r>
            <a:br>
              <a:rPr kumimoji="0" lang="en-US" altLang="en-US" sz="1600" b="0" i="0" u="none" strike="noStrike" cap="none" normalizeH="0" baseline="0" dirty="0" smtClean="0">
                <a:ln>
                  <a:noFill/>
                </a:ln>
                <a:solidFill>
                  <a:srgbClr val="000000"/>
                </a:solidFill>
                <a:effectLst/>
                <a:latin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00CD"/>
                </a:solidFill>
                <a:effectLst/>
                <a:latin typeface="Consolas" panose="020B0609020204030204" pitchFamily="49" charset="0"/>
              </a:rPr>
              <a:t>&lt;</a:t>
            </a:r>
            <a:r>
              <a:rPr kumimoji="0" lang="en-US" altLang="en-US" sz="1600" b="0" i="0" u="none" strike="noStrike" cap="none" normalizeH="0" baseline="0" dirty="0" smtClean="0">
                <a:ln>
                  <a:noFill/>
                </a:ln>
                <a:solidFill>
                  <a:srgbClr val="A52A2A"/>
                </a:solidFill>
                <a:effectLst/>
                <a:latin typeface="Consolas" panose="020B0609020204030204" pitchFamily="49" charset="0"/>
              </a:rPr>
              <a:t>option</a:t>
            </a:r>
            <a:r>
              <a:rPr kumimoji="0" lang="en-US" altLang="en-US" sz="1600" b="0" i="0" u="none" strike="noStrike" cap="none" normalizeH="0" baseline="0" dirty="0" smtClean="0">
                <a:ln>
                  <a:noFill/>
                </a:ln>
                <a:solidFill>
                  <a:srgbClr val="FF0000"/>
                </a:solidFill>
                <a:effectLst/>
                <a:latin typeface="Consolas" panose="020B0609020204030204" pitchFamily="49" charset="0"/>
              </a:rPr>
              <a:t> value</a:t>
            </a:r>
            <a:r>
              <a:rPr kumimoji="0" lang="en-US" altLang="en-US" sz="1600" b="0" i="0" u="none" strike="noStrike" cap="none" normalizeH="0" baseline="0" dirty="0" smtClean="0">
                <a:ln>
                  <a:noFill/>
                </a:ln>
                <a:solidFill>
                  <a:srgbClr val="0000CD"/>
                </a:solidFill>
                <a:effectLst/>
                <a:latin typeface="Consolas" panose="020B0609020204030204" pitchFamily="49" charset="0"/>
              </a:rPr>
              <a:t>="fiat"&gt;</a:t>
            </a:r>
            <a:r>
              <a:rPr kumimoji="0" lang="en-US" altLang="en-US" sz="1600" b="0" i="0" u="none" strike="noStrike" cap="none" normalizeH="0" baseline="0" dirty="0" smtClean="0">
                <a:ln>
                  <a:noFill/>
                </a:ln>
                <a:solidFill>
                  <a:srgbClr val="000000"/>
                </a:solidFill>
                <a:effectLst/>
                <a:latin typeface="Consolas" panose="020B0609020204030204" pitchFamily="49" charset="0"/>
              </a:rPr>
              <a:t>Fiat</a:t>
            </a:r>
            <a:r>
              <a:rPr kumimoji="0" lang="en-US" altLang="en-US" sz="1600" b="0" i="0" u="none" strike="noStrike" cap="none" normalizeH="0" baseline="0" dirty="0" smtClean="0">
                <a:ln>
                  <a:noFill/>
                </a:ln>
                <a:solidFill>
                  <a:srgbClr val="0000CD"/>
                </a:solidFill>
                <a:effectLst/>
                <a:latin typeface="Consolas" panose="020B0609020204030204" pitchFamily="49" charset="0"/>
              </a:rPr>
              <a:t>&lt;</a:t>
            </a:r>
            <a:r>
              <a:rPr kumimoji="0" lang="en-US" altLang="en-US" sz="1600" b="0" i="0" u="none" strike="noStrike" cap="none" normalizeH="0" baseline="0" dirty="0" smtClean="0">
                <a:ln>
                  <a:noFill/>
                </a:ln>
                <a:solidFill>
                  <a:srgbClr val="A52A2A"/>
                </a:solidFill>
                <a:effectLst/>
                <a:latin typeface="Consolas" panose="020B0609020204030204" pitchFamily="49" charset="0"/>
              </a:rPr>
              <a:t>/option</a:t>
            </a:r>
            <a:r>
              <a:rPr kumimoji="0" lang="en-US" altLang="en-US" sz="1600" b="0" i="0" u="none" strike="noStrike" cap="none" normalizeH="0" baseline="0" dirty="0" smtClean="0">
                <a:ln>
                  <a:noFill/>
                </a:ln>
                <a:solidFill>
                  <a:srgbClr val="0000CD"/>
                </a:solidFill>
                <a:effectLst/>
                <a:latin typeface="Consolas" panose="020B0609020204030204" pitchFamily="49" charset="0"/>
              </a:rPr>
              <a:t>&gt;</a:t>
            </a:r>
            <a:r>
              <a:rPr kumimoji="0" lang="en-US" altLang="en-US" sz="1600" b="0" i="0" u="none" strike="noStrike" cap="none" normalizeH="0" baseline="0" dirty="0" smtClean="0">
                <a:ln>
                  <a:noFill/>
                </a:ln>
                <a:solidFill>
                  <a:srgbClr val="000000"/>
                </a:solidFill>
                <a:effectLst/>
                <a:latin typeface="Consolas" panose="020B0609020204030204" pitchFamily="49" charset="0"/>
              </a:rPr>
              <a:t/>
            </a:r>
            <a:br>
              <a:rPr kumimoji="0" lang="en-US" altLang="en-US" sz="1600" b="0" i="0" u="none" strike="noStrike" cap="none" normalizeH="0" baseline="0" dirty="0" smtClean="0">
                <a:ln>
                  <a:noFill/>
                </a:ln>
                <a:solidFill>
                  <a:srgbClr val="000000"/>
                </a:solidFill>
                <a:effectLst/>
                <a:latin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00CD"/>
                </a:solidFill>
                <a:effectLst/>
                <a:latin typeface="Consolas" panose="020B0609020204030204" pitchFamily="49" charset="0"/>
              </a:rPr>
              <a:t>&lt;</a:t>
            </a:r>
            <a:r>
              <a:rPr kumimoji="0" lang="en-US" altLang="en-US" sz="1600" b="0" i="0" u="none" strike="noStrike" cap="none" normalizeH="0" baseline="0" dirty="0" smtClean="0">
                <a:ln>
                  <a:noFill/>
                </a:ln>
                <a:solidFill>
                  <a:srgbClr val="A52A2A"/>
                </a:solidFill>
                <a:effectLst/>
                <a:latin typeface="Consolas" panose="020B0609020204030204" pitchFamily="49" charset="0"/>
              </a:rPr>
              <a:t>option</a:t>
            </a:r>
            <a:r>
              <a:rPr kumimoji="0" lang="en-US" altLang="en-US" sz="1600" b="0" i="0" u="none" strike="noStrike" cap="none" normalizeH="0" baseline="0" dirty="0" smtClean="0">
                <a:ln>
                  <a:noFill/>
                </a:ln>
                <a:solidFill>
                  <a:srgbClr val="FF0000"/>
                </a:solidFill>
                <a:effectLst/>
                <a:latin typeface="Consolas" panose="020B0609020204030204" pitchFamily="49" charset="0"/>
              </a:rPr>
              <a:t> value</a:t>
            </a:r>
            <a:r>
              <a:rPr kumimoji="0" lang="en-US" altLang="en-US" sz="1600" b="0" i="0" u="none" strike="noStrike" cap="none" normalizeH="0" baseline="0" dirty="0" smtClean="0">
                <a:ln>
                  <a:noFill/>
                </a:ln>
                <a:solidFill>
                  <a:srgbClr val="0000CD"/>
                </a:solidFill>
                <a:effectLst/>
                <a:latin typeface="Consolas" panose="020B0609020204030204" pitchFamily="49" charset="0"/>
              </a:rPr>
              <a:t>="</a:t>
            </a:r>
            <a:r>
              <a:rPr kumimoji="0" lang="en-US" altLang="en-US" sz="1600" b="0" i="0" u="none" strike="noStrike" cap="none" normalizeH="0" baseline="0" dirty="0" err="1" smtClean="0">
                <a:ln>
                  <a:noFill/>
                </a:ln>
                <a:solidFill>
                  <a:srgbClr val="0000CD"/>
                </a:solidFill>
                <a:effectLst/>
                <a:latin typeface="Consolas" panose="020B0609020204030204" pitchFamily="49" charset="0"/>
              </a:rPr>
              <a:t>audi</a:t>
            </a:r>
            <a:r>
              <a:rPr kumimoji="0" lang="en-US" altLang="en-US" sz="1600" b="0" i="0" u="none" strike="noStrike" cap="none" normalizeH="0" baseline="0" dirty="0" smtClean="0">
                <a:ln>
                  <a:noFill/>
                </a:ln>
                <a:solidFill>
                  <a:srgbClr val="0000CD"/>
                </a:solidFill>
                <a:effectLst/>
                <a:latin typeface="Consolas" panose="020B0609020204030204" pitchFamily="49" charset="0"/>
              </a:rPr>
              <a:t>"&gt;</a:t>
            </a:r>
            <a:r>
              <a:rPr kumimoji="0" lang="en-US" altLang="en-US" sz="1600" b="0" i="0" u="none" strike="noStrike" cap="none" normalizeH="0" baseline="0" dirty="0" smtClean="0">
                <a:ln>
                  <a:noFill/>
                </a:ln>
                <a:solidFill>
                  <a:srgbClr val="000000"/>
                </a:solidFill>
                <a:effectLst/>
                <a:latin typeface="Consolas" panose="020B0609020204030204" pitchFamily="49" charset="0"/>
              </a:rPr>
              <a:t>Audi</a:t>
            </a:r>
            <a:r>
              <a:rPr kumimoji="0" lang="en-US" altLang="en-US" sz="1600" b="0" i="0" u="none" strike="noStrike" cap="none" normalizeH="0" baseline="0" dirty="0" smtClean="0">
                <a:ln>
                  <a:noFill/>
                </a:ln>
                <a:solidFill>
                  <a:srgbClr val="0000CD"/>
                </a:solidFill>
                <a:effectLst/>
                <a:latin typeface="Consolas" panose="020B0609020204030204" pitchFamily="49" charset="0"/>
              </a:rPr>
              <a:t>&lt;</a:t>
            </a:r>
            <a:r>
              <a:rPr kumimoji="0" lang="en-US" altLang="en-US" sz="1600" b="0" i="0" u="none" strike="noStrike" cap="none" normalizeH="0" baseline="0" dirty="0" smtClean="0">
                <a:ln>
                  <a:noFill/>
                </a:ln>
                <a:solidFill>
                  <a:srgbClr val="A52A2A"/>
                </a:solidFill>
                <a:effectLst/>
                <a:latin typeface="Consolas" panose="020B0609020204030204" pitchFamily="49" charset="0"/>
              </a:rPr>
              <a:t>/option</a:t>
            </a:r>
            <a:r>
              <a:rPr kumimoji="0" lang="en-US" altLang="en-US" sz="1600" b="0" i="0" u="none" strike="noStrike" cap="none" normalizeH="0" baseline="0" dirty="0" smtClean="0">
                <a:ln>
                  <a:noFill/>
                </a:ln>
                <a:solidFill>
                  <a:srgbClr val="0000CD"/>
                </a:solidFill>
                <a:effectLst/>
                <a:latin typeface="Consolas" panose="020B0609020204030204" pitchFamily="49" charset="0"/>
              </a:rPr>
              <a:t>&gt;</a:t>
            </a:r>
            <a:r>
              <a:rPr kumimoji="0" lang="en-US" altLang="en-US" sz="1600" b="0" i="0" u="none" strike="noStrike" cap="none" normalizeH="0" baseline="0" dirty="0" smtClean="0">
                <a:ln>
                  <a:noFill/>
                </a:ln>
                <a:solidFill>
                  <a:srgbClr val="000000"/>
                </a:solidFill>
                <a:effectLst/>
                <a:latin typeface="Consolas" panose="020B0609020204030204" pitchFamily="49" charset="0"/>
              </a:rPr>
              <a:t/>
            </a:r>
            <a:br>
              <a:rPr kumimoji="0" lang="en-US" altLang="en-US" sz="1600" b="0" i="0" u="none" strike="noStrike" cap="none" normalizeH="0" baseline="0" dirty="0" smtClean="0">
                <a:ln>
                  <a:noFill/>
                </a:ln>
                <a:solidFill>
                  <a:srgbClr val="000000"/>
                </a:solidFill>
                <a:effectLst/>
                <a:latin typeface="Consolas" panose="020B0609020204030204" pitchFamily="49" charset="0"/>
              </a:rPr>
            </a:br>
            <a:r>
              <a:rPr kumimoji="0" lang="en-US" altLang="en-US" sz="1600" b="0" i="0" u="none" strike="noStrike" cap="none" normalizeH="0" baseline="0" dirty="0" smtClean="0">
                <a:ln>
                  <a:noFill/>
                </a:ln>
                <a:solidFill>
                  <a:srgbClr val="0000CD"/>
                </a:solidFill>
                <a:effectLst/>
                <a:latin typeface="Consolas" panose="020B0609020204030204" pitchFamily="49" charset="0"/>
              </a:rPr>
              <a:t>&lt;</a:t>
            </a:r>
            <a:r>
              <a:rPr kumimoji="0" lang="en-US" altLang="en-US" sz="1600" b="0" i="0" u="none" strike="noStrike" cap="none" normalizeH="0" baseline="0" dirty="0" smtClean="0">
                <a:ln>
                  <a:noFill/>
                </a:ln>
                <a:solidFill>
                  <a:srgbClr val="A52A2A"/>
                </a:solidFill>
                <a:effectLst/>
                <a:latin typeface="Consolas" panose="020B0609020204030204" pitchFamily="49" charset="0"/>
              </a:rPr>
              <a:t>/select</a:t>
            </a:r>
            <a:r>
              <a:rPr kumimoji="0" lang="en-US" altLang="en-US" sz="1600" b="0" i="0" u="none" strike="noStrike" cap="none" normalizeH="0" baseline="0" dirty="0" smtClean="0">
                <a:ln>
                  <a:noFill/>
                </a:ln>
                <a:solidFill>
                  <a:srgbClr val="0000CD"/>
                </a:solidFill>
                <a:effectLst/>
                <a:latin typeface="Consolas" panose="020B0609020204030204" pitchFamily="49" charset="0"/>
              </a:rPr>
              <a:t>&gt;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096241" y="4834402"/>
            <a:ext cx="6904759" cy="1595252"/>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1600" b="0" i="0" u="none" strike="noStrike" cap="none" normalizeH="0" baseline="0" dirty="0" smtClean="0">
                <a:ln>
                  <a:noFill/>
                </a:ln>
                <a:solidFill>
                  <a:srgbClr val="DC143C"/>
                </a:solidFill>
                <a:effectLst/>
                <a:latin typeface="Times New Roman" pitchFamily="18" charset="0"/>
                <a:cs typeface="Times New Roman" pitchFamily="18" charset="0"/>
              </a:rPr>
              <a:t>&lt;option&gt;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elements defines an option that can be selected.</a:t>
            </a:r>
            <a:endParaRPr kumimoji="0" lang="en-US" alt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By default, the first item in the drop-down list is selected.</a:t>
            </a:r>
            <a:endParaRPr kumimoji="0" lang="en-US" alt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To define a pre-selected option, add the </a:t>
            </a:r>
            <a:r>
              <a:rPr kumimoji="0" lang="en-US" altLang="en-US" sz="1600" b="0" i="0" u="none" strike="noStrike" cap="none" normalizeH="0" baseline="0" dirty="0" smtClean="0">
                <a:ln>
                  <a:noFill/>
                </a:ln>
                <a:solidFill>
                  <a:srgbClr val="DC143C"/>
                </a:solidFill>
                <a:effectLst/>
                <a:latin typeface="Times New Roman" pitchFamily="18" charset="0"/>
                <a:cs typeface="Times New Roman" pitchFamily="18" charset="0"/>
              </a:rPr>
              <a:t>selected</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 attribute to the option:</a:t>
            </a:r>
            <a:endParaRPr kumimoji="0" lang="en-US" altLang="en-US" sz="28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600" b="0" i="0" u="none" strike="noStrike" cap="none" normalizeH="0" baseline="0" dirty="0" smtClean="0">
                <a:ln>
                  <a:noFill/>
                </a:ln>
                <a:solidFill>
                  <a:srgbClr val="A52A2A"/>
                </a:solidFill>
                <a:effectLst/>
                <a:latin typeface="Times New Roman" pitchFamily="18" charset="0"/>
                <a:cs typeface="Times New Roman" pitchFamily="18" charset="0"/>
              </a:rPr>
              <a:t>option</a:t>
            </a:r>
            <a:r>
              <a:rPr kumimoji="0" lang="en-US" altLang="en-US" sz="1600"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="fiat"</a:t>
            </a:r>
            <a:r>
              <a:rPr kumimoji="0" lang="en-US" altLang="en-US" sz="1600" b="0" i="0" u="none" strike="noStrike" cap="none" normalizeH="0" baseline="0" dirty="0" smtClean="0">
                <a:ln>
                  <a:noFill/>
                </a:ln>
                <a:solidFill>
                  <a:srgbClr val="FF0000"/>
                </a:solidFill>
                <a:effectLst/>
                <a:latin typeface="Times New Roman" pitchFamily="18" charset="0"/>
                <a:cs typeface="Times New Roman" pitchFamily="18" charset="0"/>
              </a:rPr>
              <a:t> selected</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Fiat</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600" b="0" i="0" u="none" strike="noStrike" cap="none" normalizeH="0" baseline="0" dirty="0" smtClean="0">
                <a:ln>
                  <a:noFill/>
                </a:ln>
                <a:solidFill>
                  <a:srgbClr val="A52A2A"/>
                </a:solidFill>
                <a:effectLst/>
                <a:latin typeface="Times New Roman" pitchFamily="18" charset="0"/>
                <a:cs typeface="Times New Roman" pitchFamily="18" charset="0"/>
              </a:rPr>
              <a:t>/option</a:t>
            </a:r>
            <a:r>
              <a:rPr kumimoji="0" lang="en-US" altLang="en-US" sz="16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8858041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Times New Roman" pitchFamily="18" charset="0"/>
                <a:cs typeface="Times New Roman" pitchFamily="18" charset="0"/>
              </a:rPr>
              <a:t>The </a:t>
            </a:r>
            <a:r>
              <a:rPr 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&lt;</a:t>
            </a:r>
            <a:r>
              <a:rPr lang="en-US" b="1"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textarea</a:t>
            </a:r>
            <a:r>
              <a:rPr 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&gt; </a:t>
            </a:r>
            <a:r>
              <a:rPr lang="en-US" dirty="0" smtClean="0">
                <a:solidFill>
                  <a:schemeClr val="tx1">
                    <a:lumMod val="95000"/>
                    <a:lumOff val="5000"/>
                  </a:schemeClr>
                </a:solidFill>
                <a:latin typeface="Times New Roman" pitchFamily="18" charset="0"/>
                <a:cs typeface="Times New Roman" pitchFamily="18" charset="0"/>
              </a:rPr>
              <a:t>Element</a:t>
            </a:r>
            <a:endParaRPr lang="en-US"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8650" y="1825625"/>
            <a:ext cx="8214014" cy="4351338"/>
          </a:xfrm>
        </p:spPr>
        <p:txBody>
          <a:bodyPr/>
          <a:lstStyle/>
          <a:p>
            <a:r>
              <a:rPr lang="en-US" dirty="0" smtClean="0">
                <a:solidFill>
                  <a:schemeClr val="tx1">
                    <a:lumMod val="95000"/>
                    <a:lumOff val="5000"/>
                  </a:schemeClr>
                </a:solidFill>
                <a:latin typeface="Times New Roman" pitchFamily="18" charset="0"/>
                <a:cs typeface="Times New Roman" pitchFamily="18" charset="0"/>
              </a:rPr>
              <a:t>The </a:t>
            </a:r>
            <a:r>
              <a:rPr lang="en-US" b="1" dirty="0">
                <a:solidFill>
                  <a:schemeClr val="tx1">
                    <a:lumMod val="95000"/>
                    <a:lumOff val="5000"/>
                  </a:schemeClr>
                </a:solidFill>
                <a:latin typeface="Times New Roman" pitchFamily="18" charset="0"/>
                <a:cs typeface="Times New Roman" pitchFamily="18" charset="0"/>
              </a:rPr>
              <a:t>&lt;</a:t>
            </a:r>
            <a:r>
              <a:rPr lang="en-US" b="1" dirty="0" err="1">
                <a:solidFill>
                  <a:schemeClr val="tx1">
                    <a:lumMod val="95000"/>
                    <a:lumOff val="5000"/>
                  </a:schemeClr>
                </a:solidFill>
                <a:latin typeface="Times New Roman" pitchFamily="18" charset="0"/>
                <a:cs typeface="Times New Roman" pitchFamily="18" charset="0"/>
              </a:rPr>
              <a:t>textarea</a:t>
            </a:r>
            <a:r>
              <a:rPr lang="en-US" b="1" dirty="0">
                <a:solidFill>
                  <a:schemeClr val="tx1">
                    <a:lumMod val="95000"/>
                    <a:lumOff val="5000"/>
                  </a:schemeClr>
                </a:solidFill>
                <a:latin typeface="Times New Roman" pitchFamily="18" charset="0"/>
                <a:cs typeface="Times New Roman" pitchFamily="18" charset="0"/>
              </a:rPr>
              <a:t>&gt; </a:t>
            </a:r>
            <a:r>
              <a:rPr lang="en-US" dirty="0">
                <a:solidFill>
                  <a:schemeClr val="tx1">
                    <a:lumMod val="95000"/>
                    <a:lumOff val="5000"/>
                  </a:schemeClr>
                </a:solidFill>
                <a:latin typeface="Times New Roman" pitchFamily="18" charset="0"/>
                <a:cs typeface="Times New Roman" pitchFamily="18" charset="0"/>
              </a:rPr>
              <a:t>element defines a multi-line input field (a text area</a:t>
            </a:r>
            <a:r>
              <a:rPr lang="en-US" dirty="0" smtClean="0">
                <a:solidFill>
                  <a:schemeClr val="tx1">
                    <a:lumMod val="95000"/>
                    <a:lumOff val="5000"/>
                  </a:schemeClr>
                </a:solidFill>
                <a:latin typeface="Times New Roman" pitchFamily="18" charset="0"/>
                <a:cs typeface="Times New Roman" pitchFamily="18" charset="0"/>
              </a:rPr>
              <a:t>):</a:t>
            </a:r>
          </a:p>
          <a:p>
            <a:r>
              <a:rPr lang="en-US" sz="32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Example:</a:t>
            </a:r>
          </a:p>
          <a:p>
            <a:pPr marL="457200" lvl="1" indent="0">
              <a:buNone/>
            </a:pPr>
            <a:r>
              <a:rPr lang="en-US" sz="2800" dirty="0" smtClean="0">
                <a:solidFill>
                  <a:srgbClr val="0000CD"/>
                </a:solidFill>
                <a:latin typeface="Times New Roman" pitchFamily="18" charset="0"/>
                <a:cs typeface="Times New Roman" pitchFamily="18" charset="0"/>
              </a:rPr>
              <a:t>&lt;</a:t>
            </a:r>
            <a:r>
              <a:rPr lang="en-US" sz="2800" dirty="0" err="1">
                <a:solidFill>
                  <a:srgbClr val="A52A2A"/>
                </a:solidFill>
                <a:latin typeface="Times New Roman" pitchFamily="18" charset="0"/>
                <a:cs typeface="Times New Roman" pitchFamily="18" charset="0"/>
              </a:rPr>
              <a:t>textarea</a:t>
            </a:r>
            <a:r>
              <a:rPr lang="en-US" sz="2800" dirty="0">
                <a:solidFill>
                  <a:srgbClr val="FF0000"/>
                </a:solidFill>
                <a:latin typeface="Times New Roman" pitchFamily="18" charset="0"/>
                <a:cs typeface="Times New Roman" pitchFamily="18" charset="0"/>
              </a:rPr>
              <a:t> name</a:t>
            </a:r>
            <a:r>
              <a:rPr lang="en-US" sz="2800" dirty="0">
                <a:solidFill>
                  <a:srgbClr val="0000CD"/>
                </a:solidFill>
                <a:latin typeface="Times New Roman" pitchFamily="18" charset="0"/>
                <a:cs typeface="Times New Roman" pitchFamily="18" charset="0"/>
              </a:rPr>
              <a:t>="message"</a:t>
            </a:r>
            <a:r>
              <a:rPr lang="en-US" sz="2800" dirty="0">
                <a:solidFill>
                  <a:srgbClr val="FF0000"/>
                </a:solidFill>
                <a:latin typeface="Times New Roman" pitchFamily="18" charset="0"/>
                <a:cs typeface="Times New Roman" pitchFamily="18" charset="0"/>
              </a:rPr>
              <a:t> rows</a:t>
            </a:r>
            <a:r>
              <a:rPr lang="en-US" sz="2800" dirty="0">
                <a:solidFill>
                  <a:srgbClr val="0000CD"/>
                </a:solidFill>
                <a:latin typeface="Times New Roman" pitchFamily="18" charset="0"/>
                <a:cs typeface="Times New Roman" pitchFamily="18" charset="0"/>
              </a:rPr>
              <a:t>="10"</a:t>
            </a:r>
            <a:r>
              <a:rPr lang="en-US" sz="2800" dirty="0">
                <a:solidFill>
                  <a:srgbClr val="FF0000"/>
                </a:solidFill>
                <a:latin typeface="Times New Roman" pitchFamily="18" charset="0"/>
                <a:cs typeface="Times New Roman" pitchFamily="18" charset="0"/>
              </a:rPr>
              <a:t> cols</a:t>
            </a:r>
            <a:r>
              <a:rPr lang="en-US" sz="2800" dirty="0">
                <a:solidFill>
                  <a:srgbClr val="0000CD"/>
                </a:solidFill>
                <a:latin typeface="Times New Roman" pitchFamily="18" charset="0"/>
                <a:cs typeface="Times New Roman" pitchFamily="18" charset="0"/>
              </a:rPr>
              <a:t>="30"&gt;</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smtClean="0">
                <a:solidFill>
                  <a:srgbClr val="000000"/>
                </a:solidFill>
                <a:latin typeface="Times New Roman" pitchFamily="18" charset="0"/>
                <a:cs typeface="Times New Roman" pitchFamily="18" charset="0"/>
              </a:rPr>
              <a:t>The </a:t>
            </a:r>
            <a:r>
              <a:rPr lang="en-US" sz="2800" dirty="0">
                <a:solidFill>
                  <a:srgbClr val="000000"/>
                </a:solidFill>
                <a:latin typeface="Times New Roman" pitchFamily="18" charset="0"/>
                <a:cs typeface="Times New Roman" pitchFamily="18" charset="0"/>
              </a:rPr>
              <a:t>cat was playing in the garden.</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solidFill>
                  <a:srgbClr val="0000CD"/>
                </a:solidFill>
                <a:latin typeface="Times New Roman" pitchFamily="18" charset="0"/>
                <a:cs typeface="Times New Roman" pitchFamily="18" charset="0"/>
              </a:rPr>
              <a:t>&lt;</a:t>
            </a:r>
            <a:r>
              <a:rPr lang="en-US" sz="2800" dirty="0">
                <a:solidFill>
                  <a:srgbClr val="A52A2A"/>
                </a:solidFill>
                <a:latin typeface="Times New Roman" pitchFamily="18" charset="0"/>
                <a:cs typeface="Times New Roman" pitchFamily="18" charset="0"/>
              </a:rPr>
              <a:t>/</a:t>
            </a:r>
            <a:r>
              <a:rPr lang="en-US" sz="2800" dirty="0" err="1">
                <a:solidFill>
                  <a:srgbClr val="A52A2A"/>
                </a:solidFill>
                <a:latin typeface="Times New Roman" pitchFamily="18" charset="0"/>
                <a:cs typeface="Times New Roman" pitchFamily="18" charset="0"/>
              </a:rPr>
              <a:t>textarea</a:t>
            </a:r>
            <a:r>
              <a:rPr lang="en-US" sz="2800" dirty="0">
                <a:solidFill>
                  <a:srgbClr val="0000CD"/>
                </a:solidFill>
                <a:latin typeface="Times New Roman" pitchFamily="18" charset="0"/>
                <a:cs typeface="Times New Roman" pitchFamily="18" charset="0"/>
              </a:rPr>
              <a:t>&gt;</a:t>
            </a:r>
            <a:endParaRPr lang="en-US" sz="2800" dirty="0">
              <a:latin typeface="Times New Roman" pitchFamily="18" charset="0"/>
              <a:cs typeface="Times New Roman" pitchFamily="18" charset="0"/>
            </a:endParaRPr>
          </a:p>
          <a:p>
            <a:pPr lvl="1"/>
            <a:endParaRPr lang="en-US" sz="2800" dirty="0">
              <a:latin typeface="Times New Roman" pitchFamily="18" charset="0"/>
              <a:cs typeface="Times New Roman" pitchFamily="18" charset="0"/>
            </a:endParaRPr>
          </a:p>
        </p:txBody>
      </p:sp>
      <p:sp>
        <p:nvSpPr>
          <p:cNvPr id="9" name="Rectangle 5"/>
          <p:cNvSpPr>
            <a:spLocks noChangeArrowheads="1"/>
          </p:cNvSpPr>
          <p:nvPr/>
        </p:nvSpPr>
        <p:spPr bwMode="auto">
          <a:xfrm>
            <a:off x="1016577" y="4976199"/>
            <a:ext cx="7060623"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b="0" i="0" u="none" strike="noStrike" cap="none" normalizeH="0" baseline="0" dirty="0" smtClean="0">
                <a:ln>
                  <a:noFill/>
                </a:ln>
                <a:solidFill>
                  <a:srgbClr val="DC143C"/>
                </a:solidFill>
                <a:effectLst/>
                <a:latin typeface="Times New Roman" pitchFamily="18" charset="0"/>
                <a:cs typeface="Times New Roman" pitchFamily="18" charset="0"/>
              </a:rPr>
              <a:t>rows</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attribute specifies the visible number of lines in a text area.</a:t>
            </a:r>
            <a:endPar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b="0" i="0" u="none" strike="noStrike" cap="none" normalizeH="0" baseline="0" dirty="0" smtClean="0">
                <a:ln>
                  <a:noFill/>
                </a:ln>
                <a:solidFill>
                  <a:srgbClr val="DC143C"/>
                </a:solidFill>
                <a:effectLst/>
                <a:latin typeface="Times New Roman" pitchFamily="18" charset="0"/>
                <a:cs typeface="Times New Roman" pitchFamily="18" charset="0"/>
              </a:rPr>
              <a:t>cols</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attribute specifies the visible width of a text area.</a:t>
            </a:r>
            <a:endParaRPr kumimoji="0" lang="en-US" alt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08951882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365126"/>
            <a:ext cx="7886700" cy="396875"/>
          </a:xfrm>
        </p:spPr>
        <p:txBody>
          <a:bodyPr>
            <a:normAutofit fontScale="90000"/>
          </a:bodyPr>
          <a:lstStyle/>
          <a:p>
            <a:r>
              <a:rPr lang="en-US" b="1" dirty="0">
                <a:solidFill>
                  <a:schemeClr val="tx1">
                    <a:lumMod val="95000"/>
                    <a:lumOff val="5000"/>
                  </a:schemeClr>
                </a:solidFill>
                <a:latin typeface="Times New Roman" pitchFamily="18" charset="0"/>
                <a:cs typeface="Times New Roman" pitchFamily="18" charset="0"/>
              </a:rPr>
              <a:t>The </a:t>
            </a:r>
            <a:r>
              <a:rPr lang="en-US" b="1" dirty="0">
                <a:solidFill>
                  <a:srgbClr val="C00000"/>
                </a:solidFill>
                <a:latin typeface="Times New Roman" pitchFamily="18" charset="0"/>
                <a:cs typeface="Times New Roman" pitchFamily="18" charset="0"/>
              </a:rPr>
              <a:t>&lt;button&gt; </a:t>
            </a:r>
            <a:r>
              <a:rPr lang="en-US" b="1" dirty="0" smtClean="0">
                <a:solidFill>
                  <a:schemeClr val="tx1">
                    <a:lumMod val="95000"/>
                    <a:lumOff val="5000"/>
                  </a:schemeClr>
                </a:solidFill>
                <a:latin typeface="Times New Roman" pitchFamily="18" charset="0"/>
                <a:cs typeface="Times New Roman" pitchFamily="18" charset="0"/>
              </a:rPr>
              <a:t>Element</a:t>
            </a:r>
            <a:endParaRPr lang="en-US"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097973" y="1773382"/>
            <a:ext cx="7131627" cy="4403581"/>
          </a:xfrm>
        </p:spPr>
        <p:txBody>
          <a:bodyPr/>
          <a:lstStyle/>
          <a:p>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The </a:t>
            </a:r>
            <a:r>
              <a:rPr lang="en-US"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&lt;button&gt; element defines a clickable button:</a:t>
            </a:r>
          </a:p>
          <a:p>
            <a:r>
              <a:rPr lang="en-US" sz="3200" dirty="0" smtClean="0">
                <a:solidFill>
                  <a:schemeClr val="tx1">
                    <a:lumMod val="95000"/>
                    <a:lumOff val="5000"/>
                  </a:schemeClr>
                </a:solidFill>
                <a:latin typeface="Times New Roman" pitchFamily="18" charset="0"/>
                <a:cs typeface="Times New Roman" pitchFamily="18" charset="0"/>
              </a:rPr>
              <a:t>Example</a:t>
            </a:r>
          </a:p>
          <a:p>
            <a:pPr marL="0" indent="0">
              <a:buNone/>
            </a:pPr>
            <a:r>
              <a:rPr lang="en-US" dirty="0" smtClean="0">
                <a:solidFill>
                  <a:srgbClr val="0000CD"/>
                </a:solidFill>
                <a:latin typeface="Times New Roman" pitchFamily="18" charset="0"/>
                <a:cs typeface="Times New Roman" pitchFamily="18" charset="0"/>
              </a:rPr>
              <a:t>	&lt;</a:t>
            </a:r>
            <a:r>
              <a:rPr lang="en-US" dirty="0">
                <a:solidFill>
                  <a:srgbClr val="A52A2A"/>
                </a:solidFill>
                <a:latin typeface="Times New Roman" pitchFamily="18" charset="0"/>
                <a:cs typeface="Times New Roman" pitchFamily="18" charset="0"/>
              </a:rPr>
              <a:t>button</a:t>
            </a:r>
            <a:r>
              <a:rPr lang="en-US" dirty="0">
                <a:solidFill>
                  <a:srgbClr val="FF0000"/>
                </a:solidFill>
                <a:latin typeface="Times New Roman" pitchFamily="18" charset="0"/>
                <a:cs typeface="Times New Roman" pitchFamily="18" charset="0"/>
              </a:rPr>
              <a:t> type</a:t>
            </a:r>
            <a:r>
              <a:rPr lang="en-US" dirty="0">
                <a:solidFill>
                  <a:srgbClr val="0000CD"/>
                </a:solidFill>
                <a:latin typeface="Times New Roman" pitchFamily="18" charset="0"/>
                <a:cs typeface="Times New Roman" pitchFamily="18" charset="0"/>
              </a:rPr>
              <a:t>="button"</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onclick</a:t>
            </a:r>
            <a:r>
              <a:rPr lang="en-US" dirty="0">
                <a:solidFill>
                  <a:srgbClr val="0000CD"/>
                </a:solidFill>
                <a:latin typeface="Times New Roman" pitchFamily="18" charset="0"/>
                <a:cs typeface="Times New Roman" pitchFamily="18" charset="0"/>
              </a:rPr>
              <a:t>="alert(</a:t>
            </a:r>
            <a:r>
              <a:rPr lang="en-US" dirty="0" smtClean="0">
                <a:solidFill>
                  <a:srgbClr val="0000CD"/>
                </a:solidFill>
                <a:latin typeface="Times New Roman" pitchFamily="18" charset="0"/>
                <a:cs typeface="Times New Roman" pitchFamily="18" charset="0"/>
              </a:rPr>
              <a:t>'Hello World</a:t>
            </a:r>
            <a:r>
              <a:rPr lang="en-US" dirty="0">
                <a:solidFill>
                  <a:srgbClr val="0000CD"/>
                </a:solidFill>
                <a:latin typeface="Times New Roman" pitchFamily="18" charset="0"/>
                <a:cs typeface="Times New Roman" pitchFamily="18" charset="0"/>
              </a:rPr>
              <a:t>!')"&gt;</a:t>
            </a:r>
            <a:r>
              <a:rPr lang="en-US" dirty="0">
                <a:solidFill>
                  <a:srgbClr val="000000"/>
                </a:solidFill>
                <a:latin typeface="Times New Roman" pitchFamily="18" charset="0"/>
                <a:cs typeface="Times New Roman" pitchFamily="18" charset="0"/>
              </a:rPr>
              <a:t>Click Me!</a:t>
            </a:r>
            <a:r>
              <a:rPr lang="en-US" dirty="0">
                <a:solidFill>
                  <a:srgbClr val="0000CD"/>
                </a:solidFill>
                <a:latin typeface="Times New Roman" pitchFamily="18" charset="0"/>
                <a:cs typeface="Times New Roman" pitchFamily="18" charset="0"/>
              </a:rPr>
              <a:t>&lt;</a:t>
            </a:r>
            <a:r>
              <a:rPr lang="en-US" dirty="0">
                <a:solidFill>
                  <a:srgbClr val="A52A2A"/>
                </a:solidFill>
                <a:latin typeface="Times New Roman" pitchFamily="18" charset="0"/>
                <a:cs typeface="Times New Roman" pitchFamily="18" charset="0"/>
              </a:rPr>
              <a:t>/button</a:t>
            </a:r>
            <a:r>
              <a:rPr lang="en-US" dirty="0">
                <a:solidFill>
                  <a:srgbClr val="0000CD"/>
                </a:solidFill>
                <a:latin typeface="Times New Roman" pitchFamily="18" charset="0"/>
                <a:cs typeface="Times New Roman" pitchFamily="18" charset="0"/>
              </a:rPr>
              <a:t>&gt;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02647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6038"/>
            <a:ext cx="7498080" cy="1143000"/>
          </a:xfrm>
        </p:spPr>
        <p:txBody>
          <a:bodyPr/>
          <a:lstStyle/>
          <a:p>
            <a:r>
              <a:rPr lang="en-US" dirty="0" smtClean="0">
                <a:latin typeface="Times New Roman" pitchFamily="18" charset="0"/>
                <a:cs typeface="Times New Roman" pitchFamily="18" charset="0"/>
              </a:rPr>
              <a:t>HTML Tags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219200"/>
            <a:ext cx="7498080" cy="4800600"/>
          </a:xfrm>
        </p:spPr>
        <p:txBody>
          <a:bodyPr>
            <a:normAutofit fontScale="77500" lnSpcReduction="20000"/>
          </a:bodyPr>
          <a:lstStyle/>
          <a:p>
            <a:pPr algn="just">
              <a:buFont typeface="Wingdings" pitchFamily="2" charset="2"/>
              <a:buChar char="q"/>
            </a:pPr>
            <a:r>
              <a:rPr lang="en-US" dirty="0" smtClean="0">
                <a:latin typeface="Times New Roman" pitchFamily="18" charset="0"/>
                <a:cs typeface="Times New Roman" pitchFamily="18" charset="0"/>
              </a:rPr>
              <a:t>HTML tags are like keywords which defines that how web browser will format and display the content.</a:t>
            </a:r>
          </a:p>
          <a:p>
            <a:pPr algn="just">
              <a:buFont typeface="Wingdings" pitchFamily="2" charset="2"/>
              <a:buChar char="q"/>
            </a:pPr>
            <a:r>
              <a:rPr lang="en-US" dirty="0" smtClean="0">
                <a:latin typeface="Times New Roman" pitchFamily="18" charset="0"/>
                <a:cs typeface="Times New Roman" pitchFamily="18" charset="0"/>
              </a:rPr>
              <a:t>With the help of tags, a web browser can distinguish between HTML content and simple content.</a:t>
            </a:r>
          </a:p>
          <a:p>
            <a:pPr algn="just">
              <a:buFont typeface="Wingdings" pitchFamily="2" charset="2"/>
              <a:buChar char="q"/>
            </a:pPr>
            <a:r>
              <a:rPr lang="en-US" dirty="0" smtClean="0">
                <a:latin typeface="Times New Roman" pitchFamily="18" charset="0"/>
                <a:cs typeface="Times New Roman" pitchFamily="18" charset="0"/>
              </a:rPr>
              <a:t>HTML tags contains three main parts: opening tag, content and closing tag. But some of tags are unclosed tags</a:t>
            </a:r>
          </a:p>
          <a:p>
            <a:pPr algn="just">
              <a:buFont typeface="Wingdings" pitchFamily="2" charset="2"/>
              <a:buChar char="q"/>
            </a:pPr>
            <a:r>
              <a:rPr lang="en-US" dirty="0" smtClean="0">
                <a:latin typeface="Times New Roman" pitchFamily="18" charset="0"/>
                <a:cs typeface="Times New Roman" pitchFamily="18" charset="0"/>
              </a:rPr>
              <a:t>When web browser reads HTML document, it reads from top to bottom and left to right. </a:t>
            </a:r>
            <a:endParaRPr lang="en-US" dirty="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HTML tags are used to create HTML documents and render their properties .</a:t>
            </a:r>
          </a:p>
          <a:p>
            <a:pPr algn="just">
              <a:buFont typeface="Wingdings" pitchFamily="2" charset="2"/>
              <a:buChar char="q"/>
            </a:pPr>
            <a:r>
              <a:rPr lang="en-US" dirty="0" smtClean="0">
                <a:latin typeface="Times New Roman" pitchFamily="18" charset="0"/>
                <a:cs typeface="Times New Roman" pitchFamily="18" charset="0"/>
              </a:rPr>
              <a:t>Each tags have different properties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Tilak Khatri(M.Sc.CSIT CDCSIT)</a:t>
            </a:r>
            <a:endParaRPr lang="en-US"/>
          </a:p>
        </p:txBody>
      </p:sp>
      <p:sp>
        <p:nvSpPr>
          <p:cNvPr id="5" name="Slide Number Placeholder 4"/>
          <p:cNvSpPr>
            <a:spLocks noGrp="1"/>
          </p:cNvSpPr>
          <p:nvPr>
            <p:ph type="sldNum" sz="quarter" idx="12"/>
          </p:nvPr>
        </p:nvSpPr>
        <p:spPr/>
        <p:txBody>
          <a:bodyPr/>
          <a:lstStyle/>
          <a:p>
            <a:fld id="{2F86FF32-BC92-4B05-80D9-22DDAD797381}" type="slidenum">
              <a:rPr lang="en-US" smtClean="0"/>
              <a:t>9</a:t>
            </a:fld>
            <a:endParaRPr lang="en-US"/>
          </a:p>
        </p:txBody>
      </p:sp>
    </p:spTree>
    <p:extLst>
      <p:ext uri="{BB962C8B-B14F-4D97-AF65-F5344CB8AC3E}">
        <p14:creationId xmlns:p14="http://schemas.microsoft.com/office/powerpoint/2010/main" val="3813705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The </a:t>
            </a:r>
            <a:r>
              <a:rPr lang="en-US" alt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&lt;</a:t>
            </a:r>
            <a:r>
              <a:rPr lang="en-US" altLang="en-US" b="1"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fieldset</a:t>
            </a:r>
            <a:r>
              <a:rPr lang="en-US" alt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&gt; </a:t>
            </a:r>
            <a:r>
              <a:rPr lang="en-US" altLang="en-US"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and </a:t>
            </a:r>
            <a:r>
              <a:rPr lang="en-US" alt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&lt;legend&gt; </a:t>
            </a:r>
            <a:r>
              <a:rPr lang="en-US" altLang="en-US"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Elements</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Rectangle 1"/>
          <p:cNvSpPr>
            <a:spLocks noGrp="1" noChangeArrowheads="1"/>
          </p:cNvSpPr>
          <p:nvPr>
            <p:ph idx="1"/>
          </p:nvPr>
        </p:nvSpPr>
        <p:spPr bwMode="auto">
          <a:xfrm>
            <a:off x="1066577" y="1506023"/>
            <a:ext cx="8001223" cy="12874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&lt;</a:t>
            </a:r>
            <a:r>
              <a:rPr kumimoji="0" lang="en-US" altLang="en-US" sz="2400" b="0" i="0" u="none" strike="noStrike" cap="none" normalizeH="0" baseline="0" dirty="0" err="1" smtClean="0">
                <a:ln>
                  <a:noFill/>
                </a:ln>
                <a:solidFill>
                  <a:srgbClr val="DC143C"/>
                </a:solidFill>
                <a:effectLst/>
                <a:latin typeface="Times New Roman" pitchFamily="18" charset="0"/>
                <a:cs typeface="Times New Roman" pitchFamily="18" charset="0"/>
              </a:rPr>
              <a:t>fieldset</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element is used to group related data in a form.</a:t>
            </a:r>
            <a:endParaRPr kumimoji="0" lang="en-US" alt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a:lnSpc>
                <a:spcPct val="100000"/>
              </a:lnSpc>
            </a:pP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&lt;legend&gt;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element defines a caption for the </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&lt;</a:t>
            </a:r>
            <a:r>
              <a:rPr kumimoji="0" lang="en-US" altLang="en-US" sz="2400" b="0" i="0" u="none" strike="noStrike" cap="none" normalizeH="0" baseline="0" dirty="0" err="1" smtClean="0">
                <a:ln>
                  <a:noFill/>
                </a:ln>
                <a:solidFill>
                  <a:srgbClr val="DC143C"/>
                </a:solidFill>
                <a:effectLst/>
                <a:latin typeface="Times New Roman" pitchFamily="18" charset="0"/>
                <a:cs typeface="Times New Roman" pitchFamily="18" charset="0"/>
              </a:rPr>
              <a:t>fieldset</a:t>
            </a:r>
            <a:r>
              <a:rPr kumimoji="0" lang="en-US" altLang="en-US" sz="2400" b="0" i="0" u="none" strike="noStrike" cap="none" normalizeH="0" baseline="0" dirty="0" smtClean="0">
                <a:ln>
                  <a:noFill/>
                </a:ln>
                <a:solidFill>
                  <a:srgbClr val="DC143C"/>
                </a:solidFill>
                <a:effectLst/>
                <a:latin typeface="Times New Roman" pitchFamily="18" charset="0"/>
                <a:cs typeface="Times New Roman" pitchFamily="18" charset="0"/>
              </a:rPr>
              <a:t>&gt;</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 element.</a:t>
            </a:r>
            <a:endParaRPr kumimoji="0" lang="en-US" altLang="en-US" sz="4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800100" y="3016252"/>
            <a:ext cx="7574974" cy="3908762"/>
          </a:xfrm>
          <a:prstGeom prst="rect">
            <a:avLst/>
          </a:prstGeom>
        </p:spPr>
        <p:txBody>
          <a:bodyPr wrap="square">
            <a:spAutoFit/>
          </a:bodyPr>
          <a:lstStyle/>
          <a:p>
            <a:r>
              <a:rPr lang="en-US" sz="3200" b="1" dirty="0" smtClean="0">
                <a:solidFill>
                  <a:srgbClr val="0000CD"/>
                </a:solidFill>
                <a:latin typeface="Consolas" panose="020B0609020204030204" pitchFamily="49" charset="0"/>
              </a:rPr>
              <a:t>Example</a:t>
            </a:r>
          </a:p>
          <a:p>
            <a:r>
              <a:rPr lang="en-US" dirty="0" smtClean="0">
                <a:solidFill>
                  <a:srgbClr val="0000CD"/>
                </a:solidFill>
                <a:latin typeface="Consolas" panose="020B0609020204030204" pitchFamily="49" charset="0"/>
              </a:rPr>
              <a:t>&lt;</a:t>
            </a:r>
            <a:r>
              <a:rPr lang="en-US" dirty="0">
                <a:solidFill>
                  <a:srgbClr val="A52A2A"/>
                </a:solidFill>
                <a:latin typeface="Consolas" panose="020B0609020204030204" pitchFamily="49" charset="0"/>
              </a:rPr>
              <a:t>form</a:t>
            </a:r>
            <a:r>
              <a:rPr lang="en-US" dirty="0">
                <a:solidFill>
                  <a:srgbClr val="FF0000"/>
                </a:solidFill>
                <a:latin typeface="Consolas" panose="020B0609020204030204" pitchFamily="49" charset="0"/>
              </a:rPr>
              <a:t> action</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action_page.php</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fieldset</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smtClean="0">
                <a:solidFill>
                  <a:srgbClr val="A52A2A"/>
                </a:solidFill>
                <a:latin typeface="Consolas" panose="020B0609020204030204" pitchFamily="49" charset="0"/>
              </a:rPr>
              <a:t>legend</a:t>
            </a:r>
            <a:r>
              <a:rPr lang="en-US" dirty="0" smtClean="0">
                <a:solidFill>
                  <a:srgbClr val="0000CD"/>
                </a:solidFill>
                <a:latin typeface="Consolas" panose="020B0609020204030204" pitchFamily="49" charset="0"/>
              </a:rPr>
              <a:t>&gt;</a:t>
            </a:r>
            <a:r>
              <a:rPr lang="en-US" dirty="0" smtClean="0">
                <a:solidFill>
                  <a:srgbClr val="000000"/>
                </a:solidFill>
                <a:latin typeface="Consolas" panose="020B0609020204030204" pitchFamily="49" charset="0"/>
              </a:rPr>
              <a:t>Personal:</a:t>
            </a:r>
            <a:r>
              <a:rPr lang="en-US" dirty="0" smtClean="0">
                <a:solidFill>
                  <a:srgbClr val="0000CD"/>
                </a:solidFill>
                <a:latin typeface="Consolas" panose="020B0609020204030204" pitchFamily="49" charset="0"/>
              </a:rPr>
              <a:t>&lt;</a:t>
            </a:r>
            <a:r>
              <a:rPr lang="en-US" dirty="0" smtClean="0">
                <a:solidFill>
                  <a:srgbClr val="A52A2A"/>
                </a:solidFill>
                <a:latin typeface="Consolas" panose="020B0609020204030204" pitchFamily="49" charset="0"/>
              </a:rPr>
              <a:t>/</a:t>
            </a:r>
            <a:r>
              <a:rPr lang="en-US" dirty="0">
                <a:solidFill>
                  <a:srgbClr val="A52A2A"/>
                </a:solidFill>
                <a:latin typeface="Consolas" panose="020B0609020204030204" pitchFamily="49" charset="0"/>
              </a:rPr>
              <a:t>legend</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label</a:t>
            </a:r>
            <a:r>
              <a:rPr lang="en-US" dirty="0">
                <a:solidFill>
                  <a:srgbClr val="FF0000"/>
                </a:solidFill>
                <a:latin typeface="Consolas" panose="020B0609020204030204" pitchFamily="49" charset="0"/>
              </a:rPr>
              <a:t> for</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fname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First name:</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/label</a:t>
            </a:r>
            <a:r>
              <a:rPr lang="en-US" dirty="0">
                <a:solidFill>
                  <a:srgbClr val="0000CD"/>
                </a:solidFill>
                <a:latin typeface="Consolas" panose="020B0609020204030204" pitchFamily="49" charset="0"/>
              </a:rPr>
              <a:t>&gt;&lt;</a:t>
            </a:r>
            <a:r>
              <a:rPr lang="en-US" dirty="0" err="1">
                <a:solidFill>
                  <a:srgbClr val="A52A2A"/>
                </a:solidFill>
                <a:latin typeface="Consolas" panose="020B0609020204030204" pitchFamily="49" charset="0"/>
              </a:rPr>
              <a:t>br</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input</a:t>
            </a:r>
            <a:r>
              <a:rPr lang="en-US" dirty="0">
                <a:solidFill>
                  <a:srgbClr val="FF0000"/>
                </a:solidFill>
                <a:latin typeface="Consolas" panose="020B0609020204030204" pitchFamily="49" charset="0"/>
              </a:rPr>
              <a:t> type</a:t>
            </a:r>
            <a:r>
              <a:rPr lang="en-US" dirty="0">
                <a:solidFill>
                  <a:srgbClr val="0000CD"/>
                </a:solidFill>
                <a:latin typeface="Consolas" panose="020B0609020204030204" pitchFamily="49" charset="0"/>
              </a:rPr>
              <a:t>="text"</a:t>
            </a:r>
            <a:r>
              <a:rPr lang="en-US" dirty="0">
                <a:solidFill>
                  <a:srgbClr val="FF0000"/>
                </a:solidFill>
                <a:latin typeface="Consolas" panose="020B0609020204030204" pitchFamily="49" charset="0"/>
              </a:rPr>
              <a:t> id</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fname</a:t>
            </a:r>
            <a:r>
              <a:rPr lang="en-US" dirty="0">
                <a:solidFill>
                  <a:srgbClr val="0000CD"/>
                </a:solidFill>
                <a:latin typeface="Consolas" panose="020B0609020204030204" pitchFamily="49" charset="0"/>
              </a:rPr>
              <a:t>"</a:t>
            </a:r>
            <a:r>
              <a:rPr lang="en-US" dirty="0">
                <a:solidFill>
                  <a:srgbClr val="FF0000"/>
                </a:solidFill>
                <a:latin typeface="Consolas" panose="020B0609020204030204" pitchFamily="49" charset="0"/>
              </a:rPr>
              <a:t> name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fname</a:t>
            </a:r>
            <a:r>
              <a:rPr lang="en-US" dirty="0">
                <a:solidFill>
                  <a:srgbClr val="0000CD"/>
                </a:solidFill>
                <a:latin typeface="Consolas" panose="020B0609020204030204" pitchFamily="49" charset="0"/>
              </a:rPr>
              <a:t>"</a:t>
            </a:r>
            <a:r>
              <a:rPr lang="en-US" dirty="0">
                <a:solidFill>
                  <a:srgbClr val="FF0000"/>
                </a:solidFill>
                <a:latin typeface="Consolas" panose="020B0609020204030204" pitchFamily="49" charset="0"/>
              </a:rPr>
              <a:t> value</a:t>
            </a:r>
            <a:r>
              <a:rPr lang="en-US" dirty="0">
                <a:solidFill>
                  <a:srgbClr val="0000CD"/>
                </a:solidFill>
                <a:latin typeface="Consolas" panose="020B0609020204030204" pitchFamily="49" charset="0"/>
              </a:rPr>
              <a:t>="John"&gt;&lt;</a:t>
            </a:r>
            <a:r>
              <a:rPr lang="en-US" dirty="0" err="1">
                <a:solidFill>
                  <a:srgbClr val="A52A2A"/>
                </a:solidFill>
                <a:latin typeface="Consolas" panose="020B0609020204030204" pitchFamily="49" charset="0"/>
              </a:rPr>
              <a:t>br</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label</a:t>
            </a:r>
            <a:r>
              <a:rPr lang="en-US" dirty="0">
                <a:solidFill>
                  <a:srgbClr val="FF0000"/>
                </a:solidFill>
                <a:latin typeface="Consolas" panose="020B0609020204030204" pitchFamily="49" charset="0"/>
              </a:rPr>
              <a:t> for</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lname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Last name:</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/label</a:t>
            </a:r>
            <a:r>
              <a:rPr lang="en-US" dirty="0">
                <a:solidFill>
                  <a:srgbClr val="0000CD"/>
                </a:solidFill>
                <a:latin typeface="Consolas" panose="020B0609020204030204" pitchFamily="49" charset="0"/>
              </a:rPr>
              <a:t>&gt;&lt;</a:t>
            </a:r>
            <a:r>
              <a:rPr lang="en-US" dirty="0" err="1">
                <a:solidFill>
                  <a:srgbClr val="A52A2A"/>
                </a:solidFill>
                <a:latin typeface="Consolas" panose="020B0609020204030204" pitchFamily="49" charset="0"/>
              </a:rPr>
              <a:t>br</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input</a:t>
            </a:r>
            <a:r>
              <a:rPr lang="en-US" dirty="0">
                <a:solidFill>
                  <a:srgbClr val="FF0000"/>
                </a:solidFill>
                <a:latin typeface="Consolas" panose="020B0609020204030204" pitchFamily="49" charset="0"/>
              </a:rPr>
              <a:t> type</a:t>
            </a:r>
            <a:r>
              <a:rPr lang="en-US" dirty="0">
                <a:solidFill>
                  <a:srgbClr val="0000CD"/>
                </a:solidFill>
                <a:latin typeface="Consolas" panose="020B0609020204030204" pitchFamily="49" charset="0"/>
              </a:rPr>
              <a:t>="text"</a:t>
            </a:r>
            <a:r>
              <a:rPr lang="en-US" dirty="0">
                <a:solidFill>
                  <a:srgbClr val="FF0000"/>
                </a:solidFill>
                <a:latin typeface="Consolas" panose="020B0609020204030204" pitchFamily="49" charset="0"/>
              </a:rPr>
              <a:t> id</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lname</a:t>
            </a:r>
            <a:r>
              <a:rPr lang="en-US" dirty="0">
                <a:solidFill>
                  <a:srgbClr val="0000CD"/>
                </a:solidFill>
                <a:latin typeface="Consolas" panose="020B0609020204030204" pitchFamily="49" charset="0"/>
              </a:rPr>
              <a:t>"</a:t>
            </a:r>
            <a:r>
              <a:rPr lang="en-US" dirty="0">
                <a:solidFill>
                  <a:srgbClr val="FF0000"/>
                </a:solidFill>
                <a:latin typeface="Consolas" panose="020B0609020204030204" pitchFamily="49" charset="0"/>
              </a:rPr>
              <a:t> name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lname</a:t>
            </a:r>
            <a:r>
              <a:rPr lang="en-US" dirty="0">
                <a:solidFill>
                  <a:srgbClr val="0000CD"/>
                </a:solidFill>
                <a:latin typeface="Consolas" panose="020B0609020204030204" pitchFamily="49" charset="0"/>
              </a:rPr>
              <a:t>"</a:t>
            </a:r>
            <a:r>
              <a:rPr lang="en-US" dirty="0">
                <a:solidFill>
                  <a:srgbClr val="FF0000"/>
                </a:solidFill>
                <a:latin typeface="Consolas" panose="020B0609020204030204" pitchFamily="49" charset="0"/>
              </a:rPr>
              <a:t> value</a:t>
            </a:r>
            <a:r>
              <a:rPr lang="en-US" dirty="0">
                <a:solidFill>
                  <a:srgbClr val="0000CD"/>
                </a:solidFill>
                <a:latin typeface="Consolas" panose="020B0609020204030204" pitchFamily="49" charset="0"/>
              </a:rPr>
              <a:t>="Doe"&gt;&lt;</a:t>
            </a:r>
            <a:r>
              <a:rPr lang="en-US" dirty="0" err="1">
                <a:solidFill>
                  <a:srgbClr val="A52A2A"/>
                </a:solidFill>
                <a:latin typeface="Consolas" panose="020B0609020204030204" pitchFamily="49" charset="0"/>
              </a:rPr>
              <a:t>br</a:t>
            </a:r>
            <a:r>
              <a:rPr lang="en-US" dirty="0">
                <a:solidFill>
                  <a:srgbClr val="0000CD"/>
                </a:solidFill>
                <a:latin typeface="Consolas" panose="020B0609020204030204" pitchFamily="49" charset="0"/>
              </a:rPr>
              <a:t>&gt;&lt;</a:t>
            </a:r>
            <a:r>
              <a:rPr lang="en-US" dirty="0" err="1">
                <a:solidFill>
                  <a:srgbClr val="A52A2A"/>
                </a:solidFill>
                <a:latin typeface="Consolas" panose="020B0609020204030204" pitchFamily="49" charset="0"/>
              </a:rPr>
              <a:t>br</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input</a:t>
            </a:r>
            <a:r>
              <a:rPr lang="en-US" dirty="0">
                <a:solidFill>
                  <a:srgbClr val="FF0000"/>
                </a:solidFill>
                <a:latin typeface="Consolas" panose="020B0609020204030204" pitchFamily="49" charset="0"/>
              </a:rPr>
              <a:t> type</a:t>
            </a:r>
            <a:r>
              <a:rPr lang="en-US" dirty="0">
                <a:solidFill>
                  <a:srgbClr val="0000CD"/>
                </a:solidFill>
                <a:latin typeface="Consolas" panose="020B0609020204030204" pitchFamily="49" charset="0"/>
              </a:rPr>
              <a:t>="submit"</a:t>
            </a:r>
            <a:r>
              <a:rPr lang="en-US" dirty="0">
                <a:solidFill>
                  <a:srgbClr val="FF0000"/>
                </a:solidFill>
                <a:latin typeface="Consolas" panose="020B0609020204030204" pitchFamily="49" charset="0"/>
              </a:rPr>
              <a:t> value</a:t>
            </a:r>
            <a:r>
              <a:rPr lang="en-US" dirty="0">
                <a:solidFill>
                  <a:srgbClr val="0000CD"/>
                </a:solidFill>
                <a:latin typeface="Consolas" panose="020B0609020204030204" pitchFamily="49" charset="0"/>
              </a:rPr>
              <a:t>="Submit"&gt;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fieldset</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/form</a:t>
            </a:r>
            <a:r>
              <a:rPr lang="en-US" dirty="0">
                <a:solidFill>
                  <a:srgbClr val="0000CD"/>
                </a:solidFill>
                <a:latin typeface="Consolas" panose="020B0609020204030204" pitchFamily="49" charset="0"/>
              </a:rPr>
              <a:t>&gt;</a:t>
            </a:r>
            <a:endParaRPr lang="en-US" dirty="0"/>
          </a:p>
        </p:txBody>
      </p:sp>
    </p:spTree>
    <p:extLst>
      <p:ext uri="{BB962C8B-B14F-4D97-AF65-F5344CB8AC3E}">
        <p14:creationId xmlns:p14="http://schemas.microsoft.com/office/powerpoint/2010/main" val="34411247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b="1" dirty="0">
                <a:solidFill>
                  <a:srgbClr val="000000"/>
                </a:solidFill>
                <a:latin typeface="Times New Roman" pitchFamily="18" charset="0"/>
                <a:cs typeface="Times New Roman" pitchFamily="18" charset="0"/>
              </a:rPr>
              <a:t>The </a:t>
            </a:r>
            <a:r>
              <a:rPr lang="en-US" altLang="en-US" b="1" dirty="0">
                <a:solidFill>
                  <a:srgbClr val="C00000"/>
                </a:solidFill>
                <a:latin typeface="Times New Roman" pitchFamily="18" charset="0"/>
                <a:cs typeface="Times New Roman" pitchFamily="18" charset="0"/>
              </a:rPr>
              <a:t>&lt;</a:t>
            </a:r>
            <a:r>
              <a:rPr lang="en-US" altLang="en-US" b="1" dirty="0" err="1">
                <a:solidFill>
                  <a:srgbClr val="C00000"/>
                </a:solidFill>
                <a:latin typeface="Times New Roman" pitchFamily="18" charset="0"/>
                <a:cs typeface="Times New Roman" pitchFamily="18" charset="0"/>
              </a:rPr>
              <a:t>datalist</a:t>
            </a:r>
            <a:r>
              <a:rPr lang="en-US" altLang="en-US" b="1" dirty="0">
                <a:solidFill>
                  <a:srgbClr val="C00000"/>
                </a:solidFill>
                <a:latin typeface="Times New Roman" pitchFamily="18" charset="0"/>
                <a:cs typeface="Times New Roman" pitchFamily="18" charset="0"/>
              </a:rPr>
              <a:t>&gt; </a:t>
            </a:r>
            <a:r>
              <a:rPr lang="en-US" altLang="en-US" b="1" dirty="0" smtClean="0">
                <a:solidFill>
                  <a:srgbClr val="000000"/>
                </a:solidFill>
                <a:latin typeface="Times New Roman" pitchFamily="18" charset="0"/>
                <a:cs typeface="Times New Roman" pitchFamily="18" charset="0"/>
              </a:rPr>
              <a:t>Element</a:t>
            </a:r>
            <a:endParaRPr lang="en-US" b="1" dirty="0">
              <a:latin typeface="Times New Roman" pitchFamily="18" charset="0"/>
              <a:cs typeface="Times New Roman" pitchFamily="18" charset="0"/>
            </a:endParaRPr>
          </a:p>
        </p:txBody>
      </p:sp>
      <p:sp>
        <p:nvSpPr>
          <p:cNvPr id="4" name="Rectangle 1"/>
          <p:cNvSpPr>
            <a:spLocks noChangeArrowheads="1"/>
          </p:cNvSpPr>
          <p:nvPr/>
        </p:nvSpPr>
        <p:spPr bwMode="auto">
          <a:xfrm>
            <a:off x="1085850" y="1344483"/>
            <a:ext cx="6991350" cy="18414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b="0" i="0" u="none" strike="noStrike" cap="none" normalizeH="0" baseline="0" dirty="0" smtClean="0">
                <a:ln>
                  <a:noFill/>
                </a:ln>
                <a:solidFill>
                  <a:srgbClr val="DC143C"/>
                </a:solidFill>
                <a:effectLst/>
                <a:latin typeface="Times New Roman" pitchFamily="18" charset="0"/>
                <a:cs typeface="Times New Roman" pitchFamily="18" charset="0"/>
              </a:rPr>
              <a:t>&lt;</a:t>
            </a:r>
            <a:r>
              <a:rPr kumimoji="0" lang="en-US" altLang="en-US" b="0" i="0" u="none" strike="noStrike" cap="none" normalizeH="0" baseline="0" dirty="0" err="1" smtClean="0">
                <a:ln>
                  <a:noFill/>
                </a:ln>
                <a:solidFill>
                  <a:srgbClr val="DC143C"/>
                </a:solidFill>
                <a:effectLst/>
                <a:latin typeface="Times New Roman" pitchFamily="18" charset="0"/>
                <a:cs typeface="Times New Roman" pitchFamily="18" charset="0"/>
              </a:rPr>
              <a:t>datalist</a:t>
            </a:r>
            <a:r>
              <a:rPr kumimoji="0" lang="en-US" altLang="en-US" b="0" i="0" u="none" strike="noStrike" cap="none" normalizeH="0" baseline="0" dirty="0" smtClean="0">
                <a:ln>
                  <a:noFill/>
                </a:ln>
                <a:solidFill>
                  <a:srgbClr val="DC143C"/>
                </a:solidFill>
                <a:effectLst/>
                <a:latin typeface="Times New Roman" pitchFamily="18" charset="0"/>
                <a:cs typeface="Times New Roman" pitchFamily="18" charset="0"/>
              </a:rPr>
              <a: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element specifies a list of pre-defined options for an </a:t>
            </a:r>
            <a:r>
              <a:rPr kumimoji="0" lang="en-US" altLang="en-US" b="0" i="0" u="none" strike="noStrike" cap="none" normalizeH="0" baseline="0" dirty="0" smtClean="0">
                <a:ln>
                  <a:noFill/>
                </a:ln>
                <a:solidFill>
                  <a:srgbClr val="DC143C"/>
                </a:solidFill>
                <a:effectLst/>
                <a:latin typeface="Times New Roman" pitchFamily="18" charset="0"/>
                <a:cs typeface="Times New Roman" pitchFamily="18" charset="0"/>
              </a:rPr>
              <a:t>&lt;input&gt;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element.</a:t>
            </a:r>
            <a:endPar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Users will see a drop-down list of the pre-defined options as they input data.</a:t>
            </a:r>
            <a:endPar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b="0" i="0" u="none" strike="noStrike" cap="none" normalizeH="0" baseline="0" dirty="0" smtClean="0">
                <a:ln>
                  <a:noFill/>
                </a:ln>
                <a:solidFill>
                  <a:srgbClr val="DC143C"/>
                </a:solidFill>
                <a:effectLst/>
                <a:latin typeface="Times New Roman" pitchFamily="18" charset="0"/>
                <a:cs typeface="Times New Roman" pitchFamily="18" charset="0"/>
              </a:rPr>
              <a:t>list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attribute of the </a:t>
            </a:r>
            <a:r>
              <a:rPr kumimoji="0" lang="en-US" altLang="en-US" b="0" i="0" u="none" strike="noStrike" cap="none" normalizeH="0" baseline="0" dirty="0" smtClean="0">
                <a:ln>
                  <a:noFill/>
                </a:ln>
                <a:solidFill>
                  <a:srgbClr val="DC143C"/>
                </a:solidFill>
                <a:effectLst/>
                <a:latin typeface="Times New Roman" pitchFamily="18" charset="0"/>
                <a:cs typeface="Times New Roman" pitchFamily="18" charset="0"/>
              </a:rPr>
              <a:t>&lt;input&gt;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element, must refer to the </a:t>
            </a:r>
            <a:r>
              <a:rPr kumimoji="0" lang="en-US" altLang="en-US" b="0" i="0" u="none" strike="noStrike" cap="none" normalizeH="0" baseline="0" dirty="0" smtClean="0">
                <a:ln>
                  <a:noFill/>
                </a:ln>
                <a:solidFill>
                  <a:srgbClr val="DC143C"/>
                </a:solidFill>
                <a:effectLst/>
                <a:latin typeface="Times New Roman" pitchFamily="18" charset="0"/>
                <a:cs typeface="Times New Roman" pitchFamily="18" charset="0"/>
              </a:rPr>
              <a:t>id</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attribute of the </a:t>
            </a:r>
            <a:r>
              <a:rPr kumimoji="0" lang="en-US" altLang="en-US" b="0" i="0" u="none" strike="noStrike" cap="none" normalizeH="0" baseline="0" dirty="0" smtClean="0">
                <a:ln>
                  <a:noFill/>
                </a:ln>
                <a:solidFill>
                  <a:srgbClr val="DC143C"/>
                </a:solidFill>
                <a:effectLst/>
                <a:latin typeface="Times New Roman" pitchFamily="18" charset="0"/>
                <a:cs typeface="Times New Roman" pitchFamily="18" charset="0"/>
              </a:rPr>
              <a:t>&lt;</a:t>
            </a:r>
            <a:r>
              <a:rPr kumimoji="0" lang="en-US" altLang="en-US" b="0" i="0" u="none" strike="noStrike" cap="none" normalizeH="0" baseline="0" dirty="0" err="1" smtClean="0">
                <a:ln>
                  <a:noFill/>
                </a:ln>
                <a:solidFill>
                  <a:srgbClr val="DC143C"/>
                </a:solidFill>
                <a:effectLst/>
                <a:latin typeface="Times New Roman" pitchFamily="18" charset="0"/>
                <a:cs typeface="Times New Roman" pitchFamily="18" charset="0"/>
              </a:rPr>
              <a:t>datalist</a:t>
            </a:r>
            <a:r>
              <a:rPr kumimoji="0" lang="en-US" altLang="en-US" b="0" i="0" u="none" strike="noStrike" cap="none" normalizeH="0" baseline="0" dirty="0" smtClean="0">
                <a:ln>
                  <a:noFill/>
                </a:ln>
                <a:solidFill>
                  <a:srgbClr val="DC143C"/>
                </a:solidFill>
                <a:effectLst/>
                <a:latin typeface="Times New Roman" pitchFamily="18" charset="0"/>
                <a:cs typeface="Times New Roman" pitchFamily="18" charset="0"/>
              </a:rPr>
              <a: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element.</a:t>
            </a:r>
            <a:endParaRPr kumimoji="0" lang="en-US" alt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893618" y="3133959"/>
            <a:ext cx="4572000" cy="3570208"/>
          </a:xfrm>
          <a:prstGeom prst="rect">
            <a:avLst/>
          </a:prstGeom>
        </p:spPr>
        <p:txBody>
          <a:bodyPr>
            <a:spAutoFit/>
          </a:bodyPr>
          <a:lstStyle/>
          <a:p>
            <a:r>
              <a:rPr lang="en-US" sz="2800" b="1" dirty="0">
                <a:solidFill>
                  <a:srgbClr val="000000"/>
                </a:solidFill>
                <a:effectLst>
                  <a:outerShdw blurRad="38100" dist="38100" dir="2700000" algn="tl">
                    <a:srgbClr val="000000">
                      <a:alpha val="43137"/>
                    </a:srgbClr>
                  </a:outerShdw>
                </a:effectLst>
                <a:latin typeface="Segoe UI" panose="020B0502040204020203" pitchFamily="34" charset="0"/>
              </a:rPr>
              <a:t>Example</a:t>
            </a:r>
          </a:p>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form</a:t>
            </a:r>
            <a:r>
              <a:rPr lang="en-US" dirty="0">
                <a:solidFill>
                  <a:srgbClr val="FF0000"/>
                </a:solidFill>
                <a:latin typeface="Consolas" panose="020B0609020204030204" pitchFamily="49" charset="0"/>
              </a:rPr>
              <a:t> action</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action_page.php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input</a:t>
            </a:r>
            <a:r>
              <a:rPr lang="en-US" dirty="0">
                <a:solidFill>
                  <a:srgbClr val="FF0000"/>
                </a:solidFill>
                <a:latin typeface="Consolas" panose="020B0609020204030204" pitchFamily="49" charset="0"/>
              </a:rPr>
              <a:t> list</a:t>
            </a:r>
            <a:r>
              <a:rPr lang="en-US" dirty="0">
                <a:solidFill>
                  <a:srgbClr val="0000CD"/>
                </a:solidFill>
                <a:latin typeface="Consolas" panose="020B0609020204030204" pitchFamily="49" charset="0"/>
              </a:rPr>
              <a:t>="browsers"&gt;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datalist</a:t>
            </a:r>
            <a:r>
              <a:rPr lang="en-US" dirty="0">
                <a:solidFill>
                  <a:srgbClr val="FF0000"/>
                </a:solidFill>
                <a:latin typeface="Consolas" panose="020B0609020204030204" pitchFamily="49" charset="0"/>
              </a:rPr>
              <a:t> id</a:t>
            </a:r>
            <a:r>
              <a:rPr lang="en-US" dirty="0">
                <a:solidFill>
                  <a:srgbClr val="0000CD"/>
                </a:solidFill>
                <a:latin typeface="Consolas" panose="020B0609020204030204" pitchFamily="49" charset="0"/>
              </a:rPr>
              <a:t>="browsers"&gt;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option</a:t>
            </a:r>
            <a:r>
              <a:rPr lang="en-US" dirty="0">
                <a:solidFill>
                  <a:srgbClr val="FF0000"/>
                </a:solidFill>
                <a:latin typeface="Consolas" panose="020B0609020204030204" pitchFamily="49" charset="0"/>
              </a:rPr>
              <a:t> value</a:t>
            </a:r>
            <a:r>
              <a:rPr lang="en-US" dirty="0">
                <a:solidFill>
                  <a:srgbClr val="0000CD"/>
                </a:solidFill>
                <a:latin typeface="Consolas" panose="020B0609020204030204" pitchFamily="49" charset="0"/>
              </a:rPr>
              <a:t>="Internet Explorer"&gt;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option</a:t>
            </a:r>
            <a:r>
              <a:rPr lang="en-US" dirty="0">
                <a:solidFill>
                  <a:srgbClr val="FF0000"/>
                </a:solidFill>
                <a:latin typeface="Consolas" panose="020B0609020204030204" pitchFamily="49" charset="0"/>
              </a:rPr>
              <a:t> value</a:t>
            </a:r>
            <a:r>
              <a:rPr lang="en-US" dirty="0">
                <a:solidFill>
                  <a:srgbClr val="0000CD"/>
                </a:solidFill>
                <a:latin typeface="Consolas" panose="020B0609020204030204" pitchFamily="49" charset="0"/>
              </a:rPr>
              <a:t>="Firefox"&gt;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option</a:t>
            </a:r>
            <a:r>
              <a:rPr lang="en-US" dirty="0">
                <a:solidFill>
                  <a:srgbClr val="FF0000"/>
                </a:solidFill>
                <a:latin typeface="Consolas" panose="020B0609020204030204" pitchFamily="49" charset="0"/>
              </a:rPr>
              <a:t> value</a:t>
            </a:r>
            <a:r>
              <a:rPr lang="en-US" dirty="0">
                <a:solidFill>
                  <a:srgbClr val="0000CD"/>
                </a:solidFill>
                <a:latin typeface="Consolas" panose="020B0609020204030204" pitchFamily="49" charset="0"/>
              </a:rPr>
              <a:t>="Chrome"&gt;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option</a:t>
            </a:r>
            <a:r>
              <a:rPr lang="en-US" dirty="0">
                <a:solidFill>
                  <a:srgbClr val="FF0000"/>
                </a:solidFill>
                <a:latin typeface="Consolas" panose="020B0609020204030204" pitchFamily="49" charset="0"/>
              </a:rPr>
              <a:t> value</a:t>
            </a:r>
            <a:r>
              <a:rPr lang="en-US" dirty="0">
                <a:solidFill>
                  <a:srgbClr val="0000CD"/>
                </a:solidFill>
                <a:latin typeface="Consolas" panose="020B0609020204030204" pitchFamily="49" charset="0"/>
              </a:rPr>
              <a:t>="Opera"&gt;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option</a:t>
            </a:r>
            <a:r>
              <a:rPr lang="en-US" dirty="0">
                <a:solidFill>
                  <a:srgbClr val="FF0000"/>
                </a:solidFill>
                <a:latin typeface="Consolas" panose="020B0609020204030204" pitchFamily="49" charset="0"/>
              </a:rPr>
              <a:t> value</a:t>
            </a:r>
            <a:r>
              <a:rPr lang="en-US" dirty="0">
                <a:solidFill>
                  <a:srgbClr val="0000CD"/>
                </a:solidFill>
                <a:latin typeface="Consolas" panose="020B0609020204030204" pitchFamily="49" charset="0"/>
              </a:rPr>
              <a:t>="Safari"&gt;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datalist</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/form</a:t>
            </a:r>
            <a:r>
              <a:rPr lang="en-US" dirty="0">
                <a:solidFill>
                  <a:srgbClr val="0000CD"/>
                </a:solidFill>
                <a:latin typeface="Consolas" panose="020B0609020204030204" pitchFamily="49" charset="0"/>
              </a:rPr>
              <a:t>&gt;</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3188443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The </a:t>
            </a:r>
            <a:r>
              <a:rPr lang="en-US" alt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&lt;output&gt; </a:t>
            </a:r>
            <a:r>
              <a:rPr lang="en-US" altLang="en-US"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Element</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Rectangle 1"/>
          <p:cNvSpPr>
            <a:spLocks noChangeArrowheads="1"/>
          </p:cNvSpPr>
          <p:nvPr/>
        </p:nvSpPr>
        <p:spPr bwMode="auto">
          <a:xfrm>
            <a:off x="1153390" y="1334651"/>
            <a:ext cx="7533410" cy="5042349"/>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altLang="en-US" b="0" i="0" u="none" strike="noStrike" cap="none" normalizeH="0" baseline="0" dirty="0" smtClean="0">
                <a:ln>
                  <a:noFill/>
                </a:ln>
                <a:solidFill>
                  <a:srgbClr val="DC143C"/>
                </a:solidFill>
                <a:effectLst/>
                <a:latin typeface="Times New Roman" pitchFamily="18" charset="0"/>
                <a:cs typeface="Times New Roman" pitchFamily="18" charset="0"/>
              </a:rPr>
              <a:t>&lt;output&gt;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element represents the result of a calculation (like one performed by a script).</a:t>
            </a:r>
            <a:endParaRPr lang="en-US" altLang="en-US" dirty="0" smtClean="0">
              <a:latin typeface="Times New Roman"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32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Perform a calculation and show the result in an </a:t>
            </a:r>
            <a:r>
              <a:rPr kumimoji="0" lang="en-US" altLang="en-US" b="0" i="0" u="none" strike="noStrike" cap="none" normalizeH="0" baseline="0" dirty="0" smtClean="0">
                <a:ln>
                  <a:noFill/>
                </a:ln>
                <a:solidFill>
                  <a:srgbClr val="DC143C"/>
                </a:solidFill>
                <a:effectLst/>
                <a:latin typeface="Times New Roman" pitchFamily="18" charset="0"/>
                <a:cs typeface="Times New Roman" pitchFamily="18" charset="0"/>
              </a:rPr>
              <a:t>&lt;output&gt;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action</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b="0" i="0" u="none" strike="noStrike" cap="none" normalizeH="0" baseline="0" dirty="0" err="1" smtClean="0">
                <a:ln>
                  <a:noFill/>
                </a:ln>
                <a:solidFill>
                  <a:srgbClr val="0000CD"/>
                </a:solidFill>
                <a:effectLst/>
                <a:latin typeface="Times New Roman" pitchFamily="18" charset="0"/>
                <a:cs typeface="Times New Roman" pitchFamily="18" charset="0"/>
              </a:rPr>
              <a:t>action_page.php</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en-US" b="0" i="0" u="none" strike="noStrike" cap="none" normalizeH="0" baseline="0" dirty="0" err="1" smtClean="0">
                <a:ln>
                  <a:noFill/>
                </a:ln>
                <a:solidFill>
                  <a:srgbClr val="FF0000"/>
                </a:solidFill>
                <a:effectLst/>
                <a:latin typeface="Times New Roman" pitchFamily="18" charset="0"/>
                <a:cs typeface="Times New Roman" pitchFamily="18" charset="0"/>
              </a:rPr>
              <a:t>oninput</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b="0" i="0" u="none" strike="noStrike" cap="none" normalizeH="0" baseline="0" dirty="0" err="1" smtClean="0">
                <a:ln>
                  <a:noFill/>
                </a:ln>
                <a:solidFill>
                  <a:srgbClr val="0000CD"/>
                </a:solidFill>
                <a:effectLst/>
                <a:latin typeface="Times New Roman" pitchFamily="18" charset="0"/>
                <a:cs typeface="Times New Roman" pitchFamily="18" charset="0"/>
              </a:rPr>
              <a:t>x.value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b="0" i="0" u="none" strike="noStrike" cap="none" normalizeH="0" baseline="0" dirty="0" err="1" smtClean="0">
                <a:ln>
                  <a:noFill/>
                </a:ln>
                <a:solidFill>
                  <a:srgbClr val="0000CD"/>
                </a:solidFill>
                <a:effectLst/>
                <a:latin typeface="Times New Roman" pitchFamily="18" charset="0"/>
                <a:cs typeface="Times New Roman" pitchFamily="18" charset="0"/>
              </a:rPr>
              <a:t>parseInt</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b="0" i="0" u="none" strike="noStrike" cap="none" normalizeH="0" baseline="0" dirty="0" err="1" smtClean="0">
                <a:ln>
                  <a:noFill/>
                </a:ln>
                <a:solidFill>
                  <a:srgbClr val="0000CD"/>
                </a:solidFill>
                <a:effectLst/>
                <a:latin typeface="Times New Roman" pitchFamily="18" charset="0"/>
                <a:cs typeface="Times New Roman" pitchFamily="18" charset="0"/>
              </a:rPr>
              <a:t>a.value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b="0" i="0" u="none" strike="noStrike" cap="none" normalizeH="0" baseline="0" dirty="0" err="1" smtClean="0">
                <a:ln>
                  <a:noFill/>
                </a:ln>
                <a:solidFill>
                  <a:srgbClr val="0000CD"/>
                </a:solidFill>
                <a:effectLst/>
                <a:latin typeface="Times New Roman" pitchFamily="18" charset="0"/>
                <a:cs typeface="Times New Roman" pitchFamily="18" charset="0"/>
              </a:rPr>
              <a:t>parseInt</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b="0" i="0" u="none" strike="noStrike" cap="none" normalizeH="0" baseline="0" dirty="0" err="1" smtClean="0">
                <a:ln>
                  <a:noFill/>
                </a:ln>
                <a:solidFill>
                  <a:srgbClr val="0000CD"/>
                </a:solidFill>
                <a:effectLst/>
                <a:latin typeface="Times New Roman" pitchFamily="18" charset="0"/>
                <a:cs typeface="Times New Roman" pitchFamily="18" charset="0"/>
              </a:rPr>
              <a:t>b.value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0</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="range"</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="a"</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="a"</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="50"&gt;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100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="number"</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="b"</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="b"</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="50"&gt;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output</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="x"</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="a b"&gt;&lt;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/output</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="submit"&gt;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4653794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226580"/>
            <a:ext cx="5715000" cy="535420"/>
          </a:xfrm>
        </p:spPr>
        <p:txBody>
          <a:bodyPr>
            <a:normAutofit fontScale="90000"/>
          </a:bodyPr>
          <a:lstStyle/>
          <a:p>
            <a:pPr lvl="0"/>
            <a:r>
              <a:rPr lang="en-US" alt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HTML Input </a:t>
            </a:r>
            <a:r>
              <a:rPr lang="en-US" alt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Types</a:t>
            </a:r>
            <a:endParaRPr 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Rectangle 1"/>
          <p:cNvSpPr>
            <a:spLocks noGrp="1" noChangeArrowheads="1"/>
          </p:cNvSpPr>
          <p:nvPr>
            <p:ph idx="1"/>
          </p:nvPr>
        </p:nvSpPr>
        <p:spPr bwMode="auto">
          <a:xfrm>
            <a:off x="1151659" y="990600"/>
            <a:ext cx="7839941" cy="55040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Times New Roman" pitchFamily="18" charset="0"/>
                <a:cs typeface="Times New Roman" pitchFamily="18" charset="0"/>
              </a:rPr>
              <a:t>H</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ere are the different input types you can use in HTML:</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type="button"&gt;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type="checkbox"&gt;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type="color"&gt;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type="date"&gt;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a:t>
            </a:r>
            <a:r>
              <a:rPr kumimoji="0" lang="en-US" altLang="en-US" sz="1400" b="0" i="0" u="none" strike="noStrike" cap="none" normalizeH="0" baseline="0" dirty="0" err="1" smtClean="0">
                <a:ln>
                  <a:noFill/>
                </a:ln>
                <a:solidFill>
                  <a:srgbClr val="DC143C"/>
                </a:solidFill>
                <a:effectLst/>
                <a:latin typeface="Times New Roman" pitchFamily="18" charset="0"/>
                <a:cs typeface="Times New Roman" pitchFamily="18" charset="0"/>
              </a:rPr>
              <a:t>datetime</a:t>
            </a: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-local"&gt;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type="email"&gt;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type="file"&gt;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type="hidden"&gt;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type="image"&gt;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type="month"&gt;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type="number"&gt;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type="password"&gt;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type="radio"&gt;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type="range"&gt;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type="reset"&gt;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type="search"&gt;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type="submit"&gt;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a:t>
            </a:r>
            <a:r>
              <a:rPr kumimoji="0" lang="en-US" altLang="en-US" sz="1400" b="0" i="0" u="none" strike="noStrike" cap="none" normalizeH="0" baseline="0" dirty="0" err="1" smtClean="0">
                <a:ln>
                  <a:noFill/>
                </a:ln>
                <a:solidFill>
                  <a:srgbClr val="DC143C"/>
                </a:solidFill>
                <a:effectLst/>
                <a:latin typeface="Times New Roman" pitchFamily="18" charset="0"/>
                <a:cs typeface="Times New Roman" pitchFamily="18" charset="0"/>
              </a:rPr>
              <a:t>tel</a:t>
            </a: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type="text"&gt;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type="time"&gt;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a:t>
            </a:r>
            <a:r>
              <a:rPr kumimoji="0" lang="en-US" altLang="en-US" sz="1400" b="0" i="0" u="none" strike="noStrike" cap="none" normalizeH="0" baseline="0" dirty="0" err="1" smtClean="0">
                <a:ln>
                  <a:noFill/>
                </a:ln>
                <a:solidFill>
                  <a:srgbClr val="DC143C"/>
                </a:solidFill>
                <a:effectLst/>
                <a:latin typeface="Times New Roman" pitchFamily="18" charset="0"/>
                <a:cs typeface="Times New Roman" pitchFamily="18" charset="0"/>
              </a:rPr>
              <a:t>url</a:t>
            </a: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"&gt;</a:t>
            </a:r>
            <a:endParaRPr kumimoji="0" lang="en-US" alt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457200" lvl="1" indent="0">
              <a:lnSpc>
                <a:spcPct val="100000"/>
              </a:lnSpc>
              <a:buFontTx/>
              <a:buChar char="•"/>
            </a:pPr>
            <a:r>
              <a:rPr kumimoji="0" lang="en-US" altLang="en-US" sz="1400" b="0" i="0" u="none" strike="noStrike" cap="none" normalizeH="0" baseline="0" dirty="0" smtClean="0">
                <a:ln>
                  <a:noFill/>
                </a:ln>
                <a:solidFill>
                  <a:srgbClr val="DC143C"/>
                </a:solidFill>
                <a:effectLst/>
                <a:latin typeface="Times New Roman" pitchFamily="18" charset="0"/>
                <a:cs typeface="Times New Roman" pitchFamily="18" charset="0"/>
              </a:rPr>
              <a:t>&lt;input type="week"&gt;</a:t>
            </a:r>
            <a:endParaRPr lang="en-US" altLang="en-US" sz="2800" dirty="0">
              <a:latin typeface="Times New Roman" pitchFamily="18" charset="0"/>
              <a:cs typeface="Times New Roman" pitchFamily="18" charset="0"/>
            </a:endParaRPr>
          </a:p>
          <a:p>
            <a:pPr marL="0" indent="0">
              <a:lnSpc>
                <a:spcPct val="100000"/>
              </a:lnSpc>
              <a:buFontTx/>
              <a:buChar char="•"/>
            </a:pPr>
            <a:r>
              <a:rPr lang="en-US" altLang="en-US" sz="1800" dirty="0">
                <a:solidFill>
                  <a:srgbClr val="000000"/>
                </a:solidFill>
                <a:latin typeface="Times New Roman" pitchFamily="18" charset="0"/>
                <a:cs typeface="Times New Roman" pitchFamily="18" charset="0"/>
              </a:rPr>
              <a:t>Tip: The default value of the type attribute is "text".</a:t>
            </a:r>
            <a:endPar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60876059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061656" y="481016"/>
            <a:ext cx="5948744" cy="4796128"/>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smtClean="0">
                <a:ln>
                  <a:noFill/>
                </a:ln>
                <a:solidFill>
                  <a:srgbClr val="000000"/>
                </a:solidFill>
                <a:effectLst/>
                <a:latin typeface="Times New Roman" pitchFamily="18" charset="0"/>
                <a:cs typeface="Times New Roman" pitchFamily="18" charset="0"/>
              </a:rPr>
              <a:t>Input Type </a:t>
            </a:r>
            <a:r>
              <a:rPr kumimoji="0" lang="en-US" altLang="en-US" sz="4400" b="1" i="0" u="none" strike="noStrike" cap="none" normalizeH="0" baseline="0" dirty="0" smtClean="0">
                <a:ln>
                  <a:noFill/>
                </a:ln>
                <a:solidFill>
                  <a:srgbClr val="C00000"/>
                </a:solidFill>
                <a:effectLst/>
                <a:latin typeface="Times New Roman" pitchFamily="18" charset="0"/>
                <a:cs typeface="Times New Roman" pitchFamily="18" charset="0"/>
              </a:rPr>
              <a:t>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&lt;input type="text"&gt;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defines a </a:t>
            </a:r>
            <a:r>
              <a:rPr kumimoji="0" lang="en-US" altLang="en-US" sz="2000" b="1" i="0" u="none" strike="noStrike" cap="none" normalizeH="0" baseline="0" dirty="0" smtClean="0">
                <a:ln>
                  <a:noFill/>
                </a:ln>
                <a:solidFill>
                  <a:srgbClr val="000000"/>
                </a:solidFill>
                <a:effectLst/>
                <a:latin typeface="Times New Roman" pitchFamily="18" charset="0"/>
                <a:cs typeface="Times New Roman" pitchFamily="18" charset="0"/>
              </a:rPr>
              <a:t>single-line text input field</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fname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First 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sz="20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="text"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fname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fname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sz="20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lname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Last 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sz="20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="text"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lname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lname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7096666" y="4031241"/>
            <a:ext cx="1621631" cy="1095375"/>
          </a:xfrm>
          <a:prstGeom prst="rect">
            <a:avLst/>
          </a:prstGeom>
        </p:spPr>
      </p:pic>
    </p:spTree>
    <p:extLst>
      <p:ext uri="{BB962C8B-B14F-4D97-AF65-F5344CB8AC3E}">
        <p14:creationId xmlns:p14="http://schemas.microsoft.com/office/powerpoint/2010/main" val="315464594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052945" y="1192500"/>
            <a:ext cx="5881255" cy="4334463"/>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000000"/>
                </a:solidFill>
                <a:effectLst/>
                <a:latin typeface="Times New Roman" pitchFamily="18" charset="0"/>
                <a:cs typeface="Times New Roman" pitchFamily="18" charset="0"/>
              </a:rPr>
              <a:t>Input Type </a:t>
            </a:r>
            <a:r>
              <a:rPr kumimoji="0" lang="en-US" altLang="en-US" sz="4000" b="1" i="0" u="none" strike="noStrike" cap="none" normalizeH="0" baseline="0" dirty="0" smtClean="0">
                <a:ln>
                  <a:noFill/>
                </a:ln>
                <a:solidFill>
                  <a:srgbClr val="C00000"/>
                </a:solidFill>
                <a:effectLst/>
                <a:latin typeface="Times New Roman" pitchFamily="18" charset="0"/>
                <a:cs typeface="Times New Roman" pitchFamily="18" charset="0"/>
              </a:rPr>
              <a:t>Password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DC143C"/>
                </a:solidFill>
                <a:effectLst/>
                <a:latin typeface="Times New Roman" pitchFamily="18" charset="0"/>
                <a:cs typeface="Times New Roman" pitchFamily="18" charset="0"/>
              </a:rPr>
              <a:t>&lt;input type="password"&gt;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defines a </a:t>
            </a:r>
            <a:r>
              <a:rPr kumimoji="0" lang="en-US" altLang="en-US" b="1" i="0" u="none" strike="noStrike" cap="none" normalizeH="0" baseline="0" dirty="0" smtClean="0">
                <a:ln>
                  <a:noFill/>
                </a:ln>
                <a:solidFill>
                  <a:srgbClr val="000000"/>
                </a:solidFill>
                <a:effectLst/>
                <a:latin typeface="Times New Roman" pitchFamily="18" charset="0"/>
                <a:cs typeface="Times New Roman" pitchFamily="18" charset="0"/>
              </a:rPr>
              <a:t>password field</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a:t>
            </a:r>
            <a:endPar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="username"&gt;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Username: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="text"</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="username"</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="username"&gt;&lt;</a:t>
            </a:r>
            <a:r>
              <a:rPr kumimoji="0" lang="en-US" altLang="en-US"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b="0" i="0" u="none" strike="noStrike" cap="none" normalizeH="0" baseline="0" dirty="0" err="1" smtClean="0">
                <a:ln>
                  <a:noFill/>
                </a:ln>
                <a:solidFill>
                  <a:srgbClr val="0000CD"/>
                </a:solidFill>
                <a:effectLst/>
                <a:latin typeface="Times New Roman" pitchFamily="18" charset="0"/>
                <a:cs typeface="Times New Roman" pitchFamily="18" charset="0"/>
              </a:rPr>
              <a:t>pwd</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Password:</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="password"</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b="0" i="0" u="none" strike="noStrike" cap="none" normalizeH="0" baseline="0" dirty="0" err="1" smtClean="0">
                <a:ln>
                  <a:noFill/>
                </a:ln>
                <a:solidFill>
                  <a:srgbClr val="0000CD"/>
                </a:solidFill>
                <a:effectLst/>
                <a:latin typeface="Times New Roman" pitchFamily="18" charset="0"/>
                <a:cs typeface="Times New Roman" pitchFamily="18" charset="0"/>
              </a:rPr>
              <a:t>pwd</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b="0" i="0" u="none" strike="noStrike" cap="none" normalizeH="0" baseline="0" dirty="0" err="1" smtClean="0">
                <a:ln>
                  <a:noFill/>
                </a:ln>
                <a:solidFill>
                  <a:srgbClr val="0000CD"/>
                </a:solidFill>
                <a:effectLst/>
                <a:latin typeface="Times New Roman" pitchFamily="18" charset="0"/>
                <a:cs typeface="Times New Roman" pitchFamily="18" charset="0"/>
              </a:rPr>
              <a:t>pwd</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6859948" y="3794847"/>
            <a:ext cx="1700213" cy="1152525"/>
          </a:xfrm>
          <a:prstGeom prst="rect">
            <a:avLst/>
          </a:prstGeom>
        </p:spPr>
      </p:pic>
    </p:spTree>
    <p:extLst>
      <p:ext uri="{BB962C8B-B14F-4D97-AF65-F5344CB8AC3E}">
        <p14:creationId xmlns:p14="http://schemas.microsoft.com/office/powerpoint/2010/main" val="157298305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988868" y="399333"/>
            <a:ext cx="7621732" cy="6081719"/>
          </a:xfrm>
          <a:prstGeom prst="rect">
            <a:avLst/>
          </a:prstGeom>
          <a:noFill/>
          <a:ln>
            <a:noFill/>
          </a:ln>
          <a:effectLst/>
        </p:spPr>
        <p:txBody>
          <a:bodyPr vert="horz" wrap="square" lIns="0" tIns="88872"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smtClean="0">
                <a:ln>
                  <a:noFill/>
                </a:ln>
                <a:solidFill>
                  <a:srgbClr val="000000"/>
                </a:solidFill>
                <a:effectLst/>
                <a:latin typeface="Times New Roman" pitchFamily="18" charset="0"/>
                <a:cs typeface="Times New Roman" pitchFamily="18" charset="0"/>
              </a:rPr>
              <a:t>Input Type </a:t>
            </a:r>
            <a:r>
              <a:rPr kumimoji="0" lang="en-US" altLang="en-US" sz="4400" b="1" i="0" u="none" strike="noStrike" cap="none" normalizeH="0" baseline="0" dirty="0" smtClean="0">
                <a:ln>
                  <a:noFill/>
                </a:ln>
                <a:solidFill>
                  <a:srgbClr val="C00000"/>
                </a:solidFill>
                <a:effectLst/>
                <a:latin typeface="Times New Roman" pitchFamily="18" charset="0"/>
                <a:cs typeface="Times New Roman" pitchFamily="18" charset="0"/>
              </a:rPr>
              <a:t>Submit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input type="submit"&gt;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defines a button for </a:t>
            </a:r>
            <a:r>
              <a:rPr kumimoji="0" lang="en-US" altLang="en-US" sz="2000" b="1" i="0" u="none" strike="noStrike" cap="none" normalizeH="0" baseline="0" dirty="0" smtClean="0">
                <a:ln>
                  <a:noFill/>
                </a:ln>
                <a:solidFill>
                  <a:srgbClr val="000000"/>
                </a:solidFill>
                <a:effectLst/>
                <a:latin typeface="Times New Roman" pitchFamily="18" charset="0"/>
                <a:cs typeface="Times New Roman" pitchFamily="18" charset="0"/>
              </a:rPr>
              <a:t>submitting</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form data to a </a:t>
            </a:r>
            <a:r>
              <a:rPr kumimoji="0" lang="en-US" altLang="en-US" sz="2000" b="1" i="0" u="none" strike="noStrike" cap="none" normalizeH="0" baseline="0" dirty="0" smtClean="0">
                <a:ln>
                  <a:noFill/>
                </a:ln>
                <a:solidFill>
                  <a:srgbClr val="000000"/>
                </a:solidFill>
                <a:effectLst/>
                <a:latin typeface="Times New Roman" pitchFamily="18" charset="0"/>
                <a:cs typeface="Times New Roman" pitchFamily="18" charset="0"/>
              </a:rPr>
              <a:t>form-handler</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The form-handler is typically a server page with a script for processing input data.</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The form-handler is specified in the form's </a:t>
            </a: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action</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attribute:</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action</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action_page.php</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fname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First 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sz="20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="text"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fname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fname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="John"&gt;&lt;</a:t>
            </a:r>
            <a:r>
              <a:rPr kumimoji="0" lang="en-US" altLang="en-US" sz="20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lname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Last 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sz="20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="text"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lname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err="1" smtClean="0">
                <a:ln>
                  <a:noFill/>
                </a:ln>
                <a:solidFill>
                  <a:srgbClr val="0000CD"/>
                </a:solidFill>
                <a:effectLst/>
                <a:latin typeface="Times New Roman" pitchFamily="18" charset="0"/>
                <a:cs typeface="Times New Roman" pitchFamily="18" charset="0"/>
              </a:rPr>
              <a:t>lname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="Doe"&gt;&lt;</a:t>
            </a:r>
            <a:r>
              <a:rPr kumimoji="0" lang="en-US" altLang="en-US" sz="20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sz="20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="submit"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="Submit"&gt;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2400" b="0" i="0" u="none" strike="noStrike" cap="none" normalizeH="0" baseline="0" dirty="0" smtClean="0">
              <a:ln>
                <a:noFill/>
              </a:ln>
              <a:solidFill>
                <a:srgbClr val="FFFFFF"/>
              </a:solidFill>
              <a:effectLst/>
              <a:latin typeface="Times New Roman" pitchFamily="18" charset="0"/>
              <a:cs typeface="Times New Roman" pitchFamily="18"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FFFFF"/>
                </a:solidFill>
                <a:effectLst/>
                <a:latin typeface="Times New Roman" pitchFamily="18" charset="0"/>
                <a:cs typeface="Times New Roman" pitchFamily="18" charset="0"/>
              </a:rPr>
              <a:t>Try it Yourself</a:t>
            </a:r>
            <a:endParaRPr kumimoji="0" lang="en-US" alt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7400925" y="4498975"/>
            <a:ext cx="1657350" cy="1543050"/>
          </a:xfrm>
          <a:prstGeom prst="rect">
            <a:avLst/>
          </a:prstGeom>
        </p:spPr>
      </p:pic>
    </p:spTree>
    <p:extLst>
      <p:ext uri="{BB962C8B-B14F-4D97-AF65-F5344CB8AC3E}">
        <p14:creationId xmlns:p14="http://schemas.microsoft.com/office/powerpoint/2010/main" val="51241341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228725" y="339073"/>
            <a:ext cx="7077075" cy="5165460"/>
          </a:xfrm>
          <a:prstGeom prst="rect">
            <a:avLst/>
          </a:prstGeom>
          <a:solidFill>
            <a:schemeClr val="bg1"/>
          </a:solid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000000"/>
                </a:solidFill>
                <a:effectLst/>
                <a:latin typeface="Times New Roman" pitchFamily="18" charset="0"/>
                <a:cs typeface="Times New Roman" pitchFamily="18" charset="0"/>
              </a:rPr>
              <a:t>Input Type </a:t>
            </a:r>
            <a:r>
              <a:rPr kumimoji="0" lang="en-US" altLang="en-US" sz="4000" b="1" i="0" u="none" strike="noStrike" cap="none" normalizeH="0" baseline="0" dirty="0" smtClean="0">
                <a:ln>
                  <a:noFill/>
                </a:ln>
                <a:solidFill>
                  <a:srgbClr val="C00000"/>
                </a:solidFill>
                <a:effectLst/>
                <a:latin typeface="Times New Roman" pitchFamily="18" charset="0"/>
                <a:cs typeface="Times New Roman" pitchFamily="18" charset="0"/>
              </a:rPr>
              <a:t>Reset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&lt;input type="reset"&gt;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defines a </a:t>
            </a:r>
            <a:r>
              <a:rPr kumimoji="0" lang="en-US" altLang="en-US" sz="1800" b="1" i="0" u="none" strike="noStrike" cap="none" normalizeH="0" baseline="0" dirty="0" smtClean="0">
                <a:ln>
                  <a:noFill/>
                </a:ln>
                <a:solidFill>
                  <a:srgbClr val="000000"/>
                </a:solidFill>
                <a:effectLst/>
                <a:latin typeface="Times New Roman" pitchFamily="18" charset="0"/>
                <a:cs typeface="Times New Roman" pitchFamily="18" charset="0"/>
              </a:rPr>
              <a:t>reset button</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that will reset all form values to their default values:</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action</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action_page.php</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fname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First 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sz="18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="text"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fname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fname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="John"&gt;&lt;</a:t>
            </a:r>
            <a:r>
              <a:rPr kumimoji="0" lang="en-US" altLang="en-US" sz="18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lname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Last 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sz="18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="text"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lname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lname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="Doe"&gt;&lt;</a:t>
            </a:r>
            <a:r>
              <a:rPr kumimoji="0" lang="en-US" altLang="en-US" sz="18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sz="18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="submit"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="Submit"&gt;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="reset"&gt;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6975872" y="3398838"/>
            <a:ext cx="1650206" cy="1609725"/>
          </a:xfrm>
          <a:prstGeom prst="rect">
            <a:avLst/>
          </a:prstGeom>
        </p:spPr>
      </p:pic>
    </p:spTree>
    <p:extLst>
      <p:ext uri="{BB962C8B-B14F-4D97-AF65-F5344CB8AC3E}">
        <p14:creationId xmlns:p14="http://schemas.microsoft.com/office/powerpoint/2010/main" val="19921532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022728" y="227170"/>
            <a:ext cx="7511672" cy="5719458"/>
          </a:xfrm>
          <a:prstGeom prst="rect">
            <a:avLst/>
          </a:prstGeom>
          <a:solidFill>
            <a:schemeClr val="bg1"/>
          </a:solidFill>
          <a:ln>
            <a:noFill/>
          </a:ln>
          <a:effec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000000"/>
                </a:solidFill>
                <a:effectLst/>
                <a:latin typeface="Times New Roman" pitchFamily="18" charset="0"/>
                <a:cs typeface="Times New Roman" pitchFamily="18" charset="0"/>
              </a:rPr>
              <a:t>Input Type </a:t>
            </a:r>
            <a:r>
              <a:rPr kumimoji="0" lang="en-US" altLang="en-US" sz="4000" b="1" i="0" u="none" strike="noStrike" cap="none" normalizeH="0" baseline="0" dirty="0" smtClean="0">
                <a:ln>
                  <a:noFill/>
                </a:ln>
                <a:solidFill>
                  <a:srgbClr val="C00000"/>
                </a:solidFill>
                <a:effectLst/>
                <a:latin typeface="Times New Roman" pitchFamily="18" charset="0"/>
                <a:cs typeface="Times New Roman" pitchFamily="18" charset="0"/>
              </a:rPr>
              <a:t>Radio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DC143C"/>
                </a:solidFill>
                <a:effectLst/>
                <a:latin typeface="Times New Roman" pitchFamily="18" charset="0"/>
                <a:cs typeface="Times New Roman" pitchFamily="18" charset="0"/>
              </a:rPr>
              <a:t>&lt;input type="radio"&gt;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defines a </a:t>
            </a:r>
            <a:r>
              <a:rPr kumimoji="0" lang="en-US" altLang="en-US" sz="1800" b="1" i="0" u="none" strike="noStrike" cap="none" normalizeH="0" baseline="0" dirty="0" smtClean="0">
                <a:ln>
                  <a:noFill/>
                </a:ln>
                <a:solidFill>
                  <a:srgbClr val="000000"/>
                </a:solidFill>
                <a:effectLst/>
                <a:latin typeface="Times New Roman" pitchFamily="18" charset="0"/>
                <a:cs typeface="Times New Roman" pitchFamily="18" charset="0"/>
              </a:rPr>
              <a:t>radio button</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Radio buttons let a user select ONLY ONE of a limited number of choices:</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p</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Choose your favorite Web language: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/p</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="radio"</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="html"</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fav_language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="HTML"&gt;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="html"&gt;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HTML</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sz="18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="radio"</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css</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fav_language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="CSS"&gt;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css</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CSS</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sz="18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="radio"</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javascript</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fav_language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="JavaScript"&gt;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a:t>
            </a:r>
            <a:r>
              <a:rPr kumimoji="0" lang="en-US" altLang="en-US" sz="1800" b="0" i="0" u="none" strike="noStrike" cap="none" normalizeH="0" baseline="0" dirty="0" err="1" smtClean="0">
                <a:ln>
                  <a:noFill/>
                </a:ln>
                <a:solidFill>
                  <a:srgbClr val="0000CD"/>
                </a:solidFill>
                <a:effectLst/>
                <a:latin typeface="Times New Roman" pitchFamily="18" charset="0"/>
                <a:cs typeface="Times New Roman" pitchFamily="18" charset="0"/>
              </a:rPr>
              <a:t>javascript</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JavaScript</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18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18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7793831" y="4121150"/>
            <a:ext cx="814388" cy="800100"/>
          </a:xfrm>
          <a:prstGeom prst="rect">
            <a:avLst/>
          </a:prstGeom>
        </p:spPr>
      </p:pic>
    </p:spTree>
    <p:extLst>
      <p:ext uri="{BB962C8B-B14F-4D97-AF65-F5344CB8AC3E}">
        <p14:creationId xmlns:p14="http://schemas.microsoft.com/office/powerpoint/2010/main" val="21903799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143001" y="206521"/>
            <a:ext cx="7391400" cy="5965679"/>
          </a:xfrm>
          <a:prstGeom prst="rect">
            <a:avLst/>
          </a:prstGeom>
          <a:solidFill>
            <a:schemeClr val="bg1"/>
          </a:solid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smtClean="0">
                <a:ln>
                  <a:noFill/>
                </a:ln>
                <a:solidFill>
                  <a:srgbClr val="000000"/>
                </a:solidFill>
                <a:effectLst/>
                <a:latin typeface="Times New Roman" pitchFamily="18" charset="0"/>
                <a:cs typeface="Times New Roman" pitchFamily="18" charset="0"/>
              </a:rPr>
              <a:t>Input Type </a:t>
            </a:r>
            <a:r>
              <a:rPr kumimoji="0" lang="en-US" altLang="en-US" sz="4400" b="1" i="0" u="none" strike="noStrike" cap="none" normalizeH="0" baseline="0" dirty="0" smtClean="0">
                <a:ln>
                  <a:noFill/>
                </a:ln>
                <a:solidFill>
                  <a:srgbClr val="C00000"/>
                </a:solidFill>
                <a:effectLst/>
                <a:latin typeface="Times New Roman" pitchFamily="18" charset="0"/>
                <a:cs typeface="Times New Roman" pitchFamily="18" charset="0"/>
              </a:rPr>
              <a:t>Checkbox</a:t>
            </a:r>
          </a:p>
          <a:p>
            <a:pPr>
              <a:lnSpc>
                <a:spcPct val="100000"/>
              </a:lnSpc>
            </a:pPr>
            <a:r>
              <a:rPr kumimoji="0" lang="en-US" altLang="en-US" sz="2000" b="0" i="0" u="none" strike="noStrike" cap="none" normalizeH="0" baseline="0" dirty="0" smtClean="0">
                <a:ln>
                  <a:noFill/>
                </a:ln>
                <a:solidFill>
                  <a:srgbClr val="DC143C"/>
                </a:solidFill>
                <a:effectLst/>
                <a:latin typeface="Times New Roman" pitchFamily="18" charset="0"/>
                <a:cs typeface="Times New Roman" pitchFamily="18" charset="0"/>
              </a:rPr>
              <a:t>&lt;input type="checkbox"&gt;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defines a </a:t>
            </a:r>
            <a:r>
              <a:rPr kumimoji="0" lang="en-US" altLang="en-US" sz="2000" b="1" i="0" u="none" strike="noStrike" cap="none" normalizeH="0" baseline="0" dirty="0" smtClean="0">
                <a:ln>
                  <a:noFill/>
                </a:ln>
                <a:solidFill>
                  <a:srgbClr val="000000"/>
                </a:solidFill>
                <a:effectLst/>
                <a:latin typeface="Times New Roman" pitchFamily="18" charset="0"/>
                <a:cs typeface="Times New Roman" pitchFamily="18" charset="0"/>
              </a:rPr>
              <a:t>checkbox</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a:lnSpc>
                <a:spcPct val="100000"/>
              </a:lnSpc>
            </a:pP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Checkboxes let a user select ZERO or MORE options of a limited number of choices.</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="checkbox"</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="vehicle1"</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="vehicle1"</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="Bike"&gt;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="vehicle1"&gt;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I have a bike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sz="20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="checkbox"</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="vehicle2"</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="vehicle2"</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="Car"&gt;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="vehicle2"&gt;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I have a car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&gt;&lt;</a:t>
            </a:r>
            <a:r>
              <a:rPr kumimoji="0" lang="en-US" altLang="en-US" sz="2000" b="0" i="0" u="none" strike="noStrike" cap="none" normalizeH="0" baseline="0" dirty="0" err="1" smtClean="0">
                <a:ln>
                  <a:noFill/>
                </a:ln>
                <a:solidFill>
                  <a:srgbClr val="A52A2A"/>
                </a:solidFill>
                <a:effectLst/>
                <a:latin typeface="Times New Roman" pitchFamily="18" charset="0"/>
                <a:cs typeface="Times New Roman" pitchFamily="18" charset="0"/>
              </a:rPr>
              <a:t>br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input</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type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="checkbox"</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id</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="vehicle3"</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name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="vehicle3"</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value</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="Boat"&gt;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FF0000"/>
                </a:solidFill>
                <a:effectLst/>
                <a:latin typeface="Times New Roman" pitchFamily="18" charset="0"/>
                <a:cs typeface="Times New Roman" pitchFamily="18" charset="0"/>
              </a:rPr>
              <a:t> for</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="vehicle3"&gt;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I have a boat</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/label</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&lt;</a:t>
            </a:r>
            <a:r>
              <a:rPr kumimoji="0" lang="en-US" altLang="en-US" sz="2000" b="0" i="0" u="none" strike="noStrike" cap="none" normalizeH="0" baseline="0" dirty="0" smtClean="0">
                <a:ln>
                  <a:noFill/>
                </a:ln>
                <a:solidFill>
                  <a:srgbClr val="A52A2A"/>
                </a:solidFill>
                <a:effectLst/>
                <a:latin typeface="Times New Roman" pitchFamily="18" charset="0"/>
                <a:cs typeface="Times New Roman" pitchFamily="18" charset="0"/>
              </a:rPr>
              <a:t>/form</a:t>
            </a:r>
            <a:r>
              <a:rPr kumimoji="0" lang="en-US" altLang="en-US" sz="2000" b="0" i="0" u="none" strike="noStrike" cap="none" normalizeH="0" baseline="0" dirty="0" smtClean="0">
                <a:ln>
                  <a:noFill/>
                </a:ln>
                <a:solidFill>
                  <a:srgbClr val="0000CD"/>
                </a:solidFill>
                <a:effectLst/>
                <a:latin typeface="Times New Roman" pitchFamily="18" charset="0"/>
                <a:cs typeface="Times New Roman" pitchFamily="18" charset="0"/>
              </a:rPr>
              <a:t>&gt;</a:t>
            </a:r>
            <a:endParaRPr kumimoji="0" lang="en-US" alt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102551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2.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3.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4.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5.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6.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
  <TotalTime>13672</TotalTime>
  <Words>9316</Words>
  <Application>Microsoft Office PowerPoint</Application>
  <PresentationFormat>On-screen Show (4:3)</PresentationFormat>
  <Paragraphs>1654</Paragraphs>
  <Slides>144</Slides>
  <Notes>3</Notes>
  <HiddenSlides>0</HiddenSlides>
  <MMClips>0</MMClips>
  <ScaleCrop>false</ScaleCrop>
  <HeadingPairs>
    <vt:vector size="4" baseType="variant">
      <vt:variant>
        <vt:lpstr>Theme</vt:lpstr>
      </vt:variant>
      <vt:variant>
        <vt:i4>1</vt:i4>
      </vt:variant>
      <vt:variant>
        <vt:lpstr>Slide Titles</vt:lpstr>
      </vt:variant>
      <vt:variant>
        <vt:i4>144</vt:i4>
      </vt:variant>
    </vt:vector>
  </HeadingPairs>
  <TitlesOfParts>
    <vt:vector size="145" baseType="lpstr">
      <vt:lpstr>Solstice</vt:lpstr>
      <vt:lpstr>Unit-II Hyper Text Markup Language  (10 Hrs)</vt:lpstr>
      <vt:lpstr>Introduction to HTML</vt:lpstr>
      <vt:lpstr>HTML History</vt:lpstr>
      <vt:lpstr>Features of HTML</vt:lpstr>
      <vt:lpstr>WHY HTML?</vt:lpstr>
      <vt:lpstr>PowerPoint Presentation</vt:lpstr>
      <vt:lpstr>HTML Document</vt:lpstr>
      <vt:lpstr>HTML Document</vt:lpstr>
      <vt:lpstr>HTML Tags</vt:lpstr>
      <vt:lpstr>HTML Tags</vt:lpstr>
      <vt:lpstr>Classification of HTML Tags</vt:lpstr>
      <vt:lpstr>Paired and Unpaired Tags</vt:lpstr>
      <vt:lpstr>Paired and Unpaired Tags</vt:lpstr>
      <vt:lpstr>Self-Closing Tags</vt:lpstr>
      <vt:lpstr>Utility Based Tags</vt:lpstr>
      <vt:lpstr>Utility Based Tags</vt:lpstr>
      <vt:lpstr>Utility Based Tags</vt:lpstr>
      <vt:lpstr>Utility Based Tags</vt:lpstr>
      <vt:lpstr>Utility Based Tags</vt:lpstr>
      <vt:lpstr>HTML Elements</vt:lpstr>
      <vt:lpstr>HTML Elements</vt:lpstr>
      <vt:lpstr>Types of HTML Elements</vt:lpstr>
      <vt:lpstr>HTML Attributes</vt:lpstr>
      <vt:lpstr>HTML Attributes</vt:lpstr>
      <vt:lpstr>HTML Attributes</vt:lpstr>
      <vt:lpstr>Headings</vt:lpstr>
      <vt:lpstr>Headings</vt:lpstr>
      <vt:lpstr>Paragraph</vt:lpstr>
      <vt:lpstr>Paragraph</vt:lpstr>
      <vt:lpstr>Paragraph</vt:lpstr>
      <vt:lpstr>Paragraph</vt:lpstr>
      <vt:lpstr>Division</vt:lpstr>
      <vt:lpstr>Span Tag</vt:lpstr>
      <vt:lpstr>Comments</vt:lpstr>
      <vt:lpstr>HTML Formatting Tags</vt:lpstr>
      <vt:lpstr>HTML Formatting Tags</vt:lpstr>
      <vt:lpstr>HTML Phrase Tags</vt:lpstr>
      <vt:lpstr>HTML Colors</vt:lpstr>
      <vt:lpstr>HTML Colors</vt:lpstr>
      <vt:lpstr>HTML Colors</vt:lpstr>
      <vt:lpstr>HTML Colors</vt:lpstr>
      <vt:lpstr>Image Element</vt:lpstr>
      <vt:lpstr>HTML Lists</vt:lpstr>
      <vt:lpstr>HTML Lists</vt:lpstr>
      <vt:lpstr>Nested Lists</vt:lpstr>
      <vt:lpstr>HTML Anchors</vt:lpstr>
      <vt:lpstr>HTML Anchors</vt:lpstr>
      <vt:lpstr>Absolute URLs vs Relative URLs</vt:lpstr>
      <vt:lpstr>HTML Table</vt:lpstr>
      <vt:lpstr>HTML Table</vt:lpstr>
      <vt:lpstr>HTML Table Attribute</vt:lpstr>
      <vt:lpstr>HTML iframe</vt:lpstr>
      <vt:lpstr>HTML iframe</vt:lpstr>
      <vt:lpstr>HTML Form</vt:lpstr>
      <vt:lpstr>HTML Form Element</vt:lpstr>
      <vt:lpstr>The &lt;label&gt; element</vt:lpstr>
      <vt:lpstr>The &lt;input&gt; element</vt:lpstr>
      <vt:lpstr>HTML Form</vt:lpstr>
      <vt:lpstr>HTML LIST</vt:lpstr>
      <vt:lpstr>Unordered List</vt:lpstr>
      <vt:lpstr>Continued</vt:lpstr>
      <vt:lpstr>Ordered List</vt:lpstr>
      <vt:lpstr>The type attribute of the &lt;ol&gt; tag, defines the type of the list item marker:  </vt:lpstr>
      <vt:lpstr>Description List</vt:lpstr>
      <vt:lpstr>Nested List</vt:lpstr>
      <vt:lpstr>PowerPoint Presentation</vt:lpstr>
      <vt:lpstr>HTML Tables</vt:lpstr>
      <vt:lpstr>Example 1</vt:lpstr>
      <vt:lpstr>Example 2</vt:lpstr>
      <vt:lpstr>Colspan and Rowspan</vt:lpstr>
      <vt:lpstr>PowerPoint Presentation</vt:lpstr>
      <vt:lpstr>HTML IFRAME</vt:lpstr>
      <vt:lpstr>PowerPoint Presentation</vt:lpstr>
      <vt:lpstr>Head and Meta</vt:lpstr>
      <vt:lpstr>PowerPoint Presentation</vt:lpstr>
      <vt:lpstr>Example 1</vt:lpstr>
      <vt:lpstr>Example 2</vt:lpstr>
      <vt:lpstr>HTML META</vt:lpstr>
      <vt:lpstr>PowerPoint Presentation</vt:lpstr>
      <vt:lpstr>Example 1</vt:lpstr>
      <vt:lpstr>PowerPoint Presentation</vt:lpstr>
      <vt:lpstr>PowerPoint Presentation</vt:lpstr>
      <vt:lpstr>HTML FORM</vt:lpstr>
      <vt:lpstr>Form elements</vt:lpstr>
      <vt:lpstr>The &lt;input&gt; Element</vt:lpstr>
      <vt:lpstr>The &lt;label&gt; Element</vt:lpstr>
      <vt:lpstr>The &lt;select&gt; Element</vt:lpstr>
      <vt:lpstr>The &lt;textarea&gt; Element</vt:lpstr>
      <vt:lpstr>The &lt;button&gt; Element</vt:lpstr>
      <vt:lpstr>The &lt;fieldset&gt; and &lt;legend&gt; Elements</vt:lpstr>
      <vt:lpstr>The &lt;datalist&gt; Element</vt:lpstr>
      <vt:lpstr>The &lt;output&gt; Element</vt:lpstr>
      <vt:lpstr>HTML Input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Multimedia</vt:lpstr>
      <vt:lpstr>HTML Form METHOD Attribute</vt:lpstr>
      <vt:lpstr>PowerPoint Presentation</vt:lpstr>
      <vt:lpstr>HTML VIDEO</vt:lpstr>
      <vt:lpstr>PowerPoint Presentation</vt:lpstr>
      <vt:lpstr>PowerPoint Presentation</vt:lpstr>
      <vt:lpstr>PowerPoint Presentation</vt:lpstr>
      <vt:lpstr>PowerPoint Presentation</vt:lpstr>
      <vt:lpstr>PowerPoint Presentation</vt:lpstr>
      <vt:lpstr>PowerPoint Presentation</vt:lpstr>
      <vt:lpstr>Audio Format</vt:lpstr>
      <vt:lpstr>PowerPoint Presentation</vt:lpstr>
      <vt:lpstr>HTML5 sectioning elements</vt:lpstr>
      <vt:lpstr>&lt;article&gt;</vt:lpstr>
      <vt:lpstr>&lt;aside&gt;</vt:lpstr>
      <vt:lpstr>&lt;section&gt;</vt:lpstr>
      <vt:lpstr>&lt;nav&gt;</vt:lpstr>
      <vt:lpstr>&lt;header&gt;</vt:lpstr>
      <vt:lpstr>&lt;footer&gt;</vt:lpstr>
      <vt:lpstr>&lt;div&gt;</vt:lpstr>
      <vt:lpstr>Class and ID attributes</vt:lpstr>
      <vt:lpstr>Example Class attribute</vt:lpstr>
      <vt:lpstr>ID attribute</vt:lpstr>
      <vt:lpstr>Example Id attribute</vt:lpstr>
      <vt:lpstr>HTML Events</vt:lpstr>
      <vt:lpstr>Different Type of HTML Events</vt:lpstr>
      <vt:lpstr>Window Event Attribute</vt:lpstr>
      <vt:lpstr>Form Event Attributes</vt:lpstr>
      <vt:lpstr>Keyboard Event Attributes</vt:lpstr>
      <vt:lpstr>Mouse Event Attributes</vt:lpstr>
      <vt:lpstr>Clipboard Event Attributes</vt:lpstr>
      <vt:lpstr>Media Event Attributes</vt:lpstr>
      <vt:lpstr>PowerPoint Presentation</vt:lpstr>
      <vt:lpstr>Lab Assignments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213</cp:revision>
  <dcterms:created xsi:type="dcterms:W3CDTF">2023-05-17T05:23:14Z</dcterms:created>
  <dcterms:modified xsi:type="dcterms:W3CDTF">2023-08-22T05:45:41Z</dcterms:modified>
</cp:coreProperties>
</file>