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56"/>
  </p:notesMasterIdLst>
  <p:sldIdLst>
    <p:sldId id="258" r:id="rId2"/>
    <p:sldId id="261" r:id="rId3"/>
    <p:sldId id="260" r:id="rId4"/>
    <p:sldId id="262" r:id="rId5"/>
    <p:sldId id="263" r:id="rId6"/>
    <p:sldId id="264" r:id="rId7"/>
    <p:sldId id="265" r:id="rId8"/>
    <p:sldId id="266" r:id="rId9"/>
    <p:sldId id="287" r:id="rId10"/>
    <p:sldId id="288" r:id="rId11"/>
    <p:sldId id="267" r:id="rId12"/>
    <p:sldId id="268" r:id="rId13"/>
    <p:sldId id="289" r:id="rId14"/>
    <p:sldId id="290" r:id="rId15"/>
    <p:sldId id="291" r:id="rId16"/>
    <p:sldId id="269" r:id="rId17"/>
    <p:sldId id="270" r:id="rId18"/>
    <p:sldId id="303" r:id="rId19"/>
    <p:sldId id="304" r:id="rId20"/>
    <p:sldId id="305" r:id="rId21"/>
    <p:sldId id="306" r:id="rId22"/>
    <p:sldId id="307" r:id="rId23"/>
    <p:sldId id="308" r:id="rId24"/>
    <p:sldId id="309" r:id="rId25"/>
    <p:sldId id="271" r:id="rId26"/>
    <p:sldId id="272" r:id="rId27"/>
    <p:sldId id="273" r:id="rId28"/>
    <p:sldId id="274" r:id="rId29"/>
    <p:sldId id="275" r:id="rId30"/>
    <p:sldId id="310" r:id="rId31"/>
    <p:sldId id="276" r:id="rId32"/>
    <p:sldId id="277" r:id="rId33"/>
    <p:sldId id="278" r:id="rId34"/>
    <p:sldId id="279" r:id="rId35"/>
    <p:sldId id="280" r:id="rId36"/>
    <p:sldId id="281" r:id="rId37"/>
    <p:sldId id="311" r:id="rId38"/>
    <p:sldId id="282" r:id="rId39"/>
    <p:sldId id="283" r:id="rId40"/>
    <p:sldId id="284" r:id="rId41"/>
    <p:sldId id="285" r:id="rId42"/>
    <p:sldId id="292" r:id="rId43"/>
    <p:sldId id="296" r:id="rId44"/>
    <p:sldId id="293" r:id="rId45"/>
    <p:sldId id="297" r:id="rId46"/>
    <p:sldId id="298" r:id="rId47"/>
    <p:sldId id="294" r:id="rId48"/>
    <p:sldId id="299" r:id="rId49"/>
    <p:sldId id="295" r:id="rId50"/>
    <p:sldId id="300" r:id="rId51"/>
    <p:sldId id="301" r:id="rId52"/>
    <p:sldId id="302" r:id="rId53"/>
    <p:sldId id="286" r:id="rId54"/>
    <p:sldId id="312"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95"/>
  </p:normalViewPr>
  <p:slideViewPr>
    <p:cSldViewPr>
      <p:cViewPr varScale="1">
        <p:scale>
          <a:sx n="101" d="100"/>
          <a:sy n="101" d="100"/>
        </p:scale>
        <p:origin x="1424"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AF297E-B94B-4FA9-8573-F451CDD22463}" type="datetimeFigureOut">
              <a:rPr lang="en-US" smtClean="0"/>
              <a:t>12/29/23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0D27D5-01BA-4317-8C3D-D44457C0518D}" type="slidenum">
              <a:rPr lang="en-US" smtClean="0"/>
              <a:t>‹#›</a:t>
            </a:fld>
            <a:endParaRPr lang="en-US"/>
          </a:p>
        </p:txBody>
      </p:sp>
    </p:spTree>
    <p:extLst>
      <p:ext uri="{BB962C8B-B14F-4D97-AF65-F5344CB8AC3E}">
        <p14:creationId xmlns:p14="http://schemas.microsoft.com/office/powerpoint/2010/main" val="1653252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0D27D5-01BA-4317-8C3D-D44457C0518D}" type="slidenum">
              <a:rPr lang="en-US" smtClean="0"/>
              <a:t>39</a:t>
            </a:fld>
            <a:endParaRPr lang="en-US"/>
          </a:p>
        </p:txBody>
      </p:sp>
    </p:spTree>
    <p:extLst>
      <p:ext uri="{BB962C8B-B14F-4D97-AF65-F5344CB8AC3E}">
        <p14:creationId xmlns:p14="http://schemas.microsoft.com/office/powerpoint/2010/main" val="165791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BD999145-9397-4F8B-869C-A81CE059AC10}" type="datetime1">
              <a:rPr lang="en-US" smtClean="0"/>
              <a:t>12/29/23</a:t>
            </a:fld>
            <a:endParaRPr lang="en-US"/>
          </a:p>
        </p:txBody>
      </p:sp>
      <p:sp>
        <p:nvSpPr>
          <p:cNvPr id="20" name="Footer Placeholder 19"/>
          <p:cNvSpPr>
            <a:spLocks noGrp="1"/>
          </p:cNvSpPr>
          <p:nvPr>
            <p:ph type="ftr" sz="quarter" idx="11"/>
          </p:nvPr>
        </p:nvSpPr>
        <p:spPr/>
        <p:txBody>
          <a:bodyPr/>
          <a:lstStyle/>
          <a:p>
            <a:r>
              <a:rPr lang="en-US"/>
              <a:t>Prepared By: Tilak Khatri(M.Sc.CSIT CDCSIT)</a:t>
            </a:r>
          </a:p>
        </p:txBody>
      </p:sp>
      <p:sp>
        <p:nvSpPr>
          <p:cNvPr id="10" name="Slide Number Placeholder 9"/>
          <p:cNvSpPr>
            <a:spLocks noGrp="1"/>
          </p:cNvSpPr>
          <p:nvPr>
            <p:ph type="sldNum" sz="quarter" idx="12"/>
          </p:nvPr>
        </p:nvSpPr>
        <p:spPr/>
        <p:txBody>
          <a:bodyPr/>
          <a:lstStyle/>
          <a:p>
            <a:fld id="{2F86FF32-BC92-4B05-80D9-22DDAD797381}"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F026323-E260-4867-8201-7DDABBF3D38C}" type="datetime1">
              <a:rPr lang="en-US" smtClean="0"/>
              <a:t>12/29/23</a:t>
            </a:fld>
            <a:endParaRPr lang="en-US"/>
          </a:p>
        </p:txBody>
      </p:sp>
      <p:sp>
        <p:nvSpPr>
          <p:cNvPr id="5" name="Footer Placeholder 4"/>
          <p:cNvSpPr>
            <a:spLocks noGrp="1"/>
          </p:cNvSpPr>
          <p:nvPr>
            <p:ph type="ftr" sz="quarter" idx="11"/>
          </p:nvPr>
        </p:nvSpPr>
        <p:spPr/>
        <p:txBody>
          <a:bodyPr/>
          <a:lstStyle/>
          <a:p>
            <a:r>
              <a:rPr lang="en-US"/>
              <a:t>Prepared By: Tilak Khatri(M.Sc.CSIT CDCSIT)</a:t>
            </a:r>
          </a:p>
        </p:txBody>
      </p:sp>
      <p:sp>
        <p:nvSpPr>
          <p:cNvPr id="6" name="Slide Number Placeholder 5"/>
          <p:cNvSpPr>
            <a:spLocks noGrp="1"/>
          </p:cNvSpPr>
          <p:nvPr>
            <p:ph type="sldNum" sz="quarter" idx="12"/>
          </p:nvPr>
        </p:nvSpPr>
        <p:spPr/>
        <p:txBody>
          <a:bodyPr/>
          <a:lstStyle/>
          <a:p>
            <a:fld id="{2F86FF32-BC92-4B05-80D9-22DDAD79738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11C0ABE-C662-46BB-9A33-3DE998BB3BFD}" type="datetime1">
              <a:rPr lang="en-US" smtClean="0"/>
              <a:t>12/29/23</a:t>
            </a:fld>
            <a:endParaRPr lang="en-US"/>
          </a:p>
        </p:txBody>
      </p:sp>
      <p:sp>
        <p:nvSpPr>
          <p:cNvPr id="5" name="Footer Placeholder 4"/>
          <p:cNvSpPr>
            <a:spLocks noGrp="1"/>
          </p:cNvSpPr>
          <p:nvPr>
            <p:ph type="ftr" sz="quarter" idx="11"/>
          </p:nvPr>
        </p:nvSpPr>
        <p:spPr/>
        <p:txBody>
          <a:bodyPr/>
          <a:lstStyle/>
          <a:p>
            <a:r>
              <a:rPr lang="en-US"/>
              <a:t>Prepared By: Tilak Khatri(M.Sc.CSIT CDCSIT)</a:t>
            </a:r>
          </a:p>
        </p:txBody>
      </p:sp>
      <p:sp>
        <p:nvSpPr>
          <p:cNvPr id="6" name="Slide Number Placeholder 5"/>
          <p:cNvSpPr>
            <a:spLocks noGrp="1"/>
          </p:cNvSpPr>
          <p:nvPr>
            <p:ph type="sldNum" sz="quarter" idx="12"/>
          </p:nvPr>
        </p:nvSpPr>
        <p:spPr/>
        <p:txBody>
          <a:bodyPr/>
          <a:lstStyle/>
          <a:p>
            <a:fld id="{2F86FF32-BC92-4B05-80D9-22DDAD79738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1D334AD-90F2-4B62-8CA2-962250D4574A}" type="datetime1">
              <a:rPr lang="en-US" smtClean="0"/>
              <a:t>12/29/23</a:t>
            </a:fld>
            <a:endParaRPr lang="en-US"/>
          </a:p>
        </p:txBody>
      </p:sp>
      <p:sp>
        <p:nvSpPr>
          <p:cNvPr id="5" name="Footer Placeholder 4"/>
          <p:cNvSpPr>
            <a:spLocks noGrp="1"/>
          </p:cNvSpPr>
          <p:nvPr>
            <p:ph type="ftr" sz="quarter" idx="11"/>
          </p:nvPr>
        </p:nvSpPr>
        <p:spPr/>
        <p:txBody>
          <a:bodyPr/>
          <a:lstStyle/>
          <a:p>
            <a:r>
              <a:rPr lang="en-US"/>
              <a:t>Prepared By: Tilak Khatri(M.Sc.CSIT CDCSIT)</a:t>
            </a:r>
          </a:p>
        </p:txBody>
      </p:sp>
      <p:sp>
        <p:nvSpPr>
          <p:cNvPr id="6" name="Slide Number Placeholder 5"/>
          <p:cNvSpPr>
            <a:spLocks noGrp="1"/>
          </p:cNvSpPr>
          <p:nvPr>
            <p:ph type="sldNum" sz="quarter" idx="12"/>
          </p:nvPr>
        </p:nvSpPr>
        <p:spPr/>
        <p:txBody>
          <a:bodyPr/>
          <a:lstStyle/>
          <a:p>
            <a:fld id="{2F86FF32-BC92-4B05-80D9-22DDAD79738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03D168B-1D7F-4AB4-B78C-F3ECE1D0656B}" type="datetime1">
              <a:rPr lang="en-US" smtClean="0"/>
              <a:t>12/29/23</a:t>
            </a:fld>
            <a:endParaRPr lang="en-US"/>
          </a:p>
        </p:txBody>
      </p:sp>
      <p:sp>
        <p:nvSpPr>
          <p:cNvPr id="5" name="Footer Placeholder 4"/>
          <p:cNvSpPr>
            <a:spLocks noGrp="1"/>
          </p:cNvSpPr>
          <p:nvPr>
            <p:ph type="ftr" sz="quarter" idx="11"/>
          </p:nvPr>
        </p:nvSpPr>
        <p:spPr/>
        <p:txBody>
          <a:bodyPr/>
          <a:lstStyle/>
          <a:p>
            <a:r>
              <a:rPr lang="en-US"/>
              <a:t>Prepared By: Tilak Khatri(M.Sc.CSIT CDCSIT)</a:t>
            </a:r>
          </a:p>
        </p:txBody>
      </p:sp>
      <p:sp>
        <p:nvSpPr>
          <p:cNvPr id="6" name="Slide Number Placeholder 5"/>
          <p:cNvSpPr>
            <a:spLocks noGrp="1"/>
          </p:cNvSpPr>
          <p:nvPr>
            <p:ph type="sldNum" sz="quarter" idx="12"/>
          </p:nvPr>
        </p:nvSpPr>
        <p:spPr/>
        <p:txBody>
          <a:bodyPr/>
          <a:lstStyle/>
          <a:p>
            <a:fld id="{2F86FF32-BC92-4B05-80D9-22DDAD797381}"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659E7A4-9125-41BF-AC02-E909A3225742}" type="datetime1">
              <a:rPr lang="en-US" smtClean="0"/>
              <a:t>12/29/23</a:t>
            </a:fld>
            <a:endParaRPr lang="en-US"/>
          </a:p>
        </p:txBody>
      </p:sp>
      <p:sp>
        <p:nvSpPr>
          <p:cNvPr id="6" name="Footer Placeholder 5"/>
          <p:cNvSpPr>
            <a:spLocks noGrp="1"/>
          </p:cNvSpPr>
          <p:nvPr>
            <p:ph type="ftr" sz="quarter" idx="11"/>
          </p:nvPr>
        </p:nvSpPr>
        <p:spPr/>
        <p:txBody>
          <a:bodyPr/>
          <a:lstStyle/>
          <a:p>
            <a:r>
              <a:rPr lang="en-US"/>
              <a:t>Prepared By: Tilak Khatri(M.Sc.CSIT CDCSIT)</a:t>
            </a:r>
          </a:p>
        </p:txBody>
      </p:sp>
      <p:sp>
        <p:nvSpPr>
          <p:cNvPr id="7" name="Slide Number Placeholder 6"/>
          <p:cNvSpPr>
            <a:spLocks noGrp="1"/>
          </p:cNvSpPr>
          <p:nvPr>
            <p:ph type="sldNum" sz="quarter" idx="12"/>
          </p:nvPr>
        </p:nvSpPr>
        <p:spPr/>
        <p:txBody>
          <a:bodyPr/>
          <a:lstStyle/>
          <a:p>
            <a:fld id="{2F86FF32-BC92-4B05-80D9-22DDAD79738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75A7FAC-98D6-486E-BF5F-C33AF8BA3823}" type="datetime1">
              <a:rPr lang="en-US" smtClean="0"/>
              <a:t>12/29/23</a:t>
            </a:fld>
            <a:endParaRPr lang="en-US"/>
          </a:p>
        </p:txBody>
      </p:sp>
      <p:sp>
        <p:nvSpPr>
          <p:cNvPr id="8" name="Footer Placeholder 7"/>
          <p:cNvSpPr>
            <a:spLocks noGrp="1"/>
          </p:cNvSpPr>
          <p:nvPr>
            <p:ph type="ftr" sz="quarter" idx="11"/>
          </p:nvPr>
        </p:nvSpPr>
        <p:spPr/>
        <p:txBody>
          <a:bodyPr/>
          <a:lstStyle/>
          <a:p>
            <a:r>
              <a:rPr lang="en-US"/>
              <a:t>Prepared By: Tilak Khatri(M.Sc.CSIT CDCSIT)</a:t>
            </a:r>
          </a:p>
        </p:txBody>
      </p:sp>
      <p:sp>
        <p:nvSpPr>
          <p:cNvPr id="9" name="Slide Number Placeholder 8"/>
          <p:cNvSpPr>
            <a:spLocks noGrp="1"/>
          </p:cNvSpPr>
          <p:nvPr>
            <p:ph type="sldNum" sz="quarter" idx="12"/>
          </p:nvPr>
        </p:nvSpPr>
        <p:spPr/>
        <p:txBody>
          <a:bodyPr/>
          <a:lstStyle/>
          <a:p>
            <a:fld id="{2F86FF32-BC92-4B05-80D9-22DDAD79738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BEEC7E30-B675-4262-A886-7E1C851D1586}" type="datetime1">
              <a:rPr lang="en-US" smtClean="0"/>
              <a:t>12/29/23</a:t>
            </a:fld>
            <a:endParaRPr lang="en-US"/>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lstStyle/>
          <a:p>
            <a:fld id="{2F86FF32-BC92-4B05-80D9-22DDAD79738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8077509F-C939-4583-A640-BEBFB51D75F4}" type="datetime1">
              <a:rPr lang="en-US" smtClean="0"/>
              <a:t>12/29/23</a:t>
            </a:fld>
            <a:endParaRPr lang="en-US"/>
          </a:p>
        </p:txBody>
      </p:sp>
      <p:sp>
        <p:nvSpPr>
          <p:cNvPr id="3" name="Footer Placeholder 2"/>
          <p:cNvSpPr>
            <a:spLocks noGrp="1"/>
          </p:cNvSpPr>
          <p:nvPr>
            <p:ph type="ftr" sz="quarter" idx="11"/>
          </p:nvPr>
        </p:nvSpPr>
        <p:spPr/>
        <p:txBody>
          <a:bodyPr/>
          <a:lstStyle/>
          <a:p>
            <a:r>
              <a:rPr lang="en-US"/>
              <a:t>Prepared By: Tilak Khatri(M.Sc.CSIT CDCSIT)</a:t>
            </a:r>
          </a:p>
        </p:txBody>
      </p:sp>
      <p:sp>
        <p:nvSpPr>
          <p:cNvPr id="4" name="Slide Number Placeholder 3"/>
          <p:cNvSpPr>
            <a:spLocks noGrp="1"/>
          </p:cNvSpPr>
          <p:nvPr>
            <p:ph type="sldNum" sz="quarter" idx="12"/>
          </p:nvPr>
        </p:nvSpPr>
        <p:spPr/>
        <p:txBody>
          <a:bodyPr/>
          <a:lstStyle/>
          <a:p>
            <a:fld id="{2F86FF32-BC92-4B05-80D9-22DDAD797381}"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BE4D220-7220-45CA-9968-9DD3B7663BE8}" type="datetime1">
              <a:rPr lang="en-US" smtClean="0"/>
              <a:t>12/29/23</a:t>
            </a:fld>
            <a:endParaRPr lang="en-US"/>
          </a:p>
        </p:txBody>
      </p:sp>
      <p:sp>
        <p:nvSpPr>
          <p:cNvPr id="6" name="Footer Placeholder 5"/>
          <p:cNvSpPr>
            <a:spLocks noGrp="1"/>
          </p:cNvSpPr>
          <p:nvPr>
            <p:ph type="ftr" sz="quarter" idx="11"/>
          </p:nvPr>
        </p:nvSpPr>
        <p:spPr/>
        <p:txBody>
          <a:bodyPr/>
          <a:lstStyle/>
          <a:p>
            <a:r>
              <a:rPr lang="en-US"/>
              <a:t>Prepared By: Tilak Khatri(M.Sc.CSIT CDCSIT)</a:t>
            </a:r>
          </a:p>
        </p:txBody>
      </p:sp>
      <p:sp>
        <p:nvSpPr>
          <p:cNvPr id="7" name="Slide Number Placeholder 6"/>
          <p:cNvSpPr>
            <a:spLocks noGrp="1"/>
          </p:cNvSpPr>
          <p:nvPr>
            <p:ph type="sldNum" sz="quarter" idx="12"/>
          </p:nvPr>
        </p:nvSpPr>
        <p:spPr/>
        <p:txBody>
          <a:bodyPr/>
          <a:lstStyle/>
          <a:p>
            <a:fld id="{2F86FF32-BC92-4B05-80D9-22DDAD79738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4934A9FA-9DAC-4C38-B553-3BB79140EAF4}" type="datetime1">
              <a:rPr lang="en-US" smtClean="0"/>
              <a:t>12/29/23</a:t>
            </a:fld>
            <a:endParaRPr lang="en-US"/>
          </a:p>
        </p:txBody>
      </p:sp>
      <p:sp>
        <p:nvSpPr>
          <p:cNvPr id="6" name="Footer Placeholder 5"/>
          <p:cNvSpPr>
            <a:spLocks noGrp="1"/>
          </p:cNvSpPr>
          <p:nvPr>
            <p:ph type="ftr" sz="quarter" idx="11"/>
          </p:nvPr>
        </p:nvSpPr>
        <p:spPr/>
        <p:txBody>
          <a:bodyPr/>
          <a:lstStyle/>
          <a:p>
            <a:r>
              <a:rPr lang="en-US"/>
              <a:t>Prepared By: Tilak Khatri(M.Sc.CSIT CDCSIT)</a:t>
            </a:r>
          </a:p>
        </p:txBody>
      </p:sp>
      <p:sp>
        <p:nvSpPr>
          <p:cNvPr id="7" name="Slide Number Placeholder 6"/>
          <p:cNvSpPr>
            <a:spLocks noGrp="1"/>
          </p:cNvSpPr>
          <p:nvPr>
            <p:ph type="sldNum" sz="quarter" idx="12"/>
          </p:nvPr>
        </p:nvSpPr>
        <p:spPr/>
        <p:txBody>
          <a:bodyPr/>
          <a:lstStyle/>
          <a:p>
            <a:fld id="{2F86FF32-BC92-4B05-80D9-22DDAD797381}"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6ED68C54-8BAE-4969-9A14-9EDAF90B5A54}" type="datetime1">
              <a:rPr lang="en-US" smtClean="0"/>
              <a:t>12/29/23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a:t>Prepared By: Tilak Khatri(M.Sc.CSIT CDCSIT)</a:t>
            </a: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F86FF32-BC92-4B05-80D9-22DDAD797381}"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techtarget.com/searchcio/definition/ROI"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techtarget.com/searchsoftwarequality/definition/bu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ernet Business Technology HD Wallpaper 15 Preview | 10wallpaper.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2400" y="2228671"/>
            <a:ext cx="3886200" cy="1200329"/>
          </a:xfrm>
          <a:prstGeom prst="rect">
            <a:avLst/>
          </a:prstGeom>
          <a:noFill/>
        </p:spPr>
        <p:txBody>
          <a:bodyPr wrap="square" rtlCol="0">
            <a:spAutoFit/>
          </a:bodyPr>
          <a:lstStyle/>
          <a:p>
            <a:r>
              <a:rPr lang="en-US" sz="3600" b="1" dirty="0">
                <a:ln>
                  <a:solidFill>
                    <a:srgbClr val="FF0000"/>
                  </a:solidFill>
                </a:ln>
                <a:solidFill>
                  <a:srgbClr val="FFFF00"/>
                </a:solidFill>
                <a:effectLst>
                  <a:glow rad="63500">
                    <a:schemeClr val="accent3">
                      <a:satMod val="175000"/>
                      <a:alpha val="40000"/>
                    </a:schemeClr>
                  </a:glow>
                </a:effectLst>
                <a:latin typeface="Times New Roman" pitchFamily="18" charset="0"/>
                <a:cs typeface="Times New Roman" pitchFamily="18" charset="0"/>
              </a:rPr>
              <a:t>WEB TECHNOLOGY</a:t>
            </a:r>
          </a:p>
        </p:txBody>
      </p:sp>
      <p:sp>
        <p:nvSpPr>
          <p:cNvPr id="7" name="TextBox 6"/>
          <p:cNvSpPr txBox="1"/>
          <p:nvPr/>
        </p:nvSpPr>
        <p:spPr>
          <a:xfrm>
            <a:off x="381000" y="5405846"/>
            <a:ext cx="3429000" cy="1015663"/>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pPr algn="ctr"/>
            <a:r>
              <a:rPr lang="en-US" sz="2000" dirty="0">
                <a:ln>
                  <a:solidFill>
                    <a:schemeClr val="bg1">
                      <a:lumMod val="50000"/>
                    </a:schemeClr>
                  </a:solidFill>
                </a:ln>
                <a:solidFill>
                  <a:srgbClr val="FFFF00"/>
                </a:solidFill>
                <a:effectLst>
                  <a:outerShdw blurRad="50800" dist="38100" dir="5400000" algn="t" rotWithShape="0">
                    <a:prstClr val="black">
                      <a:alpha val="40000"/>
                    </a:prstClr>
                  </a:outerShdw>
                </a:effectLst>
                <a:latin typeface="Times New Roman" pitchFamily="18" charset="0"/>
                <a:cs typeface="Times New Roman" pitchFamily="18" charset="0"/>
              </a:rPr>
              <a:t>Prepared By:</a:t>
            </a:r>
          </a:p>
          <a:p>
            <a:pPr algn="ctr"/>
            <a:r>
              <a:rPr lang="en-US" sz="2000" dirty="0" err="1">
                <a:ln>
                  <a:solidFill>
                    <a:schemeClr val="bg1">
                      <a:lumMod val="50000"/>
                    </a:schemeClr>
                  </a:solidFill>
                </a:ln>
                <a:solidFill>
                  <a:srgbClr val="FFFF00"/>
                </a:solidFill>
                <a:effectLst>
                  <a:outerShdw blurRad="50800" dist="38100" dir="5400000" algn="t" rotWithShape="0">
                    <a:prstClr val="black">
                      <a:alpha val="40000"/>
                    </a:prstClr>
                  </a:outerShdw>
                </a:effectLst>
                <a:latin typeface="Times New Roman" pitchFamily="18" charset="0"/>
                <a:cs typeface="Times New Roman" pitchFamily="18" charset="0"/>
              </a:rPr>
              <a:t>Tilak</a:t>
            </a:r>
            <a:r>
              <a:rPr lang="en-US" sz="2000" dirty="0">
                <a:ln>
                  <a:solidFill>
                    <a:schemeClr val="bg1">
                      <a:lumMod val="50000"/>
                    </a:schemeClr>
                  </a:solidFill>
                </a:ln>
                <a:solidFill>
                  <a:srgbClr val="FFFF00"/>
                </a:solidFill>
                <a:effectLst>
                  <a:outerShdw blurRad="50800" dist="38100" dir="5400000" algn="t" rotWithShape="0">
                    <a:prstClr val="black">
                      <a:alpha val="40000"/>
                    </a:prstClr>
                  </a:outerShdw>
                </a:effectLst>
                <a:latin typeface="Times New Roman" pitchFamily="18" charset="0"/>
                <a:cs typeface="Times New Roman" pitchFamily="18" charset="0"/>
              </a:rPr>
              <a:t> </a:t>
            </a:r>
            <a:r>
              <a:rPr lang="en-US" sz="2000" dirty="0" err="1">
                <a:ln>
                  <a:solidFill>
                    <a:schemeClr val="bg1">
                      <a:lumMod val="50000"/>
                    </a:schemeClr>
                  </a:solidFill>
                </a:ln>
                <a:solidFill>
                  <a:srgbClr val="FFFF00"/>
                </a:solidFill>
                <a:effectLst>
                  <a:outerShdw blurRad="50800" dist="38100" dir="5400000" algn="t" rotWithShape="0">
                    <a:prstClr val="black">
                      <a:alpha val="40000"/>
                    </a:prstClr>
                  </a:outerShdw>
                </a:effectLst>
                <a:latin typeface="Times New Roman" pitchFamily="18" charset="0"/>
                <a:cs typeface="Times New Roman" pitchFamily="18" charset="0"/>
              </a:rPr>
              <a:t>Khatri</a:t>
            </a:r>
            <a:endParaRPr lang="en-US" sz="2000" dirty="0">
              <a:ln>
                <a:solidFill>
                  <a:schemeClr val="bg1">
                    <a:lumMod val="50000"/>
                  </a:schemeClr>
                </a:solidFill>
              </a:ln>
              <a:solidFill>
                <a:srgbClr val="FFFF00"/>
              </a:solidFill>
              <a:effectLst>
                <a:outerShdw blurRad="50800" dist="38100" dir="5400000" algn="t" rotWithShape="0">
                  <a:prstClr val="black">
                    <a:alpha val="40000"/>
                  </a:prstClr>
                </a:outerShdw>
              </a:effectLst>
              <a:latin typeface="Times New Roman" pitchFamily="18" charset="0"/>
              <a:cs typeface="Times New Roman" pitchFamily="18" charset="0"/>
            </a:endParaRPr>
          </a:p>
          <a:p>
            <a:pPr algn="ctr"/>
            <a:r>
              <a:rPr lang="en-US" sz="2000" dirty="0">
                <a:ln>
                  <a:solidFill>
                    <a:schemeClr val="bg1">
                      <a:lumMod val="50000"/>
                    </a:schemeClr>
                  </a:solidFill>
                </a:ln>
                <a:solidFill>
                  <a:srgbClr val="FFFF00"/>
                </a:solidFill>
                <a:effectLst>
                  <a:outerShdw blurRad="50800" dist="38100" dir="5400000" algn="t" rotWithShape="0">
                    <a:prstClr val="black">
                      <a:alpha val="40000"/>
                    </a:prstClr>
                  </a:outerShdw>
                </a:effectLst>
                <a:latin typeface="Times New Roman" pitchFamily="18" charset="0"/>
                <a:cs typeface="Times New Roman" pitchFamily="18" charset="0"/>
              </a:rPr>
              <a:t>College Of Applied Business</a:t>
            </a:r>
          </a:p>
        </p:txBody>
      </p:sp>
      <p:sp>
        <p:nvSpPr>
          <p:cNvPr id="2" name="Footer Placeholder 1"/>
          <p:cNvSpPr>
            <a:spLocks noGrp="1"/>
          </p:cNvSpPr>
          <p:nvPr>
            <p:ph type="ftr" sz="quarter" idx="11"/>
          </p:nvPr>
        </p:nvSpPr>
        <p:spPr/>
        <p:txBody>
          <a:bodyPr/>
          <a:lstStyle/>
          <a:p>
            <a:r>
              <a:rPr lang="en-US"/>
              <a:t>Prepared By: Tilak Khatri(M.Sc.CSIT CDCSIT)</a:t>
            </a:r>
          </a:p>
        </p:txBody>
      </p:sp>
      <p:sp>
        <p:nvSpPr>
          <p:cNvPr id="3" name="Slide Number Placeholder 2"/>
          <p:cNvSpPr>
            <a:spLocks noGrp="1"/>
          </p:cNvSpPr>
          <p:nvPr>
            <p:ph type="sldNum" sz="quarter" idx="12"/>
          </p:nvPr>
        </p:nvSpPr>
        <p:spPr/>
        <p:txBody>
          <a:bodyPr/>
          <a:lstStyle/>
          <a:p>
            <a:fld id="{2F86FF32-BC92-4B05-80D9-22DDAD797381}" type="slidenum">
              <a:rPr lang="en-US" smtClean="0"/>
              <a:t>1</a:t>
            </a:fld>
            <a:endParaRPr lang="en-US"/>
          </a:p>
        </p:txBody>
      </p:sp>
    </p:spTree>
    <p:extLst>
      <p:ext uri="{BB962C8B-B14F-4D97-AF65-F5344CB8AC3E}">
        <p14:creationId xmlns:p14="http://schemas.microsoft.com/office/powerpoint/2010/main" val="2238968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381000"/>
            <a:ext cx="7010400" cy="6155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r>
              <a:rPr lang="en-US"/>
              <a:t>Prepared By: Tilak Khatri(M.Sc.CSIT CDCSIT)</a:t>
            </a:r>
          </a:p>
        </p:txBody>
      </p:sp>
      <p:sp>
        <p:nvSpPr>
          <p:cNvPr id="4" name="Slide Number Placeholder 3"/>
          <p:cNvSpPr>
            <a:spLocks noGrp="1"/>
          </p:cNvSpPr>
          <p:nvPr>
            <p:ph type="sldNum" sz="quarter" idx="12"/>
          </p:nvPr>
        </p:nvSpPr>
        <p:spPr/>
        <p:txBody>
          <a:bodyPr/>
          <a:lstStyle/>
          <a:p>
            <a:fld id="{2F86FF32-BC92-4B05-80D9-22DDAD797381}" type="slidenum">
              <a:rPr lang="en-US" smtClean="0"/>
              <a:t>10</a:t>
            </a:fld>
            <a:endParaRPr lang="en-US"/>
          </a:p>
        </p:txBody>
      </p:sp>
    </p:spTree>
    <p:extLst>
      <p:ext uri="{BB962C8B-B14F-4D97-AF65-F5344CB8AC3E}">
        <p14:creationId xmlns:p14="http://schemas.microsoft.com/office/powerpoint/2010/main" val="1622637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1080" y="30480"/>
            <a:ext cx="6949440" cy="1011702"/>
          </a:xfrm>
        </p:spPr>
        <p:txBody>
          <a:bodyPr/>
          <a:lstStyle/>
          <a:p>
            <a:r>
              <a:rPr lang="en-US" dirty="0">
                <a:latin typeface="Times New Roman" pitchFamily="18" charset="0"/>
                <a:cs typeface="Times New Roman" pitchFamily="18" charset="0"/>
              </a:rPr>
              <a:t>Introduction</a:t>
            </a:r>
          </a:p>
        </p:txBody>
      </p:sp>
      <p:sp>
        <p:nvSpPr>
          <p:cNvPr id="3" name="Subtitle 2"/>
          <p:cNvSpPr>
            <a:spLocks noGrp="1"/>
          </p:cNvSpPr>
          <p:nvPr>
            <p:ph type="subTitle" idx="1"/>
          </p:nvPr>
        </p:nvSpPr>
        <p:spPr>
          <a:xfrm>
            <a:off x="990600" y="1066800"/>
            <a:ext cx="7406640" cy="5257800"/>
          </a:xfrm>
        </p:spPr>
        <p:txBody>
          <a:bodyPr>
            <a:normAutofit/>
          </a:bodyPr>
          <a:lstStyle/>
          <a:p>
            <a:pPr algn="just"/>
            <a:r>
              <a:rPr lang="en-US" b="1" dirty="0">
                <a:latin typeface="Times New Roman" pitchFamily="18" charset="0"/>
                <a:cs typeface="Times New Roman" pitchFamily="18" charset="0"/>
              </a:rPr>
              <a:t>Internet and It’s Evolution</a:t>
            </a:r>
          </a:p>
          <a:p>
            <a:pPr marL="484632" indent="-457200" algn="just">
              <a:buFont typeface="Wingdings" pitchFamily="2" charset="2"/>
              <a:buChar char="q"/>
            </a:pPr>
            <a:endParaRPr lang="en-US"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00200"/>
            <a:ext cx="7848599"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lstStyle/>
          <a:p>
            <a:fld id="{2F86FF32-BC92-4B05-80D9-22DDAD797381}" type="slidenum">
              <a:rPr lang="en-US" smtClean="0"/>
              <a:t>11</a:t>
            </a:fld>
            <a:endParaRPr lang="en-US"/>
          </a:p>
        </p:txBody>
      </p:sp>
    </p:spTree>
    <p:extLst>
      <p:ext uri="{BB962C8B-B14F-4D97-AF65-F5344CB8AC3E}">
        <p14:creationId xmlns:p14="http://schemas.microsoft.com/office/powerpoint/2010/main" val="3283363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normAutofit/>
          </a:bodyPr>
          <a:lstStyle/>
          <a:p>
            <a:r>
              <a:rPr lang="en-US" b="1" dirty="0">
                <a:latin typeface="Times New Roman" pitchFamily="18" charset="0"/>
                <a:cs typeface="Times New Roman" pitchFamily="18" charset="0"/>
              </a:rPr>
              <a:t>Intranet</a:t>
            </a:r>
            <a:endParaRPr lang="en-US" dirty="0"/>
          </a:p>
        </p:txBody>
      </p:sp>
      <p:sp>
        <p:nvSpPr>
          <p:cNvPr id="3" name="Content Placeholder 2"/>
          <p:cNvSpPr>
            <a:spLocks noGrp="1"/>
          </p:cNvSpPr>
          <p:nvPr>
            <p:ph idx="1"/>
          </p:nvPr>
        </p:nvSpPr>
        <p:spPr>
          <a:xfrm>
            <a:off x="1036320" y="914400"/>
            <a:ext cx="7650480" cy="5791200"/>
          </a:xfrm>
        </p:spPr>
        <p:txBody>
          <a:bodyPr>
            <a:noAutofit/>
          </a:bodyPr>
          <a:lstStyle/>
          <a:p>
            <a:pPr algn="just">
              <a:buFont typeface="Wingdings" pitchFamily="2" charset="2"/>
              <a:buChar char="q"/>
            </a:pPr>
            <a:r>
              <a:rPr lang="en-US" sz="2000" dirty="0">
                <a:latin typeface="Times New Roman" pitchFamily="18" charset="0"/>
                <a:cs typeface="Times New Roman" pitchFamily="18" charset="0"/>
              </a:rPr>
              <a:t>An intranet is a private network that is only accessible to authorized personnel within an organization.</a:t>
            </a:r>
          </a:p>
          <a:p>
            <a:pPr algn="just">
              <a:buFont typeface="Wingdings" pitchFamily="2" charset="2"/>
              <a:buChar char="q"/>
            </a:pPr>
            <a:r>
              <a:rPr lang="en-US" sz="2000" dirty="0">
                <a:latin typeface="Times New Roman" pitchFamily="18" charset="0"/>
                <a:cs typeface="Times New Roman" pitchFamily="18" charset="0"/>
              </a:rPr>
              <a:t>Intranets are used for internal communication within organizations.</a:t>
            </a:r>
          </a:p>
          <a:p>
            <a:pPr algn="just">
              <a:buFont typeface="Wingdings" pitchFamily="2" charset="2"/>
              <a:buChar char="q"/>
            </a:pPr>
            <a:r>
              <a:rPr lang="en-US" sz="2000" dirty="0">
                <a:latin typeface="Times New Roman" pitchFamily="18" charset="0"/>
                <a:cs typeface="Times New Roman" pitchFamily="18" charset="0"/>
              </a:rPr>
              <a:t>Intranets are useful for sharing information such as company policies, news, and events within the organization. </a:t>
            </a:r>
          </a:p>
          <a:p>
            <a:pPr algn="just">
              <a:buFont typeface="Wingdings" pitchFamily="2" charset="2"/>
              <a:buChar char="q"/>
            </a:pPr>
            <a:r>
              <a:rPr lang="en-US" sz="2000" dirty="0">
                <a:latin typeface="Times New Roman" pitchFamily="18" charset="0"/>
                <a:cs typeface="Times New Roman" pitchFamily="18" charset="0"/>
              </a:rPr>
              <a:t>They also provide a secure platform for employees to communicate with one another, share files, and collaborate on projects </a:t>
            </a:r>
          </a:p>
          <a:p>
            <a:pPr algn="just">
              <a:buFont typeface="Wingdings" pitchFamily="2" charset="2"/>
              <a:buChar char="q"/>
            </a:pPr>
            <a:r>
              <a:rPr lang="en-US" sz="2000" dirty="0">
                <a:latin typeface="Times New Roman" pitchFamily="18" charset="0"/>
                <a:cs typeface="Times New Roman" pitchFamily="18" charset="0"/>
              </a:rPr>
              <a:t>How are intranet used??</a:t>
            </a:r>
          </a:p>
          <a:p>
            <a:pPr lvl="1" algn="just">
              <a:buFont typeface="Wingdings" pitchFamily="2" charset="2"/>
              <a:buChar char="v"/>
            </a:pPr>
            <a:r>
              <a:rPr lang="en-US" sz="1800" dirty="0">
                <a:latin typeface="Times New Roman" pitchFamily="18" charset="0"/>
                <a:cs typeface="Times New Roman" pitchFamily="18" charset="0"/>
              </a:rPr>
              <a:t>Central Repository</a:t>
            </a:r>
          </a:p>
          <a:p>
            <a:pPr lvl="1" algn="just">
              <a:buFont typeface="Wingdings" pitchFamily="2" charset="2"/>
              <a:buChar char="v"/>
            </a:pPr>
            <a:r>
              <a:rPr lang="en-US" sz="1800" dirty="0">
                <a:latin typeface="Times New Roman" pitchFamily="18" charset="0"/>
                <a:cs typeface="Times New Roman" pitchFamily="18" charset="0"/>
              </a:rPr>
              <a:t>Collaboration</a:t>
            </a:r>
          </a:p>
          <a:p>
            <a:pPr lvl="1" algn="just">
              <a:buFont typeface="Wingdings" pitchFamily="2" charset="2"/>
              <a:buChar char="v"/>
            </a:pPr>
            <a:r>
              <a:rPr lang="en-US" sz="1800" dirty="0">
                <a:latin typeface="Times New Roman" pitchFamily="18" charset="0"/>
                <a:cs typeface="Times New Roman" pitchFamily="18" charset="0"/>
              </a:rPr>
              <a:t>Personalization</a:t>
            </a:r>
          </a:p>
          <a:p>
            <a:pPr lvl="1" algn="just">
              <a:buFont typeface="Wingdings" pitchFamily="2" charset="2"/>
              <a:buChar char="v"/>
            </a:pPr>
            <a:r>
              <a:rPr lang="en-US" sz="1800" dirty="0">
                <a:latin typeface="Times New Roman" pitchFamily="18" charset="0"/>
                <a:cs typeface="Times New Roman" pitchFamily="18" charset="0"/>
              </a:rPr>
              <a:t>Communication</a:t>
            </a:r>
          </a:p>
          <a:p>
            <a:pPr lvl="1" algn="just">
              <a:buFont typeface="Wingdings" pitchFamily="2" charset="2"/>
              <a:buChar char="v"/>
            </a:pPr>
            <a:r>
              <a:rPr lang="en-US" sz="1800" dirty="0">
                <a:latin typeface="Times New Roman" pitchFamily="18" charset="0"/>
                <a:cs typeface="Times New Roman" pitchFamily="18" charset="0"/>
              </a:rPr>
              <a:t>Easy access to information</a:t>
            </a:r>
          </a:p>
          <a:p>
            <a:pPr lvl="1" algn="just">
              <a:buFont typeface="Wingdings" pitchFamily="2" charset="2"/>
              <a:buChar char="v"/>
            </a:pPr>
            <a:r>
              <a:rPr lang="en-US" sz="1800" dirty="0">
                <a:latin typeface="Times New Roman" pitchFamily="18" charset="0"/>
                <a:cs typeface="Times New Roman" pitchFamily="18" charset="0"/>
              </a:rPr>
              <a:t>Social elements</a:t>
            </a:r>
          </a:p>
          <a:p>
            <a:pPr lvl="1" algn="just">
              <a:buFont typeface="Wingdings" pitchFamily="2" charset="2"/>
              <a:buChar char="v"/>
            </a:pPr>
            <a:r>
              <a:rPr lang="en-US" sz="1800" dirty="0">
                <a:latin typeface="Times New Roman" pitchFamily="18" charset="0"/>
                <a:cs typeface="Times New Roman" pitchFamily="18" charset="0"/>
              </a:rPr>
              <a:t>Project management</a:t>
            </a:r>
          </a:p>
          <a:p>
            <a:pPr lvl="1" algn="just">
              <a:buFont typeface="Wingdings" pitchFamily="2" charset="2"/>
              <a:buChar char="v"/>
            </a:pPr>
            <a:r>
              <a:rPr lang="en-US" sz="1800" dirty="0">
                <a:latin typeface="Times New Roman" pitchFamily="18" charset="0"/>
                <a:cs typeface="Times New Roman" pitchFamily="18" charset="0"/>
              </a:rPr>
              <a:t>Automation</a:t>
            </a:r>
          </a:p>
          <a:p>
            <a:pPr lvl="1" algn="just">
              <a:buFont typeface="Wingdings" pitchFamily="2" charset="2"/>
              <a:buChar char="v"/>
            </a:pPr>
            <a:endParaRPr lang="en-US" sz="1800" dirty="0">
              <a:latin typeface="Times New Roman" pitchFamily="18" charset="0"/>
              <a:cs typeface="Times New Roman" pitchFamily="18" charset="0"/>
            </a:endParaRPr>
          </a:p>
        </p:txBody>
      </p:sp>
      <p:sp>
        <p:nvSpPr>
          <p:cNvPr id="5"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6" name="Slide Number Placeholder 5"/>
          <p:cNvSpPr>
            <a:spLocks noGrp="1"/>
          </p:cNvSpPr>
          <p:nvPr>
            <p:ph type="sldNum" sz="quarter" idx="12"/>
          </p:nvPr>
        </p:nvSpPr>
        <p:spPr/>
        <p:txBody>
          <a:bodyPr/>
          <a:lstStyle/>
          <a:p>
            <a:fld id="{2F86FF32-BC92-4B05-80D9-22DDAD797381}" type="slidenum">
              <a:rPr lang="en-US" smtClean="0"/>
              <a:t>12</a:t>
            </a:fld>
            <a:endParaRPr lang="en-US"/>
          </a:p>
        </p:txBody>
      </p:sp>
    </p:spTree>
    <p:extLst>
      <p:ext uri="{BB962C8B-B14F-4D97-AF65-F5344CB8AC3E}">
        <p14:creationId xmlns:p14="http://schemas.microsoft.com/office/powerpoint/2010/main" val="587772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normAutofit/>
          </a:bodyPr>
          <a:lstStyle/>
          <a:p>
            <a:r>
              <a:rPr lang="en-US" b="1" dirty="0">
                <a:latin typeface="Times New Roman" pitchFamily="18" charset="0"/>
                <a:cs typeface="Times New Roman" pitchFamily="18" charset="0"/>
              </a:rPr>
              <a:t>Intranet</a:t>
            </a:r>
            <a:endParaRPr lang="en-US" dirty="0"/>
          </a:p>
        </p:txBody>
      </p:sp>
      <p:sp>
        <p:nvSpPr>
          <p:cNvPr id="3" name="Content Placeholder 2"/>
          <p:cNvSpPr>
            <a:spLocks noGrp="1"/>
          </p:cNvSpPr>
          <p:nvPr>
            <p:ph idx="1"/>
          </p:nvPr>
        </p:nvSpPr>
        <p:spPr>
          <a:xfrm>
            <a:off x="1036320" y="1173162"/>
            <a:ext cx="7726680" cy="5532438"/>
          </a:xfrm>
        </p:spPr>
        <p:txBody>
          <a:bodyPr>
            <a:normAutofit fontScale="85000" lnSpcReduction="10000"/>
          </a:bodyPr>
          <a:lstStyle/>
          <a:p>
            <a:pPr algn="just">
              <a:buFont typeface="Wingdings" pitchFamily="2" charset="2"/>
              <a:buChar char="q"/>
            </a:pPr>
            <a:r>
              <a:rPr lang="en-US" dirty="0">
                <a:latin typeface="Times New Roman" pitchFamily="18" charset="0"/>
                <a:cs typeface="Times New Roman" pitchFamily="18" charset="0"/>
              </a:rPr>
              <a:t>Benefits of intranet </a:t>
            </a:r>
          </a:p>
          <a:p>
            <a:pPr lvl="1" algn="just">
              <a:buFont typeface="Wingdings" pitchFamily="2" charset="2"/>
              <a:buChar char="v"/>
            </a:pPr>
            <a:r>
              <a:rPr lang="en-US" dirty="0">
                <a:latin typeface="Times New Roman" pitchFamily="18" charset="0"/>
                <a:cs typeface="Times New Roman" pitchFamily="18" charset="0"/>
              </a:rPr>
              <a:t>intranets offer a secure and efficient platform for internal communication and collaboration within organizations.</a:t>
            </a:r>
          </a:p>
          <a:p>
            <a:pPr lvl="1" algn="just">
              <a:buFont typeface="Wingdings" pitchFamily="2" charset="2"/>
              <a:buChar char="v"/>
            </a:pPr>
            <a:r>
              <a:rPr lang="en-US" dirty="0">
                <a:latin typeface="Times New Roman" pitchFamily="18" charset="0"/>
                <a:cs typeface="Times New Roman" pitchFamily="18" charset="0"/>
              </a:rPr>
              <a:t> They help improve productivity, streamline processes, and enhance communication among employees.</a:t>
            </a:r>
          </a:p>
          <a:p>
            <a:pPr lvl="1">
              <a:buFont typeface="Wingdings" pitchFamily="2" charset="2"/>
              <a:buChar char="v"/>
            </a:pPr>
            <a:r>
              <a:rPr lang="en-US" dirty="0">
                <a:latin typeface="Times New Roman" pitchFamily="18" charset="0"/>
                <a:cs typeface="Times New Roman" pitchFamily="18" charset="0"/>
              </a:rPr>
              <a:t>simplified records management;</a:t>
            </a:r>
          </a:p>
          <a:p>
            <a:pPr lvl="1">
              <a:buFont typeface="Wingdings" pitchFamily="2" charset="2"/>
              <a:buChar char="v"/>
            </a:pPr>
            <a:r>
              <a:rPr lang="en-US" dirty="0">
                <a:latin typeface="Times New Roman" pitchFamily="18" charset="0"/>
                <a:cs typeface="Times New Roman" pitchFamily="18" charset="0"/>
              </a:rPr>
              <a:t>streamlined tracking of requests;</a:t>
            </a:r>
          </a:p>
          <a:p>
            <a:pPr lvl="1">
              <a:buFont typeface="Wingdings" pitchFamily="2" charset="2"/>
              <a:buChar char="v"/>
            </a:pPr>
            <a:r>
              <a:rPr lang="en-US" dirty="0">
                <a:latin typeface="Times New Roman" pitchFamily="18" charset="0"/>
                <a:cs typeface="Times New Roman" pitchFamily="18" charset="0"/>
              </a:rPr>
              <a:t>a testing environment for new ideas before they are implemented on a company's webpage;</a:t>
            </a:r>
          </a:p>
          <a:p>
            <a:pPr lvl="1">
              <a:buFont typeface="Wingdings" pitchFamily="2" charset="2"/>
              <a:buChar char="v"/>
            </a:pPr>
            <a:r>
              <a:rPr lang="en-US" dirty="0">
                <a:latin typeface="Times New Roman" pitchFamily="18" charset="0"/>
                <a:cs typeface="Times New Roman" pitchFamily="18" charset="0"/>
              </a:rPr>
              <a:t>improved corporate culture that focuses on employees and encourages participation and interaction; and</a:t>
            </a:r>
          </a:p>
          <a:p>
            <a:pPr lvl="1">
              <a:buFont typeface="Wingdings" pitchFamily="2" charset="2"/>
              <a:buChar char="v"/>
            </a:pPr>
            <a:r>
              <a:rPr lang="en-US" dirty="0">
                <a:latin typeface="Times New Roman" pitchFamily="18" charset="0"/>
                <a:cs typeface="Times New Roman" pitchFamily="18" charset="0"/>
              </a:rPr>
              <a:t>a favorable </a:t>
            </a:r>
            <a:r>
              <a:rPr lang="en-US" u="sng" dirty="0">
                <a:latin typeface="Times New Roman" pitchFamily="18" charset="0"/>
                <a:cs typeface="Times New Roman" pitchFamily="18" charset="0"/>
                <a:hlinkClick r:id="rId2"/>
              </a:rPr>
              <a:t>return on investment</a:t>
            </a:r>
            <a:r>
              <a:rPr lang="en-US" dirty="0">
                <a:latin typeface="Times New Roman" pitchFamily="18" charset="0"/>
                <a:cs typeface="Times New Roman" pitchFamily="18" charset="0"/>
              </a:rPr>
              <a:t> from low implementation and operating costs.</a:t>
            </a:r>
          </a:p>
          <a:p>
            <a:pPr lvl="1" algn="just">
              <a:buFont typeface="Wingdings" pitchFamily="2" charset="2"/>
              <a:buChar char="v"/>
            </a:pPr>
            <a:endParaRPr lang="en-US" dirty="0">
              <a:latin typeface="Times New Roman" pitchFamily="18" charset="0"/>
              <a:cs typeface="Times New Roman" pitchFamily="18" charset="0"/>
            </a:endParaRPr>
          </a:p>
        </p:txBody>
      </p:sp>
      <p:sp>
        <p:nvSpPr>
          <p:cNvPr id="5"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6" name="Slide Number Placeholder 5"/>
          <p:cNvSpPr>
            <a:spLocks noGrp="1"/>
          </p:cNvSpPr>
          <p:nvPr>
            <p:ph type="sldNum" sz="quarter" idx="12"/>
          </p:nvPr>
        </p:nvSpPr>
        <p:spPr/>
        <p:txBody>
          <a:bodyPr/>
          <a:lstStyle/>
          <a:p>
            <a:fld id="{2F86FF32-BC92-4B05-80D9-22DDAD797381}" type="slidenum">
              <a:rPr lang="en-US" smtClean="0"/>
              <a:t>13</a:t>
            </a:fld>
            <a:endParaRPr lang="en-US"/>
          </a:p>
        </p:txBody>
      </p:sp>
    </p:spTree>
    <p:extLst>
      <p:ext uri="{BB962C8B-B14F-4D97-AF65-F5344CB8AC3E}">
        <p14:creationId xmlns:p14="http://schemas.microsoft.com/office/powerpoint/2010/main" val="3893896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normAutofit/>
          </a:bodyPr>
          <a:lstStyle/>
          <a:p>
            <a:r>
              <a:rPr lang="en-US" b="1" dirty="0">
                <a:latin typeface="Times New Roman" pitchFamily="18" charset="0"/>
                <a:cs typeface="Times New Roman" pitchFamily="18" charset="0"/>
              </a:rPr>
              <a:t>Intranet</a:t>
            </a:r>
            <a:endParaRPr lang="en-US" dirty="0"/>
          </a:p>
        </p:txBody>
      </p:sp>
      <p:sp>
        <p:nvSpPr>
          <p:cNvPr id="3" name="Content Placeholder 2"/>
          <p:cNvSpPr>
            <a:spLocks noGrp="1"/>
          </p:cNvSpPr>
          <p:nvPr>
            <p:ph idx="1"/>
          </p:nvPr>
        </p:nvSpPr>
        <p:spPr>
          <a:xfrm>
            <a:off x="1036320" y="1173162"/>
            <a:ext cx="7726680" cy="5532438"/>
          </a:xfrm>
        </p:spPr>
        <p:txBody>
          <a:bodyPr>
            <a:normAutofit fontScale="70000" lnSpcReduction="20000"/>
          </a:bodyPr>
          <a:lstStyle/>
          <a:p>
            <a:pPr algn="just">
              <a:buFont typeface="Wingdings" pitchFamily="2" charset="2"/>
              <a:buChar char="q"/>
            </a:pPr>
            <a:r>
              <a:rPr lang="en-US" dirty="0">
                <a:latin typeface="Times New Roman" pitchFamily="18" charset="0"/>
                <a:cs typeface="Times New Roman" pitchFamily="18" charset="0"/>
              </a:rPr>
              <a:t>Disadvantages</a:t>
            </a:r>
          </a:p>
          <a:p>
            <a:pPr algn="just"/>
            <a:r>
              <a:rPr lang="en-US" b="1" dirty="0">
                <a:latin typeface="Times New Roman" pitchFamily="18" charset="0"/>
                <a:cs typeface="Times New Roman" pitchFamily="18" charset="0"/>
              </a:rPr>
              <a:t>Low user participation</a:t>
            </a:r>
            <a:r>
              <a:rPr lang="en-US" dirty="0">
                <a:latin typeface="Times New Roman" pitchFamily="18" charset="0"/>
                <a:cs typeface="Times New Roman" pitchFamily="18" charset="0"/>
              </a:rPr>
              <a:t> rates can result in a lack of the content, communications and documents needed to make the intranet beneficial.</a:t>
            </a:r>
          </a:p>
          <a:p>
            <a:pPr algn="just"/>
            <a:r>
              <a:rPr lang="en-US" b="1" dirty="0">
                <a:latin typeface="Times New Roman" pitchFamily="18" charset="0"/>
                <a:cs typeface="Times New Roman" pitchFamily="18" charset="0"/>
              </a:rPr>
              <a:t>The high cost of personnel leads to inadequate support for intranet users</a:t>
            </a:r>
            <a:r>
              <a:rPr lang="en-US" dirty="0">
                <a:latin typeface="Times New Roman" pitchFamily="18" charset="0"/>
                <a:cs typeface="Times New Roman" pitchFamily="18" charset="0"/>
              </a:rPr>
              <a:t>. As a result, when software </a:t>
            </a:r>
            <a:r>
              <a:rPr lang="en-US" u="sng" dirty="0">
                <a:latin typeface="Times New Roman" pitchFamily="18" charset="0"/>
                <a:cs typeface="Times New Roman" pitchFamily="18" charset="0"/>
                <a:hlinkClick r:id="rId2"/>
              </a:rPr>
              <a:t>bugs</a:t>
            </a:r>
            <a:r>
              <a:rPr lang="en-US" dirty="0">
                <a:latin typeface="Times New Roman" pitchFamily="18" charset="0"/>
                <a:cs typeface="Times New Roman" pitchFamily="18" charset="0"/>
              </a:rPr>
              <a:t> or other issues arise, problems are not resolved quickly.</a:t>
            </a:r>
          </a:p>
          <a:p>
            <a:pPr algn="just"/>
            <a:r>
              <a:rPr lang="en-US" b="1" dirty="0">
                <a:latin typeface="Times New Roman" pitchFamily="18" charset="0"/>
                <a:cs typeface="Times New Roman" pitchFamily="18" charset="0"/>
              </a:rPr>
              <a:t>The network must be managed, with regular inspections and maintenance checks</a:t>
            </a:r>
            <a:r>
              <a:rPr lang="en-US" dirty="0">
                <a:latin typeface="Times New Roman" pitchFamily="18" charset="0"/>
                <a:cs typeface="Times New Roman" pitchFamily="18" charset="0"/>
              </a:rPr>
              <a:t> to ensure it is running properly and content is fresh and relevant.</a:t>
            </a:r>
          </a:p>
          <a:p>
            <a:pPr algn="just"/>
            <a:r>
              <a:rPr lang="en-US" b="1" dirty="0">
                <a:latin typeface="Times New Roman" pitchFamily="18" charset="0"/>
                <a:cs typeface="Times New Roman" pitchFamily="18" charset="0"/>
              </a:rPr>
              <a:t>A lack of proper ownership</a:t>
            </a:r>
            <a:r>
              <a:rPr lang="en-US" dirty="0">
                <a:latin typeface="Times New Roman" pitchFamily="18" charset="0"/>
                <a:cs typeface="Times New Roman" pitchFamily="18" charset="0"/>
              </a:rPr>
              <a:t> or ownership being distributed among groups complicates network responsibilities and management.</a:t>
            </a:r>
          </a:p>
          <a:p>
            <a:pPr algn="just"/>
            <a:r>
              <a:rPr lang="en-US" b="1" dirty="0">
                <a:latin typeface="Times New Roman" pitchFamily="18" charset="0"/>
                <a:cs typeface="Times New Roman" pitchFamily="18" charset="0"/>
              </a:rPr>
              <a:t>A lack of mobile device and remote support creates problems</a:t>
            </a:r>
            <a:r>
              <a:rPr lang="en-US" dirty="0">
                <a:latin typeface="Times New Roman" pitchFamily="18" charset="0"/>
                <a:cs typeface="Times New Roman" pitchFamily="18" charset="0"/>
              </a:rPr>
              <a:t>, including limiting the ability of remote workers to access information on the intranet.</a:t>
            </a:r>
          </a:p>
          <a:p>
            <a:pPr lvl="1" algn="just">
              <a:buFont typeface="Wingdings" pitchFamily="2" charset="2"/>
              <a:buChar char="v"/>
            </a:pPr>
            <a:endParaRPr lang="en-US" dirty="0">
              <a:latin typeface="Times New Roman" pitchFamily="18" charset="0"/>
              <a:cs typeface="Times New Roman" pitchFamily="18" charset="0"/>
            </a:endParaRPr>
          </a:p>
        </p:txBody>
      </p:sp>
      <p:sp>
        <p:nvSpPr>
          <p:cNvPr id="5"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6" name="Slide Number Placeholder 5"/>
          <p:cNvSpPr>
            <a:spLocks noGrp="1"/>
          </p:cNvSpPr>
          <p:nvPr>
            <p:ph type="sldNum" sz="quarter" idx="12"/>
          </p:nvPr>
        </p:nvSpPr>
        <p:spPr/>
        <p:txBody>
          <a:bodyPr/>
          <a:lstStyle/>
          <a:p>
            <a:fld id="{2F86FF32-BC92-4B05-80D9-22DDAD797381}" type="slidenum">
              <a:rPr lang="en-US" smtClean="0"/>
              <a:t>14</a:t>
            </a:fld>
            <a:endParaRPr lang="en-US"/>
          </a:p>
        </p:txBody>
      </p:sp>
    </p:spTree>
    <p:extLst>
      <p:ext uri="{BB962C8B-B14F-4D97-AF65-F5344CB8AC3E}">
        <p14:creationId xmlns:p14="http://schemas.microsoft.com/office/powerpoint/2010/main" val="1852803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normAutofit/>
          </a:bodyPr>
          <a:lstStyle/>
          <a:p>
            <a:r>
              <a:rPr lang="en-US" b="1" dirty="0">
                <a:latin typeface="Times New Roman" pitchFamily="18" charset="0"/>
                <a:cs typeface="Times New Roman" pitchFamily="18" charset="0"/>
              </a:rPr>
              <a:t>Extranet</a:t>
            </a:r>
            <a:endParaRPr lang="en-US" dirty="0"/>
          </a:p>
        </p:txBody>
      </p:sp>
      <p:sp>
        <p:nvSpPr>
          <p:cNvPr id="3" name="Content Placeholder 2"/>
          <p:cNvSpPr>
            <a:spLocks noGrp="1"/>
          </p:cNvSpPr>
          <p:nvPr>
            <p:ph idx="1"/>
          </p:nvPr>
        </p:nvSpPr>
        <p:spPr>
          <a:xfrm>
            <a:off x="1036320" y="1173162"/>
            <a:ext cx="7726680" cy="5532438"/>
          </a:xfrm>
        </p:spPr>
        <p:txBody>
          <a:bodyPr>
            <a:normAutofit/>
          </a:bodyPr>
          <a:lstStyle/>
          <a:p>
            <a:pPr algn="just">
              <a:buFont typeface="Wingdings" pitchFamily="2" charset="2"/>
              <a:buChar char="q"/>
            </a:pPr>
            <a:r>
              <a:rPr lang="en-US" dirty="0">
                <a:latin typeface="Times New Roman" pitchFamily="18" charset="0"/>
                <a:cs typeface="Times New Roman" pitchFamily="18" charset="0"/>
              </a:rPr>
              <a:t>Extranet is an internet that grants access to those outside of an organization to certain information and applications.</a:t>
            </a:r>
          </a:p>
          <a:p>
            <a:pPr algn="just">
              <a:buFont typeface="Wingdings" pitchFamily="2" charset="2"/>
              <a:buChar char="q"/>
            </a:pPr>
            <a:r>
              <a:rPr lang="en-US" dirty="0">
                <a:latin typeface="Times New Roman" pitchFamily="18" charset="0"/>
                <a:cs typeface="Times New Roman" pitchFamily="18" charset="0"/>
              </a:rPr>
              <a:t>Third parties such as customers, vendors and partners are given access to certain parts of the organizations intranet.</a:t>
            </a:r>
          </a:p>
        </p:txBody>
      </p:sp>
      <p:sp>
        <p:nvSpPr>
          <p:cNvPr id="5"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6" name="Slide Number Placeholder 5"/>
          <p:cNvSpPr>
            <a:spLocks noGrp="1"/>
          </p:cNvSpPr>
          <p:nvPr>
            <p:ph type="sldNum" sz="quarter" idx="12"/>
          </p:nvPr>
        </p:nvSpPr>
        <p:spPr/>
        <p:txBody>
          <a:bodyPr/>
          <a:lstStyle/>
          <a:p>
            <a:fld id="{2F86FF32-BC92-4B05-80D9-22DDAD797381}" type="slidenum">
              <a:rPr lang="en-US" smtClean="0"/>
              <a:t>15</a:t>
            </a:fld>
            <a:endParaRPr lang="en-US"/>
          </a:p>
        </p:txBody>
      </p:sp>
    </p:spTree>
    <p:extLst>
      <p:ext uri="{BB962C8B-B14F-4D97-AF65-F5344CB8AC3E}">
        <p14:creationId xmlns:p14="http://schemas.microsoft.com/office/powerpoint/2010/main" val="1512235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normAutofit/>
          </a:bodyPr>
          <a:lstStyle/>
          <a:p>
            <a:r>
              <a:rPr lang="en-US" b="1" dirty="0">
                <a:latin typeface="Times New Roman" pitchFamily="18" charset="0"/>
                <a:cs typeface="Times New Roman" pitchFamily="18" charset="0"/>
              </a:rPr>
              <a:t>World Wide Web</a:t>
            </a:r>
            <a:endParaRPr lang="en-US" dirty="0"/>
          </a:p>
        </p:txBody>
      </p:sp>
      <p:sp>
        <p:nvSpPr>
          <p:cNvPr id="3" name="Content Placeholder 2"/>
          <p:cNvSpPr>
            <a:spLocks noGrp="1"/>
          </p:cNvSpPr>
          <p:nvPr>
            <p:ph idx="1"/>
          </p:nvPr>
        </p:nvSpPr>
        <p:spPr>
          <a:xfrm>
            <a:off x="1036320" y="1173162"/>
            <a:ext cx="7498080" cy="5303838"/>
          </a:xfrm>
        </p:spPr>
        <p:txBody>
          <a:bodyPr>
            <a:normAutofit fontScale="77500" lnSpcReduction="20000"/>
          </a:bodyPr>
          <a:lstStyle/>
          <a:p>
            <a:pPr algn="just">
              <a:buFont typeface="Wingdings" pitchFamily="2" charset="2"/>
              <a:buChar char="q"/>
            </a:pPr>
            <a:r>
              <a:rPr lang="en-US" dirty="0">
                <a:latin typeface="Times New Roman" pitchFamily="18" charset="0"/>
                <a:cs typeface="Times New Roman" pitchFamily="18" charset="0"/>
              </a:rPr>
              <a:t>WWW is a system of interlinked hypertext documents accessed via the Internet. </a:t>
            </a:r>
          </a:p>
          <a:p>
            <a:pPr algn="just">
              <a:buFont typeface="Wingdings" pitchFamily="2" charset="2"/>
              <a:buChar char="q"/>
            </a:pPr>
            <a:r>
              <a:rPr lang="en-US" dirty="0">
                <a:latin typeface="Times New Roman" pitchFamily="18" charset="0"/>
                <a:cs typeface="Times New Roman" pitchFamily="18" charset="0"/>
              </a:rPr>
              <a:t>The World Wide Web, or simply Web, is a way of accessing information over the medium of the Internet.</a:t>
            </a:r>
          </a:p>
          <a:p>
            <a:pPr algn="just">
              <a:buFont typeface="Wingdings" pitchFamily="2" charset="2"/>
              <a:buChar char="q"/>
            </a:pPr>
            <a:r>
              <a:rPr lang="en-US" dirty="0">
                <a:latin typeface="Times New Roman" pitchFamily="18" charset="0"/>
                <a:cs typeface="Times New Roman" pitchFamily="18" charset="0"/>
              </a:rPr>
              <a:t> It is an information-sharing model that is built on top of the Internet. </a:t>
            </a:r>
          </a:p>
          <a:p>
            <a:pPr algn="just">
              <a:buFont typeface="Wingdings" pitchFamily="2" charset="2"/>
              <a:buChar char="q"/>
            </a:pPr>
            <a:r>
              <a:rPr lang="en-US" dirty="0">
                <a:latin typeface="Times New Roman" pitchFamily="18" charset="0"/>
                <a:cs typeface="Times New Roman" pitchFamily="18" charset="0"/>
              </a:rPr>
              <a:t>The Web, was invented by British computer scientist Tim Berners-Lee in 1989 while working at CERN, the European Organization for Nuclear Research. </a:t>
            </a:r>
          </a:p>
          <a:p>
            <a:pPr algn="just">
              <a:buFont typeface="Wingdings" pitchFamily="2" charset="2"/>
              <a:buChar char="q"/>
            </a:pPr>
            <a:r>
              <a:rPr lang="en-US" dirty="0">
                <a:latin typeface="Times New Roman" pitchFamily="18" charset="0"/>
                <a:cs typeface="Times New Roman" pitchFamily="18" charset="0"/>
              </a:rPr>
              <a:t>It was originally designed as a way for researchers to share information across different computer systems. However, it quickly evolved into a global network of interconnected documents and resources accessible through the internet.</a:t>
            </a:r>
          </a:p>
        </p:txBody>
      </p:sp>
      <p:sp>
        <p:nvSpPr>
          <p:cNvPr id="5"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6" name="Slide Number Placeholder 5"/>
          <p:cNvSpPr>
            <a:spLocks noGrp="1"/>
          </p:cNvSpPr>
          <p:nvPr>
            <p:ph type="sldNum" sz="quarter" idx="12"/>
          </p:nvPr>
        </p:nvSpPr>
        <p:spPr/>
        <p:txBody>
          <a:bodyPr/>
          <a:lstStyle/>
          <a:p>
            <a:fld id="{2F86FF32-BC92-4B05-80D9-22DDAD797381}" type="slidenum">
              <a:rPr lang="en-US" smtClean="0"/>
              <a:t>16</a:t>
            </a:fld>
            <a:endParaRPr lang="en-US"/>
          </a:p>
        </p:txBody>
      </p:sp>
    </p:spTree>
    <p:extLst>
      <p:ext uri="{BB962C8B-B14F-4D97-AF65-F5344CB8AC3E}">
        <p14:creationId xmlns:p14="http://schemas.microsoft.com/office/powerpoint/2010/main" val="1364445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normAutofit/>
          </a:bodyPr>
          <a:lstStyle/>
          <a:p>
            <a:r>
              <a:rPr lang="en-US" b="1" dirty="0">
                <a:latin typeface="Times New Roman" pitchFamily="18" charset="0"/>
                <a:cs typeface="Times New Roman" pitchFamily="18" charset="0"/>
              </a:rPr>
              <a:t>World Wide Web</a:t>
            </a:r>
            <a:endParaRPr lang="en-US" dirty="0"/>
          </a:p>
        </p:txBody>
      </p:sp>
      <p:sp>
        <p:nvSpPr>
          <p:cNvPr id="3" name="Content Placeholder 2"/>
          <p:cNvSpPr>
            <a:spLocks noGrp="1"/>
          </p:cNvSpPr>
          <p:nvPr>
            <p:ph idx="1"/>
          </p:nvPr>
        </p:nvSpPr>
        <p:spPr>
          <a:xfrm>
            <a:off x="1036320" y="1173162"/>
            <a:ext cx="7498080" cy="4800600"/>
          </a:xfrm>
        </p:spPr>
        <p:txBody>
          <a:bodyPr>
            <a:normAutofit fontScale="85000" lnSpcReduction="10000"/>
          </a:bodyPr>
          <a:lstStyle/>
          <a:p>
            <a:pPr algn="just">
              <a:buFont typeface="Wingdings" pitchFamily="2" charset="2"/>
              <a:buChar char="q"/>
            </a:pPr>
            <a:r>
              <a:rPr lang="en-US" dirty="0">
                <a:latin typeface="Times New Roman" pitchFamily="18" charset="0"/>
                <a:cs typeface="Times New Roman" pitchFamily="18" charset="0"/>
              </a:rPr>
              <a:t>The Web uses the HTTP protocol, only one of the languages spoken over the Internet, to transmit data. </a:t>
            </a:r>
          </a:p>
          <a:p>
            <a:pPr algn="just">
              <a:buFont typeface="Wingdings" pitchFamily="2" charset="2"/>
              <a:buChar char="q"/>
            </a:pPr>
            <a:r>
              <a:rPr lang="en-US" dirty="0">
                <a:latin typeface="Times New Roman" pitchFamily="18" charset="0"/>
                <a:cs typeface="Times New Roman" pitchFamily="18" charset="0"/>
              </a:rPr>
              <a:t>Web services, which use HTTP to allow applications to communicate in order to exchange business logic, use the Web to share information. </a:t>
            </a:r>
          </a:p>
          <a:p>
            <a:pPr algn="just">
              <a:buFont typeface="Wingdings" pitchFamily="2" charset="2"/>
              <a:buChar char="q"/>
            </a:pPr>
            <a:r>
              <a:rPr lang="en-US" dirty="0">
                <a:latin typeface="Times New Roman" pitchFamily="18" charset="0"/>
                <a:cs typeface="Times New Roman" pitchFamily="18" charset="0"/>
              </a:rPr>
              <a:t>The Web also utilizes browsers, such as Internet Explorer or Firefox, Chrome and so on to access Web documents called Web pages that are linked to each other via hyperlinks. </a:t>
            </a:r>
          </a:p>
          <a:p>
            <a:pPr algn="just">
              <a:buFont typeface="Wingdings" pitchFamily="2" charset="2"/>
              <a:buChar char="q"/>
            </a:pPr>
            <a:r>
              <a:rPr lang="en-US" dirty="0">
                <a:latin typeface="Times New Roman" pitchFamily="18" charset="0"/>
                <a:cs typeface="Times New Roman" pitchFamily="18" charset="0"/>
              </a:rPr>
              <a:t>Web documents also contain graphics, sounds, text and video.</a:t>
            </a:r>
          </a:p>
          <a:p>
            <a:pPr algn="just">
              <a:buFont typeface="Wingdings" pitchFamily="2" charset="2"/>
              <a:buChar char="q"/>
            </a:pPr>
            <a:endParaRPr lang="en-US" dirty="0">
              <a:latin typeface="Times New Roman" pitchFamily="18" charset="0"/>
              <a:cs typeface="Times New Roman" pitchFamily="18" charset="0"/>
            </a:endParaRPr>
          </a:p>
        </p:txBody>
      </p:sp>
      <p:sp>
        <p:nvSpPr>
          <p:cNvPr id="5"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6" name="Slide Number Placeholder 5"/>
          <p:cNvSpPr>
            <a:spLocks noGrp="1"/>
          </p:cNvSpPr>
          <p:nvPr>
            <p:ph type="sldNum" sz="quarter" idx="12"/>
          </p:nvPr>
        </p:nvSpPr>
        <p:spPr/>
        <p:txBody>
          <a:bodyPr/>
          <a:lstStyle/>
          <a:p>
            <a:fld id="{2F86FF32-BC92-4B05-80D9-22DDAD797381}" type="slidenum">
              <a:rPr lang="en-US" smtClean="0"/>
              <a:t>17</a:t>
            </a:fld>
            <a:endParaRPr lang="en-US"/>
          </a:p>
        </p:txBody>
      </p:sp>
    </p:spTree>
    <p:extLst>
      <p:ext uri="{BB962C8B-B14F-4D97-AF65-F5344CB8AC3E}">
        <p14:creationId xmlns:p14="http://schemas.microsoft.com/office/powerpoint/2010/main" val="1961300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normAutofit/>
          </a:bodyPr>
          <a:lstStyle/>
          <a:p>
            <a:r>
              <a:rPr lang="en-US" b="1" dirty="0">
                <a:latin typeface="Times New Roman" pitchFamily="18" charset="0"/>
                <a:cs typeface="Times New Roman" pitchFamily="18" charset="0"/>
              </a:rPr>
              <a:t>Hypertext </a:t>
            </a:r>
            <a:endParaRPr lang="en-US" dirty="0"/>
          </a:p>
        </p:txBody>
      </p:sp>
      <p:sp>
        <p:nvSpPr>
          <p:cNvPr id="3" name="Content Placeholder 2"/>
          <p:cNvSpPr>
            <a:spLocks noGrp="1"/>
          </p:cNvSpPr>
          <p:nvPr>
            <p:ph idx="1"/>
          </p:nvPr>
        </p:nvSpPr>
        <p:spPr>
          <a:xfrm>
            <a:off x="1036320" y="1173162"/>
            <a:ext cx="7498080" cy="5303838"/>
          </a:xfrm>
        </p:spPr>
        <p:txBody>
          <a:bodyPr>
            <a:normAutofit lnSpcReduction="10000"/>
          </a:bodyPr>
          <a:lstStyle/>
          <a:p>
            <a:pPr algn="just">
              <a:buFont typeface="Wingdings" pitchFamily="2" charset="2"/>
              <a:buChar char="q"/>
            </a:pPr>
            <a:r>
              <a:rPr lang="en-US" dirty="0">
                <a:latin typeface="Times New Roman" pitchFamily="18" charset="0"/>
                <a:cs typeface="Times New Roman" pitchFamily="18" charset="0"/>
              </a:rPr>
              <a:t>Hypertext is a technology that allows for non-linear information retrieval by linking text, images, and other media together in a web-like structure.</a:t>
            </a:r>
          </a:p>
          <a:p>
            <a:pPr algn="just">
              <a:buFont typeface="Wingdings" pitchFamily="2" charset="2"/>
              <a:buChar char="q"/>
            </a:pPr>
            <a:r>
              <a:rPr lang="en-US" dirty="0">
                <a:latin typeface="Times New Roman" pitchFamily="18" charset="0"/>
                <a:cs typeface="Times New Roman" pitchFamily="18" charset="0"/>
              </a:rPr>
              <a:t>It enables users to navigate between related pieces of information by clicking on hyperlinks embedded within the content.</a:t>
            </a:r>
          </a:p>
          <a:p>
            <a:pPr algn="just">
              <a:buFont typeface="Wingdings" pitchFamily="2" charset="2"/>
              <a:buChar char="q"/>
            </a:pPr>
            <a:r>
              <a:rPr lang="en-US" dirty="0">
                <a:latin typeface="Times New Roman" pitchFamily="18" charset="0"/>
                <a:cs typeface="Times New Roman" pitchFamily="18" charset="0"/>
              </a:rPr>
              <a:t>In www, links can go not only one document to another, but also from one computer to another.</a:t>
            </a:r>
          </a:p>
        </p:txBody>
      </p:sp>
      <p:sp>
        <p:nvSpPr>
          <p:cNvPr id="5"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6" name="Slide Number Placeholder 5"/>
          <p:cNvSpPr>
            <a:spLocks noGrp="1"/>
          </p:cNvSpPr>
          <p:nvPr>
            <p:ph type="sldNum" sz="quarter" idx="12"/>
          </p:nvPr>
        </p:nvSpPr>
        <p:spPr/>
        <p:txBody>
          <a:bodyPr/>
          <a:lstStyle/>
          <a:p>
            <a:fld id="{2F86FF32-BC92-4B05-80D9-22DDAD797381}" type="slidenum">
              <a:rPr lang="en-US" smtClean="0"/>
              <a:t>18</a:t>
            </a:fld>
            <a:endParaRPr lang="en-US"/>
          </a:p>
        </p:txBody>
      </p:sp>
    </p:spTree>
    <p:extLst>
      <p:ext uri="{BB962C8B-B14F-4D97-AF65-F5344CB8AC3E}">
        <p14:creationId xmlns:p14="http://schemas.microsoft.com/office/powerpoint/2010/main" val="850651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normAutofit/>
          </a:bodyPr>
          <a:lstStyle/>
          <a:p>
            <a:r>
              <a:rPr lang="en-US" b="1" dirty="0">
                <a:latin typeface="Times New Roman" pitchFamily="18" charset="0"/>
                <a:cs typeface="Times New Roman" pitchFamily="18" charset="0"/>
              </a:rPr>
              <a:t>World Wide Web Consortium</a:t>
            </a:r>
            <a:endParaRPr lang="en-US" dirty="0"/>
          </a:p>
        </p:txBody>
      </p:sp>
      <p:sp>
        <p:nvSpPr>
          <p:cNvPr id="3" name="Content Placeholder 2"/>
          <p:cNvSpPr>
            <a:spLocks noGrp="1"/>
          </p:cNvSpPr>
          <p:nvPr>
            <p:ph idx="1"/>
          </p:nvPr>
        </p:nvSpPr>
        <p:spPr>
          <a:xfrm>
            <a:off x="1036320" y="1173162"/>
            <a:ext cx="7498080" cy="5303838"/>
          </a:xfrm>
        </p:spPr>
        <p:txBody>
          <a:bodyPr>
            <a:normAutofit/>
          </a:bodyPr>
          <a:lstStyle/>
          <a:p>
            <a:pPr algn="just">
              <a:buFont typeface="Wingdings" pitchFamily="2" charset="2"/>
              <a:buChar char="q"/>
            </a:pPr>
            <a:r>
              <a:rPr lang="en-US" dirty="0">
                <a:latin typeface="Times New Roman" pitchFamily="18" charset="0"/>
                <a:cs typeface="Times New Roman" pitchFamily="18" charset="0"/>
              </a:rPr>
              <a:t>.</a:t>
            </a:r>
          </a:p>
        </p:txBody>
      </p:sp>
      <p:sp>
        <p:nvSpPr>
          <p:cNvPr id="5"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6" name="Slide Number Placeholder 5"/>
          <p:cNvSpPr>
            <a:spLocks noGrp="1"/>
          </p:cNvSpPr>
          <p:nvPr>
            <p:ph type="sldNum" sz="quarter" idx="12"/>
          </p:nvPr>
        </p:nvSpPr>
        <p:spPr/>
        <p:txBody>
          <a:bodyPr/>
          <a:lstStyle/>
          <a:p>
            <a:fld id="{2F86FF32-BC92-4B05-80D9-22DDAD797381}" type="slidenum">
              <a:rPr lang="en-US" smtClean="0"/>
              <a:t>19</a:t>
            </a:fld>
            <a:endParaRPr lang="en-US"/>
          </a:p>
        </p:txBody>
      </p:sp>
    </p:spTree>
    <p:extLst>
      <p:ext uri="{BB962C8B-B14F-4D97-AF65-F5344CB8AC3E}">
        <p14:creationId xmlns:p14="http://schemas.microsoft.com/office/powerpoint/2010/main" val="222346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2438400"/>
            <a:ext cx="7879080" cy="1143000"/>
          </a:xfrm>
        </p:spPr>
        <p:txBody>
          <a:bodyPr>
            <a:normAutofit fontScale="90000"/>
          </a:bodyPr>
          <a:lstStyle/>
          <a:p>
            <a:pPr algn="ctr"/>
            <a:r>
              <a:rPr lang="en-US" dirty="0">
                <a:latin typeface="Times New Roman" pitchFamily="18" charset="0"/>
                <a:cs typeface="Times New Roman" pitchFamily="18" charset="0"/>
              </a:rPr>
              <a:t>Unit-I</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Introduction </a:t>
            </a:r>
          </a:p>
        </p:txBody>
      </p:sp>
      <p:sp>
        <p:nvSpPr>
          <p:cNvPr id="3" name="Footer Placeholder 2"/>
          <p:cNvSpPr>
            <a:spLocks noGrp="1"/>
          </p:cNvSpPr>
          <p:nvPr>
            <p:ph type="ftr" sz="quarter" idx="11"/>
          </p:nvPr>
        </p:nvSpPr>
        <p:spPr/>
        <p:txBody>
          <a:bodyPr/>
          <a:lstStyle/>
          <a:p>
            <a:r>
              <a:rPr lang="en-US"/>
              <a:t>Prepared By: Tilak Khatri(M.Sc.CSIT CDCSIT)</a:t>
            </a:r>
          </a:p>
        </p:txBody>
      </p:sp>
      <p:sp>
        <p:nvSpPr>
          <p:cNvPr id="4" name="Slide Number Placeholder 3"/>
          <p:cNvSpPr>
            <a:spLocks noGrp="1"/>
          </p:cNvSpPr>
          <p:nvPr>
            <p:ph type="sldNum" sz="quarter" idx="12"/>
          </p:nvPr>
        </p:nvSpPr>
        <p:spPr/>
        <p:txBody>
          <a:bodyPr/>
          <a:lstStyle/>
          <a:p>
            <a:fld id="{2F86FF32-BC92-4B05-80D9-22DDAD797381}" type="slidenum">
              <a:rPr lang="en-US" smtClean="0"/>
              <a:t>2</a:t>
            </a:fld>
            <a:endParaRPr lang="en-US"/>
          </a:p>
        </p:txBody>
      </p:sp>
    </p:spTree>
    <p:extLst>
      <p:ext uri="{BB962C8B-B14F-4D97-AF65-F5344CB8AC3E}">
        <p14:creationId xmlns:p14="http://schemas.microsoft.com/office/powerpoint/2010/main" val="3170240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normAutofit/>
          </a:bodyPr>
          <a:lstStyle/>
          <a:p>
            <a:r>
              <a:rPr lang="en-US" b="1" dirty="0">
                <a:latin typeface="Times New Roman" pitchFamily="18" charset="0"/>
                <a:cs typeface="Times New Roman" pitchFamily="18" charset="0"/>
              </a:rPr>
              <a:t>Web Page</a:t>
            </a:r>
            <a:endParaRPr lang="en-US" dirty="0"/>
          </a:p>
        </p:txBody>
      </p:sp>
      <p:sp>
        <p:nvSpPr>
          <p:cNvPr id="3" name="Content Placeholder 2"/>
          <p:cNvSpPr>
            <a:spLocks noGrp="1"/>
          </p:cNvSpPr>
          <p:nvPr>
            <p:ph idx="1"/>
          </p:nvPr>
        </p:nvSpPr>
        <p:spPr>
          <a:xfrm>
            <a:off x="1036320" y="990600"/>
            <a:ext cx="7498080" cy="5303838"/>
          </a:xfrm>
        </p:spPr>
        <p:txBody>
          <a:bodyPr>
            <a:normAutofit/>
          </a:bodyPr>
          <a:lstStyle/>
          <a:p>
            <a:pPr algn="just">
              <a:buFont typeface="Wingdings" pitchFamily="2" charset="2"/>
              <a:buChar char="q"/>
            </a:pPr>
            <a:r>
              <a:rPr lang="en-US" dirty="0">
                <a:latin typeface="Times New Roman" pitchFamily="18" charset="0"/>
                <a:cs typeface="Times New Roman" pitchFamily="18" charset="0"/>
              </a:rPr>
              <a:t>.</a:t>
            </a:r>
          </a:p>
        </p:txBody>
      </p:sp>
      <p:sp>
        <p:nvSpPr>
          <p:cNvPr id="5"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6" name="Slide Number Placeholder 5"/>
          <p:cNvSpPr>
            <a:spLocks noGrp="1"/>
          </p:cNvSpPr>
          <p:nvPr>
            <p:ph type="sldNum" sz="quarter" idx="12"/>
          </p:nvPr>
        </p:nvSpPr>
        <p:spPr/>
        <p:txBody>
          <a:bodyPr/>
          <a:lstStyle/>
          <a:p>
            <a:fld id="{2F86FF32-BC92-4B05-80D9-22DDAD797381}" type="slidenum">
              <a:rPr lang="en-US" smtClean="0"/>
              <a:t>20</a:t>
            </a:fld>
            <a:endParaRPr lang="en-US"/>
          </a:p>
        </p:txBody>
      </p:sp>
    </p:spTree>
    <p:extLst>
      <p:ext uri="{BB962C8B-B14F-4D97-AF65-F5344CB8AC3E}">
        <p14:creationId xmlns:p14="http://schemas.microsoft.com/office/powerpoint/2010/main" val="3560817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normAutofit/>
          </a:bodyPr>
          <a:lstStyle/>
          <a:p>
            <a:r>
              <a:rPr lang="en-US" b="1" dirty="0">
                <a:latin typeface="Times New Roman" pitchFamily="18" charset="0"/>
                <a:cs typeface="Times New Roman" pitchFamily="18" charset="0"/>
              </a:rPr>
              <a:t>Web Site</a:t>
            </a:r>
            <a:endParaRPr lang="en-US" dirty="0"/>
          </a:p>
        </p:txBody>
      </p:sp>
      <p:sp>
        <p:nvSpPr>
          <p:cNvPr id="3" name="Content Placeholder 2"/>
          <p:cNvSpPr>
            <a:spLocks noGrp="1"/>
          </p:cNvSpPr>
          <p:nvPr>
            <p:ph idx="1"/>
          </p:nvPr>
        </p:nvSpPr>
        <p:spPr>
          <a:xfrm>
            <a:off x="1036320" y="990600"/>
            <a:ext cx="7498080" cy="5303838"/>
          </a:xfrm>
        </p:spPr>
        <p:txBody>
          <a:bodyPr>
            <a:normAutofit/>
          </a:bodyPr>
          <a:lstStyle/>
          <a:p>
            <a:pPr algn="just">
              <a:buFont typeface="Wingdings" pitchFamily="2" charset="2"/>
              <a:buChar char="q"/>
            </a:pPr>
            <a:r>
              <a:rPr lang="en-US" dirty="0">
                <a:latin typeface="Times New Roman" pitchFamily="18" charset="0"/>
                <a:cs typeface="Times New Roman" pitchFamily="18" charset="0"/>
              </a:rPr>
              <a:t>.</a:t>
            </a:r>
          </a:p>
        </p:txBody>
      </p:sp>
      <p:sp>
        <p:nvSpPr>
          <p:cNvPr id="5"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6" name="Slide Number Placeholder 5"/>
          <p:cNvSpPr>
            <a:spLocks noGrp="1"/>
          </p:cNvSpPr>
          <p:nvPr>
            <p:ph type="sldNum" sz="quarter" idx="12"/>
          </p:nvPr>
        </p:nvSpPr>
        <p:spPr/>
        <p:txBody>
          <a:bodyPr/>
          <a:lstStyle/>
          <a:p>
            <a:fld id="{2F86FF32-BC92-4B05-80D9-22DDAD797381}" type="slidenum">
              <a:rPr lang="en-US" smtClean="0"/>
              <a:t>21</a:t>
            </a:fld>
            <a:endParaRPr lang="en-US"/>
          </a:p>
        </p:txBody>
      </p:sp>
    </p:spTree>
    <p:extLst>
      <p:ext uri="{BB962C8B-B14F-4D97-AF65-F5344CB8AC3E}">
        <p14:creationId xmlns:p14="http://schemas.microsoft.com/office/powerpoint/2010/main" val="2535153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normAutofit/>
          </a:bodyPr>
          <a:lstStyle/>
          <a:p>
            <a:r>
              <a:rPr lang="en-US" b="1" dirty="0">
                <a:latin typeface="Times New Roman" pitchFamily="18" charset="0"/>
                <a:cs typeface="Times New Roman" pitchFamily="18" charset="0"/>
              </a:rPr>
              <a:t>Static Website</a:t>
            </a:r>
            <a:endParaRPr lang="en-US" dirty="0"/>
          </a:p>
        </p:txBody>
      </p:sp>
      <p:sp>
        <p:nvSpPr>
          <p:cNvPr id="3" name="Content Placeholder 2"/>
          <p:cNvSpPr>
            <a:spLocks noGrp="1"/>
          </p:cNvSpPr>
          <p:nvPr>
            <p:ph idx="1"/>
          </p:nvPr>
        </p:nvSpPr>
        <p:spPr>
          <a:xfrm>
            <a:off x="1036320" y="990600"/>
            <a:ext cx="7498080" cy="5303838"/>
          </a:xfrm>
        </p:spPr>
        <p:txBody>
          <a:bodyPr>
            <a:normAutofit/>
          </a:bodyPr>
          <a:lstStyle/>
          <a:p>
            <a:pPr algn="just">
              <a:buFont typeface="Wingdings" pitchFamily="2" charset="2"/>
              <a:buChar char="q"/>
            </a:pPr>
            <a:r>
              <a:rPr lang="en-US" dirty="0">
                <a:latin typeface="Times New Roman" pitchFamily="18" charset="0"/>
                <a:cs typeface="Times New Roman" pitchFamily="18" charset="0"/>
              </a:rPr>
              <a:t>.</a:t>
            </a:r>
          </a:p>
        </p:txBody>
      </p:sp>
      <p:sp>
        <p:nvSpPr>
          <p:cNvPr id="5"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6" name="Slide Number Placeholder 5"/>
          <p:cNvSpPr>
            <a:spLocks noGrp="1"/>
          </p:cNvSpPr>
          <p:nvPr>
            <p:ph type="sldNum" sz="quarter" idx="12"/>
          </p:nvPr>
        </p:nvSpPr>
        <p:spPr/>
        <p:txBody>
          <a:bodyPr/>
          <a:lstStyle/>
          <a:p>
            <a:fld id="{2F86FF32-BC92-4B05-80D9-22DDAD797381}" type="slidenum">
              <a:rPr lang="en-US" smtClean="0"/>
              <a:t>22</a:t>
            </a:fld>
            <a:endParaRPr lang="en-US"/>
          </a:p>
        </p:txBody>
      </p:sp>
    </p:spTree>
    <p:extLst>
      <p:ext uri="{BB962C8B-B14F-4D97-AF65-F5344CB8AC3E}">
        <p14:creationId xmlns:p14="http://schemas.microsoft.com/office/powerpoint/2010/main" val="2080511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normAutofit/>
          </a:bodyPr>
          <a:lstStyle/>
          <a:p>
            <a:r>
              <a:rPr lang="en-US" b="1" dirty="0">
                <a:latin typeface="Times New Roman" pitchFamily="18" charset="0"/>
                <a:cs typeface="Times New Roman" pitchFamily="18" charset="0"/>
              </a:rPr>
              <a:t>Dynamic Website</a:t>
            </a:r>
            <a:endParaRPr lang="en-US" dirty="0"/>
          </a:p>
        </p:txBody>
      </p:sp>
      <p:sp>
        <p:nvSpPr>
          <p:cNvPr id="3" name="Content Placeholder 2"/>
          <p:cNvSpPr>
            <a:spLocks noGrp="1"/>
          </p:cNvSpPr>
          <p:nvPr>
            <p:ph idx="1"/>
          </p:nvPr>
        </p:nvSpPr>
        <p:spPr>
          <a:xfrm>
            <a:off x="1036320" y="990600"/>
            <a:ext cx="7498080" cy="5303838"/>
          </a:xfrm>
        </p:spPr>
        <p:txBody>
          <a:bodyPr>
            <a:normAutofit/>
          </a:bodyPr>
          <a:lstStyle/>
          <a:p>
            <a:pPr algn="just">
              <a:buFont typeface="Wingdings" pitchFamily="2" charset="2"/>
              <a:buChar char="q"/>
            </a:pPr>
            <a:r>
              <a:rPr lang="en-US" dirty="0">
                <a:latin typeface="Times New Roman" pitchFamily="18" charset="0"/>
                <a:cs typeface="Times New Roman" pitchFamily="18" charset="0"/>
              </a:rPr>
              <a:t>.</a:t>
            </a:r>
          </a:p>
        </p:txBody>
      </p:sp>
      <p:sp>
        <p:nvSpPr>
          <p:cNvPr id="5"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6" name="Slide Number Placeholder 5"/>
          <p:cNvSpPr>
            <a:spLocks noGrp="1"/>
          </p:cNvSpPr>
          <p:nvPr>
            <p:ph type="sldNum" sz="quarter" idx="12"/>
          </p:nvPr>
        </p:nvSpPr>
        <p:spPr/>
        <p:txBody>
          <a:bodyPr/>
          <a:lstStyle/>
          <a:p>
            <a:fld id="{2F86FF32-BC92-4B05-80D9-22DDAD797381}" type="slidenum">
              <a:rPr lang="en-US" smtClean="0"/>
              <a:t>23</a:t>
            </a:fld>
            <a:endParaRPr lang="en-US"/>
          </a:p>
        </p:txBody>
      </p:sp>
    </p:spTree>
    <p:extLst>
      <p:ext uri="{BB962C8B-B14F-4D97-AF65-F5344CB8AC3E}">
        <p14:creationId xmlns:p14="http://schemas.microsoft.com/office/powerpoint/2010/main" val="2080511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normAutofit/>
          </a:bodyPr>
          <a:lstStyle/>
          <a:p>
            <a:r>
              <a:rPr lang="en-US" b="1" dirty="0">
                <a:latin typeface="Times New Roman" pitchFamily="18" charset="0"/>
                <a:cs typeface="Times New Roman" pitchFamily="18" charset="0"/>
              </a:rPr>
              <a:t>Domain Names, DNS, URLs</a:t>
            </a:r>
            <a:endParaRPr lang="en-US" dirty="0"/>
          </a:p>
        </p:txBody>
      </p:sp>
      <p:sp>
        <p:nvSpPr>
          <p:cNvPr id="3" name="Content Placeholder 2"/>
          <p:cNvSpPr>
            <a:spLocks noGrp="1"/>
          </p:cNvSpPr>
          <p:nvPr>
            <p:ph idx="1"/>
          </p:nvPr>
        </p:nvSpPr>
        <p:spPr>
          <a:xfrm>
            <a:off x="1036320" y="990600"/>
            <a:ext cx="7498080" cy="5303838"/>
          </a:xfrm>
        </p:spPr>
        <p:txBody>
          <a:bodyPr>
            <a:normAutofit/>
          </a:bodyPr>
          <a:lstStyle/>
          <a:p>
            <a:pPr algn="just">
              <a:buFont typeface="Wingdings" pitchFamily="2" charset="2"/>
              <a:buChar char="q"/>
            </a:pPr>
            <a:r>
              <a:rPr lang="en-US" dirty="0">
                <a:latin typeface="Times New Roman" pitchFamily="18" charset="0"/>
                <a:cs typeface="Times New Roman" pitchFamily="18" charset="0"/>
              </a:rPr>
              <a:t>.</a:t>
            </a:r>
          </a:p>
        </p:txBody>
      </p:sp>
      <p:sp>
        <p:nvSpPr>
          <p:cNvPr id="5"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6" name="Slide Number Placeholder 5"/>
          <p:cNvSpPr>
            <a:spLocks noGrp="1"/>
          </p:cNvSpPr>
          <p:nvPr>
            <p:ph type="sldNum" sz="quarter" idx="12"/>
          </p:nvPr>
        </p:nvSpPr>
        <p:spPr/>
        <p:txBody>
          <a:bodyPr/>
          <a:lstStyle/>
          <a:p>
            <a:fld id="{2F86FF32-BC92-4B05-80D9-22DDAD797381}" type="slidenum">
              <a:rPr lang="en-US" smtClean="0"/>
              <a:t>24</a:t>
            </a:fld>
            <a:endParaRPr lang="en-US"/>
          </a:p>
        </p:txBody>
      </p:sp>
    </p:spTree>
    <p:extLst>
      <p:ext uri="{BB962C8B-B14F-4D97-AF65-F5344CB8AC3E}">
        <p14:creationId xmlns:p14="http://schemas.microsoft.com/office/powerpoint/2010/main" val="2080511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normAutofit/>
          </a:bodyPr>
          <a:lstStyle/>
          <a:p>
            <a:r>
              <a:rPr lang="en-US" b="1" dirty="0">
                <a:latin typeface="Times New Roman" pitchFamily="18" charset="0"/>
                <a:cs typeface="Times New Roman" pitchFamily="18" charset="0"/>
              </a:rPr>
              <a:t>Static Web Pages</a:t>
            </a:r>
          </a:p>
        </p:txBody>
      </p:sp>
      <p:sp>
        <p:nvSpPr>
          <p:cNvPr id="3" name="Content Placeholder 2"/>
          <p:cNvSpPr>
            <a:spLocks noGrp="1"/>
          </p:cNvSpPr>
          <p:nvPr>
            <p:ph idx="1"/>
          </p:nvPr>
        </p:nvSpPr>
        <p:spPr>
          <a:xfrm>
            <a:off x="1036320" y="1173162"/>
            <a:ext cx="7498080" cy="4800600"/>
          </a:xfrm>
        </p:spPr>
        <p:txBody>
          <a:bodyPr>
            <a:noAutofit/>
          </a:bodyPr>
          <a:lstStyle/>
          <a:p>
            <a:pPr algn="just">
              <a:buFont typeface="Wingdings" pitchFamily="2" charset="2"/>
              <a:buChar char="q"/>
            </a:pPr>
            <a:r>
              <a:rPr lang="en-US" sz="2800" dirty="0">
                <a:latin typeface="Times New Roman" pitchFamily="18" charset="0"/>
                <a:cs typeface="Times New Roman" pitchFamily="18" charset="0"/>
              </a:rPr>
              <a:t>Static web pages are HTML documents that remain the same for all users. </a:t>
            </a:r>
          </a:p>
          <a:p>
            <a:pPr algn="just">
              <a:buFont typeface="Wingdings" pitchFamily="2" charset="2"/>
              <a:buChar char="q"/>
            </a:pPr>
            <a:r>
              <a:rPr lang="en-US" sz="2800" dirty="0">
                <a:latin typeface="Times New Roman" pitchFamily="18" charset="0"/>
                <a:cs typeface="Times New Roman" pitchFamily="18" charset="0"/>
              </a:rPr>
              <a:t>They are easy to create and require no server-side processing. </a:t>
            </a:r>
          </a:p>
          <a:p>
            <a:pPr algn="just">
              <a:buFont typeface="Wingdings" pitchFamily="2" charset="2"/>
              <a:buChar char="q"/>
            </a:pPr>
            <a:r>
              <a:rPr lang="en-US" sz="2800" dirty="0">
                <a:latin typeface="Times New Roman" pitchFamily="18" charset="0"/>
                <a:cs typeface="Times New Roman" pitchFamily="18" charset="0"/>
              </a:rPr>
              <a:t>However, they lack interactivity and cannot be personalized for individual users. </a:t>
            </a:r>
          </a:p>
          <a:p>
            <a:pPr algn="just">
              <a:buFont typeface="Wingdings" pitchFamily="2" charset="2"/>
              <a:buChar char="q"/>
            </a:pPr>
            <a:r>
              <a:rPr lang="en-US" sz="2800" dirty="0">
                <a:latin typeface="Times New Roman" pitchFamily="18" charset="0"/>
                <a:cs typeface="Times New Roman" pitchFamily="18" charset="0"/>
              </a:rPr>
              <a:t>Examples of static web pages include company websites and online brochures.</a:t>
            </a:r>
          </a:p>
          <a:p>
            <a:pPr algn="just">
              <a:buFont typeface="Wingdings" pitchFamily="2" charset="2"/>
              <a:buChar char="q"/>
            </a:pPr>
            <a:endParaRPr lang="en-US" sz="2800" dirty="0">
              <a:latin typeface="Times New Roman" pitchFamily="18" charset="0"/>
              <a:cs typeface="Times New Roman" pitchFamily="18" charset="0"/>
            </a:endParaRPr>
          </a:p>
        </p:txBody>
      </p:sp>
      <p:sp>
        <p:nvSpPr>
          <p:cNvPr id="5"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6" name="Slide Number Placeholder 5"/>
          <p:cNvSpPr>
            <a:spLocks noGrp="1"/>
          </p:cNvSpPr>
          <p:nvPr>
            <p:ph type="sldNum" sz="quarter" idx="12"/>
          </p:nvPr>
        </p:nvSpPr>
        <p:spPr/>
        <p:txBody>
          <a:bodyPr/>
          <a:lstStyle/>
          <a:p>
            <a:fld id="{2F86FF32-BC92-4B05-80D9-22DDAD797381}" type="slidenum">
              <a:rPr lang="en-US" smtClean="0"/>
              <a:t>25</a:t>
            </a:fld>
            <a:endParaRPr lang="en-US"/>
          </a:p>
        </p:txBody>
      </p:sp>
    </p:spTree>
    <p:extLst>
      <p:ext uri="{BB962C8B-B14F-4D97-AF65-F5344CB8AC3E}">
        <p14:creationId xmlns:p14="http://schemas.microsoft.com/office/powerpoint/2010/main" val="3153164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normAutofit/>
          </a:bodyPr>
          <a:lstStyle/>
          <a:p>
            <a:r>
              <a:rPr lang="en-US" b="1" dirty="0">
                <a:latin typeface="Times New Roman" pitchFamily="18" charset="0"/>
                <a:cs typeface="Times New Roman" pitchFamily="18" charset="0"/>
              </a:rPr>
              <a:t>Dynamic Web Pages</a:t>
            </a:r>
          </a:p>
        </p:txBody>
      </p:sp>
      <p:sp>
        <p:nvSpPr>
          <p:cNvPr id="3" name="Content Placeholder 2"/>
          <p:cNvSpPr>
            <a:spLocks noGrp="1"/>
          </p:cNvSpPr>
          <p:nvPr>
            <p:ph idx="1"/>
          </p:nvPr>
        </p:nvSpPr>
        <p:spPr>
          <a:xfrm>
            <a:off x="1036320" y="1173162"/>
            <a:ext cx="7498080" cy="4800600"/>
          </a:xfrm>
        </p:spPr>
        <p:txBody>
          <a:bodyPr>
            <a:normAutofit fontScale="92500" lnSpcReduction="10000"/>
          </a:bodyPr>
          <a:lstStyle/>
          <a:p>
            <a:pPr algn="just">
              <a:buFont typeface="Wingdings" pitchFamily="2" charset="2"/>
              <a:buChar char="q"/>
            </a:pPr>
            <a:r>
              <a:rPr lang="en-US" dirty="0">
                <a:latin typeface="Times New Roman" pitchFamily="18" charset="0"/>
                <a:cs typeface="Times New Roman" pitchFamily="18" charset="0"/>
              </a:rPr>
              <a:t>Dynamic web pages are generated in real-time by a server in response to user requests. </a:t>
            </a:r>
          </a:p>
          <a:p>
            <a:pPr algn="just">
              <a:buFont typeface="Wingdings" pitchFamily="2" charset="2"/>
              <a:buChar char="q"/>
            </a:pPr>
            <a:r>
              <a:rPr lang="en-US" dirty="0">
                <a:latin typeface="Times New Roman" pitchFamily="18" charset="0"/>
                <a:cs typeface="Times New Roman" pitchFamily="18" charset="0"/>
              </a:rPr>
              <a:t>They can be customized based on user input and can display content from databases or other sources. </a:t>
            </a:r>
          </a:p>
          <a:p>
            <a:pPr algn="just">
              <a:buFont typeface="Wingdings" pitchFamily="2" charset="2"/>
              <a:buChar char="q"/>
            </a:pPr>
            <a:r>
              <a:rPr lang="en-US" dirty="0">
                <a:latin typeface="Times New Roman" pitchFamily="18" charset="0"/>
                <a:cs typeface="Times New Roman" pitchFamily="18" charset="0"/>
              </a:rPr>
              <a:t>This makes them more interactive and engaging for users. </a:t>
            </a:r>
          </a:p>
          <a:p>
            <a:pPr algn="just">
              <a:buFont typeface="Wingdings" pitchFamily="2" charset="2"/>
              <a:buChar char="q"/>
            </a:pPr>
            <a:r>
              <a:rPr lang="en-US" dirty="0">
                <a:latin typeface="Times New Roman" pitchFamily="18" charset="0"/>
                <a:cs typeface="Times New Roman" pitchFamily="18" charset="0"/>
              </a:rPr>
              <a:t>Examples of dynamic web pages include social media platforms and e-commerce websites.</a:t>
            </a:r>
          </a:p>
          <a:p>
            <a:pPr algn="just">
              <a:buFont typeface="Wingdings" pitchFamily="2" charset="2"/>
              <a:buChar char="q"/>
            </a:pPr>
            <a:endParaRPr lang="en-US" dirty="0">
              <a:latin typeface="Times New Roman" pitchFamily="18" charset="0"/>
              <a:cs typeface="Times New Roman" pitchFamily="18" charset="0"/>
            </a:endParaRPr>
          </a:p>
        </p:txBody>
      </p:sp>
      <p:sp>
        <p:nvSpPr>
          <p:cNvPr id="5"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6" name="Slide Number Placeholder 5"/>
          <p:cNvSpPr>
            <a:spLocks noGrp="1"/>
          </p:cNvSpPr>
          <p:nvPr>
            <p:ph type="sldNum" sz="quarter" idx="12"/>
          </p:nvPr>
        </p:nvSpPr>
        <p:spPr/>
        <p:txBody>
          <a:bodyPr/>
          <a:lstStyle/>
          <a:p>
            <a:fld id="{2F86FF32-BC92-4B05-80D9-22DDAD797381}" type="slidenum">
              <a:rPr lang="en-US" smtClean="0"/>
              <a:t>26</a:t>
            </a:fld>
            <a:endParaRPr lang="en-US"/>
          </a:p>
        </p:txBody>
      </p:sp>
    </p:spTree>
    <p:extLst>
      <p:ext uri="{BB962C8B-B14F-4D97-AF65-F5344CB8AC3E}">
        <p14:creationId xmlns:p14="http://schemas.microsoft.com/office/powerpoint/2010/main" val="3799665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normAutofit/>
          </a:bodyPr>
          <a:lstStyle/>
          <a:p>
            <a:r>
              <a:rPr lang="en-US" b="1" dirty="0">
                <a:latin typeface="Times New Roman" pitchFamily="18" charset="0"/>
                <a:cs typeface="Times New Roman" pitchFamily="18" charset="0"/>
              </a:rPr>
              <a:t>Web Clients</a:t>
            </a:r>
          </a:p>
        </p:txBody>
      </p:sp>
      <p:sp>
        <p:nvSpPr>
          <p:cNvPr id="3" name="Content Placeholder 2"/>
          <p:cNvSpPr>
            <a:spLocks noGrp="1"/>
          </p:cNvSpPr>
          <p:nvPr>
            <p:ph idx="1"/>
          </p:nvPr>
        </p:nvSpPr>
        <p:spPr>
          <a:xfrm>
            <a:off x="1036320" y="1173162"/>
            <a:ext cx="7498080" cy="5380038"/>
          </a:xfrm>
        </p:spPr>
        <p:txBody>
          <a:bodyPr>
            <a:normAutofit fontScale="70000" lnSpcReduction="20000"/>
          </a:bodyPr>
          <a:lstStyle/>
          <a:p>
            <a:pPr algn="just">
              <a:buFont typeface="Wingdings" pitchFamily="2" charset="2"/>
              <a:buChar char="q"/>
            </a:pPr>
            <a:r>
              <a:rPr lang="en-US" dirty="0">
                <a:latin typeface="Times New Roman" pitchFamily="18" charset="0"/>
                <a:cs typeface="Times New Roman" pitchFamily="18" charset="0"/>
              </a:rPr>
              <a:t>Web clients are software applications that allow users to access and interact with web servers. </a:t>
            </a:r>
          </a:p>
          <a:p>
            <a:pPr algn="just">
              <a:buFont typeface="Wingdings" pitchFamily="2" charset="2"/>
              <a:buChar char="q"/>
            </a:pPr>
            <a:r>
              <a:rPr lang="en-US" dirty="0">
                <a:latin typeface="Times New Roman" pitchFamily="18" charset="0"/>
                <a:cs typeface="Times New Roman" pitchFamily="18" charset="0"/>
              </a:rPr>
              <a:t>There are several types of web clients, including web browsers, mobile apps, and command-line tools. </a:t>
            </a:r>
          </a:p>
          <a:p>
            <a:pPr algn="just">
              <a:buFont typeface="Wingdings" pitchFamily="2" charset="2"/>
              <a:buChar char="q"/>
            </a:pPr>
            <a:r>
              <a:rPr lang="en-US" dirty="0">
                <a:latin typeface="Times New Roman" pitchFamily="18" charset="0"/>
                <a:cs typeface="Times New Roman" pitchFamily="18" charset="0"/>
              </a:rPr>
              <a:t>Each type of web client has its own unique features and capabilities.</a:t>
            </a:r>
          </a:p>
          <a:p>
            <a:pPr algn="just">
              <a:buFont typeface="Wingdings" pitchFamily="2" charset="2"/>
              <a:buChar char="q"/>
            </a:pPr>
            <a:r>
              <a:rPr lang="en-US" dirty="0">
                <a:latin typeface="Times New Roman" pitchFamily="18" charset="0"/>
                <a:cs typeface="Times New Roman" pitchFamily="18" charset="0"/>
              </a:rPr>
              <a:t>Web browsers are the most common type of web client and are used by millions of people around the world. They allow users to view web pages, download files, and interact with web-based applications. </a:t>
            </a:r>
          </a:p>
          <a:p>
            <a:pPr algn="just">
              <a:buFont typeface="Wingdings" pitchFamily="2" charset="2"/>
              <a:buChar char="q"/>
            </a:pPr>
            <a:r>
              <a:rPr lang="en-US" dirty="0">
                <a:latin typeface="Times New Roman" pitchFamily="18" charset="0"/>
                <a:cs typeface="Times New Roman" pitchFamily="18" charset="0"/>
              </a:rPr>
              <a:t>Mobile apps are another type of web client that are designed specifically for use on smartphones and tablets. These apps often provide a more streamlined user experience and can take advantage of the unique features of mobile devices, such as touchscreens and cameras. </a:t>
            </a:r>
          </a:p>
          <a:p>
            <a:pPr algn="just">
              <a:buFont typeface="Wingdings" pitchFamily="2" charset="2"/>
              <a:buChar char="q"/>
            </a:pPr>
            <a:r>
              <a:rPr lang="en-US" dirty="0">
                <a:latin typeface="Times New Roman" pitchFamily="18" charset="0"/>
                <a:cs typeface="Times New Roman" pitchFamily="18" charset="0"/>
              </a:rPr>
              <a:t>Command-line tools are text-based programs that allow developers to interact with web servers using a command-line interface.</a:t>
            </a:r>
          </a:p>
          <a:p>
            <a:pPr algn="just">
              <a:buFont typeface="Wingdings" pitchFamily="2" charset="2"/>
              <a:buChar char="q"/>
            </a:pPr>
            <a:endParaRPr lang="en-US" dirty="0">
              <a:latin typeface="Times New Roman" pitchFamily="18" charset="0"/>
              <a:cs typeface="Times New Roman" pitchFamily="18" charset="0"/>
            </a:endParaRPr>
          </a:p>
        </p:txBody>
      </p:sp>
      <p:sp>
        <p:nvSpPr>
          <p:cNvPr id="5"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6" name="Slide Number Placeholder 5"/>
          <p:cNvSpPr>
            <a:spLocks noGrp="1"/>
          </p:cNvSpPr>
          <p:nvPr>
            <p:ph type="sldNum" sz="quarter" idx="12"/>
          </p:nvPr>
        </p:nvSpPr>
        <p:spPr/>
        <p:txBody>
          <a:bodyPr/>
          <a:lstStyle/>
          <a:p>
            <a:fld id="{2F86FF32-BC92-4B05-80D9-22DDAD797381}" type="slidenum">
              <a:rPr lang="en-US" smtClean="0"/>
              <a:t>27</a:t>
            </a:fld>
            <a:endParaRPr lang="en-US"/>
          </a:p>
        </p:txBody>
      </p:sp>
    </p:spTree>
    <p:extLst>
      <p:ext uri="{BB962C8B-B14F-4D97-AF65-F5344CB8AC3E}">
        <p14:creationId xmlns:p14="http://schemas.microsoft.com/office/powerpoint/2010/main" val="3045279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normAutofit/>
          </a:bodyPr>
          <a:lstStyle/>
          <a:p>
            <a:r>
              <a:rPr lang="en-US" b="1" dirty="0">
                <a:latin typeface="Times New Roman" pitchFamily="18" charset="0"/>
                <a:cs typeface="Times New Roman" pitchFamily="18" charset="0"/>
              </a:rPr>
              <a:t>Web Servers</a:t>
            </a:r>
          </a:p>
        </p:txBody>
      </p:sp>
      <p:sp>
        <p:nvSpPr>
          <p:cNvPr id="3" name="Content Placeholder 2"/>
          <p:cNvSpPr>
            <a:spLocks noGrp="1"/>
          </p:cNvSpPr>
          <p:nvPr>
            <p:ph idx="1"/>
          </p:nvPr>
        </p:nvSpPr>
        <p:spPr>
          <a:xfrm>
            <a:off x="1036320" y="1173162"/>
            <a:ext cx="7498080" cy="5380038"/>
          </a:xfrm>
        </p:spPr>
        <p:txBody>
          <a:bodyPr>
            <a:normAutofit/>
          </a:bodyPr>
          <a:lstStyle/>
          <a:p>
            <a:pPr algn="just">
              <a:buFont typeface="Wingdings" pitchFamily="2" charset="2"/>
              <a:buChar char="q"/>
            </a:pPr>
            <a:r>
              <a:rPr lang="en-US" dirty="0">
                <a:latin typeface="Times New Roman" pitchFamily="18" charset="0"/>
                <a:cs typeface="Times New Roman" pitchFamily="18" charset="0"/>
              </a:rPr>
              <a:t>Web servers are software applications that handle HTTP requests from clients and respond with HTML pages or other web content.</a:t>
            </a:r>
          </a:p>
          <a:p>
            <a:pPr algn="just">
              <a:buFont typeface="Wingdings" pitchFamily="2" charset="2"/>
              <a:buChar char="q"/>
            </a:pPr>
            <a:r>
              <a:rPr lang="en-US" dirty="0">
                <a:latin typeface="Times New Roman" pitchFamily="18" charset="0"/>
                <a:cs typeface="Times New Roman" pitchFamily="18" charset="0"/>
              </a:rPr>
              <a:t>There are different types of web servers, such as Apache, </a:t>
            </a:r>
            <a:r>
              <a:rPr lang="en-US" dirty="0" err="1">
                <a:latin typeface="Times New Roman" pitchFamily="18" charset="0"/>
                <a:cs typeface="Times New Roman" pitchFamily="18" charset="0"/>
              </a:rPr>
              <a:t>Nginx</a:t>
            </a:r>
            <a:r>
              <a:rPr lang="en-US" dirty="0">
                <a:latin typeface="Times New Roman" pitchFamily="18" charset="0"/>
                <a:cs typeface="Times New Roman" pitchFamily="18" charset="0"/>
              </a:rPr>
              <a:t>, and Microsoft IIS.</a:t>
            </a:r>
          </a:p>
          <a:p>
            <a:pPr algn="just">
              <a:buFont typeface="Wingdings" pitchFamily="2" charset="2"/>
              <a:buChar char="q"/>
            </a:pPr>
            <a:r>
              <a:rPr lang="en-US" dirty="0">
                <a:latin typeface="Times New Roman" pitchFamily="18" charset="0"/>
                <a:cs typeface="Times New Roman" pitchFamily="18" charset="0"/>
              </a:rPr>
              <a:t>They have varying functions and capabilities, but their main purpose is to host and manage websites and web applications.</a:t>
            </a:r>
          </a:p>
          <a:p>
            <a:pPr algn="just">
              <a:buFont typeface="Wingdings" pitchFamily="2" charset="2"/>
              <a:buChar char="q"/>
            </a:pPr>
            <a:endParaRPr lang="en-US" dirty="0">
              <a:latin typeface="Times New Roman" pitchFamily="18" charset="0"/>
              <a:cs typeface="Times New Roman" pitchFamily="18" charset="0"/>
            </a:endParaRPr>
          </a:p>
        </p:txBody>
      </p:sp>
      <p:sp>
        <p:nvSpPr>
          <p:cNvPr id="5"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6" name="Slide Number Placeholder 5"/>
          <p:cNvSpPr>
            <a:spLocks noGrp="1"/>
          </p:cNvSpPr>
          <p:nvPr>
            <p:ph type="sldNum" sz="quarter" idx="12"/>
          </p:nvPr>
        </p:nvSpPr>
        <p:spPr/>
        <p:txBody>
          <a:bodyPr/>
          <a:lstStyle/>
          <a:p>
            <a:fld id="{2F86FF32-BC92-4B05-80D9-22DDAD797381}" type="slidenum">
              <a:rPr lang="en-US" smtClean="0"/>
              <a:t>28</a:t>
            </a:fld>
            <a:endParaRPr lang="en-US"/>
          </a:p>
        </p:txBody>
      </p:sp>
    </p:spTree>
    <p:extLst>
      <p:ext uri="{BB962C8B-B14F-4D97-AF65-F5344CB8AC3E}">
        <p14:creationId xmlns:p14="http://schemas.microsoft.com/office/powerpoint/2010/main" val="31336307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normAutofit/>
          </a:bodyPr>
          <a:lstStyle/>
          <a:p>
            <a:r>
              <a:rPr lang="en-US" b="1" dirty="0">
                <a:latin typeface="Times New Roman" pitchFamily="18" charset="0"/>
                <a:cs typeface="Times New Roman" pitchFamily="18" charset="0"/>
              </a:rPr>
              <a:t>Client Server Computing</a:t>
            </a:r>
          </a:p>
        </p:txBody>
      </p:sp>
      <p:sp>
        <p:nvSpPr>
          <p:cNvPr id="3" name="Content Placeholder 2"/>
          <p:cNvSpPr>
            <a:spLocks noGrp="1"/>
          </p:cNvSpPr>
          <p:nvPr>
            <p:ph idx="1"/>
          </p:nvPr>
        </p:nvSpPr>
        <p:spPr>
          <a:xfrm>
            <a:off x="1036320" y="762000"/>
            <a:ext cx="7498080" cy="5791200"/>
          </a:xfrm>
        </p:spPr>
        <p:txBody>
          <a:bodyPr>
            <a:noAutofit/>
          </a:bodyPr>
          <a:lstStyle/>
          <a:p>
            <a:pPr algn="just">
              <a:buFont typeface="Wingdings" pitchFamily="2" charset="2"/>
              <a:buChar char="q"/>
            </a:pPr>
            <a:r>
              <a:rPr lang="en-US" sz="2200" dirty="0">
                <a:latin typeface="Times New Roman" pitchFamily="18" charset="0"/>
                <a:cs typeface="Times New Roman" pitchFamily="18" charset="0"/>
              </a:rPr>
              <a:t>A model of computing in which powerful personal computers are connected in a network together with one or more servers</a:t>
            </a:r>
          </a:p>
          <a:p>
            <a:pPr lvl="1" algn="just">
              <a:buFont typeface="Wingdings" pitchFamily="2" charset="2"/>
              <a:buChar char="v"/>
            </a:pPr>
            <a:r>
              <a:rPr lang="en-US" sz="2200" dirty="0">
                <a:latin typeface="Times New Roman" pitchFamily="18" charset="0"/>
                <a:cs typeface="Times New Roman" pitchFamily="18" charset="0"/>
              </a:rPr>
              <a:t> </a:t>
            </a:r>
            <a:r>
              <a:rPr lang="en-US" sz="2200" b="1" dirty="0">
                <a:latin typeface="Times New Roman" pitchFamily="18" charset="0"/>
                <a:cs typeface="Times New Roman" pitchFamily="18" charset="0"/>
              </a:rPr>
              <a:t>Client </a:t>
            </a:r>
            <a:r>
              <a:rPr lang="en-US" sz="2200" dirty="0">
                <a:latin typeface="Times New Roman" pitchFamily="18" charset="0"/>
                <a:cs typeface="Times New Roman" pitchFamily="18" charset="0"/>
              </a:rPr>
              <a:t>is a powerful personal computer that is part of a network; service requester</a:t>
            </a:r>
          </a:p>
          <a:p>
            <a:pPr lvl="1" algn="just">
              <a:buFont typeface="Wingdings" pitchFamily="2" charset="2"/>
              <a:buChar char="v"/>
            </a:pPr>
            <a:r>
              <a:rPr lang="en-US" sz="2200" b="1" dirty="0">
                <a:latin typeface="Times New Roman" pitchFamily="18" charset="0"/>
                <a:cs typeface="Times New Roman" pitchFamily="18" charset="0"/>
              </a:rPr>
              <a:t>Server </a:t>
            </a:r>
            <a:r>
              <a:rPr lang="en-US" sz="2200" dirty="0">
                <a:latin typeface="Times New Roman" pitchFamily="18" charset="0"/>
                <a:cs typeface="Times New Roman" pitchFamily="18" charset="0"/>
              </a:rPr>
              <a:t>is a networked computer dedicated to common functions that the client computers on the network need; service provider</a:t>
            </a:r>
          </a:p>
          <a:p>
            <a:pPr algn="just">
              <a:buFont typeface="Wingdings" pitchFamily="2" charset="2"/>
              <a:buChar char="q"/>
            </a:pPr>
            <a:r>
              <a:rPr lang="en-US" sz="2200" dirty="0">
                <a:latin typeface="Times New Roman" pitchFamily="18" charset="0"/>
                <a:cs typeface="Times New Roman" pitchFamily="18" charset="0"/>
              </a:rPr>
              <a:t>Web is based on client/server technology. Web servers are included as part of a larger package of internet and intranet related programs for serving e-mail, downloading requests for FTP files and building and publishing web pages. </a:t>
            </a:r>
          </a:p>
          <a:p>
            <a:pPr algn="just">
              <a:buFont typeface="Wingdings" pitchFamily="2" charset="2"/>
              <a:buChar char="q"/>
            </a:pPr>
            <a:r>
              <a:rPr lang="en-US" sz="2200" dirty="0">
                <a:latin typeface="Times New Roman" pitchFamily="18" charset="0"/>
                <a:cs typeface="Times New Roman" pitchFamily="18" charset="0"/>
              </a:rPr>
              <a:t>Typically the e-commerce customer is the client and the business is the server. In the client/ server model single machine can be both client and the server</a:t>
            </a:r>
          </a:p>
          <a:p>
            <a:pPr algn="just">
              <a:buFont typeface="Wingdings" pitchFamily="2" charset="2"/>
              <a:buChar char="q"/>
            </a:pPr>
            <a:r>
              <a:rPr lang="en-US" sz="2200" dirty="0">
                <a:latin typeface="Times New Roman" pitchFamily="18" charset="0"/>
                <a:cs typeface="Times New Roman" pitchFamily="18" charset="0"/>
              </a:rPr>
              <a:t>The client/ server model utilizes a database server in which RDBMS user queries can be answered directly by the server.</a:t>
            </a:r>
          </a:p>
        </p:txBody>
      </p:sp>
      <p:sp>
        <p:nvSpPr>
          <p:cNvPr id="5"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6" name="Slide Number Placeholder 5"/>
          <p:cNvSpPr>
            <a:spLocks noGrp="1"/>
          </p:cNvSpPr>
          <p:nvPr>
            <p:ph type="sldNum" sz="quarter" idx="12"/>
          </p:nvPr>
        </p:nvSpPr>
        <p:spPr/>
        <p:txBody>
          <a:bodyPr/>
          <a:lstStyle/>
          <a:p>
            <a:fld id="{2F86FF32-BC92-4B05-80D9-22DDAD797381}" type="slidenum">
              <a:rPr lang="en-US" smtClean="0"/>
              <a:t>29</a:t>
            </a:fld>
            <a:endParaRPr lang="en-US"/>
          </a:p>
        </p:txBody>
      </p:sp>
    </p:spTree>
    <p:extLst>
      <p:ext uri="{BB962C8B-B14F-4D97-AF65-F5344CB8AC3E}">
        <p14:creationId xmlns:p14="http://schemas.microsoft.com/office/powerpoint/2010/main" val="1782866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1080" y="30480"/>
            <a:ext cx="6949440" cy="1011702"/>
          </a:xfrm>
        </p:spPr>
        <p:txBody>
          <a:bodyPr/>
          <a:lstStyle/>
          <a:p>
            <a:r>
              <a:rPr lang="en-US" dirty="0">
                <a:latin typeface="Times New Roman" pitchFamily="18" charset="0"/>
                <a:cs typeface="Times New Roman" pitchFamily="18" charset="0"/>
              </a:rPr>
              <a:t>Course Contents:</a:t>
            </a:r>
          </a:p>
        </p:txBody>
      </p:sp>
      <p:sp>
        <p:nvSpPr>
          <p:cNvPr id="3" name="Subtitle 2"/>
          <p:cNvSpPr>
            <a:spLocks noGrp="1"/>
          </p:cNvSpPr>
          <p:nvPr>
            <p:ph type="subTitle" idx="1"/>
          </p:nvPr>
        </p:nvSpPr>
        <p:spPr>
          <a:xfrm>
            <a:off x="990600" y="1066800"/>
            <a:ext cx="7406640" cy="5257800"/>
          </a:xfrm>
        </p:spPr>
        <p:txBody>
          <a:bodyPr>
            <a:normAutofit/>
          </a:bodyPr>
          <a:lstStyle/>
          <a:p>
            <a:pPr marL="484632" indent="-457200" algn="just">
              <a:buFont typeface="Wingdings" pitchFamily="2" charset="2"/>
              <a:buChar char="v"/>
            </a:pPr>
            <a:r>
              <a:rPr lang="en-US" b="1" dirty="0">
                <a:latin typeface="Times New Roman" pitchFamily="18" charset="0"/>
                <a:cs typeface="Times New Roman" pitchFamily="18" charset="0"/>
              </a:rPr>
              <a:t>Web Basics: </a:t>
            </a:r>
            <a:r>
              <a:rPr lang="en-US" dirty="0">
                <a:latin typeface="Times New Roman" pitchFamily="18" charset="0"/>
                <a:cs typeface="Times New Roman" pitchFamily="18" charset="0"/>
              </a:rPr>
              <a:t>Internet, Intranet, WWW, Static and Dynamic Web Page; Web Clients; Web Servers</a:t>
            </a:r>
          </a:p>
          <a:p>
            <a:pPr marL="484632" indent="-457200" algn="just">
              <a:buFont typeface="Wingdings" pitchFamily="2" charset="2"/>
              <a:buChar char="v"/>
            </a:pPr>
            <a:r>
              <a:rPr lang="en-US" b="1" dirty="0">
                <a:latin typeface="Times New Roman" pitchFamily="18" charset="0"/>
                <a:cs typeface="Times New Roman" pitchFamily="18" charset="0"/>
              </a:rPr>
              <a:t>Client Server Architecture: </a:t>
            </a:r>
            <a:r>
              <a:rPr lang="en-US" dirty="0">
                <a:latin typeface="Times New Roman" pitchFamily="18" charset="0"/>
                <a:cs typeface="Times New Roman" pitchFamily="18" charset="0"/>
              </a:rPr>
              <a:t>Single Tier, Two-Tier, Multi-Tier </a:t>
            </a:r>
          </a:p>
          <a:p>
            <a:pPr marL="484632" indent="-457200" algn="just">
              <a:buFont typeface="Wingdings" pitchFamily="2" charset="2"/>
              <a:buChar char="v"/>
            </a:pPr>
            <a:r>
              <a:rPr lang="en-US" b="1" dirty="0">
                <a:latin typeface="Times New Roman" pitchFamily="18" charset="0"/>
                <a:cs typeface="Times New Roman" pitchFamily="18" charset="0"/>
              </a:rPr>
              <a:t>HTTP:</a:t>
            </a:r>
            <a:r>
              <a:rPr lang="en-US" dirty="0">
                <a:latin typeface="Times New Roman" pitchFamily="18" charset="0"/>
                <a:cs typeface="Times New Roman" pitchFamily="18" charset="0"/>
              </a:rPr>
              <a:t> HTTP Request and Response; URL</a:t>
            </a:r>
          </a:p>
          <a:p>
            <a:pPr marL="484632" indent="-457200" algn="just">
              <a:buFont typeface="Wingdings" pitchFamily="2" charset="2"/>
              <a:buChar char="v"/>
            </a:pPr>
            <a:r>
              <a:rPr lang="en-US" dirty="0">
                <a:latin typeface="Times New Roman" pitchFamily="18" charset="0"/>
                <a:cs typeface="Times New Roman" pitchFamily="18" charset="0"/>
              </a:rPr>
              <a:t>Client Side Scripting, Server Side Scripting, </a:t>
            </a:r>
          </a:p>
          <a:p>
            <a:pPr marL="484632" indent="-457200" algn="just">
              <a:buFont typeface="Wingdings" pitchFamily="2" charset="2"/>
              <a:buChar char="v"/>
            </a:pPr>
            <a:r>
              <a:rPr lang="en-US" dirty="0">
                <a:latin typeface="Times New Roman" pitchFamily="18" charset="0"/>
                <a:cs typeface="Times New Roman" pitchFamily="18" charset="0"/>
              </a:rPr>
              <a:t>Web 1.0, Web 2.0 </a:t>
            </a: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lstStyle/>
          <a:p>
            <a:fld id="{2F86FF32-BC92-4B05-80D9-22DDAD797381}" type="slidenum">
              <a:rPr lang="en-US" smtClean="0"/>
              <a:t>3</a:t>
            </a:fld>
            <a:endParaRPr lang="en-US"/>
          </a:p>
        </p:txBody>
      </p:sp>
    </p:spTree>
    <p:extLst>
      <p:ext uri="{BB962C8B-B14F-4D97-AF65-F5344CB8AC3E}">
        <p14:creationId xmlns:p14="http://schemas.microsoft.com/office/powerpoint/2010/main" val="42741601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normAutofit/>
          </a:bodyPr>
          <a:lstStyle/>
          <a:p>
            <a:r>
              <a:rPr lang="en-US" b="1" dirty="0">
                <a:latin typeface="Times New Roman" pitchFamily="18" charset="0"/>
                <a:cs typeface="Times New Roman" pitchFamily="18" charset="0"/>
              </a:rPr>
              <a:t>Client Server Computing</a:t>
            </a:r>
          </a:p>
        </p:txBody>
      </p:sp>
      <p:sp>
        <p:nvSpPr>
          <p:cNvPr id="3" name="Content Placeholder 2"/>
          <p:cNvSpPr>
            <a:spLocks noGrp="1"/>
          </p:cNvSpPr>
          <p:nvPr>
            <p:ph idx="1"/>
          </p:nvPr>
        </p:nvSpPr>
        <p:spPr>
          <a:xfrm>
            <a:off x="1036320" y="762000"/>
            <a:ext cx="7498080" cy="5791200"/>
          </a:xfrm>
        </p:spPr>
        <p:txBody>
          <a:bodyPr>
            <a:noAutofit/>
          </a:bodyPr>
          <a:lstStyle/>
          <a:p>
            <a:pPr algn="just">
              <a:buFont typeface="Wingdings" pitchFamily="2" charset="2"/>
              <a:buChar char="q"/>
            </a:pPr>
            <a:r>
              <a:rPr lang="en-US" sz="2200" dirty="0">
                <a:latin typeface="Times New Roman" pitchFamily="18" charset="0"/>
                <a:cs typeface="Times New Roman" pitchFamily="18" charset="0"/>
              </a:rPr>
              <a:t>.</a:t>
            </a:r>
          </a:p>
        </p:txBody>
      </p:sp>
      <p:sp>
        <p:nvSpPr>
          <p:cNvPr id="5"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pic>
        <p:nvPicPr>
          <p:cNvPr id="5122" name="Picture 2" descr="https://upload.wikimedia.org/wikipedia/commons/thumb/c/c9/Client-server-model.svg/1200px-Client-server-model.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066800"/>
            <a:ext cx="7659687" cy="4893946"/>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a:t>Prepared By: Tilak Khatri(M.Sc.CSIT CDCSIT)</a:t>
            </a:r>
          </a:p>
        </p:txBody>
      </p:sp>
      <p:sp>
        <p:nvSpPr>
          <p:cNvPr id="6" name="Slide Number Placeholder 5"/>
          <p:cNvSpPr>
            <a:spLocks noGrp="1"/>
          </p:cNvSpPr>
          <p:nvPr>
            <p:ph type="sldNum" sz="quarter" idx="12"/>
          </p:nvPr>
        </p:nvSpPr>
        <p:spPr/>
        <p:txBody>
          <a:bodyPr/>
          <a:lstStyle/>
          <a:p>
            <a:fld id="{2F86FF32-BC92-4B05-80D9-22DDAD797381}" type="slidenum">
              <a:rPr lang="en-US" smtClean="0"/>
              <a:t>30</a:t>
            </a:fld>
            <a:endParaRPr lang="en-US"/>
          </a:p>
        </p:txBody>
      </p:sp>
    </p:spTree>
    <p:extLst>
      <p:ext uri="{BB962C8B-B14F-4D97-AF65-F5344CB8AC3E}">
        <p14:creationId xmlns:p14="http://schemas.microsoft.com/office/powerpoint/2010/main" val="10493615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normAutofit/>
          </a:bodyPr>
          <a:lstStyle/>
          <a:p>
            <a:r>
              <a:rPr lang="en-US" b="1" dirty="0">
                <a:latin typeface="Times New Roman" pitchFamily="18" charset="0"/>
                <a:cs typeface="Times New Roman" pitchFamily="18" charset="0"/>
              </a:rPr>
              <a:t>Client-Server Architecture</a:t>
            </a:r>
          </a:p>
        </p:txBody>
      </p:sp>
      <p:sp>
        <p:nvSpPr>
          <p:cNvPr id="3" name="Content Placeholder 2"/>
          <p:cNvSpPr>
            <a:spLocks noGrp="1"/>
          </p:cNvSpPr>
          <p:nvPr>
            <p:ph idx="1"/>
          </p:nvPr>
        </p:nvSpPr>
        <p:spPr>
          <a:xfrm>
            <a:off x="1036320" y="1173162"/>
            <a:ext cx="7498080" cy="5380038"/>
          </a:xfrm>
        </p:spPr>
        <p:txBody>
          <a:bodyPr>
            <a:normAutofit fontScale="85000" lnSpcReduction="20000"/>
          </a:bodyPr>
          <a:lstStyle/>
          <a:p>
            <a:pPr marL="82296" indent="0" algn="just">
              <a:buNone/>
            </a:pPr>
            <a:r>
              <a:rPr lang="en-US" b="1" dirty="0">
                <a:latin typeface="Times New Roman" pitchFamily="18" charset="0"/>
                <a:cs typeface="Times New Roman" pitchFamily="18" charset="0"/>
              </a:rPr>
              <a:t>Single-Tier Architecture</a:t>
            </a:r>
          </a:p>
          <a:p>
            <a:pPr algn="just">
              <a:buFont typeface="Wingdings" pitchFamily="2" charset="2"/>
              <a:buChar char="q"/>
            </a:pPr>
            <a:r>
              <a:rPr lang="en-US" dirty="0">
                <a:latin typeface="Times New Roman" pitchFamily="18" charset="0"/>
                <a:cs typeface="Times New Roman" pitchFamily="18" charset="0"/>
              </a:rPr>
              <a:t>Single-tier architecture, also known as monolithic architecture, is a client-server model where all the layers of an application are combined into a single executable file or process. </a:t>
            </a:r>
          </a:p>
          <a:p>
            <a:pPr algn="just">
              <a:buFont typeface="Wingdings" pitchFamily="2" charset="2"/>
              <a:buChar char="q"/>
            </a:pPr>
            <a:r>
              <a:rPr lang="en-US" dirty="0">
                <a:latin typeface="Times New Roman" pitchFamily="18" charset="0"/>
                <a:cs typeface="Times New Roman" pitchFamily="18" charset="0"/>
              </a:rPr>
              <a:t>This means that the user interface, business logic, and data storage all reside on the same machine.</a:t>
            </a:r>
          </a:p>
          <a:p>
            <a:pPr algn="just">
              <a:buFont typeface="Wingdings" pitchFamily="2" charset="2"/>
              <a:buChar char="q"/>
            </a:pPr>
            <a:r>
              <a:rPr lang="en-US" dirty="0">
                <a:latin typeface="Times New Roman" pitchFamily="18" charset="0"/>
                <a:cs typeface="Times New Roman" pitchFamily="18" charset="0"/>
              </a:rPr>
              <a:t>Advantages </a:t>
            </a:r>
          </a:p>
          <a:p>
            <a:pPr lvl="1" algn="just">
              <a:buFont typeface="Wingdings" pitchFamily="2" charset="2"/>
              <a:buChar char="v"/>
            </a:pPr>
            <a:r>
              <a:rPr lang="en-US" dirty="0">
                <a:latin typeface="Times New Roman" pitchFamily="18" charset="0"/>
                <a:cs typeface="Times New Roman" pitchFamily="18" charset="0"/>
              </a:rPr>
              <a:t>Its simplicity and ease of development, as well as its ability to handle small applications with low traffic. </a:t>
            </a:r>
          </a:p>
          <a:p>
            <a:pPr algn="just">
              <a:buFont typeface="Wingdings" pitchFamily="2" charset="2"/>
              <a:buChar char="q"/>
            </a:pPr>
            <a:r>
              <a:rPr lang="en-US" dirty="0">
                <a:latin typeface="Times New Roman" pitchFamily="18" charset="0"/>
                <a:cs typeface="Times New Roman" pitchFamily="18" charset="0"/>
              </a:rPr>
              <a:t>Disadvantages </a:t>
            </a:r>
          </a:p>
          <a:p>
            <a:pPr lvl="1" algn="just">
              <a:buFont typeface="Wingdings" pitchFamily="2" charset="2"/>
              <a:buChar char="v"/>
            </a:pPr>
            <a:r>
              <a:rPr lang="en-US" dirty="0">
                <a:latin typeface="Times New Roman" pitchFamily="18" charset="0"/>
                <a:cs typeface="Times New Roman" pitchFamily="18" charset="0"/>
              </a:rPr>
              <a:t>It can become difficult to maintain and scale as the application grows, and it may not be suitable for applications with high traffic or complex functionality.</a:t>
            </a:r>
          </a:p>
          <a:p>
            <a:pPr algn="just">
              <a:buFont typeface="Wingdings" pitchFamily="2" charset="2"/>
              <a:buChar char="q"/>
            </a:pPr>
            <a:endParaRPr lang="en-US" dirty="0">
              <a:latin typeface="Times New Roman" pitchFamily="18" charset="0"/>
              <a:cs typeface="Times New Roman" pitchFamily="18" charset="0"/>
            </a:endParaRPr>
          </a:p>
          <a:p>
            <a:pPr algn="just">
              <a:buFont typeface="Wingdings" pitchFamily="2" charset="2"/>
              <a:buChar char="q"/>
            </a:pPr>
            <a:endParaRPr lang="en-US" dirty="0">
              <a:latin typeface="Times New Roman" pitchFamily="18" charset="0"/>
              <a:cs typeface="Times New Roman" pitchFamily="18" charset="0"/>
            </a:endParaRPr>
          </a:p>
        </p:txBody>
      </p:sp>
      <p:sp>
        <p:nvSpPr>
          <p:cNvPr id="5"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6" name="Slide Number Placeholder 5"/>
          <p:cNvSpPr>
            <a:spLocks noGrp="1"/>
          </p:cNvSpPr>
          <p:nvPr>
            <p:ph type="sldNum" sz="quarter" idx="12"/>
          </p:nvPr>
        </p:nvSpPr>
        <p:spPr/>
        <p:txBody>
          <a:bodyPr/>
          <a:lstStyle/>
          <a:p>
            <a:fld id="{2F86FF32-BC92-4B05-80D9-22DDAD797381}" type="slidenum">
              <a:rPr lang="en-US" smtClean="0"/>
              <a:t>31</a:t>
            </a:fld>
            <a:endParaRPr lang="en-US"/>
          </a:p>
        </p:txBody>
      </p:sp>
    </p:spTree>
    <p:extLst>
      <p:ext uri="{BB962C8B-B14F-4D97-AF65-F5344CB8AC3E}">
        <p14:creationId xmlns:p14="http://schemas.microsoft.com/office/powerpoint/2010/main" val="36633185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tier architecture</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46275" y="1470660"/>
            <a:ext cx="6477000" cy="4754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r>
              <a:rPr lang="en-US"/>
              <a:t>Prepared By: Tilak Khatri(M.Sc.CSIT CDCSIT)</a:t>
            </a:r>
          </a:p>
        </p:txBody>
      </p:sp>
      <p:sp>
        <p:nvSpPr>
          <p:cNvPr id="4" name="Slide Number Placeholder 3"/>
          <p:cNvSpPr>
            <a:spLocks noGrp="1"/>
          </p:cNvSpPr>
          <p:nvPr>
            <p:ph type="sldNum" sz="quarter" idx="12"/>
          </p:nvPr>
        </p:nvSpPr>
        <p:spPr/>
        <p:txBody>
          <a:bodyPr/>
          <a:lstStyle/>
          <a:p>
            <a:fld id="{2F86FF32-BC92-4B05-80D9-22DDAD797381}" type="slidenum">
              <a:rPr lang="en-US" smtClean="0"/>
              <a:t>32</a:t>
            </a:fld>
            <a:endParaRPr lang="en-US"/>
          </a:p>
        </p:txBody>
      </p:sp>
    </p:spTree>
    <p:extLst>
      <p:ext uri="{BB962C8B-B14F-4D97-AF65-F5344CB8AC3E}">
        <p14:creationId xmlns:p14="http://schemas.microsoft.com/office/powerpoint/2010/main" val="36757346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normAutofit/>
          </a:bodyPr>
          <a:lstStyle/>
          <a:p>
            <a:r>
              <a:rPr lang="en-US" b="1" dirty="0">
                <a:latin typeface="Times New Roman" pitchFamily="18" charset="0"/>
                <a:cs typeface="Times New Roman" pitchFamily="18" charset="0"/>
              </a:rPr>
              <a:t>Client-Server Architecture</a:t>
            </a:r>
          </a:p>
        </p:txBody>
      </p:sp>
      <p:sp>
        <p:nvSpPr>
          <p:cNvPr id="3" name="Content Placeholder 2"/>
          <p:cNvSpPr>
            <a:spLocks noGrp="1"/>
          </p:cNvSpPr>
          <p:nvPr>
            <p:ph idx="1"/>
          </p:nvPr>
        </p:nvSpPr>
        <p:spPr>
          <a:xfrm>
            <a:off x="1036320" y="1066800"/>
            <a:ext cx="7498080" cy="5380038"/>
          </a:xfrm>
        </p:spPr>
        <p:txBody>
          <a:bodyPr>
            <a:normAutofit fontScale="70000" lnSpcReduction="20000"/>
          </a:bodyPr>
          <a:lstStyle/>
          <a:p>
            <a:pPr marL="82296" indent="0" algn="just">
              <a:buNone/>
            </a:pPr>
            <a:r>
              <a:rPr lang="en-US" b="1" dirty="0">
                <a:latin typeface="Times New Roman" pitchFamily="18" charset="0"/>
                <a:cs typeface="Times New Roman" pitchFamily="18" charset="0"/>
              </a:rPr>
              <a:t>Two-Tier Architecture</a:t>
            </a:r>
          </a:p>
          <a:p>
            <a:pPr algn="just">
              <a:buFont typeface="Wingdings" pitchFamily="2" charset="2"/>
              <a:buChar char="q"/>
            </a:pPr>
            <a:r>
              <a:rPr lang="en-US" dirty="0">
                <a:latin typeface="Times New Roman" pitchFamily="18" charset="0"/>
                <a:cs typeface="Times New Roman" pitchFamily="18" charset="0"/>
              </a:rPr>
              <a:t>Two-tier architecture is a client-server architecture where the presentation layer and data storage layer are separated. </a:t>
            </a:r>
          </a:p>
          <a:p>
            <a:pPr algn="just">
              <a:buFont typeface="Wingdings" pitchFamily="2" charset="2"/>
              <a:buChar char="q"/>
            </a:pPr>
            <a:r>
              <a:rPr lang="en-US" dirty="0">
                <a:latin typeface="Times New Roman" pitchFamily="18" charset="0"/>
                <a:cs typeface="Times New Roman" pitchFamily="18" charset="0"/>
              </a:rPr>
              <a:t>The presentation layer, also known as the client tier, interacts with the end-user while the data storage layer, also known as the server tier, manages the data. </a:t>
            </a:r>
          </a:p>
          <a:p>
            <a:pPr algn="just">
              <a:buFont typeface="Wingdings" pitchFamily="2" charset="2"/>
              <a:buChar char="q"/>
            </a:pPr>
            <a:r>
              <a:rPr lang="en-US" dirty="0">
                <a:latin typeface="Times New Roman" pitchFamily="18" charset="0"/>
                <a:cs typeface="Times New Roman" pitchFamily="18" charset="0"/>
              </a:rPr>
              <a:t>This separation of concerns allows for better scalability and performance in client-server applications.</a:t>
            </a:r>
          </a:p>
          <a:p>
            <a:pPr algn="just">
              <a:buFont typeface="Wingdings" pitchFamily="2" charset="2"/>
              <a:buChar char="q"/>
            </a:pPr>
            <a:r>
              <a:rPr lang="en-US" dirty="0">
                <a:latin typeface="Times New Roman" pitchFamily="18" charset="0"/>
                <a:cs typeface="Times New Roman" pitchFamily="18" charset="0"/>
              </a:rPr>
              <a:t>Advantages</a:t>
            </a:r>
          </a:p>
          <a:p>
            <a:pPr lvl="1" algn="just">
              <a:buFont typeface="Wingdings" pitchFamily="2" charset="2"/>
              <a:buChar char="v"/>
            </a:pPr>
            <a:r>
              <a:rPr lang="en-US" dirty="0">
                <a:latin typeface="Times New Roman" pitchFamily="18" charset="0"/>
                <a:cs typeface="Times New Roman" pitchFamily="18" charset="0"/>
              </a:rPr>
              <a:t>It enables faster response times because the client can process some of the application logic locally, reducing the amount of data that needs to be transmitted over the network. </a:t>
            </a:r>
          </a:p>
          <a:p>
            <a:pPr lvl="1" algn="just">
              <a:buFont typeface="Wingdings" pitchFamily="2" charset="2"/>
              <a:buChar char="v"/>
            </a:pPr>
            <a:r>
              <a:rPr lang="en-US" dirty="0">
                <a:latin typeface="Times New Roman" pitchFamily="18" charset="0"/>
                <a:cs typeface="Times New Roman" pitchFamily="18" charset="0"/>
              </a:rPr>
              <a:t>Additionally, it allows for easier maintenance and upgrades since changes can be made to one tier without affecting the other. </a:t>
            </a:r>
          </a:p>
          <a:p>
            <a:pPr marL="402336" lvl="1" indent="0" algn="just">
              <a:buNone/>
            </a:pPr>
            <a:r>
              <a:rPr lang="en-US" dirty="0">
                <a:latin typeface="Times New Roman" pitchFamily="18" charset="0"/>
                <a:cs typeface="Times New Roman" pitchFamily="18" charset="0"/>
              </a:rPr>
              <a:t>Two-tier architecture is commonly used in applications such as e-commerce websites, online banking systems, and reservation systems.</a:t>
            </a:r>
          </a:p>
          <a:p>
            <a:pPr algn="just">
              <a:buFont typeface="Wingdings" pitchFamily="2" charset="2"/>
              <a:buChar char="q"/>
            </a:pPr>
            <a:endParaRPr lang="en-US" dirty="0">
              <a:latin typeface="Times New Roman" pitchFamily="18" charset="0"/>
              <a:cs typeface="Times New Roman" pitchFamily="18" charset="0"/>
            </a:endParaRPr>
          </a:p>
          <a:p>
            <a:pPr algn="just">
              <a:buFont typeface="Wingdings" pitchFamily="2" charset="2"/>
              <a:buChar char="q"/>
            </a:pPr>
            <a:endParaRPr lang="en-US" dirty="0">
              <a:latin typeface="Times New Roman" pitchFamily="18" charset="0"/>
              <a:cs typeface="Times New Roman" pitchFamily="18" charset="0"/>
            </a:endParaRPr>
          </a:p>
        </p:txBody>
      </p:sp>
      <p:sp>
        <p:nvSpPr>
          <p:cNvPr id="5"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6" name="Slide Number Placeholder 5"/>
          <p:cNvSpPr>
            <a:spLocks noGrp="1"/>
          </p:cNvSpPr>
          <p:nvPr>
            <p:ph type="sldNum" sz="quarter" idx="12"/>
          </p:nvPr>
        </p:nvSpPr>
        <p:spPr/>
        <p:txBody>
          <a:bodyPr/>
          <a:lstStyle/>
          <a:p>
            <a:fld id="{2F86FF32-BC92-4B05-80D9-22DDAD797381}" type="slidenum">
              <a:rPr lang="en-US" smtClean="0"/>
              <a:t>33</a:t>
            </a:fld>
            <a:endParaRPr lang="en-US"/>
          </a:p>
        </p:txBody>
      </p:sp>
    </p:spTree>
    <p:extLst>
      <p:ext uri="{BB962C8B-B14F-4D97-AF65-F5344CB8AC3E}">
        <p14:creationId xmlns:p14="http://schemas.microsoft.com/office/powerpoint/2010/main" val="42460292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tier architecture</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1143000"/>
            <a:ext cx="51054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AutoShape 2" descr="https://upload.wikimedia.org/wikipedia/commons/8/85/Client-Server_2-tier_architceture_-_en.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429000"/>
            <a:ext cx="5334000"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lstStyle/>
          <a:p>
            <a:fld id="{2F86FF32-BC92-4B05-80D9-22DDAD797381}" type="slidenum">
              <a:rPr lang="en-US" smtClean="0"/>
              <a:t>34</a:t>
            </a:fld>
            <a:endParaRPr lang="en-US"/>
          </a:p>
        </p:txBody>
      </p:sp>
    </p:spTree>
    <p:extLst>
      <p:ext uri="{BB962C8B-B14F-4D97-AF65-F5344CB8AC3E}">
        <p14:creationId xmlns:p14="http://schemas.microsoft.com/office/powerpoint/2010/main" val="3237060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normAutofit/>
          </a:bodyPr>
          <a:lstStyle/>
          <a:p>
            <a:r>
              <a:rPr lang="en-US" b="1" dirty="0">
                <a:latin typeface="Times New Roman" pitchFamily="18" charset="0"/>
                <a:cs typeface="Times New Roman" pitchFamily="18" charset="0"/>
              </a:rPr>
              <a:t>Client-Server Architecture</a:t>
            </a:r>
          </a:p>
        </p:txBody>
      </p:sp>
      <p:sp>
        <p:nvSpPr>
          <p:cNvPr id="3" name="Content Placeholder 2"/>
          <p:cNvSpPr>
            <a:spLocks noGrp="1"/>
          </p:cNvSpPr>
          <p:nvPr>
            <p:ph idx="1"/>
          </p:nvPr>
        </p:nvSpPr>
        <p:spPr>
          <a:xfrm>
            <a:off x="1036320" y="1173162"/>
            <a:ext cx="7498080" cy="5380038"/>
          </a:xfrm>
        </p:spPr>
        <p:txBody>
          <a:bodyPr>
            <a:normAutofit fontScale="77500" lnSpcReduction="20000"/>
          </a:bodyPr>
          <a:lstStyle/>
          <a:p>
            <a:pPr marL="82296" indent="0" algn="just">
              <a:buNone/>
            </a:pPr>
            <a:r>
              <a:rPr lang="en-US" b="1" dirty="0">
                <a:latin typeface="Times New Roman" pitchFamily="18" charset="0"/>
                <a:cs typeface="Times New Roman" pitchFamily="18" charset="0"/>
              </a:rPr>
              <a:t>Multi-Tier Architecture</a:t>
            </a:r>
          </a:p>
          <a:p>
            <a:pPr algn="just">
              <a:buFont typeface="Wingdings" pitchFamily="2" charset="2"/>
              <a:buChar char="q"/>
            </a:pPr>
            <a:r>
              <a:rPr lang="en-US" dirty="0">
                <a:latin typeface="Times New Roman" pitchFamily="18" charset="0"/>
                <a:cs typeface="Times New Roman" pitchFamily="18" charset="0"/>
              </a:rPr>
              <a:t>Multi-tier architecture, also known as n-tier architecture, is a client-server architecture that divides an application into three or more logical tiers. </a:t>
            </a:r>
          </a:p>
          <a:p>
            <a:pPr algn="just">
              <a:buFont typeface="Wingdings" pitchFamily="2" charset="2"/>
              <a:buChar char="q"/>
            </a:pPr>
            <a:r>
              <a:rPr lang="en-US" dirty="0">
                <a:latin typeface="Times New Roman" pitchFamily="18" charset="0"/>
                <a:cs typeface="Times New Roman" pitchFamily="18" charset="0"/>
              </a:rPr>
              <a:t>Each tier has a specific function and communicates with the other tiers through well-defined interfaces.</a:t>
            </a:r>
          </a:p>
          <a:p>
            <a:pPr algn="just">
              <a:buFont typeface="Wingdings" pitchFamily="2" charset="2"/>
              <a:buChar char="q"/>
            </a:pPr>
            <a:r>
              <a:rPr lang="en-US" dirty="0">
                <a:latin typeface="Times New Roman" pitchFamily="18" charset="0"/>
                <a:cs typeface="Times New Roman" pitchFamily="18" charset="0"/>
              </a:rPr>
              <a:t>The benefits of multi-tier architecture include improved scalability, flexibility, and maintainability. </a:t>
            </a:r>
          </a:p>
          <a:p>
            <a:pPr algn="just">
              <a:buFont typeface="Wingdings" pitchFamily="2" charset="2"/>
              <a:buChar char="q"/>
            </a:pPr>
            <a:r>
              <a:rPr lang="en-US" dirty="0">
                <a:latin typeface="Times New Roman" pitchFamily="18" charset="0"/>
                <a:cs typeface="Times New Roman" pitchFamily="18" charset="0"/>
              </a:rPr>
              <a:t>By separating the presentation, business logic, and data storage layers, developers can make changes to one layer without affecting the others. </a:t>
            </a:r>
          </a:p>
          <a:p>
            <a:pPr algn="just">
              <a:buFont typeface="Wingdings" pitchFamily="2" charset="2"/>
              <a:buChar char="q"/>
            </a:pPr>
            <a:r>
              <a:rPr lang="en-US" dirty="0">
                <a:latin typeface="Times New Roman" pitchFamily="18" charset="0"/>
                <a:cs typeface="Times New Roman" pitchFamily="18" charset="0"/>
              </a:rPr>
              <a:t>This makes it easier to add new features, fix bugs, and optimize performance.</a:t>
            </a:r>
          </a:p>
          <a:p>
            <a:pPr algn="just">
              <a:buFont typeface="Wingdings" pitchFamily="2" charset="2"/>
              <a:buChar char="q"/>
            </a:pPr>
            <a:endParaRPr lang="en-US" dirty="0">
              <a:latin typeface="Times New Roman" pitchFamily="18" charset="0"/>
              <a:cs typeface="Times New Roman" pitchFamily="18" charset="0"/>
            </a:endParaRPr>
          </a:p>
          <a:p>
            <a:pPr algn="just">
              <a:buFont typeface="Wingdings" pitchFamily="2" charset="2"/>
              <a:buChar char="q"/>
            </a:pPr>
            <a:endParaRPr lang="en-US" dirty="0">
              <a:latin typeface="Times New Roman" pitchFamily="18" charset="0"/>
              <a:cs typeface="Times New Roman" pitchFamily="18" charset="0"/>
            </a:endParaRPr>
          </a:p>
        </p:txBody>
      </p:sp>
      <p:sp>
        <p:nvSpPr>
          <p:cNvPr id="5"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6" name="Slide Number Placeholder 5"/>
          <p:cNvSpPr>
            <a:spLocks noGrp="1"/>
          </p:cNvSpPr>
          <p:nvPr>
            <p:ph type="sldNum" sz="quarter" idx="12"/>
          </p:nvPr>
        </p:nvSpPr>
        <p:spPr/>
        <p:txBody>
          <a:bodyPr/>
          <a:lstStyle/>
          <a:p>
            <a:fld id="{2F86FF32-BC92-4B05-80D9-22DDAD797381}" type="slidenum">
              <a:rPr lang="en-US" smtClean="0"/>
              <a:t>35</a:t>
            </a:fld>
            <a:endParaRPr lang="en-US"/>
          </a:p>
        </p:txBody>
      </p:sp>
    </p:spTree>
    <p:extLst>
      <p:ext uri="{BB962C8B-B14F-4D97-AF65-F5344CB8AC3E}">
        <p14:creationId xmlns:p14="http://schemas.microsoft.com/office/powerpoint/2010/main" val="6169344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Multi-tier Architecture</a:t>
            </a:r>
          </a:p>
        </p:txBody>
      </p:sp>
      <p:pic>
        <p:nvPicPr>
          <p:cNvPr id="6146" name="Picture 2" descr="Multi-Tier Applic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455738"/>
            <a:ext cx="3762375" cy="4309843"/>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lstStyle/>
          <a:p>
            <a:fld id="{2F86FF32-BC92-4B05-80D9-22DDAD797381}" type="slidenum">
              <a:rPr lang="en-US" smtClean="0"/>
              <a:t>36</a:t>
            </a:fld>
            <a:endParaRPr lang="en-US"/>
          </a:p>
        </p:txBody>
      </p:sp>
    </p:spTree>
    <p:extLst>
      <p:ext uri="{BB962C8B-B14F-4D97-AF65-F5344CB8AC3E}">
        <p14:creationId xmlns:p14="http://schemas.microsoft.com/office/powerpoint/2010/main" val="31544827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3505200"/>
            <a:ext cx="68580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4" descr="https://upload.wikimedia.org/wikipedia/commons/b/bb/Client-Server_3-tier_architecture_-_en.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https://upload.wikimedia.org/wikipedia/commons/b/bb/Client-Server_3-tier_architecture_-_en.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04800"/>
            <a:ext cx="68580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r>
              <a:rPr lang="en-US"/>
              <a:t>Prepared By: Tilak Khatri(M.Sc.CSIT CDCSIT)</a:t>
            </a:r>
          </a:p>
        </p:txBody>
      </p:sp>
      <p:sp>
        <p:nvSpPr>
          <p:cNvPr id="3" name="Slide Number Placeholder 2"/>
          <p:cNvSpPr>
            <a:spLocks noGrp="1"/>
          </p:cNvSpPr>
          <p:nvPr>
            <p:ph type="sldNum" sz="quarter" idx="12"/>
          </p:nvPr>
        </p:nvSpPr>
        <p:spPr/>
        <p:txBody>
          <a:bodyPr/>
          <a:lstStyle/>
          <a:p>
            <a:fld id="{2F86FF32-BC92-4B05-80D9-22DDAD797381}" type="slidenum">
              <a:rPr lang="en-US" smtClean="0"/>
              <a:t>37</a:t>
            </a:fld>
            <a:endParaRPr lang="en-US"/>
          </a:p>
        </p:txBody>
      </p:sp>
    </p:spTree>
    <p:extLst>
      <p:ext uri="{BB962C8B-B14F-4D97-AF65-F5344CB8AC3E}">
        <p14:creationId xmlns:p14="http://schemas.microsoft.com/office/powerpoint/2010/main" val="32968114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normAutofit/>
          </a:bodyPr>
          <a:lstStyle/>
          <a:p>
            <a:r>
              <a:rPr lang="en-US" b="1" dirty="0">
                <a:latin typeface="Times New Roman" pitchFamily="18" charset="0"/>
                <a:cs typeface="Times New Roman" pitchFamily="18" charset="0"/>
              </a:rPr>
              <a:t>HTTP</a:t>
            </a:r>
          </a:p>
        </p:txBody>
      </p:sp>
      <p:sp>
        <p:nvSpPr>
          <p:cNvPr id="3" name="Content Placeholder 2"/>
          <p:cNvSpPr>
            <a:spLocks noGrp="1"/>
          </p:cNvSpPr>
          <p:nvPr>
            <p:ph idx="1"/>
          </p:nvPr>
        </p:nvSpPr>
        <p:spPr>
          <a:xfrm>
            <a:off x="1036320" y="1173162"/>
            <a:ext cx="7498080" cy="5380038"/>
          </a:xfrm>
        </p:spPr>
        <p:txBody>
          <a:bodyPr>
            <a:normAutofit lnSpcReduction="10000"/>
          </a:bodyPr>
          <a:lstStyle/>
          <a:p>
            <a:pPr algn="just"/>
            <a:r>
              <a:rPr lang="en-US" dirty="0">
                <a:latin typeface="Times New Roman" pitchFamily="18" charset="0"/>
                <a:cs typeface="Times New Roman" pitchFamily="18" charset="0"/>
              </a:rPr>
              <a:t>HTTP (Hypertext Transfer Protocol) is an application layer protocol that facilitates communication between web servers and clients. </a:t>
            </a:r>
          </a:p>
          <a:p>
            <a:pPr algn="just"/>
            <a:r>
              <a:rPr lang="en-US" dirty="0">
                <a:latin typeface="Times New Roman" pitchFamily="18" charset="0"/>
                <a:cs typeface="Times New Roman" pitchFamily="18" charset="0"/>
              </a:rPr>
              <a:t>It is the foundation of data communication on the World Wide Web.</a:t>
            </a:r>
          </a:p>
          <a:p>
            <a:pPr algn="just"/>
            <a:r>
              <a:rPr lang="en-US" dirty="0">
                <a:latin typeface="Times New Roman" pitchFamily="18" charset="0"/>
                <a:cs typeface="Times New Roman" pitchFamily="18" charset="0"/>
              </a:rPr>
              <a:t>HTTP allows for the transfer of various types of data, including text, images, videos, and audio files. </a:t>
            </a:r>
          </a:p>
          <a:p>
            <a:pPr algn="just"/>
            <a:r>
              <a:rPr lang="en-US" dirty="0">
                <a:latin typeface="Times New Roman" pitchFamily="18" charset="0"/>
                <a:cs typeface="Times New Roman" pitchFamily="18" charset="0"/>
              </a:rPr>
              <a:t>Without it, we wouldn't be able to access websites or communicate with servers.</a:t>
            </a:r>
          </a:p>
        </p:txBody>
      </p:sp>
      <p:sp>
        <p:nvSpPr>
          <p:cNvPr id="5"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6" name="Slide Number Placeholder 5"/>
          <p:cNvSpPr>
            <a:spLocks noGrp="1"/>
          </p:cNvSpPr>
          <p:nvPr>
            <p:ph type="sldNum" sz="quarter" idx="12"/>
          </p:nvPr>
        </p:nvSpPr>
        <p:spPr/>
        <p:txBody>
          <a:bodyPr/>
          <a:lstStyle/>
          <a:p>
            <a:fld id="{2F86FF32-BC92-4B05-80D9-22DDAD797381}" type="slidenum">
              <a:rPr lang="en-US" smtClean="0"/>
              <a:t>38</a:t>
            </a:fld>
            <a:endParaRPr lang="en-US"/>
          </a:p>
        </p:txBody>
      </p:sp>
    </p:spTree>
    <p:extLst>
      <p:ext uri="{BB962C8B-B14F-4D97-AF65-F5344CB8AC3E}">
        <p14:creationId xmlns:p14="http://schemas.microsoft.com/office/powerpoint/2010/main" val="14008357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normAutofit/>
          </a:bodyPr>
          <a:lstStyle/>
          <a:p>
            <a:r>
              <a:rPr lang="en-US" b="1" dirty="0">
                <a:latin typeface="Times New Roman" pitchFamily="18" charset="0"/>
                <a:cs typeface="Times New Roman" pitchFamily="18" charset="0"/>
              </a:rPr>
              <a:t>HTTP REQUEST</a:t>
            </a:r>
          </a:p>
        </p:txBody>
      </p:sp>
      <p:sp>
        <p:nvSpPr>
          <p:cNvPr id="3" name="Content Placeholder 2"/>
          <p:cNvSpPr>
            <a:spLocks noGrp="1"/>
          </p:cNvSpPr>
          <p:nvPr>
            <p:ph idx="1"/>
          </p:nvPr>
        </p:nvSpPr>
        <p:spPr>
          <a:xfrm>
            <a:off x="1036320" y="1173162"/>
            <a:ext cx="7498080" cy="5380038"/>
          </a:xfrm>
        </p:spPr>
        <p:txBody>
          <a:bodyPr>
            <a:normAutofit/>
          </a:bodyPr>
          <a:lstStyle/>
          <a:p>
            <a:pPr algn="just">
              <a:buFont typeface="Wingdings" pitchFamily="2" charset="2"/>
              <a:buChar char="q"/>
            </a:pPr>
            <a:r>
              <a:rPr lang="en-US" dirty="0">
                <a:latin typeface="Times New Roman" pitchFamily="18" charset="0"/>
                <a:cs typeface="Times New Roman" pitchFamily="18" charset="0"/>
              </a:rPr>
              <a:t>An HTTP is a message sent by a client to a web server, requesting information or resources hosted on that server.</a:t>
            </a:r>
          </a:p>
          <a:p>
            <a:pPr algn="just">
              <a:buFont typeface="Wingdings" pitchFamily="2" charset="2"/>
              <a:buChar char="q"/>
            </a:pPr>
            <a:r>
              <a:rPr lang="en-US" dirty="0">
                <a:latin typeface="Times New Roman" pitchFamily="18" charset="0"/>
                <a:cs typeface="Times New Roman" pitchFamily="18" charset="0"/>
              </a:rPr>
              <a:t>The server process the request and sends the HTTP response back to the client.</a:t>
            </a:r>
          </a:p>
          <a:p>
            <a:pPr algn="just">
              <a:buFont typeface="Wingdings" pitchFamily="2" charset="2"/>
              <a:buChar char="q"/>
            </a:pPr>
            <a:r>
              <a:rPr lang="en-US" dirty="0">
                <a:latin typeface="Times New Roman" pitchFamily="18" charset="0"/>
                <a:cs typeface="Times New Roman" pitchFamily="18" charset="0"/>
              </a:rPr>
              <a:t>It consist of :</a:t>
            </a:r>
          </a:p>
          <a:p>
            <a:pPr lvl="1" algn="just">
              <a:buFont typeface="Wingdings" pitchFamily="2" charset="2"/>
              <a:buChar char="v"/>
            </a:pPr>
            <a:r>
              <a:rPr lang="en-US" dirty="0">
                <a:latin typeface="Times New Roman" pitchFamily="18" charset="0"/>
                <a:cs typeface="Times New Roman" pitchFamily="18" charset="0"/>
              </a:rPr>
              <a:t>Request Method: get, post, put, delete</a:t>
            </a:r>
          </a:p>
          <a:p>
            <a:pPr lvl="1" algn="just">
              <a:buFont typeface="Wingdings" pitchFamily="2" charset="2"/>
              <a:buChar char="v"/>
            </a:pPr>
            <a:r>
              <a:rPr lang="en-US" dirty="0">
                <a:latin typeface="Times New Roman" pitchFamily="18" charset="0"/>
                <a:cs typeface="Times New Roman" pitchFamily="18" charset="0"/>
              </a:rPr>
              <a:t>Request URL</a:t>
            </a:r>
          </a:p>
          <a:p>
            <a:pPr lvl="1" algn="just">
              <a:buFont typeface="Wingdings" pitchFamily="2" charset="2"/>
              <a:buChar char="v"/>
            </a:pPr>
            <a:r>
              <a:rPr lang="en-US" dirty="0">
                <a:latin typeface="Times New Roman" pitchFamily="18" charset="0"/>
                <a:cs typeface="Times New Roman" pitchFamily="18" charset="0"/>
              </a:rPr>
              <a:t>Request headers</a:t>
            </a:r>
          </a:p>
          <a:p>
            <a:pPr lvl="1" algn="just">
              <a:buFont typeface="Wingdings" pitchFamily="2" charset="2"/>
              <a:buChar char="v"/>
            </a:pPr>
            <a:r>
              <a:rPr lang="en-US" dirty="0">
                <a:latin typeface="Times New Roman" pitchFamily="18" charset="0"/>
                <a:cs typeface="Times New Roman" pitchFamily="18" charset="0"/>
              </a:rPr>
              <a:t>Request body</a:t>
            </a:r>
          </a:p>
          <a:p>
            <a:pPr marL="402336" lvl="1" indent="0" algn="just">
              <a:buNone/>
            </a:pPr>
            <a:endParaRPr lang="en-US" dirty="0">
              <a:latin typeface="Times New Roman" pitchFamily="18" charset="0"/>
              <a:cs typeface="Times New Roman" pitchFamily="18" charset="0"/>
            </a:endParaRPr>
          </a:p>
        </p:txBody>
      </p:sp>
      <p:sp>
        <p:nvSpPr>
          <p:cNvPr id="5"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6" name="Slide Number Placeholder 5"/>
          <p:cNvSpPr>
            <a:spLocks noGrp="1"/>
          </p:cNvSpPr>
          <p:nvPr>
            <p:ph type="sldNum" sz="quarter" idx="12"/>
          </p:nvPr>
        </p:nvSpPr>
        <p:spPr/>
        <p:txBody>
          <a:bodyPr/>
          <a:lstStyle/>
          <a:p>
            <a:fld id="{2F86FF32-BC92-4B05-80D9-22DDAD797381}" type="slidenum">
              <a:rPr lang="en-US" smtClean="0"/>
              <a:t>39</a:t>
            </a:fld>
            <a:endParaRPr lang="en-US"/>
          </a:p>
        </p:txBody>
      </p:sp>
    </p:spTree>
    <p:extLst>
      <p:ext uri="{BB962C8B-B14F-4D97-AF65-F5344CB8AC3E}">
        <p14:creationId xmlns:p14="http://schemas.microsoft.com/office/powerpoint/2010/main" val="3867006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1080" y="30480"/>
            <a:ext cx="6949440" cy="1011702"/>
          </a:xfrm>
        </p:spPr>
        <p:txBody>
          <a:bodyPr/>
          <a:lstStyle/>
          <a:p>
            <a:r>
              <a:rPr lang="en-US" dirty="0">
                <a:latin typeface="Times New Roman" pitchFamily="18" charset="0"/>
                <a:cs typeface="Times New Roman" pitchFamily="18" charset="0"/>
              </a:rPr>
              <a:t>Introduction Web</a:t>
            </a:r>
          </a:p>
        </p:txBody>
      </p:sp>
      <p:sp>
        <p:nvSpPr>
          <p:cNvPr id="3" name="Subtitle 2"/>
          <p:cNvSpPr>
            <a:spLocks noGrp="1"/>
          </p:cNvSpPr>
          <p:nvPr>
            <p:ph type="subTitle" idx="1"/>
          </p:nvPr>
        </p:nvSpPr>
        <p:spPr>
          <a:xfrm>
            <a:off x="990600" y="1066800"/>
            <a:ext cx="7406640" cy="5257800"/>
          </a:xfrm>
        </p:spPr>
        <p:txBody>
          <a:bodyPr>
            <a:normAutofit lnSpcReduction="10000"/>
          </a:bodyPr>
          <a:lstStyle/>
          <a:p>
            <a:pPr marL="484632" indent="-457200" algn="just">
              <a:buFont typeface="Wingdings" pitchFamily="2" charset="2"/>
              <a:buChar char="q"/>
            </a:pPr>
            <a:r>
              <a:rPr lang="en-US" b="1" dirty="0">
                <a:latin typeface="Times New Roman" pitchFamily="18" charset="0"/>
                <a:cs typeface="Times New Roman" pitchFamily="18" charset="0"/>
              </a:rPr>
              <a:t>The web </a:t>
            </a:r>
            <a:r>
              <a:rPr lang="en-US" dirty="0">
                <a:latin typeface="Times New Roman" pitchFamily="18" charset="0"/>
                <a:cs typeface="Times New Roman" pitchFamily="18" charset="0"/>
              </a:rPr>
              <a:t>is a vast network of interconnected computers that enables us  to connect with people all around the world and share information among them in real time.</a:t>
            </a:r>
          </a:p>
          <a:p>
            <a:pPr marL="484632" indent="-457200" algn="just">
              <a:buFont typeface="Wingdings" pitchFamily="2" charset="2"/>
              <a:buChar char="q"/>
            </a:pPr>
            <a:r>
              <a:rPr lang="en-US" dirty="0">
                <a:latin typeface="Times New Roman" pitchFamily="18" charset="0"/>
                <a:cs typeface="Times New Roman" pitchFamily="18" charset="0"/>
              </a:rPr>
              <a:t>The web has revolutionized the way of communication, work and play.</a:t>
            </a:r>
          </a:p>
          <a:p>
            <a:pPr marL="484632" indent="-457200" algn="just">
              <a:buFont typeface="Wingdings" pitchFamily="2" charset="2"/>
              <a:buChar char="q"/>
            </a:pPr>
            <a:r>
              <a:rPr lang="en-US" b="1" dirty="0">
                <a:latin typeface="Times New Roman" pitchFamily="18" charset="0"/>
                <a:cs typeface="Times New Roman" pitchFamily="18" charset="0"/>
              </a:rPr>
              <a:t>Web Technology </a:t>
            </a:r>
            <a:r>
              <a:rPr lang="en-US" dirty="0">
                <a:latin typeface="Times New Roman" pitchFamily="18" charset="0"/>
                <a:cs typeface="Times New Roman" pitchFamily="18" charset="0"/>
              </a:rPr>
              <a:t>refers to various tools and techniques, protocols, software applications used for building and accessing websites and web-based applications.</a:t>
            </a:r>
          </a:p>
          <a:p>
            <a:pPr marL="484632" indent="-457200" algn="just">
              <a:buFont typeface="Wingdings" pitchFamily="2" charset="2"/>
              <a:buChar char="q"/>
            </a:pPr>
            <a:r>
              <a:rPr lang="en-US" dirty="0">
                <a:latin typeface="Times New Roman" pitchFamily="18" charset="0"/>
                <a:cs typeface="Times New Roman" pitchFamily="18" charset="0"/>
              </a:rPr>
              <a:t>Wide range of technology work together to enable the functioning and interactivity of the World Wide Web. </a:t>
            </a: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lstStyle/>
          <a:p>
            <a:fld id="{2F86FF32-BC92-4B05-80D9-22DDAD797381}" type="slidenum">
              <a:rPr lang="en-US" smtClean="0"/>
              <a:t>4</a:t>
            </a:fld>
            <a:endParaRPr lang="en-US"/>
          </a:p>
        </p:txBody>
      </p:sp>
    </p:spTree>
    <p:extLst>
      <p:ext uri="{BB962C8B-B14F-4D97-AF65-F5344CB8AC3E}">
        <p14:creationId xmlns:p14="http://schemas.microsoft.com/office/powerpoint/2010/main" val="3979278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normAutofit/>
          </a:bodyPr>
          <a:lstStyle/>
          <a:p>
            <a:r>
              <a:rPr lang="en-US" b="1" dirty="0">
                <a:latin typeface="Times New Roman" pitchFamily="18" charset="0"/>
                <a:cs typeface="Times New Roman" pitchFamily="18" charset="0"/>
              </a:rPr>
              <a:t>HTTP RESPONSE</a:t>
            </a:r>
          </a:p>
        </p:txBody>
      </p:sp>
      <p:sp>
        <p:nvSpPr>
          <p:cNvPr id="3" name="Content Placeholder 2"/>
          <p:cNvSpPr>
            <a:spLocks noGrp="1"/>
          </p:cNvSpPr>
          <p:nvPr>
            <p:ph idx="1"/>
          </p:nvPr>
        </p:nvSpPr>
        <p:spPr>
          <a:xfrm>
            <a:off x="1036320" y="1173162"/>
            <a:ext cx="7498080" cy="5380038"/>
          </a:xfrm>
        </p:spPr>
        <p:txBody>
          <a:bodyPr>
            <a:normAutofit fontScale="77500" lnSpcReduction="20000"/>
          </a:bodyPr>
          <a:lstStyle/>
          <a:p>
            <a:pPr algn="just">
              <a:buFont typeface="Wingdings" pitchFamily="2" charset="2"/>
              <a:buChar char="q"/>
            </a:pPr>
            <a:r>
              <a:rPr lang="en-US" dirty="0">
                <a:latin typeface="Times New Roman" pitchFamily="18" charset="0"/>
                <a:cs typeface="Times New Roman" pitchFamily="18" charset="0"/>
              </a:rPr>
              <a:t>The HTTP response consists of three main components</a:t>
            </a:r>
            <a:r>
              <a:rPr lang="en-US" b="1" dirty="0">
                <a:latin typeface="Times New Roman" pitchFamily="18" charset="0"/>
                <a:cs typeface="Times New Roman" pitchFamily="18" charset="0"/>
              </a:rPr>
              <a:t>: the status line, headers, and body</a:t>
            </a:r>
            <a:r>
              <a:rPr lang="en-US" dirty="0">
                <a:latin typeface="Times New Roman" pitchFamily="18" charset="0"/>
                <a:cs typeface="Times New Roman" pitchFamily="18" charset="0"/>
              </a:rPr>
              <a:t>.</a:t>
            </a:r>
          </a:p>
          <a:p>
            <a:pPr algn="just">
              <a:buFont typeface="Wingdings" pitchFamily="2" charset="2"/>
              <a:buChar char="q"/>
            </a:pPr>
            <a:r>
              <a:rPr lang="en-US" dirty="0">
                <a:latin typeface="Times New Roman" pitchFamily="18" charset="0"/>
                <a:cs typeface="Times New Roman" pitchFamily="18" charset="0"/>
              </a:rPr>
              <a:t>The status line contains a three-digit code that indicates whether the request was successful or not, along with a brief description of the status.</a:t>
            </a:r>
          </a:p>
          <a:p>
            <a:pPr algn="just">
              <a:buFont typeface="Wingdings" pitchFamily="2" charset="2"/>
              <a:buChar char="q"/>
            </a:pPr>
            <a:r>
              <a:rPr lang="en-US" dirty="0">
                <a:latin typeface="Times New Roman" pitchFamily="18" charset="0"/>
                <a:cs typeface="Times New Roman" pitchFamily="18" charset="0"/>
              </a:rPr>
              <a:t>For example, a 200 status code means the request was successful, while a 404 status code means the requested resource could not be found.</a:t>
            </a:r>
          </a:p>
          <a:p>
            <a:pPr algn="just">
              <a:buFont typeface="Wingdings" pitchFamily="2" charset="2"/>
              <a:buChar char="q"/>
            </a:pPr>
            <a:r>
              <a:rPr lang="en-US" dirty="0">
                <a:latin typeface="Times New Roman" pitchFamily="18" charset="0"/>
                <a:cs typeface="Times New Roman" pitchFamily="18" charset="0"/>
              </a:rPr>
              <a:t>Headers provide additional information about the response, such as the content type and length.</a:t>
            </a:r>
          </a:p>
          <a:p>
            <a:pPr algn="just">
              <a:buFont typeface="Wingdings" pitchFamily="2" charset="2"/>
              <a:buChar char="q"/>
            </a:pPr>
            <a:r>
              <a:rPr lang="en-US" dirty="0">
                <a:latin typeface="Times New Roman" pitchFamily="18" charset="0"/>
                <a:cs typeface="Times New Roman" pitchFamily="18" charset="0"/>
              </a:rPr>
              <a:t>They can also include cookies, which are small pieces of data sent from the server and stored on the client's computer. </a:t>
            </a:r>
          </a:p>
          <a:p>
            <a:pPr algn="just">
              <a:buFont typeface="Wingdings" pitchFamily="2" charset="2"/>
              <a:buChar char="q"/>
            </a:pPr>
            <a:r>
              <a:rPr lang="en-US" dirty="0">
                <a:latin typeface="Times New Roman" pitchFamily="18" charset="0"/>
                <a:cs typeface="Times New Roman" pitchFamily="18" charset="0"/>
              </a:rPr>
              <a:t>The body of the response contains the actual data being sent back to the client, such as HTML, JSON, or an image.</a:t>
            </a:r>
          </a:p>
        </p:txBody>
      </p:sp>
      <p:sp>
        <p:nvSpPr>
          <p:cNvPr id="5"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6" name="Slide Number Placeholder 5"/>
          <p:cNvSpPr>
            <a:spLocks noGrp="1"/>
          </p:cNvSpPr>
          <p:nvPr>
            <p:ph type="sldNum" sz="quarter" idx="12"/>
          </p:nvPr>
        </p:nvSpPr>
        <p:spPr/>
        <p:txBody>
          <a:bodyPr/>
          <a:lstStyle/>
          <a:p>
            <a:fld id="{2F86FF32-BC92-4B05-80D9-22DDAD797381}" type="slidenum">
              <a:rPr lang="en-US" smtClean="0"/>
              <a:t>40</a:t>
            </a:fld>
            <a:endParaRPr lang="en-US"/>
          </a:p>
        </p:txBody>
      </p:sp>
    </p:spTree>
    <p:extLst>
      <p:ext uri="{BB962C8B-B14F-4D97-AF65-F5344CB8AC3E}">
        <p14:creationId xmlns:p14="http://schemas.microsoft.com/office/powerpoint/2010/main" val="3017048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normAutofit/>
          </a:bodyPr>
          <a:lstStyle/>
          <a:p>
            <a:r>
              <a:rPr lang="en-US" b="1" dirty="0">
                <a:latin typeface="Times New Roman" pitchFamily="18" charset="0"/>
                <a:cs typeface="Times New Roman" pitchFamily="18" charset="0"/>
              </a:rPr>
              <a:t>URL</a:t>
            </a:r>
          </a:p>
        </p:txBody>
      </p:sp>
      <p:sp>
        <p:nvSpPr>
          <p:cNvPr id="3" name="Content Placeholder 2"/>
          <p:cNvSpPr>
            <a:spLocks noGrp="1"/>
          </p:cNvSpPr>
          <p:nvPr>
            <p:ph idx="1"/>
          </p:nvPr>
        </p:nvSpPr>
        <p:spPr>
          <a:xfrm>
            <a:off x="1036320" y="1173162"/>
            <a:ext cx="7498080" cy="5380038"/>
          </a:xfrm>
        </p:spPr>
        <p:txBody>
          <a:bodyPr>
            <a:normAutofit fontScale="85000" lnSpcReduction="20000"/>
          </a:bodyPr>
          <a:lstStyle/>
          <a:p>
            <a:pPr algn="just">
              <a:buFont typeface="Wingdings" pitchFamily="2" charset="2"/>
              <a:buChar char="q"/>
            </a:pPr>
            <a:r>
              <a:rPr lang="en-US" dirty="0">
                <a:latin typeface="Times New Roman" pitchFamily="18" charset="0"/>
                <a:cs typeface="Times New Roman" pitchFamily="18" charset="0"/>
              </a:rPr>
              <a:t>A URL, or Uniform Resource Locator, is a string of characters that identifies a web resource. </a:t>
            </a:r>
          </a:p>
          <a:p>
            <a:pPr algn="just">
              <a:buFont typeface="Wingdings" pitchFamily="2" charset="2"/>
              <a:buChar char="q"/>
            </a:pPr>
            <a:r>
              <a:rPr lang="en-US" dirty="0">
                <a:latin typeface="Times New Roman" pitchFamily="18" charset="0"/>
                <a:cs typeface="Times New Roman" pitchFamily="18" charset="0"/>
              </a:rPr>
              <a:t>It consists of several parts, including the </a:t>
            </a:r>
            <a:r>
              <a:rPr lang="en-US" b="1" dirty="0">
                <a:latin typeface="Times New Roman" pitchFamily="18" charset="0"/>
                <a:cs typeface="Times New Roman" pitchFamily="18" charset="0"/>
              </a:rPr>
              <a:t>scheme, host, path, and query parameters</a:t>
            </a:r>
            <a:r>
              <a:rPr lang="en-US" dirty="0">
                <a:latin typeface="Times New Roman" pitchFamily="18" charset="0"/>
                <a:cs typeface="Times New Roman" pitchFamily="18" charset="0"/>
              </a:rPr>
              <a:t>.</a:t>
            </a:r>
          </a:p>
          <a:p>
            <a:pPr algn="just">
              <a:buFont typeface="Wingdings" pitchFamily="2" charset="2"/>
              <a:buChar char="q"/>
            </a:pPr>
            <a:r>
              <a:rPr lang="en-US" dirty="0">
                <a:latin typeface="Times New Roman" pitchFamily="18" charset="0"/>
                <a:cs typeface="Times New Roman" pitchFamily="18" charset="0"/>
              </a:rPr>
              <a:t>The scheme indicates the protocol used to access the resource, such as HTTP or HTTPS. </a:t>
            </a:r>
          </a:p>
          <a:p>
            <a:pPr algn="just">
              <a:buFont typeface="Wingdings" pitchFamily="2" charset="2"/>
              <a:buChar char="q"/>
            </a:pPr>
            <a:r>
              <a:rPr lang="en-US" dirty="0">
                <a:latin typeface="Times New Roman" pitchFamily="18" charset="0"/>
                <a:cs typeface="Times New Roman" pitchFamily="18" charset="0"/>
              </a:rPr>
              <a:t>The host specifies the domain name or IP address of the server hosting the resource. </a:t>
            </a:r>
          </a:p>
          <a:p>
            <a:pPr algn="just">
              <a:buFont typeface="Wingdings" pitchFamily="2" charset="2"/>
              <a:buChar char="q"/>
            </a:pPr>
            <a:r>
              <a:rPr lang="en-US" dirty="0">
                <a:latin typeface="Times New Roman" pitchFamily="18" charset="0"/>
                <a:cs typeface="Times New Roman" pitchFamily="18" charset="0"/>
              </a:rPr>
              <a:t>The path specifies the location of the resource on the server, </a:t>
            </a:r>
          </a:p>
          <a:p>
            <a:pPr algn="just">
              <a:buFont typeface="Wingdings" pitchFamily="2" charset="2"/>
              <a:buChar char="q"/>
            </a:pPr>
            <a:r>
              <a:rPr lang="en-US" dirty="0">
                <a:latin typeface="Times New Roman" pitchFamily="18" charset="0"/>
                <a:cs typeface="Times New Roman" pitchFamily="18" charset="0"/>
              </a:rPr>
              <a:t>The query parameters provide additional information about the request.</a:t>
            </a:r>
          </a:p>
          <a:p>
            <a:pPr algn="just">
              <a:buFont typeface="Wingdings" pitchFamily="2" charset="2"/>
              <a:buChar char="q"/>
            </a:pPr>
            <a:r>
              <a:rPr lang="en-US" dirty="0">
                <a:latin typeface="Times New Roman" pitchFamily="18" charset="0"/>
                <a:cs typeface="Times New Roman" pitchFamily="18" charset="0"/>
              </a:rPr>
              <a:t>https://www.collegenote.net/curriculum/web-technology-csit/84/468/</a:t>
            </a:r>
          </a:p>
        </p:txBody>
      </p:sp>
      <p:sp>
        <p:nvSpPr>
          <p:cNvPr id="5"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6" name="Slide Number Placeholder 5"/>
          <p:cNvSpPr>
            <a:spLocks noGrp="1"/>
          </p:cNvSpPr>
          <p:nvPr>
            <p:ph type="sldNum" sz="quarter" idx="12"/>
          </p:nvPr>
        </p:nvSpPr>
        <p:spPr/>
        <p:txBody>
          <a:bodyPr/>
          <a:lstStyle/>
          <a:p>
            <a:fld id="{2F86FF32-BC92-4B05-80D9-22DDAD797381}" type="slidenum">
              <a:rPr lang="en-US" smtClean="0"/>
              <a:t>41</a:t>
            </a:fld>
            <a:endParaRPr lang="en-US"/>
          </a:p>
        </p:txBody>
      </p:sp>
    </p:spTree>
    <p:extLst>
      <p:ext uri="{BB962C8B-B14F-4D97-AF65-F5344CB8AC3E}">
        <p14:creationId xmlns:p14="http://schemas.microsoft.com/office/powerpoint/2010/main" val="35676723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normAutofit/>
          </a:bodyPr>
          <a:lstStyle/>
          <a:p>
            <a:r>
              <a:rPr lang="en-US" b="1" dirty="0">
                <a:latin typeface="Times New Roman" pitchFamily="18" charset="0"/>
                <a:cs typeface="Times New Roman" pitchFamily="18" charset="0"/>
              </a:rPr>
              <a:t>Client Side Scripting</a:t>
            </a:r>
          </a:p>
        </p:txBody>
      </p:sp>
      <p:sp>
        <p:nvSpPr>
          <p:cNvPr id="3" name="Content Placeholder 2"/>
          <p:cNvSpPr>
            <a:spLocks noGrp="1"/>
          </p:cNvSpPr>
          <p:nvPr>
            <p:ph idx="1"/>
          </p:nvPr>
        </p:nvSpPr>
        <p:spPr>
          <a:xfrm>
            <a:off x="1036320" y="1173162"/>
            <a:ext cx="7498080" cy="5380038"/>
          </a:xfrm>
        </p:spPr>
        <p:txBody>
          <a:bodyPr>
            <a:normAutofit fontScale="85000" lnSpcReduction="10000"/>
          </a:bodyPr>
          <a:lstStyle/>
          <a:p>
            <a:pPr algn="just">
              <a:buFont typeface="Wingdings" pitchFamily="2" charset="2"/>
              <a:buChar char="q"/>
            </a:pPr>
            <a:r>
              <a:rPr lang="en-US" dirty="0">
                <a:latin typeface="Times New Roman" pitchFamily="18" charset="0"/>
                <a:cs typeface="Times New Roman" pitchFamily="18" charset="0"/>
              </a:rPr>
              <a:t>Client-side scripting generally refers to writing the class of computer programs(script) on the web that are executed at client side, by the user’s web browser, instead of server side(on web server).</a:t>
            </a:r>
          </a:p>
          <a:p>
            <a:pPr algn="just">
              <a:buFont typeface="Wingdings" pitchFamily="2" charset="2"/>
              <a:buChar char="q"/>
            </a:pPr>
            <a:r>
              <a:rPr lang="en-US" dirty="0">
                <a:latin typeface="Times New Roman" pitchFamily="18" charset="0"/>
                <a:cs typeface="Times New Roman" pitchFamily="18" charset="0"/>
              </a:rPr>
              <a:t>Usually scripts are embedded in the HTML page itself.</a:t>
            </a:r>
          </a:p>
          <a:p>
            <a:pPr algn="just">
              <a:buFont typeface="Wingdings" pitchFamily="2" charset="2"/>
              <a:buChar char="q"/>
            </a:pPr>
            <a:r>
              <a:rPr lang="en-US" dirty="0">
                <a:latin typeface="Times New Roman" pitchFamily="18" charset="0"/>
                <a:cs typeface="Times New Roman" pitchFamily="18" charset="0"/>
              </a:rPr>
              <a:t>Client side Scripting technologies: JavaScript, VBScript, Jscript, Java  Applets etc. </a:t>
            </a:r>
          </a:p>
          <a:p>
            <a:pPr algn="just">
              <a:buFont typeface="Wingdings" pitchFamily="2" charset="2"/>
              <a:buChar char="q"/>
            </a:pPr>
            <a:r>
              <a:rPr lang="en-US" dirty="0">
                <a:latin typeface="Times New Roman" pitchFamily="18" charset="0"/>
                <a:cs typeface="Times New Roman" pitchFamily="18" charset="0"/>
              </a:rPr>
              <a:t>Client-side scripting have greater access to the information and functions available on the user’s browser.</a:t>
            </a:r>
          </a:p>
        </p:txBody>
      </p:sp>
      <p:sp>
        <p:nvSpPr>
          <p:cNvPr id="5"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6" name="Slide Number Placeholder 5"/>
          <p:cNvSpPr>
            <a:spLocks noGrp="1"/>
          </p:cNvSpPr>
          <p:nvPr>
            <p:ph type="sldNum" sz="quarter" idx="12"/>
          </p:nvPr>
        </p:nvSpPr>
        <p:spPr/>
        <p:txBody>
          <a:bodyPr/>
          <a:lstStyle/>
          <a:p>
            <a:fld id="{2F86FF32-BC92-4B05-80D9-22DDAD797381}" type="slidenum">
              <a:rPr lang="en-US" smtClean="0"/>
              <a:t>42</a:t>
            </a:fld>
            <a:endParaRPr lang="en-US"/>
          </a:p>
        </p:txBody>
      </p:sp>
    </p:spTree>
    <p:extLst>
      <p:ext uri="{BB962C8B-B14F-4D97-AF65-F5344CB8AC3E}">
        <p14:creationId xmlns:p14="http://schemas.microsoft.com/office/powerpoint/2010/main" val="7535511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normAutofit/>
          </a:bodyPr>
          <a:lstStyle/>
          <a:p>
            <a:r>
              <a:rPr lang="en-US" b="1" dirty="0">
                <a:latin typeface="Times New Roman" pitchFamily="18" charset="0"/>
                <a:cs typeface="Times New Roman" pitchFamily="18" charset="0"/>
              </a:rPr>
              <a:t>Client Side Scripting</a:t>
            </a:r>
          </a:p>
        </p:txBody>
      </p:sp>
      <p:sp>
        <p:nvSpPr>
          <p:cNvPr id="3" name="Content Placeholder 2"/>
          <p:cNvSpPr>
            <a:spLocks noGrp="1"/>
          </p:cNvSpPr>
          <p:nvPr>
            <p:ph idx="1"/>
          </p:nvPr>
        </p:nvSpPr>
        <p:spPr>
          <a:xfrm>
            <a:off x="1036320" y="1173162"/>
            <a:ext cx="7498080" cy="5380038"/>
          </a:xfrm>
        </p:spPr>
        <p:txBody>
          <a:bodyPr>
            <a:normAutofit fontScale="92500" lnSpcReduction="10000"/>
          </a:bodyPr>
          <a:lstStyle/>
          <a:p>
            <a:pPr algn="just">
              <a:buFont typeface="Wingdings" pitchFamily="2" charset="2"/>
              <a:buChar char="q"/>
            </a:pPr>
            <a:r>
              <a:rPr lang="en-US" dirty="0">
                <a:latin typeface="Times New Roman" pitchFamily="18" charset="0"/>
                <a:cs typeface="Times New Roman" pitchFamily="18" charset="0"/>
              </a:rPr>
              <a:t>Upon the request, the necessary files are sent to  the user’s computer by the web server(servers) on which they reside.</a:t>
            </a:r>
          </a:p>
          <a:p>
            <a:pPr algn="just">
              <a:buFont typeface="Wingdings" pitchFamily="2" charset="2"/>
              <a:buChar char="q"/>
            </a:pPr>
            <a:r>
              <a:rPr lang="en-US" dirty="0">
                <a:latin typeface="Times New Roman" pitchFamily="18" charset="0"/>
                <a:cs typeface="Times New Roman" pitchFamily="18" charset="0"/>
              </a:rPr>
              <a:t>The web browser executes the script, then displays the document, including any visible output from the script.</a:t>
            </a:r>
          </a:p>
          <a:p>
            <a:pPr algn="just">
              <a:buFont typeface="Wingdings" pitchFamily="2" charset="2"/>
              <a:buChar char="q"/>
            </a:pPr>
            <a:r>
              <a:rPr lang="en-US" dirty="0">
                <a:latin typeface="Times New Roman" pitchFamily="18" charset="0"/>
                <a:cs typeface="Times New Roman" pitchFamily="18" charset="0"/>
              </a:rPr>
              <a:t>Client-side scripts may also contain instructions for the browser to follow in response to certain user actions(</a:t>
            </a:r>
            <a:r>
              <a:rPr lang="en-US" dirty="0" err="1">
                <a:latin typeface="Times New Roman" pitchFamily="18" charset="0"/>
                <a:cs typeface="Times New Roman" pitchFamily="18" charset="0"/>
              </a:rPr>
              <a:t>eg</a:t>
            </a:r>
            <a:r>
              <a:rPr lang="en-US" dirty="0">
                <a:latin typeface="Times New Roman" pitchFamily="18" charset="0"/>
                <a:cs typeface="Times New Roman" pitchFamily="18" charset="0"/>
              </a:rPr>
              <a:t>. Clicking button, scrolling mouse)</a:t>
            </a:r>
          </a:p>
          <a:p>
            <a:pPr algn="just">
              <a:buFont typeface="Wingdings" pitchFamily="2" charset="2"/>
              <a:buChar char="q"/>
            </a:pPr>
            <a:r>
              <a:rPr lang="en-US" dirty="0">
                <a:latin typeface="Times New Roman" pitchFamily="18" charset="0"/>
                <a:cs typeface="Times New Roman" pitchFamily="18" charset="0"/>
              </a:rPr>
              <a:t>Such instructions can be followed without further communication with the server.</a:t>
            </a:r>
          </a:p>
        </p:txBody>
      </p:sp>
      <p:sp>
        <p:nvSpPr>
          <p:cNvPr id="5"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6" name="Slide Number Placeholder 5"/>
          <p:cNvSpPr>
            <a:spLocks noGrp="1"/>
          </p:cNvSpPr>
          <p:nvPr>
            <p:ph type="sldNum" sz="quarter" idx="12"/>
          </p:nvPr>
        </p:nvSpPr>
        <p:spPr/>
        <p:txBody>
          <a:bodyPr/>
          <a:lstStyle/>
          <a:p>
            <a:fld id="{2F86FF32-BC92-4B05-80D9-22DDAD797381}" type="slidenum">
              <a:rPr lang="en-US" smtClean="0"/>
              <a:t>43</a:t>
            </a:fld>
            <a:endParaRPr lang="en-US"/>
          </a:p>
        </p:txBody>
      </p:sp>
    </p:spTree>
    <p:extLst>
      <p:ext uri="{BB962C8B-B14F-4D97-AF65-F5344CB8AC3E}">
        <p14:creationId xmlns:p14="http://schemas.microsoft.com/office/powerpoint/2010/main" val="10291071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normAutofit/>
          </a:bodyPr>
          <a:lstStyle/>
          <a:p>
            <a:r>
              <a:rPr lang="en-US" b="1" dirty="0">
                <a:latin typeface="Times New Roman" pitchFamily="18" charset="0"/>
                <a:cs typeface="Times New Roman" pitchFamily="18" charset="0"/>
              </a:rPr>
              <a:t>Server Side Scripting</a:t>
            </a:r>
          </a:p>
        </p:txBody>
      </p:sp>
      <p:sp>
        <p:nvSpPr>
          <p:cNvPr id="3" name="Content Placeholder 2"/>
          <p:cNvSpPr>
            <a:spLocks noGrp="1"/>
          </p:cNvSpPr>
          <p:nvPr>
            <p:ph idx="1"/>
          </p:nvPr>
        </p:nvSpPr>
        <p:spPr>
          <a:xfrm>
            <a:off x="1036320" y="1173162"/>
            <a:ext cx="7498080" cy="5380038"/>
          </a:xfrm>
        </p:spPr>
        <p:txBody>
          <a:bodyPr>
            <a:normAutofit fontScale="92500"/>
          </a:bodyPr>
          <a:lstStyle/>
          <a:p>
            <a:pPr algn="just">
              <a:buFont typeface="Wingdings" pitchFamily="2" charset="2"/>
              <a:buChar char="q"/>
            </a:pPr>
            <a:r>
              <a:rPr lang="en-US" dirty="0">
                <a:latin typeface="Times New Roman" pitchFamily="18" charset="0"/>
                <a:cs typeface="Times New Roman" pitchFamily="18" charset="0"/>
              </a:rPr>
              <a:t>Writing applications or programs that are executed by the server at run-time to process client input or generate document in response to client request.</a:t>
            </a:r>
          </a:p>
          <a:p>
            <a:pPr algn="just">
              <a:buFont typeface="Wingdings" pitchFamily="2" charset="2"/>
              <a:buChar char="q"/>
            </a:pPr>
            <a:r>
              <a:rPr lang="en-US" dirty="0">
                <a:latin typeface="Times New Roman" pitchFamily="18" charset="0"/>
                <a:cs typeface="Times New Roman" pitchFamily="18" charset="0"/>
              </a:rPr>
              <a:t>It consists the directives embedded in web pages for server to process before passing to requester.</a:t>
            </a:r>
          </a:p>
          <a:p>
            <a:pPr algn="just">
              <a:buFont typeface="Wingdings" pitchFamily="2" charset="2"/>
              <a:buChar char="q"/>
            </a:pPr>
            <a:r>
              <a:rPr lang="en-US" dirty="0">
                <a:latin typeface="Times New Roman" pitchFamily="18" charset="0"/>
                <a:cs typeface="Times New Roman" pitchFamily="18" charset="0"/>
              </a:rPr>
              <a:t>Have greater access to the information and functions available on the server.</a:t>
            </a:r>
          </a:p>
          <a:p>
            <a:pPr algn="just">
              <a:buFont typeface="Wingdings" pitchFamily="2" charset="2"/>
              <a:buChar char="q"/>
            </a:pPr>
            <a:r>
              <a:rPr lang="en-US" dirty="0">
                <a:latin typeface="Times New Roman" pitchFamily="18" charset="0"/>
                <a:cs typeface="Times New Roman" pitchFamily="18" charset="0"/>
              </a:rPr>
              <a:t>Usually used to provide interactive sites that interface to databases or other data stores.</a:t>
            </a:r>
          </a:p>
          <a:p>
            <a:pPr algn="just">
              <a:buFont typeface="Wingdings" pitchFamily="2" charset="2"/>
              <a:buChar char="q"/>
            </a:pPr>
            <a:endParaRPr lang="en-US" dirty="0">
              <a:latin typeface="Times New Roman" pitchFamily="18" charset="0"/>
              <a:cs typeface="Times New Roman" pitchFamily="18" charset="0"/>
            </a:endParaRPr>
          </a:p>
        </p:txBody>
      </p:sp>
      <p:sp>
        <p:nvSpPr>
          <p:cNvPr id="5"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6" name="Slide Number Placeholder 5"/>
          <p:cNvSpPr>
            <a:spLocks noGrp="1"/>
          </p:cNvSpPr>
          <p:nvPr>
            <p:ph type="sldNum" sz="quarter" idx="12"/>
          </p:nvPr>
        </p:nvSpPr>
        <p:spPr/>
        <p:txBody>
          <a:bodyPr/>
          <a:lstStyle/>
          <a:p>
            <a:fld id="{2F86FF32-BC92-4B05-80D9-22DDAD797381}" type="slidenum">
              <a:rPr lang="en-US" smtClean="0"/>
              <a:t>44</a:t>
            </a:fld>
            <a:endParaRPr lang="en-US"/>
          </a:p>
        </p:txBody>
      </p:sp>
    </p:spTree>
    <p:extLst>
      <p:ext uri="{BB962C8B-B14F-4D97-AF65-F5344CB8AC3E}">
        <p14:creationId xmlns:p14="http://schemas.microsoft.com/office/powerpoint/2010/main" val="12995833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normAutofit/>
          </a:bodyPr>
          <a:lstStyle/>
          <a:p>
            <a:r>
              <a:rPr lang="en-US" b="1" dirty="0">
                <a:latin typeface="Times New Roman" pitchFamily="18" charset="0"/>
                <a:cs typeface="Times New Roman" pitchFamily="18" charset="0"/>
              </a:rPr>
              <a:t>Client Side Scripting</a:t>
            </a:r>
          </a:p>
        </p:txBody>
      </p:sp>
      <p:sp>
        <p:nvSpPr>
          <p:cNvPr id="3" name="Content Placeholder 2"/>
          <p:cNvSpPr>
            <a:spLocks noGrp="1"/>
          </p:cNvSpPr>
          <p:nvPr>
            <p:ph idx="1"/>
          </p:nvPr>
        </p:nvSpPr>
        <p:spPr>
          <a:xfrm>
            <a:off x="1036320" y="1173162"/>
            <a:ext cx="7498080" cy="5380038"/>
          </a:xfrm>
        </p:spPr>
        <p:txBody>
          <a:bodyPr>
            <a:normAutofit/>
          </a:bodyPr>
          <a:lstStyle/>
          <a:p>
            <a:pPr algn="just">
              <a:buFont typeface="Wingdings" pitchFamily="2" charset="2"/>
              <a:buChar char="q"/>
            </a:pPr>
            <a:r>
              <a:rPr lang="en-US" dirty="0">
                <a:latin typeface="Times New Roman" pitchFamily="18" charset="0"/>
                <a:cs typeface="Times New Roman" pitchFamily="18" charset="0"/>
              </a:rPr>
              <a:t>Primary advantages of server side scripting is the ability to highly customize the response based on the user’s requirements, access rights, or querying to data stores.</a:t>
            </a:r>
          </a:p>
          <a:p>
            <a:pPr algn="just">
              <a:buFont typeface="Wingdings" pitchFamily="2" charset="2"/>
              <a:buChar char="q"/>
            </a:pPr>
            <a:r>
              <a:rPr lang="en-US" dirty="0">
                <a:latin typeface="Times New Roman" pitchFamily="18" charset="0"/>
                <a:cs typeface="Times New Roman" pitchFamily="18" charset="0"/>
              </a:rPr>
              <a:t>Examples: PHP, JSP, ASP, ...</a:t>
            </a:r>
          </a:p>
        </p:txBody>
      </p:sp>
      <p:sp>
        <p:nvSpPr>
          <p:cNvPr id="5"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6" name="Slide Number Placeholder 5"/>
          <p:cNvSpPr>
            <a:spLocks noGrp="1"/>
          </p:cNvSpPr>
          <p:nvPr>
            <p:ph type="sldNum" sz="quarter" idx="12"/>
          </p:nvPr>
        </p:nvSpPr>
        <p:spPr/>
        <p:txBody>
          <a:bodyPr/>
          <a:lstStyle/>
          <a:p>
            <a:fld id="{2F86FF32-BC92-4B05-80D9-22DDAD797381}" type="slidenum">
              <a:rPr lang="en-US" smtClean="0"/>
              <a:t>45</a:t>
            </a:fld>
            <a:endParaRPr lang="en-US"/>
          </a:p>
        </p:txBody>
      </p:sp>
    </p:spTree>
    <p:extLst>
      <p:ext uri="{BB962C8B-B14F-4D97-AF65-F5344CB8AC3E}">
        <p14:creationId xmlns:p14="http://schemas.microsoft.com/office/powerpoint/2010/main" val="10291071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498080" cy="1143000"/>
          </a:xfrm>
        </p:spPr>
        <p:txBody>
          <a:bodyPr/>
          <a:lstStyle/>
          <a:p>
            <a:r>
              <a:rPr lang="en-US" dirty="0">
                <a:latin typeface="Times New Roman" pitchFamily="18" charset="0"/>
                <a:cs typeface="Times New Roman" pitchFamily="18" charset="0"/>
              </a:rPr>
              <a:t>Evolution of Web</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600200"/>
            <a:ext cx="76962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7239000" y="1600200"/>
            <a:ext cx="1524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Footer Placeholder 2"/>
          <p:cNvSpPr>
            <a:spLocks noGrp="1"/>
          </p:cNvSpPr>
          <p:nvPr>
            <p:ph type="ftr" sz="quarter" idx="11"/>
          </p:nvPr>
        </p:nvSpPr>
        <p:spPr/>
        <p:txBody>
          <a:bodyPr/>
          <a:lstStyle/>
          <a:p>
            <a:r>
              <a:rPr lang="en-US"/>
              <a:t>Prepared By: Tilak Khatri(M.Sc.CSIT CDCSIT)</a:t>
            </a:r>
          </a:p>
        </p:txBody>
      </p:sp>
      <p:sp>
        <p:nvSpPr>
          <p:cNvPr id="4" name="Slide Number Placeholder 3"/>
          <p:cNvSpPr>
            <a:spLocks noGrp="1"/>
          </p:cNvSpPr>
          <p:nvPr>
            <p:ph type="sldNum" sz="quarter" idx="12"/>
          </p:nvPr>
        </p:nvSpPr>
        <p:spPr/>
        <p:txBody>
          <a:bodyPr/>
          <a:lstStyle/>
          <a:p>
            <a:fld id="{2F86FF32-BC92-4B05-80D9-22DDAD797381}" type="slidenum">
              <a:rPr lang="en-US" smtClean="0"/>
              <a:t>46</a:t>
            </a:fld>
            <a:endParaRPr lang="en-US"/>
          </a:p>
        </p:txBody>
      </p:sp>
    </p:spTree>
    <p:extLst>
      <p:ext uri="{BB962C8B-B14F-4D97-AF65-F5344CB8AC3E}">
        <p14:creationId xmlns:p14="http://schemas.microsoft.com/office/powerpoint/2010/main" val="30691752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normAutofit/>
          </a:bodyPr>
          <a:lstStyle/>
          <a:p>
            <a:r>
              <a:rPr lang="en-US" b="1" dirty="0">
                <a:latin typeface="Times New Roman" pitchFamily="18" charset="0"/>
                <a:cs typeface="Times New Roman" pitchFamily="18" charset="0"/>
              </a:rPr>
              <a:t>Web 1.0</a:t>
            </a:r>
          </a:p>
        </p:txBody>
      </p:sp>
      <p:sp>
        <p:nvSpPr>
          <p:cNvPr id="3" name="Content Placeholder 2"/>
          <p:cNvSpPr>
            <a:spLocks noGrp="1"/>
          </p:cNvSpPr>
          <p:nvPr>
            <p:ph idx="1"/>
          </p:nvPr>
        </p:nvSpPr>
        <p:spPr>
          <a:xfrm>
            <a:off x="1036320" y="1173162"/>
            <a:ext cx="7498080" cy="5380038"/>
          </a:xfrm>
        </p:spPr>
        <p:txBody>
          <a:bodyPr>
            <a:normAutofit fontScale="92500"/>
          </a:bodyPr>
          <a:lstStyle/>
          <a:p>
            <a:pPr algn="just">
              <a:buFont typeface="Wingdings" pitchFamily="2" charset="2"/>
              <a:buChar char="q"/>
            </a:pPr>
            <a:r>
              <a:rPr lang="en-US" dirty="0">
                <a:latin typeface="Times New Roman" pitchFamily="18" charset="0"/>
                <a:cs typeface="Times New Roman" pitchFamily="18" charset="0"/>
              </a:rPr>
              <a:t>Web 1.0 refers to the first stage of the World Wide Web evolution.(first generation)</a:t>
            </a:r>
          </a:p>
          <a:p>
            <a:pPr algn="just">
              <a:buFont typeface="Wingdings" pitchFamily="2" charset="2"/>
              <a:buChar char="q"/>
            </a:pPr>
            <a:r>
              <a:rPr lang="en-US" dirty="0">
                <a:latin typeface="Times New Roman" pitchFamily="18" charset="0"/>
                <a:cs typeface="Times New Roman" pitchFamily="18" charset="0"/>
              </a:rPr>
              <a:t>Web 1.0 is content delivery network(CDN) that enables the showcase of the piece of information on the websites.</a:t>
            </a:r>
          </a:p>
          <a:p>
            <a:pPr algn="just">
              <a:buFont typeface="Wingdings" pitchFamily="2" charset="2"/>
              <a:buChar char="q"/>
            </a:pPr>
            <a:r>
              <a:rPr lang="en-US" dirty="0">
                <a:latin typeface="Times New Roman" pitchFamily="18" charset="0"/>
                <a:cs typeface="Times New Roman" pitchFamily="18" charset="0"/>
              </a:rPr>
              <a:t>It can be used as personal websites. It costs the user as per pages viewed.</a:t>
            </a:r>
          </a:p>
          <a:p>
            <a:pPr algn="just">
              <a:buFont typeface="Wingdings" pitchFamily="2" charset="2"/>
              <a:buChar char="q"/>
            </a:pPr>
            <a:r>
              <a:rPr lang="en-US" dirty="0">
                <a:latin typeface="Times New Roman" pitchFamily="18" charset="0"/>
                <a:cs typeface="Times New Roman" pitchFamily="18" charset="0"/>
              </a:rPr>
              <a:t>It has directories that enables users to retrieve a particular piece of information</a:t>
            </a:r>
          </a:p>
          <a:p>
            <a:pPr algn="just">
              <a:buFont typeface="Wingdings" pitchFamily="2" charset="2"/>
              <a:buChar char="q"/>
            </a:pPr>
            <a:r>
              <a:rPr lang="en-US" dirty="0">
                <a:latin typeface="Times New Roman" pitchFamily="18" charset="0"/>
                <a:cs typeface="Times New Roman" pitchFamily="18" charset="0"/>
              </a:rPr>
              <a:t>Era of Web 1.0 was roughly 1991-2004</a:t>
            </a:r>
          </a:p>
        </p:txBody>
      </p:sp>
      <p:sp>
        <p:nvSpPr>
          <p:cNvPr id="5"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6" name="Slide Number Placeholder 5"/>
          <p:cNvSpPr>
            <a:spLocks noGrp="1"/>
          </p:cNvSpPr>
          <p:nvPr>
            <p:ph type="sldNum" sz="quarter" idx="12"/>
          </p:nvPr>
        </p:nvSpPr>
        <p:spPr/>
        <p:txBody>
          <a:bodyPr/>
          <a:lstStyle/>
          <a:p>
            <a:fld id="{2F86FF32-BC92-4B05-80D9-22DDAD797381}" type="slidenum">
              <a:rPr lang="en-US" smtClean="0"/>
              <a:t>47</a:t>
            </a:fld>
            <a:endParaRPr lang="en-US"/>
          </a:p>
        </p:txBody>
      </p:sp>
    </p:spTree>
    <p:extLst>
      <p:ext uri="{BB962C8B-B14F-4D97-AF65-F5344CB8AC3E}">
        <p14:creationId xmlns:p14="http://schemas.microsoft.com/office/powerpoint/2010/main" val="40708480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normAutofit/>
          </a:bodyPr>
          <a:lstStyle/>
          <a:p>
            <a:r>
              <a:rPr lang="en-US" b="1" dirty="0">
                <a:latin typeface="Times New Roman" pitchFamily="18" charset="0"/>
                <a:cs typeface="Times New Roman" pitchFamily="18" charset="0"/>
              </a:rPr>
              <a:t>Web 1.0</a:t>
            </a:r>
          </a:p>
        </p:txBody>
      </p:sp>
      <p:sp>
        <p:nvSpPr>
          <p:cNvPr id="3" name="Content Placeholder 2"/>
          <p:cNvSpPr>
            <a:spLocks noGrp="1"/>
          </p:cNvSpPr>
          <p:nvPr>
            <p:ph idx="1"/>
          </p:nvPr>
        </p:nvSpPr>
        <p:spPr>
          <a:xfrm>
            <a:off x="1036320" y="838200"/>
            <a:ext cx="7498080" cy="5380038"/>
          </a:xfrm>
        </p:spPr>
        <p:txBody>
          <a:bodyPr>
            <a:normAutofit/>
          </a:bodyPr>
          <a:lstStyle/>
          <a:p>
            <a:pPr algn="just">
              <a:buFont typeface="Wingdings" pitchFamily="2" charset="2"/>
              <a:buChar char="q"/>
            </a:pPr>
            <a:r>
              <a:rPr lang="en-US" dirty="0">
                <a:latin typeface="Times New Roman" pitchFamily="18" charset="0"/>
                <a:cs typeface="Times New Roman" pitchFamily="18" charset="0"/>
              </a:rPr>
              <a:t>Elements that define Web 1.0 can include:</a:t>
            </a:r>
          </a:p>
          <a:p>
            <a:pPr lvl="1" algn="just">
              <a:buFont typeface="Wingdings" pitchFamily="2" charset="2"/>
              <a:buChar char="v"/>
            </a:pPr>
            <a:r>
              <a:rPr lang="en-US" dirty="0">
                <a:latin typeface="Times New Roman" pitchFamily="18" charset="0"/>
                <a:cs typeface="Times New Roman" pitchFamily="18" charset="0"/>
              </a:rPr>
              <a:t>Static pages</a:t>
            </a:r>
          </a:p>
          <a:p>
            <a:pPr lvl="1" algn="just">
              <a:buFont typeface="Wingdings" pitchFamily="2" charset="2"/>
              <a:buChar char="v"/>
            </a:pPr>
            <a:r>
              <a:rPr lang="en-US" dirty="0">
                <a:latin typeface="Times New Roman" pitchFamily="18" charset="0"/>
                <a:cs typeface="Times New Roman" pitchFamily="18" charset="0"/>
              </a:rPr>
              <a:t>HTML 3.2 elements such as frames and tables</a:t>
            </a:r>
          </a:p>
          <a:p>
            <a:pPr lvl="1" algn="just">
              <a:buFont typeface="Wingdings" pitchFamily="2" charset="2"/>
              <a:buChar char="v"/>
            </a:pPr>
            <a:r>
              <a:rPr lang="en-US" dirty="0">
                <a:latin typeface="Times New Roman" pitchFamily="18" charset="0"/>
                <a:cs typeface="Times New Roman" pitchFamily="18" charset="0"/>
              </a:rPr>
              <a:t>HTML forms sent via email</a:t>
            </a:r>
          </a:p>
          <a:p>
            <a:pPr lvl="1" algn="just">
              <a:buFont typeface="Wingdings" pitchFamily="2" charset="2"/>
              <a:buChar char="v"/>
            </a:pPr>
            <a:r>
              <a:rPr lang="en-US" dirty="0">
                <a:latin typeface="Times New Roman" pitchFamily="18" charset="0"/>
                <a:cs typeface="Times New Roman" pitchFamily="18" charset="0"/>
              </a:rPr>
              <a:t>Content from the server’s file system, rather than a relational database management system</a:t>
            </a:r>
          </a:p>
          <a:p>
            <a:pPr lvl="1" algn="just">
              <a:buFont typeface="Wingdings" pitchFamily="2" charset="2"/>
              <a:buChar char="v"/>
            </a:pPr>
            <a:r>
              <a:rPr lang="en-US" dirty="0">
                <a:latin typeface="Times New Roman" pitchFamily="18" charset="0"/>
                <a:cs typeface="Times New Roman" pitchFamily="18" charset="0"/>
              </a:rPr>
              <a:t>GIF buttons and graphics</a:t>
            </a:r>
          </a:p>
        </p:txBody>
      </p:sp>
      <p:sp>
        <p:nvSpPr>
          <p:cNvPr id="5"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599" y="4572000"/>
            <a:ext cx="456247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a:t>Prepared By: Tilak Khatri(M.Sc.CSIT CDCSIT)</a:t>
            </a:r>
          </a:p>
        </p:txBody>
      </p:sp>
      <p:sp>
        <p:nvSpPr>
          <p:cNvPr id="6" name="Slide Number Placeholder 5"/>
          <p:cNvSpPr>
            <a:spLocks noGrp="1"/>
          </p:cNvSpPr>
          <p:nvPr>
            <p:ph type="sldNum" sz="quarter" idx="12"/>
          </p:nvPr>
        </p:nvSpPr>
        <p:spPr/>
        <p:txBody>
          <a:bodyPr/>
          <a:lstStyle/>
          <a:p>
            <a:fld id="{2F86FF32-BC92-4B05-80D9-22DDAD797381}" type="slidenum">
              <a:rPr lang="en-US" smtClean="0"/>
              <a:t>48</a:t>
            </a:fld>
            <a:endParaRPr lang="en-US"/>
          </a:p>
        </p:txBody>
      </p:sp>
    </p:spTree>
    <p:extLst>
      <p:ext uri="{BB962C8B-B14F-4D97-AF65-F5344CB8AC3E}">
        <p14:creationId xmlns:p14="http://schemas.microsoft.com/office/powerpoint/2010/main" val="455487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normAutofit/>
          </a:bodyPr>
          <a:lstStyle/>
          <a:p>
            <a:r>
              <a:rPr lang="en-US" b="1" dirty="0">
                <a:latin typeface="Times New Roman" pitchFamily="18" charset="0"/>
                <a:cs typeface="Times New Roman" pitchFamily="18" charset="0"/>
              </a:rPr>
              <a:t>Web 2.0</a:t>
            </a:r>
          </a:p>
        </p:txBody>
      </p:sp>
      <p:sp>
        <p:nvSpPr>
          <p:cNvPr id="3" name="Content Placeholder 2"/>
          <p:cNvSpPr>
            <a:spLocks noGrp="1"/>
          </p:cNvSpPr>
          <p:nvPr>
            <p:ph idx="1"/>
          </p:nvPr>
        </p:nvSpPr>
        <p:spPr>
          <a:xfrm>
            <a:off x="1036320" y="1173162"/>
            <a:ext cx="7498080" cy="5380038"/>
          </a:xfrm>
        </p:spPr>
        <p:txBody>
          <a:bodyPr>
            <a:normAutofit fontScale="92500" lnSpcReduction="10000"/>
          </a:bodyPr>
          <a:lstStyle/>
          <a:p>
            <a:pPr algn="just">
              <a:buFont typeface="Wingdings" pitchFamily="2" charset="2"/>
              <a:buChar char="q"/>
            </a:pPr>
            <a:r>
              <a:rPr lang="en-US" dirty="0">
                <a:latin typeface="Times New Roman" pitchFamily="18" charset="0"/>
                <a:cs typeface="Times New Roman" pitchFamily="18" charset="0"/>
              </a:rPr>
              <a:t>The term </a:t>
            </a:r>
            <a:r>
              <a:rPr lang="en-US" b="1" dirty="0">
                <a:latin typeface="Times New Roman" pitchFamily="18" charset="0"/>
                <a:cs typeface="Times New Roman" pitchFamily="18" charset="0"/>
              </a:rPr>
              <a:t>Web 2.0 </a:t>
            </a:r>
            <a:r>
              <a:rPr lang="en-US" dirty="0">
                <a:latin typeface="Times New Roman" pitchFamily="18" charset="0"/>
                <a:cs typeface="Times New Roman" pitchFamily="18" charset="0"/>
              </a:rPr>
              <a:t>is associated with web applications that facilitate participatory </a:t>
            </a:r>
            <a:r>
              <a:rPr lang="en-US" i="1" dirty="0">
                <a:latin typeface="Times New Roman" pitchFamily="18" charset="0"/>
                <a:cs typeface="Times New Roman" pitchFamily="18" charset="0"/>
              </a:rPr>
              <a:t>information sharing, interoperability, user-centered design, and collaboration </a:t>
            </a:r>
            <a:r>
              <a:rPr lang="en-US" dirty="0">
                <a:latin typeface="Times New Roman" pitchFamily="18" charset="0"/>
                <a:cs typeface="Times New Roman" pitchFamily="18" charset="0"/>
              </a:rPr>
              <a:t>on the World Wide Web. </a:t>
            </a:r>
          </a:p>
          <a:p>
            <a:pPr algn="just">
              <a:buFont typeface="Wingdings" pitchFamily="2" charset="2"/>
              <a:buChar char="q"/>
            </a:pPr>
            <a:r>
              <a:rPr lang="en-US" dirty="0">
                <a:latin typeface="Times New Roman" pitchFamily="18" charset="0"/>
                <a:cs typeface="Times New Roman" pitchFamily="18" charset="0"/>
              </a:rPr>
              <a:t>A Web 2.0 site allows users to interact and collaborate with each other in a social media dialogue as creators of user-generated content in a virtual community, in contrast to websites where users are limited to the passive viewing of content that was created for them. </a:t>
            </a:r>
          </a:p>
        </p:txBody>
      </p:sp>
      <p:sp>
        <p:nvSpPr>
          <p:cNvPr id="5"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6" name="Slide Number Placeholder 5"/>
          <p:cNvSpPr>
            <a:spLocks noGrp="1"/>
          </p:cNvSpPr>
          <p:nvPr>
            <p:ph type="sldNum" sz="quarter" idx="12"/>
          </p:nvPr>
        </p:nvSpPr>
        <p:spPr/>
        <p:txBody>
          <a:bodyPr/>
          <a:lstStyle/>
          <a:p>
            <a:fld id="{2F86FF32-BC92-4B05-80D9-22DDAD797381}" type="slidenum">
              <a:rPr lang="en-US" smtClean="0"/>
              <a:t>49</a:t>
            </a:fld>
            <a:endParaRPr lang="en-US"/>
          </a:p>
        </p:txBody>
      </p:sp>
    </p:spTree>
    <p:extLst>
      <p:ext uri="{BB962C8B-B14F-4D97-AF65-F5344CB8AC3E}">
        <p14:creationId xmlns:p14="http://schemas.microsoft.com/office/powerpoint/2010/main" val="4070848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1080" y="30480"/>
            <a:ext cx="6949440" cy="1011702"/>
          </a:xfrm>
        </p:spPr>
        <p:txBody>
          <a:bodyPr/>
          <a:lstStyle/>
          <a:p>
            <a:r>
              <a:rPr lang="en-US" dirty="0">
                <a:latin typeface="Times New Roman" pitchFamily="18" charset="0"/>
                <a:cs typeface="Times New Roman" pitchFamily="18" charset="0"/>
              </a:rPr>
              <a:t>Introduction</a:t>
            </a:r>
          </a:p>
        </p:txBody>
      </p:sp>
      <p:sp>
        <p:nvSpPr>
          <p:cNvPr id="3" name="Subtitle 2"/>
          <p:cNvSpPr>
            <a:spLocks noGrp="1"/>
          </p:cNvSpPr>
          <p:nvPr>
            <p:ph type="subTitle" idx="1"/>
          </p:nvPr>
        </p:nvSpPr>
        <p:spPr>
          <a:xfrm>
            <a:off x="990600" y="1066800"/>
            <a:ext cx="7406640" cy="5257800"/>
          </a:xfrm>
        </p:spPr>
        <p:txBody>
          <a:bodyPr>
            <a:normAutofit/>
          </a:bodyPr>
          <a:lstStyle/>
          <a:p>
            <a:pPr algn="just"/>
            <a:r>
              <a:rPr lang="en-US" b="1" dirty="0">
                <a:latin typeface="Times New Roman" pitchFamily="18" charset="0"/>
                <a:cs typeface="Times New Roman" pitchFamily="18" charset="0"/>
              </a:rPr>
              <a:t>Web Development</a:t>
            </a:r>
          </a:p>
          <a:p>
            <a:pPr marL="484632" indent="-457200" algn="just">
              <a:buFont typeface="Wingdings" pitchFamily="2" charset="2"/>
              <a:buChar char="q"/>
            </a:pPr>
            <a:r>
              <a:rPr lang="en-US" dirty="0">
                <a:latin typeface="Times New Roman" pitchFamily="18" charset="0"/>
                <a:cs typeface="Times New Roman" pitchFamily="18" charset="0"/>
              </a:rPr>
              <a:t>Web development is broad term for the work involved in developing a web site for World Wide Web.</a:t>
            </a:r>
          </a:p>
          <a:p>
            <a:pPr marL="484632" indent="-457200" algn="just">
              <a:buFont typeface="Wingdings" pitchFamily="2" charset="2"/>
              <a:buChar char="q"/>
            </a:pPr>
            <a:r>
              <a:rPr lang="en-US" dirty="0">
                <a:latin typeface="Times New Roman" pitchFamily="18" charset="0"/>
                <a:cs typeface="Times New Roman" pitchFamily="18" charset="0"/>
              </a:rPr>
              <a:t>Usually refers to non design aspects of building web sites such as writing markups and coding. </a:t>
            </a:r>
          </a:p>
          <a:p>
            <a:pPr marL="484632" indent="-457200" algn="just">
              <a:buFont typeface="Wingdings" pitchFamily="2" charset="2"/>
              <a:buChar char="q"/>
            </a:pPr>
            <a:r>
              <a:rPr lang="en-US" dirty="0">
                <a:latin typeface="Times New Roman" pitchFamily="18" charset="0"/>
                <a:cs typeface="Times New Roman" pitchFamily="18" charset="0"/>
              </a:rPr>
              <a:t>It can range from developing the simplest static single page of plain text to the most complex web-based internet applications, electronic businesses or social network services.</a:t>
            </a:r>
          </a:p>
          <a:p>
            <a:pPr marL="484632" indent="-457200" algn="just">
              <a:buFont typeface="Wingdings" pitchFamily="2" charset="2"/>
              <a:buChar char="q"/>
            </a:pPr>
            <a:r>
              <a:rPr lang="en-US" dirty="0">
                <a:latin typeface="Times New Roman" pitchFamily="18" charset="0"/>
                <a:cs typeface="Times New Roman" pitchFamily="18" charset="0"/>
              </a:rPr>
              <a:t>Web server and network security configuration, client-server side scripting etc.</a:t>
            </a: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lstStyle/>
          <a:p>
            <a:fld id="{2F86FF32-BC92-4B05-80D9-22DDAD797381}" type="slidenum">
              <a:rPr lang="en-US" smtClean="0"/>
              <a:t>5</a:t>
            </a:fld>
            <a:endParaRPr lang="en-US"/>
          </a:p>
        </p:txBody>
      </p:sp>
    </p:spTree>
    <p:extLst>
      <p:ext uri="{BB962C8B-B14F-4D97-AF65-F5344CB8AC3E}">
        <p14:creationId xmlns:p14="http://schemas.microsoft.com/office/powerpoint/2010/main" val="42876206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normAutofit/>
          </a:bodyPr>
          <a:lstStyle/>
          <a:p>
            <a:r>
              <a:rPr lang="en-US" b="1" dirty="0">
                <a:latin typeface="Times New Roman" pitchFamily="18" charset="0"/>
                <a:cs typeface="Times New Roman" pitchFamily="18" charset="0"/>
              </a:rPr>
              <a:t>Web 2.0</a:t>
            </a:r>
          </a:p>
        </p:txBody>
      </p:sp>
      <p:sp>
        <p:nvSpPr>
          <p:cNvPr id="3" name="Content Placeholder 2"/>
          <p:cNvSpPr>
            <a:spLocks noGrp="1"/>
          </p:cNvSpPr>
          <p:nvPr>
            <p:ph idx="1"/>
          </p:nvPr>
        </p:nvSpPr>
        <p:spPr>
          <a:xfrm>
            <a:off x="1036320" y="1173162"/>
            <a:ext cx="7498080" cy="5380038"/>
          </a:xfrm>
        </p:spPr>
        <p:txBody>
          <a:bodyPr>
            <a:normAutofit/>
          </a:bodyPr>
          <a:lstStyle/>
          <a:p>
            <a:pPr algn="just">
              <a:buFont typeface="Wingdings" pitchFamily="2" charset="2"/>
              <a:buChar char="q"/>
            </a:pPr>
            <a:r>
              <a:rPr lang="en-US" dirty="0">
                <a:latin typeface="Times New Roman" pitchFamily="18" charset="0"/>
                <a:cs typeface="Times New Roman" pitchFamily="18" charset="0"/>
              </a:rPr>
              <a:t>Web 2.0 become famous due to the first web 2.0 conference(Web 2.0 Summit 2004) held by Tim O’Reilly and Dale Dougherty.</a:t>
            </a:r>
          </a:p>
          <a:p>
            <a:pPr algn="just">
              <a:buFont typeface="Wingdings" pitchFamily="2" charset="2"/>
              <a:buChar char="q"/>
            </a:pPr>
            <a:r>
              <a:rPr lang="en-US" dirty="0">
                <a:latin typeface="Times New Roman" pitchFamily="18" charset="0"/>
                <a:cs typeface="Times New Roman" pitchFamily="18" charset="0"/>
              </a:rPr>
              <a:t>The term was coined by Darcy </a:t>
            </a:r>
            <a:r>
              <a:rPr lang="en-US" dirty="0" err="1">
                <a:latin typeface="Times New Roman" pitchFamily="18" charset="0"/>
                <a:cs typeface="Times New Roman" pitchFamily="18" charset="0"/>
              </a:rPr>
              <a:t>DiNucci</a:t>
            </a:r>
            <a:r>
              <a:rPr lang="en-US" dirty="0">
                <a:latin typeface="Times New Roman" pitchFamily="18" charset="0"/>
                <a:cs typeface="Times New Roman" pitchFamily="18" charset="0"/>
              </a:rPr>
              <a:t> in 1999</a:t>
            </a:r>
          </a:p>
          <a:p>
            <a:pPr algn="just">
              <a:buFont typeface="Wingdings" pitchFamily="2" charset="2"/>
              <a:buChar char="q"/>
            </a:pPr>
            <a:r>
              <a:rPr lang="en-US" dirty="0">
                <a:latin typeface="Times New Roman" pitchFamily="18" charset="0"/>
                <a:cs typeface="Times New Roman" pitchFamily="18" charset="0"/>
              </a:rPr>
              <a:t>Enhanced version of  Web 1.0</a:t>
            </a:r>
          </a:p>
          <a:p>
            <a:pPr algn="just">
              <a:buFont typeface="Wingdings" pitchFamily="2" charset="2"/>
              <a:buChar char="q"/>
            </a:pPr>
            <a:r>
              <a:rPr lang="en-US" dirty="0">
                <a:latin typeface="Times New Roman" pitchFamily="18" charset="0"/>
                <a:cs typeface="Times New Roman" pitchFamily="18" charset="0"/>
              </a:rPr>
              <a:t>Main technologies: AJAX and JavaScript frameworks.</a:t>
            </a:r>
          </a:p>
        </p:txBody>
      </p:sp>
      <p:sp>
        <p:nvSpPr>
          <p:cNvPr id="5"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6" name="Slide Number Placeholder 5"/>
          <p:cNvSpPr>
            <a:spLocks noGrp="1"/>
          </p:cNvSpPr>
          <p:nvPr>
            <p:ph type="sldNum" sz="quarter" idx="12"/>
          </p:nvPr>
        </p:nvSpPr>
        <p:spPr/>
        <p:txBody>
          <a:bodyPr/>
          <a:lstStyle/>
          <a:p>
            <a:fld id="{2F86FF32-BC92-4B05-80D9-22DDAD797381}" type="slidenum">
              <a:rPr lang="en-US" smtClean="0"/>
              <a:t>50</a:t>
            </a:fld>
            <a:endParaRPr lang="en-US"/>
          </a:p>
        </p:txBody>
      </p:sp>
    </p:spTree>
    <p:extLst>
      <p:ext uri="{BB962C8B-B14F-4D97-AF65-F5344CB8AC3E}">
        <p14:creationId xmlns:p14="http://schemas.microsoft.com/office/powerpoint/2010/main" val="21660308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normAutofit/>
          </a:bodyPr>
          <a:lstStyle/>
          <a:p>
            <a:r>
              <a:rPr lang="en-US" b="1" dirty="0">
                <a:latin typeface="Times New Roman" pitchFamily="18" charset="0"/>
                <a:cs typeface="Times New Roman" pitchFamily="18" charset="0"/>
              </a:rPr>
              <a:t>Web 3.0</a:t>
            </a:r>
          </a:p>
        </p:txBody>
      </p:sp>
      <p:sp>
        <p:nvSpPr>
          <p:cNvPr id="3" name="Content Placeholder 2"/>
          <p:cNvSpPr>
            <a:spLocks noGrp="1"/>
          </p:cNvSpPr>
          <p:nvPr>
            <p:ph idx="1"/>
          </p:nvPr>
        </p:nvSpPr>
        <p:spPr>
          <a:xfrm>
            <a:off x="1036320" y="1173162"/>
            <a:ext cx="7498080" cy="5380038"/>
          </a:xfrm>
        </p:spPr>
        <p:txBody>
          <a:bodyPr>
            <a:normAutofit/>
          </a:bodyPr>
          <a:lstStyle/>
          <a:p>
            <a:pPr algn="just">
              <a:buFont typeface="Wingdings" pitchFamily="2" charset="2"/>
              <a:buChar char="q"/>
            </a:pPr>
            <a:r>
              <a:rPr lang="en-US" dirty="0">
                <a:latin typeface="Times New Roman" pitchFamily="18" charset="0"/>
                <a:cs typeface="Times New Roman" pitchFamily="18" charset="0"/>
              </a:rPr>
              <a:t>Web 3.0 is a term that refers to the potential future evolution of the world wide web beyond its current state.</a:t>
            </a:r>
          </a:p>
          <a:p>
            <a:pPr algn="just">
              <a:buFont typeface="Wingdings" pitchFamily="2" charset="2"/>
              <a:buChar char="q"/>
            </a:pPr>
            <a:r>
              <a:rPr lang="en-US" dirty="0">
                <a:latin typeface="Times New Roman" pitchFamily="18" charset="0"/>
                <a:cs typeface="Times New Roman" pitchFamily="18" charset="0"/>
              </a:rPr>
              <a:t>It is next phase of web following earlier web 1.0(static web pages) and Web 2.0(interactive and user generated content)</a:t>
            </a:r>
          </a:p>
          <a:p>
            <a:pPr algn="just">
              <a:buFont typeface="Wingdings" pitchFamily="2" charset="2"/>
              <a:buChar char="q"/>
            </a:pPr>
            <a:r>
              <a:rPr lang="en-US" dirty="0">
                <a:latin typeface="Times New Roman" pitchFamily="18" charset="0"/>
                <a:cs typeface="Times New Roman" pitchFamily="18" charset="0"/>
              </a:rPr>
              <a:t>It is expected to introduce several new features and capabilities that could revolutionize how we use and interact with the internet</a:t>
            </a:r>
          </a:p>
        </p:txBody>
      </p:sp>
      <p:sp>
        <p:nvSpPr>
          <p:cNvPr id="5"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6" name="Slide Number Placeholder 5"/>
          <p:cNvSpPr>
            <a:spLocks noGrp="1"/>
          </p:cNvSpPr>
          <p:nvPr>
            <p:ph type="sldNum" sz="quarter" idx="12"/>
          </p:nvPr>
        </p:nvSpPr>
        <p:spPr/>
        <p:txBody>
          <a:bodyPr/>
          <a:lstStyle/>
          <a:p>
            <a:fld id="{2F86FF32-BC92-4B05-80D9-22DDAD797381}" type="slidenum">
              <a:rPr lang="en-US" smtClean="0"/>
              <a:t>51</a:t>
            </a:fld>
            <a:endParaRPr lang="en-US"/>
          </a:p>
        </p:txBody>
      </p:sp>
    </p:spTree>
    <p:extLst>
      <p:ext uri="{BB962C8B-B14F-4D97-AF65-F5344CB8AC3E}">
        <p14:creationId xmlns:p14="http://schemas.microsoft.com/office/powerpoint/2010/main" val="21660308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normAutofit/>
          </a:bodyPr>
          <a:lstStyle/>
          <a:p>
            <a:r>
              <a:rPr lang="en-US" b="1" dirty="0">
                <a:latin typeface="Times New Roman" pitchFamily="18" charset="0"/>
                <a:cs typeface="Times New Roman" pitchFamily="18" charset="0"/>
              </a:rPr>
              <a:t>Web 3.0</a:t>
            </a:r>
          </a:p>
        </p:txBody>
      </p:sp>
      <p:sp>
        <p:nvSpPr>
          <p:cNvPr id="3" name="Content Placeholder 2"/>
          <p:cNvSpPr>
            <a:spLocks noGrp="1"/>
          </p:cNvSpPr>
          <p:nvPr>
            <p:ph idx="1"/>
          </p:nvPr>
        </p:nvSpPr>
        <p:spPr>
          <a:xfrm>
            <a:off x="1036320" y="1173162"/>
            <a:ext cx="7498080" cy="5380038"/>
          </a:xfrm>
        </p:spPr>
        <p:txBody>
          <a:bodyPr>
            <a:normAutofit/>
          </a:bodyPr>
          <a:lstStyle/>
          <a:p>
            <a:pPr algn="just">
              <a:buFont typeface="Wingdings" pitchFamily="2" charset="2"/>
              <a:buChar char="q"/>
            </a:pPr>
            <a:r>
              <a:rPr lang="en-US" dirty="0">
                <a:latin typeface="Times New Roman" pitchFamily="18" charset="0"/>
                <a:cs typeface="Times New Roman" pitchFamily="18" charset="0"/>
              </a:rPr>
              <a:t>Some elements that define Web 3.0</a:t>
            </a:r>
          </a:p>
          <a:p>
            <a:pPr lvl="1" algn="just">
              <a:buFont typeface="Wingdings" pitchFamily="2" charset="2"/>
              <a:buChar char="v"/>
            </a:pPr>
            <a:r>
              <a:rPr lang="en-US" dirty="0">
                <a:latin typeface="Times New Roman" pitchFamily="18" charset="0"/>
                <a:cs typeface="Times New Roman" pitchFamily="18" charset="0"/>
              </a:rPr>
              <a:t>Semantic Web</a:t>
            </a:r>
          </a:p>
          <a:p>
            <a:pPr lvl="1" algn="just">
              <a:buFont typeface="Wingdings" pitchFamily="2" charset="2"/>
              <a:buChar char="v"/>
            </a:pPr>
            <a:r>
              <a:rPr lang="en-US" dirty="0">
                <a:latin typeface="Times New Roman" pitchFamily="18" charset="0"/>
                <a:cs typeface="Times New Roman" pitchFamily="18" charset="0"/>
              </a:rPr>
              <a:t>AI and Machine Learning</a:t>
            </a:r>
          </a:p>
          <a:p>
            <a:pPr lvl="1" algn="just">
              <a:buFont typeface="Wingdings" pitchFamily="2" charset="2"/>
              <a:buChar char="v"/>
            </a:pPr>
            <a:r>
              <a:rPr lang="en-US" dirty="0">
                <a:latin typeface="Times New Roman" pitchFamily="18" charset="0"/>
                <a:cs typeface="Times New Roman" pitchFamily="18" charset="0"/>
              </a:rPr>
              <a:t>3-D Graphics</a:t>
            </a:r>
          </a:p>
          <a:p>
            <a:pPr lvl="1" algn="just">
              <a:buFont typeface="Wingdings" pitchFamily="2" charset="2"/>
              <a:buChar char="v"/>
            </a:pPr>
            <a:r>
              <a:rPr lang="en-US" dirty="0">
                <a:latin typeface="Times New Roman" pitchFamily="18" charset="0"/>
                <a:cs typeface="Times New Roman" pitchFamily="18" charset="0"/>
              </a:rPr>
              <a:t>Connectivity</a:t>
            </a:r>
          </a:p>
          <a:p>
            <a:pPr lvl="1" algn="just">
              <a:buFont typeface="Wingdings" pitchFamily="2" charset="2"/>
              <a:buChar char="v"/>
            </a:pPr>
            <a:r>
              <a:rPr lang="en-US" dirty="0">
                <a:latin typeface="Times New Roman" pitchFamily="18" charset="0"/>
                <a:cs typeface="Times New Roman" pitchFamily="18" charset="0"/>
              </a:rPr>
              <a:t>Ubiquity(multiple access)</a:t>
            </a:r>
          </a:p>
          <a:p>
            <a:pPr lvl="1" algn="just">
              <a:buFont typeface="Wingdings" pitchFamily="2" charset="2"/>
              <a:buChar char="v"/>
            </a:pPr>
            <a:r>
              <a:rPr lang="en-US" dirty="0">
                <a:latin typeface="Times New Roman" pitchFamily="18" charset="0"/>
                <a:cs typeface="Times New Roman" pitchFamily="18" charset="0"/>
              </a:rPr>
              <a:t>DLT and Smart Contacts</a:t>
            </a:r>
          </a:p>
        </p:txBody>
      </p:sp>
      <p:sp>
        <p:nvSpPr>
          <p:cNvPr id="5"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6" name="Slide Number Placeholder 5"/>
          <p:cNvSpPr>
            <a:spLocks noGrp="1"/>
          </p:cNvSpPr>
          <p:nvPr>
            <p:ph type="sldNum" sz="quarter" idx="12"/>
          </p:nvPr>
        </p:nvSpPr>
        <p:spPr/>
        <p:txBody>
          <a:bodyPr/>
          <a:lstStyle/>
          <a:p>
            <a:fld id="{2F86FF32-BC92-4B05-80D9-22DDAD797381}" type="slidenum">
              <a:rPr lang="en-US" smtClean="0"/>
              <a:t>52</a:t>
            </a:fld>
            <a:endParaRPr lang="en-US"/>
          </a:p>
        </p:txBody>
      </p:sp>
    </p:spTree>
    <p:extLst>
      <p:ext uri="{BB962C8B-B14F-4D97-AF65-F5344CB8AC3E}">
        <p14:creationId xmlns:p14="http://schemas.microsoft.com/office/powerpoint/2010/main" val="29115759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286000"/>
            <a:ext cx="7498080" cy="1143000"/>
          </a:xfrm>
        </p:spPr>
        <p:txBody>
          <a:bodyPr/>
          <a:lstStyle/>
          <a:p>
            <a:pPr algn="ctr"/>
            <a:r>
              <a:rPr lang="en-US" dirty="0"/>
              <a:t>Thank You!!!!!!!!!!</a:t>
            </a:r>
          </a:p>
        </p:txBody>
      </p:sp>
      <p:sp>
        <p:nvSpPr>
          <p:cNvPr id="3" name="Footer Placeholder 2"/>
          <p:cNvSpPr>
            <a:spLocks noGrp="1"/>
          </p:cNvSpPr>
          <p:nvPr>
            <p:ph type="ftr" sz="quarter" idx="11"/>
          </p:nvPr>
        </p:nvSpPr>
        <p:spPr/>
        <p:txBody>
          <a:bodyPr/>
          <a:lstStyle/>
          <a:p>
            <a:r>
              <a:rPr lang="en-US"/>
              <a:t>Prepared By: Tilak Khatri(M.Sc.CSIT CDCSIT)</a:t>
            </a:r>
          </a:p>
        </p:txBody>
      </p:sp>
      <p:sp>
        <p:nvSpPr>
          <p:cNvPr id="4" name="Slide Number Placeholder 3"/>
          <p:cNvSpPr>
            <a:spLocks noGrp="1"/>
          </p:cNvSpPr>
          <p:nvPr>
            <p:ph type="sldNum" sz="quarter" idx="12"/>
          </p:nvPr>
        </p:nvSpPr>
        <p:spPr/>
        <p:txBody>
          <a:bodyPr/>
          <a:lstStyle/>
          <a:p>
            <a:fld id="{2F86FF32-BC92-4B05-80D9-22DDAD797381}" type="slidenum">
              <a:rPr lang="en-US" smtClean="0"/>
              <a:t>53</a:t>
            </a:fld>
            <a:endParaRPr lang="en-US"/>
          </a:p>
        </p:txBody>
      </p:sp>
    </p:spTree>
    <p:extLst>
      <p:ext uri="{BB962C8B-B14F-4D97-AF65-F5344CB8AC3E}">
        <p14:creationId xmlns:p14="http://schemas.microsoft.com/office/powerpoint/2010/main" val="37498060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772400" cy="1143000"/>
          </a:xfrm>
        </p:spPr>
        <p:txBody>
          <a:bodyPr/>
          <a:lstStyle/>
          <a:p>
            <a:r>
              <a:rPr lang="en-US" dirty="0">
                <a:latin typeface="Times New Roman" pitchFamily="18" charset="0"/>
                <a:cs typeface="Times New Roman" pitchFamily="18" charset="0"/>
              </a:rPr>
              <a:t>Assignment</a:t>
            </a:r>
          </a:p>
        </p:txBody>
      </p:sp>
      <p:sp>
        <p:nvSpPr>
          <p:cNvPr id="3" name="Content Placeholder 2"/>
          <p:cNvSpPr>
            <a:spLocks noGrp="1"/>
          </p:cNvSpPr>
          <p:nvPr>
            <p:ph idx="1"/>
          </p:nvPr>
        </p:nvSpPr>
        <p:spPr>
          <a:xfrm>
            <a:off x="990600" y="1173162"/>
            <a:ext cx="7772400" cy="4800600"/>
          </a:xfrm>
        </p:spPr>
        <p:txBody>
          <a:bodyPr/>
          <a:lstStyle/>
          <a:p>
            <a:pPr marL="596646" indent="-514350">
              <a:buFont typeface="+mj-lt"/>
              <a:buAutoNum type="arabicPeriod"/>
            </a:pPr>
            <a:r>
              <a:rPr lang="en-US" dirty="0">
                <a:latin typeface="Times New Roman" pitchFamily="18" charset="0"/>
                <a:cs typeface="Times New Roman" pitchFamily="18" charset="0"/>
              </a:rPr>
              <a:t>Differentiate between HTTP and FTP </a:t>
            </a:r>
          </a:p>
          <a:p>
            <a:pPr marL="596646" indent="-514350">
              <a:buFont typeface="+mj-lt"/>
              <a:buAutoNum type="arabicPeriod"/>
            </a:pPr>
            <a:r>
              <a:rPr lang="en-US" dirty="0">
                <a:latin typeface="Times New Roman" pitchFamily="18" charset="0"/>
                <a:cs typeface="Times New Roman" pitchFamily="18" charset="0"/>
              </a:rPr>
              <a:t>Explain the SMTP with example.</a:t>
            </a:r>
          </a:p>
          <a:p>
            <a:pPr marL="596646" indent="-514350">
              <a:buFont typeface="+mj-lt"/>
              <a:buAutoNum type="arabicPeriod"/>
            </a:pPr>
            <a:r>
              <a:rPr lang="en-US" dirty="0">
                <a:latin typeface="Times New Roman" pitchFamily="18" charset="0"/>
                <a:cs typeface="Times New Roman" pitchFamily="18" charset="0"/>
              </a:rPr>
              <a:t>Explain the functions of </a:t>
            </a:r>
            <a:r>
              <a:rPr lang="en-US">
                <a:latin typeface="Times New Roman" pitchFamily="18" charset="0"/>
                <a:cs typeface="Times New Roman" pitchFamily="18" charset="0"/>
              </a:rPr>
              <a:t>web caches.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lstStyle/>
          <a:p>
            <a:fld id="{2F86FF32-BC92-4B05-80D9-22DDAD797381}" type="slidenum">
              <a:rPr lang="en-US" smtClean="0"/>
              <a:t>54</a:t>
            </a:fld>
            <a:endParaRPr lang="en-US"/>
          </a:p>
        </p:txBody>
      </p:sp>
    </p:spTree>
    <p:extLst>
      <p:ext uri="{BB962C8B-B14F-4D97-AF65-F5344CB8AC3E}">
        <p14:creationId xmlns:p14="http://schemas.microsoft.com/office/powerpoint/2010/main" val="4141187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1080" y="30480"/>
            <a:ext cx="6949440" cy="1011702"/>
          </a:xfrm>
        </p:spPr>
        <p:txBody>
          <a:bodyPr/>
          <a:lstStyle/>
          <a:p>
            <a:r>
              <a:rPr lang="en-US" dirty="0">
                <a:latin typeface="Times New Roman" pitchFamily="18" charset="0"/>
                <a:cs typeface="Times New Roman" pitchFamily="18" charset="0"/>
              </a:rPr>
              <a:t>Introduction</a:t>
            </a:r>
          </a:p>
        </p:txBody>
      </p:sp>
      <p:sp>
        <p:nvSpPr>
          <p:cNvPr id="3" name="Subtitle 2"/>
          <p:cNvSpPr>
            <a:spLocks noGrp="1"/>
          </p:cNvSpPr>
          <p:nvPr>
            <p:ph type="subTitle" idx="1"/>
          </p:nvPr>
        </p:nvSpPr>
        <p:spPr>
          <a:xfrm>
            <a:off x="990600" y="1066800"/>
            <a:ext cx="7406640" cy="5257800"/>
          </a:xfrm>
        </p:spPr>
        <p:txBody>
          <a:bodyPr>
            <a:normAutofit/>
          </a:bodyPr>
          <a:lstStyle/>
          <a:p>
            <a:pPr algn="just"/>
            <a:r>
              <a:rPr lang="en-US" b="1" dirty="0">
                <a:latin typeface="Times New Roman" pitchFamily="18" charset="0"/>
                <a:cs typeface="Times New Roman" pitchFamily="18" charset="0"/>
              </a:rPr>
              <a:t>Web Design</a:t>
            </a:r>
          </a:p>
          <a:p>
            <a:pPr marL="484632" indent="-457200" algn="just">
              <a:buFont typeface="Wingdings" pitchFamily="2" charset="2"/>
              <a:buChar char="q"/>
            </a:pPr>
            <a:r>
              <a:rPr lang="en-US" dirty="0">
                <a:latin typeface="Times New Roman" pitchFamily="18" charset="0"/>
                <a:cs typeface="Times New Roman" pitchFamily="18" charset="0"/>
              </a:rPr>
              <a:t>Web design is a broad term used to encompass the way that content(usually hypertext or hypermedia) is delivered to end users through the World Wide Web using a web browsers or other web-enabled software is displayed.</a:t>
            </a:r>
          </a:p>
          <a:p>
            <a:pPr marL="484632" indent="-457200" algn="just">
              <a:buFont typeface="Wingdings" pitchFamily="2" charset="2"/>
              <a:buChar char="q"/>
            </a:pPr>
            <a:r>
              <a:rPr lang="en-US" dirty="0">
                <a:latin typeface="Times New Roman" pitchFamily="18" charset="0"/>
                <a:cs typeface="Times New Roman" pitchFamily="18" charset="0"/>
              </a:rPr>
              <a:t>The intent of web design is to create a website—a collection of online content including documents and applications that reside on a web servers. </a:t>
            </a:r>
          </a:p>
          <a:p>
            <a:pPr marL="484632" indent="-457200" algn="just">
              <a:buFont typeface="Wingdings" pitchFamily="2" charset="2"/>
              <a:buChar char="q"/>
            </a:pPr>
            <a:r>
              <a:rPr lang="en-US" dirty="0">
                <a:latin typeface="Times New Roman" pitchFamily="18" charset="0"/>
                <a:cs typeface="Times New Roman" pitchFamily="18" charset="0"/>
              </a:rPr>
              <a:t>A website may include text, images, sounds and other content, and may be interactive.</a:t>
            </a: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lstStyle/>
          <a:p>
            <a:fld id="{2F86FF32-BC92-4B05-80D9-22DDAD797381}" type="slidenum">
              <a:rPr lang="en-US" smtClean="0"/>
              <a:t>6</a:t>
            </a:fld>
            <a:endParaRPr lang="en-US"/>
          </a:p>
        </p:txBody>
      </p:sp>
    </p:spTree>
    <p:extLst>
      <p:ext uri="{BB962C8B-B14F-4D97-AF65-F5344CB8AC3E}">
        <p14:creationId xmlns:p14="http://schemas.microsoft.com/office/powerpoint/2010/main" val="3409531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1080" y="30480"/>
            <a:ext cx="6949440" cy="1011702"/>
          </a:xfrm>
        </p:spPr>
        <p:txBody>
          <a:bodyPr/>
          <a:lstStyle/>
          <a:p>
            <a:r>
              <a:rPr lang="en-US" dirty="0">
                <a:latin typeface="Times New Roman" pitchFamily="18" charset="0"/>
                <a:cs typeface="Times New Roman" pitchFamily="18" charset="0"/>
              </a:rPr>
              <a:t>Introduction</a:t>
            </a:r>
          </a:p>
        </p:txBody>
      </p:sp>
      <p:sp>
        <p:nvSpPr>
          <p:cNvPr id="3" name="Subtitle 2"/>
          <p:cNvSpPr>
            <a:spLocks noGrp="1"/>
          </p:cNvSpPr>
          <p:nvPr>
            <p:ph type="subTitle" idx="1"/>
          </p:nvPr>
        </p:nvSpPr>
        <p:spPr>
          <a:xfrm>
            <a:off x="990600" y="1066800"/>
            <a:ext cx="7406640" cy="5257800"/>
          </a:xfrm>
        </p:spPr>
        <p:txBody>
          <a:bodyPr>
            <a:normAutofit/>
          </a:bodyPr>
          <a:lstStyle/>
          <a:p>
            <a:pPr marL="484632" indent="-457200" algn="just">
              <a:buFont typeface="Wingdings" pitchFamily="2" charset="2"/>
              <a:buChar char="q"/>
            </a:pPr>
            <a:r>
              <a:rPr lang="en-US" dirty="0">
                <a:latin typeface="Times New Roman" pitchFamily="18" charset="0"/>
                <a:cs typeface="Times New Roman" pitchFamily="18" charset="0"/>
              </a:rPr>
              <a:t>Design aspects:</a:t>
            </a:r>
          </a:p>
          <a:p>
            <a:pPr marL="914400" lvl="1" indent="-457200" algn="just">
              <a:buFont typeface="Wingdings" pitchFamily="2" charset="2"/>
              <a:buChar char="v"/>
            </a:pPr>
            <a:r>
              <a:rPr lang="en-US" sz="2400" b="1" dirty="0">
                <a:latin typeface="Times New Roman" pitchFamily="18" charset="0"/>
                <a:cs typeface="Times New Roman" pitchFamily="18" charset="0"/>
              </a:rPr>
              <a:t>Content:</a:t>
            </a:r>
            <a:r>
              <a:rPr lang="en-US" sz="2400" dirty="0">
                <a:latin typeface="Times New Roman" pitchFamily="18" charset="0"/>
                <a:cs typeface="Times New Roman" pitchFamily="18" charset="0"/>
              </a:rPr>
              <a:t> information on the site should be relevant to the site and target area of public that the website is concerned with.</a:t>
            </a:r>
          </a:p>
          <a:p>
            <a:pPr marL="914400" lvl="1" indent="-457200" algn="just">
              <a:buFont typeface="Wingdings" pitchFamily="2" charset="2"/>
              <a:buChar char="v"/>
            </a:pPr>
            <a:r>
              <a:rPr lang="en-US" sz="2400" b="1" dirty="0">
                <a:latin typeface="Times New Roman" pitchFamily="18" charset="0"/>
                <a:cs typeface="Times New Roman" pitchFamily="18" charset="0"/>
              </a:rPr>
              <a:t>Usability:</a:t>
            </a:r>
            <a:r>
              <a:rPr lang="en-US" sz="2400" dirty="0">
                <a:latin typeface="Times New Roman" pitchFamily="18" charset="0"/>
                <a:cs typeface="Times New Roman" pitchFamily="18" charset="0"/>
              </a:rPr>
              <a:t> site should be user-friendly, with the interface and navigation simple and reliable.</a:t>
            </a:r>
          </a:p>
          <a:p>
            <a:pPr marL="914400" lvl="1" indent="-457200" algn="just">
              <a:buFont typeface="Wingdings" pitchFamily="2" charset="2"/>
              <a:buChar char="v"/>
            </a:pPr>
            <a:r>
              <a:rPr lang="en-US" sz="2400" b="1" dirty="0">
                <a:latin typeface="Times New Roman" pitchFamily="18" charset="0"/>
                <a:cs typeface="Times New Roman" pitchFamily="18" charset="0"/>
              </a:rPr>
              <a:t>Appearance:</a:t>
            </a:r>
            <a:r>
              <a:rPr lang="en-US" sz="2400" dirty="0">
                <a:latin typeface="Times New Roman" pitchFamily="18" charset="0"/>
                <a:cs typeface="Times New Roman" pitchFamily="18" charset="0"/>
              </a:rPr>
              <a:t> graphics and text include a single style that flows throughout to show consistency. Style should be professional, appealing and relevant.</a:t>
            </a:r>
          </a:p>
          <a:p>
            <a:pPr marL="914400" lvl="1" indent="-457200" algn="just">
              <a:buFont typeface="Wingdings" pitchFamily="2" charset="2"/>
              <a:buChar char="v"/>
            </a:pPr>
            <a:r>
              <a:rPr lang="en-US" sz="2400" b="1" dirty="0">
                <a:latin typeface="Times New Roman" pitchFamily="18" charset="0"/>
                <a:cs typeface="Times New Roman" pitchFamily="18" charset="0"/>
              </a:rPr>
              <a:t>Structure: </a:t>
            </a:r>
            <a:r>
              <a:rPr lang="en-US" sz="2400" dirty="0">
                <a:latin typeface="Times New Roman" pitchFamily="18" charset="0"/>
                <a:cs typeface="Times New Roman" pitchFamily="18" charset="0"/>
              </a:rPr>
              <a:t>of the web site as a whole</a:t>
            </a:r>
          </a:p>
          <a:p>
            <a:pPr marL="914400" lvl="1" indent="-457200" algn="just">
              <a:buFont typeface="Wingdings" pitchFamily="2" charset="2"/>
              <a:buChar char="v"/>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lstStyle/>
          <a:p>
            <a:fld id="{2F86FF32-BC92-4B05-80D9-22DDAD797381}" type="slidenum">
              <a:rPr lang="en-US" smtClean="0"/>
              <a:t>7</a:t>
            </a:fld>
            <a:endParaRPr lang="en-US"/>
          </a:p>
        </p:txBody>
      </p:sp>
    </p:spTree>
    <p:extLst>
      <p:ext uri="{BB962C8B-B14F-4D97-AF65-F5344CB8AC3E}">
        <p14:creationId xmlns:p14="http://schemas.microsoft.com/office/powerpoint/2010/main" val="930530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1080" y="30480"/>
            <a:ext cx="6949440" cy="1011702"/>
          </a:xfrm>
        </p:spPr>
        <p:txBody>
          <a:bodyPr/>
          <a:lstStyle/>
          <a:p>
            <a:r>
              <a:rPr lang="en-US" dirty="0">
                <a:latin typeface="Times New Roman" pitchFamily="18" charset="0"/>
                <a:cs typeface="Times New Roman" pitchFamily="18" charset="0"/>
              </a:rPr>
              <a:t>Introduction</a:t>
            </a:r>
          </a:p>
        </p:txBody>
      </p:sp>
      <p:sp>
        <p:nvSpPr>
          <p:cNvPr id="3" name="Subtitle 2"/>
          <p:cNvSpPr>
            <a:spLocks noGrp="1"/>
          </p:cNvSpPr>
          <p:nvPr>
            <p:ph type="subTitle" idx="1"/>
          </p:nvPr>
        </p:nvSpPr>
        <p:spPr>
          <a:xfrm>
            <a:off x="990600" y="1066800"/>
            <a:ext cx="7406640" cy="5257800"/>
          </a:xfrm>
        </p:spPr>
        <p:txBody>
          <a:bodyPr>
            <a:normAutofit fontScale="92500"/>
          </a:bodyPr>
          <a:lstStyle/>
          <a:p>
            <a:pPr algn="just"/>
            <a:r>
              <a:rPr lang="en-US" b="1" dirty="0">
                <a:latin typeface="Times New Roman" pitchFamily="18" charset="0"/>
                <a:cs typeface="Times New Roman" pitchFamily="18" charset="0"/>
              </a:rPr>
              <a:t>Internet and It’s Evolution</a:t>
            </a:r>
          </a:p>
          <a:p>
            <a:pPr marL="484632" indent="-457200" algn="just">
              <a:buFont typeface="Wingdings" pitchFamily="2" charset="2"/>
              <a:buChar char="q"/>
            </a:pPr>
            <a:r>
              <a:rPr lang="en-US" dirty="0">
                <a:latin typeface="Times New Roman" pitchFamily="18" charset="0"/>
                <a:cs typeface="Times New Roman" pitchFamily="18" charset="0"/>
              </a:rPr>
              <a:t>Internet is short form of technical term </a:t>
            </a:r>
            <a:r>
              <a:rPr lang="en-US" b="1" i="1" dirty="0">
                <a:latin typeface="Times New Roman" pitchFamily="18" charset="0"/>
                <a:cs typeface="Times New Roman" pitchFamily="18" charset="0"/>
              </a:rPr>
              <a:t>internetwork, </a:t>
            </a:r>
            <a:r>
              <a:rPr lang="en-US" dirty="0">
                <a:latin typeface="Times New Roman" pitchFamily="18" charset="0"/>
                <a:cs typeface="Times New Roman" pitchFamily="18" charset="0"/>
              </a:rPr>
              <a:t>the result of interconnecting computer networks with special gateways or routers.</a:t>
            </a:r>
          </a:p>
          <a:p>
            <a:pPr marL="484632" indent="-457200" algn="just">
              <a:buFont typeface="Wingdings" pitchFamily="2" charset="2"/>
              <a:buChar char="q"/>
            </a:pPr>
            <a:r>
              <a:rPr lang="en-US" dirty="0">
                <a:latin typeface="Times New Roman" pitchFamily="18" charset="0"/>
                <a:cs typeface="Times New Roman" pitchFamily="18" charset="0"/>
              </a:rPr>
              <a:t>Also referred to as the Net.</a:t>
            </a:r>
          </a:p>
          <a:p>
            <a:pPr marL="484632" indent="-457200" algn="just">
              <a:buFont typeface="Wingdings" pitchFamily="2" charset="2"/>
              <a:buChar char="q"/>
            </a:pPr>
            <a:r>
              <a:rPr lang="en-US" dirty="0">
                <a:latin typeface="Times New Roman" pitchFamily="18" charset="0"/>
                <a:cs typeface="Times New Roman" pitchFamily="18" charset="0"/>
              </a:rPr>
              <a:t>The Internet is the global network of interconnected computer networks that allows the exchange of information and communication between users worldwide.</a:t>
            </a:r>
          </a:p>
          <a:p>
            <a:pPr marL="484632" indent="-457200" algn="just">
              <a:buFont typeface="Wingdings" pitchFamily="2" charset="2"/>
              <a:buChar char="q"/>
            </a:pPr>
            <a:r>
              <a:rPr lang="en-US" dirty="0">
                <a:latin typeface="Times New Roman" pitchFamily="18" charset="0"/>
                <a:cs typeface="Times New Roman" pitchFamily="18" charset="0"/>
              </a:rPr>
              <a:t>It is vast infrastructure that connects billions of devices, including computers, servers, routers, and mobile devices enabling them to share data and communicate with each other</a:t>
            </a: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lstStyle/>
          <a:p>
            <a:fld id="{2F86FF32-BC92-4B05-80D9-22DDAD797381}" type="slidenum">
              <a:rPr lang="en-US" smtClean="0"/>
              <a:t>8</a:t>
            </a:fld>
            <a:endParaRPr lang="en-US"/>
          </a:p>
        </p:txBody>
      </p:sp>
    </p:spTree>
    <p:extLst>
      <p:ext uri="{BB962C8B-B14F-4D97-AF65-F5344CB8AC3E}">
        <p14:creationId xmlns:p14="http://schemas.microsoft.com/office/powerpoint/2010/main" val="2337307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1080" y="30480"/>
            <a:ext cx="6949440" cy="1011702"/>
          </a:xfrm>
        </p:spPr>
        <p:txBody>
          <a:bodyPr/>
          <a:lstStyle/>
          <a:p>
            <a:r>
              <a:rPr lang="en-US" dirty="0">
                <a:latin typeface="Times New Roman" pitchFamily="18" charset="0"/>
                <a:cs typeface="Times New Roman" pitchFamily="18" charset="0"/>
              </a:rPr>
              <a:t>Introduction</a:t>
            </a:r>
          </a:p>
        </p:txBody>
      </p:sp>
      <p:sp>
        <p:nvSpPr>
          <p:cNvPr id="3" name="Subtitle 2"/>
          <p:cNvSpPr>
            <a:spLocks noGrp="1"/>
          </p:cNvSpPr>
          <p:nvPr>
            <p:ph type="subTitle" idx="1"/>
          </p:nvPr>
        </p:nvSpPr>
        <p:spPr>
          <a:xfrm>
            <a:off x="990600" y="1066800"/>
            <a:ext cx="7406640" cy="5257800"/>
          </a:xfrm>
        </p:spPr>
        <p:txBody>
          <a:bodyPr>
            <a:normAutofit/>
          </a:bodyPr>
          <a:lstStyle/>
          <a:p>
            <a:pPr marL="484632" indent="-457200" algn="just">
              <a:buFont typeface="Wingdings" pitchFamily="2" charset="2"/>
              <a:buChar char="q"/>
            </a:pPr>
            <a:r>
              <a:rPr lang="en-US" dirty="0">
                <a:latin typeface="Times New Roman" pitchFamily="18" charset="0"/>
                <a:cs typeface="Times New Roman" pitchFamily="18" charset="0"/>
              </a:rPr>
              <a:t>The internet is decentralized, that means there is no central authority to governing its operations.</a:t>
            </a:r>
          </a:p>
          <a:p>
            <a:pPr marL="484632" indent="-457200" algn="just">
              <a:buFont typeface="Wingdings" pitchFamily="2" charset="2"/>
              <a:buChar char="q"/>
            </a:pPr>
            <a:r>
              <a:rPr lang="en-US" dirty="0">
                <a:latin typeface="Times New Roman" pitchFamily="18" charset="0"/>
                <a:cs typeface="Times New Roman" pitchFamily="18" charset="0"/>
              </a:rPr>
              <a:t>To enable communication between devices, the internet relies on protocols and standards that govern how small units of data are formatted, addressed and transmitted.</a:t>
            </a:r>
          </a:p>
          <a:p>
            <a:pPr marL="484632" indent="-457200" algn="just">
              <a:buFont typeface="Wingdings" pitchFamily="2" charset="2"/>
              <a:buChar char="q"/>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Prepared By: Tilak Khatri(M.Sc.CSIT CDCSIT)</a:t>
            </a:r>
          </a:p>
        </p:txBody>
      </p:sp>
      <p:sp>
        <p:nvSpPr>
          <p:cNvPr id="5" name="Slide Number Placeholder 4"/>
          <p:cNvSpPr>
            <a:spLocks noGrp="1"/>
          </p:cNvSpPr>
          <p:nvPr>
            <p:ph type="sldNum" sz="quarter" idx="12"/>
          </p:nvPr>
        </p:nvSpPr>
        <p:spPr/>
        <p:txBody>
          <a:bodyPr/>
          <a:lstStyle/>
          <a:p>
            <a:fld id="{2F86FF32-BC92-4B05-80D9-22DDAD797381}" type="slidenum">
              <a:rPr lang="en-US" smtClean="0"/>
              <a:t>9</a:t>
            </a:fld>
            <a:endParaRPr lang="en-US"/>
          </a:p>
        </p:txBody>
      </p:sp>
    </p:spTree>
    <p:extLst>
      <p:ext uri="{BB962C8B-B14F-4D97-AF65-F5344CB8AC3E}">
        <p14:creationId xmlns:p14="http://schemas.microsoft.com/office/powerpoint/2010/main" val="32261453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2208</TotalTime>
  <Words>3783</Words>
  <Application>Microsoft Macintosh PowerPoint</Application>
  <PresentationFormat>On-screen Show (4:3)</PresentationFormat>
  <Paragraphs>355</Paragraphs>
  <Slides>54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Arial</vt:lpstr>
      <vt:lpstr>Calibri</vt:lpstr>
      <vt:lpstr>Gill Sans MT</vt:lpstr>
      <vt:lpstr>Times New Roman</vt:lpstr>
      <vt:lpstr>Verdana</vt:lpstr>
      <vt:lpstr>Wingdings</vt:lpstr>
      <vt:lpstr>Wingdings 2</vt:lpstr>
      <vt:lpstr>Solstice</vt:lpstr>
      <vt:lpstr>PowerPoint Presentation</vt:lpstr>
      <vt:lpstr>Unit-I Introduction </vt:lpstr>
      <vt:lpstr>Course Contents:</vt:lpstr>
      <vt:lpstr>Introduction Web</vt:lpstr>
      <vt:lpstr>Introduction</vt:lpstr>
      <vt:lpstr>Introduction</vt:lpstr>
      <vt:lpstr>Introduction</vt:lpstr>
      <vt:lpstr>Introduction</vt:lpstr>
      <vt:lpstr>Introduction</vt:lpstr>
      <vt:lpstr>PowerPoint Presentation</vt:lpstr>
      <vt:lpstr>Introduction</vt:lpstr>
      <vt:lpstr>Intranet</vt:lpstr>
      <vt:lpstr>Intranet</vt:lpstr>
      <vt:lpstr>Intranet</vt:lpstr>
      <vt:lpstr>Extranet</vt:lpstr>
      <vt:lpstr>World Wide Web</vt:lpstr>
      <vt:lpstr>World Wide Web</vt:lpstr>
      <vt:lpstr>Hypertext </vt:lpstr>
      <vt:lpstr>World Wide Web Consortium</vt:lpstr>
      <vt:lpstr>Web Page</vt:lpstr>
      <vt:lpstr>Web Site</vt:lpstr>
      <vt:lpstr>Static Website</vt:lpstr>
      <vt:lpstr>Dynamic Website</vt:lpstr>
      <vt:lpstr>Domain Names, DNS, URLs</vt:lpstr>
      <vt:lpstr>Static Web Pages</vt:lpstr>
      <vt:lpstr>Dynamic Web Pages</vt:lpstr>
      <vt:lpstr>Web Clients</vt:lpstr>
      <vt:lpstr>Web Servers</vt:lpstr>
      <vt:lpstr>Client Server Computing</vt:lpstr>
      <vt:lpstr>Client Server Computing</vt:lpstr>
      <vt:lpstr>Client-Server Architecture</vt:lpstr>
      <vt:lpstr>Single tier architecture</vt:lpstr>
      <vt:lpstr>Client-Server Architecture</vt:lpstr>
      <vt:lpstr>Two tier architecture</vt:lpstr>
      <vt:lpstr>Client-Server Architecture</vt:lpstr>
      <vt:lpstr>Multi-tier Architecture</vt:lpstr>
      <vt:lpstr>PowerPoint Presentation</vt:lpstr>
      <vt:lpstr>HTTP</vt:lpstr>
      <vt:lpstr>HTTP REQUEST</vt:lpstr>
      <vt:lpstr>HTTP RESPONSE</vt:lpstr>
      <vt:lpstr>URL</vt:lpstr>
      <vt:lpstr>Client Side Scripting</vt:lpstr>
      <vt:lpstr>Client Side Scripting</vt:lpstr>
      <vt:lpstr>Server Side Scripting</vt:lpstr>
      <vt:lpstr>Client Side Scripting</vt:lpstr>
      <vt:lpstr>Evolution of Web</vt:lpstr>
      <vt:lpstr>Web 1.0</vt:lpstr>
      <vt:lpstr>Web 1.0</vt:lpstr>
      <vt:lpstr>Web 2.0</vt:lpstr>
      <vt:lpstr>Web 2.0</vt:lpstr>
      <vt:lpstr>Web 3.0</vt:lpstr>
      <vt:lpstr>Web 3.0</vt:lpstr>
      <vt:lpstr>Thank You!!!!!!!!!!</vt:lpstr>
      <vt:lpstr>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MOHAN THAPA MASHRANGI</cp:lastModifiedBy>
  <cp:revision>92</cp:revision>
  <dcterms:created xsi:type="dcterms:W3CDTF">2023-05-17T05:23:14Z</dcterms:created>
  <dcterms:modified xsi:type="dcterms:W3CDTF">2023-12-29T00:49:03Z</dcterms:modified>
</cp:coreProperties>
</file>