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3" r:id="rId7"/>
    <p:sldId id="260" r:id="rId8"/>
    <p:sldId id="264" r:id="rId9"/>
    <p:sldId id="261" r:id="rId10"/>
    <p:sldId id="265" r:id="rId11"/>
    <p:sldId id="262"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2EB25-C5FC-4E90-897E-F0A6C77105C4}"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76860FF-7E4D-4E1A-9723-3409F2DB2DEB}">
      <dgm:prSet/>
      <dgm:spPr/>
      <dgm:t>
        <a:bodyPr/>
        <a:lstStyle/>
        <a:p>
          <a:r>
            <a:rPr lang="en-ZA"/>
            <a:t>As can be seen in the next slide, CPI has peaked around 2008 and in 2022.</a:t>
          </a:r>
          <a:endParaRPr lang="en-US"/>
        </a:p>
      </dgm:t>
    </dgm:pt>
    <dgm:pt modelId="{F55DFADA-F816-44BD-8B36-470FEEA75D45}" type="parTrans" cxnId="{F8C75D6C-B08A-4077-B47F-FFF0CCD056F6}">
      <dgm:prSet/>
      <dgm:spPr/>
      <dgm:t>
        <a:bodyPr/>
        <a:lstStyle/>
        <a:p>
          <a:endParaRPr lang="en-US"/>
        </a:p>
      </dgm:t>
    </dgm:pt>
    <dgm:pt modelId="{B04C90C9-4D96-4857-90A4-3B0183A1E1FF}" type="sibTrans" cxnId="{F8C75D6C-B08A-4077-B47F-FFF0CCD056F6}">
      <dgm:prSet/>
      <dgm:spPr/>
      <dgm:t>
        <a:bodyPr/>
        <a:lstStyle/>
        <a:p>
          <a:endParaRPr lang="en-US"/>
        </a:p>
      </dgm:t>
    </dgm:pt>
    <dgm:pt modelId="{78D13528-74E7-40B6-A84E-23E5DCF8843D}">
      <dgm:prSet/>
      <dgm:spPr/>
      <dgm:t>
        <a:bodyPr/>
        <a:lstStyle/>
        <a:p>
          <a:r>
            <a:rPr lang="en-ZA"/>
            <a:t>In 2008, it was likely caused by the well known recession that occurred at that time.</a:t>
          </a:r>
          <a:endParaRPr lang="en-US"/>
        </a:p>
      </dgm:t>
    </dgm:pt>
    <dgm:pt modelId="{6AAC6EF4-2516-461A-8F42-E9F3A3659DBD}" type="parTrans" cxnId="{6AD3AE64-C701-45D4-AFC2-28F77FB9D442}">
      <dgm:prSet/>
      <dgm:spPr/>
      <dgm:t>
        <a:bodyPr/>
        <a:lstStyle/>
        <a:p>
          <a:endParaRPr lang="en-US"/>
        </a:p>
      </dgm:t>
    </dgm:pt>
    <dgm:pt modelId="{CAE7B79D-45C8-4715-8C8B-8F080E51D995}" type="sibTrans" cxnId="{6AD3AE64-C701-45D4-AFC2-28F77FB9D442}">
      <dgm:prSet/>
      <dgm:spPr/>
      <dgm:t>
        <a:bodyPr/>
        <a:lstStyle/>
        <a:p>
          <a:endParaRPr lang="en-US"/>
        </a:p>
      </dgm:t>
    </dgm:pt>
    <dgm:pt modelId="{8651CA52-BDEB-4164-AC37-B1C65CF9C448}">
      <dgm:prSet/>
      <dgm:spPr/>
      <dgm:t>
        <a:bodyPr/>
        <a:lstStyle/>
        <a:p>
          <a:r>
            <a:rPr lang="en-ZA"/>
            <a:t>In 2022, there was a war between Russia and Ukraine and the after effects of Covid 19 were still in effect. </a:t>
          </a:r>
          <a:endParaRPr lang="en-US"/>
        </a:p>
      </dgm:t>
    </dgm:pt>
    <dgm:pt modelId="{CD8B2F68-D589-4B6C-B998-883E89949C7E}" type="parTrans" cxnId="{37E85AC6-D28B-4C86-8992-789103D013B4}">
      <dgm:prSet/>
      <dgm:spPr/>
      <dgm:t>
        <a:bodyPr/>
        <a:lstStyle/>
        <a:p>
          <a:endParaRPr lang="en-US"/>
        </a:p>
      </dgm:t>
    </dgm:pt>
    <dgm:pt modelId="{A190B842-A1D1-4CD6-8E1F-D83B56CB29BF}" type="sibTrans" cxnId="{37E85AC6-D28B-4C86-8992-789103D013B4}">
      <dgm:prSet/>
      <dgm:spPr/>
      <dgm:t>
        <a:bodyPr/>
        <a:lstStyle/>
        <a:p>
          <a:endParaRPr lang="en-US"/>
        </a:p>
      </dgm:t>
    </dgm:pt>
    <dgm:pt modelId="{74DCC831-88A1-4DA5-ABB5-DC6E9812E357}">
      <dgm:prSet/>
      <dgm:spPr/>
      <dgm:t>
        <a:bodyPr/>
        <a:lstStyle/>
        <a:p>
          <a:r>
            <a:rPr lang="en-ZA"/>
            <a:t>After Covid, the Bank made a decision to keep interest rates very low in order to boost the economy. This can be seen in the next slide. It is generally known that low interest rates result in high inflation.</a:t>
          </a:r>
          <a:endParaRPr lang="en-US"/>
        </a:p>
      </dgm:t>
    </dgm:pt>
    <dgm:pt modelId="{ED305022-4499-413C-954E-8A5A4DE9E243}" type="parTrans" cxnId="{FAF84694-1B42-4489-83BF-A2727925E88F}">
      <dgm:prSet/>
      <dgm:spPr/>
      <dgm:t>
        <a:bodyPr/>
        <a:lstStyle/>
        <a:p>
          <a:endParaRPr lang="en-US"/>
        </a:p>
      </dgm:t>
    </dgm:pt>
    <dgm:pt modelId="{9AD9046C-5884-410A-BB87-BB58C6176710}" type="sibTrans" cxnId="{FAF84694-1B42-4489-83BF-A2727925E88F}">
      <dgm:prSet/>
      <dgm:spPr/>
      <dgm:t>
        <a:bodyPr/>
        <a:lstStyle/>
        <a:p>
          <a:endParaRPr lang="en-US"/>
        </a:p>
      </dgm:t>
    </dgm:pt>
    <dgm:pt modelId="{6A5F8B89-B9B0-46F7-9A4A-7368DC43EE1F}" type="pres">
      <dgm:prSet presAssocID="{C0E2EB25-C5FC-4E90-897E-F0A6C77105C4}" presName="vert0" presStyleCnt="0">
        <dgm:presLayoutVars>
          <dgm:dir/>
          <dgm:animOne val="branch"/>
          <dgm:animLvl val="lvl"/>
        </dgm:presLayoutVars>
      </dgm:prSet>
      <dgm:spPr/>
    </dgm:pt>
    <dgm:pt modelId="{3ACC9810-AF0E-44FA-8018-B20C8CFD09EE}" type="pres">
      <dgm:prSet presAssocID="{776860FF-7E4D-4E1A-9723-3409F2DB2DEB}" presName="thickLine" presStyleLbl="alignNode1" presStyleIdx="0" presStyleCnt="4"/>
      <dgm:spPr/>
    </dgm:pt>
    <dgm:pt modelId="{83F633E2-0809-484C-9A4F-D3359D131023}" type="pres">
      <dgm:prSet presAssocID="{776860FF-7E4D-4E1A-9723-3409F2DB2DEB}" presName="horz1" presStyleCnt="0"/>
      <dgm:spPr/>
    </dgm:pt>
    <dgm:pt modelId="{30F50228-4F8B-4591-AA63-6C51D16C23CB}" type="pres">
      <dgm:prSet presAssocID="{776860FF-7E4D-4E1A-9723-3409F2DB2DEB}" presName="tx1" presStyleLbl="revTx" presStyleIdx="0" presStyleCnt="4"/>
      <dgm:spPr/>
    </dgm:pt>
    <dgm:pt modelId="{5FAD4892-2E66-462C-B5CD-A440FBB9220F}" type="pres">
      <dgm:prSet presAssocID="{776860FF-7E4D-4E1A-9723-3409F2DB2DEB}" presName="vert1" presStyleCnt="0"/>
      <dgm:spPr/>
    </dgm:pt>
    <dgm:pt modelId="{3726E2D0-2FAD-4FDC-9FFF-F2D64FB809C2}" type="pres">
      <dgm:prSet presAssocID="{78D13528-74E7-40B6-A84E-23E5DCF8843D}" presName="thickLine" presStyleLbl="alignNode1" presStyleIdx="1" presStyleCnt="4"/>
      <dgm:spPr/>
    </dgm:pt>
    <dgm:pt modelId="{1B89472E-E5A4-42E4-97CE-C6D8506A27F5}" type="pres">
      <dgm:prSet presAssocID="{78D13528-74E7-40B6-A84E-23E5DCF8843D}" presName="horz1" presStyleCnt="0"/>
      <dgm:spPr/>
    </dgm:pt>
    <dgm:pt modelId="{8ED028F5-3E3C-4709-AC3F-EF6647640C21}" type="pres">
      <dgm:prSet presAssocID="{78D13528-74E7-40B6-A84E-23E5DCF8843D}" presName="tx1" presStyleLbl="revTx" presStyleIdx="1" presStyleCnt="4"/>
      <dgm:spPr/>
    </dgm:pt>
    <dgm:pt modelId="{2D3F8C41-336B-4ADA-968A-5331D2C5172C}" type="pres">
      <dgm:prSet presAssocID="{78D13528-74E7-40B6-A84E-23E5DCF8843D}" presName="vert1" presStyleCnt="0"/>
      <dgm:spPr/>
    </dgm:pt>
    <dgm:pt modelId="{BCC7F0FB-D023-4001-8B47-646638C87400}" type="pres">
      <dgm:prSet presAssocID="{8651CA52-BDEB-4164-AC37-B1C65CF9C448}" presName="thickLine" presStyleLbl="alignNode1" presStyleIdx="2" presStyleCnt="4"/>
      <dgm:spPr/>
    </dgm:pt>
    <dgm:pt modelId="{D1B67431-CE36-4495-A6F0-EAA98136D9FA}" type="pres">
      <dgm:prSet presAssocID="{8651CA52-BDEB-4164-AC37-B1C65CF9C448}" presName="horz1" presStyleCnt="0"/>
      <dgm:spPr/>
    </dgm:pt>
    <dgm:pt modelId="{DA95BB5B-B732-4788-9A21-329894B90736}" type="pres">
      <dgm:prSet presAssocID="{8651CA52-BDEB-4164-AC37-B1C65CF9C448}" presName="tx1" presStyleLbl="revTx" presStyleIdx="2" presStyleCnt="4"/>
      <dgm:spPr/>
    </dgm:pt>
    <dgm:pt modelId="{7A45247D-2894-4E8A-BBAC-FB493A8AFBFF}" type="pres">
      <dgm:prSet presAssocID="{8651CA52-BDEB-4164-AC37-B1C65CF9C448}" presName="vert1" presStyleCnt="0"/>
      <dgm:spPr/>
    </dgm:pt>
    <dgm:pt modelId="{AED6D762-D584-4221-B63E-33E1B343AE25}" type="pres">
      <dgm:prSet presAssocID="{74DCC831-88A1-4DA5-ABB5-DC6E9812E357}" presName="thickLine" presStyleLbl="alignNode1" presStyleIdx="3" presStyleCnt="4"/>
      <dgm:spPr/>
    </dgm:pt>
    <dgm:pt modelId="{03C7C4D1-2039-48E7-9175-A1DC09B4AA92}" type="pres">
      <dgm:prSet presAssocID="{74DCC831-88A1-4DA5-ABB5-DC6E9812E357}" presName="horz1" presStyleCnt="0"/>
      <dgm:spPr/>
    </dgm:pt>
    <dgm:pt modelId="{D6C3847D-A0B4-4013-B5D2-1C6C95A1B83E}" type="pres">
      <dgm:prSet presAssocID="{74DCC831-88A1-4DA5-ABB5-DC6E9812E357}" presName="tx1" presStyleLbl="revTx" presStyleIdx="3" presStyleCnt="4"/>
      <dgm:spPr/>
    </dgm:pt>
    <dgm:pt modelId="{9D666F18-8A95-4A13-9748-6CEAA606ECE5}" type="pres">
      <dgm:prSet presAssocID="{74DCC831-88A1-4DA5-ABB5-DC6E9812E357}" presName="vert1" presStyleCnt="0"/>
      <dgm:spPr/>
    </dgm:pt>
  </dgm:ptLst>
  <dgm:cxnLst>
    <dgm:cxn modelId="{41A12E30-8F56-4C65-B993-FAE88599D6C0}" type="presOf" srcId="{74DCC831-88A1-4DA5-ABB5-DC6E9812E357}" destId="{D6C3847D-A0B4-4013-B5D2-1C6C95A1B83E}" srcOrd="0" destOrd="0" presId="urn:microsoft.com/office/officeart/2008/layout/LinedList"/>
    <dgm:cxn modelId="{6AD3AE64-C701-45D4-AFC2-28F77FB9D442}" srcId="{C0E2EB25-C5FC-4E90-897E-F0A6C77105C4}" destId="{78D13528-74E7-40B6-A84E-23E5DCF8843D}" srcOrd="1" destOrd="0" parTransId="{6AAC6EF4-2516-461A-8F42-E9F3A3659DBD}" sibTransId="{CAE7B79D-45C8-4715-8C8B-8F080E51D995}"/>
    <dgm:cxn modelId="{F8C75D6C-B08A-4077-B47F-FFF0CCD056F6}" srcId="{C0E2EB25-C5FC-4E90-897E-F0A6C77105C4}" destId="{776860FF-7E4D-4E1A-9723-3409F2DB2DEB}" srcOrd="0" destOrd="0" parTransId="{F55DFADA-F816-44BD-8B36-470FEEA75D45}" sibTransId="{B04C90C9-4D96-4857-90A4-3B0183A1E1FF}"/>
    <dgm:cxn modelId="{0EDBF38D-2298-427B-90EC-93D645A1ADA7}" type="presOf" srcId="{776860FF-7E4D-4E1A-9723-3409F2DB2DEB}" destId="{30F50228-4F8B-4591-AA63-6C51D16C23CB}" srcOrd="0" destOrd="0" presId="urn:microsoft.com/office/officeart/2008/layout/LinedList"/>
    <dgm:cxn modelId="{FAF84694-1B42-4489-83BF-A2727925E88F}" srcId="{C0E2EB25-C5FC-4E90-897E-F0A6C77105C4}" destId="{74DCC831-88A1-4DA5-ABB5-DC6E9812E357}" srcOrd="3" destOrd="0" parTransId="{ED305022-4499-413C-954E-8A5A4DE9E243}" sibTransId="{9AD9046C-5884-410A-BB87-BB58C6176710}"/>
    <dgm:cxn modelId="{F2937298-A815-4ECF-B54B-F23112455CB2}" type="presOf" srcId="{C0E2EB25-C5FC-4E90-897E-F0A6C77105C4}" destId="{6A5F8B89-B9B0-46F7-9A4A-7368DC43EE1F}" srcOrd="0" destOrd="0" presId="urn:microsoft.com/office/officeart/2008/layout/LinedList"/>
    <dgm:cxn modelId="{9CC67E9D-9277-4BC0-9583-FEC680386145}" type="presOf" srcId="{78D13528-74E7-40B6-A84E-23E5DCF8843D}" destId="{8ED028F5-3E3C-4709-AC3F-EF6647640C21}" srcOrd="0" destOrd="0" presId="urn:microsoft.com/office/officeart/2008/layout/LinedList"/>
    <dgm:cxn modelId="{4344A09E-A080-4E49-A98A-4E55899B51EE}" type="presOf" srcId="{8651CA52-BDEB-4164-AC37-B1C65CF9C448}" destId="{DA95BB5B-B732-4788-9A21-329894B90736}" srcOrd="0" destOrd="0" presId="urn:microsoft.com/office/officeart/2008/layout/LinedList"/>
    <dgm:cxn modelId="{37E85AC6-D28B-4C86-8992-789103D013B4}" srcId="{C0E2EB25-C5FC-4E90-897E-F0A6C77105C4}" destId="{8651CA52-BDEB-4164-AC37-B1C65CF9C448}" srcOrd="2" destOrd="0" parTransId="{CD8B2F68-D589-4B6C-B998-883E89949C7E}" sibTransId="{A190B842-A1D1-4CD6-8E1F-D83B56CB29BF}"/>
    <dgm:cxn modelId="{A99C0265-CA69-4D63-BBD2-1241321418AA}" type="presParOf" srcId="{6A5F8B89-B9B0-46F7-9A4A-7368DC43EE1F}" destId="{3ACC9810-AF0E-44FA-8018-B20C8CFD09EE}" srcOrd="0" destOrd="0" presId="urn:microsoft.com/office/officeart/2008/layout/LinedList"/>
    <dgm:cxn modelId="{3950D180-194B-4D66-A6B0-CEB286AFD69B}" type="presParOf" srcId="{6A5F8B89-B9B0-46F7-9A4A-7368DC43EE1F}" destId="{83F633E2-0809-484C-9A4F-D3359D131023}" srcOrd="1" destOrd="0" presId="urn:microsoft.com/office/officeart/2008/layout/LinedList"/>
    <dgm:cxn modelId="{C5E66A45-FA49-44ED-98D7-23BD964F91E1}" type="presParOf" srcId="{83F633E2-0809-484C-9A4F-D3359D131023}" destId="{30F50228-4F8B-4591-AA63-6C51D16C23CB}" srcOrd="0" destOrd="0" presId="urn:microsoft.com/office/officeart/2008/layout/LinedList"/>
    <dgm:cxn modelId="{0AEB5723-7230-420B-9322-B251B2858B4A}" type="presParOf" srcId="{83F633E2-0809-484C-9A4F-D3359D131023}" destId="{5FAD4892-2E66-462C-B5CD-A440FBB9220F}" srcOrd="1" destOrd="0" presId="urn:microsoft.com/office/officeart/2008/layout/LinedList"/>
    <dgm:cxn modelId="{E2DA5845-9D32-48BF-BD25-437940662F76}" type="presParOf" srcId="{6A5F8B89-B9B0-46F7-9A4A-7368DC43EE1F}" destId="{3726E2D0-2FAD-4FDC-9FFF-F2D64FB809C2}" srcOrd="2" destOrd="0" presId="urn:microsoft.com/office/officeart/2008/layout/LinedList"/>
    <dgm:cxn modelId="{A83CF1FA-79A4-4B0B-8580-D8E34DD21A7C}" type="presParOf" srcId="{6A5F8B89-B9B0-46F7-9A4A-7368DC43EE1F}" destId="{1B89472E-E5A4-42E4-97CE-C6D8506A27F5}" srcOrd="3" destOrd="0" presId="urn:microsoft.com/office/officeart/2008/layout/LinedList"/>
    <dgm:cxn modelId="{E1F705D9-BFAE-4C94-9EC9-9F3E01957965}" type="presParOf" srcId="{1B89472E-E5A4-42E4-97CE-C6D8506A27F5}" destId="{8ED028F5-3E3C-4709-AC3F-EF6647640C21}" srcOrd="0" destOrd="0" presId="urn:microsoft.com/office/officeart/2008/layout/LinedList"/>
    <dgm:cxn modelId="{315FB81B-DD3C-4D4E-8701-299DEA10A011}" type="presParOf" srcId="{1B89472E-E5A4-42E4-97CE-C6D8506A27F5}" destId="{2D3F8C41-336B-4ADA-968A-5331D2C5172C}" srcOrd="1" destOrd="0" presId="urn:microsoft.com/office/officeart/2008/layout/LinedList"/>
    <dgm:cxn modelId="{B2B38E3B-489B-46FC-8511-BDC0E1FDB21E}" type="presParOf" srcId="{6A5F8B89-B9B0-46F7-9A4A-7368DC43EE1F}" destId="{BCC7F0FB-D023-4001-8B47-646638C87400}" srcOrd="4" destOrd="0" presId="urn:microsoft.com/office/officeart/2008/layout/LinedList"/>
    <dgm:cxn modelId="{610F708C-1500-494E-A2CA-8894DBF33844}" type="presParOf" srcId="{6A5F8B89-B9B0-46F7-9A4A-7368DC43EE1F}" destId="{D1B67431-CE36-4495-A6F0-EAA98136D9FA}" srcOrd="5" destOrd="0" presId="urn:microsoft.com/office/officeart/2008/layout/LinedList"/>
    <dgm:cxn modelId="{23A330CB-6161-4442-8668-700708E197F7}" type="presParOf" srcId="{D1B67431-CE36-4495-A6F0-EAA98136D9FA}" destId="{DA95BB5B-B732-4788-9A21-329894B90736}" srcOrd="0" destOrd="0" presId="urn:microsoft.com/office/officeart/2008/layout/LinedList"/>
    <dgm:cxn modelId="{8AE2EEC9-96F4-4D09-BBD8-16F73A095EB8}" type="presParOf" srcId="{D1B67431-CE36-4495-A6F0-EAA98136D9FA}" destId="{7A45247D-2894-4E8A-BBAC-FB493A8AFBFF}" srcOrd="1" destOrd="0" presId="urn:microsoft.com/office/officeart/2008/layout/LinedList"/>
    <dgm:cxn modelId="{34780A1D-3D4D-4223-BD61-99AB8CC04AD2}" type="presParOf" srcId="{6A5F8B89-B9B0-46F7-9A4A-7368DC43EE1F}" destId="{AED6D762-D584-4221-B63E-33E1B343AE25}" srcOrd="6" destOrd="0" presId="urn:microsoft.com/office/officeart/2008/layout/LinedList"/>
    <dgm:cxn modelId="{3F36A292-9FE5-46D5-B280-ADB3F9D1638C}" type="presParOf" srcId="{6A5F8B89-B9B0-46F7-9A4A-7368DC43EE1F}" destId="{03C7C4D1-2039-48E7-9175-A1DC09B4AA92}" srcOrd="7" destOrd="0" presId="urn:microsoft.com/office/officeart/2008/layout/LinedList"/>
    <dgm:cxn modelId="{8B2A70DB-E092-400C-82BF-D3FB56A7B030}" type="presParOf" srcId="{03C7C4D1-2039-48E7-9175-A1DC09B4AA92}" destId="{D6C3847D-A0B4-4013-B5D2-1C6C95A1B83E}" srcOrd="0" destOrd="0" presId="urn:microsoft.com/office/officeart/2008/layout/LinedList"/>
    <dgm:cxn modelId="{B36BCF77-4404-48E5-AAFF-74F59BFDBE92}" type="presParOf" srcId="{03C7C4D1-2039-48E7-9175-A1DC09B4AA92}" destId="{9D666F18-8A95-4A13-9748-6CEAA606EC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C9810-AF0E-44FA-8018-B20C8CFD09EE}">
      <dsp:nvSpPr>
        <dsp:cNvPr id="0" name=""/>
        <dsp:cNvSpPr/>
      </dsp:nvSpPr>
      <dsp:spPr>
        <a:xfrm>
          <a:off x="0" y="0"/>
          <a:ext cx="5607050"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0F50228-4F8B-4591-AA63-6C51D16C23CB}">
      <dsp:nvSpPr>
        <dsp:cNvPr id="0" name=""/>
        <dsp:cNvSpPr/>
      </dsp:nvSpPr>
      <dsp:spPr>
        <a:xfrm>
          <a:off x="0" y="0"/>
          <a:ext cx="5607050" cy="123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ZA" sz="1900" kern="1200"/>
            <a:t>As can be seen in the next slide, CPI has peaked around 2008 and in 2022.</a:t>
          </a:r>
          <a:endParaRPr lang="en-US" sz="1900" kern="1200"/>
        </a:p>
      </dsp:txBody>
      <dsp:txXfrm>
        <a:off x="0" y="0"/>
        <a:ext cx="5607050" cy="1231899"/>
      </dsp:txXfrm>
    </dsp:sp>
    <dsp:sp modelId="{3726E2D0-2FAD-4FDC-9FFF-F2D64FB809C2}">
      <dsp:nvSpPr>
        <dsp:cNvPr id="0" name=""/>
        <dsp:cNvSpPr/>
      </dsp:nvSpPr>
      <dsp:spPr>
        <a:xfrm>
          <a:off x="0" y="1231899"/>
          <a:ext cx="5607050" cy="0"/>
        </a:xfrm>
        <a:prstGeom prst="line">
          <a:avLst/>
        </a:prstGeom>
        <a:gradFill rotWithShape="0">
          <a:gsLst>
            <a:gs pos="0">
              <a:schemeClr val="accent2">
                <a:hueOff val="-3450629"/>
                <a:satOff val="15286"/>
                <a:lumOff val="-5621"/>
                <a:alphaOff val="0"/>
                <a:tint val="97000"/>
                <a:satMod val="100000"/>
                <a:lumMod val="102000"/>
              </a:schemeClr>
            </a:gs>
            <a:gs pos="50000">
              <a:schemeClr val="accent2">
                <a:hueOff val="-3450629"/>
                <a:satOff val="15286"/>
                <a:lumOff val="-5621"/>
                <a:alphaOff val="0"/>
                <a:shade val="100000"/>
                <a:satMod val="103000"/>
                <a:lumMod val="100000"/>
              </a:schemeClr>
            </a:gs>
            <a:gs pos="100000">
              <a:schemeClr val="accent2">
                <a:hueOff val="-3450629"/>
                <a:satOff val="15286"/>
                <a:lumOff val="-5621"/>
                <a:alphaOff val="0"/>
                <a:shade val="93000"/>
                <a:satMod val="110000"/>
                <a:lumMod val="99000"/>
              </a:schemeClr>
            </a:gs>
          </a:gsLst>
          <a:lin ang="5400000" scaled="0"/>
        </a:gradFill>
        <a:ln w="6350" cap="flat" cmpd="sng" algn="ctr">
          <a:solidFill>
            <a:schemeClr val="accent2">
              <a:hueOff val="-3450629"/>
              <a:satOff val="15286"/>
              <a:lumOff val="-562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ED028F5-3E3C-4709-AC3F-EF6647640C21}">
      <dsp:nvSpPr>
        <dsp:cNvPr id="0" name=""/>
        <dsp:cNvSpPr/>
      </dsp:nvSpPr>
      <dsp:spPr>
        <a:xfrm>
          <a:off x="0" y="1231899"/>
          <a:ext cx="5607050" cy="123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ZA" sz="1900" kern="1200"/>
            <a:t>In 2008, it was likely caused by the well known recession that occurred at that time.</a:t>
          </a:r>
          <a:endParaRPr lang="en-US" sz="1900" kern="1200"/>
        </a:p>
      </dsp:txBody>
      <dsp:txXfrm>
        <a:off x="0" y="1231899"/>
        <a:ext cx="5607050" cy="1231899"/>
      </dsp:txXfrm>
    </dsp:sp>
    <dsp:sp modelId="{BCC7F0FB-D023-4001-8B47-646638C87400}">
      <dsp:nvSpPr>
        <dsp:cNvPr id="0" name=""/>
        <dsp:cNvSpPr/>
      </dsp:nvSpPr>
      <dsp:spPr>
        <a:xfrm>
          <a:off x="0" y="2463799"/>
          <a:ext cx="5607050" cy="0"/>
        </a:xfrm>
        <a:prstGeom prst="line">
          <a:avLst/>
        </a:prstGeom>
        <a:gradFill rotWithShape="0">
          <a:gsLst>
            <a:gs pos="0">
              <a:schemeClr val="accent2">
                <a:hueOff val="-6901259"/>
                <a:satOff val="30573"/>
                <a:lumOff val="-11243"/>
                <a:alphaOff val="0"/>
                <a:tint val="97000"/>
                <a:satMod val="100000"/>
                <a:lumMod val="102000"/>
              </a:schemeClr>
            </a:gs>
            <a:gs pos="50000">
              <a:schemeClr val="accent2">
                <a:hueOff val="-6901259"/>
                <a:satOff val="30573"/>
                <a:lumOff val="-11243"/>
                <a:alphaOff val="0"/>
                <a:shade val="100000"/>
                <a:satMod val="103000"/>
                <a:lumMod val="100000"/>
              </a:schemeClr>
            </a:gs>
            <a:gs pos="100000">
              <a:schemeClr val="accent2">
                <a:hueOff val="-6901259"/>
                <a:satOff val="30573"/>
                <a:lumOff val="-11243"/>
                <a:alphaOff val="0"/>
                <a:shade val="93000"/>
                <a:satMod val="110000"/>
                <a:lumMod val="99000"/>
              </a:schemeClr>
            </a:gs>
          </a:gsLst>
          <a:lin ang="5400000" scaled="0"/>
        </a:gradFill>
        <a:ln w="6350" cap="flat" cmpd="sng" algn="ctr">
          <a:solidFill>
            <a:schemeClr val="accent2">
              <a:hueOff val="-6901259"/>
              <a:satOff val="30573"/>
              <a:lumOff val="-1124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A95BB5B-B732-4788-9A21-329894B90736}">
      <dsp:nvSpPr>
        <dsp:cNvPr id="0" name=""/>
        <dsp:cNvSpPr/>
      </dsp:nvSpPr>
      <dsp:spPr>
        <a:xfrm>
          <a:off x="0" y="2463799"/>
          <a:ext cx="5607050" cy="123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ZA" sz="1900" kern="1200"/>
            <a:t>In 2022, there was a war between Russia and Ukraine and the after effects of Covid 19 were still in effect. </a:t>
          </a:r>
          <a:endParaRPr lang="en-US" sz="1900" kern="1200"/>
        </a:p>
      </dsp:txBody>
      <dsp:txXfrm>
        <a:off x="0" y="2463799"/>
        <a:ext cx="5607050" cy="1231899"/>
      </dsp:txXfrm>
    </dsp:sp>
    <dsp:sp modelId="{AED6D762-D584-4221-B63E-33E1B343AE25}">
      <dsp:nvSpPr>
        <dsp:cNvPr id="0" name=""/>
        <dsp:cNvSpPr/>
      </dsp:nvSpPr>
      <dsp:spPr>
        <a:xfrm>
          <a:off x="0" y="3695699"/>
          <a:ext cx="5607050" cy="0"/>
        </a:xfrm>
        <a:prstGeom prst="line">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w="6350" cap="flat" cmpd="sng" algn="ctr">
          <a:solidFill>
            <a:schemeClr val="accent2">
              <a:hueOff val="-10351888"/>
              <a:satOff val="45859"/>
              <a:lumOff val="-1686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6C3847D-A0B4-4013-B5D2-1C6C95A1B83E}">
      <dsp:nvSpPr>
        <dsp:cNvPr id="0" name=""/>
        <dsp:cNvSpPr/>
      </dsp:nvSpPr>
      <dsp:spPr>
        <a:xfrm>
          <a:off x="0" y="3695699"/>
          <a:ext cx="5607050" cy="123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ZA" sz="1900" kern="1200"/>
            <a:t>After Covid, the Bank made a decision to keep interest rates very low in order to boost the economy. This can be seen in the next slide. It is generally known that low interest rates result in high inflation.</a:t>
          </a:r>
          <a:endParaRPr lang="en-US" sz="1900" kern="1200"/>
        </a:p>
      </dsp:txBody>
      <dsp:txXfrm>
        <a:off x="0" y="3695699"/>
        <a:ext cx="5607050" cy="1231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8054153-5139-4509-8365-9EBB5BA0BDBB}" type="datetimeFigureOut">
              <a:rPr lang="en-ZA" smtClean="0"/>
              <a:t>2022/10/24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4057225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54153-5139-4509-8365-9EBB5BA0BDBB}" type="datetimeFigureOut">
              <a:rPr lang="en-ZA" smtClean="0"/>
              <a:t>2022/10/24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93592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54153-5139-4509-8365-9EBB5BA0BDBB}" type="datetimeFigureOut">
              <a:rPr lang="en-ZA" smtClean="0"/>
              <a:t>2022/10/24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79368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54153-5139-4509-8365-9EBB5BA0BDBB}" type="datetimeFigureOut">
              <a:rPr lang="en-ZA" smtClean="0"/>
              <a:t>2022/10/24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80184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8054153-5139-4509-8365-9EBB5BA0BDBB}" type="datetimeFigureOut">
              <a:rPr lang="en-ZA" smtClean="0"/>
              <a:t>2022/10/24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2259563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8054153-5139-4509-8365-9EBB5BA0BDBB}" type="datetimeFigureOut">
              <a:rPr lang="en-ZA" smtClean="0"/>
              <a:t>2022/10/24</a:t>
            </a:fld>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23255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8054153-5139-4509-8365-9EBB5BA0BDBB}" type="datetimeFigureOut">
              <a:rPr lang="en-ZA" smtClean="0"/>
              <a:t>2022/10/24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E5C3BC8-A556-4BFD-8464-20FE6913ACCA}" type="slidenum">
              <a:rPr lang="en-ZA" smtClean="0"/>
              <a:t>‹#›</a:t>
            </a:fld>
            <a:endParaRPr lang="en-Z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9152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54153-5139-4509-8365-9EBB5BA0BDBB}" type="datetimeFigureOut">
              <a:rPr lang="en-ZA" smtClean="0"/>
              <a:t>2022/10/24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5358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54153-5139-4509-8365-9EBB5BA0BDBB}" type="datetimeFigureOut">
              <a:rPr lang="en-ZA" smtClean="0"/>
              <a:t>2022/10/24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252380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8054153-5139-4509-8365-9EBB5BA0BDBB}" type="datetimeFigureOut">
              <a:rPr lang="en-ZA" smtClean="0"/>
              <a:t>2022/10/24</a:t>
            </a:fld>
            <a:endParaRPr lang="en-Z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1" name="Slide Number Placeholder 10"/>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371211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8054153-5139-4509-8365-9EBB5BA0BDBB}" type="datetimeFigureOut">
              <a:rPr lang="en-ZA" smtClean="0"/>
              <a:t>2022/10/24</a:t>
            </a:fld>
            <a:endParaRPr lang="en-Z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0" name="Slide Number Placeholder 9"/>
          <p:cNvSpPr>
            <a:spLocks noGrp="1"/>
          </p:cNvSpPr>
          <p:nvPr>
            <p:ph type="sldNum" sz="quarter" idx="12"/>
          </p:nvPr>
        </p:nvSpPr>
        <p:spPr/>
        <p:txBody>
          <a:bodyPr/>
          <a:lstStyle/>
          <a:p>
            <a:fld id="{5E5C3BC8-A556-4BFD-8464-20FE6913ACCA}" type="slidenum">
              <a:rPr lang="en-ZA" smtClean="0"/>
              <a:t>‹#›</a:t>
            </a:fld>
            <a:endParaRPr lang="en-ZA"/>
          </a:p>
        </p:txBody>
      </p:sp>
    </p:spTree>
    <p:extLst>
      <p:ext uri="{BB962C8B-B14F-4D97-AF65-F5344CB8AC3E}">
        <p14:creationId xmlns:p14="http://schemas.microsoft.com/office/powerpoint/2010/main" val="117410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8054153-5139-4509-8365-9EBB5BA0BDBB}" type="datetimeFigureOut">
              <a:rPr lang="en-ZA" smtClean="0"/>
              <a:t>2022/10/24</a:t>
            </a:fld>
            <a:endParaRPr lang="en-Z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Z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5C3BC8-A556-4BFD-8464-20FE6913ACCA}" type="slidenum">
              <a:rPr lang="en-ZA" smtClean="0"/>
              <a:t>‹#›</a:t>
            </a:fld>
            <a:endParaRPr lang="en-ZA"/>
          </a:p>
        </p:txBody>
      </p:sp>
    </p:spTree>
    <p:extLst>
      <p:ext uri="{BB962C8B-B14F-4D97-AF65-F5344CB8AC3E}">
        <p14:creationId xmlns:p14="http://schemas.microsoft.com/office/powerpoint/2010/main" val="3028446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DE0A-AC4F-DEAD-0BAF-8C4191439C49}"/>
              </a:ext>
            </a:extLst>
          </p:cNvPr>
          <p:cNvSpPr>
            <a:spLocks noGrp="1"/>
          </p:cNvSpPr>
          <p:nvPr>
            <p:ph type="ctrTitle"/>
          </p:nvPr>
        </p:nvSpPr>
        <p:spPr>
          <a:xfrm>
            <a:off x="1600200" y="2286000"/>
            <a:ext cx="8991600" cy="1828800"/>
          </a:xfrm>
          <a:noFill/>
          <a:ln>
            <a:solidFill>
              <a:schemeClr val="tx1"/>
            </a:solidFill>
          </a:ln>
        </p:spPr>
        <p:txBody>
          <a:bodyPr>
            <a:normAutofit/>
          </a:bodyPr>
          <a:lstStyle/>
          <a:p>
            <a:r>
              <a:rPr lang="en-ZA" sz="3200" dirty="0">
                <a:solidFill>
                  <a:schemeClr val="tx1"/>
                </a:solidFill>
              </a:rPr>
              <a:t>BOTSWANA CUSTOMER PRICE Index study</a:t>
            </a:r>
          </a:p>
        </p:txBody>
      </p:sp>
      <p:sp>
        <p:nvSpPr>
          <p:cNvPr id="3" name="Subtitle 2">
            <a:extLst>
              <a:ext uri="{FF2B5EF4-FFF2-40B4-BE49-F238E27FC236}">
                <a16:creationId xmlns:a16="http://schemas.microsoft.com/office/drawing/2014/main" id="{3903CB61-D60B-9CFD-6D11-06967159BFD8}"/>
              </a:ext>
            </a:extLst>
          </p:cNvPr>
          <p:cNvSpPr>
            <a:spLocks noGrp="1"/>
          </p:cNvSpPr>
          <p:nvPr>
            <p:ph type="subTitle" idx="1"/>
          </p:nvPr>
        </p:nvSpPr>
        <p:spPr>
          <a:xfrm>
            <a:off x="2695194" y="4483290"/>
            <a:ext cx="6801612" cy="1329208"/>
          </a:xfrm>
        </p:spPr>
        <p:txBody>
          <a:bodyPr>
            <a:normAutofit/>
          </a:bodyPr>
          <a:lstStyle/>
          <a:p>
            <a:r>
              <a:rPr lang="en-ZA" dirty="0"/>
              <a:t>A look into Botswana’s Inflation Rates and whether or not they can be predicted.</a:t>
            </a:r>
          </a:p>
        </p:txBody>
      </p:sp>
    </p:spTree>
    <p:extLst>
      <p:ext uri="{BB962C8B-B14F-4D97-AF65-F5344CB8AC3E}">
        <p14:creationId xmlns:p14="http://schemas.microsoft.com/office/powerpoint/2010/main" val="180015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C2592-7B3F-3BF1-F46D-E0890F44A04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ZA" sz="2100">
                <a:solidFill>
                  <a:srgbClr val="FFFFFF"/>
                </a:solidFill>
              </a:rPr>
              <a:t>CPI DISTRIBUTIONS FROM 2008 TO 2022</a:t>
            </a:r>
          </a:p>
        </p:txBody>
      </p:sp>
      <p:sp>
        <p:nvSpPr>
          <p:cNvPr id="3" name="Content Placeholder 2">
            <a:extLst>
              <a:ext uri="{FF2B5EF4-FFF2-40B4-BE49-F238E27FC236}">
                <a16:creationId xmlns:a16="http://schemas.microsoft.com/office/drawing/2014/main" id="{540BF079-B7DC-92CB-D942-B4ADBB9459FB}"/>
              </a:ext>
            </a:extLst>
          </p:cNvPr>
          <p:cNvSpPr>
            <a:spLocks noGrp="1"/>
          </p:cNvSpPr>
          <p:nvPr>
            <p:ph idx="1"/>
          </p:nvPr>
        </p:nvSpPr>
        <p:spPr>
          <a:xfrm>
            <a:off x="5591695" y="1402080"/>
            <a:ext cx="5320696" cy="4053840"/>
          </a:xfrm>
        </p:spPr>
        <p:txBody>
          <a:bodyPr anchor="ctr">
            <a:normAutofit/>
          </a:bodyPr>
          <a:lstStyle/>
          <a:p>
            <a:r>
              <a:rPr lang="en-ZA" dirty="0"/>
              <a:t>CPI distribution does not vary much except around 2008 and 2022. </a:t>
            </a:r>
          </a:p>
          <a:p>
            <a:r>
              <a:rPr lang="en-ZA" dirty="0"/>
              <a:t>As discussed earlier, the variance in those years is likely due to the global recession and Covid 19/War between Russia and Ukraine.</a:t>
            </a:r>
          </a:p>
          <a:p>
            <a:r>
              <a:rPr lang="en-ZA" dirty="0"/>
              <a:t>The central bank looks to stabilize the CPI and keep it between 3 and 6% as they managed to do this quite effectively from 2015 to 2020.</a:t>
            </a:r>
          </a:p>
        </p:txBody>
      </p:sp>
    </p:spTree>
    <p:extLst>
      <p:ext uri="{BB962C8B-B14F-4D97-AF65-F5344CB8AC3E}">
        <p14:creationId xmlns:p14="http://schemas.microsoft.com/office/powerpoint/2010/main" val="159207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A1C6B0E-2D59-74D2-1FD3-500F489CBBF7}"/>
              </a:ext>
            </a:extLst>
          </p:cNvPr>
          <p:cNvPicPr>
            <a:picLocks noGrp="1" noChangeAspect="1"/>
          </p:cNvPicPr>
          <p:nvPr>
            <p:ph idx="1"/>
          </p:nvPr>
        </p:nvPicPr>
        <p:blipFill>
          <a:blip r:embed="rId2"/>
          <a:stretch>
            <a:fillRect/>
          </a:stretch>
        </p:blipFill>
        <p:spPr>
          <a:xfrm>
            <a:off x="3126908" y="1271015"/>
            <a:ext cx="6565731" cy="4431869"/>
          </a:xfrm>
          <a:prstGeom prst="rect">
            <a:avLst/>
          </a:prstGeom>
        </p:spPr>
      </p:pic>
      <p:sp>
        <p:nvSpPr>
          <p:cNvPr id="14"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D9E6A-D8CF-D63C-E723-686313DF1FD9}"/>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700">
                <a:solidFill>
                  <a:srgbClr val="FFFFFF"/>
                </a:solidFill>
              </a:rPr>
              <a:t>A Dashboard showing Cpi trends compared with interest rates (bobc 7 days)</a:t>
            </a:r>
          </a:p>
        </p:txBody>
      </p:sp>
    </p:spTree>
    <p:extLst>
      <p:ext uri="{BB962C8B-B14F-4D97-AF65-F5344CB8AC3E}">
        <p14:creationId xmlns:p14="http://schemas.microsoft.com/office/powerpoint/2010/main" val="307027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1206D-E22B-E264-6D58-35B93219BA31}"/>
              </a:ext>
            </a:extLst>
          </p:cNvPr>
          <p:cNvSpPr>
            <a:spLocks noGrp="1"/>
          </p:cNvSpPr>
          <p:nvPr>
            <p:ph type="title"/>
          </p:nvPr>
        </p:nvSpPr>
        <p:spPr>
          <a:xfrm>
            <a:off x="2231136" y="467418"/>
            <a:ext cx="7729728" cy="1188720"/>
          </a:xfrm>
          <a:solidFill>
            <a:srgbClr val="FFFFFF"/>
          </a:solidFill>
        </p:spPr>
        <p:txBody>
          <a:bodyPr>
            <a:normAutofit/>
          </a:bodyPr>
          <a:lstStyle/>
          <a:p>
            <a:r>
              <a:rPr lang="en-ZA" dirty="0"/>
              <a:t>Conclusion</a:t>
            </a:r>
          </a:p>
        </p:txBody>
      </p:sp>
      <p:sp>
        <p:nvSpPr>
          <p:cNvPr id="3" name="Content Placeholder 2">
            <a:extLst>
              <a:ext uri="{FF2B5EF4-FFF2-40B4-BE49-F238E27FC236}">
                <a16:creationId xmlns:a16="http://schemas.microsoft.com/office/drawing/2014/main" id="{B23CC1F9-B120-E8F7-765D-FA1E8151C0D0}"/>
              </a:ext>
            </a:extLst>
          </p:cNvPr>
          <p:cNvSpPr>
            <a:spLocks noGrp="1"/>
          </p:cNvSpPr>
          <p:nvPr>
            <p:ph idx="1"/>
          </p:nvPr>
        </p:nvSpPr>
        <p:spPr>
          <a:xfrm>
            <a:off x="1706062" y="2291262"/>
            <a:ext cx="8779512" cy="2879256"/>
          </a:xfrm>
        </p:spPr>
        <p:txBody>
          <a:bodyPr>
            <a:normAutofit/>
          </a:bodyPr>
          <a:lstStyle/>
          <a:p>
            <a:r>
              <a:rPr lang="en-ZA">
                <a:solidFill>
                  <a:srgbClr val="404040"/>
                </a:solidFill>
              </a:rPr>
              <a:t>There wasn’t much of a correlation between CPI and the currencies in the dataset.  USD had the highest correlation of 0.599.</a:t>
            </a:r>
          </a:p>
          <a:p>
            <a:r>
              <a:rPr lang="en-ZA">
                <a:solidFill>
                  <a:srgbClr val="404040"/>
                </a:solidFill>
              </a:rPr>
              <a:t>Interest rate clearly had an immense impact on CPI. It was the main monetary tool used to control inflation rates.</a:t>
            </a:r>
          </a:p>
          <a:p>
            <a:r>
              <a:rPr lang="en-ZA">
                <a:solidFill>
                  <a:srgbClr val="404040"/>
                </a:solidFill>
              </a:rPr>
              <a:t>The true effect of interest rate isn’t very clear because it is used in response to events that affect the economy. The central bank predicts the effects of events on inflation and responds by setting interest rates that will bring inflation back to the range of 3% to 6%.</a:t>
            </a:r>
          </a:p>
        </p:txBody>
      </p:sp>
    </p:spTree>
    <p:extLst>
      <p:ext uri="{BB962C8B-B14F-4D97-AF65-F5344CB8AC3E}">
        <p14:creationId xmlns:p14="http://schemas.microsoft.com/office/powerpoint/2010/main" val="147680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C2586-9768-7B1D-F348-C6A11C22B4C2}"/>
              </a:ext>
            </a:extLst>
          </p:cNvPr>
          <p:cNvSpPr>
            <a:spLocks noGrp="1"/>
          </p:cNvSpPr>
          <p:nvPr>
            <p:ph type="title"/>
          </p:nvPr>
        </p:nvSpPr>
        <p:spPr>
          <a:xfrm>
            <a:off x="2231136" y="467418"/>
            <a:ext cx="7729728" cy="1188720"/>
          </a:xfrm>
          <a:solidFill>
            <a:srgbClr val="FFFFFF"/>
          </a:solidFill>
        </p:spPr>
        <p:txBody>
          <a:bodyPr>
            <a:normAutofit/>
          </a:bodyPr>
          <a:lstStyle/>
          <a:p>
            <a:r>
              <a:rPr lang="en-ZA" dirty="0"/>
              <a:t>INTRODUCTION</a:t>
            </a:r>
          </a:p>
        </p:txBody>
      </p:sp>
      <p:sp>
        <p:nvSpPr>
          <p:cNvPr id="3" name="Content Placeholder 2">
            <a:extLst>
              <a:ext uri="{FF2B5EF4-FFF2-40B4-BE49-F238E27FC236}">
                <a16:creationId xmlns:a16="http://schemas.microsoft.com/office/drawing/2014/main" id="{FEDE2DBE-C7FB-0285-98DE-901336B08130}"/>
              </a:ext>
            </a:extLst>
          </p:cNvPr>
          <p:cNvSpPr>
            <a:spLocks noGrp="1"/>
          </p:cNvSpPr>
          <p:nvPr>
            <p:ph idx="1"/>
          </p:nvPr>
        </p:nvSpPr>
        <p:spPr>
          <a:xfrm>
            <a:off x="1706062" y="2291262"/>
            <a:ext cx="8779512" cy="2879256"/>
          </a:xfrm>
        </p:spPr>
        <p:txBody>
          <a:bodyPr>
            <a:normAutofit/>
          </a:bodyPr>
          <a:lstStyle/>
          <a:p>
            <a:r>
              <a:rPr lang="en-ZA" dirty="0">
                <a:solidFill>
                  <a:srgbClr val="404040"/>
                </a:solidFill>
              </a:rPr>
              <a:t>Inflation is the increase in price of general goods and services in a country.</a:t>
            </a:r>
          </a:p>
          <a:p>
            <a:r>
              <a:rPr lang="en-ZA" dirty="0">
                <a:solidFill>
                  <a:srgbClr val="404040"/>
                </a:solidFill>
              </a:rPr>
              <a:t>The most popular measure of inflation is CPI (Customer Price Index).</a:t>
            </a:r>
          </a:p>
          <a:p>
            <a:r>
              <a:rPr lang="en-ZA" dirty="0">
                <a:solidFill>
                  <a:srgbClr val="404040"/>
                </a:solidFill>
              </a:rPr>
              <a:t>Central Bank of a country looks to control inflation in order to stabilize the country’s economy and attract investors.</a:t>
            </a:r>
          </a:p>
          <a:p>
            <a:r>
              <a:rPr lang="en-ZA" dirty="0">
                <a:solidFill>
                  <a:srgbClr val="404040"/>
                </a:solidFill>
              </a:rPr>
              <a:t>Central Banks control inflation using monetary policy instruments. A major example is the interest rate at which they lend money to commercial banks.  Another example is imposing reserve requirement for commercial banks.</a:t>
            </a:r>
          </a:p>
          <a:p>
            <a:r>
              <a:rPr lang="en-ZA" dirty="0">
                <a:solidFill>
                  <a:srgbClr val="404040"/>
                </a:solidFill>
              </a:rPr>
              <a:t>The central bank of Botswana is called the Bank of Botswana.</a:t>
            </a:r>
          </a:p>
          <a:p>
            <a:endParaRPr lang="en-ZA" dirty="0">
              <a:solidFill>
                <a:srgbClr val="404040"/>
              </a:solidFill>
            </a:endParaRPr>
          </a:p>
        </p:txBody>
      </p:sp>
    </p:spTree>
    <p:extLst>
      <p:ext uri="{BB962C8B-B14F-4D97-AF65-F5344CB8AC3E}">
        <p14:creationId xmlns:p14="http://schemas.microsoft.com/office/powerpoint/2010/main" val="189383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EB456-2FCE-BEF3-F767-81A530E0696A}"/>
              </a:ext>
            </a:extLst>
          </p:cNvPr>
          <p:cNvSpPr>
            <a:spLocks noGrp="1"/>
          </p:cNvSpPr>
          <p:nvPr>
            <p:ph type="title"/>
          </p:nvPr>
        </p:nvSpPr>
        <p:spPr>
          <a:xfrm>
            <a:off x="2231136" y="467418"/>
            <a:ext cx="7729728" cy="1188720"/>
          </a:xfrm>
          <a:solidFill>
            <a:srgbClr val="FFFFFF"/>
          </a:solidFill>
        </p:spPr>
        <p:txBody>
          <a:bodyPr>
            <a:normAutofit/>
          </a:bodyPr>
          <a:lstStyle/>
          <a:p>
            <a:r>
              <a:rPr lang="en-ZA" dirty="0"/>
              <a:t>Data Sourcing</a:t>
            </a:r>
          </a:p>
        </p:txBody>
      </p:sp>
      <p:sp>
        <p:nvSpPr>
          <p:cNvPr id="3" name="Content Placeholder 2">
            <a:extLst>
              <a:ext uri="{FF2B5EF4-FFF2-40B4-BE49-F238E27FC236}">
                <a16:creationId xmlns:a16="http://schemas.microsoft.com/office/drawing/2014/main" id="{AE64AD6D-F39D-3EA9-13D8-76D8412ADECB}"/>
              </a:ext>
            </a:extLst>
          </p:cNvPr>
          <p:cNvSpPr>
            <a:spLocks noGrp="1"/>
          </p:cNvSpPr>
          <p:nvPr>
            <p:ph idx="1"/>
          </p:nvPr>
        </p:nvSpPr>
        <p:spPr>
          <a:xfrm>
            <a:off x="1706062" y="2291262"/>
            <a:ext cx="8779512" cy="2879256"/>
          </a:xfrm>
        </p:spPr>
        <p:txBody>
          <a:bodyPr>
            <a:normAutofit/>
          </a:bodyPr>
          <a:lstStyle/>
          <a:p>
            <a:r>
              <a:rPr lang="en-ZA" dirty="0">
                <a:solidFill>
                  <a:srgbClr val="404040"/>
                </a:solidFill>
              </a:rPr>
              <a:t>The data for this project was sourced from the Bank of Botswana website and the exchange rate data for South Africa is from the South African Reserve Bank website.</a:t>
            </a:r>
          </a:p>
          <a:p>
            <a:r>
              <a:rPr lang="en-ZA" dirty="0">
                <a:solidFill>
                  <a:srgbClr val="404040"/>
                </a:solidFill>
              </a:rPr>
              <a:t>The data came in the form of csv files. There was a file for CPI data, one for exchange rate data, and another one for interest rates. The tables were joined together based on the date field.</a:t>
            </a:r>
          </a:p>
          <a:p>
            <a:r>
              <a:rPr lang="en-ZA" dirty="0">
                <a:solidFill>
                  <a:srgbClr val="404040"/>
                </a:solidFill>
              </a:rPr>
              <a:t>The data was assumed to be coming from a reliable source since it was extracted from official central bank websites.</a:t>
            </a:r>
          </a:p>
        </p:txBody>
      </p:sp>
    </p:spTree>
    <p:extLst>
      <p:ext uri="{BB962C8B-B14F-4D97-AF65-F5344CB8AC3E}">
        <p14:creationId xmlns:p14="http://schemas.microsoft.com/office/powerpoint/2010/main" val="205360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3E961-B5C8-3C81-D865-036F72AF90B9}"/>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ZA">
                <a:solidFill>
                  <a:srgbClr val="404040"/>
                </a:solidFill>
              </a:rPr>
              <a:t>Data content</a:t>
            </a:r>
          </a:p>
        </p:txBody>
      </p:sp>
      <p:sp>
        <p:nvSpPr>
          <p:cNvPr id="3" name="Content Placeholder 2">
            <a:extLst>
              <a:ext uri="{FF2B5EF4-FFF2-40B4-BE49-F238E27FC236}">
                <a16:creationId xmlns:a16="http://schemas.microsoft.com/office/drawing/2014/main" id="{95DFA682-598A-5FB3-7F79-151D2DAFFA5C}"/>
              </a:ext>
            </a:extLst>
          </p:cNvPr>
          <p:cNvSpPr>
            <a:spLocks noGrp="1"/>
          </p:cNvSpPr>
          <p:nvPr>
            <p:ph idx="1"/>
          </p:nvPr>
        </p:nvSpPr>
        <p:spPr>
          <a:xfrm>
            <a:off x="3238831" y="2638044"/>
            <a:ext cx="5714338" cy="3101983"/>
          </a:xfrm>
        </p:spPr>
        <p:txBody>
          <a:bodyPr>
            <a:normAutofit fontScale="92500" lnSpcReduction="10000"/>
          </a:bodyPr>
          <a:lstStyle/>
          <a:p>
            <a:pPr>
              <a:lnSpc>
                <a:spcPct val="90000"/>
              </a:lnSpc>
            </a:pPr>
            <a:r>
              <a:rPr lang="en-ZA" sz="1500" dirty="0"/>
              <a:t>The Bank has an objective to keep inflation rate between 3 and 6 percent and makes adjustment to interest rates through its monetary policy tools. This is expected to have a significant impact on the data.</a:t>
            </a:r>
          </a:p>
          <a:p>
            <a:pPr>
              <a:lnSpc>
                <a:spcPct val="90000"/>
              </a:lnSpc>
            </a:pPr>
            <a:r>
              <a:rPr lang="en-ZA" sz="1500" dirty="0"/>
              <a:t>The data includes exchange rates for Pula (Botswana’s currency) with Special Drawing Rights as well as the 5 currencies that influence them. Namely: Chinese Renminbi (CHN), USD, GBP, EUR, and YEN. It also includes the exchange rate for the South African Rand which is known to have a big impact on Botswana’s inflation rate.</a:t>
            </a:r>
          </a:p>
          <a:p>
            <a:pPr>
              <a:lnSpc>
                <a:spcPct val="90000"/>
              </a:lnSpc>
            </a:pPr>
            <a:r>
              <a:rPr lang="en-ZA" sz="1500" dirty="0"/>
              <a:t>The data also includes Interest Rates for Bank of Botswana Certificates (BOBC’s). This includes the BOBC 7 DAYS (7 days to maturity) and BOBC 1 MONTH (1 month to maturity). This is how the Central Bank makes short term loans to commercial banks.</a:t>
            </a:r>
          </a:p>
          <a:p>
            <a:pPr>
              <a:lnSpc>
                <a:spcPct val="90000"/>
              </a:lnSpc>
            </a:pPr>
            <a:r>
              <a:rPr lang="en-ZA" sz="1500" dirty="0"/>
              <a:t>There are also fields for CPI, CPIXA, AND CPIT. These are all measures of inflation. It was decided that CPI would be used as the main measure, and so it was the target variable for modelling.</a:t>
            </a:r>
          </a:p>
          <a:p>
            <a:pPr>
              <a:lnSpc>
                <a:spcPct val="90000"/>
              </a:lnSpc>
            </a:pPr>
            <a:endParaRPr lang="en-ZA" sz="1500" dirty="0"/>
          </a:p>
        </p:txBody>
      </p:sp>
    </p:spTree>
    <p:extLst>
      <p:ext uri="{BB962C8B-B14F-4D97-AF65-F5344CB8AC3E}">
        <p14:creationId xmlns:p14="http://schemas.microsoft.com/office/powerpoint/2010/main" val="8573618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A8E61-7028-4934-A3A5-AFB99BFE0B4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ZA" sz="2300" dirty="0">
                <a:solidFill>
                  <a:srgbClr val="FFFFFF"/>
                </a:solidFill>
              </a:rPr>
              <a:t>Data Wrangling</a:t>
            </a:r>
          </a:p>
        </p:txBody>
      </p:sp>
      <p:sp>
        <p:nvSpPr>
          <p:cNvPr id="3" name="Content Placeholder 2">
            <a:extLst>
              <a:ext uri="{FF2B5EF4-FFF2-40B4-BE49-F238E27FC236}">
                <a16:creationId xmlns:a16="http://schemas.microsoft.com/office/drawing/2014/main" id="{E8E38DD9-99AC-4685-2A30-C277839B64A9}"/>
              </a:ext>
            </a:extLst>
          </p:cNvPr>
          <p:cNvSpPr>
            <a:spLocks noGrp="1"/>
          </p:cNvSpPr>
          <p:nvPr>
            <p:ph idx="1"/>
          </p:nvPr>
        </p:nvSpPr>
        <p:spPr>
          <a:xfrm>
            <a:off x="5591695" y="1402080"/>
            <a:ext cx="5320696" cy="4053840"/>
          </a:xfrm>
        </p:spPr>
        <p:txBody>
          <a:bodyPr anchor="ctr">
            <a:normAutofit/>
          </a:bodyPr>
          <a:lstStyle/>
          <a:p>
            <a:r>
              <a:rPr lang="en-ZA" dirty="0"/>
              <a:t>Three tables were joined to create the dataset that was used. </a:t>
            </a:r>
          </a:p>
          <a:p>
            <a:r>
              <a:rPr lang="en-ZA" dirty="0"/>
              <a:t>The resulting table had a lot of missing values that needed addressing.</a:t>
            </a:r>
          </a:p>
          <a:p>
            <a:r>
              <a:rPr lang="en-ZA" dirty="0"/>
              <a:t>For the 1 month BOBC, it only started being used in 2022. So most of its values were missing. It was kept and filled using forward fill, but it could’ve also been removed from the data.</a:t>
            </a:r>
          </a:p>
          <a:p>
            <a:r>
              <a:rPr lang="en-ZA" dirty="0"/>
              <a:t>Currency data were filled using average values.</a:t>
            </a:r>
          </a:p>
          <a:p>
            <a:r>
              <a:rPr lang="en-ZA" dirty="0"/>
              <a:t>CPI data was forward filled since it came as monthly data instead of daily data.</a:t>
            </a:r>
          </a:p>
        </p:txBody>
      </p:sp>
    </p:spTree>
    <p:extLst>
      <p:ext uri="{BB962C8B-B14F-4D97-AF65-F5344CB8AC3E}">
        <p14:creationId xmlns:p14="http://schemas.microsoft.com/office/powerpoint/2010/main" val="182542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76581DD-26B4-26CE-9D89-5587D0038CB9}"/>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ZA">
                <a:solidFill>
                  <a:schemeClr val="bg1"/>
                </a:solidFill>
              </a:rPr>
              <a:t>EXPLORATORY DATA ANALYSIS</a:t>
            </a:r>
          </a:p>
        </p:txBody>
      </p:sp>
      <p:graphicFrame>
        <p:nvGraphicFramePr>
          <p:cNvPr id="6" name="Content Placeholder 2">
            <a:extLst>
              <a:ext uri="{FF2B5EF4-FFF2-40B4-BE49-F238E27FC236}">
                <a16:creationId xmlns:a16="http://schemas.microsoft.com/office/drawing/2014/main" id="{6CAE9886-E15D-5BFC-7E28-BDD41C6B51B8}"/>
              </a:ext>
            </a:extLst>
          </p:cNvPr>
          <p:cNvGraphicFramePr>
            <a:graphicFrameLocks noGrp="1"/>
          </p:cNvGraphicFramePr>
          <p:nvPr>
            <p:ph idx="1"/>
            <p:extLst>
              <p:ext uri="{D42A27DB-BD31-4B8C-83A1-F6EECF244321}">
                <p14:modId xmlns:p14="http://schemas.microsoft.com/office/powerpoint/2010/main" val="145964363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38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B9434-69BB-8D24-FE56-762E37F12252}"/>
              </a:ext>
            </a:extLst>
          </p:cNvPr>
          <p:cNvSpPr>
            <a:spLocks noGrp="1"/>
          </p:cNvSpPr>
          <p:nvPr>
            <p:ph type="title"/>
          </p:nvPr>
        </p:nvSpPr>
        <p:spPr>
          <a:xfrm>
            <a:off x="804673" y="2133600"/>
            <a:ext cx="3044952" cy="1898904"/>
          </a:xfrm>
          <a:prstGeom prst="ellipse">
            <a:avLst/>
          </a:prstGeom>
        </p:spPr>
        <p:txBody>
          <a:bodyPr vert="horz" lIns="274320" tIns="182880" rIns="274320" bIns="182880" rtlCol="0" anchor="ctr" anchorCtr="1">
            <a:normAutofit/>
          </a:bodyPr>
          <a:lstStyle/>
          <a:p>
            <a:r>
              <a:rPr lang="en-US" sz="2200"/>
              <a:t>Cpi levels from 2008 to 2022</a:t>
            </a:r>
          </a:p>
        </p:txBody>
      </p:sp>
      <p:sp>
        <p:nvSpPr>
          <p:cNvPr id="1040" name="Rectangle 1039">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F32B0C0-860E-3806-7A1C-7D4ED6CD84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0452" y="1242872"/>
            <a:ext cx="5925312" cy="40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04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AABC40B-4CAA-B9EA-5E4C-AB77B550767F}"/>
              </a:ext>
            </a:extLst>
          </p:cNvPr>
          <p:cNvSpPr>
            <a:spLocks noGrp="1"/>
          </p:cNvSpPr>
          <p:nvPr>
            <p:ph type="title"/>
          </p:nvPr>
        </p:nvSpPr>
        <p:spPr>
          <a:xfrm>
            <a:off x="2231136" y="3781241"/>
            <a:ext cx="7729729" cy="855406"/>
          </a:xfrm>
          <a:noFill/>
          <a:ln>
            <a:solidFill>
              <a:schemeClr val="bg1"/>
            </a:solidFill>
          </a:ln>
        </p:spPr>
        <p:txBody>
          <a:bodyPr vert="horz" lIns="182880" tIns="182880" rIns="182880" bIns="182880" rtlCol="0" anchor="ctr">
            <a:normAutofit/>
          </a:bodyPr>
          <a:lstStyle/>
          <a:p>
            <a:r>
              <a:rPr lang="en-US" sz="2400">
                <a:solidFill>
                  <a:schemeClr val="bg1"/>
                </a:solidFill>
              </a:rPr>
              <a:t>CPI vs Interest Rate</a:t>
            </a:r>
          </a:p>
        </p:txBody>
      </p:sp>
      <p:pic>
        <p:nvPicPr>
          <p:cNvPr id="5" name="Content Placeholder 4">
            <a:extLst>
              <a:ext uri="{FF2B5EF4-FFF2-40B4-BE49-F238E27FC236}">
                <a16:creationId xmlns:a16="http://schemas.microsoft.com/office/drawing/2014/main" id="{A51A1063-6223-CFB4-9857-85F15A842002}"/>
              </a:ext>
            </a:extLst>
          </p:cNvPr>
          <p:cNvPicPr>
            <a:picLocks noGrp="1" noChangeAspect="1"/>
          </p:cNvPicPr>
          <p:nvPr>
            <p:ph sz="half" idx="1"/>
          </p:nvPr>
        </p:nvPicPr>
        <p:blipFill>
          <a:blip r:embed="rId2"/>
          <a:stretch>
            <a:fillRect/>
          </a:stretch>
        </p:blipFill>
        <p:spPr>
          <a:xfrm>
            <a:off x="2392018" y="1348142"/>
            <a:ext cx="7407964" cy="1166754"/>
          </a:xfrm>
          <a:prstGeom prst="rect">
            <a:avLst/>
          </a:prstGeom>
        </p:spPr>
      </p:pic>
      <p:sp>
        <p:nvSpPr>
          <p:cNvPr id="7" name="Content Placeholder 6">
            <a:extLst>
              <a:ext uri="{FF2B5EF4-FFF2-40B4-BE49-F238E27FC236}">
                <a16:creationId xmlns:a16="http://schemas.microsoft.com/office/drawing/2014/main" id="{A2047768-D683-3B35-B49E-B1FFACCA0CDE}"/>
              </a:ext>
            </a:extLst>
          </p:cNvPr>
          <p:cNvSpPr>
            <a:spLocks noGrp="1"/>
          </p:cNvSpPr>
          <p:nvPr>
            <p:ph sz="half" idx="2"/>
          </p:nvPr>
        </p:nvSpPr>
        <p:spPr>
          <a:xfrm>
            <a:off x="2238412" y="4846076"/>
            <a:ext cx="7715177" cy="1271556"/>
          </a:xfrm>
        </p:spPr>
        <p:txBody>
          <a:bodyPr vert="horz" lIns="91440" tIns="45720" rIns="91440" bIns="45720" rtlCol="0">
            <a:normAutofit/>
          </a:bodyPr>
          <a:lstStyle/>
          <a:p>
            <a:pPr>
              <a:lnSpc>
                <a:spcPct val="90000"/>
              </a:lnSpc>
            </a:pPr>
            <a:r>
              <a:rPr lang="en-US" sz="1300">
                <a:solidFill>
                  <a:schemeClr val="bg1"/>
                </a:solidFill>
              </a:rPr>
              <a:t>According to the image, the BOBC 7 Days Interest rate has a moderately strong positive correlation with CPI.</a:t>
            </a:r>
          </a:p>
          <a:p>
            <a:pPr>
              <a:lnSpc>
                <a:spcPct val="90000"/>
              </a:lnSpc>
            </a:pPr>
            <a:r>
              <a:rPr lang="en-US" sz="1300">
                <a:solidFill>
                  <a:schemeClr val="bg1"/>
                </a:solidFill>
              </a:rPr>
              <a:t>It is usually expected to be negative. This could be caused by how the central bank responds to rapidly rising inflation: they increase interest rates so the inflation can drop.</a:t>
            </a:r>
          </a:p>
          <a:p>
            <a:pPr>
              <a:lnSpc>
                <a:spcPct val="90000"/>
              </a:lnSpc>
            </a:pPr>
            <a:r>
              <a:rPr lang="en-US" sz="1300">
                <a:solidFill>
                  <a:schemeClr val="bg1"/>
                </a:solidFill>
              </a:rPr>
              <a:t>The effect of increasing interest rates does not take place immediately, it takes time.</a:t>
            </a:r>
          </a:p>
        </p:txBody>
      </p:sp>
    </p:spTree>
    <p:extLst>
      <p:ext uri="{BB962C8B-B14F-4D97-AF65-F5344CB8AC3E}">
        <p14:creationId xmlns:p14="http://schemas.microsoft.com/office/powerpoint/2010/main" val="252517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23F18D1-B922-EF23-E3F2-C22564EDE79F}"/>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200" dirty="0"/>
              <a:t>CPI DISTRIBUTIONS from 2008 to 2022</a:t>
            </a:r>
          </a:p>
        </p:txBody>
      </p:sp>
      <p:pic>
        <p:nvPicPr>
          <p:cNvPr id="2050" name="Picture 2">
            <a:extLst>
              <a:ext uri="{FF2B5EF4-FFF2-40B4-BE49-F238E27FC236}">
                <a16:creationId xmlns:a16="http://schemas.microsoft.com/office/drawing/2014/main" id="{CA506B35-96C4-E362-5BE2-012464725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12986" y="130111"/>
            <a:ext cx="6964054" cy="655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588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1453</TotalTime>
  <Words>875</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BOTSWANA CUSTOMER PRICE Index study</vt:lpstr>
      <vt:lpstr>INTRODUCTION</vt:lpstr>
      <vt:lpstr>Data Sourcing</vt:lpstr>
      <vt:lpstr>Data content</vt:lpstr>
      <vt:lpstr>Data Wrangling</vt:lpstr>
      <vt:lpstr>EXPLORATORY DATA ANALYSIS</vt:lpstr>
      <vt:lpstr>Cpi levels from 2008 to 2022</vt:lpstr>
      <vt:lpstr>CPI vs Interest Rate</vt:lpstr>
      <vt:lpstr>CPI DISTRIBUTIONS from 2008 to 2022</vt:lpstr>
      <vt:lpstr>CPI DISTRIBUTIONS FROM 2008 TO 2022</vt:lpstr>
      <vt:lpstr>A Dashboard showing Cpi trends compared with interest rates (bobc 7 days)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BOTSWANA CUSTOMER PRICE Index study</dc:title>
  <dc:creator>Lefhoko Thapelo</dc:creator>
  <cp:lastModifiedBy>Lefhoko Thapelo</cp:lastModifiedBy>
  <cp:revision>5</cp:revision>
  <dcterms:created xsi:type="dcterms:W3CDTF">2022-10-21T15:37:09Z</dcterms:created>
  <dcterms:modified xsi:type="dcterms:W3CDTF">2022-10-24T09:13:05Z</dcterms:modified>
</cp:coreProperties>
</file>