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C75C5B-0465-4605-94D3-8249625D98BD}" type="datetimeFigureOut">
              <a:rPr lang="en-ZA" smtClean="0"/>
              <a:t>2022/08/22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97499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32393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317770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0508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435037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75C5B-0465-4605-94D3-8249625D98BD}" type="datetimeFigureOut">
              <a:rPr lang="en-ZA" smtClean="0"/>
              <a:t>2022/08/22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558469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75C5B-0465-4605-94D3-8249625D98BD}" type="datetimeFigureOut">
              <a:rPr lang="en-ZA" smtClean="0"/>
              <a:t>2022/08/22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542449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75C5B-0465-4605-94D3-8249625D98BD}" type="datetimeFigureOut">
              <a:rPr lang="en-ZA" smtClean="0"/>
              <a:t>2022/08/22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444152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75C5B-0465-4605-94D3-8249625D98BD}" type="datetimeFigureOut">
              <a:rPr lang="en-ZA" smtClean="0"/>
              <a:t>2022/08/22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70058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75C5B-0465-4605-94D3-8249625D98BD}" type="datetimeFigureOut">
              <a:rPr lang="en-ZA" smtClean="0"/>
              <a:t>2022/08/22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43410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75C5B-0465-4605-94D3-8249625D98BD}" type="datetimeFigureOut">
              <a:rPr lang="en-ZA" smtClean="0"/>
              <a:t>2022/08/22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358304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9648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75C5B-0465-4605-94D3-8249625D98BD}" type="datetimeFigureOut">
              <a:rPr lang="en-ZA" smtClean="0"/>
              <a:t>2022/08/22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72610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75C5B-0465-4605-94D3-8249625D98BD}" type="datetimeFigureOut">
              <a:rPr lang="en-ZA" smtClean="0"/>
              <a:t>2022/08/22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346689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C75C5B-0465-4605-94D3-8249625D98BD}" type="datetimeFigureOut">
              <a:rPr lang="en-ZA" smtClean="0"/>
              <a:t>2022/08/22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109789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241911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75C5B-0465-4605-94D3-8249625D98BD}" type="datetimeFigureOut">
              <a:rPr lang="en-ZA" smtClean="0"/>
              <a:t>2022/08/22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5F48E3-A192-47A1-BBCF-0759B0EF1564}" type="slidenum">
              <a:rPr lang="en-ZA" smtClean="0"/>
              <a:t>‹#›</a:t>
            </a:fld>
            <a:endParaRPr lang="en-ZA"/>
          </a:p>
        </p:txBody>
      </p:sp>
    </p:spTree>
    <p:extLst>
      <p:ext uri="{BB962C8B-B14F-4D97-AF65-F5344CB8AC3E}">
        <p14:creationId xmlns:p14="http://schemas.microsoft.com/office/powerpoint/2010/main" val="391434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2C75C5B-0465-4605-94D3-8249625D98BD}" type="datetimeFigureOut">
              <a:rPr lang="en-ZA" smtClean="0"/>
              <a:t>2022/08/22</a:t>
            </a:fld>
            <a:endParaRPr lang="en-Z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Z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5F48E3-A192-47A1-BBCF-0759B0EF1564}" type="slidenum">
              <a:rPr lang="en-ZA" smtClean="0"/>
              <a:t>‹#›</a:t>
            </a:fld>
            <a:endParaRPr lang="en-ZA"/>
          </a:p>
        </p:txBody>
      </p:sp>
    </p:spTree>
    <p:extLst>
      <p:ext uri="{BB962C8B-B14F-4D97-AF65-F5344CB8AC3E}">
        <p14:creationId xmlns:p14="http://schemas.microsoft.com/office/powerpoint/2010/main" val="11642688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haps/DataScienceGuidedCapstone" TargetMode="External"/><Relationship Id="rId2" Type="http://schemas.openxmlformats.org/officeDocument/2006/relationships/hyperlink" Target="https://github.com/owid/covid-19-data"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4E835208-98D6-331D-7D2F-B3836DA5BA09}"/>
              </a:ext>
            </a:extLst>
          </p:cNvPr>
          <p:cNvSpPr>
            <a:spLocks noGrp="1"/>
          </p:cNvSpPr>
          <p:nvPr>
            <p:ph type="ctrTitle"/>
          </p:nvPr>
        </p:nvSpPr>
        <p:spPr>
          <a:xfrm>
            <a:off x="1286933" y="2213361"/>
            <a:ext cx="6247721" cy="2204815"/>
          </a:xfrm>
        </p:spPr>
        <p:txBody>
          <a:bodyPr>
            <a:normAutofit/>
          </a:bodyPr>
          <a:lstStyle/>
          <a:p>
            <a:pPr algn="l"/>
            <a:r>
              <a:rPr lang="en-ZA" dirty="0"/>
              <a:t>A COVID 19 STUDY</a:t>
            </a:r>
            <a:endParaRPr lang="en-ZA"/>
          </a:p>
        </p:txBody>
      </p:sp>
      <p:sp>
        <p:nvSpPr>
          <p:cNvPr id="3" name="Subtitle 2">
            <a:extLst>
              <a:ext uri="{FF2B5EF4-FFF2-40B4-BE49-F238E27FC236}">
                <a16:creationId xmlns:a16="http://schemas.microsoft.com/office/drawing/2014/main" id="{4D1B24E9-2A74-2F0E-CCF7-51C941013A5F}"/>
              </a:ext>
            </a:extLst>
          </p:cNvPr>
          <p:cNvSpPr>
            <a:spLocks noGrp="1"/>
          </p:cNvSpPr>
          <p:nvPr>
            <p:ph type="subTitle" idx="1"/>
          </p:nvPr>
        </p:nvSpPr>
        <p:spPr>
          <a:xfrm>
            <a:off x="1286934" y="4418176"/>
            <a:ext cx="6247721" cy="1264209"/>
          </a:xfrm>
        </p:spPr>
        <p:txBody>
          <a:bodyPr>
            <a:normAutofit/>
          </a:bodyPr>
          <a:lstStyle/>
          <a:p>
            <a:pPr algn="l"/>
            <a:r>
              <a:rPr lang="en-ZA">
                <a:solidFill>
                  <a:schemeClr val="tx1">
                    <a:lumMod val="50000"/>
                    <a:lumOff val="50000"/>
                  </a:schemeClr>
                </a:solidFill>
              </a:rPr>
              <a:t>UNDERSTANDING THE PREDICTORS OF DEATH RATE DURING THE COVID 19 PANDEMIC</a:t>
            </a: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214833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8C6-220A-5CCC-F120-385536D60A35}"/>
              </a:ext>
            </a:extLst>
          </p:cNvPr>
          <p:cNvSpPr>
            <a:spLocks noGrp="1"/>
          </p:cNvSpPr>
          <p:nvPr>
            <p:ph type="title"/>
          </p:nvPr>
        </p:nvSpPr>
        <p:spPr/>
        <p:txBody>
          <a:bodyPr/>
          <a:lstStyle/>
          <a:p>
            <a:r>
              <a:rPr lang="en-ZA" dirty="0"/>
              <a:t>Modelling performance</a:t>
            </a:r>
          </a:p>
        </p:txBody>
      </p:sp>
      <p:sp>
        <p:nvSpPr>
          <p:cNvPr id="3" name="Content Placeholder 2">
            <a:extLst>
              <a:ext uri="{FF2B5EF4-FFF2-40B4-BE49-F238E27FC236}">
                <a16:creationId xmlns:a16="http://schemas.microsoft.com/office/drawing/2014/main" id="{11954FFA-C7C6-9511-EFB7-245035C18C6E}"/>
              </a:ext>
            </a:extLst>
          </p:cNvPr>
          <p:cNvSpPr>
            <a:spLocks noGrp="1"/>
          </p:cNvSpPr>
          <p:nvPr>
            <p:ph sz="quarter" idx="13"/>
          </p:nvPr>
        </p:nvSpPr>
        <p:spPr/>
        <p:txBody>
          <a:bodyPr/>
          <a:lstStyle/>
          <a:p>
            <a:r>
              <a:rPr lang="en-ZA" dirty="0"/>
              <a:t>The results of predicting the test data using the linear regression were as follows:</a:t>
            </a:r>
          </a:p>
          <a:p>
            <a:pPr algn="just">
              <a:lnSpc>
                <a:spcPct val="110000"/>
              </a:lnSpc>
              <a:spcAft>
                <a:spcPts val="600"/>
              </a:spcAft>
            </a:pPr>
            <a:r>
              <a:rPr lang="en-ZA" sz="1800" dirty="0">
                <a:effectLst/>
                <a:latin typeface="Calibri" panose="020F0502020204030204" pitchFamily="34" charset="0"/>
                <a:ea typeface="Times New Roman" panose="02020603050405020304" pitchFamily="18" charset="0"/>
                <a:cs typeface="Times New Roman" panose="02020603050405020304" pitchFamily="18" charset="0"/>
              </a:rPr>
              <a:t>Mean Squared Error: 0.383</a:t>
            </a:r>
          </a:p>
          <a:p>
            <a:pPr algn="just">
              <a:lnSpc>
                <a:spcPct val="110000"/>
              </a:lnSpc>
              <a:spcAft>
                <a:spcPts val="600"/>
              </a:spcAft>
            </a:pPr>
            <a:r>
              <a:rPr lang="en-ZA" sz="1800" dirty="0">
                <a:effectLst/>
                <a:latin typeface="Calibri" panose="020F0502020204030204" pitchFamily="34" charset="0"/>
                <a:ea typeface="Times New Roman" panose="02020603050405020304" pitchFamily="18" charset="0"/>
                <a:cs typeface="Times New Roman" panose="02020603050405020304" pitchFamily="18" charset="0"/>
              </a:rPr>
              <a:t>R2 Score: 0.646</a:t>
            </a:r>
          </a:p>
          <a:p>
            <a:pPr algn="just">
              <a:lnSpc>
                <a:spcPct val="110000"/>
              </a:lnSpc>
              <a:spcAft>
                <a:spcPts val="600"/>
              </a:spcAft>
            </a:pPr>
            <a:r>
              <a:rPr lang="en-ZA" sz="1800" dirty="0">
                <a:latin typeface="Calibri" panose="020F0502020204030204" pitchFamily="34" charset="0"/>
                <a:ea typeface="Times New Roman" panose="02020603050405020304" pitchFamily="18" charset="0"/>
                <a:cs typeface="Times New Roman" panose="02020603050405020304" pitchFamily="18" charset="0"/>
              </a:rPr>
              <a:t>The r2 score performs better than the mean though it is not very high. But it does indeed indicate that death rate can be predicted to a reasonable degree using the list of predictor variables.</a:t>
            </a:r>
            <a:endParaRPr lang="en-ZA"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ZA" dirty="0"/>
          </a:p>
        </p:txBody>
      </p:sp>
    </p:spTree>
    <p:extLst>
      <p:ext uri="{BB962C8B-B14F-4D97-AF65-F5344CB8AC3E}">
        <p14:creationId xmlns:p14="http://schemas.microsoft.com/office/powerpoint/2010/main" val="113845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A6B0-AF3A-969F-151F-F17F4C78DC97}"/>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43D95520-9B4A-0991-B45B-8D7F6F891682}"/>
              </a:ext>
            </a:extLst>
          </p:cNvPr>
          <p:cNvSpPr>
            <a:spLocks noGrp="1"/>
          </p:cNvSpPr>
          <p:nvPr>
            <p:ph sz="quarter" idx="13"/>
          </p:nvPr>
        </p:nvSpPr>
        <p:spPr/>
        <p:txBody>
          <a:bodyPr>
            <a:normAutofit fontScale="70000" lnSpcReduction="20000"/>
          </a:bodyPr>
          <a:lstStyle/>
          <a:p>
            <a:r>
              <a:rPr lang="en-ZA" dirty="0"/>
              <a:t>The stringency index which is a scale of the level of restriction imposed on the population, is among the highest predictors for the death rate.</a:t>
            </a:r>
          </a:p>
          <a:p>
            <a:r>
              <a:rPr lang="en-ZA" dirty="0"/>
              <a:t>The nature of this correlation is not clear though. But it does seem that imposing curfews and lockdowns did have an effect on death rate.</a:t>
            </a:r>
          </a:p>
          <a:p>
            <a:r>
              <a:rPr lang="en-ZA" dirty="0"/>
              <a:t>People vaccinated per hundred also had an effect on death rate. Although the boosters do not seem to have had much of an effect. </a:t>
            </a:r>
          </a:p>
          <a:p>
            <a:r>
              <a:rPr lang="en-ZA" dirty="0"/>
              <a:t>In future, it would be good to find a dataset with more interesting features. For example, information at individual levels such as the demographics of the individuals who have tested positive or died. Also whether or not they had underlying conditions.</a:t>
            </a:r>
          </a:p>
          <a:p>
            <a:r>
              <a:rPr lang="en-ZA" dirty="0"/>
              <a:t>It would also be interesting to study this data set at a macro level. To see how different results were for different countries based on their response to the disease. </a:t>
            </a:r>
          </a:p>
          <a:p>
            <a:r>
              <a:rPr lang="en-ZA" dirty="0"/>
              <a:t> there is still a lot to explore in terms of how there could have been a better response to the pandemic.</a:t>
            </a:r>
          </a:p>
          <a:p>
            <a:endParaRPr lang="en-ZA" dirty="0"/>
          </a:p>
        </p:txBody>
      </p:sp>
      <p:sp>
        <p:nvSpPr>
          <p:cNvPr id="4" name="Text Placeholder 3">
            <a:extLst>
              <a:ext uri="{FF2B5EF4-FFF2-40B4-BE49-F238E27FC236}">
                <a16:creationId xmlns:a16="http://schemas.microsoft.com/office/drawing/2014/main" id="{66BE2CA2-1006-93F7-7ABC-A7CBFF328C35}"/>
              </a:ext>
            </a:extLst>
          </p:cNvPr>
          <p:cNvSpPr>
            <a:spLocks noGrp="1"/>
          </p:cNvSpPr>
          <p:nvPr>
            <p:ph type="body" sz="half" idx="2"/>
          </p:nvPr>
        </p:nvSpPr>
        <p:spPr/>
        <p:txBody>
          <a:bodyPr/>
          <a:lstStyle/>
          <a:p>
            <a:endParaRPr lang="en-ZA" dirty="0"/>
          </a:p>
        </p:txBody>
      </p:sp>
      <p:pic>
        <p:nvPicPr>
          <p:cNvPr id="6" name="Picture 5">
            <a:extLst>
              <a:ext uri="{FF2B5EF4-FFF2-40B4-BE49-F238E27FC236}">
                <a16:creationId xmlns:a16="http://schemas.microsoft.com/office/drawing/2014/main" id="{D8D82708-ECC0-807A-4DFA-DF867979C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48" y="2705384"/>
            <a:ext cx="3907115" cy="1761841"/>
          </a:xfrm>
          <a:prstGeom prst="rect">
            <a:avLst/>
          </a:prstGeom>
        </p:spPr>
      </p:pic>
    </p:spTree>
    <p:extLst>
      <p:ext uri="{BB962C8B-B14F-4D97-AF65-F5344CB8AC3E}">
        <p14:creationId xmlns:p14="http://schemas.microsoft.com/office/powerpoint/2010/main" val="72736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06403CAC-6103-44C9-B687-A2C18173F2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9FE846C3-878B-4A61-87F4-2A5656E986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1">
            <a:extLst>
              <a:ext uri="{FF2B5EF4-FFF2-40B4-BE49-F238E27FC236}">
                <a16:creationId xmlns:a16="http://schemas.microsoft.com/office/drawing/2014/main" id="{4290E407-46D5-417C-950B-FFCE020FB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a:extLst>
              <a:ext uri="{FF2B5EF4-FFF2-40B4-BE49-F238E27FC236}">
                <a16:creationId xmlns:a16="http://schemas.microsoft.com/office/drawing/2014/main" id="{59757E87-8140-4CB5-A5D5-45526A7987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B07B28F1-DF3A-40EC-B797-F8D0E88FC9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Content Placeholder 12" descr="A picture containing gear, metalware&#10;&#10;Description automatically generated">
            <a:extLst>
              <a:ext uri="{FF2B5EF4-FFF2-40B4-BE49-F238E27FC236}">
                <a16:creationId xmlns:a16="http://schemas.microsoft.com/office/drawing/2014/main" id="{709AA553-CFF3-0C41-DF40-100AF1A81E81}"/>
              </a:ext>
            </a:extLst>
          </p:cNvPr>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l="23216" r="45030" b="1"/>
          <a:stretch/>
        </p:blipFill>
        <p:spPr>
          <a:xfrm>
            <a:off x="8121445" y="10"/>
            <a:ext cx="4070555" cy="6857990"/>
          </a:xfrm>
          <a:prstGeom prst="rect">
            <a:avLst/>
          </a:prstGeom>
        </p:spPr>
      </p:pic>
      <p:sp>
        <p:nvSpPr>
          <p:cNvPr id="2" name="Title 1">
            <a:extLst>
              <a:ext uri="{FF2B5EF4-FFF2-40B4-BE49-F238E27FC236}">
                <a16:creationId xmlns:a16="http://schemas.microsoft.com/office/drawing/2014/main" id="{D06112D9-02D3-C1C6-030B-29143AC721CC}"/>
              </a:ext>
            </a:extLst>
          </p:cNvPr>
          <p:cNvSpPr>
            <a:spLocks noGrp="1"/>
          </p:cNvSpPr>
          <p:nvPr>
            <p:ph type="title"/>
          </p:nvPr>
        </p:nvSpPr>
        <p:spPr>
          <a:xfrm>
            <a:off x="913776" y="618517"/>
            <a:ext cx="6672886" cy="1596177"/>
          </a:xfrm>
        </p:spPr>
        <p:txBody>
          <a:bodyPr vert="horz" lIns="91440" tIns="45720" rIns="91440" bIns="45720" rtlCol="0" anchor="ctr">
            <a:normAutofit/>
          </a:bodyPr>
          <a:lstStyle/>
          <a:p>
            <a:r>
              <a:rPr lang="en-US"/>
              <a:t>INTRODUCTION</a:t>
            </a:r>
          </a:p>
        </p:txBody>
      </p:sp>
      <p:sp>
        <p:nvSpPr>
          <p:cNvPr id="3" name="Content Placeholder 2">
            <a:extLst>
              <a:ext uri="{FF2B5EF4-FFF2-40B4-BE49-F238E27FC236}">
                <a16:creationId xmlns:a16="http://schemas.microsoft.com/office/drawing/2014/main" id="{78457DF8-3A98-1A52-CF64-0DC4D307ABB4}"/>
              </a:ext>
            </a:extLst>
          </p:cNvPr>
          <p:cNvSpPr>
            <a:spLocks noGrp="1"/>
          </p:cNvSpPr>
          <p:nvPr>
            <p:ph sz="quarter" idx="13"/>
          </p:nvPr>
        </p:nvSpPr>
        <p:spPr>
          <a:xfrm>
            <a:off x="913774" y="2367092"/>
            <a:ext cx="6672887" cy="3424107"/>
          </a:xfrm>
        </p:spPr>
        <p:txBody>
          <a:bodyPr vert="horz" lIns="91440" tIns="45720" rIns="91440" bIns="45720" rtlCol="0">
            <a:normAutofit/>
          </a:bodyPr>
          <a:lstStyle/>
          <a:p>
            <a:pPr>
              <a:lnSpc>
                <a:spcPct val="110000"/>
              </a:lnSpc>
            </a:pPr>
            <a:r>
              <a:rPr lang="en-US"/>
              <a:t>The covid 19 pandemic had a huge effect on the world.</a:t>
            </a:r>
          </a:p>
          <a:p>
            <a:pPr>
              <a:lnSpc>
                <a:spcPct val="110000"/>
              </a:lnSpc>
            </a:pPr>
            <a:r>
              <a:rPr lang="en-US"/>
              <a:t>A lot of lives were lost.</a:t>
            </a:r>
          </a:p>
          <a:p>
            <a:pPr>
              <a:lnSpc>
                <a:spcPct val="110000"/>
              </a:lnSpc>
            </a:pPr>
            <a:r>
              <a:rPr lang="en-US"/>
              <a:t>A lot of businesses were shut down.</a:t>
            </a:r>
          </a:p>
          <a:p>
            <a:pPr>
              <a:lnSpc>
                <a:spcPct val="110000"/>
              </a:lnSpc>
            </a:pPr>
            <a:r>
              <a:rPr lang="en-US"/>
              <a:t>Relationships between countries were strained.</a:t>
            </a:r>
          </a:p>
          <a:p>
            <a:pPr>
              <a:lnSpc>
                <a:spcPct val="110000"/>
              </a:lnSpc>
            </a:pPr>
            <a:r>
              <a:rPr lang="en-US"/>
              <a:t>Hospital resources were stretched to the limit.</a:t>
            </a:r>
          </a:p>
          <a:p>
            <a:pPr>
              <a:lnSpc>
                <a:spcPct val="110000"/>
              </a:lnSpc>
            </a:pPr>
            <a:r>
              <a:rPr lang="en-US"/>
              <a:t>A lot of money was spent on purchasing vaccines and covid tests.</a:t>
            </a:r>
          </a:p>
        </p:txBody>
      </p:sp>
      <p:cxnSp>
        <p:nvCxnSpPr>
          <p:cNvPr id="28" name="Straight Connector 27">
            <a:extLst>
              <a:ext uri="{FF2B5EF4-FFF2-40B4-BE49-F238E27FC236}">
                <a16:creationId xmlns:a16="http://schemas.microsoft.com/office/drawing/2014/main" id="{064BBE8E-0488-4569-B2DA-2BC2186AC7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43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06403CAC-6103-44C9-B687-A2C18173F2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FE846C3-878B-4A61-87F4-2A5656E986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C4B690EE-E995-4D13-9D5F-A72EA9CA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0E633B9-FE4A-4F0D-B7F5-EA63CD6F8F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C82D2E27-E3C1-4F29-BC6A-7C7C3B07BF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820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0306955-0FC8-4AB2-8488-8825A0F51B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descr="A picture containing handwear, close&#10;&#10;Description automatically generated">
            <a:extLst>
              <a:ext uri="{FF2B5EF4-FFF2-40B4-BE49-F238E27FC236}">
                <a16:creationId xmlns:a16="http://schemas.microsoft.com/office/drawing/2014/main" id="{81270461-6E10-63B3-985E-09D79626BB11}"/>
              </a:ext>
            </a:extLst>
          </p:cNvPr>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l="25928" r="556" b="-1"/>
          <a:stretch/>
        </p:blipFill>
        <p:spPr>
          <a:xfrm>
            <a:off x="1" y="10"/>
            <a:ext cx="7552944" cy="6857990"/>
          </a:xfrm>
          <a:prstGeom prst="rect">
            <a:avLst/>
          </a:prstGeom>
        </p:spPr>
      </p:pic>
      <p:sp>
        <p:nvSpPr>
          <p:cNvPr id="2" name="Title 1">
            <a:extLst>
              <a:ext uri="{FF2B5EF4-FFF2-40B4-BE49-F238E27FC236}">
                <a16:creationId xmlns:a16="http://schemas.microsoft.com/office/drawing/2014/main" id="{65A9277B-D0CC-1CEA-A132-C743DDD21A1B}"/>
              </a:ext>
            </a:extLst>
          </p:cNvPr>
          <p:cNvSpPr>
            <a:spLocks noGrp="1"/>
          </p:cNvSpPr>
          <p:nvPr>
            <p:ph type="title"/>
          </p:nvPr>
        </p:nvSpPr>
        <p:spPr>
          <a:xfrm>
            <a:off x="8196408" y="640831"/>
            <a:ext cx="3352128" cy="1573863"/>
          </a:xfrm>
        </p:spPr>
        <p:txBody>
          <a:bodyPr vert="horz" lIns="91440" tIns="45720" rIns="91440" bIns="45720" rtlCol="0" anchor="ctr">
            <a:normAutofit/>
          </a:bodyPr>
          <a:lstStyle/>
          <a:p>
            <a:pPr algn="l"/>
            <a:r>
              <a:rPr lang="en-US"/>
              <a:t>Objectives</a:t>
            </a:r>
          </a:p>
        </p:txBody>
      </p:sp>
      <p:sp>
        <p:nvSpPr>
          <p:cNvPr id="3" name="Content Placeholder 2">
            <a:extLst>
              <a:ext uri="{FF2B5EF4-FFF2-40B4-BE49-F238E27FC236}">
                <a16:creationId xmlns:a16="http://schemas.microsoft.com/office/drawing/2014/main" id="{5B55FE7D-A654-7EF7-E9CF-E40A8808FBC5}"/>
              </a:ext>
            </a:extLst>
          </p:cNvPr>
          <p:cNvSpPr>
            <a:spLocks noGrp="1"/>
          </p:cNvSpPr>
          <p:nvPr>
            <p:ph sz="quarter" idx="13"/>
          </p:nvPr>
        </p:nvSpPr>
        <p:spPr>
          <a:xfrm>
            <a:off x="8196408" y="2367092"/>
            <a:ext cx="3352128" cy="3881309"/>
          </a:xfrm>
        </p:spPr>
        <p:txBody>
          <a:bodyPr vert="horz" lIns="91440" tIns="45720" rIns="91440" bIns="45720" rtlCol="0">
            <a:normAutofit/>
          </a:bodyPr>
          <a:lstStyle/>
          <a:p>
            <a:pPr>
              <a:lnSpc>
                <a:spcPct val="110000"/>
              </a:lnSpc>
            </a:pPr>
            <a:r>
              <a:rPr lang="en-US" sz="1700"/>
              <a:t>The goal of this study was to learn how the world could have responded better to this pandemic.</a:t>
            </a:r>
          </a:p>
          <a:p>
            <a:pPr>
              <a:lnSpc>
                <a:spcPct val="110000"/>
              </a:lnSpc>
            </a:pPr>
            <a:r>
              <a:rPr lang="en-US" sz="1700"/>
              <a:t>Specifically, the study aims to find predictors of death rate at a group level.</a:t>
            </a:r>
          </a:p>
          <a:p>
            <a:pPr>
              <a:lnSpc>
                <a:spcPct val="110000"/>
              </a:lnSpc>
            </a:pPr>
            <a:r>
              <a:rPr lang="en-US" sz="1700"/>
              <a:t>Key Decision makers may be able to use the findings of this study to help guide their decisions if there was to be another pandemic.</a:t>
            </a:r>
          </a:p>
          <a:p>
            <a:pPr>
              <a:lnSpc>
                <a:spcPct val="110000"/>
              </a:lnSpc>
            </a:pPr>
            <a:endParaRPr lang="en-US" sz="1700"/>
          </a:p>
        </p:txBody>
      </p:sp>
    </p:spTree>
    <p:extLst>
      <p:ext uri="{BB962C8B-B14F-4D97-AF65-F5344CB8AC3E}">
        <p14:creationId xmlns:p14="http://schemas.microsoft.com/office/powerpoint/2010/main" val="222075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E8A0-8682-6425-F4ED-BEDFB86BE26B}"/>
              </a:ext>
            </a:extLst>
          </p:cNvPr>
          <p:cNvSpPr>
            <a:spLocks noGrp="1"/>
          </p:cNvSpPr>
          <p:nvPr>
            <p:ph type="title"/>
          </p:nvPr>
        </p:nvSpPr>
        <p:spPr/>
        <p:txBody>
          <a:bodyPr/>
          <a:lstStyle/>
          <a:p>
            <a:r>
              <a:rPr lang="en-ZA" dirty="0"/>
              <a:t>Methodology</a:t>
            </a:r>
          </a:p>
        </p:txBody>
      </p:sp>
      <p:sp>
        <p:nvSpPr>
          <p:cNvPr id="3" name="Content Placeholder 2">
            <a:extLst>
              <a:ext uri="{FF2B5EF4-FFF2-40B4-BE49-F238E27FC236}">
                <a16:creationId xmlns:a16="http://schemas.microsoft.com/office/drawing/2014/main" id="{0BEE2219-FEFA-C47F-06FE-CA08F9AC32FC}"/>
              </a:ext>
            </a:extLst>
          </p:cNvPr>
          <p:cNvSpPr>
            <a:spLocks noGrp="1"/>
          </p:cNvSpPr>
          <p:nvPr>
            <p:ph sz="quarter" idx="13"/>
          </p:nvPr>
        </p:nvSpPr>
        <p:spPr/>
        <p:txBody>
          <a:bodyPr>
            <a:normAutofit lnSpcReduction="10000"/>
          </a:bodyPr>
          <a:lstStyle/>
          <a:p>
            <a:r>
              <a:rPr lang="en-ZA" dirty="0"/>
              <a:t>Data was collected from a </a:t>
            </a:r>
            <a:r>
              <a:rPr lang="en-ZA" dirty="0" err="1"/>
              <a:t>github</a:t>
            </a:r>
            <a:r>
              <a:rPr lang="en-ZA" dirty="0"/>
              <a:t> repository belonging to ourworldindata.org. </a:t>
            </a:r>
          </a:p>
          <a:p>
            <a:r>
              <a:rPr lang="en-ZA" dirty="0"/>
              <a:t>The repository can be found at the following link: </a:t>
            </a:r>
            <a:r>
              <a:rPr lang="en-ZA" sz="1800" u="sng" dirty="0">
                <a:solidFill>
                  <a:srgbClr val="0066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https://github.com/owid/covid-19-data</a:t>
            </a:r>
            <a:endParaRPr lang="en-ZA" sz="1800" u="sng" dirty="0">
              <a:solidFill>
                <a:srgbClr val="0066FF"/>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ZA" dirty="0"/>
              <a:t>The data was taken at group level including features like Deaths per day and Number of Covid Tests.</a:t>
            </a:r>
          </a:p>
        </p:txBody>
      </p:sp>
      <p:sp>
        <p:nvSpPr>
          <p:cNvPr id="4" name="Content Placeholder 3">
            <a:extLst>
              <a:ext uri="{FF2B5EF4-FFF2-40B4-BE49-F238E27FC236}">
                <a16:creationId xmlns:a16="http://schemas.microsoft.com/office/drawing/2014/main" id="{AF32F4EA-7424-0223-68D9-1ED53993B395}"/>
              </a:ext>
            </a:extLst>
          </p:cNvPr>
          <p:cNvSpPr>
            <a:spLocks noGrp="1"/>
          </p:cNvSpPr>
          <p:nvPr>
            <p:ph sz="quarter" idx="14"/>
          </p:nvPr>
        </p:nvSpPr>
        <p:spPr/>
        <p:txBody>
          <a:bodyPr>
            <a:normAutofit fontScale="85000" lnSpcReduction="20000"/>
          </a:bodyPr>
          <a:lstStyle/>
          <a:p>
            <a:r>
              <a:rPr lang="en-ZA" dirty="0"/>
              <a:t>The scope of the study was limited to the united states.</a:t>
            </a:r>
          </a:p>
          <a:p>
            <a:r>
              <a:rPr lang="en-ZA" dirty="0"/>
              <a:t>The Data science method was used which included the steps of wrangling, exploratory data analysis, pre-processing, and modelling.</a:t>
            </a:r>
          </a:p>
          <a:p>
            <a:r>
              <a:rPr lang="en-ZA" dirty="0"/>
              <a:t>For each step of the data science method, there is a </a:t>
            </a:r>
            <a:r>
              <a:rPr lang="en-ZA" dirty="0" err="1"/>
              <a:t>jupyter</a:t>
            </a:r>
            <a:r>
              <a:rPr lang="en-ZA" dirty="0"/>
              <a:t> notebook.</a:t>
            </a:r>
          </a:p>
          <a:p>
            <a:r>
              <a:rPr lang="en-ZA" dirty="0"/>
              <a:t>The project can be found at: </a:t>
            </a:r>
            <a:r>
              <a:rPr lang="en-ZA" sz="1800" u="sng" dirty="0">
                <a:solidFill>
                  <a:srgbClr val="0066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https://github.com/Thaps/DataScienceGuidedCapstone</a:t>
            </a:r>
            <a:endParaRPr lang="en-ZA" dirty="0"/>
          </a:p>
        </p:txBody>
      </p:sp>
    </p:spTree>
    <p:extLst>
      <p:ext uri="{BB962C8B-B14F-4D97-AF65-F5344CB8AC3E}">
        <p14:creationId xmlns:p14="http://schemas.microsoft.com/office/powerpoint/2010/main" val="3909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7066-A701-B84F-C024-7A1A8D240305}"/>
              </a:ext>
            </a:extLst>
          </p:cNvPr>
          <p:cNvSpPr>
            <a:spLocks noGrp="1"/>
          </p:cNvSpPr>
          <p:nvPr>
            <p:ph type="title"/>
          </p:nvPr>
        </p:nvSpPr>
        <p:spPr/>
        <p:txBody>
          <a:bodyPr/>
          <a:lstStyle/>
          <a:p>
            <a:r>
              <a:rPr lang="en-ZA" dirty="0"/>
              <a:t>Exploratory data analysis</a:t>
            </a:r>
          </a:p>
        </p:txBody>
      </p:sp>
      <p:sp>
        <p:nvSpPr>
          <p:cNvPr id="11" name="Text Placeholder 10">
            <a:extLst>
              <a:ext uri="{FF2B5EF4-FFF2-40B4-BE49-F238E27FC236}">
                <a16:creationId xmlns:a16="http://schemas.microsoft.com/office/drawing/2014/main" id="{CFE46CB4-4CD5-DDE7-8A2E-30034CD09365}"/>
              </a:ext>
            </a:extLst>
          </p:cNvPr>
          <p:cNvSpPr>
            <a:spLocks noGrp="1"/>
          </p:cNvSpPr>
          <p:nvPr>
            <p:ph type="body" idx="1"/>
          </p:nvPr>
        </p:nvSpPr>
        <p:spPr/>
        <p:txBody>
          <a:bodyPr/>
          <a:lstStyle/>
          <a:p>
            <a:r>
              <a:rPr lang="en-ZA" dirty="0"/>
              <a:t>New Covid cases over time</a:t>
            </a:r>
          </a:p>
        </p:txBody>
      </p:sp>
      <p:sp>
        <p:nvSpPr>
          <p:cNvPr id="7" name="Content Placeholder 6">
            <a:extLst>
              <a:ext uri="{FF2B5EF4-FFF2-40B4-BE49-F238E27FC236}">
                <a16:creationId xmlns:a16="http://schemas.microsoft.com/office/drawing/2014/main" id="{414F812D-7014-ABAD-C27D-506F8E4636CC}"/>
              </a:ext>
            </a:extLst>
          </p:cNvPr>
          <p:cNvSpPr>
            <a:spLocks noGrp="1"/>
          </p:cNvSpPr>
          <p:nvPr>
            <p:ph sz="quarter" idx="13"/>
          </p:nvPr>
        </p:nvSpPr>
        <p:spPr/>
        <p:txBody>
          <a:bodyPr/>
          <a:lstStyle/>
          <a:p>
            <a:pPr marL="0" indent="0">
              <a:buNone/>
            </a:pPr>
            <a:endParaRPr lang="en-ZA" dirty="0"/>
          </a:p>
          <a:p>
            <a:endParaRPr lang="en-ZA" dirty="0"/>
          </a:p>
        </p:txBody>
      </p:sp>
      <p:sp>
        <p:nvSpPr>
          <p:cNvPr id="12" name="Text Placeholder 11">
            <a:extLst>
              <a:ext uri="{FF2B5EF4-FFF2-40B4-BE49-F238E27FC236}">
                <a16:creationId xmlns:a16="http://schemas.microsoft.com/office/drawing/2014/main" id="{A93D294A-76F8-D298-E5F4-C96008F8B6F1}"/>
              </a:ext>
            </a:extLst>
          </p:cNvPr>
          <p:cNvSpPr>
            <a:spLocks noGrp="1"/>
          </p:cNvSpPr>
          <p:nvPr>
            <p:ph type="body" sz="quarter" idx="3"/>
          </p:nvPr>
        </p:nvSpPr>
        <p:spPr/>
        <p:txBody>
          <a:bodyPr/>
          <a:lstStyle/>
          <a:p>
            <a:r>
              <a:rPr lang="en-ZA" dirty="0"/>
              <a:t>New deaths over time</a:t>
            </a:r>
          </a:p>
        </p:txBody>
      </p:sp>
      <p:sp>
        <p:nvSpPr>
          <p:cNvPr id="4" name="Text Placeholder 3">
            <a:extLst>
              <a:ext uri="{FF2B5EF4-FFF2-40B4-BE49-F238E27FC236}">
                <a16:creationId xmlns:a16="http://schemas.microsoft.com/office/drawing/2014/main" id="{7B9E46EB-19B9-38F8-FA33-841990115589}"/>
              </a:ext>
            </a:extLst>
          </p:cNvPr>
          <p:cNvSpPr>
            <a:spLocks noGrp="1"/>
          </p:cNvSpPr>
          <p:nvPr>
            <p:ph sz="quarter" idx="14"/>
          </p:nvPr>
        </p:nvSpPr>
        <p:spPr/>
        <p:txBody>
          <a:bodyPr/>
          <a:lstStyle/>
          <a:p>
            <a:endParaRPr lang="en-ZA" dirty="0"/>
          </a:p>
          <a:p>
            <a:endParaRPr lang="en-ZA" dirty="0"/>
          </a:p>
        </p:txBody>
      </p:sp>
      <p:pic>
        <p:nvPicPr>
          <p:cNvPr id="13" name="Picture 12" descr="Chart, histogram&#10;&#10;Description automatically generated">
            <a:extLst>
              <a:ext uri="{FF2B5EF4-FFF2-40B4-BE49-F238E27FC236}">
                <a16:creationId xmlns:a16="http://schemas.microsoft.com/office/drawing/2014/main" id="{6F43AC91-D850-05BF-97FA-82E9E5AACB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423" y="3295014"/>
            <a:ext cx="5287577" cy="2496185"/>
          </a:xfrm>
          <a:prstGeom prst="rect">
            <a:avLst/>
          </a:prstGeom>
          <a:noFill/>
          <a:ln>
            <a:noFill/>
          </a:ln>
        </p:spPr>
      </p:pic>
      <p:pic>
        <p:nvPicPr>
          <p:cNvPr id="14" name="Picture 13">
            <a:extLst>
              <a:ext uri="{FF2B5EF4-FFF2-40B4-BE49-F238E27FC236}">
                <a16:creationId xmlns:a16="http://schemas.microsoft.com/office/drawing/2014/main" id="{4D224E32-FBC6-240A-286B-941C780AE7D0}"/>
              </a:ext>
            </a:extLst>
          </p:cNvPr>
          <p:cNvPicPr>
            <a:picLocks noChangeAspect="1"/>
          </p:cNvPicPr>
          <p:nvPr/>
        </p:nvPicPr>
        <p:blipFill>
          <a:blip r:embed="rId3"/>
          <a:stretch>
            <a:fillRect/>
          </a:stretch>
        </p:blipFill>
        <p:spPr>
          <a:xfrm>
            <a:off x="6201351" y="3415247"/>
            <a:ext cx="5669771" cy="2375951"/>
          </a:xfrm>
          <a:prstGeom prst="rect">
            <a:avLst/>
          </a:prstGeom>
        </p:spPr>
      </p:pic>
    </p:spTree>
    <p:extLst>
      <p:ext uri="{BB962C8B-B14F-4D97-AF65-F5344CB8AC3E}">
        <p14:creationId xmlns:p14="http://schemas.microsoft.com/office/powerpoint/2010/main" val="278262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28DE-CBC2-72AE-DDBD-CEAE0BE6DF9C}"/>
              </a:ext>
            </a:extLst>
          </p:cNvPr>
          <p:cNvSpPr>
            <a:spLocks noGrp="1"/>
          </p:cNvSpPr>
          <p:nvPr>
            <p:ph type="title"/>
          </p:nvPr>
        </p:nvSpPr>
        <p:spPr/>
        <p:txBody>
          <a:bodyPr/>
          <a:lstStyle/>
          <a:p>
            <a:r>
              <a:rPr lang="en-ZA" dirty="0"/>
              <a:t>Distribution of covid deaths across months from February 2020 to April 2022.</a:t>
            </a:r>
          </a:p>
        </p:txBody>
      </p:sp>
      <p:pic>
        <p:nvPicPr>
          <p:cNvPr id="4" name="Content Placeholder 3">
            <a:extLst>
              <a:ext uri="{FF2B5EF4-FFF2-40B4-BE49-F238E27FC236}">
                <a16:creationId xmlns:a16="http://schemas.microsoft.com/office/drawing/2014/main" id="{0D000DAF-C7D4-6E9B-6376-841DF5BAA99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36881" y="2062480"/>
            <a:ext cx="10932160" cy="4368799"/>
          </a:xfrm>
          <a:prstGeom prst="rect">
            <a:avLst/>
          </a:prstGeom>
          <a:noFill/>
          <a:ln>
            <a:noFill/>
          </a:ln>
        </p:spPr>
      </p:pic>
    </p:spTree>
    <p:extLst>
      <p:ext uri="{BB962C8B-B14F-4D97-AF65-F5344CB8AC3E}">
        <p14:creationId xmlns:p14="http://schemas.microsoft.com/office/powerpoint/2010/main" val="426815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9EF10343-0906-AFEB-3D61-3A1A4BFBC3A4}"/>
              </a:ext>
            </a:extLst>
          </p:cNvPr>
          <p:cNvSpPr>
            <a:spLocks noGrp="1"/>
          </p:cNvSpPr>
          <p:nvPr>
            <p:ph type="title"/>
          </p:nvPr>
        </p:nvSpPr>
        <p:spPr>
          <a:xfrm>
            <a:off x="641074" y="1419900"/>
            <a:ext cx="2844002" cy="4018201"/>
          </a:xfrm>
        </p:spPr>
        <p:txBody>
          <a:bodyPr>
            <a:normAutofit/>
          </a:bodyPr>
          <a:lstStyle/>
          <a:p>
            <a:pPr algn="l"/>
            <a:r>
              <a:rPr lang="en-ZA" sz="3400"/>
              <a:t>Exploratory data analysis – time series analysis</a:t>
            </a:r>
          </a:p>
        </p:txBody>
      </p:sp>
      <p:sp>
        <p:nvSpPr>
          <p:cNvPr id="3" name="Content Placeholder 2">
            <a:extLst>
              <a:ext uri="{FF2B5EF4-FFF2-40B4-BE49-F238E27FC236}">
                <a16:creationId xmlns:a16="http://schemas.microsoft.com/office/drawing/2014/main" id="{D72038C0-AFE9-4573-2E24-EC6329FC3D0A}"/>
              </a:ext>
            </a:extLst>
          </p:cNvPr>
          <p:cNvSpPr>
            <a:spLocks noGrp="1"/>
          </p:cNvSpPr>
          <p:nvPr>
            <p:ph sz="quarter" idx="13"/>
          </p:nvPr>
        </p:nvSpPr>
        <p:spPr>
          <a:xfrm>
            <a:off x="4701008" y="1193576"/>
            <a:ext cx="6576591" cy="4470850"/>
          </a:xfrm>
        </p:spPr>
        <p:txBody>
          <a:bodyPr anchor="ctr">
            <a:normAutofit/>
          </a:bodyPr>
          <a:lstStyle/>
          <a:p>
            <a:r>
              <a:rPr lang="en-ZA" dirty="0"/>
              <a:t>It is clear that there tended to be more covid deaths during the festive period and early January than any other time of the year.</a:t>
            </a:r>
          </a:p>
          <a:p>
            <a:r>
              <a:rPr lang="en-ZA" dirty="0"/>
              <a:t>This may have been because there tends to be more movement during festive period as people go home to spend time with their families.</a:t>
            </a:r>
          </a:p>
          <a:p>
            <a:r>
              <a:rPr lang="en-ZA" dirty="0"/>
              <a:t>It also may be because people are more likely to engage in risky </a:t>
            </a:r>
            <a:r>
              <a:rPr lang="en-ZA" dirty="0" err="1"/>
              <a:t>behavior</a:t>
            </a:r>
            <a:r>
              <a:rPr lang="en-ZA" dirty="0"/>
              <a:t> like disregarding social distancing protocol during festive holiday. </a:t>
            </a:r>
          </a:p>
          <a:p>
            <a:endParaRPr lang="en-ZA" dirty="0"/>
          </a:p>
          <a:p>
            <a:endParaRPr lang="en-Z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59623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E77D5960-B3B3-4AE1-8BBD-3C55D906A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FB9CC80-2FAF-48FC-8450-4A57460F9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Rectangle 33">
            <a:extLst>
              <a:ext uri="{FF2B5EF4-FFF2-40B4-BE49-F238E27FC236}">
                <a16:creationId xmlns:a16="http://schemas.microsoft.com/office/drawing/2014/main" id="{9416C2F8-A84C-4357-A755-81D3F466D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a:extLst>
              <a:ext uri="{FF2B5EF4-FFF2-40B4-BE49-F238E27FC236}">
                <a16:creationId xmlns:a16="http://schemas.microsoft.com/office/drawing/2014/main" id="{031306E5-EFE3-459A-89EF-0EF2185CDE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4A23C976-ECF8-49F1-914B-B5BD60613B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a:extLst>
              <a:ext uri="{FF2B5EF4-FFF2-40B4-BE49-F238E27FC236}">
                <a16:creationId xmlns:a16="http://schemas.microsoft.com/office/drawing/2014/main" id="{0C3F9891-F9DB-2EFC-35E1-78AE18F5B515}"/>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5078061" y="1198880"/>
            <a:ext cx="6433219" cy="4043680"/>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A2CA3572-0FC4-AB91-B67F-5891BDBFE571}"/>
              </a:ext>
            </a:extLst>
          </p:cNvPr>
          <p:cNvSpPr>
            <a:spLocks noGrp="1"/>
          </p:cNvSpPr>
          <p:nvPr>
            <p:ph type="body" sz="half" idx="2"/>
          </p:nvPr>
        </p:nvSpPr>
        <p:spPr>
          <a:xfrm>
            <a:off x="913774" y="2367092"/>
            <a:ext cx="3893978" cy="3424107"/>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400" dirty="0"/>
              <a:t>Principal components analysis was performed on the data to see whether there were specific features responsible for a large part of the variance in the data.</a:t>
            </a:r>
          </a:p>
          <a:p>
            <a:pPr indent="-228600">
              <a:lnSpc>
                <a:spcPct val="110000"/>
              </a:lnSpc>
              <a:buFont typeface="Arial" panose="020B0604020202020204" pitchFamily="34" charset="0"/>
              <a:buChar char="•"/>
            </a:pPr>
            <a:r>
              <a:rPr lang="en-US" sz="1400" dirty="0"/>
              <a:t>The first 2 components accounted for about 69% of the variance. The first 5 over 90%.</a:t>
            </a:r>
          </a:p>
          <a:p>
            <a:pPr indent="-228600">
              <a:lnSpc>
                <a:spcPct val="110000"/>
              </a:lnSpc>
              <a:buFont typeface="Arial" panose="020B0604020202020204" pitchFamily="34" charset="0"/>
              <a:buChar char="•"/>
            </a:pPr>
            <a:r>
              <a:rPr lang="en-US" sz="1400" dirty="0"/>
              <a:t>It was found that the features that had the most impact were stringency index, hospital patients per million, total tests, and people vaccinated per hundred.</a:t>
            </a:r>
          </a:p>
        </p:txBody>
      </p:sp>
      <p:sp>
        <p:nvSpPr>
          <p:cNvPr id="2" name="Title 1">
            <a:extLst>
              <a:ext uri="{FF2B5EF4-FFF2-40B4-BE49-F238E27FC236}">
                <a16:creationId xmlns:a16="http://schemas.microsoft.com/office/drawing/2014/main" id="{777BE985-4191-26B9-5601-AD9ACFCD03A3}"/>
              </a:ext>
            </a:extLst>
          </p:cNvPr>
          <p:cNvSpPr>
            <a:spLocks noGrp="1"/>
          </p:cNvSpPr>
          <p:nvPr>
            <p:ph type="title"/>
          </p:nvPr>
        </p:nvSpPr>
        <p:spPr>
          <a:xfrm>
            <a:off x="913776" y="618517"/>
            <a:ext cx="3893976" cy="1596177"/>
          </a:xfrm>
        </p:spPr>
        <p:txBody>
          <a:bodyPr vert="horz" lIns="91440" tIns="45720" rIns="91440" bIns="45720" rtlCol="0" anchor="b">
            <a:normAutofit/>
          </a:bodyPr>
          <a:lstStyle/>
          <a:p>
            <a:r>
              <a:rPr lang="en-US" sz="2700"/>
              <a:t>Exploratory Data Analysis – principal components analysis</a:t>
            </a:r>
          </a:p>
        </p:txBody>
      </p:sp>
    </p:spTree>
    <p:extLst>
      <p:ext uri="{BB962C8B-B14F-4D97-AF65-F5344CB8AC3E}">
        <p14:creationId xmlns:p14="http://schemas.microsoft.com/office/powerpoint/2010/main" val="315459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DFB-E018-6281-7040-1F6B870A86E4}"/>
              </a:ext>
            </a:extLst>
          </p:cNvPr>
          <p:cNvSpPr>
            <a:spLocks noGrp="1"/>
          </p:cNvSpPr>
          <p:nvPr>
            <p:ph type="title"/>
          </p:nvPr>
        </p:nvSpPr>
        <p:spPr/>
        <p:txBody>
          <a:bodyPr/>
          <a:lstStyle/>
          <a:p>
            <a:r>
              <a:rPr lang="en-ZA" dirty="0"/>
              <a:t>Data pre-processing and modelling</a:t>
            </a:r>
          </a:p>
        </p:txBody>
      </p:sp>
      <p:sp>
        <p:nvSpPr>
          <p:cNvPr id="3" name="Content Placeholder 2">
            <a:extLst>
              <a:ext uri="{FF2B5EF4-FFF2-40B4-BE49-F238E27FC236}">
                <a16:creationId xmlns:a16="http://schemas.microsoft.com/office/drawing/2014/main" id="{B13E0816-E154-B93C-7E5C-B809FEB271C5}"/>
              </a:ext>
            </a:extLst>
          </p:cNvPr>
          <p:cNvSpPr>
            <a:spLocks noGrp="1"/>
          </p:cNvSpPr>
          <p:nvPr>
            <p:ph sz="quarter" idx="13"/>
          </p:nvPr>
        </p:nvSpPr>
        <p:spPr/>
        <p:txBody>
          <a:bodyPr>
            <a:normAutofit fontScale="85000" lnSpcReduction="10000"/>
          </a:bodyPr>
          <a:lstStyle/>
          <a:p>
            <a:r>
              <a:rPr lang="en-ZA" dirty="0"/>
              <a:t>In order to prepare the data for modelling, the data was scaled around the mean. This is expected to improve the performance of the model since all the data will be sitting on the same scale.</a:t>
            </a:r>
          </a:p>
          <a:p>
            <a:r>
              <a:rPr lang="en-ZA" dirty="0"/>
              <a:t>The data was split into 25% test data and 75% training data. </a:t>
            </a:r>
          </a:p>
          <a:p>
            <a:r>
              <a:rPr lang="en-ZA" dirty="0"/>
              <a:t>Death rate was the target variable and all other variables were used as response variables. </a:t>
            </a:r>
          </a:p>
          <a:p>
            <a:r>
              <a:rPr lang="en-ZA" dirty="0"/>
              <a:t>Furthermore, cross-validation was used during the modelling in order to ensure that the results of modelling were a true representation of the models ability to predict death rate.</a:t>
            </a:r>
          </a:p>
          <a:p>
            <a:r>
              <a:rPr lang="en-ZA" dirty="0"/>
              <a:t>The data was modelled using a linear regression model since there were a lot of linear properties in the data. Python </a:t>
            </a:r>
            <a:r>
              <a:rPr lang="en-ZA" dirty="0" err="1"/>
              <a:t>sklearn’s</a:t>
            </a:r>
            <a:r>
              <a:rPr lang="en-ZA" dirty="0"/>
              <a:t> </a:t>
            </a:r>
            <a:r>
              <a:rPr lang="en-ZA" dirty="0" err="1"/>
              <a:t>linearregression</a:t>
            </a:r>
            <a:r>
              <a:rPr lang="en-ZA" dirty="0"/>
              <a:t> model was used.</a:t>
            </a:r>
          </a:p>
          <a:p>
            <a:endParaRPr lang="en-ZA" dirty="0"/>
          </a:p>
        </p:txBody>
      </p:sp>
    </p:spTree>
    <p:extLst>
      <p:ext uri="{BB962C8B-B14F-4D97-AF65-F5344CB8AC3E}">
        <p14:creationId xmlns:p14="http://schemas.microsoft.com/office/powerpoint/2010/main" val="1686702397"/>
      </p:ext>
    </p:extLst>
  </p:cSld>
  <p:clrMapOvr>
    <a:masterClrMapping/>
  </p:clrMapOvr>
</p:sld>
</file>

<file path=ppt/theme/theme1.xml><?xml version="1.0" encoding="utf-8"?>
<a:theme xmlns:a="http://schemas.openxmlformats.org/drawingml/2006/main" name="Dropl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621</TotalTime>
  <Words>814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Droplet</vt:lpstr>
      <vt:lpstr>A COVID 19 STUDY</vt:lpstr>
      <vt:lpstr>INTRODUCTION</vt:lpstr>
      <vt:lpstr>Objectives</vt:lpstr>
      <vt:lpstr>Methodology</vt:lpstr>
      <vt:lpstr>Exploratory data analysis</vt:lpstr>
      <vt:lpstr>Distribution of covid deaths across months from February 2020 to April 2022.</vt:lpstr>
      <vt:lpstr>Exploratory data analysis – time series analysis</vt:lpstr>
      <vt:lpstr>Exploratory Data Analysis – principal components analysis</vt:lpstr>
      <vt:lpstr>Data pre-processing and modelling</vt:lpstr>
      <vt:lpstr>Modelling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COVID 19 STUDY</dc:title>
  <dc:creator>Lefhoko Thapelo</dc:creator>
  <cp:lastModifiedBy>Lefhoko Thapelo</cp:lastModifiedBy>
  <cp:revision>2</cp:revision>
  <dcterms:created xsi:type="dcterms:W3CDTF">2022-08-21T23:49:01Z</dcterms:created>
  <dcterms:modified xsi:type="dcterms:W3CDTF">2022-08-22T10:10:40Z</dcterms:modified>
</cp:coreProperties>
</file>