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3A846-4481-4E11-97F7-12A5CBFD99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A"/>
          </a:p>
        </p:txBody>
      </p:sp>
      <p:sp>
        <p:nvSpPr>
          <p:cNvPr id="3" name="Subtitle 2">
            <a:extLst>
              <a:ext uri="{FF2B5EF4-FFF2-40B4-BE49-F238E27FC236}">
                <a16:creationId xmlns:a16="http://schemas.microsoft.com/office/drawing/2014/main" id="{FFBA0DF0-179A-4C0A-9CD8-B4CB9457A4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a:p>
        </p:txBody>
      </p:sp>
      <p:sp>
        <p:nvSpPr>
          <p:cNvPr id="4" name="Date Placeholder 3">
            <a:extLst>
              <a:ext uri="{FF2B5EF4-FFF2-40B4-BE49-F238E27FC236}">
                <a16:creationId xmlns:a16="http://schemas.microsoft.com/office/drawing/2014/main" id="{685763C6-1208-48CA-8B10-D15E49ED7ED5}"/>
              </a:ext>
            </a:extLst>
          </p:cNvPr>
          <p:cNvSpPr>
            <a:spLocks noGrp="1"/>
          </p:cNvSpPr>
          <p:nvPr>
            <p:ph type="dt" sz="half" idx="10"/>
          </p:nvPr>
        </p:nvSpPr>
        <p:spPr/>
        <p:txBody>
          <a:bodyPr/>
          <a:lstStyle/>
          <a:p>
            <a:fld id="{CE84D6D1-9986-44EF-955D-218DE02C0CCB}" type="datetimeFigureOut">
              <a:rPr lang="en-ZA" smtClean="0"/>
              <a:t>2022/04/17</a:t>
            </a:fld>
            <a:endParaRPr lang="en-ZA"/>
          </a:p>
        </p:txBody>
      </p:sp>
      <p:sp>
        <p:nvSpPr>
          <p:cNvPr id="5" name="Footer Placeholder 4">
            <a:extLst>
              <a:ext uri="{FF2B5EF4-FFF2-40B4-BE49-F238E27FC236}">
                <a16:creationId xmlns:a16="http://schemas.microsoft.com/office/drawing/2014/main" id="{1ED1FB9D-BEA8-4013-9A3F-00D061DD1390}"/>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67222B44-54EC-4CCE-932A-0E2D9315357D}"/>
              </a:ext>
            </a:extLst>
          </p:cNvPr>
          <p:cNvSpPr>
            <a:spLocks noGrp="1"/>
          </p:cNvSpPr>
          <p:nvPr>
            <p:ph type="sldNum" sz="quarter" idx="12"/>
          </p:nvPr>
        </p:nvSpPr>
        <p:spPr/>
        <p:txBody>
          <a:bodyPr/>
          <a:lstStyle/>
          <a:p>
            <a:fld id="{281C6941-7A3A-49A2-A7E9-EEDF12C186D3}" type="slidenum">
              <a:rPr lang="en-ZA" smtClean="0"/>
              <a:t>‹#›</a:t>
            </a:fld>
            <a:endParaRPr lang="en-ZA"/>
          </a:p>
        </p:txBody>
      </p:sp>
    </p:spTree>
    <p:extLst>
      <p:ext uri="{BB962C8B-B14F-4D97-AF65-F5344CB8AC3E}">
        <p14:creationId xmlns:p14="http://schemas.microsoft.com/office/powerpoint/2010/main" val="3543527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A23A0-47F4-4668-A892-AC6AE91A9791}"/>
              </a:ext>
            </a:extLst>
          </p:cNvPr>
          <p:cNvSpPr>
            <a:spLocks noGrp="1"/>
          </p:cNvSpPr>
          <p:nvPr>
            <p:ph type="title"/>
          </p:nvPr>
        </p:nvSpPr>
        <p:spPr/>
        <p:txBody>
          <a:bodyPr/>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90B616F2-E611-4591-B4EB-B2AF0B59D2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180FE48B-2681-4CD0-961C-6497FEF024F3}"/>
              </a:ext>
            </a:extLst>
          </p:cNvPr>
          <p:cNvSpPr>
            <a:spLocks noGrp="1"/>
          </p:cNvSpPr>
          <p:nvPr>
            <p:ph type="dt" sz="half" idx="10"/>
          </p:nvPr>
        </p:nvSpPr>
        <p:spPr/>
        <p:txBody>
          <a:bodyPr/>
          <a:lstStyle/>
          <a:p>
            <a:fld id="{CE84D6D1-9986-44EF-955D-218DE02C0CCB}" type="datetimeFigureOut">
              <a:rPr lang="en-ZA" smtClean="0"/>
              <a:t>2022/04/17</a:t>
            </a:fld>
            <a:endParaRPr lang="en-ZA"/>
          </a:p>
        </p:txBody>
      </p:sp>
      <p:sp>
        <p:nvSpPr>
          <p:cNvPr id="5" name="Footer Placeholder 4">
            <a:extLst>
              <a:ext uri="{FF2B5EF4-FFF2-40B4-BE49-F238E27FC236}">
                <a16:creationId xmlns:a16="http://schemas.microsoft.com/office/drawing/2014/main" id="{7F8F4C59-9D15-406F-AAB5-F87602D2AAFB}"/>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43F13B28-E6D2-405E-AFD4-E86E2C069259}"/>
              </a:ext>
            </a:extLst>
          </p:cNvPr>
          <p:cNvSpPr>
            <a:spLocks noGrp="1"/>
          </p:cNvSpPr>
          <p:nvPr>
            <p:ph type="sldNum" sz="quarter" idx="12"/>
          </p:nvPr>
        </p:nvSpPr>
        <p:spPr/>
        <p:txBody>
          <a:bodyPr/>
          <a:lstStyle/>
          <a:p>
            <a:fld id="{281C6941-7A3A-49A2-A7E9-EEDF12C186D3}" type="slidenum">
              <a:rPr lang="en-ZA" smtClean="0"/>
              <a:t>‹#›</a:t>
            </a:fld>
            <a:endParaRPr lang="en-ZA"/>
          </a:p>
        </p:txBody>
      </p:sp>
    </p:spTree>
    <p:extLst>
      <p:ext uri="{BB962C8B-B14F-4D97-AF65-F5344CB8AC3E}">
        <p14:creationId xmlns:p14="http://schemas.microsoft.com/office/powerpoint/2010/main" val="1843917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38C0C7-32C7-4017-B88C-C60D2162F2C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F3212163-2121-4903-B0B2-D11ADDAC92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67611F1A-8E37-4F2B-85B7-1D643A590124}"/>
              </a:ext>
            </a:extLst>
          </p:cNvPr>
          <p:cNvSpPr>
            <a:spLocks noGrp="1"/>
          </p:cNvSpPr>
          <p:nvPr>
            <p:ph type="dt" sz="half" idx="10"/>
          </p:nvPr>
        </p:nvSpPr>
        <p:spPr/>
        <p:txBody>
          <a:bodyPr/>
          <a:lstStyle/>
          <a:p>
            <a:fld id="{CE84D6D1-9986-44EF-955D-218DE02C0CCB}" type="datetimeFigureOut">
              <a:rPr lang="en-ZA" smtClean="0"/>
              <a:t>2022/04/17</a:t>
            </a:fld>
            <a:endParaRPr lang="en-ZA"/>
          </a:p>
        </p:txBody>
      </p:sp>
      <p:sp>
        <p:nvSpPr>
          <p:cNvPr id="5" name="Footer Placeholder 4">
            <a:extLst>
              <a:ext uri="{FF2B5EF4-FFF2-40B4-BE49-F238E27FC236}">
                <a16:creationId xmlns:a16="http://schemas.microsoft.com/office/drawing/2014/main" id="{D2E8D004-C55C-4369-A25B-5AC755DB0B70}"/>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72B4B951-75AA-4613-AECF-FC2279786E03}"/>
              </a:ext>
            </a:extLst>
          </p:cNvPr>
          <p:cNvSpPr>
            <a:spLocks noGrp="1"/>
          </p:cNvSpPr>
          <p:nvPr>
            <p:ph type="sldNum" sz="quarter" idx="12"/>
          </p:nvPr>
        </p:nvSpPr>
        <p:spPr/>
        <p:txBody>
          <a:bodyPr/>
          <a:lstStyle/>
          <a:p>
            <a:fld id="{281C6941-7A3A-49A2-A7E9-EEDF12C186D3}" type="slidenum">
              <a:rPr lang="en-ZA" smtClean="0"/>
              <a:t>‹#›</a:t>
            </a:fld>
            <a:endParaRPr lang="en-ZA"/>
          </a:p>
        </p:txBody>
      </p:sp>
    </p:spTree>
    <p:extLst>
      <p:ext uri="{BB962C8B-B14F-4D97-AF65-F5344CB8AC3E}">
        <p14:creationId xmlns:p14="http://schemas.microsoft.com/office/powerpoint/2010/main" val="3301391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6A2A0-FA08-4D5C-AADB-4EA353E1E0F2}"/>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3C4473D5-42CD-4ABC-A3C2-191E47A144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86BF3802-5AB2-4DD6-AC34-996B1574D7A3}"/>
              </a:ext>
            </a:extLst>
          </p:cNvPr>
          <p:cNvSpPr>
            <a:spLocks noGrp="1"/>
          </p:cNvSpPr>
          <p:nvPr>
            <p:ph type="dt" sz="half" idx="10"/>
          </p:nvPr>
        </p:nvSpPr>
        <p:spPr/>
        <p:txBody>
          <a:bodyPr/>
          <a:lstStyle/>
          <a:p>
            <a:fld id="{CE84D6D1-9986-44EF-955D-218DE02C0CCB}" type="datetimeFigureOut">
              <a:rPr lang="en-ZA" smtClean="0"/>
              <a:t>2022/04/17</a:t>
            </a:fld>
            <a:endParaRPr lang="en-ZA"/>
          </a:p>
        </p:txBody>
      </p:sp>
      <p:sp>
        <p:nvSpPr>
          <p:cNvPr id="5" name="Footer Placeholder 4">
            <a:extLst>
              <a:ext uri="{FF2B5EF4-FFF2-40B4-BE49-F238E27FC236}">
                <a16:creationId xmlns:a16="http://schemas.microsoft.com/office/drawing/2014/main" id="{C84B3E21-EB87-41C3-B2E4-E11124FCFEA1}"/>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CDC18E58-C232-46CF-B4A0-CA4741FEACE4}"/>
              </a:ext>
            </a:extLst>
          </p:cNvPr>
          <p:cNvSpPr>
            <a:spLocks noGrp="1"/>
          </p:cNvSpPr>
          <p:nvPr>
            <p:ph type="sldNum" sz="quarter" idx="12"/>
          </p:nvPr>
        </p:nvSpPr>
        <p:spPr/>
        <p:txBody>
          <a:bodyPr/>
          <a:lstStyle/>
          <a:p>
            <a:fld id="{281C6941-7A3A-49A2-A7E9-EEDF12C186D3}" type="slidenum">
              <a:rPr lang="en-ZA" smtClean="0"/>
              <a:t>‹#›</a:t>
            </a:fld>
            <a:endParaRPr lang="en-ZA"/>
          </a:p>
        </p:txBody>
      </p:sp>
    </p:spTree>
    <p:extLst>
      <p:ext uri="{BB962C8B-B14F-4D97-AF65-F5344CB8AC3E}">
        <p14:creationId xmlns:p14="http://schemas.microsoft.com/office/powerpoint/2010/main" val="1160684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F0601-7681-4BC5-BC75-BF993095C6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ZA"/>
          </a:p>
        </p:txBody>
      </p:sp>
      <p:sp>
        <p:nvSpPr>
          <p:cNvPr id="3" name="Text Placeholder 2">
            <a:extLst>
              <a:ext uri="{FF2B5EF4-FFF2-40B4-BE49-F238E27FC236}">
                <a16:creationId xmlns:a16="http://schemas.microsoft.com/office/drawing/2014/main" id="{0FA65676-2783-4079-AD3D-7B1F7E1012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393D6F-2DFC-4932-9F99-4D8E96D66BE1}"/>
              </a:ext>
            </a:extLst>
          </p:cNvPr>
          <p:cNvSpPr>
            <a:spLocks noGrp="1"/>
          </p:cNvSpPr>
          <p:nvPr>
            <p:ph type="dt" sz="half" idx="10"/>
          </p:nvPr>
        </p:nvSpPr>
        <p:spPr/>
        <p:txBody>
          <a:bodyPr/>
          <a:lstStyle/>
          <a:p>
            <a:fld id="{CE84D6D1-9986-44EF-955D-218DE02C0CCB}" type="datetimeFigureOut">
              <a:rPr lang="en-ZA" smtClean="0"/>
              <a:t>2022/04/17</a:t>
            </a:fld>
            <a:endParaRPr lang="en-ZA"/>
          </a:p>
        </p:txBody>
      </p:sp>
      <p:sp>
        <p:nvSpPr>
          <p:cNvPr id="5" name="Footer Placeholder 4">
            <a:extLst>
              <a:ext uri="{FF2B5EF4-FFF2-40B4-BE49-F238E27FC236}">
                <a16:creationId xmlns:a16="http://schemas.microsoft.com/office/drawing/2014/main" id="{4E7A2BD7-369D-428A-B31C-812871A64AEB}"/>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EDDDC146-5E8D-4A21-A841-C61F5790C2FD}"/>
              </a:ext>
            </a:extLst>
          </p:cNvPr>
          <p:cNvSpPr>
            <a:spLocks noGrp="1"/>
          </p:cNvSpPr>
          <p:nvPr>
            <p:ph type="sldNum" sz="quarter" idx="12"/>
          </p:nvPr>
        </p:nvSpPr>
        <p:spPr/>
        <p:txBody>
          <a:bodyPr/>
          <a:lstStyle/>
          <a:p>
            <a:fld id="{281C6941-7A3A-49A2-A7E9-EEDF12C186D3}" type="slidenum">
              <a:rPr lang="en-ZA" smtClean="0"/>
              <a:t>‹#›</a:t>
            </a:fld>
            <a:endParaRPr lang="en-ZA"/>
          </a:p>
        </p:txBody>
      </p:sp>
    </p:spTree>
    <p:extLst>
      <p:ext uri="{BB962C8B-B14F-4D97-AF65-F5344CB8AC3E}">
        <p14:creationId xmlns:p14="http://schemas.microsoft.com/office/powerpoint/2010/main" val="35883598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76422-CEFE-4786-BDEA-6D6D502F3BB1}"/>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88444EF4-8A6B-457E-8A3E-39344CCE610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a:extLst>
              <a:ext uri="{FF2B5EF4-FFF2-40B4-BE49-F238E27FC236}">
                <a16:creationId xmlns:a16="http://schemas.microsoft.com/office/drawing/2014/main" id="{7D3ACC58-6324-474D-B117-7E164EC3EEF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Date Placeholder 4">
            <a:extLst>
              <a:ext uri="{FF2B5EF4-FFF2-40B4-BE49-F238E27FC236}">
                <a16:creationId xmlns:a16="http://schemas.microsoft.com/office/drawing/2014/main" id="{610DDF8C-FF0E-4E69-8F73-53C52FB5EA35}"/>
              </a:ext>
            </a:extLst>
          </p:cNvPr>
          <p:cNvSpPr>
            <a:spLocks noGrp="1"/>
          </p:cNvSpPr>
          <p:nvPr>
            <p:ph type="dt" sz="half" idx="10"/>
          </p:nvPr>
        </p:nvSpPr>
        <p:spPr/>
        <p:txBody>
          <a:bodyPr/>
          <a:lstStyle/>
          <a:p>
            <a:fld id="{CE84D6D1-9986-44EF-955D-218DE02C0CCB}" type="datetimeFigureOut">
              <a:rPr lang="en-ZA" smtClean="0"/>
              <a:t>2022/04/17</a:t>
            </a:fld>
            <a:endParaRPr lang="en-ZA"/>
          </a:p>
        </p:txBody>
      </p:sp>
      <p:sp>
        <p:nvSpPr>
          <p:cNvPr id="6" name="Footer Placeholder 5">
            <a:extLst>
              <a:ext uri="{FF2B5EF4-FFF2-40B4-BE49-F238E27FC236}">
                <a16:creationId xmlns:a16="http://schemas.microsoft.com/office/drawing/2014/main" id="{009BCD48-58AF-4E5F-A725-A1AC0A2A7BE0}"/>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FF74EA36-522A-494A-B5A5-8BBDCCBE7EBD}"/>
              </a:ext>
            </a:extLst>
          </p:cNvPr>
          <p:cNvSpPr>
            <a:spLocks noGrp="1"/>
          </p:cNvSpPr>
          <p:nvPr>
            <p:ph type="sldNum" sz="quarter" idx="12"/>
          </p:nvPr>
        </p:nvSpPr>
        <p:spPr/>
        <p:txBody>
          <a:bodyPr/>
          <a:lstStyle/>
          <a:p>
            <a:fld id="{281C6941-7A3A-49A2-A7E9-EEDF12C186D3}" type="slidenum">
              <a:rPr lang="en-ZA" smtClean="0"/>
              <a:t>‹#›</a:t>
            </a:fld>
            <a:endParaRPr lang="en-ZA"/>
          </a:p>
        </p:txBody>
      </p:sp>
    </p:spTree>
    <p:extLst>
      <p:ext uri="{BB962C8B-B14F-4D97-AF65-F5344CB8AC3E}">
        <p14:creationId xmlns:p14="http://schemas.microsoft.com/office/powerpoint/2010/main" val="1735014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A0F02-8029-4C0E-9285-C79FA8B137EE}"/>
              </a:ext>
            </a:extLst>
          </p:cNvPr>
          <p:cNvSpPr>
            <a:spLocks noGrp="1"/>
          </p:cNvSpPr>
          <p:nvPr>
            <p:ph type="title"/>
          </p:nvPr>
        </p:nvSpPr>
        <p:spPr>
          <a:xfrm>
            <a:off x="839788" y="365125"/>
            <a:ext cx="10515600" cy="1325563"/>
          </a:xfrm>
        </p:spPr>
        <p:txBody>
          <a:bodyPr/>
          <a:lstStyle/>
          <a:p>
            <a:r>
              <a:rPr lang="en-US"/>
              <a:t>Click to edit Master title style</a:t>
            </a:r>
            <a:endParaRPr lang="en-ZA"/>
          </a:p>
        </p:txBody>
      </p:sp>
      <p:sp>
        <p:nvSpPr>
          <p:cNvPr id="3" name="Text Placeholder 2">
            <a:extLst>
              <a:ext uri="{FF2B5EF4-FFF2-40B4-BE49-F238E27FC236}">
                <a16:creationId xmlns:a16="http://schemas.microsoft.com/office/drawing/2014/main" id="{7BE8FC83-0F7C-4859-95BC-B069BC43F2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A14F50A-D8ED-4447-B78A-EB862975C3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a:extLst>
              <a:ext uri="{FF2B5EF4-FFF2-40B4-BE49-F238E27FC236}">
                <a16:creationId xmlns:a16="http://schemas.microsoft.com/office/drawing/2014/main" id="{8A36E1D4-34CB-431C-A73F-12B09A88CA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AE1B3F-06BF-4DCA-8A33-0158341F14B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Date Placeholder 6">
            <a:extLst>
              <a:ext uri="{FF2B5EF4-FFF2-40B4-BE49-F238E27FC236}">
                <a16:creationId xmlns:a16="http://schemas.microsoft.com/office/drawing/2014/main" id="{40EE2F61-5EDF-45A4-9B68-FB0DB87D7F2A}"/>
              </a:ext>
            </a:extLst>
          </p:cNvPr>
          <p:cNvSpPr>
            <a:spLocks noGrp="1"/>
          </p:cNvSpPr>
          <p:nvPr>
            <p:ph type="dt" sz="half" idx="10"/>
          </p:nvPr>
        </p:nvSpPr>
        <p:spPr/>
        <p:txBody>
          <a:bodyPr/>
          <a:lstStyle/>
          <a:p>
            <a:fld id="{CE84D6D1-9986-44EF-955D-218DE02C0CCB}" type="datetimeFigureOut">
              <a:rPr lang="en-ZA" smtClean="0"/>
              <a:t>2022/04/17</a:t>
            </a:fld>
            <a:endParaRPr lang="en-ZA"/>
          </a:p>
        </p:txBody>
      </p:sp>
      <p:sp>
        <p:nvSpPr>
          <p:cNvPr id="8" name="Footer Placeholder 7">
            <a:extLst>
              <a:ext uri="{FF2B5EF4-FFF2-40B4-BE49-F238E27FC236}">
                <a16:creationId xmlns:a16="http://schemas.microsoft.com/office/drawing/2014/main" id="{E9EF7BDE-A9F4-4496-8033-756D7CF4E01F}"/>
              </a:ext>
            </a:extLst>
          </p:cNvPr>
          <p:cNvSpPr>
            <a:spLocks noGrp="1"/>
          </p:cNvSpPr>
          <p:nvPr>
            <p:ph type="ftr" sz="quarter" idx="11"/>
          </p:nvPr>
        </p:nvSpPr>
        <p:spPr/>
        <p:txBody>
          <a:bodyPr/>
          <a:lstStyle/>
          <a:p>
            <a:endParaRPr lang="en-ZA"/>
          </a:p>
        </p:txBody>
      </p:sp>
      <p:sp>
        <p:nvSpPr>
          <p:cNvPr id="9" name="Slide Number Placeholder 8">
            <a:extLst>
              <a:ext uri="{FF2B5EF4-FFF2-40B4-BE49-F238E27FC236}">
                <a16:creationId xmlns:a16="http://schemas.microsoft.com/office/drawing/2014/main" id="{712D8714-E04B-4071-BA9B-63E6FE795063}"/>
              </a:ext>
            </a:extLst>
          </p:cNvPr>
          <p:cNvSpPr>
            <a:spLocks noGrp="1"/>
          </p:cNvSpPr>
          <p:nvPr>
            <p:ph type="sldNum" sz="quarter" idx="12"/>
          </p:nvPr>
        </p:nvSpPr>
        <p:spPr/>
        <p:txBody>
          <a:bodyPr/>
          <a:lstStyle/>
          <a:p>
            <a:fld id="{281C6941-7A3A-49A2-A7E9-EEDF12C186D3}" type="slidenum">
              <a:rPr lang="en-ZA" smtClean="0"/>
              <a:t>‹#›</a:t>
            </a:fld>
            <a:endParaRPr lang="en-ZA"/>
          </a:p>
        </p:txBody>
      </p:sp>
    </p:spTree>
    <p:extLst>
      <p:ext uri="{BB962C8B-B14F-4D97-AF65-F5344CB8AC3E}">
        <p14:creationId xmlns:p14="http://schemas.microsoft.com/office/powerpoint/2010/main" val="1601873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4B68D-92AC-4CCA-8AA5-0DC5CDBDC320}"/>
              </a:ext>
            </a:extLst>
          </p:cNvPr>
          <p:cNvSpPr>
            <a:spLocks noGrp="1"/>
          </p:cNvSpPr>
          <p:nvPr>
            <p:ph type="title"/>
          </p:nvPr>
        </p:nvSpPr>
        <p:spPr/>
        <p:txBody>
          <a:bodyPr/>
          <a:lstStyle/>
          <a:p>
            <a:r>
              <a:rPr lang="en-US"/>
              <a:t>Click to edit Master title style</a:t>
            </a:r>
            <a:endParaRPr lang="en-ZA"/>
          </a:p>
        </p:txBody>
      </p:sp>
      <p:sp>
        <p:nvSpPr>
          <p:cNvPr id="3" name="Date Placeholder 2">
            <a:extLst>
              <a:ext uri="{FF2B5EF4-FFF2-40B4-BE49-F238E27FC236}">
                <a16:creationId xmlns:a16="http://schemas.microsoft.com/office/drawing/2014/main" id="{3B5B96D8-8282-433C-AA74-A935E1A4B0FA}"/>
              </a:ext>
            </a:extLst>
          </p:cNvPr>
          <p:cNvSpPr>
            <a:spLocks noGrp="1"/>
          </p:cNvSpPr>
          <p:nvPr>
            <p:ph type="dt" sz="half" idx="10"/>
          </p:nvPr>
        </p:nvSpPr>
        <p:spPr/>
        <p:txBody>
          <a:bodyPr/>
          <a:lstStyle/>
          <a:p>
            <a:fld id="{CE84D6D1-9986-44EF-955D-218DE02C0CCB}" type="datetimeFigureOut">
              <a:rPr lang="en-ZA" smtClean="0"/>
              <a:t>2022/04/17</a:t>
            </a:fld>
            <a:endParaRPr lang="en-ZA"/>
          </a:p>
        </p:txBody>
      </p:sp>
      <p:sp>
        <p:nvSpPr>
          <p:cNvPr id="4" name="Footer Placeholder 3">
            <a:extLst>
              <a:ext uri="{FF2B5EF4-FFF2-40B4-BE49-F238E27FC236}">
                <a16:creationId xmlns:a16="http://schemas.microsoft.com/office/drawing/2014/main" id="{B5011727-1362-4E22-BD83-BEB8425D40FD}"/>
              </a:ext>
            </a:extLst>
          </p:cNvPr>
          <p:cNvSpPr>
            <a:spLocks noGrp="1"/>
          </p:cNvSpPr>
          <p:nvPr>
            <p:ph type="ftr" sz="quarter" idx="11"/>
          </p:nvPr>
        </p:nvSpPr>
        <p:spPr/>
        <p:txBody>
          <a:bodyPr/>
          <a:lstStyle/>
          <a:p>
            <a:endParaRPr lang="en-ZA"/>
          </a:p>
        </p:txBody>
      </p:sp>
      <p:sp>
        <p:nvSpPr>
          <p:cNvPr id="5" name="Slide Number Placeholder 4">
            <a:extLst>
              <a:ext uri="{FF2B5EF4-FFF2-40B4-BE49-F238E27FC236}">
                <a16:creationId xmlns:a16="http://schemas.microsoft.com/office/drawing/2014/main" id="{036419D0-5F88-42AE-B57A-CAD00AC87528}"/>
              </a:ext>
            </a:extLst>
          </p:cNvPr>
          <p:cNvSpPr>
            <a:spLocks noGrp="1"/>
          </p:cNvSpPr>
          <p:nvPr>
            <p:ph type="sldNum" sz="quarter" idx="12"/>
          </p:nvPr>
        </p:nvSpPr>
        <p:spPr/>
        <p:txBody>
          <a:bodyPr/>
          <a:lstStyle/>
          <a:p>
            <a:fld id="{281C6941-7A3A-49A2-A7E9-EEDF12C186D3}" type="slidenum">
              <a:rPr lang="en-ZA" smtClean="0"/>
              <a:t>‹#›</a:t>
            </a:fld>
            <a:endParaRPr lang="en-ZA"/>
          </a:p>
        </p:txBody>
      </p:sp>
    </p:spTree>
    <p:extLst>
      <p:ext uri="{BB962C8B-B14F-4D97-AF65-F5344CB8AC3E}">
        <p14:creationId xmlns:p14="http://schemas.microsoft.com/office/powerpoint/2010/main" val="79283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1016E5-75EE-41BB-886C-1163F20EF092}"/>
              </a:ext>
            </a:extLst>
          </p:cNvPr>
          <p:cNvSpPr>
            <a:spLocks noGrp="1"/>
          </p:cNvSpPr>
          <p:nvPr>
            <p:ph type="dt" sz="half" idx="10"/>
          </p:nvPr>
        </p:nvSpPr>
        <p:spPr/>
        <p:txBody>
          <a:bodyPr/>
          <a:lstStyle/>
          <a:p>
            <a:fld id="{CE84D6D1-9986-44EF-955D-218DE02C0CCB}" type="datetimeFigureOut">
              <a:rPr lang="en-ZA" smtClean="0"/>
              <a:t>2022/04/17</a:t>
            </a:fld>
            <a:endParaRPr lang="en-ZA"/>
          </a:p>
        </p:txBody>
      </p:sp>
      <p:sp>
        <p:nvSpPr>
          <p:cNvPr id="3" name="Footer Placeholder 2">
            <a:extLst>
              <a:ext uri="{FF2B5EF4-FFF2-40B4-BE49-F238E27FC236}">
                <a16:creationId xmlns:a16="http://schemas.microsoft.com/office/drawing/2014/main" id="{50EE8610-3ACD-49CA-B860-BE216FC4AD7B}"/>
              </a:ext>
            </a:extLst>
          </p:cNvPr>
          <p:cNvSpPr>
            <a:spLocks noGrp="1"/>
          </p:cNvSpPr>
          <p:nvPr>
            <p:ph type="ftr" sz="quarter" idx="11"/>
          </p:nvPr>
        </p:nvSpPr>
        <p:spPr/>
        <p:txBody>
          <a:bodyPr/>
          <a:lstStyle/>
          <a:p>
            <a:endParaRPr lang="en-ZA"/>
          </a:p>
        </p:txBody>
      </p:sp>
      <p:sp>
        <p:nvSpPr>
          <p:cNvPr id="4" name="Slide Number Placeholder 3">
            <a:extLst>
              <a:ext uri="{FF2B5EF4-FFF2-40B4-BE49-F238E27FC236}">
                <a16:creationId xmlns:a16="http://schemas.microsoft.com/office/drawing/2014/main" id="{E94D9E12-7170-412F-9896-19173A542B76}"/>
              </a:ext>
            </a:extLst>
          </p:cNvPr>
          <p:cNvSpPr>
            <a:spLocks noGrp="1"/>
          </p:cNvSpPr>
          <p:nvPr>
            <p:ph type="sldNum" sz="quarter" idx="12"/>
          </p:nvPr>
        </p:nvSpPr>
        <p:spPr/>
        <p:txBody>
          <a:bodyPr/>
          <a:lstStyle/>
          <a:p>
            <a:fld id="{281C6941-7A3A-49A2-A7E9-EEDF12C186D3}" type="slidenum">
              <a:rPr lang="en-ZA" smtClean="0"/>
              <a:t>‹#›</a:t>
            </a:fld>
            <a:endParaRPr lang="en-ZA"/>
          </a:p>
        </p:txBody>
      </p:sp>
    </p:spTree>
    <p:extLst>
      <p:ext uri="{BB962C8B-B14F-4D97-AF65-F5344CB8AC3E}">
        <p14:creationId xmlns:p14="http://schemas.microsoft.com/office/powerpoint/2010/main" val="1761866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C8A93-B33E-456F-84FA-D90E458C02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7533C29D-5C61-4ADC-AF86-05E74ECE79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a:extLst>
              <a:ext uri="{FF2B5EF4-FFF2-40B4-BE49-F238E27FC236}">
                <a16:creationId xmlns:a16="http://schemas.microsoft.com/office/drawing/2014/main" id="{4BEE161D-8AF0-4E10-A922-D238CC7324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ABE2BA-E571-4B1D-9674-AB7AB0E0887D}"/>
              </a:ext>
            </a:extLst>
          </p:cNvPr>
          <p:cNvSpPr>
            <a:spLocks noGrp="1"/>
          </p:cNvSpPr>
          <p:nvPr>
            <p:ph type="dt" sz="half" idx="10"/>
          </p:nvPr>
        </p:nvSpPr>
        <p:spPr/>
        <p:txBody>
          <a:bodyPr/>
          <a:lstStyle/>
          <a:p>
            <a:fld id="{CE84D6D1-9986-44EF-955D-218DE02C0CCB}" type="datetimeFigureOut">
              <a:rPr lang="en-ZA" smtClean="0"/>
              <a:t>2022/04/17</a:t>
            </a:fld>
            <a:endParaRPr lang="en-ZA"/>
          </a:p>
        </p:txBody>
      </p:sp>
      <p:sp>
        <p:nvSpPr>
          <p:cNvPr id="6" name="Footer Placeholder 5">
            <a:extLst>
              <a:ext uri="{FF2B5EF4-FFF2-40B4-BE49-F238E27FC236}">
                <a16:creationId xmlns:a16="http://schemas.microsoft.com/office/drawing/2014/main" id="{595336A8-0025-4356-B5AA-2356657F0BF9}"/>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E536A7B9-399E-4121-8633-3F08A2EFC478}"/>
              </a:ext>
            </a:extLst>
          </p:cNvPr>
          <p:cNvSpPr>
            <a:spLocks noGrp="1"/>
          </p:cNvSpPr>
          <p:nvPr>
            <p:ph type="sldNum" sz="quarter" idx="12"/>
          </p:nvPr>
        </p:nvSpPr>
        <p:spPr/>
        <p:txBody>
          <a:bodyPr/>
          <a:lstStyle/>
          <a:p>
            <a:fld id="{281C6941-7A3A-49A2-A7E9-EEDF12C186D3}" type="slidenum">
              <a:rPr lang="en-ZA" smtClean="0"/>
              <a:t>‹#›</a:t>
            </a:fld>
            <a:endParaRPr lang="en-ZA"/>
          </a:p>
        </p:txBody>
      </p:sp>
    </p:spTree>
    <p:extLst>
      <p:ext uri="{BB962C8B-B14F-4D97-AF65-F5344CB8AC3E}">
        <p14:creationId xmlns:p14="http://schemas.microsoft.com/office/powerpoint/2010/main" val="3586258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77227-18A0-4F5D-98F0-F50D1893EB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Picture Placeholder 2">
            <a:extLst>
              <a:ext uri="{FF2B5EF4-FFF2-40B4-BE49-F238E27FC236}">
                <a16:creationId xmlns:a16="http://schemas.microsoft.com/office/drawing/2014/main" id="{54C22385-54D1-4C70-9697-486951D763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a:extLst>
              <a:ext uri="{FF2B5EF4-FFF2-40B4-BE49-F238E27FC236}">
                <a16:creationId xmlns:a16="http://schemas.microsoft.com/office/drawing/2014/main" id="{9282EFDA-656D-4D64-B8E1-E5BC857D1B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49E1EC-9F53-42F2-8237-75864599D92F}"/>
              </a:ext>
            </a:extLst>
          </p:cNvPr>
          <p:cNvSpPr>
            <a:spLocks noGrp="1"/>
          </p:cNvSpPr>
          <p:nvPr>
            <p:ph type="dt" sz="half" idx="10"/>
          </p:nvPr>
        </p:nvSpPr>
        <p:spPr/>
        <p:txBody>
          <a:bodyPr/>
          <a:lstStyle/>
          <a:p>
            <a:fld id="{CE84D6D1-9986-44EF-955D-218DE02C0CCB}" type="datetimeFigureOut">
              <a:rPr lang="en-ZA" smtClean="0"/>
              <a:t>2022/04/17</a:t>
            </a:fld>
            <a:endParaRPr lang="en-ZA"/>
          </a:p>
        </p:txBody>
      </p:sp>
      <p:sp>
        <p:nvSpPr>
          <p:cNvPr id="6" name="Footer Placeholder 5">
            <a:extLst>
              <a:ext uri="{FF2B5EF4-FFF2-40B4-BE49-F238E27FC236}">
                <a16:creationId xmlns:a16="http://schemas.microsoft.com/office/drawing/2014/main" id="{DBEDDCE5-93D0-43CB-824A-48ABBA3E5D4E}"/>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1A190C2A-0DF3-4300-9266-9FD923DF523E}"/>
              </a:ext>
            </a:extLst>
          </p:cNvPr>
          <p:cNvSpPr>
            <a:spLocks noGrp="1"/>
          </p:cNvSpPr>
          <p:nvPr>
            <p:ph type="sldNum" sz="quarter" idx="12"/>
          </p:nvPr>
        </p:nvSpPr>
        <p:spPr/>
        <p:txBody>
          <a:bodyPr/>
          <a:lstStyle/>
          <a:p>
            <a:fld id="{281C6941-7A3A-49A2-A7E9-EEDF12C186D3}" type="slidenum">
              <a:rPr lang="en-ZA" smtClean="0"/>
              <a:t>‹#›</a:t>
            </a:fld>
            <a:endParaRPr lang="en-ZA"/>
          </a:p>
        </p:txBody>
      </p:sp>
    </p:spTree>
    <p:extLst>
      <p:ext uri="{BB962C8B-B14F-4D97-AF65-F5344CB8AC3E}">
        <p14:creationId xmlns:p14="http://schemas.microsoft.com/office/powerpoint/2010/main" val="1190737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166B89-356E-413F-87AC-E2E503E7FD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a:extLst>
              <a:ext uri="{FF2B5EF4-FFF2-40B4-BE49-F238E27FC236}">
                <a16:creationId xmlns:a16="http://schemas.microsoft.com/office/drawing/2014/main" id="{31A6AA3B-4AC9-405E-9148-A20C228A56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F93FC436-1C65-4A8D-845E-003CD79D91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84D6D1-9986-44EF-955D-218DE02C0CCB}" type="datetimeFigureOut">
              <a:rPr lang="en-ZA" smtClean="0"/>
              <a:t>2022/04/17</a:t>
            </a:fld>
            <a:endParaRPr lang="en-ZA"/>
          </a:p>
        </p:txBody>
      </p:sp>
      <p:sp>
        <p:nvSpPr>
          <p:cNvPr id="5" name="Footer Placeholder 4">
            <a:extLst>
              <a:ext uri="{FF2B5EF4-FFF2-40B4-BE49-F238E27FC236}">
                <a16:creationId xmlns:a16="http://schemas.microsoft.com/office/drawing/2014/main" id="{E3633E17-495B-4695-A96A-BF0CE87A99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a:extLst>
              <a:ext uri="{FF2B5EF4-FFF2-40B4-BE49-F238E27FC236}">
                <a16:creationId xmlns:a16="http://schemas.microsoft.com/office/drawing/2014/main" id="{3C2E574C-27B9-44A3-B25B-250E7D6294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1C6941-7A3A-49A2-A7E9-EEDF12C186D3}" type="slidenum">
              <a:rPr lang="en-ZA" smtClean="0"/>
              <a:t>‹#›</a:t>
            </a:fld>
            <a:endParaRPr lang="en-ZA"/>
          </a:p>
        </p:txBody>
      </p:sp>
    </p:spTree>
    <p:extLst>
      <p:ext uri="{BB962C8B-B14F-4D97-AF65-F5344CB8AC3E}">
        <p14:creationId xmlns:p14="http://schemas.microsoft.com/office/powerpoint/2010/main" val="32350406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65F77-66CB-4940-9380-78CAF1D3DE3B}"/>
              </a:ext>
            </a:extLst>
          </p:cNvPr>
          <p:cNvSpPr>
            <a:spLocks noGrp="1"/>
          </p:cNvSpPr>
          <p:nvPr>
            <p:ph type="ctrTitle"/>
          </p:nvPr>
        </p:nvSpPr>
        <p:spPr/>
        <p:txBody>
          <a:bodyPr/>
          <a:lstStyle/>
          <a:p>
            <a:r>
              <a:rPr lang="en-GB" dirty="0"/>
              <a:t>BIG MOUNTAIN RESORT – PRICING STRATEGY</a:t>
            </a:r>
            <a:endParaRPr lang="en-ZA" dirty="0"/>
          </a:p>
        </p:txBody>
      </p:sp>
      <p:sp>
        <p:nvSpPr>
          <p:cNvPr id="3" name="Subtitle 2">
            <a:extLst>
              <a:ext uri="{FF2B5EF4-FFF2-40B4-BE49-F238E27FC236}">
                <a16:creationId xmlns:a16="http://schemas.microsoft.com/office/drawing/2014/main" id="{D5197F9A-3B0F-4547-972D-FF3B015487F1}"/>
              </a:ext>
            </a:extLst>
          </p:cNvPr>
          <p:cNvSpPr>
            <a:spLocks noGrp="1"/>
          </p:cNvSpPr>
          <p:nvPr>
            <p:ph type="subTitle" idx="1"/>
          </p:nvPr>
        </p:nvSpPr>
        <p:spPr/>
        <p:txBody>
          <a:bodyPr/>
          <a:lstStyle/>
          <a:p>
            <a:r>
              <a:rPr lang="en-GB" dirty="0"/>
              <a:t>DEVELOPING AN EFFECTIVE PRICING STRATEGY FOR BIG MOUNTAIN RESORT</a:t>
            </a:r>
            <a:endParaRPr lang="en-ZA" dirty="0"/>
          </a:p>
        </p:txBody>
      </p:sp>
    </p:spTree>
    <p:extLst>
      <p:ext uri="{BB962C8B-B14F-4D97-AF65-F5344CB8AC3E}">
        <p14:creationId xmlns:p14="http://schemas.microsoft.com/office/powerpoint/2010/main" val="3120270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9398A-27E7-48EB-90C1-4256896A5338}"/>
              </a:ext>
            </a:extLst>
          </p:cNvPr>
          <p:cNvSpPr>
            <a:spLocks noGrp="1"/>
          </p:cNvSpPr>
          <p:nvPr>
            <p:ph type="title"/>
          </p:nvPr>
        </p:nvSpPr>
        <p:spPr/>
        <p:txBody>
          <a:bodyPr/>
          <a:lstStyle/>
          <a:p>
            <a:r>
              <a:rPr lang="en-GB" dirty="0"/>
              <a:t>PROBLEM IDENTIFICATION</a:t>
            </a:r>
            <a:endParaRPr lang="en-ZA" dirty="0"/>
          </a:p>
        </p:txBody>
      </p:sp>
      <p:sp>
        <p:nvSpPr>
          <p:cNvPr id="3" name="Content Placeholder 2">
            <a:extLst>
              <a:ext uri="{FF2B5EF4-FFF2-40B4-BE49-F238E27FC236}">
                <a16:creationId xmlns:a16="http://schemas.microsoft.com/office/drawing/2014/main" id="{DF3D4186-43A8-4D61-A853-9597C9509D26}"/>
              </a:ext>
            </a:extLst>
          </p:cNvPr>
          <p:cNvSpPr>
            <a:spLocks noGrp="1"/>
          </p:cNvSpPr>
          <p:nvPr>
            <p:ph idx="1"/>
          </p:nvPr>
        </p:nvSpPr>
        <p:spPr/>
        <p:txBody>
          <a:bodyPr>
            <a:normAutofit fontScale="92500" lnSpcReduction="10000"/>
          </a:bodyPr>
          <a:lstStyle/>
          <a:p>
            <a:r>
              <a:rPr lang="en-GB" dirty="0"/>
              <a:t>Big Mountain Resort is a large skiing resort located in Montana and has a lot of expensive facilities that it maintains.</a:t>
            </a:r>
          </a:p>
          <a:p>
            <a:r>
              <a:rPr lang="en-GB" dirty="0"/>
              <a:t>They are currently using mean ticket price of all other competitors to price their own tickets.</a:t>
            </a:r>
          </a:p>
          <a:p>
            <a:r>
              <a:rPr lang="en-GB" dirty="0"/>
              <a:t>This pricing strategy does not take into account all the facilities available at the resort and it also discourages the resort from investing in more facilities since the ticket prices remain the same resulting in less profits.</a:t>
            </a:r>
          </a:p>
          <a:p>
            <a:r>
              <a:rPr lang="en-GB" dirty="0"/>
              <a:t>A more effective pricing strategy is needed that will take into account the demands of the market in order to meet customer needs and inform what facilities might need to be procured and how they might increase the price of tickets.</a:t>
            </a:r>
            <a:endParaRPr lang="en-ZA" dirty="0"/>
          </a:p>
        </p:txBody>
      </p:sp>
    </p:spTree>
    <p:extLst>
      <p:ext uri="{BB962C8B-B14F-4D97-AF65-F5344CB8AC3E}">
        <p14:creationId xmlns:p14="http://schemas.microsoft.com/office/powerpoint/2010/main" val="1998183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E6773-D2C9-4B5A-AE78-E606FA117698}"/>
              </a:ext>
            </a:extLst>
          </p:cNvPr>
          <p:cNvSpPr>
            <a:spLocks noGrp="1"/>
          </p:cNvSpPr>
          <p:nvPr>
            <p:ph type="title"/>
          </p:nvPr>
        </p:nvSpPr>
        <p:spPr/>
        <p:txBody>
          <a:bodyPr/>
          <a:lstStyle/>
          <a:p>
            <a:r>
              <a:rPr lang="en-GB" dirty="0"/>
              <a:t>RECOMMENDATION AND KEY FINDINGS</a:t>
            </a:r>
            <a:endParaRPr lang="en-ZA" dirty="0"/>
          </a:p>
        </p:txBody>
      </p:sp>
      <p:sp>
        <p:nvSpPr>
          <p:cNvPr id="3" name="Content Placeholder 2">
            <a:extLst>
              <a:ext uri="{FF2B5EF4-FFF2-40B4-BE49-F238E27FC236}">
                <a16:creationId xmlns:a16="http://schemas.microsoft.com/office/drawing/2014/main" id="{B48F1438-9B41-4D19-AFA8-EA11A4046ADD}"/>
              </a:ext>
            </a:extLst>
          </p:cNvPr>
          <p:cNvSpPr>
            <a:spLocks noGrp="1"/>
          </p:cNvSpPr>
          <p:nvPr>
            <p:ph idx="1"/>
          </p:nvPr>
        </p:nvSpPr>
        <p:spPr/>
        <p:txBody>
          <a:bodyPr/>
          <a:lstStyle/>
          <a:p>
            <a:r>
              <a:rPr lang="en-GB" dirty="0"/>
              <a:t>Among the major features that predicted price of tickets in resorts across the United States were </a:t>
            </a:r>
            <a:r>
              <a:rPr lang="en-GB" dirty="0" err="1"/>
              <a:t>vertical_drop</a:t>
            </a:r>
            <a:r>
              <a:rPr lang="en-GB" dirty="0"/>
              <a:t>, Snow Making acres, Runs, and the number of fast Quads.</a:t>
            </a:r>
          </a:p>
          <a:p>
            <a:r>
              <a:rPr lang="en-GB" dirty="0"/>
              <a:t>The linear regression model that was used, was able to out perform the original model by a significant margin.</a:t>
            </a:r>
          </a:p>
          <a:p>
            <a:r>
              <a:rPr lang="en-GB" dirty="0"/>
              <a:t>It would be wise to use the regression model which is a much more accurate way of pricing tickets for the resort.</a:t>
            </a:r>
            <a:endParaRPr lang="en-ZA" dirty="0"/>
          </a:p>
        </p:txBody>
      </p:sp>
    </p:spTree>
    <p:extLst>
      <p:ext uri="{BB962C8B-B14F-4D97-AF65-F5344CB8AC3E}">
        <p14:creationId xmlns:p14="http://schemas.microsoft.com/office/powerpoint/2010/main" val="2821385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8AD70-A620-4B1A-A1CF-373E51D8350A}"/>
              </a:ext>
            </a:extLst>
          </p:cNvPr>
          <p:cNvSpPr>
            <a:spLocks noGrp="1"/>
          </p:cNvSpPr>
          <p:nvPr>
            <p:ph type="title"/>
          </p:nvPr>
        </p:nvSpPr>
        <p:spPr/>
        <p:txBody>
          <a:bodyPr/>
          <a:lstStyle/>
          <a:p>
            <a:r>
              <a:rPr lang="en-GB" dirty="0"/>
              <a:t>MODELLING RESULTS AND ANALYSIS</a:t>
            </a:r>
            <a:endParaRPr lang="en-ZA" dirty="0"/>
          </a:p>
        </p:txBody>
      </p:sp>
      <p:sp>
        <p:nvSpPr>
          <p:cNvPr id="3" name="Content Placeholder 2">
            <a:extLst>
              <a:ext uri="{FF2B5EF4-FFF2-40B4-BE49-F238E27FC236}">
                <a16:creationId xmlns:a16="http://schemas.microsoft.com/office/drawing/2014/main" id="{841FF49E-3CF8-4869-AF60-539F7682DBCF}"/>
              </a:ext>
            </a:extLst>
          </p:cNvPr>
          <p:cNvSpPr>
            <a:spLocks noGrp="1"/>
          </p:cNvSpPr>
          <p:nvPr>
            <p:ph idx="1"/>
          </p:nvPr>
        </p:nvSpPr>
        <p:spPr/>
        <p:txBody>
          <a:bodyPr/>
          <a:lstStyle/>
          <a:p>
            <a:r>
              <a:rPr lang="en-GB" dirty="0"/>
              <a:t>Two types of Linear Regression Models were used in the analysis. These are the simple linear regression model and the random forest linear regression model.</a:t>
            </a:r>
          </a:p>
          <a:p>
            <a:r>
              <a:rPr lang="en-GB" dirty="0"/>
              <a:t>The simple linear regression model had a mean absolute error of 11.79.</a:t>
            </a:r>
          </a:p>
          <a:p>
            <a:r>
              <a:rPr lang="en-GB" dirty="0"/>
              <a:t>The random forest linear regression model had the best performance with a mean absolute error of 9.54 on a test set derived from cross-validation.</a:t>
            </a:r>
          </a:p>
          <a:p>
            <a:r>
              <a:rPr lang="en-ZA" dirty="0"/>
              <a:t>There was a standard deviation of about 1.35.</a:t>
            </a:r>
          </a:p>
          <a:p>
            <a:endParaRPr lang="en-GB" dirty="0"/>
          </a:p>
        </p:txBody>
      </p:sp>
    </p:spTree>
    <p:extLst>
      <p:ext uri="{BB962C8B-B14F-4D97-AF65-F5344CB8AC3E}">
        <p14:creationId xmlns:p14="http://schemas.microsoft.com/office/powerpoint/2010/main" val="279703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056C1-CFFC-49AF-AC57-850FAC70A57E}"/>
              </a:ext>
            </a:extLst>
          </p:cNvPr>
          <p:cNvSpPr>
            <a:spLocks noGrp="1"/>
          </p:cNvSpPr>
          <p:nvPr>
            <p:ph type="title"/>
          </p:nvPr>
        </p:nvSpPr>
        <p:spPr/>
        <p:txBody>
          <a:bodyPr/>
          <a:lstStyle/>
          <a:p>
            <a:r>
              <a:rPr lang="en-GB" dirty="0"/>
              <a:t>Modelling Results and Analysis</a:t>
            </a:r>
            <a:endParaRPr lang="en-ZA" dirty="0"/>
          </a:p>
        </p:txBody>
      </p:sp>
      <p:sp>
        <p:nvSpPr>
          <p:cNvPr id="3" name="Content Placeholder 2">
            <a:extLst>
              <a:ext uri="{FF2B5EF4-FFF2-40B4-BE49-F238E27FC236}">
                <a16:creationId xmlns:a16="http://schemas.microsoft.com/office/drawing/2014/main" id="{05318996-465F-424E-B510-3E5EFCAA0C23}"/>
              </a:ext>
            </a:extLst>
          </p:cNvPr>
          <p:cNvSpPr>
            <a:spLocks noGrp="1"/>
          </p:cNvSpPr>
          <p:nvPr>
            <p:ph idx="1"/>
          </p:nvPr>
        </p:nvSpPr>
        <p:spPr/>
        <p:txBody>
          <a:bodyPr>
            <a:normAutofit/>
          </a:bodyPr>
          <a:lstStyle/>
          <a:p>
            <a:r>
              <a:rPr lang="en-GB" dirty="0"/>
              <a:t>A number of scenarios were made after the model had been trained and tested. They are the following:</a:t>
            </a:r>
          </a:p>
          <a:p>
            <a:r>
              <a:rPr lang="en-GB" dirty="0"/>
              <a:t>Closing 10 of the least popular runs</a:t>
            </a:r>
          </a:p>
          <a:p>
            <a:r>
              <a:rPr lang="en-GB" dirty="0"/>
              <a:t>Increase the vertical drop by adding a run to a point 150 feet lower down but requiring the installation of an additional chair lift to bring skiers back up, without additional snow making coverage</a:t>
            </a:r>
          </a:p>
          <a:p>
            <a:r>
              <a:rPr lang="en-GB" dirty="0"/>
              <a:t>adding 2 acres of snow making cover after doing the above.</a:t>
            </a:r>
          </a:p>
          <a:p>
            <a:r>
              <a:rPr lang="en-GB" dirty="0"/>
              <a:t>Increase the longest run by 0.2 mile to boast 3.5 miles length, requiring an additional snow making coverage of 4 acres</a:t>
            </a:r>
            <a:endParaRPr lang="en-ZA" dirty="0"/>
          </a:p>
        </p:txBody>
      </p:sp>
    </p:spTree>
    <p:extLst>
      <p:ext uri="{BB962C8B-B14F-4D97-AF65-F5344CB8AC3E}">
        <p14:creationId xmlns:p14="http://schemas.microsoft.com/office/powerpoint/2010/main" val="1837157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90FAE-EF88-41B3-88A1-FB784AD4CC7C}"/>
              </a:ext>
            </a:extLst>
          </p:cNvPr>
          <p:cNvSpPr>
            <a:spLocks noGrp="1"/>
          </p:cNvSpPr>
          <p:nvPr>
            <p:ph type="title"/>
          </p:nvPr>
        </p:nvSpPr>
        <p:spPr/>
        <p:txBody>
          <a:bodyPr/>
          <a:lstStyle/>
          <a:p>
            <a:r>
              <a:rPr lang="en-GB" dirty="0"/>
              <a:t>Modelling Results and Analysis</a:t>
            </a:r>
            <a:endParaRPr lang="en-ZA" dirty="0"/>
          </a:p>
        </p:txBody>
      </p:sp>
      <p:sp>
        <p:nvSpPr>
          <p:cNvPr id="3" name="Content Placeholder 2">
            <a:extLst>
              <a:ext uri="{FF2B5EF4-FFF2-40B4-BE49-F238E27FC236}">
                <a16:creationId xmlns:a16="http://schemas.microsoft.com/office/drawing/2014/main" id="{29E1F064-6F66-4685-B2DD-4D82354DC75E}"/>
              </a:ext>
            </a:extLst>
          </p:cNvPr>
          <p:cNvSpPr>
            <a:spLocks noGrp="1"/>
          </p:cNvSpPr>
          <p:nvPr>
            <p:ph idx="1"/>
          </p:nvPr>
        </p:nvSpPr>
        <p:spPr/>
        <p:txBody>
          <a:bodyPr/>
          <a:lstStyle/>
          <a:p>
            <a:r>
              <a:rPr lang="en-GB" dirty="0"/>
              <a:t>As expected, the features with high impact on ticket price needed a lower percentage change to change the ticket price.</a:t>
            </a:r>
            <a:endParaRPr lang="en-ZA" dirty="0"/>
          </a:p>
        </p:txBody>
      </p:sp>
    </p:spTree>
    <p:extLst>
      <p:ext uri="{BB962C8B-B14F-4D97-AF65-F5344CB8AC3E}">
        <p14:creationId xmlns:p14="http://schemas.microsoft.com/office/powerpoint/2010/main" val="957862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5CBBB-FE15-44B7-8A3A-E9326D9ED811}"/>
              </a:ext>
            </a:extLst>
          </p:cNvPr>
          <p:cNvSpPr>
            <a:spLocks noGrp="1"/>
          </p:cNvSpPr>
          <p:nvPr>
            <p:ph type="title"/>
          </p:nvPr>
        </p:nvSpPr>
        <p:spPr/>
        <p:txBody>
          <a:bodyPr/>
          <a:lstStyle/>
          <a:p>
            <a:r>
              <a:rPr lang="en-GB" dirty="0"/>
              <a:t>SUMMARY AND CONCLUSION</a:t>
            </a:r>
            <a:endParaRPr lang="en-ZA" dirty="0"/>
          </a:p>
        </p:txBody>
      </p:sp>
      <p:sp>
        <p:nvSpPr>
          <p:cNvPr id="3" name="Content Placeholder 2">
            <a:extLst>
              <a:ext uri="{FF2B5EF4-FFF2-40B4-BE49-F238E27FC236}">
                <a16:creationId xmlns:a16="http://schemas.microsoft.com/office/drawing/2014/main" id="{FBE1D775-D1CE-4CCC-A24D-66FF845417BC}"/>
              </a:ext>
            </a:extLst>
          </p:cNvPr>
          <p:cNvSpPr>
            <a:spLocks noGrp="1"/>
          </p:cNvSpPr>
          <p:nvPr>
            <p:ph idx="1"/>
          </p:nvPr>
        </p:nvSpPr>
        <p:spPr/>
        <p:txBody>
          <a:bodyPr/>
          <a:lstStyle/>
          <a:p>
            <a:r>
              <a:rPr lang="en-GB" dirty="0"/>
              <a:t>The exercise was a success since the model that was developed performed significantly better than simply predicting based on average ticket price for all ski resorts.</a:t>
            </a:r>
          </a:p>
          <a:p>
            <a:r>
              <a:rPr lang="en-GB" dirty="0"/>
              <a:t>The model will also help guide decision makers on how to select the correct features to procure or drop in the future. They can make these decision based on whether the model predicts that they will make a loss </a:t>
            </a:r>
            <a:r>
              <a:rPr lang="en-GB"/>
              <a:t>or optimal profits.</a:t>
            </a:r>
            <a:endParaRPr lang="en-ZA" dirty="0"/>
          </a:p>
        </p:txBody>
      </p:sp>
    </p:spTree>
    <p:extLst>
      <p:ext uri="{BB962C8B-B14F-4D97-AF65-F5344CB8AC3E}">
        <p14:creationId xmlns:p14="http://schemas.microsoft.com/office/powerpoint/2010/main" val="42727328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291</TotalTime>
  <Words>495</Words>
  <Application>Microsoft Office PowerPoint</Application>
  <PresentationFormat>Widescreen</PresentationFormat>
  <Paragraphs>27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BIG MOUNTAIN RESORT – PRICING STRATEGY</vt:lpstr>
      <vt:lpstr>PROBLEM IDENTIFICATION</vt:lpstr>
      <vt:lpstr>RECOMMENDATION AND KEY FINDINGS</vt:lpstr>
      <vt:lpstr>MODELLING RESULTS AND ANALYSIS</vt:lpstr>
      <vt:lpstr>Modelling Results and Analysis</vt:lpstr>
      <vt:lpstr>Modelling Results and Analysis</vt:lpstr>
      <vt:lpstr>SUMMARY AND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MOUNTAIN RESORT – PRICING STRATEGY</dc:title>
  <dc:creator>Lefhoko Thapelo</dc:creator>
  <cp:lastModifiedBy>Lefhoko Thapelo</cp:lastModifiedBy>
  <cp:revision>2</cp:revision>
  <dcterms:created xsi:type="dcterms:W3CDTF">2022-04-08T16:41:03Z</dcterms:created>
  <dcterms:modified xsi:type="dcterms:W3CDTF">2022-04-17T15:38:24Z</dcterms:modified>
</cp:coreProperties>
</file>