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655A0-BD76-492F-9367-16034D3B10E5}" type="datetimeFigureOut">
              <a:rPr lang="en-IN" smtClean="0"/>
              <a:t>13-07-2023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5D7F7-4543-45E1-A7CA-26A0D792D55C}" type="slidenum">
              <a:rPr lang="en-IN" smtClean="0"/>
              <a:t>‹#›</a:t>
            </a:fld>
            <a:endParaRPr lang="en-IN"/>
          </a:p>
        </p:txBody>
      </p:sp>
    </p:spTree>
    <p:extLst>
      <p:ext uri="{BB962C8B-B14F-4D97-AF65-F5344CB8AC3E}">
        <p14:creationId xmlns:p14="http://schemas.microsoft.com/office/powerpoint/2010/main" val="3861162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14611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319772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40B5EA-795D-48A6-92AD-54DC47AC67B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1104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831B96-83A0-4E21-9653-D5EFA519947E}"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166026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831B96-83A0-4E21-9653-D5EFA519947E}"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40B5EA-795D-48A6-92AD-54DC47AC67B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0564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831B96-83A0-4E21-9653-D5EFA519947E}"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222801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466020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300320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410163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31B96-83A0-4E21-9653-D5EFA519947E}"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291483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31B96-83A0-4E21-9653-D5EFA519947E}"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174485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31B96-83A0-4E21-9653-D5EFA519947E}"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235324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31B96-83A0-4E21-9653-D5EFA519947E}"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146481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31B96-83A0-4E21-9653-D5EFA519947E}"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293898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31B96-83A0-4E21-9653-D5EFA519947E}"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125175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31B96-83A0-4E21-9653-D5EFA519947E}"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40B5EA-795D-48A6-92AD-54DC47AC67B1}" type="slidenum">
              <a:rPr lang="en-IN" smtClean="0"/>
              <a:t>‹#›</a:t>
            </a:fld>
            <a:endParaRPr lang="en-IN"/>
          </a:p>
        </p:txBody>
      </p:sp>
    </p:spTree>
    <p:extLst>
      <p:ext uri="{BB962C8B-B14F-4D97-AF65-F5344CB8AC3E}">
        <p14:creationId xmlns:p14="http://schemas.microsoft.com/office/powerpoint/2010/main" val="11313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831B96-83A0-4E21-9653-D5EFA519947E}" type="datetimeFigureOut">
              <a:rPr lang="en-IN" smtClean="0"/>
              <a:t>13-07-2023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40B5EA-795D-48A6-92AD-54DC47AC67B1}" type="slidenum">
              <a:rPr lang="en-IN" smtClean="0"/>
              <a:t>‹#›</a:t>
            </a:fld>
            <a:endParaRPr lang="en-IN"/>
          </a:p>
        </p:txBody>
      </p:sp>
    </p:spTree>
    <p:extLst>
      <p:ext uri="{BB962C8B-B14F-4D97-AF65-F5344CB8AC3E}">
        <p14:creationId xmlns:p14="http://schemas.microsoft.com/office/powerpoint/2010/main" val="3524735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6D1F-FFD0-64AE-0097-CBC1A589984E}"/>
              </a:ext>
            </a:extLst>
          </p:cNvPr>
          <p:cNvSpPr>
            <a:spLocks noGrp="1"/>
          </p:cNvSpPr>
          <p:nvPr>
            <p:ph type="ctrTitle"/>
          </p:nvPr>
        </p:nvSpPr>
        <p:spPr>
          <a:xfrm>
            <a:off x="2589212" y="2166685"/>
            <a:ext cx="8915399" cy="1025013"/>
          </a:xfrm>
        </p:spPr>
        <p:txBody>
          <a:bodyPr>
            <a:normAutofit/>
          </a:bodyPr>
          <a:lstStyle/>
          <a:p>
            <a:r>
              <a:rPr lang="en-IN" sz="4400" dirty="0"/>
              <a:t>Still – Daily meditation tracker</a:t>
            </a:r>
          </a:p>
        </p:txBody>
      </p:sp>
      <p:sp>
        <p:nvSpPr>
          <p:cNvPr id="3" name="Subtitle 2">
            <a:extLst>
              <a:ext uri="{FF2B5EF4-FFF2-40B4-BE49-F238E27FC236}">
                <a16:creationId xmlns:a16="http://schemas.microsoft.com/office/drawing/2014/main" id="{E7486ADA-8444-34A3-2D82-BFDD188AE723}"/>
              </a:ext>
            </a:extLst>
          </p:cNvPr>
          <p:cNvSpPr>
            <a:spLocks noGrp="1"/>
          </p:cNvSpPr>
          <p:nvPr>
            <p:ph type="subTitle" idx="1"/>
          </p:nvPr>
        </p:nvSpPr>
        <p:spPr>
          <a:xfrm>
            <a:off x="2589213" y="4109885"/>
            <a:ext cx="8915399" cy="1793778"/>
          </a:xfrm>
        </p:spPr>
        <p:txBody>
          <a:bodyPr/>
          <a:lstStyle/>
          <a:p>
            <a:r>
              <a:rPr lang="en-IN" sz="2000" b="1" dirty="0"/>
              <a:t>Presented By:-</a:t>
            </a:r>
          </a:p>
          <a:p>
            <a:r>
              <a:rPr lang="en-IN" dirty="0"/>
              <a:t>Amit Thapliyal</a:t>
            </a:r>
          </a:p>
          <a:p>
            <a:r>
              <a:rPr lang="en-IN" dirty="0"/>
              <a:t>21001602005</a:t>
            </a:r>
          </a:p>
          <a:p>
            <a:r>
              <a:rPr lang="en-IN" dirty="0"/>
              <a:t>MCA(2021-23)</a:t>
            </a:r>
          </a:p>
          <a:p>
            <a:endParaRPr lang="en-IN" dirty="0"/>
          </a:p>
        </p:txBody>
      </p:sp>
      <p:pic>
        <p:nvPicPr>
          <p:cNvPr id="1028" name="Picture 4">
            <a:extLst>
              <a:ext uri="{FF2B5EF4-FFF2-40B4-BE49-F238E27FC236}">
                <a16:creationId xmlns:a16="http://schemas.microsoft.com/office/drawing/2014/main" id="{C72DD60B-B2B1-1F25-AABB-682D1B1F0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041" y="546790"/>
            <a:ext cx="6057236" cy="105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2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AAD8E9-5610-B294-65BE-62AE1BCC06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99071" y="615197"/>
            <a:ext cx="7855973" cy="5392081"/>
          </a:xfrm>
          <a:prstGeom prst="rect">
            <a:avLst/>
          </a:prstGeom>
        </p:spPr>
      </p:pic>
    </p:spTree>
    <p:extLst>
      <p:ext uri="{BB962C8B-B14F-4D97-AF65-F5344CB8AC3E}">
        <p14:creationId xmlns:p14="http://schemas.microsoft.com/office/powerpoint/2010/main" val="207571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D2F0BC-E7EA-536E-17AA-7B4EF3FEE92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555" y="873349"/>
            <a:ext cx="8433590" cy="4731038"/>
          </a:xfrm>
          <a:prstGeom prst="rect">
            <a:avLst/>
          </a:prstGeom>
        </p:spPr>
      </p:pic>
    </p:spTree>
    <p:extLst>
      <p:ext uri="{BB962C8B-B14F-4D97-AF65-F5344CB8AC3E}">
        <p14:creationId xmlns:p14="http://schemas.microsoft.com/office/powerpoint/2010/main" val="291698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8DACFC-7FD8-9EAA-570A-D324BEDDBA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53032" y="905027"/>
            <a:ext cx="7600335" cy="4856676"/>
          </a:xfrm>
          <a:prstGeom prst="rect">
            <a:avLst/>
          </a:prstGeom>
        </p:spPr>
      </p:pic>
    </p:spTree>
    <p:extLst>
      <p:ext uri="{BB962C8B-B14F-4D97-AF65-F5344CB8AC3E}">
        <p14:creationId xmlns:p14="http://schemas.microsoft.com/office/powerpoint/2010/main" val="342298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75DB58-0B1A-19F8-0E52-8F8D829669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6658" y="1811163"/>
            <a:ext cx="1996440" cy="3569970"/>
          </a:xfrm>
          <a:prstGeom prst="rect">
            <a:avLst/>
          </a:prstGeom>
          <a:ln w="3175">
            <a:solidFill>
              <a:schemeClr val="tx1"/>
            </a:solidFill>
          </a:ln>
        </p:spPr>
      </p:pic>
      <p:pic>
        <p:nvPicPr>
          <p:cNvPr id="3" name="Picture 2">
            <a:extLst>
              <a:ext uri="{FF2B5EF4-FFF2-40B4-BE49-F238E27FC236}">
                <a16:creationId xmlns:a16="http://schemas.microsoft.com/office/drawing/2014/main" id="{A52E35FA-9367-5D2C-F8FF-53C5E4C0FC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0509" y="1811163"/>
            <a:ext cx="2015490" cy="3695700"/>
          </a:xfrm>
          <a:prstGeom prst="rect">
            <a:avLst/>
          </a:prstGeom>
          <a:ln w="3175">
            <a:solidFill>
              <a:schemeClr val="tx1"/>
            </a:solidFill>
          </a:ln>
        </p:spPr>
      </p:pic>
      <p:pic>
        <p:nvPicPr>
          <p:cNvPr id="4" name="Picture 3">
            <a:extLst>
              <a:ext uri="{FF2B5EF4-FFF2-40B4-BE49-F238E27FC236}">
                <a16:creationId xmlns:a16="http://schemas.microsoft.com/office/drawing/2014/main" id="{7CC57561-B16F-8568-29B4-63549F14CEE1}"/>
              </a:ext>
            </a:extLst>
          </p:cNvPr>
          <p:cNvPicPr>
            <a:picLocks noChangeAspect="1"/>
          </p:cNvPicPr>
          <p:nvPr/>
        </p:nvPicPr>
        <p:blipFill rotWithShape="1">
          <a:blip r:embed="rId4">
            <a:extLst>
              <a:ext uri="{28A0092B-C50C-407E-A947-70E740481C1C}">
                <a14:useLocalDpi xmlns:a14="http://schemas.microsoft.com/office/drawing/2010/main" val="0"/>
              </a:ext>
            </a:extLst>
          </a:blip>
          <a:srcRect b="20891"/>
          <a:stretch/>
        </p:blipFill>
        <p:spPr bwMode="auto">
          <a:xfrm>
            <a:off x="9363137" y="405150"/>
            <a:ext cx="1882140" cy="5976169"/>
          </a:xfrm>
          <a:prstGeom prst="rect">
            <a:avLst/>
          </a:prstGeom>
          <a:ln w="3175">
            <a:solidFill>
              <a:schemeClr val="tx1"/>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F04B32C-089E-9A15-322A-E1302C1D2D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1818" y="1811163"/>
            <a:ext cx="2095500" cy="3703320"/>
          </a:xfrm>
          <a:prstGeom prst="rect">
            <a:avLst/>
          </a:prstGeom>
          <a:ln w="3175">
            <a:solidFill>
              <a:schemeClr val="tx1"/>
            </a:solidFill>
          </a:ln>
        </p:spPr>
      </p:pic>
      <p:sp>
        <p:nvSpPr>
          <p:cNvPr id="7" name="TextBox 6">
            <a:extLst>
              <a:ext uri="{FF2B5EF4-FFF2-40B4-BE49-F238E27FC236}">
                <a16:creationId xmlns:a16="http://schemas.microsoft.com/office/drawing/2014/main" id="{BB079120-F7B4-7482-45E4-098CCF717D60}"/>
              </a:ext>
            </a:extLst>
          </p:cNvPr>
          <p:cNvSpPr txBox="1"/>
          <p:nvPr/>
        </p:nvSpPr>
        <p:spPr>
          <a:xfrm>
            <a:off x="2467897" y="660908"/>
            <a:ext cx="6096000" cy="369332"/>
          </a:xfrm>
          <a:prstGeom prst="rect">
            <a:avLst/>
          </a:prstGeom>
          <a:noFill/>
        </p:spPr>
        <p:txBody>
          <a:bodyPr wrap="square">
            <a:spAutoFit/>
          </a:bodyPr>
          <a:lstStyle/>
          <a:p>
            <a:pPr algn="ctr"/>
            <a:r>
              <a:rPr lang="en-IN" dirty="0"/>
              <a:t>Onboarding</a:t>
            </a:r>
          </a:p>
        </p:txBody>
      </p:sp>
    </p:spTree>
    <p:extLst>
      <p:ext uri="{BB962C8B-B14F-4D97-AF65-F5344CB8AC3E}">
        <p14:creationId xmlns:p14="http://schemas.microsoft.com/office/powerpoint/2010/main" val="148699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C0BC7C-1A01-C9C8-82DE-193E6F166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922" y="1383551"/>
            <a:ext cx="2274570" cy="3658235"/>
          </a:xfrm>
          <a:prstGeom prst="rect">
            <a:avLst/>
          </a:prstGeom>
          <a:ln w="3175">
            <a:solidFill>
              <a:schemeClr val="tx1"/>
            </a:solidFill>
          </a:ln>
        </p:spPr>
      </p:pic>
      <p:pic>
        <p:nvPicPr>
          <p:cNvPr id="3" name="Picture 2">
            <a:extLst>
              <a:ext uri="{FF2B5EF4-FFF2-40B4-BE49-F238E27FC236}">
                <a16:creationId xmlns:a16="http://schemas.microsoft.com/office/drawing/2014/main" id="{20A2114F-467A-699D-BABC-91CF93F7E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990" y="1407046"/>
            <a:ext cx="2275840" cy="3634740"/>
          </a:xfrm>
          <a:prstGeom prst="rect">
            <a:avLst/>
          </a:prstGeom>
          <a:ln w="3175">
            <a:solidFill>
              <a:schemeClr val="tx1"/>
            </a:solidFill>
          </a:ln>
        </p:spPr>
      </p:pic>
      <p:pic>
        <p:nvPicPr>
          <p:cNvPr id="4" name="Picture 3">
            <a:extLst>
              <a:ext uri="{FF2B5EF4-FFF2-40B4-BE49-F238E27FC236}">
                <a16:creationId xmlns:a16="http://schemas.microsoft.com/office/drawing/2014/main" id="{F56A69FB-7BCE-457C-9669-7E17082016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0533" y="1269947"/>
            <a:ext cx="2042160" cy="3943350"/>
          </a:xfrm>
          <a:prstGeom prst="rect">
            <a:avLst/>
          </a:prstGeom>
          <a:ln w="3175">
            <a:solidFill>
              <a:schemeClr val="tx1"/>
            </a:solidFill>
          </a:ln>
        </p:spPr>
      </p:pic>
      <p:pic>
        <p:nvPicPr>
          <p:cNvPr id="5" name="Picture 4">
            <a:extLst>
              <a:ext uri="{FF2B5EF4-FFF2-40B4-BE49-F238E27FC236}">
                <a16:creationId xmlns:a16="http://schemas.microsoft.com/office/drawing/2014/main" id="{7E45CAA6-68D0-D952-84C6-15D10B0F2A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7396" y="1231847"/>
            <a:ext cx="2137410" cy="4019550"/>
          </a:xfrm>
          <a:prstGeom prst="rect">
            <a:avLst/>
          </a:prstGeom>
          <a:ln w="3175">
            <a:solidFill>
              <a:schemeClr val="tx1"/>
            </a:solidFill>
          </a:ln>
        </p:spPr>
      </p:pic>
      <p:sp>
        <p:nvSpPr>
          <p:cNvPr id="7" name="TextBox 6">
            <a:extLst>
              <a:ext uri="{FF2B5EF4-FFF2-40B4-BE49-F238E27FC236}">
                <a16:creationId xmlns:a16="http://schemas.microsoft.com/office/drawing/2014/main" id="{1EB84FE9-6227-7C53-E9A2-2C7490165575}"/>
              </a:ext>
            </a:extLst>
          </p:cNvPr>
          <p:cNvSpPr txBox="1"/>
          <p:nvPr/>
        </p:nvSpPr>
        <p:spPr>
          <a:xfrm>
            <a:off x="2920181" y="533089"/>
            <a:ext cx="6096000" cy="369332"/>
          </a:xfrm>
          <a:prstGeom prst="rect">
            <a:avLst/>
          </a:prstGeom>
          <a:noFill/>
        </p:spPr>
        <p:txBody>
          <a:bodyPr wrap="square">
            <a:spAutoFit/>
          </a:bodyPr>
          <a:lstStyle/>
          <a:p>
            <a:pPr algn="ctr"/>
            <a:r>
              <a:rPr lang="en-IN" dirty="0"/>
              <a:t>OTP/Payment/Popups</a:t>
            </a:r>
          </a:p>
        </p:txBody>
      </p:sp>
    </p:spTree>
    <p:extLst>
      <p:ext uri="{BB962C8B-B14F-4D97-AF65-F5344CB8AC3E}">
        <p14:creationId xmlns:p14="http://schemas.microsoft.com/office/powerpoint/2010/main" val="2580047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AB33BE-0FBD-FBAB-2044-5A19F392F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397" y="1326372"/>
            <a:ext cx="2007870" cy="4008120"/>
          </a:xfrm>
          <a:prstGeom prst="rect">
            <a:avLst/>
          </a:prstGeom>
          <a:ln w="3175">
            <a:solidFill>
              <a:schemeClr val="tx1"/>
            </a:solidFill>
          </a:ln>
        </p:spPr>
      </p:pic>
      <p:pic>
        <p:nvPicPr>
          <p:cNvPr id="3" name="Picture 2">
            <a:extLst>
              <a:ext uri="{FF2B5EF4-FFF2-40B4-BE49-F238E27FC236}">
                <a16:creationId xmlns:a16="http://schemas.microsoft.com/office/drawing/2014/main" id="{EF642715-B4A0-C5D9-B1DE-DAC9351CA7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0453" y="1345422"/>
            <a:ext cx="2023110" cy="3970020"/>
          </a:xfrm>
          <a:prstGeom prst="rect">
            <a:avLst/>
          </a:prstGeom>
          <a:ln w="3175">
            <a:solidFill>
              <a:schemeClr val="tx1"/>
            </a:solidFill>
          </a:ln>
        </p:spPr>
      </p:pic>
      <p:pic>
        <p:nvPicPr>
          <p:cNvPr id="4" name="Picture 3">
            <a:extLst>
              <a:ext uri="{FF2B5EF4-FFF2-40B4-BE49-F238E27FC236}">
                <a16:creationId xmlns:a16="http://schemas.microsoft.com/office/drawing/2014/main" id="{C86DD3A4-F8AC-E9AB-56FE-819D4CD10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1912" y="1345422"/>
            <a:ext cx="2682240" cy="3882390"/>
          </a:xfrm>
          <a:prstGeom prst="rect">
            <a:avLst/>
          </a:prstGeom>
          <a:ln w="3175">
            <a:solidFill>
              <a:schemeClr val="tx1"/>
            </a:solidFill>
          </a:ln>
        </p:spPr>
      </p:pic>
      <p:pic>
        <p:nvPicPr>
          <p:cNvPr id="5" name="Picture 4">
            <a:extLst>
              <a:ext uri="{FF2B5EF4-FFF2-40B4-BE49-F238E27FC236}">
                <a16:creationId xmlns:a16="http://schemas.microsoft.com/office/drawing/2014/main" id="{01F230AA-0E3F-BA01-A6DD-3F1CC10AD4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911" y="1377807"/>
            <a:ext cx="2781300" cy="3943350"/>
          </a:xfrm>
          <a:prstGeom prst="rect">
            <a:avLst/>
          </a:prstGeom>
          <a:ln w="3175">
            <a:solidFill>
              <a:schemeClr val="tx1"/>
            </a:solidFill>
          </a:ln>
        </p:spPr>
      </p:pic>
      <p:sp>
        <p:nvSpPr>
          <p:cNvPr id="7" name="TextBox 6">
            <a:extLst>
              <a:ext uri="{FF2B5EF4-FFF2-40B4-BE49-F238E27FC236}">
                <a16:creationId xmlns:a16="http://schemas.microsoft.com/office/drawing/2014/main" id="{CC9CF306-9D99-E68D-E1B6-85435566D828}"/>
              </a:ext>
            </a:extLst>
          </p:cNvPr>
          <p:cNvSpPr txBox="1"/>
          <p:nvPr/>
        </p:nvSpPr>
        <p:spPr>
          <a:xfrm>
            <a:off x="2935912" y="493760"/>
            <a:ext cx="6096000" cy="369332"/>
          </a:xfrm>
          <a:prstGeom prst="rect">
            <a:avLst/>
          </a:prstGeom>
          <a:noFill/>
        </p:spPr>
        <p:txBody>
          <a:bodyPr wrap="square">
            <a:spAutoFit/>
          </a:bodyPr>
          <a:lstStyle/>
          <a:p>
            <a:pPr algn="ctr"/>
            <a:r>
              <a:rPr lang="en-IN" dirty="0"/>
              <a:t>Session audios/Daily doses</a:t>
            </a:r>
          </a:p>
        </p:txBody>
      </p:sp>
    </p:spTree>
    <p:extLst>
      <p:ext uri="{BB962C8B-B14F-4D97-AF65-F5344CB8AC3E}">
        <p14:creationId xmlns:p14="http://schemas.microsoft.com/office/powerpoint/2010/main" val="196985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1B9E79-49D2-378F-E384-6A43A302BC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5613" y="1419225"/>
            <a:ext cx="2747010" cy="4008120"/>
          </a:xfrm>
          <a:prstGeom prst="rect">
            <a:avLst/>
          </a:prstGeom>
          <a:ln w="3175">
            <a:solidFill>
              <a:schemeClr val="tx1"/>
            </a:solidFill>
          </a:ln>
        </p:spPr>
      </p:pic>
      <p:pic>
        <p:nvPicPr>
          <p:cNvPr id="3" name="Picture 2">
            <a:extLst>
              <a:ext uri="{FF2B5EF4-FFF2-40B4-BE49-F238E27FC236}">
                <a16:creationId xmlns:a16="http://schemas.microsoft.com/office/drawing/2014/main" id="{B016D588-FC94-B795-9B2D-2871979D8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0299" y="1419225"/>
            <a:ext cx="2636520" cy="3897630"/>
          </a:xfrm>
          <a:prstGeom prst="rect">
            <a:avLst/>
          </a:prstGeom>
          <a:ln w="3175">
            <a:solidFill>
              <a:schemeClr val="tx1"/>
            </a:solidFill>
          </a:ln>
        </p:spPr>
      </p:pic>
      <p:pic>
        <p:nvPicPr>
          <p:cNvPr id="4" name="Picture 3">
            <a:extLst>
              <a:ext uri="{FF2B5EF4-FFF2-40B4-BE49-F238E27FC236}">
                <a16:creationId xmlns:a16="http://schemas.microsoft.com/office/drawing/2014/main" id="{677D73E8-71CC-FECE-CEB7-2EBDA82132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4495" y="1468755"/>
            <a:ext cx="2567940" cy="3909060"/>
          </a:xfrm>
          <a:prstGeom prst="rect">
            <a:avLst/>
          </a:prstGeom>
          <a:ln w="3175">
            <a:solidFill>
              <a:schemeClr val="tx1"/>
            </a:solidFill>
          </a:ln>
        </p:spPr>
      </p:pic>
      <p:sp>
        <p:nvSpPr>
          <p:cNvPr id="5" name="TextBox 4">
            <a:extLst>
              <a:ext uri="{FF2B5EF4-FFF2-40B4-BE49-F238E27FC236}">
                <a16:creationId xmlns:a16="http://schemas.microsoft.com/office/drawing/2014/main" id="{1841BBE1-B91A-40EC-F195-6865C2B2B8DC}"/>
              </a:ext>
            </a:extLst>
          </p:cNvPr>
          <p:cNvSpPr txBox="1"/>
          <p:nvPr/>
        </p:nvSpPr>
        <p:spPr>
          <a:xfrm>
            <a:off x="4298072" y="619433"/>
            <a:ext cx="3595856" cy="369332"/>
          </a:xfrm>
          <a:prstGeom prst="rect">
            <a:avLst/>
          </a:prstGeom>
          <a:noFill/>
        </p:spPr>
        <p:txBody>
          <a:bodyPr wrap="none" rtlCol="0">
            <a:spAutoFit/>
          </a:bodyPr>
          <a:lstStyle/>
          <a:p>
            <a:pPr algn="ctr"/>
            <a:r>
              <a:rPr lang="en-IN" dirty="0"/>
              <a:t>Custom reminder/Offboarding</a:t>
            </a:r>
          </a:p>
        </p:txBody>
      </p:sp>
    </p:spTree>
    <p:extLst>
      <p:ext uri="{BB962C8B-B14F-4D97-AF65-F5344CB8AC3E}">
        <p14:creationId xmlns:p14="http://schemas.microsoft.com/office/powerpoint/2010/main" val="236734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F155C5-025B-BDFB-D088-C442028EB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358" y="1534262"/>
            <a:ext cx="1885315" cy="3615690"/>
          </a:xfrm>
          <a:prstGeom prst="rect">
            <a:avLst/>
          </a:prstGeom>
          <a:ln w="3175">
            <a:solidFill>
              <a:schemeClr val="tx1"/>
            </a:solidFill>
          </a:ln>
        </p:spPr>
      </p:pic>
      <p:pic>
        <p:nvPicPr>
          <p:cNvPr id="3" name="Picture 2">
            <a:extLst>
              <a:ext uri="{FF2B5EF4-FFF2-40B4-BE49-F238E27FC236}">
                <a16:creationId xmlns:a16="http://schemas.microsoft.com/office/drawing/2014/main" id="{D0D4C35D-9E47-FEA6-D92E-B75F1C8EC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9946" y="1538072"/>
            <a:ext cx="1885315" cy="3562350"/>
          </a:xfrm>
          <a:prstGeom prst="rect">
            <a:avLst/>
          </a:prstGeom>
          <a:ln w="3175">
            <a:solidFill>
              <a:schemeClr val="tx1"/>
            </a:solidFill>
          </a:ln>
        </p:spPr>
      </p:pic>
      <p:pic>
        <p:nvPicPr>
          <p:cNvPr id="4" name="Picture 3">
            <a:extLst>
              <a:ext uri="{FF2B5EF4-FFF2-40B4-BE49-F238E27FC236}">
                <a16:creationId xmlns:a16="http://schemas.microsoft.com/office/drawing/2014/main" id="{5C2D755F-D0F1-F81E-B60C-6536B176A6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208" y="322375"/>
            <a:ext cx="2204085" cy="5989935"/>
          </a:xfrm>
          <a:prstGeom prst="rect">
            <a:avLst/>
          </a:prstGeom>
          <a:ln w="3175">
            <a:solidFill>
              <a:schemeClr val="tx1"/>
            </a:solidFill>
          </a:ln>
        </p:spPr>
      </p:pic>
      <p:pic>
        <p:nvPicPr>
          <p:cNvPr id="5" name="Picture 4">
            <a:extLst>
              <a:ext uri="{FF2B5EF4-FFF2-40B4-BE49-F238E27FC236}">
                <a16:creationId xmlns:a16="http://schemas.microsoft.com/office/drawing/2014/main" id="{BCA6A39C-3694-B866-CE93-B53A2C3FFC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8620" y="1534262"/>
            <a:ext cx="1897380" cy="3566160"/>
          </a:xfrm>
          <a:prstGeom prst="rect">
            <a:avLst/>
          </a:prstGeom>
          <a:ln w="3175">
            <a:solidFill>
              <a:schemeClr val="tx1"/>
            </a:solidFill>
          </a:ln>
        </p:spPr>
      </p:pic>
      <p:sp>
        <p:nvSpPr>
          <p:cNvPr id="6" name="TextBox 5">
            <a:extLst>
              <a:ext uri="{FF2B5EF4-FFF2-40B4-BE49-F238E27FC236}">
                <a16:creationId xmlns:a16="http://schemas.microsoft.com/office/drawing/2014/main" id="{BD0F034A-6505-3FB5-0F3E-8A4F2428E79F}"/>
              </a:ext>
            </a:extLst>
          </p:cNvPr>
          <p:cNvSpPr txBox="1"/>
          <p:nvPr/>
        </p:nvSpPr>
        <p:spPr>
          <a:xfrm>
            <a:off x="2385305" y="601915"/>
            <a:ext cx="6096000" cy="369332"/>
          </a:xfrm>
          <a:prstGeom prst="rect">
            <a:avLst/>
          </a:prstGeom>
          <a:noFill/>
        </p:spPr>
        <p:txBody>
          <a:bodyPr wrap="square">
            <a:spAutoFit/>
          </a:bodyPr>
          <a:lstStyle/>
          <a:p>
            <a:pPr algn="ctr"/>
            <a:r>
              <a:rPr lang="en-IN" dirty="0"/>
              <a:t>Mandala tracker/ Journey</a:t>
            </a:r>
          </a:p>
        </p:txBody>
      </p:sp>
    </p:spTree>
    <p:extLst>
      <p:ext uri="{BB962C8B-B14F-4D97-AF65-F5344CB8AC3E}">
        <p14:creationId xmlns:p14="http://schemas.microsoft.com/office/powerpoint/2010/main" val="410481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10DB0-1EC7-5B25-1F28-9448ABBB8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0895" y="1356360"/>
            <a:ext cx="2609850" cy="3958590"/>
          </a:xfrm>
          <a:prstGeom prst="rect">
            <a:avLst/>
          </a:prstGeom>
          <a:ln w="3175">
            <a:solidFill>
              <a:schemeClr val="tx1"/>
            </a:solidFill>
          </a:ln>
        </p:spPr>
      </p:pic>
      <p:pic>
        <p:nvPicPr>
          <p:cNvPr id="3" name="Picture 2">
            <a:extLst>
              <a:ext uri="{FF2B5EF4-FFF2-40B4-BE49-F238E27FC236}">
                <a16:creationId xmlns:a16="http://schemas.microsoft.com/office/drawing/2014/main" id="{CFED3346-99D1-9486-E3AF-067913C6B7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0927" y="1356359"/>
            <a:ext cx="2640330" cy="4051935"/>
          </a:xfrm>
          <a:prstGeom prst="rect">
            <a:avLst/>
          </a:prstGeom>
          <a:ln w="3175">
            <a:solidFill>
              <a:schemeClr val="tx1"/>
            </a:solidFill>
          </a:ln>
        </p:spPr>
      </p:pic>
      <p:pic>
        <p:nvPicPr>
          <p:cNvPr id="4" name="Picture 3">
            <a:extLst>
              <a:ext uri="{FF2B5EF4-FFF2-40B4-BE49-F238E27FC236}">
                <a16:creationId xmlns:a16="http://schemas.microsoft.com/office/drawing/2014/main" id="{AB99ED27-A899-2DFA-0799-58EC68822F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0560" y="580103"/>
            <a:ext cx="2926080" cy="5909187"/>
          </a:xfrm>
          <a:prstGeom prst="rect">
            <a:avLst/>
          </a:prstGeom>
          <a:ln w="3175">
            <a:solidFill>
              <a:schemeClr val="tx1"/>
            </a:solidFill>
          </a:ln>
        </p:spPr>
      </p:pic>
      <p:sp>
        <p:nvSpPr>
          <p:cNvPr id="6" name="TextBox 5">
            <a:extLst>
              <a:ext uri="{FF2B5EF4-FFF2-40B4-BE49-F238E27FC236}">
                <a16:creationId xmlns:a16="http://schemas.microsoft.com/office/drawing/2014/main" id="{20BE1E47-2BB1-28B2-34D3-871AC58FAB97}"/>
              </a:ext>
            </a:extLst>
          </p:cNvPr>
          <p:cNvSpPr txBox="1"/>
          <p:nvPr/>
        </p:nvSpPr>
        <p:spPr>
          <a:xfrm>
            <a:off x="2385305" y="601915"/>
            <a:ext cx="6096000" cy="369332"/>
          </a:xfrm>
          <a:prstGeom prst="rect">
            <a:avLst/>
          </a:prstGeom>
          <a:noFill/>
        </p:spPr>
        <p:txBody>
          <a:bodyPr wrap="square">
            <a:spAutoFit/>
          </a:bodyPr>
          <a:lstStyle/>
          <a:p>
            <a:pPr algn="ctr"/>
            <a:r>
              <a:rPr lang="en-IN" dirty="0"/>
              <a:t>Progress </a:t>
            </a:r>
          </a:p>
        </p:txBody>
      </p:sp>
    </p:spTree>
    <p:extLst>
      <p:ext uri="{BB962C8B-B14F-4D97-AF65-F5344CB8AC3E}">
        <p14:creationId xmlns:p14="http://schemas.microsoft.com/office/powerpoint/2010/main" val="375462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90EA-FB75-64BA-1673-C99BD0D486F5}"/>
              </a:ext>
            </a:extLst>
          </p:cNvPr>
          <p:cNvSpPr>
            <a:spLocks noGrp="1"/>
          </p:cNvSpPr>
          <p:nvPr>
            <p:ph type="title"/>
          </p:nvPr>
        </p:nvSpPr>
        <p:spPr>
          <a:xfrm>
            <a:off x="2592925" y="624110"/>
            <a:ext cx="8911687" cy="732742"/>
          </a:xfrm>
        </p:spPr>
        <p:txBody>
          <a:bodyPr/>
          <a:lstStyle/>
          <a:p>
            <a:r>
              <a:rPr lang="en-IN" dirty="0"/>
              <a:t>Key learnings</a:t>
            </a:r>
          </a:p>
        </p:txBody>
      </p:sp>
      <p:sp>
        <p:nvSpPr>
          <p:cNvPr id="3" name="Content Placeholder 2">
            <a:extLst>
              <a:ext uri="{FF2B5EF4-FFF2-40B4-BE49-F238E27FC236}">
                <a16:creationId xmlns:a16="http://schemas.microsoft.com/office/drawing/2014/main" id="{8CF944FA-7AC9-CF0C-F5A4-BC14DBA1C98F}"/>
              </a:ext>
            </a:extLst>
          </p:cNvPr>
          <p:cNvSpPr>
            <a:spLocks noGrp="1"/>
          </p:cNvSpPr>
          <p:nvPr>
            <p:ph idx="1"/>
          </p:nvPr>
        </p:nvSpPr>
        <p:spPr>
          <a:xfrm>
            <a:off x="2589212" y="1543665"/>
            <a:ext cx="8915400" cy="4367557"/>
          </a:xfrm>
        </p:spPr>
        <p:txBody>
          <a:bodyPr/>
          <a:lstStyle/>
          <a:p>
            <a:r>
              <a:rPr lang="en-IN" dirty="0"/>
              <a:t>Django/Django rest framework</a:t>
            </a:r>
          </a:p>
          <a:p>
            <a:r>
              <a:rPr lang="en-IN" dirty="0"/>
              <a:t>MERN Stack</a:t>
            </a:r>
          </a:p>
          <a:p>
            <a:r>
              <a:rPr lang="en-IN" dirty="0"/>
              <a:t>React Native</a:t>
            </a:r>
          </a:p>
          <a:p>
            <a:r>
              <a:rPr lang="en-IN" dirty="0"/>
              <a:t>PostgreSQL, MySQL, MongoDB</a:t>
            </a:r>
          </a:p>
          <a:p>
            <a:r>
              <a:rPr lang="en-IN" dirty="0"/>
              <a:t>Database architecture</a:t>
            </a:r>
          </a:p>
          <a:p>
            <a:r>
              <a:rPr lang="en-IN" dirty="0"/>
              <a:t>Chakra UI</a:t>
            </a:r>
          </a:p>
          <a:p>
            <a:r>
              <a:rPr lang="en-IN" dirty="0"/>
              <a:t>Microservices</a:t>
            </a:r>
          </a:p>
          <a:p>
            <a:r>
              <a:rPr lang="en-IN" dirty="0"/>
              <a:t>AWS (EC2,IAM,S3,RDS,Amplify)</a:t>
            </a:r>
          </a:p>
          <a:p>
            <a:r>
              <a:rPr lang="en-IN" dirty="0"/>
              <a:t>Deployment tools like PM2,Nginx,Gunicorn,SSH,</a:t>
            </a:r>
          </a:p>
          <a:p>
            <a:r>
              <a:rPr lang="en-IN" dirty="0"/>
              <a:t>CI/CD with </a:t>
            </a:r>
            <a:r>
              <a:rPr lang="en-IN" dirty="0" err="1"/>
              <a:t>github</a:t>
            </a:r>
            <a:r>
              <a:rPr lang="en-IN" dirty="0"/>
              <a:t> actions</a:t>
            </a:r>
          </a:p>
        </p:txBody>
      </p:sp>
    </p:spTree>
    <p:extLst>
      <p:ext uri="{BB962C8B-B14F-4D97-AF65-F5344CB8AC3E}">
        <p14:creationId xmlns:p14="http://schemas.microsoft.com/office/powerpoint/2010/main" val="152860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FAC1-3C9A-4D0A-CAAD-049A0B1CDC4A}"/>
              </a:ext>
            </a:extLst>
          </p:cNvPr>
          <p:cNvSpPr>
            <a:spLocks noGrp="1"/>
          </p:cNvSpPr>
          <p:nvPr>
            <p:ph type="title"/>
          </p:nvPr>
        </p:nvSpPr>
        <p:spPr>
          <a:xfrm>
            <a:off x="2192594" y="624110"/>
            <a:ext cx="9312018" cy="654084"/>
          </a:xfrm>
        </p:spPr>
        <p:txBody>
          <a:bodyPr>
            <a:normAutofit/>
          </a:bodyPr>
          <a:lstStyle/>
          <a:p>
            <a:r>
              <a:rPr lang="en-IN" sz="3200" dirty="0"/>
              <a:t>Overview of Project</a:t>
            </a:r>
          </a:p>
        </p:txBody>
      </p:sp>
      <p:sp>
        <p:nvSpPr>
          <p:cNvPr id="3" name="Content Placeholder 2">
            <a:extLst>
              <a:ext uri="{FF2B5EF4-FFF2-40B4-BE49-F238E27FC236}">
                <a16:creationId xmlns:a16="http://schemas.microsoft.com/office/drawing/2014/main" id="{5898196C-E21D-86B0-AA2A-58D26A48C441}"/>
              </a:ext>
            </a:extLst>
          </p:cNvPr>
          <p:cNvSpPr>
            <a:spLocks noGrp="1"/>
          </p:cNvSpPr>
          <p:nvPr>
            <p:ph idx="1"/>
          </p:nvPr>
        </p:nvSpPr>
        <p:spPr>
          <a:xfrm>
            <a:off x="2192594" y="1435510"/>
            <a:ext cx="9312018" cy="4633028"/>
          </a:xfrm>
        </p:spPr>
        <p:txBody>
          <a:bodyPr>
            <a:normAutofit fontScale="92500" lnSpcReduction="20000"/>
          </a:bodyPr>
          <a:lstStyle/>
          <a:p>
            <a:pPr>
              <a:lnSpc>
                <a:spcPct val="150000"/>
              </a:lnSpc>
            </a:pPr>
            <a:r>
              <a:rPr lang="en-IN" dirty="0"/>
              <a:t>Still is a web based application which is a 66 days meditation tracker that provides audio based meditation to their user.</a:t>
            </a:r>
          </a:p>
          <a:p>
            <a:pPr>
              <a:lnSpc>
                <a:spcPct val="150000"/>
              </a:lnSpc>
            </a:pPr>
            <a:r>
              <a:rPr lang="en-IN" dirty="0"/>
              <a:t>The journey of a user is divided into several levels and it encourages the user to perform daily meditation without skip by introducing daily notification along with the streak resetting.</a:t>
            </a:r>
          </a:p>
          <a:p>
            <a:pPr>
              <a:lnSpc>
                <a:spcPct val="150000"/>
              </a:lnSpc>
            </a:pPr>
            <a:r>
              <a:rPr lang="en-IN" dirty="0"/>
              <a:t>This app introduces features like </a:t>
            </a:r>
          </a:p>
          <a:p>
            <a:pPr lvl="1">
              <a:lnSpc>
                <a:spcPct val="150000"/>
              </a:lnSpc>
              <a:buFont typeface="Wingdings" panose="05000000000000000000" pitchFamily="2" charset="2"/>
              <a:buChar char="Ø"/>
            </a:pPr>
            <a:r>
              <a:rPr lang="en-IN" dirty="0"/>
              <a:t>Custom reminders</a:t>
            </a:r>
          </a:p>
          <a:p>
            <a:pPr lvl="1">
              <a:lnSpc>
                <a:spcPct val="150000"/>
              </a:lnSpc>
              <a:buFont typeface="Wingdings" panose="05000000000000000000" pitchFamily="2" charset="2"/>
              <a:buChar char="Ø"/>
            </a:pPr>
            <a:r>
              <a:rPr lang="en-IN" dirty="0"/>
              <a:t>International </a:t>
            </a:r>
            <a:r>
              <a:rPr lang="en-IN" dirty="0" err="1"/>
              <a:t>timezone</a:t>
            </a:r>
            <a:r>
              <a:rPr lang="en-IN" dirty="0"/>
              <a:t> support</a:t>
            </a:r>
          </a:p>
          <a:p>
            <a:pPr lvl="1">
              <a:lnSpc>
                <a:spcPct val="150000"/>
              </a:lnSpc>
              <a:buFont typeface="Wingdings" panose="05000000000000000000" pitchFamily="2" charset="2"/>
              <a:buChar char="Ø"/>
            </a:pPr>
            <a:r>
              <a:rPr lang="en-IN" dirty="0"/>
              <a:t>Daily notifications and reminders</a:t>
            </a:r>
          </a:p>
          <a:p>
            <a:pPr lvl="1">
              <a:lnSpc>
                <a:spcPct val="150000"/>
              </a:lnSpc>
              <a:buFont typeface="Wingdings" panose="05000000000000000000" pitchFamily="2" charset="2"/>
              <a:buChar char="Ø"/>
            </a:pPr>
            <a:r>
              <a:rPr lang="en-IN" dirty="0"/>
              <a:t>Share progress</a:t>
            </a:r>
          </a:p>
          <a:p>
            <a:pPr lvl="1">
              <a:lnSpc>
                <a:spcPct val="150000"/>
              </a:lnSpc>
              <a:buFont typeface="Wingdings" panose="05000000000000000000" pitchFamily="2" charset="2"/>
              <a:buChar char="Ø"/>
            </a:pPr>
            <a:r>
              <a:rPr lang="en-IN" dirty="0" err="1"/>
              <a:t>Whatsapp</a:t>
            </a:r>
            <a:r>
              <a:rPr lang="en-IN" dirty="0"/>
              <a:t> Cloud messaging</a:t>
            </a:r>
          </a:p>
          <a:p>
            <a:pPr lvl="1">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4624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FE31-5762-F2E9-C6AB-E52805464185}"/>
              </a:ext>
            </a:extLst>
          </p:cNvPr>
          <p:cNvSpPr>
            <a:spLocks noGrp="1"/>
          </p:cNvSpPr>
          <p:nvPr>
            <p:ph type="title"/>
          </p:nvPr>
        </p:nvSpPr>
        <p:spPr>
          <a:xfrm>
            <a:off x="2592925" y="624112"/>
            <a:ext cx="8911687" cy="565592"/>
          </a:xfrm>
        </p:spPr>
        <p:txBody>
          <a:bodyPr>
            <a:normAutofit fontScale="90000"/>
          </a:bodyPr>
          <a:lstStyle/>
          <a:p>
            <a:r>
              <a:rPr lang="en-IN" dirty="0"/>
              <a:t>Objectives:-</a:t>
            </a:r>
          </a:p>
        </p:txBody>
      </p:sp>
      <p:sp>
        <p:nvSpPr>
          <p:cNvPr id="3" name="Content Placeholder 2">
            <a:extLst>
              <a:ext uri="{FF2B5EF4-FFF2-40B4-BE49-F238E27FC236}">
                <a16:creationId xmlns:a16="http://schemas.microsoft.com/office/drawing/2014/main" id="{CA529144-3AA2-22B8-2DBF-E4F13FB556DF}"/>
              </a:ext>
            </a:extLst>
          </p:cNvPr>
          <p:cNvSpPr>
            <a:spLocks noGrp="1"/>
          </p:cNvSpPr>
          <p:nvPr>
            <p:ph idx="1"/>
          </p:nvPr>
        </p:nvSpPr>
        <p:spPr>
          <a:xfrm>
            <a:off x="2589212" y="1406013"/>
            <a:ext cx="8915400" cy="4505209"/>
          </a:xfrm>
        </p:spPr>
        <p:txBody>
          <a:bodyPr/>
          <a:lstStyle/>
          <a:p>
            <a:r>
              <a:rPr lang="en-IN" sz="1800" b="1" dirty="0">
                <a:effectLst/>
                <a:latin typeface="+mj-lt"/>
                <a:ea typeface="Calibri" panose="020F0502020204030204" pitchFamily="34" charset="0"/>
              </a:rPr>
              <a:t>Cultivating Mindfulness:</a:t>
            </a:r>
            <a:r>
              <a:rPr lang="en-IN" sz="1800" dirty="0">
                <a:effectLst/>
                <a:latin typeface="+mj-lt"/>
                <a:ea typeface="Calibri" panose="020F0502020204030204" pitchFamily="34" charset="0"/>
              </a:rPr>
              <a:t> The project seeks to foster a culture of mindfulness by encouraging individuals to incorporate meditation into their daily lives. </a:t>
            </a:r>
          </a:p>
          <a:p>
            <a:r>
              <a:rPr lang="en-IN" sz="1800" b="1" kern="100" dirty="0">
                <a:effectLst/>
                <a:latin typeface="+mj-lt"/>
                <a:ea typeface="Calibri" panose="020F0502020204030204" pitchFamily="34" charset="0"/>
                <a:cs typeface="Times New Roman" panose="02020603050405020304" pitchFamily="18" charset="0"/>
              </a:rPr>
              <a:t>Establishing Consistency:</a:t>
            </a:r>
            <a:r>
              <a:rPr lang="en-IN" sz="1800" kern="100" dirty="0">
                <a:effectLst/>
                <a:latin typeface="+mj-lt"/>
                <a:ea typeface="Calibri" panose="020F0502020204030204" pitchFamily="34" charset="0"/>
                <a:cs typeface="Times New Roman" panose="02020603050405020304" pitchFamily="18" charset="0"/>
              </a:rPr>
              <a:t> A key goal of the project is to help users establish a consistent meditation routine. Through reminders and notifications, the platform aims to support users in maintaining their practice and ensuring that meditation becomes an integral part of their daily lives.</a:t>
            </a:r>
          </a:p>
          <a:p>
            <a:r>
              <a:rPr lang="en-IN" sz="1800" b="1" dirty="0">
                <a:effectLst/>
                <a:latin typeface="+mj-lt"/>
                <a:ea typeface="Calibri" panose="020F0502020204030204" pitchFamily="34" charset="0"/>
              </a:rPr>
              <a:t>Enhancing Well-being:</a:t>
            </a:r>
            <a:r>
              <a:rPr lang="en-IN" sz="1800" dirty="0">
                <a:effectLst/>
                <a:latin typeface="+mj-lt"/>
                <a:ea typeface="Calibri" panose="020F0502020204030204" pitchFamily="34" charset="0"/>
              </a:rPr>
              <a:t> The ultimate objective of the project is to enhance users' overall well-being. By integrating meditation into their lives, users can experience reduced stress, improved focus, increased self-awareness, and a greater sense of inner peace and balance.</a:t>
            </a:r>
          </a:p>
          <a:p>
            <a:r>
              <a:rPr lang="en-IN" sz="1800" b="1" kern="100" dirty="0">
                <a:effectLst/>
                <a:latin typeface="+mj-lt"/>
                <a:ea typeface="Calibri" panose="020F0502020204030204" pitchFamily="34" charset="0"/>
                <a:cs typeface="Times New Roman" panose="02020603050405020304" pitchFamily="18" charset="0"/>
              </a:rPr>
              <a:t>Accessibility and Convenience:</a:t>
            </a:r>
            <a:r>
              <a:rPr lang="en-IN" sz="1800" kern="100" dirty="0">
                <a:effectLst/>
                <a:latin typeface="+mj-lt"/>
                <a:ea typeface="Calibri" panose="020F0502020204030204" pitchFamily="34" charset="0"/>
                <a:cs typeface="Times New Roman" panose="02020603050405020304" pitchFamily="18" charset="0"/>
              </a:rPr>
              <a:t> The project aims to make meditation accessible to a wide range of users. By providing a web-based platform, it ensures that individuals can engage in meditation practice from anywhere, at any time, using their preferred devices.</a:t>
            </a:r>
          </a:p>
          <a:p>
            <a:endParaRPr lang="en-IN" dirty="0"/>
          </a:p>
        </p:txBody>
      </p:sp>
    </p:spTree>
    <p:extLst>
      <p:ext uri="{BB962C8B-B14F-4D97-AF65-F5344CB8AC3E}">
        <p14:creationId xmlns:p14="http://schemas.microsoft.com/office/powerpoint/2010/main" val="139915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DDC-DFF3-B132-0FFF-9702FC5BF2F1}"/>
              </a:ext>
            </a:extLst>
          </p:cNvPr>
          <p:cNvSpPr>
            <a:spLocks noGrp="1"/>
          </p:cNvSpPr>
          <p:nvPr>
            <p:ph type="title"/>
          </p:nvPr>
        </p:nvSpPr>
        <p:spPr>
          <a:xfrm>
            <a:off x="2592925" y="452284"/>
            <a:ext cx="8911687" cy="865239"/>
          </a:xfrm>
        </p:spPr>
        <p:txBody>
          <a:bodyPr/>
          <a:lstStyle/>
          <a:p>
            <a:r>
              <a:rPr lang="en-IN" dirty="0"/>
              <a:t>Tech Stack Used:-</a:t>
            </a:r>
          </a:p>
        </p:txBody>
      </p:sp>
      <p:sp>
        <p:nvSpPr>
          <p:cNvPr id="3" name="Content Placeholder 2">
            <a:extLst>
              <a:ext uri="{FF2B5EF4-FFF2-40B4-BE49-F238E27FC236}">
                <a16:creationId xmlns:a16="http://schemas.microsoft.com/office/drawing/2014/main" id="{4F8B507D-97F0-A8A4-1289-923DED004378}"/>
              </a:ext>
            </a:extLst>
          </p:cNvPr>
          <p:cNvSpPr>
            <a:spLocks noGrp="1"/>
          </p:cNvSpPr>
          <p:nvPr>
            <p:ph idx="1"/>
          </p:nvPr>
        </p:nvSpPr>
        <p:spPr>
          <a:xfrm>
            <a:off x="2589212" y="1474839"/>
            <a:ext cx="8915400" cy="4930877"/>
          </a:xfrm>
        </p:spPr>
        <p:txBody>
          <a:bodyPr/>
          <a:lstStyle/>
          <a:p>
            <a:pPr>
              <a:lnSpc>
                <a:spcPct val="150000"/>
              </a:lnSpc>
            </a:pPr>
            <a:r>
              <a:rPr lang="en-IN" b="1" dirty="0"/>
              <a:t>React.js </a:t>
            </a:r>
            <a:r>
              <a:rPr lang="en-IN" dirty="0"/>
              <a:t>– A popular frontend library to develop user friendly, highly reusable UI components and write complex logic at frontend.</a:t>
            </a:r>
          </a:p>
          <a:p>
            <a:pPr>
              <a:lnSpc>
                <a:spcPct val="150000"/>
              </a:lnSpc>
            </a:pPr>
            <a:r>
              <a:rPr lang="en-IN" b="1" dirty="0"/>
              <a:t>Django/Django Rest Framework </a:t>
            </a:r>
            <a:r>
              <a:rPr lang="en-IN" dirty="0"/>
              <a:t>– The backend framework for building RESTful APIs, it has </a:t>
            </a:r>
            <a:r>
              <a:rPr lang="en-US" b="0" i="0" dirty="0">
                <a:effectLst/>
                <a:latin typeface="+mj-lt"/>
              </a:rPr>
              <a:t>built-in ORM (Object-Relational Mapping) capabilities, routing system, and powerful templating engine to build secure, maintainable, and high-performance backend solutions</a:t>
            </a:r>
            <a:r>
              <a:rPr lang="en-IN" b="0" i="0" dirty="0">
                <a:effectLst/>
                <a:latin typeface="+mj-lt"/>
              </a:rPr>
              <a:t>.</a:t>
            </a:r>
          </a:p>
          <a:p>
            <a:pPr>
              <a:lnSpc>
                <a:spcPct val="150000"/>
              </a:lnSpc>
            </a:pPr>
            <a:r>
              <a:rPr lang="en-IN" b="1" dirty="0">
                <a:latin typeface="+mj-lt"/>
              </a:rPr>
              <a:t>Redis</a:t>
            </a:r>
            <a:r>
              <a:rPr lang="en-IN" dirty="0">
                <a:latin typeface="+mj-lt"/>
              </a:rPr>
              <a:t> – Message broker for developing </a:t>
            </a:r>
            <a:r>
              <a:rPr lang="en-IN" dirty="0" err="1">
                <a:latin typeface="+mj-lt"/>
              </a:rPr>
              <a:t>cron</a:t>
            </a:r>
            <a:r>
              <a:rPr lang="en-IN" dirty="0">
                <a:latin typeface="+mj-lt"/>
              </a:rPr>
              <a:t> jobs (Background task workers)</a:t>
            </a:r>
          </a:p>
          <a:p>
            <a:pPr>
              <a:lnSpc>
                <a:spcPct val="150000"/>
              </a:lnSpc>
            </a:pPr>
            <a:r>
              <a:rPr lang="en-IN" b="1" dirty="0">
                <a:latin typeface="+mj-lt"/>
              </a:rPr>
              <a:t>MySQL</a:t>
            </a:r>
            <a:r>
              <a:rPr lang="en-IN" dirty="0">
                <a:latin typeface="+mj-lt"/>
              </a:rPr>
              <a:t> – Relational database</a:t>
            </a:r>
          </a:p>
          <a:p>
            <a:pPr>
              <a:lnSpc>
                <a:spcPct val="150000"/>
              </a:lnSpc>
            </a:pPr>
            <a:r>
              <a:rPr lang="en-IN" b="1" dirty="0">
                <a:latin typeface="+mj-lt"/>
              </a:rPr>
              <a:t>AWS </a:t>
            </a:r>
            <a:r>
              <a:rPr lang="en-IN" dirty="0">
                <a:latin typeface="+mj-lt"/>
              </a:rPr>
              <a:t>– AWS cloud provider is used for hosting purposes and PaaS</a:t>
            </a:r>
          </a:p>
          <a:p>
            <a:pPr>
              <a:lnSpc>
                <a:spcPct val="150000"/>
              </a:lnSpc>
            </a:pPr>
            <a:r>
              <a:rPr lang="en-IN" b="1" dirty="0">
                <a:latin typeface="+mj-lt"/>
              </a:rPr>
              <a:t>Other Tools </a:t>
            </a:r>
            <a:r>
              <a:rPr lang="en-IN" dirty="0">
                <a:latin typeface="+mj-lt"/>
              </a:rPr>
              <a:t>– Nginx, Pm2, Gitlab</a:t>
            </a:r>
          </a:p>
        </p:txBody>
      </p:sp>
    </p:spTree>
    <p:extLst>
      <p:ext uri="{BB962C8B-B14F-4D97-AF65-F5344CB8AC3E}">
        <p14:creationId xmlns:p14="http://schemas.microsoft.com/office/powerpoint/2010/main" val="170525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31B0-9FE0-55A1-B997-59C625BF3E6A}"/>
              </a:ext>
            </a:extLst>
          </p:cNvPr>
          <p:cNvSpPr>
            <a:spLocks noGrp="1"/>
          </p:cNvSpPr>
          <p:nvPr>
            <p:ph type="title"/>
          </p:nvPr>
        </p:nvSpPr>
        <p:spPr>
          <a:xfrm>
            <a:off x="2241755" y="624111"/>
            <a:ext cx="9262857" cy="683580"/>
          </a:xfrm>
        </p:spPr>
        <p:txBody>
          <a:bodyPr/>
          <a:lstStyle/>
          <a:p>
            <a:r>
              <a:rPr lang="en-IN" dirty="0"/>
              <a:t>Key features:-</a:t>
            </a:r>
          </a:p>
        </p:txBody>
      </p:sp>
      <p:sp>
        <p:nvSpPr>
          <p:cNvPr id="3" name="Content Placeholder 2">
            <a:extLst>
              <a:ext uri="{FF2B5EF4-FFF2-40B4-BE49-F238E27FC236}">
                <a16:creationId xmlns:a16="http://schemas.microsoft.com/office/drawing/2014/main" id="{CB8739E5-CF3F-6F18-56C5-73E96F027A8E}"/>
              </a:ext>
            </a:extLst>
          </p:cNvPr>
          <p:cNvSpPr>
            <a:spLocks noGrp="1"/>
          </p:cNvSpPr>
          <p:nvPr>
            <p:ph idx="1"/>
          </p:nvPr>
        </p:nvSpPr>
        <p:spPr>
          <a:xfrm>
            <a:off x="2241755" y="1465007"/>
            <a:ext cx="9262857" cy="4768884"/>
          </a:xfrm>
        </p:spPr>
        <p:txBody>
          <a:bodyPr>
            <a:normAutofit/>
          </a:bodyPr>
          <a:lstStyle/>
          <a:p>
            <a:r>
              <a:rPr lang="en-IN" b="1" dirty="0"/>
              <a:t>Session Tracker:-</a:t>
            </a:r>
          </a:p>
          <a:p>
            <a:pPr lvl="1">
              <a:buFont typeface="Wingdings" panose="05000000000000000000" pitchFamily="2" charset="2"/>
              <a:buChar char="v"/>
            </a:pPr>
            <a:r>
              <a:rPr lang="en-IN" dirty="0"/>
              <a:t> There are multiple levels of the entire journey of still in which the most basic one is 5 days streak, where on each day a new video and audio will become available to the user.</a:t>
            </a:r>
          </a:p>
          <a:p>
            <a:pPr lvl="1">
              <a:buFont typeface="Wingdings" panose="05000000000000000000" pitchFamily="2" charset="2"/>
              <a:buChar char="v"/>
            </a:pPr>
            <a:r>
              <a:rPr lang="en-IN" dirty="0"/>
              <a:t>The user is only able to view the video/audio of their perspective day only </a:t>
            </a:r>
          </a:p>
          <a:p>
            <a:pPr lvl="1">
              <a:buFont typeface="Wingdings" panose="05000000000000000000" pitchFamily="2" charset="2"/>
              <a:buChar char="v"/>
            </a:pPr>
            <a:r>
              <a:rPr lang="en-IN" dirty="0"/>
              <a:t>If the user misses the practice the next day he can continue or if he misses two days then entire streak will get reset and the user need to restart again to build that consistency</a:t>
            </a:r>
          </a:p>
          <a:p>
            <a:r>
              <a:rPr lang="en-IN" b="1" dirty="0"/>
              <a:t>Restart Tracker :-</a:t>
            </a:r>
          </a:p>
          <a:p>
            <a:pPr lvl="1">
              <a:buFont typeface="Wingdings" panose="05000000000000000000" pitchFamily="2" charset="2"/>
              <a:buChar char="v"/>
            </a:pPr>
            <a:r>
              <a:rPr lang="en-IN" dirty="0"/>
              <a:t> The restart tracker can only be initiated by the user once he clicks on the unique link that he receives.</a:t>
            </a:r>
          </a:p>
          <a:p>
            <a:pPr lvl="1">
              <a:buFont typeface="Wingdings" panose="05000000000000000000" pitchFamily="2" charset="2"/>
              <a:buChar char="v"/>
            </a:pPr>
            <a:r>
              <a:rPr lang="en-IN" dirty="0"/>
              <a:t>On triggering the restart code, The schedules will again recalculated and the user can start again the same process</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74276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A0D83-CA2B-51FB-9E4D-DA531C0B9937}"/>
              </a:ext>
            </a:extLst>
          </p:cNvPr>
          <p:cNvSpPr>
            <a:spLocks noGrp="1"/>
          </p:cNvSpPr>
          <p:nvPr>
            <p:ph idx="1"/>
          </p:nvPr>
        </p:nvSpPr>
        <p:spPr>
          <a:xfrm>
            <a:off x="2589212" y="540773"/>
            <a:ext cx="8915400" cy="5692879"/>
          </a:xfrm>
        </p:spPr>
        <p:txBody>
          <a:bodyPr/>
          <a:lstStyle/>
          <a:p>
            <a:r>
              <a:rPr lang="en-IN" b="1" dirty="0" err="1"/>
              <a:t>Whatsapp</a:t>
            </a:r>
            <a:r>
              <a:rPr lang="en-IN" b="1" dirty="0"/>
              <a:t> notification:-</a:t>
            </a:r>
          </a:p>
          <a:p>
            <a:pPr lvl="1">
              <a:buFont typeface="Wingdings" panose="05000000000000000000" pitchFamily="2" charset="2"/>
              <a:buChar char="v"/>
            </a:pPr>
            <a:r>
              <a:rPr lang="en-IN" dirty="0"/>
              <a:t> This application leverages the </a:t>
            </a:r>
            <a:r>
              <a:rPr lang="en-IN" dirty="0" err="1"/>
              <a:t>whatsapp</a:t>
            </a:r>
            <a:r>
              <a:rPr lang="en-IN" dirty="0"/>
              <a:t> cloud </a:t>
            </a:r>
            <a:r>
              <a:rPr lang="en-IN" dirty="0" err="1"/>
              <a:t>api</a:t>
            </a:r>
            <a:r>
              <a:rPr lang="en-IN" dirty="0"/>
              <a:t> to send notification directly into the user’s contact for much better engagement.</a:t>
            </a:r>
          </a:p>
          <a:p>
            <a:pPr lvl="1">
              <a:buFont typeface="Wingdings" panose="05000000000000000000" pitchFamily="2" charset="2"/>
              <a:buChar char="v"/>
            </a:pPr>
            <a:r>
              <a:rPr lang="en-IN" dirty="0"/>
              <a:t>The application generates a dynamic template and send them as a body to </a:t>
            </a:r>
            <a:r>
              <a:rPr lang="en-IN" dirty="0" err="1"/>
              <a:t>whatsapp</a:t>
            </a:r>
            <a:r>
              <a:rPr lang="en-IN" dirty="0"/>
              <a:t> cloud </a:t>
            </a:r>
            <a:r>
              <a:rPr lang="en-IN" dirty="0" err="1"/>
              <a:t>api</a:t>
            </a:r>
            <a:r>
              <a:rPr lang="en-IN" dirty="0"/>
              <a:t> to trigger the message that need to send</a:t>
            </a:r>
          </a:p>
          <a:p>
            <a:r>
              <a:rPr lang="en-IN" b="1" dirty="0"/>
              <a:t>Half time / Custom Reminders:-</a:t>
            </a:r>
          </a:p>
          <a:p>
            <a:pPr lvl="1">
              <a:buFont typeface="Wingdings" panose="05000000000000000000" pitchFamily="2" charset="2"/>
              <a:buChar char="v"/>
            </a:pPr>
            <a:r>
              <a:rPr lang="en-IN" dirty="0"/>
              <a:t>The application generates a half time reminder to all the user who hasn’t completed the practice till 5:00 pm</a:t>
            </a:r>
          </a:p>
          <a:p>
            <a:pPr lvl="1">
              <a:buFont typeface="Wingdings" panose="05000000000000000000" pitchFamily="2" charset="2"/>
              <a:buChar char="v"/>
            </a:pPr>
            <a:r>
              <a:rPr lang="en-IN" dirty="0"/>
              <a:t> It also provides the ability to the user to set their own time to practice</a:t>
            </a:r>
          </a:p>
          <a:p>
            <a:pPr lvl="1">
              <a:buFont typeface="Wingdings" panose="05000000000000000000" pitchFamily="2" charset="2"/>
              <a:buChar char="v"/>
            </a:pPr>
            <a:r>
              <a:rPr lang="en-IN" dirty="0"/>
              <a:t>Once they set a time they will receive </a:t>
            </a:r>
            <a:r>
              <a:rPr lang="en-IN" dirty="0" err="1"/>
              <a:t>whatsapp</a:t>
            </a:r>
            <a:r>
              <a:rPr lang="en-IN" dirty="0"/>
              <a:t> notification if the user didn’t completed the practice for the day till that time</a:t>
            </a:r>
          </a:p>
          <a:p>
            <a:r>
              <a:rPr lang="en-IN" b="1" dirty="0"/>
              <a:t>Daily dose audios:-</a:t>
            </a:r>
          </a:p>
          <a:p>
            <a:pPr lvl="1">
              <a:buFont typeface="Wingdings" panose="05000000000000000000" pitchFamily="2" charset="2"/>
              <a:buChar char="v"/>
            </a:pPr>
            <a:r>
              <a:rPr lang="en-IN" dirty="0"/>
              <a:t>The application has some extra audios other than main audio that are available from the Level – 1of the journey.</a:t>
            </a:r>
          </a:p>
          <a:p>
            <a:pPr lvl="1">
              <a:buFont typeface="Wingdings" panose="05000000000000000000" pitchFamily="2" charset="2"/>
              <a:buChar char="v"/>
            </a:pPr>
            <a:r>
              <a:rPr lang="en-IN" dirty="0"/>
              <a:t>These audios will be available on an incremental based, one audio will be present from day 1 to day 7, then one more audio gets unlocked after day 7 and so on</a:t>
            </a:r>
          </a:p>
        </p:txBody>
      </p:sp>
    </p:spTree>
    <p:extLst>
      <p:ext uri="{BB962C8B-B14F-4D97-AF65-F5344CB8AC3E}">
        <p14:creationId xmlns:p14="http://schemas.microsoft.com/office/powerpoint/2010/main" val="344154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92806-7CF1-11FB-26C0-86966F6D4A85}"/>
              </a:ext>
            </a:extLst>
          </p:cNvPr>
          <p:cNvSpPr>
            <a:spLocks noGrp="1"/>
          </p:cNvSpPr>
          <p:nvPr>
            <p:ph idx="1"/>
          </p:nvPr>
        </p:nvSpPr>
        <p:spPr>
          <a:xfrm>
            <a:off x="2589212" y="599768"/>
            <a:ext cx="8915400" cy="5407742"/>
          </a:xfrm>
        </p:spPr>
        <p:txBody>
          <a:bodyPr/>
          <a:lstStyle/>
          <a:p>
            <a:r>
              <a:rPr lang="en-IN" b="1" dirty="0"/>
              <a:t>Progress/Journey:-</a:t>
            </a:r>
          </a:p>
          <a:p>
            <a:pPr lvl="1">
              <a:buFont typeface="Wingdings" panose="05000000000000000000" pitchFamily="2" charset="2"/>
              <a:buChar char="v"/>
            </a:pPr>
            <a:r>
              <a:rPr lang="en-IN" dirty="0"/>
              <a:t> This application records the journey of the user where the user can view where they are in their still journey</a:t>
            </a:r>
          </a:p>
          <a:p>
            <a:pPr lvl="1">
              <a:buFont typeface="Wingdings" panose="05000000000000000000" pitchFamily="2" charset="2"/>
              <a:buChar char="v"/>
            </a:pPr>
            <a:r>
              <a:rPr lang="en-IN" dirty="0"/>
              <a:t>Along with journey there is progress that is recorded on each 10</a:t>
            </a:r>
            <a:r>
              <a:rPr lang="en-IN" baseline="30000" dirty="0"/>
              <a:t>th</a:t>
            </a:r>
            <a:r>
              <a:rPr lang="en-IN" dirty="0"/>
              <a:t> day starting from mandala</a:t>
            </a:r>
          </a:p>
          <a:p>
            <a:pPr lvl="1">
              <a:buFont typeface="Wingdings" panose="05000000000000000000" pitchFamily="2" charset="2"/>
              <a:buChar char="v"/>
            </a:pPr>
            <a:r>
              <a:rPr lang="en-IN" dirty="0"/>
              <a:t>This progress can be shared to other individuals via web share </a:t>
            </a:r>
            <a:r>
              <a:rPr lang="en-IN" dirty="0" err="1"/>
              <a:t>api</a:t>
            </a:r>
            <a:r>
              <a:rPr lang="en-IN" dirty="0"/>
              <a:t>.</a:t>
            </a:r>
          </a:p>
          <a:p>
            <a:r>
              <a:rPr lang="en-IN" b="1" dirty="0"/>
              <a:t>International </a:t>
            </a:r>
            <a:r>
              <a:rPr lang="en-IN" b="1" dirty="0" err="1"/>
              <a:t>timezone</a:t>
            </a:r>
            <a:r>
              <a:rPr lang="en-IN" b="1" dirty="0"/>
              <a:t> support:-</a:t>
            </a:r>
          </a:p>
          <a:p>
            <a:pPr lvl="1">
              <a:lnSpc>
                <a:spcPct val="150000"/>
              </a:lnSpc>
              <a:buFont typeface="Wingdings" panose="05000000000000000000" pitchFamily="2" charset="2"/>
              <a:buChar char="v"/>
            </a:pPr>
            <a:r>
              <a:rPr lang="en-IN" dirty="0"/>
              <a:t> One of the unique feature of the application is that it sends out notification daily at 5:00 am irrespective where the user is located </a:t>
            </a:r>
            <a:r>
              <a:rPr lang="en-IN" dirty="0" err="1"/>
              <a:t>i.e</a:t>
            </a:r>
            <a:r>
              <a:rPr lang="en-IN" dirty="0"/>
              <a:t>, the user is in USA will receive notification when their local </a:t>
            </a:r>
            <a:r>
              <a:rPr lang="en-IN" dirty="0" err="1"/>
              <a:t>timezone</a:t>
            </a:r>
            <a:r>
              <a:rPr lang="en-IN" dirty="0"/>
              <a:t> hits 5:00 am  in the morning and same goes for the Indian user as well.</a:t>
            </a:r>
          </a:p>
        </p:txBody>
      </p:sp>
    </p:spTree>
    <p:extLst>
      <p:ext uri="{BB962C8B-B14F-4D97-AF65-F5344CB8AC3E}">
        <p14:creationId xmlns:p14="http://schemas.microsoft.com/office/powerpoint/2010/main" val="162633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B9BF-F405-FA1B-451E-EF29FAC499CE}"/>
              </a:ext>
            </a:extLst>
          </p:cNvPr>
          <p:cNvSpPr>
            <a:spLocks noGrp="1"/>
          </p:cNvSpPr>
          <p:nvPr>
            <p:ph type="title"/>
          </p:nvPr>
        </p:nvSpPr>
        <p:spPr>
          <a:xfrm>
            <a:off x="2592925" y="624110"/>
            <a:ext cx="8911687" cy="634419"/>
          </a:xfrm>
        </p:spPr>
        <p:txBody>
          <a:bodyPr>
            <a:normAutofit fontScale="90000"/>
          </a:bodyPr>
          <a:lstStyle/>
          <a:p>
            <a:r>
              <a:rPr lang="en-IN" dirty="0"/>
              <a:t>Flow Design </a:t>
            </a:r>
          </a:p>
        </p:txBody>
      </p:sp>
      <p:pic>
        <p:nvPicPr>
          <p:cNvPr id="4" name="Content Placeholder 3">
            <a:extLst>
              <a:ext uri="{FF2B5EF4-FFF2-40B4-BE49-F238E27FC236}">
                <a16:creationId xmlns:a16="http://schemas.microsoft.com/office/drawing/2014/main" id="{88B64861-AA57-5BA0-0B19-BFE6388F3F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1947" y="1508667"/>
            <a:ext cx="8175718" cy="1920333"/>
          </a:xfrm>
          <a:prstGeom prst="rect">
            <a:avLst/>
          </a:prstGeom>
        </p:spPr>
      </p:pic>
      <p:pic>
        <p:nvPicPr>
          <p:cNvPr id="5" name="Picture 4">
            <a:extLst>
              <a:ext uri="{FF2B5EF4-FFF2-40B4-BE49-F238E27FC236}">
                <a16:creationId xmlns:a16="http://schemas.microsoft.com/office/drawing/2014/main" id="{65C2B9B4-4D01-85B3-EFE1-735FE65C9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555" y="3679138"/>
            <a:ext cx="8273109" cy="2778760"/>
          </a:xfrm>
          <a:prstGeom prst="rect">
            <a:avLst/>
          </a:prstGeom>
        </p:spPr>
      </p:pic>
    </p:spTree>
    <p:extLst>
      <p:ext uri="{BB962C8B-B14F-4D97-AF65-F5344CB8AC3E}">
        <p14:creationId xmlns:p14="http://schemas.microsoft.com/office/powerpoint/2010/main" val="9252518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TotalTime>
  <Words>858</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Wisp</vt:lpstr>
      <vt:lpstr>Still – Daily meditation tracker</vt:lpstr>
      <vt:lpstr>Key learnings</vt:lpstr>
      <vt:lpstr>Overview of Project</vt:lpstr>
      <vt:lpstr>Objectives:-</vt:lpstr>
      <vt:lpstr>Tech Stack Used:-</vt:lpstr>
      <vt:lpstr>Key features:-</vt:lpstr>
      <vt:lpstr>PowerPoint Presentation</vt:lpstr>
      <vt:lpstr>PowerPoint Presentation</vt:lpstr>
      <vt:lpstr>Flow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Still – Daily meditation tracker</dc:title>
  <dc:creator>Amit Thapliyal</dc:creator>
  <cp:lastModifiedBy>Amit Thapliyal</cp:lastModifiedBy>
  <cp:revision>51</cp:revision>
  <dcterms:created xsi:type="dcterms:W3CDTF">2023-07-10T10:55:51Z</dcterms:created>
  <dcterms:modified xsi:type="dcterms:W3CDTF">2023-07-13T04:28:05Z</dcterms:modified>
</cp:coreProperties>
</file>