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01CD-10BE-4141-AA0A-3A382E7A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DE6E-5A5E-4F29-B519-848B5D5E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FB55-7ED9-4D31-BA8A-00B844A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9DB2-6D72-408E-8361-1585E741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66E0-7ACE-4617-A504-B86BE384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12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082-55F6-44A0-B655-105ABDCE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DEB9D-0C3F-460E-8378-E78D78C76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C766-1FBA-47F0-B76B-AA41B8D4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6273-7945-4692-818A-9248FC5E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24AB-6C08-4C1B-BA7C-8E9D94D5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807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53EBE-0194-43BE-B873-B69EB66A0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F073-98CF-45B0-9962-51396C21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2A91-6DD3-46BD-8147-C4F9C5CB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1B85-0431-47ED-8F8F-96222EBE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6A41-D3F6-4B86-A219-5591980A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695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9AAC-458A-4ED6-B124-40CEB526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E4B5-730A-4D89-991F-B16E05E2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BEF0-1511-44FA-9F1A-2769F72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D9A7-A526-406A-9D9D-B6F80794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5D63-556B-4918-8C5A-AB4C3EE3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90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2DF1-3033-47F0-B3D6-8BE79B0A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A5EA3-6304-487B-9245-BA312FCC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50C3-75E7-4859-BC8C-51CF1EB2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B28D-0A49-48D0-BC3C-DFE6A69C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3D6B-34E0-4F45-AE44-53B8DD36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334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A89E-B95F-428A-8A50-0AB9968B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6066-81D2-4EC0-A125-44F0D03B0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EE8A-B75C-45EE-999E-E79F0766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AAA1-D97F-47D0-950E-70847A1B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702B-8BBA-486D-AAC2-AECED8FB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D7E5-6D29-4C49-B6BA-0303AEAE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384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8B06-6A6D-4F59-AFCA-CCD5B382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F7D0-C1AA-410D-81CA-F6A9F76E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D65A5-FD1E-4B78-9CA9-0AA1D0D47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EDF2C-2FFB-4B2E-9918-96B6BC35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058C3-7E94-4C45-8A6A-FD35256A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6BE42-B8C6-488B-B6F0-50787604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F9E2-859F-45C0-9121-58E462DD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ED9CE-FFEE-4C47-8B75-F62CE3DB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252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7A02-8754-4A05-926F-A3DF005A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2FCCF-4A90-401F-A510-B1145FBD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B5454-F38F-4EF7-B506-4CCF4A5F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C9A21-BAE1-419E-9856-537EA443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89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881FF-642C-4B07-A113-E9FAC6E8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6AFF-3973-4DCC-9D8E-A23B1028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78793-DDE5-4E83-AD33-FC80CFC5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991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35A5-5416-4F04-91BD-1DC60F1E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C4F6-DB2E-41A6-9C73-91A188D4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C280B-9AC3-4732-B856-3F1B94D2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D5006-81AB-42D0-8874-55E439AD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CE5EE-0F41-4689-81A7-EFAEC8B1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B485-7589-4AC9-BA6A-F0B0DAF6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439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E9A7-4DB5-4735-B332-C744FDD3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B8E09-6AA2-40DD-B13A-3011FC748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D2623-F394-4883-8140-E3EEE146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CC8A-1191-4012-A01F-3C37808B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B989-2521-48AC-A545-CCC241A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FF529-C6E2-4029-A3E2-62844BF8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1D9BC-20DC-4B56-9B5E-533764E3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EFE5-2EDA-445E-8B93-C55005A9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5D48-4F7C-43C2-8D4C-105138BF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1985-ADE2-49BF-A093-469588B9FBB9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8841-8F24-4AFC-BCFD-5996B0A2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3BD3-831F-4434-8F40-A581EE9F6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950E-AF94-46A7-9C19-A6D22F7A07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48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D3105A-E4DE-41CC-8690-14AC1310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51884"/>
              </p:ext>
            </p:extLst>
          </p:nvPr>
        </p:nvGraphicFramePr>
        <p:xfrm>
          <a:off x="60960" y="1034626"/>
          <a:ext cx="11948159" cy="573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91">
                  <a:extLst>
                    <a:ext uri="{9D8B030D-6E8A-4147-A177-3AD203B41FA5}">
                      <a16:colId xmlns:a16="http://schemas.microsoft.com/office/drawing/2014/main" val="3464056482"/>
                    </a:ext>
                  </a:extLst>
                </a:gridCol>
                <a:gridCol w="1081377">
                  <a:extLst>
                    <a:ext uri="{9D8B030D-6E8A-4147-A177-3AD203B41FA5}">
                      <a16:colId xmlns:a16="http://schemas.microsoft.com/office/drawing/2014/main" val="2531508582"/>
                    </a:ext>
                  </a:extLst>
                </a:gridCol>
                <a:gridCol w="1579659">
                  <a:extLst>
                    <a:ext uri="{9D8B030D-6E8A-4147-A177-3AD203B41FA5}">
                      <a16:colId xmlns:a16="http://schemas.microsoft.com/office/drawing/2014/main" val="2764072873"/>
                    </a:ext>
                  </a:extLst>
                </a:gridCol>
                <a:gridCol w="1802296">
                  <a:extLst>
                    <a:ext uri="{9D8B030D-6E8A-4147-A177-3AD203B41FA5}">
                      <a16:colId xmlns:a16="http://schemas.microsoft.com/office/drawing/2014/main" val="1321471725"/>
                    </a:ext>
                  </a:extLst>
                </a:gridCol>
                <a:gridCol w="1569057">
                  <a:extLst>
                    <a:ext uri="{9D8B030D-6E8A-4147-A177-3AD203B41FA5}">
                      <a16:colId xmlns:a16="http://schemas.microsoft.com/office/drawing/2014/main" val="2996812481"/>
                    </a:ext>
                  </a:extLst>
                </a:gridCol>
                <a:gridCol w="2035534">
                  <a:extLst>
                    <a:ext uri="{9D8B030D-6E8A-4147-A177-3AD203B41FA5}">
                      <a16:colId xmlns:a16="http://schemas.microsoft.com/office/drawing/2014/main" val="130905838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1462779659"/>
                    </a:ext>
                  </a:extLst>
                </a:gridCol>
                <a:gridCol w="1229802">
                  <a:extLst>
                    <a:ext uri="{9D8B030D-6E8A-4147-A177-3AD203B41FA5}">
                      <a16:colId xmlns:a16="http://schemas.microsoft.com/office/drawing/2014/main" val="3739937719"/>
                    </a:ext>
                  </a:extLst>
                </a:gridCol>
              </a:tblGrid>
              <a:tr h="599628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Early Warning Score (MEWS)</a:t>
                      </a:r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15697"/>
                  </a:ext>
                </a:extLst>
              </a:tr>
              <a:tr h="599628">
                <a:tc>
                  <a:txBody>
                    <a:bodyPr/>
                    <a:lstStyle/>
                    <a:p>
                      <a:r>
                        <a:rPr lang="en-US" sz="2400" dirty="0"/>
                        <a:t>Score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th-TH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20384"/>
                  </a:ext>
                </a:extLst>
              </a:tr>
              <a:tr h="599628">
                <a:tc>
                  <a:txBody>
                    <a:bodyPr/>
                    <a:lstStyle/>
                    <a:p>
                      <a:r>
                        <a:rPr lang="en-US" sz="2400" dirty="0"/>
                        <a:t>SpO2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&lt;85</a:t>
                      </a:r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85-89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90-94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&gt;</a:t>
                      </a:r>
                      <a:r>
                        <a:rPr lang="en-US" sz="2400" dirty="0"/>
                        <a:t>95</a:t>
                      </a:r>
                      <a:endParaRPr lang="th-TH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93136"/>
                  </a:ext>
                </a:extLst>
              </a:tr>
              <a:tr h="488810">
                <a:tc>
                  <a:txBody>
                    <a:bodyPr/>
                    <a:lstStyle/>
                    <a:p>
                      <a:r>
                        <a:rPr lang="en-US" sz="2400" dirty="0"/>
                        <a:t>RR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&lt;</a:t>
                      </a:r>
                      <a:r>
                        <a:rPr lang="en-US" sz="2400" dirty="0"/>
                        <a:t>8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9-14</a:t>
                      </a:r>
                      <a:endParaRPr lang="th-TH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15-20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21-29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&gt;</a:t>
                      </a:r>
                      <a:r>
                        <a:rPr lang="en-US" sz="2400" dirty="0"/>
                        <a:t>30</a:t>
                      </a:r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45344"/>
                  </a:ext>
                </a:extLst>
              </a:tr>
              <a:tr h="599628">
                <a:tc>
                  <a:txBody>
                    <a:bodyPr/>
                    <a:lstStyle/>
                    <a:p>
                      <a:r>
                        <a:rPr lang="en-US" sz="2400" dirty="0"/>
                        <a:t>Pulse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&lt;</a:t>
                      </a:r>
                      <a:r>
                        <a:rPr lang="en-US" sz="2400" dirty="0"/>
                        <a:t>30</a:t>
                      </a:r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31-40</a:t>
                      </a:r>
                      <a:endParaRPr lang="th-TH" sz="2400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41-50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51-100</a:t>
                      </a:r>
                      <a:endParaRPr lang="th-TH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101-110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111-129</a:t>
                      </a:r>
                      <a:endParaRPr lang="th-TH" sz="2400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&gt;</a:t>
                      </a:r>
                      <a:r>
                        <a:rPr lang="en-US" sz="2400" dirty="0"/>
                        <a:t>130</a:t>
                      </a:r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56100"/>
                  </a:ext>
                </a:extLst>
              </a:tr>
              <a:tr h="599628">
                <a:tc>
                  <a:txBody>
                    <a:bodyPr/>
                    <a:lstStyle/>
                    <a:p>
                      <a:r>
                        <a:rPr lang="en-US" sz="2400" dirty="0"/>
                        <a:t>SBP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&lt;</a:t>
                      </a:r>
                      <a:r>
                        <a:rPr lang="en-US" sz="2400" u="none" dirty="0"/>
                        <a:t>70</a:t>
                      </a:r>
                      <a:endParaRPr lang="th-TH" sz="2400" u="non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71-80</a:t>
                      </a:r>
                      <a:endParaRPr lang="th-TH" sz="2400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81-100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101-180</a:t>
                      </a:r>
                      <a:endParaRPr lang="th-TH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181-200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201-219</a:t>
                      </a:r>
                      <a:endParaRPr lang="th-TH" sz="2400" u="non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&gt;</a:t>
                      </a:r>
                      <a:r>
                        <a:rPr lang="en-US" sz="2400" u="none" dirty="0"/>
                        <a:t>220</a:t>
                      </a:r>
                      <a:endParaRPr lang="th-TH" sz="2400" u="non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34762"/>
                  </a:ext>
                </a:extLst>
              </a:tr>
              <a:tr h="599628">
                <a:tc>
                  <a:txBody>
                    <a:bodyPr/>
                    <a:lstStyle/>
                    <a:p>
                      <a:r>
                        <a:rPr lang="en-US" sz="2400" dirty="0"/>
                        <a:t>Urine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&lt;20ml/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&lt;35ml/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&gt;200ml/</a:t>
                      </a:r>
                      <a:r>
                        <a:rPr lang="en-US" sz="2400" dirty="0" err="1"/>
                        <a:t>hr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07154"/>
                  </a:ext>
                </a:extLst>
              </a:tr>
              <a:tr h="599628">
                <a:tc>
                  <a:txBody>
                    <a:bodyPr/>
                    <a:lstStyle/>
                    <a:p>
                      <a:r>
                        <a:rPr lang="en-US" sz="2400" dirty="0"/>
                        <a:t>BT (C)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&lt;</a:t>
                      </a:r>
                      <a:r>
                        <a:rPr lang="en-US" sz="2400" dirty="0"/>
                        <a:t>35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35.1-36.0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36.1-37.3</a:t>
                      </a:r>
                      <a:endParaRPr lang="th-TH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37.4-38.4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&gt;</a:t>
                      </a:r>
                      <a:r>
                        <a:rPr lang="en-US" sz="2400" dirty="0"/>
                        <a:t>38.5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24408"/>
                  </a:ext>
                </a:extLst>
              </a:tr>
              <a:tr h="599628">
                <a:tc>
                  <a:txBody>
                    <a:bodyPr/>
                    <a:lstStyle/>
                    <a:p>
                      <a:r>
                        <a:rPr lang="en-US" sz="2400" dirty="0"/>
                        <a:t>CNS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Confuse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Agitate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Alert </a:t>
                      </a:r>
                      <a:endParaRPr lang="th-TH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Verbal response </a:t>
                      </a:r>
                      <a:endParaRPr lang="th-TH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Response to pain</a:t>
                      </a:r>
                      <a:endParaRPr lang="th-TH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Unresponsive </a:t>
                      </a:r>
                      <a:endParaRPr lang="th-TH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044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D37E6D1-080A-4DF6-AFA6-754367F0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t="24592" r="10620" b="38667"/>
          <a:stretch/>
        </p:blipFill>
        <p:spPr>
          <a:xfrm>
            <a:off x="60960" y="0"/>
            <a:ext cx="2824480" cy="9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1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7F2E4D-0338-448B-A486-4EC5C98F3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28520"/>
              </p:ext>
            </p:extLst>
          </p:nvPr>
        </p:nvGraphicFramePr>
        <p:xfrm>
          <a:off x="1788160" y="1066800"/>
          <a:ext cx="8341360" cy="518159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624137">
                  <a:extLst>
                    <a:ext uri="{9D8B030D-6E8A-4147-A177-3AD203B41FA5}">
                      <a16:colId xmlns:a16="http://schemas.microsoft.com/office/drawing/2014/main" val="2971405205"/>
                    </a:ext>
                  </a:extLst>
                </a:gridCol>
                <a:gridCol w="3717223">
                  <a:extLst>
                    <a:ext uri="{9D8B030D-6E8A-4147-A177-3AD203B41FA5}">
                      <a16:colId xmlns:a16="http://schemas.microsoft.com/office/drawing/2014/main" val="3915356868"/>
                    </a:ext>
                  </a:extLst>
                </a:gridCol>
              </a:tblGrid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Factor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Score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61870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Road traffic mechanism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535494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Age&gt;2years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594563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Motor weakness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395322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Bleeding per nose/ear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349066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GCS=13-15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5829361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GCS=9-12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76012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GCS=3-8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682699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Pupillary reflex=React both eyes 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49625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Pupillary reflex=React one eye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05952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Pupillary reflex=Fixed both eyes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8830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8290632-C575-423A-A437-46262F94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t="24592" r="10620" b="38667"/>
          <a:stretch/>
        </p:blipFill>
        <p:spPr>
          <a:xfrm>
            <a:off x="1788160" y="60960"/>
            <a:ext cx="2824480" cy="962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734086-A72F-4EFC-AAFE-79EED90D4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83" r="15583" b="7407"/>
          <a:stretch/>
        </p:blipFill>
        <p:spPr>
          <a:xfrm>
            <a:off x="1656080" y="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F5F9AE-5252-4532-BC5A-6C2E973A68FC}"/>
              </a:ext>
            </a:extLst>
          </p:cNvPr>
          <p:cNvSpPr/>
          <p:nvPr/>
        </p:nvSpPr>
        <p:spPr>
          <a:xfrm>
            <a:off x="1026160" y="629920"/>
            <a:ext cx="3738880" cy="2133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Predicted </a:t>
            </a:r>
          </a:p>
          <a:p>
            <a:pPr algn="ctr"/>
            <a:r>
              <a:rPr lang="en-US" sz="3600" dirty="0"/>
              <a:t>positive finding</a:t>
            </a:r>
          </a:p>
          <a:p>
            <a:pPr algn="ctr"/>
            <a:r>
              <a:rPr lang="en-US" sz="3600" dirty="0"/>
              <a:t>Score </a:t>
            </a:r>
            <a:r>
              <a:rPr lang="en-US" sz="3600" u="sng" dirty="0"/>
              <a:t>&gt;</a:t>
            </a:r>
            <a:r>
              <a:rPr lang="en-US" sz="3600" dirty="0"/>
              <a:t>3</a:t>
            </a:r>
            <a:endParaRPr lang="th-TH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6B6DC0-5F93-4CFC-A7D7-9D9BD401B0C4}"/>
              </a:ext>
            </a:extLst>
          </p:cNvPr>
          <p:cNvSpPr/>
          <p:nvPr/>
        </p:nvSpPr>
        <p:spPr>
          <a:xfrm>
            <a:off x="5171440" y="629920"/>
            <a:ext cx="3738880" cy="2133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Yellow Zone </a:t>
            </a:r>
          </a:p>
          <a:p>
            <a:pPr algn="ctr"/>
            <a:r>
              <a:rPr lang="en-US" sz="4800" dirty="0"/>
              <a:t>MEWS 3-5</a:t>
            </a:r>
            <a:endParaRPr lang="th-TH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2ED47A-4833-4B54-89F8-98F9C635C1B9}"/>
              </a:ext>
            </a:extLst>
          </p:cNvPr>
          <p:cNvSpPr/>
          <p:nvPr/>
        </p:nvSpPr>
        <p:spPr>
          <a:xfrm>
            <a:off x="3302000" y="3535680"/>
            <a:ext cx="3738880" cy="21336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Predicted negative finding</a:t>
            </a:r>
          </a:p>
          <a:p>
            <a:pPr algn="ctr"/>
            <a:r>
              <a:rPr lang="en-US" sz="3600" dirty="0"/>
              <a:t>Score 0-2</a:t>
            </a:r>
          </a:p>
        </p:txBody>
      </p:sp>
    </p:spTree>
    <p:extLst>
      <p:ext uri="{BB962C8B-B14F-4D97-AF65-F5344CB8AC3E}">
        <p14:creationId xmlns:p14="http://schemas.microsoft.com/office/powerpoint/2010/main" val="31152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63E08-08D1-4D44-83D5-2FBCB829ACFE}"/>
              </a:ext>
            </a:extLst>
          </p:cNvPr>
          <p:cNvGrpSpPr/>
          <p:nvPr/>
        </p:nvGrpSpPr>
        <p:grpSpPr>
          <a:xfrm>
            <a:off x="1259840" y="0"/>
            <a:ext cx="8473440" cy="6858000"/>
            <a:chOff x="1259840" y="0"/>
            <a:chExt cx="847344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4A4016-47AB-4369-AF2D-C7BA29B18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167" t="11259" r="31500" b="6074"/>
            <a:stretch/>
          </p:blipFill>
          <p:spPr>
            <a:xfrm>
              <a:off x="1259840" y="0"/>
              <a:ext cx="4734560" cy="660471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FD6A79-BCDA-4847-AE7A-EC1B3318B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334" t="11111" r="34833" b="6222"/>
            <a:stretch/>
          </p:blipFill>
          <p:spPr>
            <a:xfrm>
              <a:off x="5994400" y="0"/>
              <a:ext cx="3637280" cy="56692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C595DD-13C7-4DD4-A386-7AC7B4D38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666" t="63704" r="33667" b="15704"/>
            <a:stretch/>
          </p:blipFill>
          <p:spPr>
            <a:xfrm>
              <a:off x="5994400" y="5445760"/>
              <a:ext cx="3738880" cy="1412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06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C2FC4-6CDC-412A-9211-DBD3F499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t="10963" r="34833" b="14371"/>
          <a:stretch/>
        </p:blipFill>
        <p:spPr>
          <a:xfrm>
            <a:off x="0" y="751840"/>
            <a:ext cx="79451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51801-AC0D-4FD1-BE39-2EB7D5F0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27556" r="15825" b="45103"/>
          <a:stretch/>
        </p:blipFill>
        <p:spPr>
          <a:xfrm>
            <a:off x="2585762" y="3063771"/>
            <a:ext cx="7020475" cy="1875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93EB8-66B0-4C64-918D-4039B84BB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0" t="10578" r="36462" b="68928"/>
          <a:stretch/>
        </p:blipFill>
        <p:spPr>
          <a:xfrm>
            <a:off x="2753360" y="1127760"/>
            <a:ext cx="5283200" cy="12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151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THARA TUNTHANATHIP</dc:creator>
  <cp:lastModifiedBy>THARA TUNTHANATHIP</cp:lastModifiedBy>
  <cp:revision>16</cp:revision>
  <dcterms:created xsi:type="dcterms:W3CDTF">2021-01-10T07:35:59Z</dcterms:created>
  <dcterms:modified xsi:type="dcterms:W3CDTF">2021-02-01T06:23:28Z</dcterms:modified>
</cp:coreProperties>
</file>