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6" r:id="rId1"/>
  </p:sldMasterIdLst>
  <p:notesMasterIdLst>
    <p:notesMasterId r:id="rId20"/>
  </p:notesMasterIdLst>
  <p:sldIdLst>
    <p:sldId id="270" r:id="rId2"/>
    <p:sldId id="271" r:id="rId3"/>
    <p:sldId id="275" r:id="rId4"/>
    <p:sldId id="259" r:id="rId5"/>
    <p:sldId id="257" r:id="rId6"/>
    <p:sldId id="272" r:id="rId7"/>
    <p:sldId id="260" r:id="rId8"/>
    <p:sldId id="264" r:id="rId9"/>
    <p:sldId id="261" r:id="rId10"/>
    <p:sldId id="262" r:id="rId11"/>
    <p:sldId id="265" r:id="rId12"/>
    <p:sldId id="273" r:id="rId13"/>
    <p:sldId id="266" r:id="rId14"/>
    <p:sldId id="263" r:id="rId15"/>
    <p:sldId id="267" r:id="rId16"/>
    <p:sldId id="268" r:id="rId17"/>
    <p:sldId id="269" r:id="rId18"/>
    <p:sldId id="274" r:id="rId19"/>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44" autoAdjust="0"/>
    <p:restoredTop sz="94660"/>
  </p:normalViewPr>
  <p:slideViewPr>
    <p:cSldViewPr snapToGrid="0">
      <p:cViewPr>
        <p:scale>
          <a:sx n="38" d="100"/>
          <a:sy n="38" d="100"/>
        </p:scale>
        <p:origin x="432" y="10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952D7-37EF-2E48-82B7-CAA61B5011E2}" type="datetimeFigureOut">
              <a:rPr lang="en-KE" smtClean="0"/>
              <a:t>02/16/2022</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E56CB-6DDC-1349-A58C-D82CAF387333}" type="slidenum">
              <a:rPr lang="en-KE" smtClean="0"/>
              <a:t>‹#›</a:t>
            </a:fld>
            <a:endParaRPr lang="en-KE"/>
          </a:p>
        </p:txBody>
      </p:sp>
    </p:spTree>
    <p:extLst>
      <p:ext uri="{BB962C8B-B14F-4D97-AF65-F5344CB8AC3E}">
        <p14:creationId xmlns:p14="http://schemas.microsoft.com/office/powerpoint/2010/main" val="3771854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B38F-6324-534E-B9DE-1B72EE23B55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KE"/>
          </a:p>
        </p:txBody>
      </p:sp>
      <p:sp>
        <p:nvSpPr>
          <p:cNvPr id="3" name="Subtitle 2">
            <a:extLst>
              <a:ext uri="{FF2B5EF4-FFF2-40B4-BE49-F238E27FC236}">
                <a16:creationId xmlns:a16="http://schemas.microsoft.com/office/drawing/2014/main" id="{ED0F41C0-0CF3-174F-8D0B-7CD5EC286C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KE"/>
          </a:p>
        </p:txBody>
      </p:sp>
      <p:sp>
        <p:nvSpPr>
          <p:cNvPr id="4" name="Date Placeholder 3">
            <a:extLst>
              <a:ext uri="{FF2B5EF4-FFF2-40B4-BE49-F238E27FC236}">
                <a16:creationId xmlns:a16="http://schemas.microsoft.com/office/drawing/2014/main" id="{48447B04-F0C8-B346-89E2-D4CE19AD28BE}"/>
              </a:ext>
            </a:extLst>
          </p:cNvPr>
          <p:cNvSpPr>
            <a:spLocks noGrp="1"/>
          </p:cNvSpPr>
          <p:nvPr>
            <p:ph type="dt" sz="half" idx="10"/>
          </p:nvPr>
        </p:nvSpPr>
        <p:spPr/>
        <p:txBody>
          <a:bodyPr/>
          <a:lstStyle/>
          <a:p>
            <a:fld id="{4661E880-5FE5-B742-9751-22A18BAE69A0}" type="datetime1">
              <a:rPr lang="en-US" smtClean="0"/>
              <a:t>2/16/2022</a:t>
            </a:fld>
            <a:endParaRPr lang="en-US"/>
          </a:p>
        </p:txBody>
      </p:sp>
      <p:sp>
        <p:nvSpPr>
          <p:cNvPr id="5" name="Footer Placeholder 4">
            <a:extLst>
              <a:ext uri="{FF2B5EF4-FFF2-40B4-BE49-F238E27FC236}">
                <a16:creationId xmlns:a16="http://schemas.microsoft.com/office/drawing/2014/main" id="{BA55C226-BD9E-5B4C-8824-46F9F5C592B5}"/>
              </a:ext>
            </a:extLst>
          </p:cNvPr>
          <p:cNvSpPr>
            <a:spLocks noGrp="1"/>
          </p:cNvSpPr>
          <p:nvPr>
            <p:ph type="ftr" sz="quarter" idx="11"/>
          </p:nvPr>
        </p:nvSpPr>
        <p:spPr/>
        <p:txBody>
          <a:bodyPr/>
          <a:lstStyle/>
          <a:p>
            <a:r>
              <a:rPr lang="en-US"/>
              <a:t>ICT &amp; University Teaching II</a:t>
            </a:r>
          </a:p>
        </p:txBody>
      </p:sp>
      <p:sp>
        <p:nvSpPr>
          <p:cNvPr id="6" name="Slide Number Placeholder 5">
            <a:extLst>
              <a:ext uri="{FF2B5EF4-FFF2-40B4-BE49-F238E27FC236}">
                <a16:creationId xmlns:a16="http://schemas.microsoft.com/office/drawing/2014/main" id="{6A7C487B-52E0-8C45-BC49-5EFE7A45A133}"/>
              </a:ext>
            </a:extLst>
          </p:cNvPr>
          <p:cNvSpPr>
            <a:spLocks noGrp="1"/>
          </p:cNvSpPr>
          <p:nvPr>
            <p:ph type="sldNum" sz="quarter" idx="12"/>
          </p:nvPr>
        </p:nvSpPr>
        <p:spPr/>
        <p:txBody>
          <a:bodyPr/>
          <a:lstStyle/>
          <a:p>
            <a:fld id="{D9ED7CCB-5505-4D5C-BF93-0F6D6C17EFA1}" type="slidenum">
              <a:rPr lang="en-US" smtClean="0"/>
              <a:t>‹#›</a:t>
            </a:fld>
            <a:endParaRPr lang="en-US"/>
          </a:p>
        </p:txBody>
      </p:sp>
    </p:spTree>
    <p:extLst>
      <p:ext uri="{BB962C8B-B14F-4D97-AF65-F5344CB8AC3E}">
        <p14:creationId xmlns:p14="http://schemas.microsoft.com/office/powerpoint/2010/main" val="265758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C1FA-1763-754B-BCE2-56D02BA9E454}"/>
              </a:ext>
            </a:extLst>
          </p:cNvPr>
          <p:cNvSpPr>
            <a:spLocks noGrp="1"/>
          </p:cNvSpPr>
          <p:nvPr>
            <p:ph type="title"/>
          </p:nvPr>
        </p:nvSpPr>
        <p:spPr/>
        <p:txBody>
          <a:bodyPr/>
          <a:lstStyle/>
          <a:p>
            <a:r>
              <a:rPr lang="en-GB"/>
              <a:t>Click to edit Master title style</a:t>
            </a:r>
            <a:endParaRPr lang="en-KE"/>
          </a:p>
        </p:txBody>
      </p:sp>
      <p:sp>
        <p:nvSpPr>
          <p:cNvPr id="3" name="Vertical Text Placeholder 2">
            <a:extLst>
              <a:ext uri="{FF2B5EF4-FFF2-40B4-BE49-F238E27FC236}">
                <a16:creationId xmlns:a16="http://schemas.microsoft.com/office/drawing/2014/main" id="{15C4B008-FE9F-B847-8643-F05495285A0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Date Placeholder 3">
            <a:extLst>
              <a:ext uri="{FF2B5EF4-FFF2-40B4-BE49-F238E27FC236}">
                <a16:creationId xmlns:a16="http://schemas.microsoft.com/office/drawing/2014/main" id="{7B5F2E39-D839-E340-93C6-0238EBFAF929}"/>
              </a:ext>
            </a:extLst>
          </p:cNvPr>
          <p:cNvSpPr>
            <a:spLocks noGrp="1"/>
          </p:cNvSpPr>
          <p:nvPr>
            <p:ph type="dt" sz="half" idx="10"/>
          </p:nvPr>
        </p:nvSpPr>
        <p:spPr/>
        <p:txBody>
          <a:bodyPr/>
          <a:lstStyle/>
          <a:p>
            <a:fld id="{EC83550F-B67C-1F45-9CCF-FFA6CB443EA3}" type="datetime1">
              <a:rPr lang="en-US" smtClean="0"/>
              <a:t>2/16/2022</a:t>
            </a:fld>
            <a:endParaRPr lang="en-US"/>
          </a:p>
        </p:txBody>
      </p:sp>
      <p:sp>
        <p:nvSpPr>
          <p:cNvPr id="5" name="Footer Placeholder 4">
            <a:extLst>
              <a:ext uri="{FF2B5EF4-FFF2-40B4-BE49-F238E27FC236}">
                <a16:creationId xmlns:a16="http://schemas.microsoft.com/office/drawing/2014/main" id="{505B96E5-BC43-7847-AFDE-D35FA71FFAD2}"/>
              </a:ext>
            </a:extLst>
          </p:cNvPr>
          <p:cNvSpPr>
            <a:spLocks noGrp="1"/>
          </p:cNvSpPr>
          <p:nvPr>
            <p:ph type="ftr" sz="quarter" idx="11"/>
          </p:nvPr>
        </p:nvSpPr>
        <p:spPr/>
        <p:txBody>
          <a:bodyPr/>
          <a:lstStyle/>
          <a:p>
            <a:r>
              <a:rPr lang="en-US"/>
              <a:t>ICT &amp; University Teaching II</a:t>
            </a:r>
          </a:p>
        </p:txBody>
      </p:sp>
      <p:sp>
        <p:nvSpPr>
          <p:cNvPr id="6" name="Slide Number Placeholder 5">
            <a:extLst>
              <a:ext uri="{FF2B5EF4-FFF2-40B4-BE49-F238E27FC236}">
                <a16:creationId xmlns:a16="http://schemas.microsoft.com/office/drawing/2014/main" id="{9D0E37F4-6A76-6F49-BF10-24A052742724}"/>
              </a:ext>
            </a:extLst>
          </p:cNvPr>
          <p:cNvSpPr>
            <a:spLocks noGrp="1"/>
          </p:cNvSpPr>
          <p:nvPr>
            <p:ph type="sldNum" sz="quarter" idx="12"/>
          </p:nvPr>
        </p:nvSpPr>
        <p:spPr/>
        <p:txBody>
          <a:bodyPr/>
          <a:lstStyle/>
          <a:p>
            <a:fld id="{D9ED7CCB-5505-4D5C-BF93-0F6D6C17EFA1}" type="slidenum">
              <a:rPr lang="en-US" smtClean="0"/>
              <a:t>‹#›</a:t>
            </a:fld>
            <a:endParaRPr lang="en-US"/>
          </a:p>
        </p:txBody>
      </p:sp>
    </p:spTree>
    <p:extLst>
      <p:ext uri="{BB962C8B-B14F-4D97-AF65-F5344CB8AC3E}">
        <p14:creationId xmlns:p14="http://schemas.microsoft.com/office/powerpoint/2010/main" val="1680598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016B1E-4450-A84E-A969-118AFF281E6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KE"/>
          </a:p>
        </p:txBody>
      </p:sp>
      <p:sp>
        <p:nvSpPr>
          <p:cNvPr id="3" name="Vertical Text Placeholder 2">
            <a:extLst>
              <a:ext uri="{FF2B5EF4-FFF2-40B4-BE49-F238E27FC236}">
                <a16:creationId xmlns:a16="http://schemas.microsoft.com/office/drawing/2014/main" id="{593E1AF6-86E7-D243-9473-AA4819E8E47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Date Placeholder 3">
            <a:extLst>
              <a:ext uri="{FF2B5EF4-FFF2-40B4-BE49-F238E27FC236}">
                <a16:creationId xmlns:a16="http://schemas.microsoft.com/office/drawing/2014/main" id="{DC03D128-106C-9442-9AC1-4B86F713A936}"/>
              </a:ext>
            </a:extLst>
          </p:cNvPr>
          <p:cNvSpPr>
            <a:spLocks noGrp="1"/>
          </p:cNvSpPr>
          <p:nvPr>
            <p:ph type="dt" sz="half" idx="10"/>
          </p:nvPr>
        </p:nvSpPr>
        <p:spPr/>
        <p:txBody>
          <a:bodyPr/>
          <a:lstStyle/>
          <a:p>
            <a:fld id="{6AE40467-9FCD-A347-8C9C-48C770BA01ED}" type="datetime1">
              <a:rPr lang="en-US" smtClean="0"/>
              <a:t>2/16/2022</a:t>
            </a:fld>
            <a:endParaRPr lang="en-US"/>
          </a:p>
        </p:txBody>
      </p:sp>
      <p:sp>
        <p:nvSpPr>
          <p:cNvPr id="5" name="Footer Placeholder 4">
            <a:extLst>
              <a:ext uri="{FF2B5EF4-FFF2-40B4-BE49-F238E27FC236}">
                <a16:creationId xmlns:a16="http://schemas.microsoft.com/office/drawing/2014/main" id="{D6D70F3D-426A-1144-88C4-31C624CA079F}"/>
              </a:ext>
            </a:extLst>
          </p:cNvPr>
          <p:cNvSpPr>
            <a:spLocks noGrp="1"/>
          </p:cNvSpPr>
          <p:nvPr>
            <p:ph type="ftr" sz="quarter" idx="11"/>
          </p:nvPr>
        </p:nvSpPr>
        <p:spPr/>
        <p:txBody>
          <a:bodyPr/>
          <a:lstStyle/>
          <a:p>
            <a:r>
              <a:rPr lang="en-US"/>
              <a:t>ICT &amp; University Teaching II</a:t>
            </a:r>
          </a:p>
        </p:txBody>
      </p:sp>
      <p:sp>
        <p:nvSpPr>
          <p:cNvPr id="6" name="Slide Number Placeholder 5">
            <a:extLst>
              <a:ext uri="{FF2B5EF4-FFF2-40B4-BE49-F238E27FC236}">
                <a16:creationId xmlns:a16="http://schemas.microsoft.com/office/drawing/2014/main" id="{3DF791EA-59A9-8940-B467-1155C81369A4}"/>
              </a:ext>
            </a:extLst>
          </p:cNvPr>
          <p:cNvSpPr>
            <a:spLocks noGrp="1"/>
          </p:cNvSpPr>
          <p:nvPr>
            <p:ph type="sldNum" sz="quarter" idx="12"/>
          </p:nvPr>
        </p:nvSpPr>
        <p:spPr/>
        <p:txBody>
          <a:bodyPr/>
          <a:lstStyle/>
          <a:p>
            <a:fld id="{D9ED7CCB-5505-4D5C-BF93-0F6D6C17EFA1}" type="slidenum">
              <a:rPr lang="en-US" smtClean="0"/>
              <a:t>‹#›</a:t>
            </a:fld>
            <a:endParaRPr lang="en-US"/>
          </a:p>
        </p:txBody>
      </p:sp>
    </p:spTree>
    <p:extLst>
      <p:ext uri="{BB962C8B-B14F-4D97-AF65-F5344CB8AC3E}">
        <p14:creationId xmlns:p14="http://schemas.microsoft.com/office/powerpoint/2010/main" val="401314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538F-63B6-8C4E-A371-DF289B8F4BDC}"/>
              </a:ext>
            </a:extLst>
          </p:cNvPr>
          <p:cNvSpPr>
            <a:spLocks noGrp="1"/>
          </p:cNvSpPr>
          <p:nvPr>
            <p:ph type="title"/>
          </p:nvPr>
        </p:nvSpPr>
        <p:spPr/>
        <p:txBody>
          <a:bodyPr/>
          <a:lstStyle/>
          <a:p>
            <a:r>
              <a:rPr lang="en-GB"/>
              <a:t>Click to edit Master title style</a:t>
            </a:r>
            <a:endParaRPr lang="en-KE"/>
          </a:p>
        </p:txBody>
      </p:sp>
      <p:sp>
        <p:nvSpPr>
          <p:cNvPr id="3" name="Content Placeholder 2">
            <a:extLst>
              <a:ext uri="{FF2B5EF4-FFF2-40B4-BE49-F238E27FC236}">
                <a16:creationId xmlns:a16="http://schemas.microsoft.com/office/drawing/2014/main" id="{D42220AB-A601-AB45-AE33-B80F49BE94D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Date Placeholder 3">
            <a:extLst>
              <a:ext uri="{FF2B5EF4-FFF2-40B4-BE49-F238E27FC236}">
                <a16:creationId xmlns:a16="http://schemas.microsoft.com/office/drawing/2014/main" id="{DC3D19FE-330E-634A-AF84-0C4F3D395C69}"/>
              </a:ext>
            </a:extLst>
          </p:cNvPr>
          <p:cNvSpPr>
            <a:spLocks noGrp="1"/>
          </p:cNvSpPr>
          <p:nvPr>
            <p:ph type="dt" sz="half" idx="10"/>
          </p:nvPr>
        </p:nvSpPr>
        <p:spPr/>
        <p:txBody>
          <a:bodyPr/>
          <a:lstStyle/>
          <a:p>
            <a:fld id="{EE9EB5F9-DB81-A74A-83F5-2F56324D7CB8}" type="datetime1">
              <a:rPr lang="en-US" smtClean="0"/>
              <a:t>2/16/2022</a:t>
            </a:fld>
            <a:endParaRPr lang="en-US"/>
          </a:p>
        </p:txBody>
      </p:sp>
      <p:sp>
        <p:nvSpPr>
          <p:cNvPr id="5" name="Footer Placeholder 4">
            <a:extLst>
              <a:ext uri="{FF2B5EF4-FFF2-40B4-BE49-F238E27FC236}">
                <a16:creationId xmlns:a16="http://schemas.microsoft.com/office/drawing/2014/main" id="{7ADD2F83-BE29-EC45-B37B-506EA35EF749}"/>
              </a:ext>
            </a:extLst>
          </p:cNvPr>
          <p:cNvSpPr>
            <a:spLocks noGrp="1"/>
          </p:cNvSpPr>
          <p:nvPr>
            <p:ph type="ftr" sz="quarter" idx="11"/>
          </p:nvPr>
        </p:nvSpPr>
        <p:spPr/>
        <p:txBody>
          <a:bodyPr/>
          <a:lstStyle/>
          <a:p>
            <a:r>
              <a:rPr lang="en-US"/>
              <a:t>ICT &amp; University Teaching II</a:t>
            </a:r>
          </a:p>
        </p:txBody>
      </p:sp>
      <p:sp>
        <p:nvSpPr>
          <p:cNvPr id="6" name="Slide Number Placeholder 5">
            <a:extLst>
              <a:ext uri="{FF2B5EF4-FFF2-40B4-BE49-F238E27FC236}">
                <a16:creationId xmlns:a16="http://schemas.microsoft.com/office/drawing/2014/main" id="{BB76280A-34B1-B940-865F-6C522C51956A}"/>
              </a:ext>
            </a:extLst>
          </p:cNvPr>
          <p:cNvSpPr>
            <a:spLocks noGrp="1"/>
          </p:cNvSpPr>
          <p:nvPr>
            <p:ph type="sldNum" sz="quarter" idx="12"/>
          </p:nvPr>
        </p:nvSpPr>
        <p:spPr/>
        <p:txBody>
          <a:bodyPr/>
          <a:lstStyle/>
          <a:p>
            <a:fld id="{D9ED7CCB-5505-4D5C-BF93-0F6D6C17EFA1}" type="slidenum">
              <a:rPr lang="en-US" smtClean="0"/>
              <a:t>‹#›</a:t>
            </a:fld>
            <a:endParaRPr lang="en-US"/>
          </a:p>
        </p:txBody>
      </p:sp>
    </p:spTree>
    <p:extLst>
      <p:ext uri="{BB962C8B-B14F-4D97-AF65-F5344CB8AC3E}">
        <p14:creationId xmlns:p14="http://schemas.microsoft.com/office/powerpoint/2010/main" val="1488404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C8C6-01E5-444B-B7A8-6CFCD4A1506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KE"/>
          </a:p>
        </p:txBody>
      </p:sp>
      <p:sp>
        <p:nvSpPr>
          <p:cNvPr id="3" name="Text Placeholder 2">
            <a:extLst>
              <a:ext uri="{FF2B5EF4-FFF2-40B4-BE49-F238E27FC236}">
                <a16:creationId xmlns:a16="http://schemas.microsoft.com/office/drawing/2014/main" id="{7538C673-DD87-8E4D-963A-82E8B0E2A1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D53795C-2F86-F54F-9BF0-360A8114F332}"/>
              </a:ext>
            </a:extLst>
          </p:cNvPr>
          <p:cNvSpPr>
            <a:spLocks noGrp="1"/>
          </p:cNvSpPr>
          <p:nvPr>
            <p:ph type="dt" sz="half" idx="10"/>
          </p:nvPr>
        </p:nvSpPr>
        <p:spPr/>
        <p:txBody>
          <a:bodyPr/>
          <a:lstStyle/>
          <a:p>
            <a:fld id="{6F59A7F5-DBB1-F643-8522-A82711F94E27}" type="datetime1">
              <a:rPr lang="en-US" smtClean="0"/>
              <a:t>2/16/2022</a:t>
            </a:fld>
            <a:endParaRPr lang="en-US"/>
          </a:p>
        </p:txBody>
      </p:sp>
      <p:sp>
        <p:nvSpPr>
          <p:cNvPr id="5" name="Footer Placeholder 4">
            <a:extLst>
              <a:ext uri="{FF2B5EF4-FFF2-40B4-BE49-F238E27FC236}">
                <a16:creationId xmlns:a16="http://schemas.microsoft.com/office/drawing/2014/main" id="{504764CF-009C-3548-8CC9-A4753D5FF04B}"/>
              </a:ext>
            </a:extLst>
          </p:cNvPr>
          <p:cNvSpPr>
            <a:spLocks noGrp="1"/>
          </p:cNvSpPr>
          <p:nvPr>
            <p:ph type="ftr" sz="quarter" idx="11"/>
          </p:nvPr>
        </p:nvSpPr>
        <p:spPr/>
        <p:txBody>
          <a:bodyPr/>
          <a:lstStyle/>
          <a:p>
            <a:r>
              <a:rPr lang="en-US"/>
              <a:t>ICT &amp; University Teaching II</a:t>
            </a:r>
          </a:p>
        </p:txBody>
      </p:sp>
      <p:sp>
        <p:nvSpPr>
          <p:cNvPr id="6" name="Slide Number Placeholder 5">
            <a:extLst>
              <a:ext uri="{FF2B5EF4-FFF2-40B4-BE49-F238E27FC236}">
                <a16:creationId xmlns:a16="http://schemas.microsoft.com/office/drawing/2014/main" id="{0650E6DE-E7D4-084C-B5AA-54E56D1D3644}"/>
              </a:ext>
            </a:extLst>
          </p:cNvPr>
          <p:cNvSpPr>
            <a:spLocks noGrp="1"/>
          </p:cNvSpPr>
          <p:nvPr>
            <p:ph type="sldNum" sz="quarter" idx="12"/>
          </p:nvPr>
        </p:nvSpPr>
        <p:spPr/>
        <p:txBody>
          <a:bodyPr/>
          <a:lstStyle/>
          <a:p>
            <a:fld id="{D9ED7CCB-5505-4D5C-BF93-0F6D6C17EFA1}" type="slidenum">
              <a:rPr lang="en-US" smtClean="0"/>
              <a:t>‹#›</a:t>
            </a:fld>
            <a:endParaRPr lang="en-US"/>
          </a:p>
        </p:txBody>
      </p:sp>
    </p:spTree>
    <p:extLst>
      <p:ext uri="{BB962C8B-B14F-4D97-AF65-F5344CB8AC3E}">
        <p14:creationId xmlns:p14="http://schemas.microsoft.com/office/powerpoint/2010/main" val="420853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B401-3C10-B241-8CCF-F071763700E2}"/>
              </a:ext>
            </a:extLst>
          </p:cNvPr>
          <p:cNvSpPr>
            <a:spLocks noGrp="1"/>
          </p:cNvSpPr>
          <p:nvPr>
            <p:ph type="title"/>
          </p:nvPr>
        </p:nvSpPr>
        <p:spPr/>
        <p:txBody>
          <a:bodyPr/>
          <a:lstStyle/>
          <a:p>
            <a:r>
              <a:rPr lang="en-GB"/>
              <a:t>Click to edit Master title style</a:t>
            </a:r>
            <a:endParaRPr lang="en-KE"/>
          </a:p>
        </p:txBody>
      </p:sp>
      <p:sp>
        <p:nvSpPr>
          <p:cNvPr id="3" name="Content Placeholder 2">
            <a:extLst>
              <a:ext uri="{FF2B5EF4-FFF2-40B4-BE49-F238E27FC236}">
                <a16:creationId xmlns:a16="http://schemas.microsoft.com/office/drawing/2014/main" id="{3EC6D227-B9EF-654F-A0C2-49781D34279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Content Placeholder 3">
            <a:extLst>
              <a:ext uri="{FF2B5EF4-FFF2-40B4-BE49-F238E27FC236}">
                <a16:creationId xmlns:a16="http://schemas.microsoft.com/office/drawing/2014/main" id="{92071AF9-D1A0-3F49-90C9-D260E7A1C9A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5" name="Date Placeholder 4">
            <a:extLst>
              <a:ext uri="{FF2B5EF4-FFF2-40B4-BE49-F238E27FC236}">
                <a16:creationId xmlns:a16="http://schemas.microsoft.com/office/drawing/2014/main" id="{614529E3-5F6E-184D-87EA-B26D88B7A7F5}"/>
              </a:ext>
            </a:extLst>
          </p:cNvPr>
          <p:cNvSpPr>
            <a:spLocks noGrp="1"/>
          </p:cNvSpPr>
          <p:nvPr>
            <p:ph type="dt" sz="half" idx="10"/>
          </p:nvPr>
        </p:nvSpPr>
        <p:spPr/>
        <p:txBody>
          <a:bodyPr/>
          <a:lstStyle/>
          <a:p>
            <a:fld id="{9FAF49C0-6332-A04A-89DF-931DEF3A7AFB}" type="datetime1">
              <a:rPr lang="en-US" smtClean="0"/>
              <a:t>2/16/2022</a:t>
            </a:fld>
            <a:endParaRPr lang="en-US"/>
          </a:p>
        </p:txBody>
      </p:sp>
      <p:sp>
        <p:nvSpPr>
          <p:cNvPr id="6" name="Footer Placeholder 5">
            <a:extLst>
              <a:ext uri="{FF2B5EF4-FFF2-40B4-BE49-F238E27FC236}">
                <a16:creationId xmlns:a16="http://schemas.microsoft.com/office/drawing/2014/main" id="{317B90F3-B03B-D64B-B4CB-BBDD51B41BC8}"/>
              </a:ext>
            </a:extLst>
          </p:cNvPr>
          <p:cNvSpPr>
            <a:spLocks noGrp="1"/>
          </p:cNvSpPr>
          <p:nvPr>
            <p:ph type="ftr" sz="quarter" idx="11"/>
          </p:nvPr>
        </p:nvSpPr>
        <p:spPr/>
        <p:txBody>
          <a:bodyPr/>
          <a:lstStyle/>
          <a:p>
            <a:r>
              <a:rPr lang="en-US"/>
              <a:t>ICT &amp; University Teaching II</a:t>
            </a:r>
          </a:p>
        </p:txBody>
      </p:sp>
      <p:sp>
        <p:nvSpPr>
          <p:cNvPr id="7" name="Slide Number Placeholder 6">
            <a:extLst>
              <a:ext uri="{FF2B5EF4-FFF2-40B4-BE49-F238E27FC236}">
                <a16:creationId xmlns:a16="http://schemas.microsoft.com/office/drawing/2014/main" id="{5422741C-B150-274D-92EF-153DBBB92DEE}"/>
              </a:ext>
            </a:extLst>
          </p:cNvPr>
          <p:cNvSpPr>
            <a:spLocks noGrp="1"/>
          </p:cNvSpPr>
          <p:nvPr>
            <p:ph type="sldNum" sz="quarter" idx="12"/>
          </p:nvPr>
        </p:nvSpPr>
        <p:spPr/>
        <p:txBody>
          <a:bodyPr/>
          <a:lstStyle/>
          <a:p>
            <a:fld id="{D9ED7CCB-5505-4D5C-BF93-0F6D6C17EFA1}" type="slidenum">
              <a:rPr lang="en-US" smtClean="0"/>
              <a:t>‹#›</a:t>
            </a:fld>
            <a:endParaRPr lang="en-US"/>
          </a:p>
        </p:txBody>
      </p:sp>
    </p:spTree>
    <p:extLst>
      <p:ext uri="{BB962C8B-B14F-4D97-AF65-F5344CB8AC3E}">
        <p14:creationId xmlns:p14="http://schemas.microsoft.com/office/powerpoint/2010/main" val="417145829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4937F-F8F0-D242-AB29-E344335C5FC2}"/>
              </a:ext>
            </a:extLst>
          </p:cNvPr>
          <p:cNvSpPr>
            <a:spLocks noGrp="1"/>
          </p:cNvSpPr>
          <p:nvPr>
            <p:ph type="title"/>
          </p:nvPr>
        </p:nvSpPr>
        <p:spPr>
          <a:xfrm>
            <a:off x="839788" y="365125"/>
            <a:ext cx="10515600" cy="1325563"/>
          </a:xfrm>
        </p:spPr>
        <p:txBody>
          <a:bodyPr/>
          <a:lstStyle/>
          <a:p>
            <a:r>
              <a:rPr lang="en-GB"/>
              <a:t>Click to edit Master title style</a:t>
            </a:r>
            <a:endParaRPr lang="en-KE"/>
          </a:p>
        </p:txBody>
      </p:sp>
      <p:sp>
        <p:nvSpPr>
          <p:cNvPr id="3" name="Text Placeholder 2">
            <a:extLst>
              <a:ext uri="{FF2B5EF4-FFF2-40B4-BE49-F238E27FC236}">
                <a16:creationId xmlns:a16="http://schemas.microsoft.com/office/drawing/2014/main" id="{20F93884-45F7-EA43-AE2F-243C5B2974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9DD6445-24CB-C743-BAF4-C1F227BB026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5" name="Text Placeholder 4">
            <a:extLst>
              <a:ext uri="{FF2B5EF4-FFF2-40B4-BE49-F238E27FC236}">
                <a16:creationId xmlns:a16="http://schemas.microsoft.com/office/drawing/2014/main" id="{296D00BE-DED4-3F4C-97DC-18D14916F8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50CD00E-5657-6B4F-887D-6143C56FEC0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7" name="Date Placeholder 6">
            <a:extLst>
              <a:ext uri="{FF2B5EF4-FFF2-40B4-BE49-F238E27FC236}">
                <a16:creationId xmlns:a16="http://schemas.microsoft.com/office/drawing/2014/main" id="{941A243D-DBFC-884C-9B81-E84AA29F0A59}"/>
              </a:ext>
            </a:extLst>
          </p:cNvPr>
          <p:cNvSpPr>
            <a:spLocks noGrp="1"/>
          </p:cNvSpPr>
          <p:nvPr>
            <p:ph type="dt" sz="half" idx="10"/>
          </p:nvPr>
        </p:nvSpPr>
        <p:spPr/>
        <p:txBody>
          <a:bodyPr/>
          <a:lstStyle/>
          <a:p>
            <a:fld id="{4F5914CD-5727-BD4C-A0AD-FA26C39A1F69}" type="datetime1">
              <a:rPr lang="en-US" smtClean="0"/>
              <a:t>2/16/2022</a:t>
            </a:fld>
            <a:endParaRPr lang="en-US"/>
          </a:p>
        </p:txBody>
      </p:sp>
      <p:sp>
        <p:nvSpPr>
          <p:cNvPr id="8" name="Footer Placeholder 7">
            <a:extLst>
              <a:ext uri="{FF2B5EF4-FFF2-40B4-BE49-F238E27FC236}">
                <a16:creationId xmlns:a16="http://schemas.microsoft.com/office/drawing/2014/main" id="{5EF55D11-58B0-0546-BA2A-CB1B281399FC}"/>
              </a:ext>
            </a:extLst>
          </p:cNvPr>
          <p:cNvSpPr>
            <a:spLocks noGrp="1"/>
          </p:cNvSpPr>
          <p:nvPr>
            <p:ph type="ftr" sz="quarter" idx="11"/>
          </p:nvPr>
        </p:nvSpPr>
        <p:spPr/>
        <p:txBody>
          <a:bodyPr/>
          <a:lstStyle/>
          <a:p>
            <a:r>
              <a:rPr lang="en-US"/>
              <a:t>ICT &amp; University Teaching II</a:t>
            </a:r>
          </a:p>
        </p:txBody>
      </p:sp>
      <p:sp>
        <p:nvSpPr>
          <p:cNvPr id="9" name="Slide Number Placeholder 8">
            <a:extLst>
              <a:ext uri="{FF2B5EF4-FFF2-40B4-BE49-F238E27FC236}">
                <a16:creationId xmlns:a16="http://schemas.microsoft.com/office/drawing/2014/main" id="{8B0F4D84-D229-1E44-9F52-07688D4DA352}"/>
              </a:ext>
            </a:extLst>
          </p:cNvPr>
          <p:cNvSpPr>
            <a:spLocks noGrp="1"/>
          </p:cNvSpPr>
          <p:nvPr>
            <p:ph type="sldNum" sz="quarter" idx="12"/>
          </p:nvPr>
        </p:nvSpPr>
        <p:spPr/>
        <p:txBody>
          <a:bodyPr/>
          <a:lstStyle/>
          <a:p>
            <a:fld id="{D9ED7CCB-5505-4D5C-BF93-0F6D6C17EFA1}" type="slidenum">
              <a:rPr lang="en-US" smtClean="0"/>
              <a:t>‹#›</a:t>
            </a:fld>
            <a:endParaRPr lang="en-US"/>
          </a:p>
        </p:txBody>
      </p:sp>
    </p:spTree>
    <p:extLst>
      <p:ext uri="{BB962C8B-B14F-4D97-AF65-F5344CB8AC3E}">
        <p14:creationId xmlns:p14="http://schemas.microsoft.com/office/powerpoint/2010/main" val="310961322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CB67-ED9F-4445-8009-EE76FDFD506C}"/>
              </a:ext>
            </a:extLst>
          </p:cNvPr>
          <p:cNvSpPr>
            <a:spLocks noGrp="1"/>
          </p:cNvSpPr>
          <p:nvPr>
            <p:ph type="title"/>
          </p:nvPr>
        </p:nvSpPr>
        <p:spPr/>
        <p:txBody>
          <a:bodyPr/>
          <a:lstStyle/>
          <a:p>
            <a:r>
              <a:rPr lang="en-GB"/>
              <a:t>Click to edit Master title style</a:t>
            </a:r>
            <a:endParaRPr lang="en-KE"/>
          </a:p>
        </p:txBody>
      </p:sp>
      <p:sp>
        <p:nvSpPr>
          <p:cNvPr id="3" name="Date Placeholder 2">
            <a:extLst>
              <a:ext uri="{FF2B5EF4-FFF2-40B4-BE49-F238E27FC236}">
                <a16:creationId xmlns:a16="http://schemas.microsoft.com/office/drawing/2014/main" id="{5F081AD7-B842-4149-AB3C-3BC116E5C4C1}"/>
              </a:ext>
            </a:extLst>
          </p:cNvPr>
          <p:cNvSpPr>
            <a:spLocks noGrp="1"/>
          </p:cNvSpPr>
          <p:nvPr>
            <p:ph type="dt" sz="half" idx="10"/>
          </p:nvPr>
        </p:nvSpPr>
        <p:spPr/>
        <p:txBody>
          <a:bodyPr/>
          <a:lstStyle/>
          <a:p>
            <a:fld id="{28105D2E-F913-B04C-BD1C-C2AEE5359CF3}" type="datetime1">
              <a:rPr lang="en-US" smtClean="0"/>
              <a:t>2/16/2022</a:t>
            </a:fld>
            <a:endParaRPr lang="en-US"/>
          </a:p>
        </p:txBody>
      </p:sp>
      <p:sp>
        <p:nvSpPr>
          <p:cNvPr id="4" name="Footer Placeholder 3">
            <a:extLst>
              <a:ext uri="{FF2B5EF4-FFF2-40B4-BE49-F238E27FC236}">
                <a16:creationId xmlns:a16="http://schemas.microsoft.com/office/drawing/2014/main" id="{DBBDEF43-67C1-E64B-B7B9-89E71E067E03}"/>
              </a:ext>
            </a:extLst>
          </p:cNvPr>
          <p:cNvSpPr>
            <a:spLocks noGrp="1"/>
          </p:cNvSpPr>
          <p:nvPr>
            <p:ph type="ftr" sz="quarter" idx="11"/>
          </p:nvPr>
        </p:nvSpPr>
        <p:spPr/>
        <p:txBody>
          <a:bodyPr/>
          <a:lstStyle/>
          <a:p>
            <a:r>
              <a:rPr lang="en-US"/>
              <a:t>ICT &amp; University Teaching II</a:t>
            </a:r>
          </a:p>
        </p:txBody>
      </p:sp>
      <p:sp>
        <p:nvSpPr>
          <p:cNvPr id="5" name="Slide Number Placeholder 4">
            <a:extLst>
              <a:ext uri="{FF2B5EF4-FFF2-40B4-BE49-F238E27FC236}">
                <a16:creationId xmlns:a16="http://schemas.microsoft.com/office/drawing/2014/main" id="{57A4EECB-3820-3442-80B3-958C1D670FBE}"/>
              </a:ext>
            </a:extLst>
          </p:cNvPr>
          <p:cNvSpPr>
            <a:spLocks noGrp="1"/>
          </p:cNvSpPr>
          <p:nvPr>
            <p:ph type="sldNum" sz="quarter" idx="12"/>
          </p:nvPr>
        </p:nvSpPr>
        <p:spPr/>
        <p:txBody>
          <a:bodyPr/>
          <a:lstStyle/>
          <a:p>
            <a:fld id="{D9ED7CCB-5505-4D5C-BF93-0F6D6C17EFA1}" type="slidenum">
              <a:rPr lang="en-US" smtClean="0"/>
              <a:t>‹#›</a:t>
            </a:fld>
            <a:endParaRPr lang="en-US"/>
          </a:p>
        </p:txBody>
      </p:sp>
    </p:spTree>
    <p:extLst>
      <p:ext uri="{BB962C8B-B14F-4D97-AF65-F5344CB8AC3E}">
        <p14:creationId xmlns:p14="http://schemas.microsoft.com/office/powerpoint/2010/main" val="3391485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C23BD2-7226-DF49-AE02-A6AA5E14C77B}"/>
              </a:ext>
            </a:extLst>
          </p:cNvPr>
          <p:cNvSpPr>
            <a:spLocks noGrp="1"/>
          </p:cNvSpPr>
          <p:nvPr>
            <p:ph type="dt" sz="half" idx="10"/>
          </p:nvPr>
        </p:nvSpPr>
        <p:spPr/>
        <p:txBody>
          <a:bodyPr/>
          <a:lstStyle/>
          <a:p>
            <a:fld id="{BCA0B8B9-4546-DC48-8285-D417F743084B}" type="datetime1">
              <a:rPr lang="en-US" smtClean="0"/>
              <a:t>2/16/2022</a:t>
            </a:fld>
            <a:endParaRPr lang="en-US"/>
          </a:p>
        </p:txBody>
      </p:sp>
      <p:sp>
        <p:nvSpPr>
          <p:cNvPr id="3" name="Footer Placeholder 2">
            <a:extLst>
              <a:ext uri="{FF2B5EF4-FFF2-40B4-BE49-F238E27FC236}">
                <a16:creationId xmlns:a16="http://schemas.microsoft.com/office/drawing/2014/main" id="{E77D7515-D3B9-864E-9608-A546CCF114BA}"/>
              </a:ext>
            </a:extLst>
          </p:cNvPr>
          <p:cNvSpPr>
            <a:spLocks noGrp="1"/>
          </p:cNvSpPr>
          <p:nvPr>
            <p:ph type="ftr" sz="quarter" idx="11"/>
          </p:nvPr>
        </p:nvSpPr>
        <p:spPr/>
        <p:txBody>
          <a:bodyPr/>
          <a:lstStyle/>
          <a:p>
            <a:r>
              <a:rPr lang="en-US"/>
              <a:t>ICT &amp; University Teaching II</a:t>
            </a:r>
          </a:p>
        </p:txBody>
      </p:sp>
      <p:sp>
        <p:nvSpPr>
          <p:cNvPr id="4" name="Slide Number Placeholder 3">
            <a:extLst>
              <a:ext uri="{FF2B5EF4-FFF2-40B4-BE49-F238E27FC236}">
                <a16:creationId xmlns:a16="http://schemas.microsoft.com/office/drawing/2014/main" id="{7040C0D8-56EE-B945-9B28-D0EB9A8A3582}"/>
              </a:ext>
            </a:extLst>
          </p:cNvPr>
          <p:cNvSpPr>
            <a:spLocks noGrp="1"/>
          </p:cNvSpPr>
          <p:nvPr>
            <p:ph type="sldNum" sz="quarter" idx="12"/>
          </p:nvPr>
        </p:nvSpPr>
        <p:spPr/>
        <p:txBody>
          <a:bodyPr/>
          <a:lstStyle/>
          <a:p>
            <a:fld id="{D9ED7CCB-5505-4D5C-BF93-0F6D6C17EFA1}" type="slidenum">
              <a:rPr lang="en-US" smtClean="0"/>
              <a:t>‹#›</a:t>
            </a:fld>
            <a:endParaRPr lang="en-US"/>
          </a:p>
        </p:txBody>
      </p:sp>
    </p:spTree>
    <p:extLst>
      <p:ext uri="{BB962C8B-B14F-4D97-AF65-F5344CB8AC3E}">
        <p14:creationId xmlns:p14="http://schemas.microsoft.com/office/powerpoint/2010/main" val="1108553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35714-98F1-C44C-8333-6014A26B22D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KE"/>
          </a:p>
        </p:txBody>
      </p:sp>
      <p:sp>
        <p:nvSpPr>
          <p:cNvPr id="3" name="Content Placeholder 2">
            <a:extLst>
              <a:ext uri="{FF2B5EF4-FFF2-40B4-BE49-F238E27FC236}">
                <a16:creationId xmlns:a16="http://schemas.microsoft.com/office/drawing/2014/main" id="{FCA4CF75-77B4-5F4B-B858-17A851ADE2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Text Placeholder 3">
            <a:extLst>
              <a:ext uri="{FF2B5EF4-FFF2-40B4-BE49-F238E27FC236}">
                <a16:creationId xmlns:a16="http://schemas.microsoft.com/office/drawing/2014/main" id="{867AB8ED-DDB5-694E-9219-CC909DE034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5D79F72-4BF2-EB4B-9A4E-84826CC83B65}"/>
              </a:ext>
            </a:extLst>
          </p:cNvPr>
          <p:cNvSpPr>
            <a:spLocks noGrp="1"/>
          </p:cNvSpPr>
          <p:nvPr>
            <p:ph type="dt" sz="half" idx="10"/>
          </p:nvPr>
        </p:nvSpPr>
        <p:spPr/>
        <p:txBody>
          <a:bodyPr/>
          <a:lstStyle/>
          <a:p>
            <a:fld id="{49656330-ED21-814C-9C30-68FFF8C03D25}" type="datetime1">
              <a:rPr lang="en-US" smtClean="0"/>
              <a:t>2/16/2022</a:t>
            </a:fld>
            <a:endParaRPr lang="en-US"/>
          </a:p>
        </p:txBody>
      </p:sp>
      <p:sp>
        <p:nvSpPr>
          <p:cNvPr id="6" name="Footer Placeholder 5">
            <a:extLst>
              <a:ext uri="{FF2B5EF4-FFF2-40B4-BE49-F238E27FC236}">
                <a16:creationId xmlns:a16="http://schemas.microsoft.com/office/drawing/2014/main" id="{18DEF72C-945C-3B48-9B83-4D84F15220F1}"/>
              </a:ext>
            </a:extLst>
          </p:cNvPr>
          <p:cNvSpPr>
            <a:spLocks noGrp="1"/>
          </p:cNvSpPr>
          <p:nvPr>
            <p:ph type="ftr" sz="quarter" idx="11"/>
          </p:nvPr>
        </p:nvSpPr>
        <p:spPr/>
        <p:txBody>
          <a:bodyPr/>
          <a:lstStyle/>
          <a:p>
            <a:r>
              <a:rPr lang="en-US"/>
              <a:t>ICT &amp; University Teaching II</a:t>
            </a:r>
          </a:p>
        </p:txBody>
      </p:sp>
      <p:sp>
        <p:nvSpPr>
          <p:cNvPr id="7" name="Slide Number Placeholder 6">
            <a:extLst>
              <a:ext uri="{FF2B5EF4-FFF2-40B4-BE49-F238E27FC236}">
                <a16:creationId xmlns:a16="http://schemas.microsoft.com/office/drawing/2014/main" id="{71A4B07C-807A-8342-AA45-F67B2F9D4F55}"/>
              </a:ext>
            </a:extLst>
          </p:cNvPr>
          <p:cNvSpPr>
            <a:spLocks noGrp="1"/>
          </p:cNvSpPr>
          <p:nvPr>
            <p:ph type="sldNum" sz="quarter" idx="12"/>
          </p:nvPr>
        </p:nvSpPr>
        <p:spPr/>
        <p:txBody>
          <a:bodyPr/>
          <a:lstStyle/>
          <a:p>
            <a:fld id="{D9ED7CCB-5505-4D5C-BF93-0F6D6C17EFA1}" type="slidenum">
              <a:rPr lang="en-US" smtClean="0"/>
              <a:t>‹#›</a:t>
            </a:fld>
            <a:endParaRPr lang="en-US"/>
          </a:p>
        </p:txBody>
      </p:sp>
    </p:spTree>
    <p:extLst>
      <p:ext uri="{BB962C8B-B14F-4D97-AF65-F5344CB8AC3E}">
        <p14:creationId xmlns:p14="http://schemas.microsoft.com/office/powerpoint/2010/main" val="145675217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383C-A6D7-1B47-8C92-287D3A96D30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KE"/>
          </a:p>
        </p:txBody>
      </p:sp>
      <p:sp>
        <p:nvSpPr>
          <p:cNvPr id="3" name="Picture Placeholder 2">
            <a:extLst>
              <a:ext uri="{FF2B5EF4-FFF2-40B4-BE49-F238E27FC236}">
                <a16:creationId xmlns:a16="http://schemas.microsoft.com/office/drawing/2014/main" id="{3AF6966E-11D7-E24A-ABDD-6261C04EA9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90B46F9D-F144-1D49-89C9-3EDB88953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5ED069-0F23-CC45-AC67-D62C9547EDAE}"/>
              </a:ext>
            </a:extLst>
          </p:cNvPr>
          <p:cNvSpPr>
            <a:spLocks noGrp="1"/>
          </p:cNvSpPr>
          <p:nvPr>
            <p:ph type="dt" sz="half" idx="10"/>
          </p:nvPr>
        </p:nvSpPr>
        <p:spPr/>
        <p:txBody>
          <a:bodyPr/>
          <a:lstStyle/>
          <a:p>
            <a:fld id="{EEA96A6B-569D-B24B-AE4B-6A85F66F3CE4}" type="datetime1">
              <a:rPr lang="en-US" smtClean="0"/>
              <a:t>2/16/2022</a:t>
            </a:fld>
            <a:endParaRPr lang="en-US"/>
          </a:p>
        </p:txBody>
      </p:sp>
      <p:sp>
        <p:nvSpPr>
          <p:cNvPr id="6" name="Footer Placeholder 5">
            <a:extLst>
              <a:ext uri="{FF2B5EF4-FFF2-40B4-BE49-F238E27FC236}">
                <a16:creationId xmlns:a16="http://schemas.microsoft.com/office/drawing/2014/main" id="{2B84F0A7-004C-BE4F-9BC4-E0AD31B1ABB4}"/>
              </a:ext>
            </a:extLst>
          </p:cNvPr>
          <p:cNvSpPr>
            <a:spLocks noGrp="1"/>
          </p:cNvSpPr>
          <p:nvPr>
            <p:ph type="ftr" sz="quarter" idx="11"/>
          </p:nvPr>
        </p:nvSpPr>
        <p:spPr/>
        <p:txBody>
          <a:bodyPr/>
          <a:lstStyle/>
          <a:p>
            <a:r>
              <a:rPr lang="en-US"/>
              <a:t>ICT &amp; University Teaching II</a:t>
            </a:r>
          </a:p>
        </p:txBody>
      </p:sp>
      <p:sp>
        <p:nvSpPr>
          <p:cNvPr id="7" name="Slide Number Placeholder 6">
            <a:extLst>
              <a:ext uri="{FF2B5EF4-FFF2-40B4-BE49-F238E27FC236}">
                <a16:creationId xmlns:a16="http://schemas.microsoft.com/office/drawing/2014/main" id="{D027DD03-EA7A-D648-BC4A-AF675D450C21}"/>
              </a:ext>
            </a:extLst>
          </p:cNvPr>
          <p:cNvSpPr>
            <a:spLocks noGrp="1"/>
          </p:cNvSpPr>
          <p:nvPr>
            <p:ph type="sldNum" sz="quarter" idx="12"/>
          </p:nvPr>
        </p:nvSpPr>
        <p:spPr/>
        <p:txBody>
          <a:bodyPr/>
          <a:lstStyle/>
          <a:p>
            <a:fld id="{D9ED7CCB-5505-4D5C-BF93-0F6D6C17EFA1}" type="slidenum">
              <a:rPr lang="en-US" smtClean="0"/>
              <a:t>‹#›</a:t>
            </a:fld>
            <a:endParaRPr lang="en-US"/>
          </a:p>
        </p:txBody>
      </p:sp>
    </p:spTree>
    <p:extLst>
      <p:ext uri="{BB962C8B-B14F-4D97-AF65-F5344CB8AC3E}">
        <p14:creationId xmlns:p14="http://schemas.microsoft.com/office/powerpoint/2010/main" val="1656217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8DEAAA-6C3B-1443-889C-C47013309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KE"/>
          </a:p>
        </p:txBody>
      </p:sp>
      <p:sp>
        <p:nvSpPr>
          <p:cNvPr id="3" name="Text Placeholder 2">
            <a:extLst>
              <a:ext uri="{FF2B5EF4-FFF2-40B4-BE49-F238E27FC236}">
                <a16:creationId xmlns:a16="http://schemas.microsoft.com/office/drawing/2014/main" id="{F84E38CB-ABE6-F349-8D86-1C5002B00F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Date Placeholder 3">
            <a:extLst>
              <a:ext uri="{FF2B5EF4-FFF2-40B4-BE49-F238E27FC236}">
                <a16:creationId xmlns:a16="http://schemas.microsoft.com/office/drawing/2014/main" id="{E4628038-3E8A-A349-8B5C-0EBEF29AFA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F2DB06-0E22-BE43-B638-504DADC54C82}" type="datetime1">
              <a:rPr lang="en-US" smtClean="0"/>
              <a:t>2/16/2022</a:t>
            </a:fld>
            <a:endParaRPr lang="en-US"/>
          </a:p>
        </p:txBody>
      </p:sp>
      <p:sp>
        <p:nvSpPr>
          <p:cNvPr id="5" name="Footer Placeholder 4">
            <a:extLst>
              <a:ext uri="{FF2B5EF4-FFF2-40B4-BE49-F238E27FC236}">
                <a16:creationId xmlns:a16="http://schemas.microsoft.com/office/drawing/2014/main" id="{C14834F8-A290-C64F-B8EC-0FD948C1A8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ICT &amp; University Teaching II</a:t>
            </a:r>
          </a:p>
        </p:txBody>
      </p:sp>
      <p:sp>
        <p:nvSpPr>
          <p:cNvPr id="6" name="Slide Number Placeholder 5">
            <a:extLst>
              <a:ext uri="{FF2B5EF4-FFF2-40B4-BE49-F238E27FC236}">
                <a16:creationId xmlns:a16="http://schemas.microsoft.com/office/drawing/2014/main" id="{1AE85EC4-F966-8046-839C-DDFFF80301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D7CCB-5505-4D5C-BF93-0F6D6C17EFA1}" type="slidenum">
              <a:rPr lang="en-US" smtClean="0"/>
              <a:t>‹#›</a:t>
            </a:fld>
            <a:endParaRPr lang="en-US"/>
          </a:p>
        </p:txBody>
      </p:sp>
    </p:spTree>
    <p:extLst>
      <p:ext uri="{BB962C8B-B14F-4D97-AF65-F5344CB8AC3E}">
        <p14:creationId xmlns:p14="http://schemas.microsoft.com/office/powerpoint/2010/main" val="1074838640"/>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linkedin.com/in/kevintuei"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open.edu/openlearncreate/mod/oucontent/view.php?id=14255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open.edu/openlearncreate/mod/oucontent/olink.php?id=142559&amp;targetdoc=UNESCO+ICT+Competency+Framework+for+Teachers"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93D3E4-28F4-43D4-A750-6896827B596D}"/>
              </a:ext>
            </a:extLst>
          </p:cNvPr>
          <p:cNvPicPr>
            <a:picLocks noChangeAspect="1"/>
          </p:cNvPicPr>
          <p:nvPr/>
        </p:nvPicPr>
        <p:blipFill rotWithShape="1">
          <a:blip r:embed="rId2"/>
          <a:srcRect t="68063"/>
          <a:stretch/>
        </p:blipFill>
        <p:spPr bwMode="auto">
          <a:xfrm>
            <a:off x="0" y="5732939"/>
            <a:ext cx="12191999" cy="1125061"/>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title"/>
          </p:nvPr>
        </p:nvSpPr>
        <p:spPr>
          <a:xfrm>
            <a:off x="717973" y="345439"/>
            <a:ext cx="10895541" cy="5638804"/>
          </a:xfrm>
        </p:spPr>
        <p:txBody>
          <a:bodyPr>
            <a:normAutofit fontScale="90000"/>
          </a:bodyPr>
          <a:lstStyle/>
          <a:p>
            <a:pPr algn="ctr"/>
            <a:br>
              <a:rPr lang="en-US" b="1" dirty="0">
                <a:solidFill>
                  <a:schemeClr val="tx1"/>
                </a:solidFill>
              </a:rPr>
            </a:br>
            <a:br>
              <a:rPr lang="en-US" b="1" dirty="0">
                <a:solidFill>
                  <a:schemeClr val="tx1"/>
                </a:solidFill>
              </a:rPr>
            </a:br>
            <a:br>
              <a:rPr lang="en-US" b="1" dirty="0">
                <a:solidFill>
                  <a:schemeClr val="tx1"/>
                </a:solidFill>
              </a:rPr>
            </a:br>
            <a:r>
              <a:rPr lang="en-US" b="1" dirty="0">
                <a:solidFill>
                  <a:schemeClr val="tx1"/>
                </a:solidFill>
              </a:rPr>
              <a:t>Tharaka University College</a:t>
            </a:r>
            <a:br>
              <a:rPr lang="en-US" b="1" dirty="0">
                <a:solidFill>
                  <a:schemeClr val="tx1"/>
                </a:solidFill>
              </a:rPr>
            </a:br>
            <a:r>
              <a:rPr lang="en-US" b="1" dirty="0">
                <a:solidFill>
                  <a:schemeClr val="tx1"/>
                </a:solidFill>
              </a:rPr>
              <a:t>Pedagogy Workshop</a:t>
            </a:r>
            <a:br>
              <a:rPr lang="en-US" b="1" dirty="0">
                <a:solidFill>
                  <a:schemeClr val="tx1"/>
                </a:solidFill>
              </a:rPr>
            </a:br>
            <a:r>
              <a:rPr lang="en-US" b="1" dirty="0">
                <a:solidFill>
                  <a:schemeClr val="tx1"/>
                </a:solidFill>
              </a:rPr>
              <a:t>16</a:t>
            </a:r>
            <a:r>
              <a:rPr lang="en-US" b="1" baseline="30000" dirty="0">
                <a:solidFill>
                  <a:schemeClr val="tx1"/>
                </a:solidFill>
              </a:rPr>
              <a:t>th</a:t>
            </a:r>
            <a:r>
              <a:rPr lang="en-US" b="1" dirty="0">
                <a:solidFill>
                  <a:schemeClr val="tx1"/>
                </a:solidFill>
              </a:rPr>
              <a:t> February 2022</a:t>
            </a:r>
            <a:br>
              <a:rPr lang="en-US" b="1" dirty="0">
                <a:solidFill>
                  <a:schemeClr val="tx1"/>
                </a:solidFill>
              </a:rPr>
            </a:br>
            <a:br>
              <a:rPr lang="en-US" b="1" dirty="0">
                <a:solidFill>
                  <a:schemeClr val="tx1"/>
                </a:solidFill>
              </a:rPr>
            </a:br>
            <a:r>
              <a:rPr lang="en-US" b="1" dirty="0">
                <a:solidFill>
                  <a:schemeClr val="tx1"/>
                </a:solidFill>
              </a:rPr>
              <a:t>ICT &amp; UNIVERSITY TEACHING II</a:t>
            </a:r>
            <a:br>
              <a:rPr lang="en-US" dirty="0"/>
            </a:br>
            <a:br>
              <a:rPr lang="en-US" dirty="0">
                <a:solidFill>
                  <a:schemeClr val="tx1"/>
                </a:solidFill>
              </a:rPr>
            </a:br>
            <a:r>
              <a:rPr lang="en-US" sz="2400" b="1" dirty="0">
                <a:solidFill>
                  <a:schemeClr val="tx1"/>
                </a:solidFill>
              </a:rPr>
              <a:t>Kevin Tuei</a:t>
            </a:r>
            <a:br>
              <a:rPr lang="en-US" sz="2400" b="1" dirty="0">
                <a:solidFill>
                  <a:schemeClr val="tx1"/>
                </a:solidFill>
              </a:rPr>
            </a:br>
            <a:r>
              <a:rPr lang="en-US" sz="2400" b="1" dirty="0">
                <a:solidFill>
                  <a:schemeClr val="tx1"/>
                </a:solidFill>
              </a:rPr>
              <a:t>Coordinator, Open Distance &amp; eLearning</a:t>
            </a:r>
            <a:br>
              <a:rPr lang="en-US" sz="2400" b="1" dirty="0">
                <a:solidFill>
                  <a:schemeClr val="tx1"/>
                </a:solidFill>
              </a:rPr>
            </a:br>
            <a:r>
              <a:rPr lang="en-US" sz="2400" b="1" dirty="0">
                <a:solidFill>
                  <a:schemeClr val="tx1"/>
                </a:solidFill>
              </a:rPr>
              <a:t>Tharaka University College</a:t>
            </a:r>
            <a:br>
              <a:rPr lang="en-US" sz="2400" b="1" dirty="0">
                <a:solidFill>
                  <a:schemeClr val="tx1"/>
                </a:solidFill>
              </a:rPr>
            </a:br>
            <a:r>
              <a:rPr lang="en-US" sz="2400" b="1" dirty="0">
                <a:solidFill>
                  <a:schemeClr val="tx1"/>
                </a:solidFill>
                <a:hlinkClick r:id="rId3"/>
              </a:rPr>
              <a:t>https://linkedin.com/in/kevintuei</a:t>
            </a:r>
            <a:r>
              <a:rPr lang="en-US" sz="2400" b="1" dirty="0">
                <a:solidFill>
                  <a:schemeClr val="tx1"/>
                </a:solidFill>
              </a:rPr>
              <a:t> </a:t>
            </a:r>
            <a:br>
              <a:rPr lang="en-US" sz="2400" b="1" dirty="0"/>
            </a:br>
            <a:r>
              <a:rPr lang="en-US" sz="2400" b="1" dirty="0"/>
              <a:t>+254712838653</a:t>
            </a:r>
            <a:endParaRPr lang="en-US" sz="2400" b="1" dirty="0">
              <a:solidFill>
                <a:schemeClr val="tx1"/>
              </a:solidFill>
            </a:endParaRPr>
          </a:p>
        </p:txBody>
      </p:sp>
      <p:pic>
        <p:nvPicPr>
          <p:cNvPr id="5" name="Picture 4" descr="Tharaka University College - Home | Facebook">
            <a:extLst>
              <a:ext uri="{FF2B5EF4-FFF2-40B4-BE49-F238E27FC236}">
                <a16:creationId xmlns:a16="http://schemas.microsoft.com/office/drawing/2014/main" id="{FA82A1EA-F119-0548-899B-7D16E7BFCC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7406" y="203198"/>
            <a:ext cx="1337187" cy="13436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D978338-5DC0-422A-9D64-426F673145E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90701" y="5737710"/>
            <a:ext cx="363351" cy="3633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hone contact icon logo, iPhone Computer Icons Telephone call, phone icon,  electronics, text, grass png | PNGWing">
            <a:extLst>
              <a:ext uri="{FF2B5EF4-FFF2-40B4-BE49-F238E27FC236}">
                <a16:creationId xmlns:a16="http://schemas.microsoft.com/office/drawing/2014/main" id="{67831BDF-BBA5-4C51-91EE-000FAB0F4F9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00321" y="6060421"/>
            <a:ext cx="363350" cy="36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334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8774DD-EE1D-4295-83F3-DDACF049E0D9}"/>
              </a:ext>
            </a:extLst>
          </p:cNvPr>
          <p:cNvPicPr>
            <a:picLocks noChangeAspect="1"/>
          </p:cNvPicPr>
          <p:nvPr/>
        </p:nvPicPr>
        <p:blipFill rotWithShape="1">
          <a:blip r:embed="rId2"/>
          <a:srcRect t="68063"/>
          <a:stretch/>
        </p:blipFill>
        <p:spPr bwMode="auto">
          <a:xfrm>
            <a:off x="0" y="5732939"/>
            <a:ext cx="12191999" cy="1125061"/>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ctrTitle"/>
          </p:nvPr>
        </p:nvSpPr>
        <p:spPr>
          <a:xfrm>
            <a:off x="1041861" y="601466"/>
            <a:ext cx="10447133" cy="754204"/>
          </a:xfrm>
        </p:spPr>
        <p:txBody>
          <a:bodyPr>
            <a:normAutofit fontScale="90000"/>
          </a:bodyPr>
          <a:lstStyle/>
          <a:p>
            <a:pPr algn="l"/>
            <a:r>
              <a:rPr lang="en-US" sz="3600" b="1" dirty="0">
                <a:solidFill>
                  <a:srgbClr val="002060"/>
                </a:solidFill>
                <a:latin typeface="arial" panose="020B0604020202020204" pitchFamily="34" charset="0"/>
              </a:rPr>
              <a:t>Technological Pedagogical Content Knowledge (TPACK) (Cont’d)</a:t>
            </a:r>
          </a:p>
        </p:txBody>
      </p:sp>
      <p:sp>
        <p:nvSpPr>
          <p:cNvPr id="8" name="Rectangle 7"/>
          <p:cNvSpPr/>
          <p:nvPr/>
        </p:nvSpPr>
        <p:spPr>
          <a:xfrm>
            <a:off x="1001862" y="4980178"/>
            <a:ext cx="6096000" cy="369332"/>
          </a:xfrm>
          <a:prstGeom prst="rect">
            <a:avLst/>
          </a:prstGeom>
        </p:spPr>
        <p:txBody>
          <a:bodyPr>
            <a:spAutoFit/>
          </a:bodyPr>
          <a:lstStyle/>
          <a:p>
            <a:r>
              <a:rPr lang="en-US" b="0" i="0" dirty="0">
                <a:solidFill>
                  <a:srgbClr val="484848"/>
                </a:solidFill>
                <a:effectLst/>
                <a:latin typeface="source_sans_prolight"/>
              </a:rPr>
              <a:t> </a:t>
            </a:r>
            <a:endParaRPr lang="en-US" dirty="0"/>
          </a:p>
        </p:txBody>
      </p:sp>
      <p:pic>
        <p:nvPicPr>
          <p:cNvPr id="4" name="Picture 3"/>
          <p:cNvPicPr>
            <a:picLocks noChangeAspect="1"/>
          </p:cNvPicPr>
          <p:nvPr/>
        </p:nvPicPr>
        <p:blipFill rotWithShape="1">
          <a:blip r:embed="rId3"/>
          <a:srcRect l="25436" t="15128" r="34607" b="13840"/>
          <a:stretch/>
        </p:blipFill>
        <p:spPr>
          <a:xfrm>
            <a:off x="3399182" y="1355671"/>
            <a:ext cx="5312271" cy="4733608"/>
          </a:xfrm>
          <a:prstGeom prst="rect">
            <a:avLst/>
          </a:prstGeom>
        </p:spPr>
      </p:pic>
      <p:pic>
        <p:nvPicPr>
          <p:cNvPr id="5" name="Picture 4" descr="Tharaka University College - Home | Facebook">
            <a:extLst>
              <a:ext uri="{FF2B5EF4-FFF2-40B4-BE49-F238E27FC236}">
                <a16:creationId xmlns:a16="http://schemas.microsoft.com/office/drawing/2014/main" id="{90975759-CAB7-2E4D-BE09-ABD5E779C2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7580" y="5537199"/>
            <a:ext cx="1314420" cy="132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920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469BBB3-FA49-40EA-971A-AFA10B7E9DC8}"/>
              </a:ext>
            </a:extLst>
          </p:cNvPr>
          <p:cNvPicPr>
            <a:picLocks noChangeAspect="1"/>
          </p:cNvPicPr>
          <p:nvPr/>
        </p:nvPicPr>
        <p:blipFill rotWithShape="1">
          <a:blip r:embed="rId2"/>
          <a:srcRect t="68063"/>
          <a:stretch/>
        </p:blipFill>
        <p:spPr bwMode="auto">
          <a:xfrm>
            <a:off x="0" y="5732939"/>
            <a:ext cx="12191999" cy="1125061"/>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ctrTitle"/>
          </p:nvPr>
        </p:nvSpPr>
        <p:spPr>
          <a:xfrm>
            <a:off x="1041861" y="601465"/>
            <a:ext cx="9798204" cy="814379"/>
          </a:xfrm>
        </p:spPr>
        <p:txBody>
          <a:bodyPr>
            <a:normAutofit fontScale="90000"/>
          </a:bodyPr>
          <a:lstStyle/>
          <a:p>
            <a:pPr algn="l"/>
            <a:r>
              <a:rPr lang="fr-FR" sz="3200" b="1" dirty="0">
                <a:solidFill>
                  <a:srgbClr val="002060"/>
                </a:solidFill>
                <a:latin typeface="arial" panose="020B0604020202020204" pitchFamily="34" charset="0"/>
              </a:rPr>
              <a:t>Substitution, Augmentation, Modification, </a:t>
            </a:r>
            <a:r>
              <a:rPr lang="fr-FR" sz="3200" b="1" dirty="0" err="1">
                <a:solidFill>
                  <a:srgbClr val="002060"/>
                </a:solidFill>
                <a:latin typeface="arial" panose="020B0604020202020204" pitchFamily="34" charset="0"/>
              </a:rPr>
              <a:t>Redefinition</a:t>
            </a:r>
            <a:r>
              <a:rPr lang="fr-FR" sz="3200" b="1" dirty="0">
                <a:solidFill>
                  <a:srgbClr val="002060"/>
                </a:solidFill>
                <a:latin typeface="arial" panose="020B0604020202020204" pitchFamily="34" charset="0"/>
              </a:rPr>
              <a:t> (SAMR ) model</a:t>
            </a:r>
            <a:endParaRPr lang="en-US" sz="3200" b="1" dirty="0">
              <a:solidFill>
                <a:srgbClr val="002060"/>
              </a:solidFill>
              <a:latin typeface="arial" panose="020B0604020202020204" pitchFamily="34" charset="0"/>
            </a:endParaRPr>
          </a:p>
        </p:txBody>
      </p:sp>
      <p:sp>
        <p:nvSpPr>
          <p:cNvPr id="3" name="Rectangle 2"/>
          <p:cNvSpPr/>
          <p:nvPr/>
        </p:nvSpPr>
        <p:spPr>
          <a:xfrm>
            <a:off x="1191903" y="1746619"/>
            <a:ext cx="9798204" cy="3539430"/>
          </a:xfrm>
          <a:prstGeom prst="rect">
            <a:avLst/>
          </a:prstGeom>
        </p:spPr>
        <p:txBody>
          <a:bodyPr wrap="square">
            <a:spAutoFit/>
          </a:bodyPr>
          <a:lstStyle/>
          <a:p>
            <a:pPr marL="342900" indent="-342900">
              <a:buFont typeface="Wingdings" panose="05000000000000000000" pitchFamily="2" charset="2"/>
              <a:buChar char="Ø"/>
            </a:pPr>
            <a:r>
              <a:rPr lang="en-US" sz="3200" dirty="0">
                <a:solidFill>
                  <a:srgbClr val="333333"/>
                </a:solidFill>
              </a:rPr>
              <a:t>This model was created by Dr. Ruben </a:t>
            </a:r>
            <a:r>
              <a:rPr lang="en-US" sz="3200" dirty="0" err="1">
                <a:solidFill>
                  <a:srgbClr val="333333"/>
                </a:solidFill>
              </a:rPr>
              <a:t>Puentudura</a:t>
            </a:r>
            <a:r>
              <a:rPr lang="en-US" sz="3200" dirty="0">
                <a:solidFill>
                  <a:srgbClr val="333333"/>
                </a:solidFill>
              </a:rPr>
              <a:t>, guides the process of reflecting on how we are integrating technology into our classrooms. </a:t>
            </a:r>
          </a:p>
          <a:p>
            <a:pPr marL="342900" indent="-342900">
              <a:buFont typeface="Wingdings" panose="05000000000000000000" pitchFamily="2" charset="2"/>
              <a:buChar char="Ø"/>
            </a:pPr>
            <a:r>
              <a:rPr lang="en-US" sz="3200" dirty="0">
                <a:solidFill>
                  <a:srgbClr val="333333"/>
                </a:solidFill>
              </a:rPr>
              <a:t>The ultimate goal of technology integration is to completely redefine how we teach and learn, and to do things that we never could before the technology was in our hands.</a:t>
            </a:r>
            <a:endParaRPr lang="en-US" sz="3200" dirty="0"/>
          </a:p>
        </p:txBody>
      </p:sp>
      <p:pic>
        <p:nvPicPr>
          <p:cNvPr id="5" name="Picture 4" descr="Tharaka University College - Home | Facebook">
            <a:extLst>
              <a:ext uri="{FF2B5EF4-FFF2-40B4-BE49-F238E27FC236}">
                <a16:creationId xmlns:a16="http://schemas.microsoft.com/office/drawing/2014/main" id="{C34DF501-A058-F541-9783-0FF9F5B43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7580" y="5537199"/>
            <a:ext cx="1314420" cy="132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905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5F46337-4921-404C-AD37-FA8CA5317C87}"/>
              </a:ext>
            </a:extLst>
          </p:cNvPr>
          <p:cNvPicPr>
            <a:picLocks noChangeAspect="1"/>
          </p:cNvPicPr>
          <p:nvPr/>
        </p:nvPicPr>
        <p:blipFill rotWithShape="1">
          <a:blip r:embed="rId2"/>
          <a:srcRect t="68063"/>
          <a:stretch/>
        </p:blipFill>
        <p:spPr bwMode="auto">
          <a:xfrm>
            <a:off x="0" y="5732939"/>
            <a:ext cx="12191999" cy="1125061"/>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ctrTitle"/>
          </p:nvPr>
        </p:nvSpPr>
        <p:spPr>
          <a:xfrm>
            <a:off x="1041861" y="601465"/>
            <a:ext cx="9798204" cy="814379"/>
          </a:xfrm>
        </p:spPr>
        <p:txBody>
          <a:bodyPr>
            <a:normAutofit fontScale="90000"/>
          </a:bodyPr>
          <a:lstStyle/>
          <a:p>
            <a:pPr algn="l"/>
            <a:r>
              <a:rPr lang="fr-FR" sz="3200" b="1" dirty="0">
                <a:solidFill>
                  <a:srgbClr val="002060"/>
                </a:solidFill>
                <a:latin typeface="arial" panose="020B0604020202020204" pitchFamily="34" charset="0"/>
              </a:rPr>
              <a:t>Substitution, Augmentation, Modification, </a:t>
            </a:r>
            <a:r>
              <a:rPr lang="fr-FR" sz="3200" b="1" dirty="0" err="1">
                <a:solidFill>
                  <a:srgbClr val="002060"/>
                </a:solidFill>
                <a:latin typeface="arial" panose="020B0604020202020204" pitchFamily="34" charset="0"/>
              </a:rPr>
              <a:t>Redefinition</a:t>
            </a:r>
            <a:r>
              <a:rPr lang="fr-FR" sz="3200" b="1" dirty="0">
                <a:solidFill>
                  <a:srgbClr val="002060"/>
                </a:solidFill>
                <a:latin typeface="arial" panose="020B0604020202020204" pitchFamily="34" charset="0"/>
              </a:rPr>
              <a:t> (SAMR ) model (</a:t>
            </a:r>
            <a:r>
              <a:rPr lang="fr-FR" sz="3200" b="1" dirty="0" err="1">
                <a:solidFill>
                  <a:srgbClr val="002060"/>
                </a:solidFill>
                <a:latin typeface="arial" panose="020B0604020202020204" pitchFamily="34" charset="0"/>
              </a:rPr>
              <a:t>Cont’d</a:t>
            </a:r>
            <a:r>
              <a:rPr lang="fr-FR" sz="3200" b="1" dirty="0">
                <a:solidFill>
                  <a:srgbClr val="002060"/>
                </a:solidFill>
                <a:latin typeface="arial" panose="020B0604020202020204" pitchFamily="34" charset="0"/>
              </a:rPr>
              <a:t>)</a:t>
            </a:r>
            <a:endParaRPr lang="en-US" sz="3200" b="1" dirty="0">
              <a:solidFill>
                <a:srgbClr val="002060"/>
              </a:solidFill>
              <a:latin typeface="arial" panose="020B0604020202020204" pitchFamily="34" charset="0"/>
            </a:endParaRPr>
          </a:p>
        </p:txBody>
      </p:sp>
      <p:pic>
        <p:nvPicPr>
          <p:cNvPr id="1026" name="Picture 2" descr="Image © 2012, by Dr. Ruben Puentudu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3051" y="1706474"/>
            <a:ext cx="6067681" cy="41973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haraka University College - Home | Facebook">
            <a:extLst>
              <a:ext uri="{FF2B5EF4-FFF2-40B4-BE49-F238E27FC236}">
                <a16:creationId xmlns:a16="http://schemas.microsoft.com/office/drawing/2014/main" id="{7C1E6DEB-E009-F84D-89B2-123F7F51CD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7580" y="5537199"/>
            <a:ext cx="1314420" cy="132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891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AD68CC-289B-4F50-9492-7E7A7F6ACF4E}"/>
              </a:ext>
            </a:extLst>
          </p:cNvPr>
          <p:cNvPicPr>
            <a:picLocks noChangeAspect="1"/>
          </p:cNvPicPr>
          <p:nvPr/>
        </p:nvPicPr>
        <p:blipFill rotWithShape="1">
          <a:blip r:embed="rId2"/>
          <a:srcRect t="68063"/>
          <a:stretch/>
        </p:blipFill>
        <p:spPr bwMode="auto">
          <a:xfrm>
            <a:off x="0" y="5732939"/>
            <a:ext cx="12191999" cy="1125061"/>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ctrTitle"/>
          </p:nvPr>
        </p:nvSpPr>
        <p:spPr>
          <a:xfrm>
            <a:off x="1027113" y="114769"/>
            <a:ext cx="8566163" cy="754204"/>
          </a:xfrm>
        </p:spPr>
        <p:txBody>
          <a:bodyPr>
            <a:normAutofit/>
          </a:bodyPr>
          <a:lstStyle/>
          <a:p>
            <a:pPr algn="l"/>
            <a:r>
              <a:rPr lang="en-US" sz="3200" b="1" dirty="0">
                <a:solidFill>
                  <a:srgbClr val="002060"/>
                </a:solidFill>
                <a:latin typeface="arial" panose="020B0604020202020204" pitchFamily="34" charset="0"/>
              </a:rPr>
              <a:t>INTEGRATED ICT TOOLS </a:t>
            </a:r>
          </a:p>
        </p:txBody>
      </p:sp>
      <p:sp>
        <p:nvSpPr>
          <p:cNvPr id="3" name="Rectangle 2"/>
          <p:cNvSpPr/>
          <p:nvPr/>
        </p:nvSpPr>
        <p:spPr>
          <a:xfrm>
            <a:off x="447368" y="736237"/>
            <a:ext cx="11911780" cy="6001643"/>
          </a:xfrm>
          <a:prstGeom prst="rect">
            <a:avLst/>
          </a:prstGeom>
        </p:spPr>
        <p:txBody>
          <a:bodyPr wrap="square">
            <a:spAutoFit/>
          </a:bodyPr>
          <a:lstStyle/>
          <a:p>
            <a:pPr marL="457200" indent="-457200">
              <a:buAutoNum type="arabicParenR"/>
            </a:pPr>
            <a:r>
              <a:rPr lang="en-US" sz="3200" dirty="0">
                <a:solidFill>
                  <a:srgbClr val="FF0000"/>
                </a:solidFill>
              </a:rPr>
              <a:t>Video Conferencing Platforms (Google Meet, Zoom, </a:t>
            </a:r>
            <a:r>
              <a:rPr lang="en-US" sz="3200" dirty="0" err="1">
                <a:solidFill>
                  <a:srgbClr val="FF0000"/>
                </a:solidFill>
              </a:rPr>
              <a:t>Ms</a:t>
            </a:r>
            <a:r>
              <a:rPr lang="en-US" sz="3200" dirty="0">
                <a:solidFill>
                  <a:srgbClr val="FF0000"/>
                </a:solidFill>
              </a:rPr>
              <a:t>-Teams, </a:t>
            </a:r>
            <a:r>
              <a:rPr lang="en-US" sz="3200" dirty="0" err="1">
                <a:solidFill>
                  <a:srgbClr val="FF0000"/>
                </a:solidFill>
              </a:rPr>
              <a:t>Webex</a:t>
            </a:r>
            <a:r>
              <a:rPr lang="en-US" sz="3200" dirty="0">
                <a:solidFill>
                  <a:srgbClr val="FF0000"/>
                </a:solidFill>
              </a:rPr>
              <a:t>, KENET)</a:t>
            </a:r>
          </a:p>
          <a:p>
            <a:pPr marL="457200" indent="-457200">
              <a:buAutoNum type="arabicParenR"/>
            </a:pPr>
            <a:r>
              <a:rPr lang="en-US" sz="3200" dirty="0">
                <a:solidFill>
                  <a:srgbClr val="FF0000"/>
                </a:solidFill>
              </a:rPr>
              <a:t>Websites/Blogs/LMS</a:t>
            </a:r>
          </a:p>
          <a:p>
            <a:pPr marL="457200" indent="-457200">
              <a:buAutoNum type="arabicParenR"/>
            </a:pPr>
            <a:r>
              <a:rPr lang="en-US" sz="3200" i="1" dirty="0"/>
              <a:t>Web based learning (Video Lectures, Virtual Simulations)</a:t>
            </a:r>
          </a:p>
          <a:p>
            <a:pPr marL="457200" indent="-457200">
              <a:buAutoNum type="arabicParenR"/>
            </a:pPr>
            <a:r>
              <a:rPr lang="en-US" sz="3200" dirty="0">
                <a:solidFill>
                  <a:srgbClr val="FF0000"/>
                </a:solidFill>
              </a:rPr>
              <a:t>Portable Devices(Smartphones, Tablets, Laptops)</a:t>
            </a:r>
          </a:p>
          <a:p>
            <a:pPr marL="457200" indent="-457200">
              <a:buAutoNum type="arabicParenR"/>
            </a:pPr>
            <a:r>
              <a:rPr lang="en-US" sz="3200" dirty="0">
                <a:solidFill>
                  <a:srgbClr val="FF0000"/>
                </a:solidFill>
              </a:rPr>
              <a:t>Online Assessment Proctoring Tools (SEB, Pearson VUE, </a:t>
            </a:r>
            <a:r>
              <a:rPr lang="en-US" sz="3200" dirty="0" err="1">
                <a:solidFill>
                  <a:srgbClr val="FF0000"/>
                </a:solidFill>
              </a:rPr>
              <a:t>ProctorU</a:t>
            </a:r>
            <a:r>
              <a:rPr lang="en-US" sz="3200" dirty="0">
                <a:solidFill>
                  <a:srgbClr val="FF0000"/>
                </a:solidFill>
              </a:rPr>
              <a:t>)</a:t>
            </a:r>
          </a:p>
          <a:p>
            <a:pPr marL="457200" indent="-457200">
              <a:buAutoNum type="arabicParenR"/>
            </a:pPr>
            <a:r>
              <a:rPr lang="en-US" sz="3200" i="1" dirty="0"/>
              <a:t>Smart boards/Interactive Display Panels (Smart, Clevertouch)</a:t>
            </a:r>
          </a:p>
          <a:p>
            <a:pPr marL="457200" indent="-457200">
              <a:buAutoNum type="arabicParenR"/>
            </a:pPr>
            <a:r>
              <a:rPr lang="en-US" sz="3200" i="1" dirty="0"/>
              <a:t>Multi-media equipment(Learning Resource Centre)</a:t>
            </a:r>
          </a:p>
          <a:p>
            <a:pPr marL="457200" indent="-457200">
              <a:buFontTx/>
              <a:buAutoNum type="arabicParenR"/>
            </a:pPr>
            <a:r>
              <a:rPr lang="en-US" sz="3200" dirty="0"/>
              <a:t>Digital cameras/Video Cameras </a:t>
            </a:r>
            <a:r>
              <a:rPr lang="en-US" sz="3200" i="1" dirty="0"/>
              <a:t>(Learning Resource Centre)</a:t>
            </a:r>
            <a:endParaRPr lang="en-US" sz="3200" dirty="0"/>
          </a:p>
          <a:p>
            <a:pPr marL="457200" indent="-457200">
              <a:buAutoNum type="arabicParenR"/>
            </a:pPr>
            <a:r>
              <a:rPr lang="en-US" sz="3200" dirty="0">
                <a:solidFill>
                  <a:srgbClr val="FF0000"/>
                </a:solidFill>
              </a:rPr>
              <a:t>Broadcast/Discussion platforms/Communities of Practice</a:t>
            </a:r>
          </a:p>
          <a:p>
            <a:r>
              <a:rPr lang="en-US" sz="3200" dirty="0">
                <a:solidFill>
                  <a:srgbClr val="FF0000"/>
                </a:solidFill>
              </a:rPr>
              <a:t> (</a:t>
            </a:r>
            <a:r>
              <a:rPr lang="en-US" sz="3200" dirty="0" err="1">
                <a:solidFill>
                  <a:srgbClr val="FF0000"/>
                </a:solidFill>
              </a:rPr>
              <a:t>Whatsapp</a:t>
            </a:r>
            <a:r>
              <a:rPr lang="en-US" sz="3200" dirty="0">
                <a:solidFill>
                  <a:srgbClr val="FF0000"/>
                </a:solidFill>
              </a:rPr>
              <a:t>, Facebook, LinkedIn )</a:t>
            </a:r>
          </a:p>
          <a:p>
            <a:r>
              <a:rPr lang="en-US" sz="3200" dirty="0">
                <a:solidFill>
                  <a:srgbClr val="FF0000"/>
                </a:solidFill>
              </a:rPr>
              <a:t>10) </a:t>
            </a:r>
            <a:r>
              <a:rPr lang="en-US" sz="3200" i="1" dirty="0">
                <a:solidFill>
                  <a:srgbClr val="FF0000"/>
                </a:solidFill>
              </a:rPr>
              <a:t>Assistive Technologies  and </a:t>
            </a:r>
            <a:r>
              <a:rPr lang="en-US" sz="3200" i="1" dirty="0"/>
              <a:t>Devices e.g. hearing devices, large font</a:t>
            </a:r>
          </a:p>
        </p:txBody>
      </p:sp>
    </p:spTree>
    <p:extLst>
      <p:ext uri="{BB962C8B-B14F-4D97-AF65-F5344CB8AC3E}">
        <p14:creationId xmlns:p14="http://schemas.microsoft.com/office/powerpoint/2010/main" val="4247195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6181183-FBA0-4693-9925-6D26DB71A676}"/>
              </a:ext>
            </a:extLst>
          </p:cNvPr>
          <p:cNvPicPr>
            <a:picLocks noChangeAspect="1"/>
          </p:cNvPicPr>
          <p:nvPr/>
        </p:nvPicPr>
        <p:blipFill rotWithShape="1">
          <a:blip r:embed="rId2"/>
          <a:srcRect t="68063"/>
          <a:stretch/>
        </p:blipFill>
        <p:spPr bwMode="auto">
          <a:xfrm>
            <a:off x="0" y="5732939"/>
            <a:ext cx="12191999" cy="1125061"/>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ctrTitle"/>
          </p:nvPr>
        </p:nvSpPr>
        <p:spPr>
          <a:xfrm>
            <a:off x="1001862" y="144266"/>
            <a:ext cx="8216797" cy="754204"/>
          </a:xfrm>
        </p:spPr>
        <p:txBody>
          <a:bodyPr>
            <a:normAutofit/>
          </a:bodyPr>
          <a:lstStyle/>
          <a:p>
            <a:pPr algn="l"/>
            <a:r>
              <a:rPr lang="en-US" sz="4000" b="1" dirty="0">
                <a:solidFill>
                  <a:srgbClr val="002060"/>
                </a:solidFill>
                <a:latin typeface="arial" panose="020B0604020202020204" pitchFamily="34" charset="0"/>
              </a:rPr>
              <a:t>Types of Technology Integration</a:t>
            </a:r>
          </a:p>
        </p:txBody>
      </p:sp>
      <p:sp>
        <p:nvSpPr>
          <p:cNvPr id="8" name="Rectangle 7"/>
          <p:cNvSpPr/>
          <p:nvPr/>
        </p:nvSpPr>
        <p:spPr>
          <a:xfrm>
            <a:off x="1001862" y="4980178"/>
            <a:ext cx="6096000" cy="369332"/>
          </a:xfrm>
          <a:prstGeom prst="rect">
            <a:avLst/>
          </a:prstGeom>
        </p:spPr>
        <p:txBody>
          <a:bodyPr>
            <a:spAutoFit/>
          </a:bodyPr>
          <a:lstStyle/>
          <a:p>
            <a:r>
              <a:rPr lang="en-US" b="0" i="0" dirty="0">
                <a:solidFill>
                  <a:srgbClr val="484848"/>
                </a:solidFill>
                <a:effectLst/>
                <a:latin typeface="source_sans_prolight"/>
              </a:rPr>
              <a:t> </a:t>
            </a:r>
            <a:endParaRPr lang="en-US" dirty="0"/>
          </a:p>
        </p:txBody>
      </p:sp>
      <p:sp>
        <p:nvSpPr>
          <p:cNvPr id="5" name="Rectangle 4"/>
          <p:cNvSpPr/>
          <p:nvPr/>
        </p:nvSpPr>
        <p:spPr>
          <a:xfrm>
            <a:off x="1219199" y="1169277"/>
            <a:ext cx="10358285" cy="6001643"/>
          </a:xfrm>
          <a:prstGeom prst="rect">
            <a:avLst/>
          </a:prstGeom>
        </p:spPr>
        <p:txBody>
          <a:bodyPr wrap="square">
            <a:spAutoFit/>
          </a:bodyPr>
          <a:lstStyle/>
          <a:p>
            <a:pPr marL="285750" indent="-285750">
              <a:buFont typeface="Wingdings" panose="05000000000000000000" pitchFamily="2" charset="2"/>
              <a:buChar char="Ø"/>
            </a:pPr>
            <a:r>
              <a:rPr lang="en-US" sz="3200" dirty="0"/>
              <a:t>Online Learning and Blended Classrooms</a:t>
            </a:r>
          </a:p>
          <a:p>
            <a:pPr marL="285750" indent="-285750">
              <a:buFont typeface="Wingdings" panose="05000000000000000000" pitchFamily="2" charset="2"/>
              <a:buChar char="Ø"/>
            </a:pPr>
            <a:r>
              <a:rPr lang="en-US" sz="3200" dirty="0"/>
              <a:t>Project-Based Activities Incorporating Technology</a:t>
            </a:r>
          </a:p>
          <a:p>
            <a:pPr marL="285750" indent="-285750">
              <a:buFont typeface="Wingdings" panose="05000000000000000000" pitchFamily="2" charset="2"/>
              <a:buChar char="Ø"/>
            </a:pPr>
            <a:r>
              <a:rPr lang="en-US" sz="3200" dirty="0"/>
              <a:t>Game-Based Learning and Assessment</a:t>
            </a:r>
          </a:p>
          <a:p>
            <a:pPr marL="285750" indent="-285750">
              <a:buFont typeface="Wingdings" panose="05000000000000000000" pitchFamily="2" charset="2"/>
              <a:buChar char="Ø"/>
            </a:pPr>
            <a:r>
              <a:rPr lang="en-US" sz="3200" dirty="0"/>
              <a:t>Learning with Mobile and Handheld Devices</a:t>
            </a:r>
          </a:p>
          <a:p>
            <a:pPr marL="285750" indent="-285750">
              <a:buFont typeface="Wingdings" panose="05000000000000000000" pitchFamily="2" charset="2"/>
              <a:buChar char="Ø"/>
            </a:pPr>
            <a:r>
              <a:rPr lang="en-US" sz="3200" dirty="0"/>
              <a:t>Instructional Tools like Interactive Whiteboards and Student Response Systems</a:t>
            </a:r>
          </a:p>
          <a:p>
            <a:pPr marL="285750" indent="-285750">
              <a:buFont typeface="Wingdings" panose="05000000000000000000" pitchFamily="2" charset="2"/>
              <a:buChar char="Ø"/>
            </a:pPr>
            <a:r>
              <a:rPr lang="en-US" sz="3200" dirty="0"/>
              <a:t>Web-Based Projects, Explorations, and Research</a:t>
            </a:r>
          </a:p>
          <a:p>
            <a:pPr marL="285750" indent="-285750">
              <a:buFont typeface="Wingdings" panose="05000000000000000000" pitchFamily="2" charset="2"/>
              <a:buChar char="Ø"/>
            </a:pPr>
            <a:r>
              <a:rPr lang="en-US" sz="3200" dirty="0"/>
              <a:t>Student-Created Media like Podcasts, Videos, or Slideshows</a:t>
            </a:r>
          </a:p>
          <a:p>
            <a:pPr marL="285750" indent="-285750">
              <a:buFont typeface="Wingdings" panose="05000000000000000000" pitchFamily="2" charset="2"/>
              <a:buChar char="Ø"/>
            </a:pPr>
            <a:r>
              <a:rPr lang="en-US" sz="3200" dirty="0"/>
              <a:t>Collaborative Online Tools like Wikis or Google Docs, Confluence</a:t>
            </a:r>
          </a:p>
          <a:p>
            <a:pPr marL="285750" indent="-285750">
              <a:buFont typeface="Wingdings" panose="05000000000000000000" pitchFamily="2" charset="2"/>
              <a:buChar char="Ø"/>
            </a:pPr>
            <a:r>
              <a:rPr lang="en-US" sz="3200" dirty="0"/>
              <a:t>Using Social Media to Engage Students</a:t>
            </a:r>
          </a:p>
          <a:p>
            <a:endParaRPr lang="en-US" sz="3200" dirty="0"/>
          </a:p>
        </p:txBody>
      </p:sp>
      <p:pic>
        <p:nvPicPr>
          <p:cNvPr id="6" name="Picture 4" descr="Tharaka University College - Home | Facebook">
            <a:extLst>
              <a:ext uri="{FF2B5EF4-FFF2-40B4-BE49-F238E27FC236}">
                <a16:creationId xmlns:a16="http://schemas.microsoft.com/office/drawing/2014/main" id="{9A2E5938-BF7B-614F-AFA7-BC75603EC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7580" y="5537199"/>
            <a:ext cx="1314420" cy="132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370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1A1BFA-F8E3-49E5-B9A7-ABFCFF7045A5}"/>
              </a:ext>
            </a:extLst>
          </p:cNvPr>
          <p:cNvPicPr>
            <a:picLocks noChangeAspect="1"/>
          </p:cNvPicPr>
          <p:nvPr/>
        </p:nvPicPr>
        <p:blipFill rotWithShape="1">
          <a:blip r:embed="rId2"/>
          <a:srcRect t="68063"/>
          <a:stretch/>
        </p:blipFill>
        <p:spPr bwMode="auto">
          <a:xfrm>
            <a:off x="0" y="5732939"/>
            <a:ext cx="12191999" cy="1125061"/>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ctrTitle"/>
          </p:nvPr>
        </p:nvSpPr>
        <p:spPr>
          <a:xfrm>
            <a:off x="997615" y="0"/>
            <a:ext cx="9916191" cy="1232839"/>
          </a:xfrm>
        </p:spPr>
        <p:txBody>
          <a:bodyPr/>
          <a:lstStyle/>
          <a:p>
            <a:pPr algn="l"/>
            <a:r>
              <a:rPr lang="en-US" sz="3200" b="1" dirty="0">
                <a:solidFill>
                  <a:srgbClr val="002060"/>
                </a:solidFill>
                <a:latin typeface="arial" panose="020B0604020202020204" pitchFamily="34" charset="0"/>
              </a:rPr>
              <a:t>New technologies in Teaching and Learning Processes </a:t>
            </a:r>
          </a:p>
        </p:txBody>
      </p:sp>
      <p:sp>
        <p:nvSpPr>
          <p:cNvPr id="3" name="Rectangle 2"/>
          <p:cNvSpPr/>
          <p:nvPr/>
        </p:nvSpPr>
        <p:spPr>
          <a:xfrm>
            <a:off x="619433" y="1232839"/>
            <a:ext cx="11371006" cy="5509200"/>
          </a:xfrm>
          <a:prstGeom prst="rect">
            <a:avLst/>
          </a:prstGeom>
        </p:spPr>
        <p:txBody>
          <a:bodyPr wrap="square">
            <a:spAutoFit/>
          </a:bodyPr>
          <a:lstStyle/>
          <a:p>
            <a:pPr marL="285750" indent="-285750">
              <a:buFont typeface="Wingdings" panose="05000000000000000000" pitchFamily="2" charset="2"/>
              <a:buChar char="Ø"/>
            </a:pPr>
            <a:r>
              <a:rPr lang="en-US" sz="3200" dirty="0"/>
              <a:t>eLearning – Virtual Learning Environments (VLEs)</a:t>
            </a:r>
          </a:p>
          <a:p>
            <a:pPr marL="285750" indent="-285750">
              <a:buFont typeface="Wingdings" panose="05000000000000000000" pitchFamily="2" charset="2"/>
              <a:buChar char="Ø"/>
            </a:pPr>
            <a:r>
              <a:rPr lang="en-US" sz="3200" dirty="0"/>
              <a:t>Video-Assisted Learning</a:t>
            </a:r>
          </a:p>
          <a:p>
            <a:pPr marL="285750" indent="-285750">
              <a:buFont typeface="Wingdings" panose="05000000000000000000" pitchFamily="2" charset="2"/>
              <a:buChar char="Ø"/>
            </a:pPr>
            <a:r>
              <a:rPr lang="en-US" sz="3200" dirty="0"/>
              <a:t>Immersive Learning With Virtual Reality and Augmented Reality</a:t>
            </a:r>
          </a:p>
          <a:p>
            <a:pPr marL="285750" indent="-285750">
              <a:buFont typeface="Wingdings" panose="05000000000000000000" pitchFamily="2" charset="2"/>
              <a:buChar char="Ø"/>
            </a:pPr>
            <a:r>
              <a:rPr lang="en-US" sz="3200" dirty="0" err="1"/>
              <a:t>Blockchain</a:t>
            </a:r>
            <a:r>
              <a:rPr lang="en-US" sz="3200" dirty="0"/>
              <a:t> Technology</a:t>
            </a:r>
          </a:p>
          <a:p>
            <a:pPr marL="285750" indent="-285750">
              <a:buFont typeface="Wingdings" panose="05000000000000000000" pitchFamily="2" charset="2"/>
              <a:buChar char="Ø"/>
            </a:pPr>
            <a:r>
              <a:rPr lang="en-US" sz="3200" dirty="0"/>
              <a:t>Big Data</a:t>
            </a:r>
          </a:p>
          <a:p>
            <a:pPr marL="285750" indent="-285750">
              <a:buFont typeface="Wingdings" panose="05000000000000000000" pitchFamily="2" charset="2"/>
              <a:buChar char="Ø"/>
            </a:pPr>
            <a:r>
              <a:rPr lang="en-US" sz="3200" dirty="0"/>
              <a:t>Artificial Intelligence (AI)</a:t>
            </a:r>
          </a:p>
          <a:p>
            <a:pPr marL="285750" indent="-285750">
              <a:buFont typeface="Wingdings" panose="05000000000000000000" pitchFamily="2" charset="2"/>
              <a:buChar char="Ø"/>
            </a:pPr>
            <a:r>
              <a:rPr lang="en-US" sz="3200" dirty="0"/>
              <a:t>Social Media In Learning</a:t>
            </a:r>
          </a:p>
          <a:p>
            <a:pPr marL="285750" indent="-285750">
              <a:buFont typeface="Wingdings" panose="05000000000000000000" pitchFamily="2" charset="2"/>
              <a:buChar char="Ø"/>
            </a:pPr>
            <a:r>
              <a:rPr lang="en-US" sz="3200" dirty="0"/>
              <a:t>Learning Analytics</a:t>
            </a:r>
          </a:p>
          <a:p>
            <a:pPr marL="285750" indent="-285750">
              <a:buFont typeface="Wingdings" panose="05000000000000000000" pitchFamily="2" charset="2"/>
              <a:buChar char="Ø"/>
            </a:pPr>
            <a:r>
              <a:rPr lang="en-US" sz="3200" dirty="0"/>
              <a:t>Gamification</a:t>
            </a:r>
          </a:p>
          <a:p>
            <a:pPr marL="285750" indent="-285750">
              <a:buFont typeface="Wingdings" panose="05000000000000000000" pitchFamily="2" charset="2"/>
              <a:buChar char="Ø"/>
            </a:pPr>
            <a:r>
              <a:rPr lang="en-US" sz="3200" dirty="0"/>
              <a:t>Science, Technology, Engineering and Mathematics - driving innovation in teaching and learning</a:t>
            </a:r>
          </a:p>
        </p:txBody>
      </p:sp>
      <p:pic>
        <p:nvPicPr>
          <p:cNvPr id="4" name="Picture 4" descr="Tharaka University College - Home | Facebook">
            <a:extLst>
              <a:ext uri="{FF2B5EF4-FFF2-40B4-BE49-F238E27FC236}">
                <a16:creationId xmlns:a16="http://schemas.microsoft.com/office/drawing/2014/main" id="{066E752E-719D-4A45-BF35-910D0AE4E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7580" y="5537199"/>
            <a:ext cx="1314420" cy="132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926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994730-2DBF-49E4-A4E8-C61C7C7C4C2B}"/>
              </a:ext>
            </a:extLst>
          </p:cNvPr>
          <p:cNvPicPr>
            <a:picLocks noChangeAspect="1"/>
          </p:cNvPicPr>
          <p:nvPr/>
        </p:nvPicPr>
        <p:blipFill rotWithShape="1">
          <a:blip r:embed="rId2"/>
          <a:srcRect t="68063"/>
          <a:stretch/>
        </p:blipFill>
        <p:spPr bwMode="auto">
          <a:xfrm>
            <a:off x="0" y="5732939"/>
            <a:ext cx="12191999" cy="1125061"/>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title"/>
          </p:nvPr>
        </p:nvSpPr>
        <p:spPr>
          <a:xfrm>
            <a:off x="838200" y="18255"/>
            <a:ext cx="10515600" cy="1325563"/>
          </a:xfrm>
        </p:spPr>
        <p:txBody>
          <a:bodyPr/>
          <a:lstStyle/>
          <a:p>
            <a:r>
              <a:rPr lang="en-US" b="1" dirty="0">
                <a:solidFill>
                  <a:schemeClr val="tx1"/>
                </a:solidFill>
              </a:rPr>
              <a:t>Conclusion</a:t>
            </a:r>
          </a:p>
        </p:txBody>
      </p:sp>
      <p:sp>
        <p:nvSpPr>
          <p:cNvPr id="3" name="Content Placeholder 2"/>
          <p:cNvSpPr>
            <a:spLocks noGrp="1"/>
          </p:cNvSpPr>
          <p:nvPr>
            <p:ph idx="1"/>
          </p:nvPr>
        </p:nvSpPr>
        <p:spPr>
          <a:xfrm>
            <a:off x="838200" y="1253331"/>
            <a:ext cx="10515600" cy="4351338"/>
          </a:xfrm>
        </p:spPr>
        <p:txBody>
          <a:bodyPr>
            <a:noAutofit/>
          </a:bodyPr>
          <a:lstStyle/>
          <a:p>
            <a:r>
              <a:rPr lang="en-US" sz="3200" dirty="0"/>
              <a:t>ICT in education </a:t>
            </a:r>
            <a:r>
              <a:rPr lang="en-US" sz="3200" b="1" dirty="0"/>
              <a:t>improves engagement and knowledge retention</a:t>
            </a:r>
            <a:r>
              <a:rPr lang="en-US" sz="3200" dirty="0"/>
              <a:t>: When ICT is integrated into lessons, students become more engaged in their work. This is because technology provides different opportunities to make it more fun and enjoyable in terms of teaching the same things in different ways.</a:t>
            </a:r>
          </a:p>
          <a:p>
            <a:r>
              <a:rPr lang="en-US" sz="3200" dirty="0"/>
              <a:t> </a:t>
            </a:r>
            <a:r>
              <a:rPr lang="en-US" sz="3200" b="1" dirty="0"/>
              <a:t>ICT can lead to improve students' learning as well as better pedagogical practices</a:t>
            </a:r>
          </a:p>
          <a:p>
            <a:r>
              <a:rPr lang="en-US" sz="3200" dirty="0"/>
              <a:t>Use ICT to improve true value of in learning, inspiring learners, and making education more relevant and empowering</a:t>
            </a:r>
            <a:endParaRPr lang="en-US" sz="3200" b="1" dirty="0"/>
          </a:p>
          <a:p>
            <a:endParaRPr lang="en-US" sz="3200" dirty="0"/>
          </a:p>
        </p:txBody>
      </p:sp>
      <p:sp>
        <p:nvSpPr>
          <p:cNvPr id="4" name="Footer Placeholder 3">
            <a:extLst>
              <a:ext uri="{FF2B5EF4-FFF2-40B4-BE49-F238E27FC236}">
                <a16:creationId xmlns:a16="http://schemas.microsoft.com/office/drawing/2014/main" id="{BA0ADA72-D833-ED46-9400-F9C1A9EB40F7}"/>
              </a:ext>
            </a:extLst>
          </p:cNvPr>
          <p:cNvSpPr>
            <a:spLocks noGrp="1"/>
          </p:cNvSpPr>
          <p:nvPr>
            <p:ph type="ftr" sz="quarter" idx="11"/>
          </p:nvPr>
        </p:nvSpPr>
        <p:spPr/>
        <p:txBody>
          <a:bodyPr/>
          <a:lstStyle/>
          <a:p>
            <a:r>
              <a:rPr lang="en-US" dirty="0">
                <a:solidFill>
                  <a:schemeClr val="bg1"/>
                </a:solidFill>
              </a:rPr>
              <a:t>ICT &amp; University Teaching II</a:t>
            </a:r>
          </a:p>
        </p:txBody>
      </p:sp>
      <p:pic>
        <p:nvPicPr>
          <p:cNvPr id="5" name="Picture 4" descr="Tharaka University College - Home | Facebook">
            <a:extLst>
              <a:ext uri="{FF2B5EF4-FFF2-40B4-BE49-F238E27FC236}">
                <a16:creationId xmlns:a16="http://schemas.microsoft.com/office/drawing/2014/main" id="{71F3DBD1-7C19-2947-AFE1-04A89228A6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7580" y="5537199"/>
            <a:ext cx="1314420" cy="132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011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C7066A0-705B-409E-BC2C-1098C86AF0FE}"/>
              </a:ext>
            </a:extLst>
          </p:cNvPr>
          <p:cNvPicPr>
            <a:picLocks noChangeAspect="1"/>
          </p:cNvPicPr>
          <p:nvPr/>
        </p:nvPicPr>
        <p:blipFill rotWithShape="1">
          <a:blip r:embed="rId2"/>
          <a:srcRect t="68063"/>
          <a:stretch/>
        </p:blipFill>
        <p:spPr bwMode="auto">
          <a:xfrm>
            <a:off x="0" y="5732939"/>
            <a:ext cx="12191999" cy="1125061"/>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title"/>
          </p:nvPr>
        </p:nvSpPr>
        <p:spPr>
          <a:xfrm>
            <a:off x="1591189" y="3790"/>
            <a:ext cx="8596668" cy="1113016"/>
          </a:xfrm>
        </p:spPr>
        <p:txBody>
          <a:bodyPr>
            <a:normAutofit/>
          </a:bodyPr>
          <a:lstStyle/>
          <a:p>
            <a:pPr algn="ctr"/>
            <a:r>
              <a:rPr lang="en-US" b="1" dirty="0">
                <a:solidFill>
                  <a:schemeClr val="tx1"/>
                </a:solidFill>
              </a:rPr>
              <a:t>DEMO &amp; PRACTICALS</a:t>
            </a:r>
          </a:p>
        </p:txBody>
      </p:sp>
      <p:sp>
        <p:nvSpPr>
          <p:cNvPr id="3" name="Footer Placeholder 2">
            <a:extLst>
              <a:ext uri="{FF2B5EF4-FFF2-40B4-BE49-F238E27FC236}">
                <a16:creationId xmlns:a16="http://schemas.microsoft.com/office/drawing/2014/main" id="{6C97D774-C74A-254A-B4D6-D66250B1123B}"/>
              </a:ext>
            </a:extLst>
          </p:cNvPr>
          <p:cNvSpPr>
            <a:spLocks noGrp="1"/>
          </p:cNvSpPr>
          <p:nvPr>
            <p:ph type="ftr" sz="quarter" idx="11"/>
          </p:nvPr>
        </p:nvSpPr>
        <p:spPr/>
        <p:txBody>
          <a:bodyPr/>
          <a:lstStyle/>
          <a:p>
            <a:r>
              <a:rPr lang="en-US" dirty="0">
                <a:solidFill>
                  <a:schemeClr val="bg1"/>
                </a:solidFill>
              </a:rPr>
              <a:t>ICT &amp; University Teaching II</a:t>
            </a:r>
          </a:p>
        </p:txBody>
      </p:sp>
      <p:pic>
        <p:nvPicPr>
          <p:cNvPr id="6" name="Picture 4" descr="Tharaka University College - Home | Facebook">
            <a:extLst>
              <a:ext uri="{FF2B5EF4-FFF2-40B4-BE49-F238E27FC236}">
                <a16:creationId xmlns:a16="http://schemas.microsoft.com/office/drawing/2014/main" id="{93299D3B-D66F-6A47-877A-8DAEE9262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7580" y="5537199"/>
            <a:ext cx="1314420" cy="1320801"/>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6650434C-2C37-2E40-B2EC-DCF557734500}"/>
              </a:ext>
            </a:extLst>
          </p:cNvPr>
          <p:cNvSpPr>
            <a:spLocks noGrp="1"/>
          </p:cNvSpPr>
          <p:nvPr>
            <p:ph idx="1"/>
          </p:nvPr>
        </p:nvSpPr>
        <p:spPr>
          <a:xfrm>
            <a:off x="265471" y="888205"/>
            <a:ext cx="11651226" cy="5833269"/>
          </a:xfrm>
        </p:spPr>
        <p:txBody>
          <a:bodyPr>
            <a:noAutofit/>
          </a:bodyPr>
          <a:lstStyle/>
          <a:p>
            <a:pPr marL="514350" indent="-514350">
              <a:buFont typeface="+mj-lt"/>
              <a:buAutoNum type="arabicPeriod"/>
            </a:pPr>
            <a:r>
              <a:rPr lang="en-US" sz="3200" dirty="0"/>
              <a:t>Logging into the LMS</a:t>
            </a:r>
          </a:p>
          <a:p>
            <a:pPr marL="514350" indent="-514350">
              <a:buFont typeface="+mj-lt"/>
              <a:buAutoNum type="arabicPeriod"/>
            </a:pPr>
            <a:r>
              <a:rPr lang="en-US" sz="3200" dirty="0"/>
              <a:t>Accessing the pre-created courses in the LMS</a:t>
            </a:r>
          </a:p>
          <a:p>
            <a:pPr marL="514350" indent="-514350">
              <a:buFont typeface="+mj-lt"/>
              <a:buAutoNum type="arabicPeriod"/>
            </a:pPr>
            <a:r>
              <a:rPr lang="en-US" sz="3200" dirty="0"/>
              <a:t>Embedding teaching materials, Video Conferencing Links and Discussion Forums in the LMS</a:t>
            </a:r>
          </a:p>
          <a:p>
            <a:pPr marL="514350" indent="-514350">
              <a:buFont typeface="+mj-lt"/>
              <a:buAutoNum type="arabicPeriod"/>
            </a:pPr>
            <a:r>
              <a:rPr lang="en-US" sz="3200" dirty="0"/>
              <a:t>Adding students to a course in the LMS</a:t>
            </a:r>
          </a:p>
          <a:p>
            <a:pPr marL="514350" indent="-514350">
              <a:buFont typeface="+mj-lt"/>
              <a:buAutoNum type="arabicPeriod"/>
            </a:pPr>
            <a:r>
              <a:rPr lang="en-US" sz="3200" dirty="0"/>
              <a:t>Monitoring student progress and creating assessments in the LMS</a:t>
            </a:r>
          </a:p>
          <a:p>
            <a:pPr marL="514350" indent="-514350">
              <a:buFont typeface="+mj-lt"/>
              <a:buAutoNum type="arabicPeriod"/>
            </a:pPr>
            <a:r>
              <a:rPr lang="en-US" sz="3200" dirty="0"/>
              <a:t>Understanding the existing restrictions and creating restrictions in the LMS</a:t>
            </a:r>
          </a:p>
          <a:p>
            <a:pPr marL="514350" indent="-514350">
              <a:buFont typeface="+mj-lt"/>
              <a:buAutoNum type="arabicPeriod"/>
            </a:pPr>
            <a:r>
              <a:rPr lang="en-US" sz="3200" dirty="0"/>
              <a:t>Applying ICT tools (Web Captioner, OER, </a:t>
            </a:r>
            <a:r>
              <a:rPr lang="en-US" sz="3200" dirty="0" err="1"/>
              <a:t>Mathtype</a:t>
            </a:r>
            <a:r>
              <a:rPr lang="en-US" sz="3200" dirty="0"/>
              <a:t>, Simulations)</a:t>
            </a:r>
          </a:p>
          <a:p>
            <a:pPr marL="514350" indent="-514350">
              <a:buFont typeface="+mj-lt"/>
              <a:buAutoNum type="arabicPeriod"/>
            </a:pPr>
            <a:r>
              <a:rPr lang="en-US" sz="3200" dirty="0"/>
              <a:t>Accessing the institutional repository and </a:t>
            </a:r>
            <a:r>
              <a:rPr lang="en-US" sz="3200" dirty="0" err="1"/>
              <a:t>MyLOFT</a:t>
            </a:r>
            <a:endParaRPr lang="en-US" sz="3200" dirty="0"/>
          </a:p>
        </p:txBody>
      </p:sp>
    </p:spTree>
    <p:extLst>
      <p:ext uri="{BB962C8B-B14F-4D97-AF65-F5344CB8AC3E}">
        <p14:creationId xmlns:p14="http://schemas.microsoft.com/office/powerpoint/2010/main" val="1615738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006F53-A254-4D49-A306-4A2ACF7D91DA}"/>
              </a:ext>
            </a:extLst>
          </p:cNvPr>
          <p:cNvPicPr>
            <a:picLocks noChangeAspect="1"/>
          </p:cNvPicPr>
          <p:nvPr/>
        </p:nvPicPr>
        <p:blipFill rotWithShape="1">
          <a:blip r:embed="rId2"/>
          <a:srcRect t="68063"/>
          <a:stretch/>
        </p:blipFill>
        <p:spPr bwMode="auto">
          <a:xfrm>
            <a:off x="0" y="5732939"/>
            <a:ext cx="12191999" cy="1125061"/>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title"/>
          </p:nvPr>
        </p:nvSpPr>
        <p:spPr>
          <a:xfrm>
            <a:off x="1591189" y="3790"/>
            <a:ext cx="8596668" cy="1113016"/>
          </a:xfrm>
        </p:spPr>
        <p:txBody>
          <a:bodyPr>
            <a:normAutofit/>
          </a:bodyPr>
          <a:lstStyle/>
          <a:p>
            <a:pPr algn="ctr"/>
            <a:r>
              <a:rPr lang="en-US" b="1" dirty="0"/>
              <a:t>WAY FORWARD</a:t>
            </a:r>
            <a:endParaRPr lang="en-US" b="1" dirty="0">
              <a:solidFill>
                <a:schemeClr val="tx1"/>
              </a:solidFill>
            </a:endParaRPr>
          </a:p>
        </p:txBody>
      </p:sp>
      <p:sp>
        <p:nvSpPr>
          <p:cNvPr id="3" name="Footer Placeholder 2">
            <a:extLst>
              <a:ext uri="{FF2B5EF4-FFF2-40B4-BE49-F238E27FC236}">
                <a16:creationId xmlns:a16="http://schemas.microsoft.com/office/drawing/2014/main" id="{6C97D774-C74A-254A-B4D6-D66250B1123B}"/>
              </a:ext>
            </a:extLst>
          </p:cNvPr>
          <p:cNvSpPr>
            <a:spLocks noGrp="1"/>
          </p:cNvSpPr>
          <p:nvPr>
            <p:ph type="ftr" sz="quarter" idx="11"/>
          </p:nvPr>
        </p:nvSpPr>
        <p:spPr>
          <a:xfrm>
            <a:off x="4038600" y="6356350"/>
            <a:ext cx="4114800" cy="263111"/>
          </a:xfrm>
        </p:spPr>
        <p:txBody>
          <a:bodyPr/>
          <a:lstStyle/>
          <a:p>
            <a:r>
              <a:rPr lang="en-US" dirty="0">
                <a:solidFill>
                  <a:schemeClr val="bg1"/>
                </a:solidFill>
              </a:rPr>
              <a:t>ICT &amp; University Teaching II</a:t>
            </a:r>
          </a:p>
        </p:txBody>
      </p:sp>
      <p:pic>
        <p:nvPicPr>
          <p:cNvPr id="6" name="Picture 4" descr="Tharaka University College - Home | Facebook">
            <a:extLst>
              <a:ext uri="{FF2B5EF4-FFF2-40B4-BE49-F238E27FC236}">
                <a16:creationId xmlns:a16="http://schemas.microsoft.com/office/drawing/2014/main" id="{93299D3B-D66F-6A47-877A-8DAEE9262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7580" y="5537199"/>
            <a:ext cx="1314420" cy="1320801"/>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6650434C-2C37-2E40-B2EC-DCF557734500}"/>
              </a:ext>
            </a:extLst>
          </p:cNvPr>
          <p:cNvSpPr>
            <a:spLocks noGrp="1"/>
          </p:cNvSpPr>
          <p:nvPr>
            <p:ph idx="1"/>
          </p:nvPr>
        </p:nvSpPr>
        <p:spPr>
          <a:xfrm>
            <a:off x="265471" y="888205"/>
            <a:ext cx="11651226" cy="5833269"/>
          </a:xfrm>
        </p:spPr>
        <p:txBody>
          <a:bodyPr>
            <a:noAutofit/>
          </a:bodyPr>
          <a:lstStyle/>
          <a:p>
            <a:pPr marL="514350" indent="-514350">
              <a:buFont typeface="+mj-lt"/>
              <a:buAutoNum type="arabicPeriod"/>
            </a:pPr>
            <a:r>
              <a:rPr lang="en-US" sz="3200" dirty="0">
                <a:hlinkClick r:id="rId4"/>
              </a:rPr>
              <a:t>E</a:t>
            </a:r>
            <a:r>
              <a:rPr lang="en-US" sz="3200" dirty="0"/>
              <a:t>nroll and complete “ICT Integration in Teaching and Learning” </a:t>
            </a:r>
            <a:r>
              <a:rPr lang="en-US" sz="3200" dirty="0">
                <a:hlinkClick r:id="rId4"/>
              </a:rPr>
              <a:t>https://www.open.edu/openlearncreate/mod/oucontent/view.php?id=142559</a:t>
            </a:r>
            <a:r>
              <a:rPr lang="en-US" sz="3200" dirty="0"/>
              <a:t> – Date ?</a:t>
            </a:r>
          </a:p>
          <a:p>
            <a:pPr marL="514350" indent="-514350">
              <a:buFont typeface="+mj-lt"/>
              <a:buAutoNum type="arabicPeriod"/>
            </a:pPr>
            <a:r>
              <a:rPr lang="en-US" sz="3200" dirty="0"/>
              <a:t>Avail digital notes for all units taught each semester on the University LMS – Date ?</a:t>
            </a:r>
          </a:p>
          <a:p>
            <a:pPr marL="514350" indent="-514350">
              <a:buFont typeface="+mj-lt"/>
              <a:buAutoNum type="arabicPeriod"/>
            </a:pPr>
            <a:r>
              <a:rPr lang="en-US" sz="3200" dirty="0"/>
              <a:t>Liaise with Departmental </a:t>
            </a:r>
            <a:r>
              <a:rPr lang="en-US" sz="3200" dirty="0" err="1"/>
              <a:t>ODeL</a:t>
            </a:r>
            <a:r>
              <a:rPr lang="en-US" sz="3200" dirty="0"/>
              <a:t> Coordinators in continual development of </a:t>
            </a:r>
            <a:r>
              <a:rPr lang="en-US" sz="3200" dirty="0" err="1"/>
              <a:t>ODeL</a:t>
            </a:r>
            <a:r>
              <a:rPr lang="en-US" sz="3200" dirty="0"/>
              <a:t> Modules – Date ?</a:t>
            </a:r>
          </a:p>
          <a:p>
            <a:pPr marL="514350" indent="-514350">
              <a:buFont typeface="+mj-lt"/>
              <a:buAutoNum type="arabicPeriod"/>
            </a:pPr>
            <a:r>
              <a:rPr lang="en-US" sz="3200" dirty="0"/>
              <a:t>Avail all publications for upload in the institutional repository – Date ?</a:t>
            </a:r>
          </a:p>
          <a:p>
            <a:pPr marL="514350" indent="-514350">
              <a:buFont typeface="+mj-lt"/>
              <a:buAutoNum type="arabicPeriod"/>
            </a:pPr>
            <a:r>
              <a:rPr lang="en-US" sz="3200" dirty="0"/>
              <a:t>Develop a personal action plan for integrating ICT into your teaching and learning – Date ?</a:t>
            </a:r>
          </a:p>
        </p:txBody>
      </p:sp>
    </p:spTree>
    <p:extLst>
      <p:ext uri="{BB962C8B-B14F-4D97-AF65-F5344CB8AC3E}">
        <p14:creationId xmlns:p14="http://schemas.microsoft.com/office/powerpoint/2010/main" val="346371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CE5862E-4A5C-430D-AD2B-161DF0D6C3B1}"/>
              </a:ext>
            </a:extLst>
          </p:cNvPr>
          <p:cNvPicPr>
            <a:picLocks noChangeAspect="1"/>
          </p:cNvPicPr>
          <p:nvPr/>
        </p:nvPicPr>
        <p:blipFill rotWithShape="1">
          <a:blip r:embed="rId2"/>
          <a:srcRect t="68063"/>
          <a:stretch/>
        </p:blipFill>
        <p:spPr bwMode="auto">
          <a:xfrm>
            <a:off x="0" y="5732939"/>
            <a:ext cx="12191999" cy="1125061"/>
          </a:xfrm>
          <a:prstGeom prst="rect">
            <a:avLst/>
          </a:prstGeom>
          <a:ln>
            <a:noFill/>
          </a:ln>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337C1F5C-7A0B-0844-8624-DEB0C2573A14}"/>
              </a:ext>
            </a:extLst>
          </p:cNvPr>
          <p:cNvSpPr>
            <a:spLocks noGrp="1"/>
          </p:cNvSpPr>
          <p:nvPr>
            <p:ph type="title"/>
          </p:nvPr>
        </p:nvSpPr>
        <p:spPr/>
        <p:txBody>
          <a:bodyPr/>
          <a:lstStyle/>
          <a:p>
            <a:r>
              <a:rPr lang="en-KE" b="1" dirty="0"/>
              <a:t>SESSION OVERVIEW </a:t>
            </a:r>
          </a:p>
        </p:txBody>
      </p:sp>
      <p:sp>
        <p:nvSpPr>
          <p:cNvPr id="3" name="Content Placeholder 2">
            <a:extLst>
              <a:ext uri="{FF2B5EF4-FFF2-40B4-BE49-F238E27FC236}">
                <a16:creationId xmlns:a16="http://schemas.microsoft.com/office/drawing/2014/main" id="{AA8B899F-4182-5343-8FFE-A5B0710AC730}"/>
              </a:ext>
            </a:extLst>
          </p:cNvPr>
          <p:cNvSpPr>
            <a:spLocks noGrp="1"/>
          </p:cNvSpPr>
          <p:nvPr>
            <p:ph idx="1"/>
          </p:nvPr>
        </p:nvSpPr>
        <p:spPr/>
        <p:txBody>
          <a:bodyPr>
            <a:normAutofit/>
          </a:bodyPr>
          <a:lstStyle/>
          <a:p>
            <a:r>
              <a:rPr lang="en-KE" sz="3200" dirty="0"/>
              <a:t>Presentation – 2</a:t>
            </a:r>
            <a:r>
              <a:rPr lang="en-US" sz="3200" dirty="0"/>
              <a:t>5</a:t>
            </a:r>
            <a:r>
              <a:rPr lang="en-KE" sz="3200" dirty="0"/>
              <a:t> Minutes</a:t>
            </a:r>
          </a:p>
          <a:p>
            <a:r>
              <a:rPr lang="en-KE" sz="3200" dirty="0"/>
              <a:t>Demo &amp; Practicals – </a:t>
            </a:r>
            <a:r>
              <a:rPr lang="en-US" sz="3200" dirty="0"/>
              <a:t>55</a:t>
            </a:r>
            <a:r>
              <a:rPr lang="en-KE" sz="3200" dirty="0"/>
              <a:t> Minutes</a:t>
            </a:r>
          </a:p>
          <a:p>
            <a:r>
              <a:rPr lang="en-KE" sz="3200" dirty="0"/>
              <a:t>Way Forward</a:t>
            </a:r>
            <a:r>
              <a:rPr lang="en-US" sz="3200" dirty="0"/>
              <a:t> </a:t>
            </a:r>
            <a:r>
              <a:rPr lang="en-KE" sz="3200" dirty="0"/>
              <a:t>– </a:t>
            </a:r>
            <a:r>
              <a:rPr lang="en-US" sz="3200" dirty="0"/>
              <a:t>1</a:t>
            </a:r>
            <a:r>
              <a:rPr lang="en-KE" sz="3200" dirty="0"/>
              <a:t>0 Minutes</a:t>
            </a:r>
          </a:p>
        </p:txBody>
      </p:sp>
      <p:sp>
        <p:nvSpPr>
          <p:cNvPr id="4" name="Footer Placeholder 3">
            <a:extLst>
              <a:ext uri="{FF2B5EF4-FFF2-40B4-BE49-F238E27FC236}">
                <a16:creationId xmlns:a16="http://schemas.microsoft.com/office/drawing/2014/main" id="{51069120-F08A-5346-ACFD-F6361543BAC4}"/>
              </a:ext>
            </a:extLst>
          </p:cNvPr>
          <p:cNvSpPr>
            <a:spLocks noGrp="1"/>
          </p:cNvSpPr>
          <p:nvPr>
            <p:ph type="ftr" sz="quarter" idx="11"/>
          </p:nvPr>
        </p:nvSpPr>
        <p:spPr>
          <a:xfrm>
            <a:off x="4038599" y="6492875"/>
            <a:ext cx="4114800" cy="365125"/>
          </a:xfrm>
        </p:spPr>
        <p:txBody>
          <a:bodyPr/>
          <a:lstStyle/>
          <a:p>
            <a:r>
              <a:rPr lang="en-US" dirty="0">
                <a:solidFill>
                  <a:schemeClr val="bg1"/>
                </a:solidFill>
              </a:rPr>
              <a:t>ICT &amp; University Teaching II</a:t>
            </a:r>
          </a:p>
        </p:txBody>
      </p:sp>
      <p:pic>
        <p:nvPicPr>
          <p:cNvPr id="5" name="Picture 4" descr="Tharaka University College - Home | Facebook">
            <a:extLst>
              <a:ext uri="{FF2B5EF4-FFF2-40B4-BE49-F238E27FC236}">
                <a16:creationId xmlns:a16="http://schemas.microsoft.com/office/drawing/2014/main" id="{63F6BD2E-2338-A142-9C33-5595F80AA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7580" y="5537199"/>
            <a:ext cx="1314420" cy="132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921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C3CC67A-9A76-41C2-959C-B65FB711C1B1}"/>
              </a:ext>
            </a:extLst>
          </p:cNvPr>
          <p:cNvPicPr>
            <a:picLocks noChangeAspect="1"/>
          </p:cNvPicPr>
          <p:nvPr/>
        </p:nvPicPr>
        <p:blipFill rotWithShape="1">
          <a:blip r:embed="rId2"/>
          <a:srcRect t="68063"/>
          <a:stretch/>
        </p:blipFill>
        <p:spPr bwMode="auto">
          <a:xfrm>
            <a:off x="0" y="5732939"/>
            <a:ext cx="12191999" cy="1125061"/>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ctrTitle"/>
          </p:nvPr>
        </p:nvSpPr>
        <p:spPr>
          <a:xfrm>
            <a:off x="828067" y="553450"/>
            <a:ext cx="8216797" cy="754204"/>
          </a:xfrm>
        </p:spPr>
        <p:txBody>
          <a:bodyPr>
            <a:normAutofit/>
          </a:bodyPr>
          <a:lstStyle/>
          <a:p>
            <a:pPr algn="l"/>
            <a:r>
              <a:rPr lang="en-US" sz="4000" b="1" dirty="0">
                <a:solidFill>
                  <a:srgbClr val="002060"/>
                </a:solidFill>
                <a:latin typeface="arial" panose="020B0604020202020204" pitchFamily="34" charset="0"/>
              </a:rPr>
              <a:t>Why ICT-Pedagogy Integration?</a:t>
            </a:r>
          </a:p>
        </p:txBody>
      </p:sp>
      <p:sp>
        <p:nvSpPr>
          <p:cNvPr id="4" name="Rectangle 3"/>
          <p:cNvSpPr/>
          <p:nvPr/>
        </p:nvSpPr>
        <p:spPr>
          <a:xfrm>
            <a:off x="717176" y="1508490"/>
            <a:ext cx="11008659" cy="5016758"/>
          </a:xfrm>
          <a:prstGeom prst="rect">
            <a:avLst/>
          </a:prstGeom>
        </p:spPr>
        <p:txBody>
          <a:bodyPr wrap="square">
            <a:spAutoFit/>
          </a:bodyPr>
          <a:lstStyle/>
          <a:p>
            <a:pPr algn="l"/>
            <a:r>
              <a:rPr lang="en-US" sz="3200" b="0" i="0" dirty="0">
                <a:solidFill>
                  <a:srgbClr val="312B39"/>
                </a:solidFill>
                <a:effectLst/>
                <a:latin typeface="Arial" panose="020B0604020202020204" pitchFamily="34" charset="0"/>
              </a:rPr>
              <a:t>The </a:t>
            </a:r>
            <a:r>
              <a:rPr lang="en-US" sz="3200" b="1" i="1" u="sng" dirty="0">
                <a:solidFill>
                  <a:srgbClr val="BE550D"/>
                </a:solidFill>
                <a:effectLst/>
                <a:latin typeface="Arial" panose="020B0604020202020204" pitchFamily="34" charset="0"/>
                <a:hlinkClick r:id="rId3"/>
              </a:rPr>
              <a:t>UNESCO ICT Competency Framework for Teachers</a:t>
            </a:r>
            <a:r>
              <a:rPr lang="en-US" sz="3200" b="0" i="0" dirty="0">
                <a:solidFill>
                  <a:srgbClr val="312B39"/>
                </a:solidFill>
                <a:effectLst/>
                <a:latin typeface="Arial" panose="020B0604020202020204" pitchFamily="34" charset="0"/>
              </a:rPr>
              <a:t> (p. 21) states that:</a:t>
            </a:r>
          </a:p>
          <a:p>
            <a:pPr algn="l"/>
            <a:r>
              <a:rPr lang="en-US" sz="3200" b="0" i="0" dirty="0">
                <a:solidFill>
                  <a:srgbClr val="312B39"/>
                </a:solidFill>
                <a:effectLst/>
                <a:latin typeface="Arial" panose="020B0604020202020204" pitchFamily="34" charset="0"/>
              </a:rPr>
              <a:t>The successful integration of ICT into the learning environment will depend on the ability of teachers to </a:t>
            </a:r>
            <a:r>
              <a:rPr lang="en-US" sz="3200" b="0" i="0" dirty="0">
                <a:solidFill>
                  <a:srgbClr val="FF0000"/>
                </a:solidFill>
                <a:effectLst/>
                <a:latin typeface="Arial" panose="020B0604020202020204" pitchFamily="34" charset="0"/>
              </a:rPr>
              <a:t>structure learning in new ways</a:t>
            </a:r>
            <a:r>
              <a:rPr lang="en-US" sz="3200" b="0" i="0" dirty="0">
                <a:solidFill>
                  <a:srgbClr val="312B39"/>
                </a:solidFill>
                <a:effectLst/>
                <a:latin typeface="Arial" panose="020B0604020202020204" pitchFamily="34" charset="0"/>
              </a:rPr>
              <a:t>, to </a:t>
            </a:r>
            <a:r>
              <a:rPr lang="en-US" sz="3200" b="0" i="0" dirty="0">
                <a:solidFill>
                  <a:srgbClr val="FF0000"/>
                </a:solidFill>
                <a:effectLst/>
                <a:latin typeface="Arial" panose="020B0604020202020204" pitchFamily="34" charset="0"/>
              </a:rPr>
              <a:t>merge technology appropriately with a pedagogy</a:t>
            </a:r>
            <a:r>
              <a:rPr lang="en-US" sz="3200" b="0" i="0" dirty="0">
                <a:solidFill>
                  <a:srgbClr val="312B39"/>
                </a:solidFill>
                <a:effectLst/>
                <a:latin typeface="Arial" panose="020B0604020202020204" pitchFamily="34" charset="0"/>
              </a:rPr>
              <a:t>, </a:t>
            </a:r>
            <a:r>
              <a:rPr lang="en-US" sz="3200" b="0" i="0" dirty="0">
                <a:solidFill>
                  <a:srgbClr val="FF0000"/>
                </a:solidFill>
                <a:effectLst/>
                <a:latin typeface="Arial" panose="020B0604020202020204" pitchFamily="34" charset="0"/>
              </a:rPr>
              <a:t>develop socially active classrooms</a:t>
            </a:r>
            <a:r>
              <a:rPr lang="en-US" sz="3200" b="0" i="0" dirty="0">
                <a:solidFill>
                  <a:srgbClr val="312B39"/>
                </a:solidFill>
                <a:effectLst/>
                <a:latin typeface="Arial" panose="020B0604020202020204" pitchFamily="34" charset="0"/>
              </a:rPr>
              <a:t>, and </a:t>
            </a:r>
            <a:r>
              <a:rPr lang="en-US" sz="3200" b="0" i="0" dirty="0">
                <a:solidFill>
                  <a:srgbClr val="FF0000"/>
                </a:solidFill>
                <a:effectLst/>
                <a:latin typeface="Arial" panose="020B0604020202020204" pitchFamily="34" charset="0"/>
              </a:rPr>
              <a:t>encourage co-operative interaction and collaborative learning and group work</a:t>
            </a:r>
            <a:r>
              <a:rPr lang="en-US" sz="3200" b="0" i="0" dirty="0">
                <a:solidFill>
                  <a:srgbClr val="312B39"/>
                </a:solidFill>
                <a:effectLst/>
                <a:latin typeface="Arial" panose="020B0604020202020204" pitchFamily="34" charset="0"/>
              </a:rPr>
              <a:t>. For many, this requires a different set of skills from those they currently possess.</a:t>
            </a:r>
          </a:p>
        </p:txBody>
      </p:sp>
      <p:sp>
        <p:nvSpPr>
          <p:cNvPr id="8" name="Rectangle 7"/>
          <p:cNvSpPr/>
          <p:nvPr/>
        </p:nvSpPr>
        <p:spPr>
          <a:xfrm>
            <a:off x="1001862" y="4980178"/>
            <a:ext cx="6096000" cy="369332"/>
          </a:xfrm>
          <a:prstGeom prst="rect">
            <a:avLst/>
          </a:prstGeom>
        </p:spPr>
        <p:txBody>
          <a:bodyPr>
            <a:spAutoFit/>
          </a:bodyPr>
          <a:lstStyle/>
          <a:p>
            <a:r>
              <a:rPr lang="en-US" b="0" i="0" dirty="0">
                <a:solidFill>
                  <a:srgbClr val="484848"/>
                </a:solidFill>
                <a:effectLst/>
                <a:latin typeface="source_sans_prolight"/>
              </a:rPr>
              <a:t> </a:t>
            </a:r>
            <a:endParaRPr lang="en-US" dirty="0"/>
          </a:p>
        </p:txBody>
      </p:sp>
      <p:pic>
        <p:nvPicPr>
          <p:cNvPr id="5" name="Picture 4" descr="Tharaka University College - Home | Facebook">
            <a:extLst>
              <a:ext uri="{FF2B5EF4-FFF2-40B4-BE49-F238E27FC236}">
                <a16:creationId xmlns:a16="http://schemas.microsoft.com/office/drawing/2014/main" id="{7F0172D7-E2A3-4F47-BACF-D77B92E2B9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7580" y="5537199"/>
            <a:ext cx="1314420" cy="132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80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F664C4-DC6D-4F23-B4B3-BECFCF9FD6F8}"/>
              </a:ext>
            </a:extLst>
          </p:cNvPr>
          <p:cNvPicPr>
            <a:picLocks noChangeAspect="1"/>
          </p:cNvPicPr>
          <p:nvPr/>
        </p:nvPicPr>
        <p:blipFill rotWithShape="1">
          <a:blip r:embed="rId2"/>
          <a:srcRect t="68063"/>
          <a:stretch/>
        </p:blipFill>
        <p:spPr bwMode="auto">
          <a:xfrm>
            <a:off x="0" y="5732939"/>
            <a:ext cx="12191999" cy="1125061"/>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ctrTitle"/>
          </p:nvPr>
        </p:nvSpPr>
        <p:spPr>
          <a:xfrm>
            <a:off x="828067" y="553450"/>
            <a:ext cx="8216797" cy="754204"/>
          </a:xfrm>
        </p:spPr>
        <p:txBody>
          <a:bodyPr>
            <a:normAutofit/>
          </a:bodyPr>
          <a:lstStyle/>
          <a:p>
            <a:pPr algn="l"/>
            <a:r>
              <a:rPr lang="en-US" sz="4000" b="1" dirty="0">
                <a:solidFill>
                  <a:srgbClr val="002060"/>
                </a:solidFill>
                <a:latin typeface="arial" panose="020B0604020202020204" pitchFamily="34" charset="0"/>
              </a:rPr>
              <a:t>Why ICT-Pedagogy Integration?</a:t>
            </a:r>
          </a:p>
        </p:txBody>
      </p:sp>
      <p:sp>
        <p:nvSpPr>
          <p:cNvPr id="4" name="Rectangle 3"/>
          <p:cNvSpPr/>
          <p:nvPr/>
        </p:nvSpPr>
        <p:spPr>
          <a:xfrm>
            <a:off x="828067" y="1849635"/>
            <a:ext cx="10262720" cy="2554545"/>
          </a:xfrm>
          <a:prstGeom prst="rect">
            <a:avLst/>
          </a:prstGeom>
        </p:spPr>
        <p:txBody>
          <a:bodyPr wrap="square">
            <a:spAutoFit/>
          </a:bodyPr>
          <a:lstStyle/>
          <a:p>
            <a:r>
              <a:rPr lang="en-US" sz="3200" dirty="0"/>
              <a:t>The effective integration of </a:t>
            </a:r>
            <a:r>
              <a:rPr lang="en-US" sz="3200" b="1" dirty="0"/>
              <a:t>ICT</a:t>
            </a:r>
            <a:r>
              <a:rPr lang="en-US" sz="3200" dirty="0"/>
              <a:t> alongside the curriculum is associated with a new </a:t>
            </a:r>
            <a:r>
              <a:rPr lang="en-US" sz="3200" b="1" dirty="0">
                <a:solidFill>
                  <a:srgbClr val="FF0000"/>
                </a:solidFill>
              </a:rPr>
              <a:t>pedagogy</a:t>
            </a:r>
            <a:r>
              <a:rPr lang="en-US" sz="3200" dirty="0">
                <a:solidFill>
                  <a:srgbClr val="FF0000"/>
                </a:solidFill>
              </a:rPr>
              <a:t> </a:t>
            </a:r>
            <a:r>
              <a:rPr lang="en-US" sz="3200" dirty="0"/>
              <a:t>which redefines the role of the teachers and </a:t>
            </a:r>
            <a:r>
              <a:rPr lang="en-US" sz="3200" b="1" dirty="0">
                <a:solidFill>
                  <a:srgbClr val="FF0000"/>
                </a:solidFill>
              </a:rPr>
              <a:t>increases learners’ control of their learning</a:t>
            </a:r>
            <a:r>
              <a:rPr lang="en-US" sz="3200" dirty="0"/>
              <a:t>, </a:t>
            </a:r>
            <a:r>
              <a:rPr lang="en-US" sz="3200" b="1" dirty="0">
                <a:solidFill>
                  <a:srgbClr val="FF0000"/>
                </a:solidFill>
              </a:rPr>
              <a:t>self-regulation, and collaboration</a:t>
            </a:r>
            <a:r>
              <a:rPr lang="en-US" sz="3200" dirty="0"/>
              <a:t>.</a:t>
            </a:r>
          </a:p>
          <a:p>
            <a:endParaRPr lang="en-US" sz="3200" dirty="0"/>
          </a:p>
        </p:txBody>
      </p:sp>
      <p:sp>
        <p:nvSpPr>
          <p:cNvPr id="8" name="Rectangle 7"/>
          <p:cNvSpPr/>
          <p:nvPr/>
        </p:nvSpPr>
        <p:spPr>
          <a:xfrm>
            <a:off x="1001862" y="4980178"/>
            <a:ext cx="6096000" cy="369332"/>
          </a:xfrm>
          <a:prstGeom prst="rect">
            <a:avLst/>
          </a:prstGeom>
        </p:spPr>
        <p:txBody>
          <a:bodyPr>
            <a:spAutoFit/>
          </a:bodyPr>
          <a:lstStyle/>
          <a:p>
            <a:r>
              <a:rPr lang="en-US" b="0" i="0" dirty="0">
                <a:solidFill>
                  <a:srgbClr val="484848"/>
                </a:solidFill>
                <a:effectLst/>
                <a:latin typeface="source_sans_prolight"/>
              </a:rPr>
              <a:t> </a:t>
            </a:r>
            <a:endParaRPr lang="en-US" dirty="0"/>
          </a:p>
        </p:txBody>
      </p:sp>
      <p:pic>
        <p:nvPicPr>
          <p:cNvPr id="5" name="Picture 4" descr="Tharaka University College - Home | Facebook">
            <a:extLst>
              <a:ext uri="{FF2B5EF4-FFF2-40B4-BE49-F238E27FC236}">
                <a16:creationId xmlns:a16="http://schemas.microsoft.com/office/drawing/2014/main" id="{7F0172D7-E2A3-4F47-BACF-D77B92E2B9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7580" y="5537199"/>
            <a:ext cx="1314420" cy="132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11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0E52D86-6201-4BBE-9441-14029D9D206C}"/>
              </a:ext>
            </a:extLst>
          </p:cNvPr>
          <p:cNvPicPr>
            <a:picLocks noChangeAspect="1"/>
          </p:cNvPicPr>
          <p:nvPr/>
        </p:nvPicPr>
        <p:blipFill rotWithShape="1">
          <a:blip r:embed="rId2"/>
          <a:srcRect t="68063"/>
          <a:stretch/>
        </p:blipFill>
        <p:spPr bwMode="auto">
          <a:xfrm>
            <a:off x="0" y="5732939"/>
            <a:ext cx="12191999" cy="1125061"/>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ctrTitle"/>
          </p:nvPr>
        </p:nvSpPr>
        <p:spPr>
          <a:xfrm>
            <a:off x="793388" y="0"/>
            <a:ext cx="9338754" cy="754204"/>
          </a:xfrm>
        </p:spPr>
        <p:txBody>
          <a:bodyPr>
            <a:normAutofit/>
          </a:bodyPr>
          <a:lstStyle/>
          <a:p>
            <a:r>
              <a:rPr lang="en-US" sz="4000" b="1" dirty="0">
                <a:solidFill>
                  <a:srgbClr val="002060"/>
                </a:solidFill>
                <a:latin typeface="arial" panose="020B0604020202020204" pitchFamily="34" charset="0"/>
              </a:rPr>
              <a:t>How is ICT used in education at TUC?</a:t>
            </a:r>
          </a:p>
        </p:txBody>
      </p:sp>
      <p:sp>
        <p:nvSpPr>
          <p:cNvPr id="4" name="Rectangle 3"/>
          <p:cNvSpPr/>
          <p:nvPr/>
        </p:nvSpPr>
        <p:spPr>
          <a:xfrm>
            <a:off x="793388" y="754204"/>
            <a:ext cx="10813593" cy="5509200"/>
          </a:xfrm>
          <a:prstGeom prst="rect">
            <a:avLst/>
          </a:prstGeom>
        </p:spPr>
        <p:txBody>
          <a:bodyPr wrap="square">
            <a:spAutoFit/>
          </a:bodyPr>
          <a:lstStyle/>
          <a:p>
            <a:r>
              <a:rPr lang="en-US" sz="3200" b="0" i="0" dirty="0">
                <a:solidFill>
                  <a:srgbClr val="002060"/>
                </a:solidFill>
                <a:effectLst/>
                <a:latin typeface="source_sans_prolight"/>
              </a:rPr>
              <a:t>ICT has also become integral to the teaching-learning interaction, through such approaches as</a:t>
            </a:r>
          </a:p>
          <a:p>
            <a:pPr marL="342900" indent="-342900">
              <a:buFont typeface="Arial" panose="020B0604020202020204" pitchFamily="34" charset="0"/>
              <a:buChar char="•"/>
            </a:pPr>
            <a:r>
              <a:rPr lang="en-US" sz="3200" b="0" i="0" dirty="0">
                <a:solidFill>
                  <a:srgbClr val="002060"/>
                </a:solidFill>
                <a:effectLst/>
                <a:latin typeface="source_sans_prolight"/>
              </a:rPr>
              <a:t>Replacing whiteboards with interactive digital whiteboards</a:t>
            </a:r>
          </a:p>
          <a:p>
            <a:r>
              <a:rPr lang="en-US" sz="3200" i="1" dirty="0">
                <a:solidFill>
                  <a:srgbClr val="FF0000"/>
                </a:solidFill>
                <a:latin typeface="source_sans_prolight"/>
              </a:rPr>
              <a:t>TUC has acquired two interactive digital boards available at the Learning Resource Centre and Comp Lab 2</a:t>
            </a:r>
            <a:endParaRPr lang="en-US" sz="3200" b="0" i="1" dirty="0">
              <a:solidFill>
                <a:srgbClr val="FF0000"/>
              </a:solidFill>
              <a:effectLst/>
              <a:latin typeface="source_sans_prolight"/>
            </a:endParaRPr>
          </a:p>
          <a:p>
            <a:pPr marL="342900" indent="-342900">
              <a:buFont typeface="Arial" panose="020B0604020202020204" pitchFamily="34" charset="0"/>
              <a:buChar char="•"/>
            </a:pPr>
            <a:r>
              <a:rPr lang="en-US" sz="3200" dirty="0">
                <a:solidFill>
                  <a:srgbClr val="002060"/>
                </a:solidFill>
                <a:latin typeface="source_sans_prolight"/>
              </a:rPr>
              <a:t>F</a:t>
            </a:r>
            <a:r>
              <a:rPr lang="en-US" sz="3200" b="0" i="0" dirty="0">
                <a:solidFill>
                  <a:srgbClr val="002060"/>
                </a:solidFill>
                <a:effectLst/>
                <a:latin typeface="source_sans_prolight"/>
              </a:rPr>
              <a:t>lipped classroom model where students watch lectures at home on the computer and use classroom time for more interactive exercises</a:t>
            </a:r>
          </a:p>
          <a:p>
            <a:r>
              <a:rPr lang="en-US" sz="3200" i="1" dirty="0">
                <a:solidFill>
                  <a:srgbClr val="FF0000"/>
                </a:solidFill>
                <a:latin typeface="source_sans_prolight"/>
              </a:rPr>
              <a:t>TUC has committed </a:t>
            </a:r>
            <a:r>
              <a:rPr lang="en-US" sz="3200" i="1" dirty="0" err="1">
                <a:solidFill>
                  <a:srgbClr val="FF0000"/>
                </a:solidFill>
                <a:latin typeface="source_sans_prolight"/>
              </a:rPr>
              <a:t>Ksh</a:t>
            </a:r>
            <a:r>
              <a:rPr lang="en-US" sz="3200" i="1" dirty="0">
                <a:solidFill>
                  <a:srgbClr val="FF0000"/>
                </a:solidFill>
                <a:latin typeface="source_sans_prolight"/>
              </a:rPr>
              <a:t>. 1 Million towards innovation in the FY 2021/22 and will host a career and innovation week in March 2022.</a:t>
            </a:r>
            <a:endParaRPr lang="en-US" sz="3200" b="0" i="1" dirty="0">
              <a:solidFill>
                <a:srgbClr val="FF0000"/>
              </a:solidFill>
              <a:effectLst/>
              <a:latin typeface="source_sans_prolight"/>
            </a:endParaRPr>
          </a:p>
        </p:txBody>
      </p:sp>
      <p:sp>
        <p:nvSpPr>
          <p:cNvPr id="8" name="Rectangle 7"/>
          <p:cNvSpPr/>
          <p:nvPr/>
        </p:nvSpPr>
        <p:spPr>
          <a:xfrm>
            <a:off x="1001862" y="4980178"/>
            <a:ext cx="6096000" cy="369332"/>
          </a:xfrm>
          <a:prstGeom prst="rect">
            <a:avLst/>
          </a:prstGeom>
        </p:spPr>
        <p:txBody>
          <a:bodyPr>
            <a:spAutoFit/>
          </a:bodyPr>
          <a:lstStyle/>
          <a:p>
            <a:r>
              <a:rPr lang="en-US" b="0" i="0" dirty="0">
                <a:solidFill>
                  <a:srgbClr val="484848"/>
                </a:solidFill>
                <a:effectLst/>
                <a:latin typeface="source_sans_prolight"/>
              </a:rPr>
              <a:t> </a:t>
            </a:r>
            <a:endParaRPr lang="en-US" dirty="0"/>
          </a:p>
        </p:txBody>
      </p:sp>
      <p:pic>
        <p:nvPicPr>
          <p:cNvPr id="5" name="Picture 4" descr="Tharaka University College - Home | Facebook">
            <a:extLst>
              <a:ext uri="{FF2B5EF4-FFF2-40B4-BE49-F238E27FC236}">
                <a16:creationId xmlns:a16="http://schemas.microsoft.com/office/drawing/2014/main" id="{FB875B3C-A32B-5C4C-88A3-DC4EA5EF9A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7580" y="5537199"/>
            <a:ext cx="1314420" cy="132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27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51AE38D-047F-4C29-9B7F-2A4D0E11AED0}"/>
              </a:ext>
            </a:extLst>
          </p:cNvPr>
          <p:cNvPicPr>
            <a:picLocks noChangeAspect="1"/>
          </p:cNvPicPr>
          <p:nvPr/>
        </p:nvPicPr>
        <p:blipFill rotWithShape="1">
          <a:blip r:embed="rId2"/>
          <a:srcRect t="68063"/>
          <a:stretch/>
        </p:blipFill>
        <p:spPr bwMode="auto">
          <a:xfrm>
            <a:off x="0" y="5732939"/>
            <a:ext cx="12191999" cy="1125061"/>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ctrTitle"/>
          </p:nvPr>
        </p:nvSpPr>
        <p:spPr>
          <a:xfrm>
            <a:off x="793387" y="0"/>
            <a:ext cx="10430135" cy="754204"/>
          </a:xfrm>
        </p:spPr>
        <p:txBody>
          <a:bodyPr>
            <a:normAutofit fontScale="90000"/>
          </a:bodyPr>
          <a:lstStyle/>
          <a:p>
            <a:r>
              <a:rPr lang="en-US" sz="4000" b="1" dirty="0">
                <a:solidFill>
                  <a:srgbClr val="002060"/>
                </a:solidFill>
                <a:latin typeface="arial" panose="020B0604020202020204" pitchFamily="34" charset="0"/>
              </a:rPr>
              <a:t>How is ICT used in education at TUC? (Cont’d)</a:t>
            </a:r>
          </a:p>
        </p:txBody>
      </p:sp>
      <p:sp>
        <p:nvSpPr>
          <p:cNvPr id="4" name="Rectangle 3"/>
          <p:cNvSpPr/>
          <p:nvPr/>
        </p:nvSpPr>
        <p:spPr>
          <a:xfrm>
            <a:off x="793388" y="621468"/>
            <a:ext cx="11211799" cy="6494085"/>
          </a:xfrm>
          <a:prstGeom prst="rect">
            <a:avLst/>
          </a:prstGeom>
        </p:spPr>
        <p:txBody>
          <a:bodyPr wrap="square">
            <a:spAutoFit/>
          </a:bodyPr>
          <a:lstStyle/>
          <a:p>
            <a:pPr marL="342900" indent="-342900">
              <a:buFont typeface="Arial" panose="020B0604020202020204" pitchFamily="34" charset="0"/>
              <a:buChar char="•"/>
            </a:pPr>
            <a:r>
              <a:rPr lang="en-US" sz="3200" dirty="0">
                <a:solidFill>
                  <a:srgbClr val="002060"/>
                </a:solidFill>
              </a:rPr>
              <a:t>E-readers are electronic devices that can hold hundreds of books in digital form, and they are increasingly utilized in the delivery of reading material</a:t>
            </a:r>
          </a:p>
          <a:p>
            <a:r>
              <a:rPr lang="en-US" sz="3200" i="1" dirty="0">
                <a:solidFill>
                  <a:srgbClr val="FF0000"/>
                </a:solidFill>
              </a:rPr>
              <a:t>TUC has developed and customized the E-learning mobile app making it possible for students to download notes for offline access.</a:t>
            </a:r>
          </a:p>
          <a:p>
            <a:pPr marL="342900" indent="-342900">
              <a:buFont typeface="Arial" panose="020B0604020202020204" pitchFamily="34" charset="0"/>
              <a:buChar char="•"/>
            </a:pPr>
            <a:r>
              <a:rPr lang="en-US" sz="3200" dirty="0">
                <a:solidFill>
                  <a:srgbClr val="002060"/>
                </a:solidFill>
              </a:rPr>
              <a:t>Online digital repositories for lectures, course materials, and digital library,</a:t>
            </a:r>
          </a:p>
          <a:p>
            <a:r>
              <a:rPr lang="en-US" sz="3200" i="1" dirty="0">
                <a:solidFill>
                  <a:srgbClr val="FF0000"/>
                </a:solidFill>
              </a:rPr>
              <a:t>TUC has an institutional repository for all e-materials and Moodle</a:t>
            </a:r>
          </a:p>
          <a:p>
            <a:pPr marL="342900" indent="-342900">
              <a:buFont typeface="Arial" panose="020B0604020202020204" pitchFamily="34" charset="0"/>
              <a:buChar char="•"/>
            </a:pPr>
            <a:r>
              <a:rPr lang="en-US" sz="3200" b="1" dirty="0">
                <a:solidFill>
                  <a:srgbClr val="002060"/>
                </a:solidFill>
              </a:rPr>
              <a:t>Electronic textbooks, instructional software, email, chat, and distance learning programs</a:t>
            </a:r>
            <a:r>
              <a:rPr lang="en-US" sz="3200" dirty="0">
                <a:solidFill>
                  <a:srgbClr val="002060"/>
                </a:solidFill>
              </a:rPr>
              <a:t> are also examples of ICT.</a:t>
            </a:r>
            <a:endParaRPr lang="en-US" sz="3200" dirty="0">
              <a:solidFill>
                <a:srgbClr val="002060"/>
              </a:solidFill>
              <a:latin typeface="source_sans_prolight"/>
            </a:endParaRPr>
          </a:p>
          <a:p>
            <a:r>
              <a:rPr lang="en-US" sz="3200" i="1" dirty="0">
                <a:solidFill>
                  <a:srgbClr val="FF0000"/>
                </a:solidFill>
              </a:rPr>
              <a:t>TUC has </a:t>
            </a:r>
            <a:r>
              <a:rPr lang="en-US" sz="3200" i="1" dirty="0" err="1">
                <a:solidFill>
                  <a:srgbClr val="FF0000"/>
                </a:solidFill>
              </a:rPr>
              <a:t>MyLOFT</a:t>
            </a:r>
            <a:r>
              <a:rPr lang="en-US" sz="3200" i="1" dirty="0">
                <a:solidFill>
                  <a:srgbClr val="FF0000"/>
                </a:solidFill>
              </a:rPr>
              <a:t> for all electronic resources</a:t>
            </a:r>
          </a:p>
          <a:p>
            <a:endParaRPr lang="en-US" sz="3200" dirty="0">
              <a:solidFill>
                <a:srgbClr val="002060"/>
              </a:solidFill>
            </a:endParaRPr>
          </a:p>
        </p:txBody>
      </p:sp>
      <p:sp>
        <p:nvSpPr>
          <p:cNvPr id="8" name="Rectangle 7"/>
          <p:cNvSpPr/>
          <p:nvPr/>
        </p:nvSpPr>
        <p:spPr>
          <a:xfrm>
            <a:off x="1001862" y="4980178"/>
            <a:ext cx="6096000" cy="369332"/>
          </a:xfrm>
          <a:prstGeom prst="rect">
            <a:avLst/>
          </a:prstGeom>
        </p:spPr>
        <p:txBody>
          <a:bodyPr>
            <a:spAutoFit/>
          </a:bodyPr>
          <a:lstStyle/>
          <a:p>
            <a:r>
              <a:rPr lang="en-US" b="0" i="0" dirty="0">
                <a:solidFill>
                  <a:srgbClr val="484848"/>
                </a:solidFill>
                <a:effectLst/>
                <a:latin typeface="source_sans_prolight"/>
              </a:rPr>
              <a:t> </a:t>
            </a:r>
            <a:endParaRPr lang="en-US" dirty="0"/>
          </a:p>
        </p:txBody>
      </p:sp>
      <p:pic>
        <p:nvPicPr>
          <p:cNvPr id="5" name="Picture 4" descr="Tharaka University College - Home | Facebook">
            <a:extLst>
              <a:ext uri="{FF2B5EF4-FFF2-40B4-BE49-F238E27FC236}">
                <a16:creationId xmlns:a16="http://schemas.microsoft.com/office/drawing/2014/main" id="{65113D06-818F-4644-8CAE-04FA53E04E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7580" y="5537199"/>
            <a:ext cx="1314420" cy="132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920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EB26C5C-CACE-423E-9B5F-D5043FA3A2EB}"/>
              </a:ext>
            </a:extLst>
          </p:cNvPr>
          <p:cNvPicPr>
            <a:picLocks noChangeAspect="1"/>
          </p:cNvPicPr>
          <p:nvPr/>
        </p:nvPicPr>
        <p:blipFill rotWithShape="1">
          <a:blip r:embed="rId2"/>
          <a:srcRect t="68063"/>
          <a:stretch/>
        </p:blipFill>
        <p:spPr bwMode="auto">
          <a:xfrm>
            <a:off x="0" y="5732939"/>
            <a:ext cx="12191999" cy="1125061"/>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ctrTitle"/>
          </p:nvPr>
        </p:nvSpPr>
        <p:spPr>
          <a:xfrm>
            <a:off x="1191632" y="428160"/>
            <a:ext cx="9382962" cy="754204"/>
          </a:xfrm>
        </p:spPr>
        <p:txBody>
          <a:bodyPr>
            <a:normAutofit fontScale="90000"/>
          </a:bodyPr>
          <a:lstStyle/>
          <a:p>
            <a:pPr algn="l"/>
            <a:r>
              <a:rPr lang="en-US" sz="4000" b="1" dirty="0">
                <a:solidFill>
                  <a:srgbClr val="002060"/>
                </a:solidFill>
                <a:latin typeface="arial" panose="020B0604020202020204" pitchFamily="34" charset="0"/>
              </a:rPr>
              <a:t>Stages of Teachers’ Development in ICT – Pedagogy integration</a:t>
            </a:r>
          </a:p>
        </p:txBody>
      </p:sp>
      <p:sp>
        <p:nvSpPr>
          <p:cNvPr id="8" name="Rectangle 7"/>
          <p:cNvSpPr/>
          <p:nvPr/>
        </p:nvSpPr>
        <p:spPr>
          <a:xfrm>
            <a:off x="1001862" y="4980178"/>
            <a:ext cx="6096000" cy="369332"/>
          </a:xfrm>
          <a:prstGeom prst="rect">
            <a:avLst/>
          </a:prstGeom>
        </p:spPr>
        <p:txBody>
          <a:bodyPr>
            <a:spAutoFit/>
          </a:bodyPr>
          <a:lstStyle/>
          <a:p>
            <a:r>
              <a:rPr lang="en-US" b="0" i="0" dirty="0">
                <a:solidFill>
                  <a:srgbClr val="484848"/>
                </a:solidFill>
                <a:effectLst/>
                <a:latin typeface="source_sans_prolight"/>
              </a:rPr>
              <a:t> </a:t>
            </a:r>
            <a:endParaRPr lang="en-US" dirty="0"/>
          </a:p>
        </p:txBody>
      </p:sp>
      <p:pic>
        <p:nvPicPr>
          <p:cNvPr id="3" name="Picture 2"/>
          <p:cNvPicPr>
            <a:picLocks noChangeAspect="1"/>
          </p:cNvPicPr>
          <p:nvPr/>
        </p:nvPicPr>
        <p:blipFill rotWithShape="1">
          <a:blip r:embed="rId3"/>
          <a:srcRect l="62181" t="36449" r="4251" b="35790"/>
          <a:stretch/>
        </p:blipFill>
        <p:spPr>
          <a:xfrm>
            <a:off x="1191632" y="1401553"/>
            <a:ext cx="10161002" cy="4667175"/>
          </a:xfrm>
          <a:prstGeom prst="rect">
            <a:avLst/>
          </a:prstGeom>
        </p:spPr>
      </p:pic>
      <p:pic>
        <p:nvPicPr>
          <p:cNvPr id="5" name="Picture 4" descr="Tharaka University College - Home | Facebook">
            <a:extLst>
              <a:ext uri="{FF2B5EF4-FFF2-40B4-BE49-F238E27FC236}">
                <a16:creationId xmlns:a16="http://schemas.microsoft.com/office/drawing/2014/main" id="{B3159C1C-9876-B743-A690-0EF4714070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7580" y="5537199"/>
            <a:ext cx="1314420" cy="132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449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D093654-B78F-4C44-9722-0B833B63E4B7}"/>
              </a:ext>
            </a:extLst>
          </p:cNvPr>
          <p:cNvPicPr>
            <a:picLocks noChangeAspect="1"/>
          </p:cNvPicPr>
          <p:nvPr/>
        </p:nvPicPr>
        <p:blipFill rotWithShape="1">
          <a:blip r:embed="rId2"/>
          <a:srcRect t="68063"/>
          <a:stretch/>
        </p:blipFill>
        <p:spPr bwMode="auto">
          <a:xfrm>
            <a:off x="0" y="5732939"/>
            <a:ext cx="12191999" cy="1125061"/>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ctrTitle"/>
          </p:nvPr>
        </p:nvSpPr>
        <p:spPr>
          <a:xfrm>
            <a:off x="1041861" y="601466"/>
            <a:ext cx="8216797" cy="754204"/>
          </a:xfrm>
        </p:spPr>
        <p:txBody>
          <a:bodyPr>
            <a:normAutofit fontScale="90000"/>
          </a:bodyPr>
          <a:lstStyle/>
          <a:p>
            <a:pPr algn="l"/>
            <a:r>
              <a:rPr lang="en-US" sz="4000" b="1" dirty="0">
                <a:solidFill>
                  <a:srgbClr val="002060"/>
                </a:solidFill>
                <a:latin typeface="arial" panose="020B0604020202020204" pitchFamily="34" charset="0"/>
              </a:rPr>
              <a:t>Frameworks for Technology Integration in Pedagogy</a:t>
            </a:r>
          </a:p>
        </p:txBody>
      </p:sp>
      <p:sp>
        <p:nvSpPr>
          <p:cNvPr id="8" name="Rectangle 7"/>
          <p:cNvSpPr/>
          <p:nvPr/>
        </p:nvSpPr>
        <p:spPr>
          <a:xfrm>
            <a:off x="1001862" y="4980178"/>
            <a:ext cx="6096000" cy="369332"/>
          </a:xfrm>
          <a:prstGeom prst="rect">
            <a:avLst/>
          </a:prstGeom>
        </p:spPr>
        <p:txBody>
          <a:bodyPr>
            <a:spAutoFit/>
          </a:bodyPr>
          <a:lstStyle/>
          <a:p>
            <a:r>
              <a:rPr lang="en-US" b="0" i="0" dirty="0">
                <a:solidFill>
                  <a:srgbClr val="484848"/>
                </a:solidFill>
                <a:effectLst/>
                <a:latin typeface="source_sans_prolight"/>
              </a:rPr>
              <a:t> </a:t>
            </a:r>
            <a:endParaRPr lang="en-US" dirty="0"/>
          </a:p>
        </p:txBody>
      </p:sp>
      <p:sp>
        <p:nvSpPr>
          <p:cNvPr id="5" name="Rectangle 4"/>
          <p:cNvSpPr/>
          <p:nvPr/>
        </p:nvSpPr>
        <p:spPr>
          <a:xfrm>
            <a:off x="412955" y="1656191"/>
            <a:ext cx="11400503" cy="4031873"/>
          </a:xfrm>
          <a:prstGeom prst="rect">
            <a:avLst/>
          </a:prstGeom>
        </p:spPr>
        <p:txBody>
          <a:bodyPr wrap="square">
            <a:spAutoFit/>
          </a:bodyPr>
          <a:lstStyle/>
          <a:p>
            <a:r>
              <a:rPr lang="en-US" sz="3200" dirty="0"/>
              <a:t>Two commonly used models for technology integration are</a:t>
            </a:r>
          </a:p>
          <a:p>
            <a:endParaRPr lang="en-US" sz="3200" dirty="0"/>
          </a:p>
          <a:p>
            <a:pPr marL="573088" indent="-285750">
              <a:buFont typeface="Wingdings" panose="05000000000000000000" pitchFamily="2" charset="2"/>
              <a:buChar char="Ø"/>
            </a:pPr>
            <a:r>
              <a:rPr lang="en-US" sz="3200" dirty="0"/>
              <a:t>TPACK (Technological Pedagogical Content Knowledge) framework</a:t>
            </a:r>
          </a:p>
          <a:p>
            <a:pPr marL="287338"/>
            <a:endParaRPr lang="en-US" sz="3200" dirty="0"/>
          </a:p>
          <a:p>
            <a:pPr marL="573088" indent="-285750">
              <a:buFont typeface="Wingdings" panose="05000000000000000000" pitchFamily="2" charset="2"/>
              <a:buChar char="Ø"/>
            </a:pPr>
            <a:r>
              <a:rPr lang="fr-FR" sz="3200" dirty="0"/>
              <a:t>SAMR (Substitution, Augmentation, Modification, </a:t>
            </a:r>
            <a:r>
              <a:rPr lang="fr-FR" sz="3200" dirty="0" err="1"/>
              <a:t>Redefinition</a:t>
            </a:r>
            <a:r>
              <a:rPr lang="fr-FR" sz="3200" dirty="0"/>
              <a:t>) model</a:t>
            </a:r>
          </a:p>
          <a:p>
            <a:pPr marL="573088" indent="-285750"/>
            <a:endParaRPr lang="fr-FR" sz="3200" dirty="0"/>
          </a:p>
        </p:txBody>
      </p:sp>
      <p:pic>
        <p:nvPicPr>
          <p:cNvPr id="6" name="Picture 4" descr="Tharaka University College - Home | Facebook">
            <a:extLst>
              <a:ext uri="{FF2B5EF4-FFF2-40B4-BE49-F238E27FC236}">
                <a16:creationId xmlns:a16="http://schemas.microsoft.com/office/drawing/2014/main" id="{79C46EFA-526B-8D44-A046-93ADEEE6F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7580" y="5537199"/>
            <a:ext cx="1314420" cy="132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36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E5E73A-7813-4350-BF9E-35410039D76D}"/>
              </a:ext>
            </a:extLst>
          </p:cNvPr>
          <p:cNvPicPr>
            <a:picLocks noChangeAspect="1"/>
          </p:cNvPicPr>
          <p:nvPr/>
        </p:nvPicPr>
        <p:blipFill rotWithShape="1">
          <a:blip r:embed="rId2"/>
          <a:srcRect t="68063"/>
          <a:stretch/>
        </p:blipFill>
        <p:spPr bwMode="auto">
          <a:xfrm>
            <a:off x="0" y="5732939"/>
            <a:ext cx="12191999" cy="1125061"/>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ctrTitle"/>
          </p:nvPr>
        </p:nvSpPr>
        <p:spPr>
          <a:xfrm>
            <a:off x="1001862" y="490690"/>
            <a:ext cx="9562229" cy="754204"/>
          </a:xfrm>
        </p:spPr>
        <p:txBody>
          <a:bodyPr>
            <a:normAutofit fontScale="90000"/>
          </a:bodyPr>
          <a:lstStyle/>
          <a:p>
            <a:pPr algn="l"/>
            <a:r>
              <a:rPr lang="en-US" sz="4000" b="1" dirty="0">
                <a:solidFill>
                  <a:srgbClr val="002060"/>
                </a:solidFill>
                <a:latin typeface="arial" panose="020B0604020202020204" pitchFamily="34" charset="0"/>
              </a:rPr>
              <a:t>Technological Pedagogical Content Knowledge (TPACK)</a:t>
            </a:r>
          </a:p>
        </p:txBody>
      </p:sp>
      <p:sp>
        <p:nvSpPr>
          <p:cNvPr id="8" name="Rectangle 7"/>
          <p:cNvSpPr/>
          <p:nvPr/>
        </p:nvSpPr>
        <p:spPr>
          <a:xfrm>
            <a:off x="1001862" y="4980178"/>
            <a:ext cx="6096000" cy="369332"/>
          </a:xfrm>
          <a:prstGeom prst="rect">
            <a:avLst/>
          </a:prstGeom>
        </p:spPr>
        <p:txBody>
          <a:bodyPr>
            <a:spAutoFit/>
          </a:bodyPr>
          <a:lstStyle/>
          <a:p>
            <a:r>
              <a:rPr lang="en-US" b="0" i="0" dirty="0">
                <a:solidFill>
                  <a:srgbClr val="484848"/>
                </a:solidFill>
                <a:effectLst/>
                <a:latin typeface="source_sans_prolight"/>
              </a:rPr>
              <a:t> </a:t>
            </a:r>
            <a:endParaRPr lang="en-US" dirty="0"/>
          </a:p>
        </p:txBody>
      </p:sp>
      <p:sp>
        <p:nvSpPr>
          <p:cNvPr id="5" name="Rectangle 4"/>
          <p:cNvSpPr/>
          <p:nvPr/>
        </p:nvSpPr>
        <p:spPr>
          <a:xfrm>
            <a:off x="402239" y="1191930"/>
            <a:ext cx="11387521" cy="5509200"/>
          </a:xfrm>
          <a:prstGeom prst="rect">
            <a:avLst/>
          </a:prstGeom>
        </p:spPr>
        <p:txBody>
          <a:bodyPr wrap="square">
            <a:spAutoFit/>
          </a:bodyPr>
          <a:lstStyle/>
          <a:p>
            <a:pPr marL="285750" indent="-285750">
              <a:buFont typeface="Arial" panose="020B0604020202020204" pitchFamily="34" charset="0"/>
              <a:buChar char="•"/>
            </a:pPr>
            <a:r>
              <a:rPr lang="en-US" sz="3200" dirty="0">
                <a:solidFill>
                  <a:srgbClr val="333333"/>
                </a:solidFill>
              </a:rPr>
              <a:t>TPACK is a framework for understanding and describing the </a:t>
            </a:r>
            <a:r>
              <a:rPr lang="en-US" sz="3200" b="1" dirty="0">
                <a:solidFill>
                  <a:srgbClr val="333333"/>
                </a:solidFill>
              </a:rPr>
              <a:t>knowledge needed by a teacher </a:t>
            </a:r>
            <a:r>
              <a:rPr lang="en-US" sz="3200" dirty="0">
                <a:solidFill>
                  <a:srgbClr val="333333"/>
                </a:solidFill>
              </a:rPr>
              <a:t>for effective ICT integration.</a:t>
            </a:r>
          </a:p>
          <a:p>
            <a:pPr marL="285750" indent="-285750">
              <a:buFont typeface="Arial" panose="020B0604020202020204" pitchFamily="34" charset="0"/>
              <a:buChar char="•"/>
            </a:pPr>
            <a:r>
              <a:rPr lang="en-US" sz="3200" dirty="0">
                <a:solidFill>
                  <a:srgbClr val="333333"/>
                </a:solidFill>
              </a:rPr>
              <a:t>The TPACK framework argues that effective ICT integration for teaching specific content or subject matter requires understanding of the relationships among three components: </a:t>
            </a:r>
          </a:p>
          <a:p>
            <a:pPr marL="682625" indent="-285750">
              <a:buFont typeface="Wingdings" panose="05000000000000000000" pitchFamily="2" charset="2"/>
              <a:buChar char="Ø"/>
            </a:pPr>
            <a:r>
              <a:rPr lang="en-US" sz="3200" dirty="0">
                <a:solidFill>
                  <a:srgbClr val="FF0000"/>
                </a:solidFill>
              </a:rPr>
              <a:t>ICT/Technology (T), </a:t>
            </a:r>
          </a:p>
          <a:p>
            <a:pPr marL="682625" indent="-285750">
              <a:buFont typeface="Wingdings" panose="05000000000000000000" pitchFamily="2" charset="2"/>
              <a:buChar char="Ø"/>
            </a:pPr>
            <a:r>
              <a:rPr lang="en-US" sz="3200" dirty="0">
                <a:solidFill>
                  <a:srgbClr val="FF0000"/>
                </a:solidFill>
              </a:rPr>
              <a:t>Pedagogy (P),</a:t>
            </a:r>
          </a:p>
          <a:p>
            <a:pPr marL="682625" indent="-285750">
              <a:buFont typeface="Wingdings" panose="05000000000000000000" pitchFamily="2" charset="2"/>
              <a:buChar char="Ø"/>
            </a:pPr>
            <a:r>
              <a:rPr lang="en-US" sz="3200" dirty="0">
                <a:solidFill>
                  <a:srgbClr val="FF0000"/>
                </a:solidFill>
              </a:rPr>
              <a:t>Content (C) in a certain context. </a:t>
            </a:r>
          </a:p>
          <a:p>
            <a:pPr marL="287338" indent="-285750">
              <a:buFont typeface="Wingdings" panose="05000000000000000000" pitchFamily="2" charset="2"/>
              <a:buChar char="§"/>
            </a:pPr>
            <a:r>
              <a:rPr lang="en-US" sz="3200" dirty="0">
                <a:solidFill>
                  <a:srgbClr val="333333"/>
                </a:solidFill>
              </a:rPr>
              <a:t>TPACK can be defined as an understanding that emerges from the interaction of Content, Pedagogical, and</a:t>
            </a:r>
          </a:p>
          <a:p>
            <a:pPr marL="1588"/>
            <a:r>
              <a:rPr lang="en-US" sz="3200" dirty="0">
                <a:solidFill>
                  <a:srgbClr val="333333"/>
                </a:solidFill>
              </a:rPr>
              <a:t>   Technological Knowledge</a:t>
            </a:r>
            <a:endParaRPr lang="en-US" sz="3200" dirty="0"/>
          </a:p>
        </p:txBody>
      </p:sp>
      <p:pic>
        <p:nvPicPr>
          <p:cNvPr id="6" name="Picture 4" descr="Tharaka University College - Home | Facebook">
            <a:extLst>
              <a:ext uri="{FF2B5EF4-FFF2-40B4-BE49-F238E27FC236}">
                <a16:creationId xmlns:a16="http://schemas.microsoft.com/office/drawing/2014/main" id="{5E728ADF-0518-9B49-8099-57EFD513D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7580" y="5537199"/>
            <a:ext cx="1314420" cy="1320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95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1017</TotalTime>
  <Words>1126</Words>
  <Application>Microsoft Office PowerPoint</Application>
  <PresentationFormat>Widescreen</PresentationFormat>
  <Paragraphs>108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source_sans_prolight</vt:lpstr>
      <vt:lpstr>Arial</vt:lpstr>
      <vt:lpstr>Arial</vt:lpstr>
      <vt:lpstr>Calibri</vt:lpstr>
      <vt:lpstr>Calibri Light</vt:lpstr>
      <vt:lpstr>Wingdings</vt:lpstr>
      <vt:lpstr>Office Theme</vt:lpstr>
      <vt:lpstr>   Tharaka University College Pedagogy Workshop 16th February 2022  ICT &amp; UNIVERSITY TEACHING II  Kevin Tuei Coordinator, Open Distance &amp; eLearning Tharaka University College https://linkedin.com/in/kevintuei  +254712838653</vt:lpstr>
      <vt:lpstr>SESSION OVERVIEW </vt:lpstr>
      <vt:lpstr>Why ICT-Pedagogy Integration?</vt:lpstr>
      <vt:lpstr>Why ICT-Pedagogy Integration?</vt:lpstr>
      <vt:lpstr>How is ICT used in education at TUC?</vt:lpstr>
      <vt:lpstr>How is ICT used in education at TUC? (Cont’d)</vt:lpstr>
      <vt:lpstr>Stages of Teachers’ Development in ICT – Pedagogy integration</vt:lpstr>
      <vt:lpstr>Frameworks for Technology Integration in Pedagogy</vt:lpstr>
      <vt:lpstr>Technological Pedagogical Content Knowledge (TPACK)</vt:lpstr>
      <vt:lpstr>Technological Pedagogical Content Knowledge (TPACK) (Cont’d)</vt:lpstr>
      <vt:lpstr>Substitution, Augmentation, Modification, Redefinition (SAMR ) model</vt:lpstr>
      <vt:lpstr>Substitution, Augmentation, Modification, Redefinition (SAMR ) model (Cont’d)</vt:lpstr>
      <vt:lpstr>INTEGRATED ICT TOOLS </vt:lpstr>
      <vt:lpstr>Types of Technology Integration</vt:lpstr>
      <vt:lpstr>New technologies in Teaching and Learning Processes </vt:lpstr>
      <vt:lpstr>Conclusion</vt:lpstr>
      <vt:lpstr>DEMO &amp; PRACTICALS</vt:lpstr>
      <vt:lpstr>WAY FORWARD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ICT IN EDUCATION</dc:title>
  <dc:creator>USER</dc:creator>
  <cp:lastModifiedBy>Kevin Tuei</cp:lastModifiedBy>
  <cp:revision>34</cp:revision>
  <dcterms:created xsi:type="dcterms:W3CDTF">2022-02-14T15:39:04Z</dcterms:created>
  <dcterms:modified xsi:type="dcterms:W3CDTF">2022-02-16T09:22:26Z</dcterms:modified>
</cp:coreProperties>
</file>