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91" r:id="rId3"/>
    <p:sldId id="292" r:id="rId4"/>
    <p:sldId id="293" r:id="rId5"/>
    <p:sldId id="257" r:id="rId6"/>
    <p:sldId id="258" r:id="rId7"/>
    <p:sldId id="273" r:id="rId8"/>
    <p:sldId id="265" r:id="rId9"/>
    <p:sldId id="270" r:id="rId10"/>
    <p:sldId id="266" r:id="rId11"/>
    <p:sldId id="267" r:id="rId12"/>
    <p:sldId id="268" r:id="rId13"/>
    <p:sldId id="274" r:id="rId14"/>
    <p:sldId id="275" r:id="rId15"/>
    <p:sldId id="278" r:id="rId16"/>
    <p:sldId id="279" r:id="rId17"/>
    <p:sldId id="280" r:id="rId18"/>
    <p:sldId id="281" r:id="rId19"/>
    <p:sldId id="282" r:id="rId20"/>
    <p:sldId id="283" r:id="rId21"/>
    <p:sldId id="300" r:id="rId22"/>
    <p:sldId id="284" r:id="rId23"/>
    <p:sldId id="286" r:id="rId24"/>
    <p:sldId id="287" r:id="rId25"/>
    <p:sldId id="288" r:id="rId26"/>
    <p:sldId id="290" r:id="rId27"/>
    <p:sldId id="289" r:id="rId28"/>
    <p:sldId id="294" r:id="rId29"/>
    <p:sldId id="295" r:id="rId30"/>
    <p:sldId id="296" r:id="rId31"/>
    <p:sldId id="297" r:id="rId32"/>
    <p:sldId id="298" r:id="rId33"/>
    <p:sldId id="29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4" d="100"/>
          <a:sy n="94" d="100"/>
        </p:scale>
        <p:origin x="-1284"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D78304-94B0-40EF-9905-6B78F9574633}" type="datetimeFigureOut">
              <a:rPr lang="en-US" smtClean="0"/>
              <a:t>2/16/2022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A39E-D546-4176-B9BF-C2B6863A6EE5}" type="slidenum">
              <a:rPr lang="en-US" smtClean="0"/>
              <a:t>‹#›</a:t>
            </a:fld>
            <a:endParaRPr lang="en-US" dirty="0"/>
          </a:p>
        </p:txBody>
      </p:sp>
    </p:spTree>
    <p:extLst>
      <p:ext uri="{BB962C8B-B14F-4D97-AF65-F5344CB8AC3E}">
        <p14:creationId xmlns:p14="http://schemas.microsoft.com/office/powerpoint/2010/main" val="553879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CFA39E-D546-4176-B9BF-C2B6863A6EE5}" type="slidenum">
              <a:rPr lang="en-US" smtClean="0"/>
              <a:t>11</a:t>
            </a:fld>
            <a:endParaRPr lang="en-US"/>
          </a:p>
        </p:txBody>
      </p:sp>
    </p:spTree>
    <p:extLst>
      <p:ext uri="{BB962C8B-B14F-4D97-AF65-F5344CB8AC3E}">
        <p14:creationId xmlns:p14="http://schemas.microsoft.com/office/powerpoint/2010/main" val="66952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4AC593-97AE-B446-940E-A72A05CA5075}" type="datetimeFigureOut">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8F156B-EA1F-3C4E-BCAB-9199478DE78B}" type="slidenum">
              <a:rPr lang="en-US" smtClean="0"/>
              <a:t>‹#›</a:t>
            </a:fld>
            <a:endParaRPr lang="en-US" dirty="0"/>
          </a:p>
        </p:txBody>
      </p:sp>
    </p:spTree>
    <p:extLst>
      <p:ext uri="{BB962C8B-B14F-4D97-AF65-F5344CB8AC3E}">
        <p14:creationId xmlns:p14="http://schemas.microsoft.com/office/powerpoint/2010/main" val="249642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AC593-97AE-B446-940E-A72A05CA5075}" type="datetimeFigureOut">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8F156B-EA1F-3C4E-BCAB-9199478DE78B}" type="slidenum">
              <a:rPr lang="en-US" smtClean="0"/>
              <a:t>‹#›</a:t>
            </a:fld>
            <a:endParaRPr lang="en-US" dirty="0"/>
          </a:p>
        </p:txBody>
      </p:sp>
    </p:spTree>
    <p:extLst>
      <p:ext uri="{BB962C8B-B14F-4D97-AF65-F5344CB8AC3E}">
        <p14:creationId xmlns:p14="http://schemas.microsoft.com/office/powerpoint/2010/main" val="99887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AC593-97AE-B446-940E-A72A05CA5075}" type="datetimeFigureOut">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8F156B-EA1F-3C4E-BCAB-9199478DE78B}" type="slidenum">
              <a:rPr lang="en-US" smtClean="0"/>
              <a:t>‹#›</a:t>
            </a:fld>
            <a:endParaRPr lang="en-US" dirty="0"/>
          </a:p>
        </p:txBody>
      </p:sp>
    </p:spTree>
    <p:extLst>
      <p:ext uri="{BB962C8B-B14F-4D97-AF65-F5344CB8AC3E}">
        <p14:creationId xmlns:p14="http://schemas.microsoft.com/office/powerpoint/2010/main" val="154212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AC593-97AE-B446-940E-A72A05CA5075}" type="datetimeFigureOut">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8F156B-EA1F-3C4E-BCAB-9199478DE78B}" type="slidenum">
              <a:rPr lang="en-US" smtClean="0"/>
              <a:t>‹#›</a:t>
            </a:fld>
            <a:endParaRPr lang="en-US" dirty="0"/>
          </a:p>
        </p:txBody>
      </p:sp>
    </p:spTree>
    <p:extLst>
      <p:ext uri="{BB962C8B-B14F-4D97-AF65-F5344CB8AC3E}">
        <p14:creationId xmlns:p14="http://schemas.microsoft.com/office/powerpoint/2010/main" val="4156863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4AC593-97AE-B446-940E-A72A05CA5075}" type="datetimeFigureOut">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8F156B-EA1F-3C4E-BCAB-9199478DE78B}" type="slidenum">
              <a:rPr lang="en-US" smtClean="0"/>
              <a:t>‹#›</a:t>
            </a:fld>
            <a:endParaRPr lang="en-US" dirty="0"/>
          </a:p>
        </p:txBody>
      </p:sp>
    </p:spTree>
    <p:extLst>
      <p:ext uri="{BB962C8B-B14F-4D97-AF65-F5344CB8AC3E}">
        <p14:creationId xmlns:p14="http://schemas.microsoft.com/office/powerpoint/2010/main" val="144366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4AC593-97AE-B446-940E-A72A05CA5075}" type="datetimeFigureOut">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8F156B-EA1F-3C4E-BCAB-9199478DE78B}" type="slidenum">
              <a:rPr lang="en-US" smtClean="0"/>
              <a:t>‹#›</a:t>
            </a:fld>
            <a:endParaRPr lang="en-US" dirty="0"/>
          </a:p>
        </p:txBody>
      </p:sp>
    </p:spTree>
    <p:extLst>
      <p:ext uri="{BB962C8B-B14F-4D97-AF65-F5344CB8AC3E}">
        <p14:creationId xmlns:p14="http://schemas.microsoft.com/office/powerpoint/2010/main" val="1764336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4AC593-97AE-B446-940E-A72A05CA5075}" type="datetimeFigureOut">
              <a:rPr lang="en-US" smtClean="0"/>
              <a:t>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18F156B-EA1F-3C4E-BCAB-9199478DE78B}" type="slidenum">
              <a:rPr lang="en-US" smtClean="0"/>
              <a:t>‹#›</a:t>
            </a:fld>
            <a:endParaRPr lang="en-US" dirty="0"/>
          </a:p>
        </p:txBody>
      </p:sp>
    </p:spTree>
    <p:extLst>
      <p:ext uri="{BB962C8B-B14F-4D97-AF65-F5344CB8AC3E}">
        <p14:creationId xmlns:p14="http://schemas.microsoft.com/office/powerpoint/2010/main" val="239161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4AC593-97AE-B446-940E-A72A05CA5075}" type="datetimeFigureOut">
              <a:rPr lang="en-US" smtClean="0"/>
              <a:t>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8F156B-EA1F-3C4E-BCAB-9199478DE78B}" type="slidenum">
              <a:rPr lang="en-US" smtClean="0"/>
              <a:t>‹#›</a:t>
            </a:fld>
            <a:endParaRPr lang="en-US" dirty="0"/>
          </a:p>
        </p:txBody>
      </p:sp>
    </p:spTree>
    <p:extLst>
      <p:ext uri="{BB962C8B-B14F-4D97-AF65-F5344CB8AC3E}">
        <p14:creationId xmlns:p14="http://schemas.microsoft.com/office/powerpoint/2010/main" val="502692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AC593-97AE-B446-940E-A72A05CA5075}" type="datetimeFigureOut">
              <a:rPr lang="en-US" smtClean="0"/>
              <a:t>2/16/2022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18F156B-EA1F-3C4E-BCAB-9199478DE78B}" type="slidenum">
              <a:rPr lang="en-US" smtClean="0"/>
              <a:t>‹#›</a:t>
            </a:fld>
            <a:endParaRPr lang="en-US" dirty="0"/>
          </a:p>
        </p:txBody>
      </p:sp>
    </p:spTree>
    <p:extLst>
      <p:ext uri="{BB962C8B-B14F-4D97-AF65-F5344CB8AC3E}">
        <p14:creationId xmlns:p14="http://schemas.microsoft.com/office/powerpoint/2010/main" val="183482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4AC593-97AE-B446-940E-A72A05CA5075}" type="datetimeFigureOut">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8F156B-EA1F-3C4E-BCAB-9199478DE78B}" type="slidenum">
              <a:rPr lang="en-US" smtClean="0"/>
              <a:t>‹#›</a:t>
            </a:fld>
            <a:endParaRPr lang="en-US" dirty="0"/>
          </a:p>
        </p:txBody>
      </p:sp>
    </p:spTree>
    <p:extLst>
      <p:ext uri="{BB962C8B-B14F-4D97-AF65-F5344CB8AC3E}">
        <p14:creationId xmlns:p14="http://schemas.microsoft.com/office/powerpoint/2010/main" val="2296318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4AC593-97AE-B446-940E-A72A05CA5075}" type="datetimeFigureOut">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8F156B-EA1F-3C4E-BCAB-9199478DE78B}" type="slidenum">
              <a:rPr lang="en-US" smtClean="0"/>
              <a:t>‹#›</a:t>
            </a:fld>
            <a:endParaRPr lang="en-US" dirty="0"/>
          </a:p>
        </p:txBody>
      </p:sp>
    </p:spTree>
    <p:extLst>
      <p:ext uri="{BB962C8B-B14F-4D97-AF65-F5344CB8AC3E}">
        <p14:creationId xmlns:p14="http://schemas.microsoft.com/office/powerpoint/2010/main" val="388862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AC593-97AE-B446-940E-A72A05CA5075}" type="datetimeFigureOut">
              <a:rPr lang="en-US" smtClean="0"/>
              <a:t>2/16/2022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156B-EA1F-3C4E-BCAB-9199478DE78B}" type="slidenum">
              <a:rPr lang="en-US" smtClean="0"/>
              <a:t>‹#›</a:t>
            </a:fld>
            <a:endParaRPr lang="en-US" dirty="0"/>
          </a:p>
        </p:txBody>
      </p:sp>
    </p:spTree>
    <p:extLst>
      <p:ext uri="{BB962C8B-B14F-4D97-AF65-F5344CB8AC3E}">
        <p14:creationId xmlns:p14="http://schemas.microsoft.com/office/powerpoint/2010/main" val="2101011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106" y="672261"/>
            <a:ext cx="8609414" cy="3492025"/>
          </a:xfrm>
        </p:spPr>
        <p:txBody>
          <a:bodyPr>
            <a:normAutofit/>
          </a:bodyPr>
          <a:lstStyle/>
          <a:p>
            <a:r>
              <a:rPr lang="en-US" sz="2800" dirty="0" smtClean="0"/>
              <a:t>ALIGNMENT OF COURSE OUTLINES TO COMPETENCY BASED CURRICULUM</a:t>
            </a:r>
            <a:r>
              <a:rPr lang="en-US" sz="2800" dirty="0"/>
              <a:t/>
            </a:r>
            <a:br>
              <a:rPr lang="en-US" sz="2800" dirty="0"/>
            </a:br>
            <a:endParaRPr lang="en-US" sz="2800" dirty="0"/>
          </a:p>
        </p:txBody>
      </p:sp>
      <p:sp>
        <p:nvSpPr>
          <p:cNvPr id="3" name="Subtitle 2"/>
          <p:cNvSpPr>
            <a:spLocks noGrp="1"/>
          </p:cNvSpPr>
          <p:nvPr>
            <p:ph type="subTitle" idx="1"/>
          </p:nvPr>
        </p:nvSpPr>
        <p:spPr>
          <a:xfrm>
            <a:off x="466888" y="4369699"/>
            <a:ext cx="7991312" cy="2222197"/>
          </a:xfrm>
        </p:spPr>
        <p:txBody>
          <a:bodyPr>
            <a:normAutofit lnSpcReduction="10000"/>
          </a:bodyPr>
          <a:lstStyle/>
          <a:p>
            <a:r>
              <a:rPr lang="en-US" dirty="0" smtClean="0"/>
              <a:t>Charity Limboro (PhD)</a:t>
            </a:r>
          </a:p>
          <a:p>
            <a:r>
              <a:rPr lang="en-US" dirty="0" smtClean="0"/>
              <a:t>Pedagogy Training</a:t>
            </a:r>
          </a:p>
          <a:p>
            <a:r>
              <a:rPr lang="en-US" dirty="0" err="1"/>
              <a:t>Tharaka</a:t>
            </a:r>
            <a:r>
              <a:rPr lang="en-US" dirty="0"/>
              <a:t> </a:t>
            </a:r>
            <a:r>
              <a:rPr lang="en-US" dirty="0" smtClean="0"/>
              <a:t>University </a:t>
            </a:r>
          </a:p>
          <a:p>
            <a:r>
              <a:rPr lang="en-US" dirty="0" smtClean="0"/>
              <a:t>August 16</a:t>
            </a:r>
            <a:r>
              <a:rPr lang="en-US" baseline="30000" dirty="0" smtClean="0"/>
              <a:t>th</a:t>
            </a:r>
            <a:r>
              <a:rPr lang="en-US" dirty="0" smtClean="0"/>
              <a:t>, 2021.</a:t>
            </a:r>
            <a:endParaRPr lang="en-US" dirty="0"/>
          </a:p>
        </p:txBody>
      </p:sp>
    </p:spTree>
    <p:extLst>
      <p:ext uri="{BB962C8B-B14F-4D97-AF65-F5344CB8AC3E}">
        <p14:creationId xmlns:p14="http://schemas.microsoft.com/office/powerpoint/2010/main" val="3400202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IMPLICATIONS OF CBC ON UNIVERSITY PROGRAMMES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7922987"/>
              </p:ext>
            </p:extLst>
          </p:nvPr>
        </p:nvGraphicFramePr>
        <p:xfrm>
          <a:off x="457200" y="1415846"/>
          <a:ext cx="8229600" cy="5149752"/>
        </p:xfrm>
        <a:graphic>
          <a:graphicData uri="http://schemas.openxmlformats.org/drawingml/2006/table">
            <a:tbl>
              <a:tblPr firstRow="1" bandRow="1">
                <a:tableStyleId>{5C22544A-7EE6-4342-B048-85BDC9FD1C3A}</a:tableStyleId>
              </a:tblPr>
              <a:tblGrid>
                <a:gridCol w="3414818"/>
                <a:gridCol w="4814782"/>
              </a:tblGrid>
              <a:tr h="853782">
                <a:tc>
                  <a:txBody>
                    <a:bodyPr/>
                    <a:lstStyle/>
                    <a:p>
                      <a:r>
                        <a:rPr lang="en-US" dirty="0" smtClean="0"/>
                        <a:t>COMPETENCY-BASED</a:t>
                      </a:r>
                      <a:r>
                        <a:rPr lang="en-US" baseline="0" dirty="0" smtClean="0"/>
                        <a:t> APPROACH</a:t>
                      </a:r>
                      <a:endParaRPr lang="en-US" dirty="0"/>
                    </a:p>
                  </a:txBody>
                  <a:tcPr/>
                </a:tc>
                <a:tc>
                  <a:txBody>
                    <a:bodyPr/>
                    <a:lstStyle/>
                    <a:p>
                      <a:r>
                        <a:rPr lang="en-US" dirty="0" smtClean="0"/>
                        <a:t>IMPLICATIONS</a:t>
                      </a:r>
                      <a:r>
                        <a:rPr lang="en-US" baseline="0" dirty="0" smtClean="0"/>
                        <a:t> ON UNIVERSITY PROGRAMS </a:t>
                      </a:r>
                      <a:endParaRPr lang="en-US" dirty="0"/>
                    </a:p>
                  </a:txBody>
                  <a:tcPr/>
                </a:tc>
              </a:tr>
              <a:tr h="4295970">
                <a:tc>
                  <a:txBody>
                    <a:bodyPr/>
                    <a:lstStyle/>
                    <a:p>
                      <a:r>
                        <a:rPr lang="en-US" sz="1800" b="1" kern="1200" dirty="0" smtClean="0">
                          <a:solidFill>
                            <a:schemeClr val="dk1"/>
                          </a:solidFill>
                          <a:effectLst/>
                          <a:latin typeface="+mn-lt"/>
                          <a:ea typeface="+mn-ea"/>
                          <a:cs typeface="+mn-cs"/>
                        </a:rPr>
                        <a:t>5.</a:t>
                      </a:r>
                      <a:r>
                        <a:rPr lang="en-US" sz="1800" b="1" kern="1200" baseline="0" dirty="0" smtClean="0">
                          <a:solidFill>
                            <a:schemeClr val="dk1"/>
                          </a:solidFill>
                          <a:effectLst/>
                          <a:latin typeface="+mn-lt"/>
                          <a:ea typeface="+mn-ea"/>
                          <a:cs typeface="+mn-cs"/>
                        </a:rPr>
                        <a:t> </a:t>
                      </a:r>
                      <a:r>
                        <a:rPr lang="en-US" sz="1800" b="1" kern="1200" dirty="0" smtClean="0">
                          <a:solidFill>
                            <a:schemeClr val="dk1"/>
                          </a:solidFill>
                          <a:effectLst/>
                          <a:latin typeface="+mn-lt"/>
                          <a:ea typeface="+mn-ea"/>
                          <a:cs typeface="+mn-cs"/>
                        </a:rPr>
                        <a:t>TRAINING OF TEACHERS</a:t>
                      </a:r>
                      <a:r>
                        <a:rPr lang="en-US" sz="1800" b="1" kern="1200" baseline="0" dirty="0" smtClean="0">
                          <a:solidFill>
                            <a:schemeClr val="dk1"/>
                          </a:solidFill>
                          <a:effectLst/>
                          <a:latin typeface="+mn-lt"/>
                          <a:ea typeface="+mn-ea"/>
                          <a:cs typeface="+mn-cs"/>
                        </a:rPr>
                        <a:t> </a:t>
                      </a:r>
                      <a:endParaRPr lang="en-US" sz="1800" kern="1200" dirty="0" smtClean="0">
                        <a:solidFill>
                          <a:schemeClr val="dk1"/>
                        </a:solidFill>
                        <a:effectLst/>
                        <a:latin typeface="+mn-lt"/>
                        <a:ea typeface="+mn-ea"/>
                        <a:cs typeface="+mn-cs"/>
                      </a:endParaRPr>
                    </a:p>
                    <a:p>
                      <a:pPr marL="285750" lvl="0" indent="-285750">
                        <a:buFont typeface="Arial"/>
                        <a:buChar char="•"/>
                      </a:pPr>
                      <a:r>
                        <a:rPr lang="en-US" sz="1800" b="1" kern="1200" dirty="0" smtClean="0">
                          <a:solidFill>
                            <a:schemeClr val="dk1"/>
                          </a:solidFill>
                          <a:effectLst/>
                          <a:latin typeface="+mn-lt"/>
                          <a:ea typeface="+mn-ea"/>
                          <a:cs typeface="+mn-cs"/>
                        </a:rPr>
                        <a:t>P1 – P2 Trainers </a:t>
                      </a:r>
                      <a:endParaRPr lang="en-US" sz="1800" b="0" kern="1200" dirty="0" smtClean="0">
                        <a:solidFill>
                          <a:schemeClr val="dk1"/>
                        </a:solidFill>
                        <a:effectLst/>
                        <a:latin typeface="+mn-lt"/>
                        <a:ea typeface="+mn-ea"/>
                        <a:cs typeface="+mn-cs"/>
                      </a:endParaRPr>
                    </a:p>
                    <a:p>
                      <a:pPr marL="285750" lvl="0" indent="-285750">
                        <a:buFont typeface="Arial"/>
                        <a:buChar char="•"/>
                      </a:pPr>
                      <a:r>
                        <a:rPr lang="en-US" sz="1800" b="1" kern="1200" dirty="0" smtClean="0">
                          <a:solidFill>
                            <a:schemeClr val="dk1"/>
                          </a:solidFill>
                          <a:effectLst/>
                          <a:latin typeface="+mn-lt"/>
                          <a:ea typeface="+mn-ea"/>
                          <a:cs typeface="+mn-cs"/>
                        </a:rPr>
                        <a:t>Lower Primary</a:t>
                      </a:r>
                      <a:endParaRPr lang="en-US" sz="1800" b="0" kern="1200" dirty="0" smtClean="0">
                        <a:solidFill>
                          <a:schemeClr val="dk1"/>
                        </a:solidFill>
                        <a:effectLst/>
                        <a:latin typeface="+mn-lt"/>
                        <a:ea typeface="+mn-ea"/>
                        <a:cs typeface="+mn-cs"/>
                      </a:endParaRPr>
                    </a:p>
                    <a:p>
                      <a:pPr marL="285750" lvl="0" indent="-285750">
                        <a:buFont typeface="Arial"/>
                        <a:buChar char="•"/>
                      </a:pPr>
                      <a:r>
                        <a:rPr lang="en-US" sz="1800" b="1" kern="1200" dirty="0" smtClean="0">
                          <a:solidFill>
                            <a:schemeClr val="dk1"/>
                          </a:solidFill>
                          <a:effectLst/>
                          <a:latin typeface="+mn-lt"/>
                          <a:ea typeface="+mn-ea"/>
                          <a:cs typeface="+mn-cs"/>
                        </a:rPr>
                        <a:t>Upper Primary </a:t>
                      </a:r>
                    </a:p>
                    <a:p>
                      <a:pPr marL="285750" lvl="0" indent="-285750">
                        <a:buFont typeface="Arial"/>
                        <a:buChar char="•"/>
                      </a:pPr>
                      <a:r>
                        <a:rPr lang="en-US" sz="1800" b="1" kern="1200" dirty="0" smtClean="0">
                          <a:solidFill>
                            <a:schemeClr val="dk1"/>
                          </a:solidFill>
                          <a:effectLst/>
                          <a:latin typeface="+mn-lt"/>
                          <a:ea typeface="+mn-ea"/>
                          <a:cs typeface="+mn-cs"/>
                        </a:rPr>
                        <a:t>Junior High</a:t>
                      </a:r>
                    </a:p>
                    <a:p>
                      <a:pPr marL="285750" lvl="0" indent="-285750">
                        <a:buFont typeface="Arial"/>
                        <a:buChar char="•"/>
                      </a:pPr>
                      <a:r>
                        <a:rPr lang="en-US" sz="1800" b="1" kern="1200" dirty="0" smtClean="0">
                          <a:solidFill>
                            <a:schemeClr val="dk1"/>
                          </a:solidFill>
                          <a:effectLst/>
                          <a:latin typeface="+mn-lt"/>
                          <a:ea typeface="+mn-ea"/>
                          <a:cs typeface="+mn-cs"/>
                        </a:rPr>
                        <a:t>Senior High Pathways</a:t>
                      </a:r>
                    </a:p>
                    <a:p>
                      <a:pPr marL="285750" indent="-285750">
                        <a:buFont typeface="Wingdings" charset="2"/>
                        <a:buChar char="ü"/>
                      </a:pPr>
                      <a:r>
                        <a:rPr lang="en-US" sz="1800" kern="1200" dirty="0" smtClean="0">
                          <a:solidFill>
                            <a:schemeClr val="dk1"/>
                          </a:solidFill>
                          <a:effectLst/>
                          <a:latin typeface="+mn-lt"/>
                          <a:ea typeface="+mn-ea"/>
                          <a:cs typeface="+mn-cs"/>
                        </a:rPr>
                        <a:t>ARTS &amp; SPORTS</a:t>
                      </a:r>
                    </a:p>
                    <a:p>
                      <a:pPr marL="285750" indent="-285750">
                        <a:buFont typeface="Wingdings" charset="2"/>
                        <a:buChar char="ü"/>
                      </a:pPr>
                      <a:r>
                        <a:rPr lang="en-US" sz="1800" kern="1200" dirty="0" smtClean="0">
                          <a:solidFill>
                            <a:schemeClr val="dk1"/>
                          </a:solidFill>
                          <a:effectLst/>
                          <a:latin typeface="+mn-lt"/>
                          <a:ea typeface="+mn-ea"/>
                          <a:cs typeface="+mn-cs"/>
                        </a:rPr>
                        <a:t>SOCIAL SCIENCES </a:t>
                      </a:r>
                    </a:p>
                    <a:p>
                      <a:pPr marL="285750" indent="-285750">
                        <a:buFont typeface="Wingdings" charset="2"/>
                        <a:buChar char="ü"/>
                      </a:pPr>
                      <a:r>
                        <a:rPr lang="en-US" sz="1800" kern="1200" dirty="0" smtClean="0">
                          <a:solidFill>
                            <a:schemeClr val="dk1"/>
                          </a:solidFill>
                          <a:effectLst/>
                          <a:latin typeface="+mn-lt"/>
                          <a:ea typeface="+mn-ea"/>
                          <a:cs typeface="+mn-cs"/>
                        </a:rPr>
                        <a:t> STEM</a:t>
                      </a:r>
                      <a:r>
                        <a:rPr lang="en-US" dirty="0" smtClean="0">
                          <a:effectLst/>
                        </a:rPr>
                        <a:t> </a:t>
                      </a:r>
                    </a:p>
                    <a:p>
                      <a:pPr marL="285750" indent="-285750">
                        <a:buFont typeface="Wingdings" charset="2"/>
                        <a:buChar char="ü"/>
                      </a:pPr>
                      <a:r>
                        <a:rPr lang="en-US" dirty="0" smtClean="0">
                          <a:effectLst/>
                        </a:rPr>
                        <a:t>STEM</a:t>
                      </a:r>
                      <a:r>
                        <a:rPr lang="en-US" baseline="0" dirty="0" smtClean="0">
                          <a:effectLst/>
                        </a:rPr>
                        <a:t> CTS</a:t>
                      </a:r>
                      <a:r>
                        <a:rPr lang="en-US" sz="1800" b="1" kern="1200" baseline="0" dirty="0" smtClean="0">
                          <a:solidFill>
                            <a:schemeClr val="dk1"/>
                          </a:solidFill>
                          <a:effectLst/>
                          <a:latin typeface="+mn-lt"/>
                          <a:ea typeface="+mn-ea"/>
                          <a:cs typeface="+mn-cs"/>
                        </a:rPr>
                        <a:t> </a:t>
                      </a:r>
                      <a:endParaRPr lang="en-US" sz="1800" b="1" kern="1200" dirty="0" smtClean="0">
                        <a:solidFill>
                          <a:schemeClr val="dk1"/>
                        </a:solidFill>
                        <a:effectLst/>
                        <a:latin typeface="+mn-lt"/>
                        <a:ea typeface="+mn-ea"/>
                        <a:cs typeface="+mn-cs"/>
                      </a:endParaRPr>
                    </a:p>
                    <a:p>
                      <a:pPr marL="285750" lvl="0" indent="-285750">
                        <a:buFont typeface="Arial"/>
                        <a:buChar char="•"/>
                      </a:pPr>
                      <a:endParaRPr lang="en-US" sz="1800" b="1" kern="1200" dirty="0" smtClean="0">
                        <a:solidFill>
                          <a:schemeClr val="dk1"/>
                        </a:solidFill>
                        <a:effectLst/>
                        <a:latin typeface="+mn-lt"/>
                        <a:ea typeface="+mn-ea"/>
                        <a:cs typeface="+mn-cs"/>
                      </a:endParaRPr>
                    </a:p>
                    <a:p>
                      <a:endParaRPr lang="en-US" dirty="0"/>
                    </a:p>
                  </a:txBody>
                  <a:tcPr/>
                </a:tc>
                <a:tc>
                  <a:txBody>
                    <a:bodyPr/>
                    <a:lstStyle/>
                    <a:p>
                      <a:r>
                        <a:rPr lang="en-US" dirty="0" smtClean="0"/>
                        <a:t>The</a:t>
                      </a:r>
                      <a:r>
                        <a:rPr lang="en-US" baseline="0" dirty="0" smtClean="0"/>
                        <a:t> university school of education will consider the following. </a:t>
                      </a:r>
                    </a:p>
                    <a:p>
                      <a:pPr marL="285750" indent="-285750">
                        <a:buFont typeface="Arial"/>
                        <a:buChar char="•"/>
                      </a:pPr>
                      <a:r>
                        <a:rPr lang="en-US" baseline="0" dirty="0" smtClean="0"/>
                        <a:t>Training BED pre-service teachers to support  Senior School teaching subjects. The introduction of Pathways and Tracks  will require to expand the </a:t>
                      </a:r>
                      <a:r>
                        <a:rPr lang="en-US" baseline="0" dirty="0" err="1" smtClean="0"/>
                        <a:t>programmes</a:t>
                      </a:r>
                      <a:r>
                        <a:rPr lang="en-US" baseline="0" dirty="0" smtClean="0"/>
                        <a:t>. </a:t>
                      </a:r>
                    </a:p>
                    <a:p>
                      <a:pPr marL="285750" indent="-285750">
                        <a:buFont typeface="Arial"/>
                        <a:buChar char="•"/>
                      </a:pPr>
                      <a:endParaRPr lang="en-US" baseline="0" dirty="0" smtClean="0"/>
                    </a:p>
                    <a:p>
                      <a:pPr marL="285750" indent="-285750">
                        <a:buFont typeface="Arial"/>
                        <a:buChar char="•"/>
                      </a:pPr>
                      <a:r>
                        <a:rPr lang="en-US" baseline="0" dirty="0" smtClean="0"/>
                        <a:t>The CTS has a huge implication on teacher training. </a:t>
                      </a:r>
                      <a:r>
                        <a:rPr lang="en-US" sz="1800" kern="1200" dirty="0" smtClean="0">
                          <a:solidFill>
                            <a:schemeClr val="dk1"/>
                          </a:solidFill>
                          <a:effectLst/>
                          <a:latin typeface="+mn-lt"/>
                          <a:ea typeface="+mn-ea"/>
                          <a:cs typeface="+mn-cs"/>
                        </a:rPr>
                        <a:t>CTS is a dual credit strategy learning programming where students participate in apprenticeship training obtaining both high school certificate and a career certification.</a:t>
                      </a:r>
                    </a:p>
                    <a:p>
                      <a:pPr marL="0" indent="0">
                        <a:buFont typeface="Arial"/>
                        <a:buNone/>
                      </a:pPr>
                      <a:endParaRPr lang="en-US" baseline="0" dirty="0" smtClean="0"/>
                    </a:p>
                  </a:txBody>
                  <a:tcPr/>
                </a:tc>
              </a:tr>
            </a:tbl>
          </a:graphicData>
        </a:graphic>
      </p:graphicFrame>
    </p:spTree>
    <p:extLst>
      <p:ext uri="{BB962C8B-B14F-4D97-AF65-F5344CB8AC3E}">
        <p14:creationId xmlns:p14="http://schemas.microsoft.com/office/powerpoint/2010/main" val="1626819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IMPLICATIONS OF CBC ON UNIVERSITY PROGRAMMES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415087"/>
              </p:ext>
            </p:extLst>
          </p:nvPr>
        </p:nvGraphicFramePr>
        <p:xfrm>
          <a:off x="457200" y="1600200"/>
          <a:ext cx="8229600" cy="4750283"/>
        </p:xfrm>
        <a:graphic>
          <a:graphicData uri="http://schemas.openxmlformats.org/drawingml/2006/table">
            <a:tbl>
              <a:tblPr firstRow="1" bandRow="1">
                <a:tableStyleId>{5C22544A-7EE6-4342-B048-85BDC9FD1C3A}</a:tableStyleId>
              </a:tblPr>
              <a:tblGrid>
                <a:gridCol w="3851982"/>
                <a:gridCol w="4377618"/>
              </a:tblGrid>
              <a:tr h="1146620">
                <a:tc>
                  <a:txBody>
                    <a:bodyPr/>
                    <a:lstStyle/>
                    <a:p>
                      <a:r>
                        <a:rPr lang="en-US" dirty="0" smtClean="0"/>
                        <a:t>COMPETENCY-BASED</a:t>
                      </a:r>
                      <a:r>
                        <a:rPr lang="en-US" baseline="0" dirty="0" smtClean="0"/>
                        <a:t> APPROACH</a:t>
                      </a:r>
                      <a:endParaRPr lang="en-US" dirty="0"/>
                    </a:p>
                  </a:txBody>
                  <a:tcPr/>
                </a:tc>
                <a:tc>
                  <a:txBody>
                    <a:bodyPr/>
                    <a:lstStyle/>
                    <a:p>
                      <a:r>
                        <a:rPr lang="en-US" dirty="0" smtClean="0"/>
                        <a:t>IMPLICATIONS</a:t>
                      </a:r>
                      <a:r>
                        <a:rPr lang="en-US" baseline="0" dirty="0" smtClean="0"/>
                        <a:t> ON UNIVERSITY PROGRAMS </a:t>
                      </a:r>
                      <a:endParaRPr lang="en-US" dirty="0"/>
                    </a:p>
                  </a:txBody>
                  <a:tcPr/>
                </a:tc>
              </a:tr>
              <a:tr h="3603663">
                <a:tc>
                  <a:txBody>
                    <a:bodyPr/>
                    <a:lstStyle/>
                    <a:p>
                      <a:r>
                        <a:rPr lang="en-US" b="1" dirty="0" smtClean="0"/>
                        <a:t>6. TRAINING OF</a:t>
                      </a:r>
                      <a:r>
                        <a:rPr lang="en-US" b="1" baseline="0" dirty="0" smtClean="0"/>
                        <a:t> TEACHER EDUCATORS </a:t>
                      </a:r>
                    </a:p>
                    <a:p>
                      <a:endParaRPr lang="en-US" b="0" baseline="0" dirty="0" smtClean="0"/>
                    </a:p>
                    <a:p>
                      <a:r>
                        <a:rPr lang="en-US" b="0" baseline="0" dirty="0" smtClean="0"/>
                        <a:t>Lecturers for Diploma with specialization on different levels on BASIC EDUCATION</a:t>
                      </a:r>
                    </a:p>
                    <a:p>
                      <a:endParaRPr lang="en-US" b="0" baseline="0" dirty="0" smtClean="0"/>
                    </a:p>
                    <a:p>
                      <a:endParaRPr lang="en-US" b="0" dirty="0"/>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Training  lecturers who will  teach  in diploma colleges preparing teachers with a reformed  curriculum that has a concentration aligned to grade levels. . </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800" kern="1200" baseline="0" dirty="0" smtClean="0">
                        <a:solidFill>
                          <a:schemeClr val="dk1"/>
                        </a:solidFill>
                        <a:effectLst/>
                        <a:latin typeface="+mn-lt"/>
                        <a:ea typeface="+mn-ea"/>
                        <a:cs typeface="+mn-cs"/>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kern="1200" baseline="0" dirty="0" smtClean="0">
                          <a:solidFill>
                            <a:schemeClr val="dk1"/>
                          </a:solidFill>
                          <a:effectLst/>
                          <a:latin typeface="+mn-lt"/>
                          <a:ea typeface="+mn-ea"/>
                          <a:cs typeface="+mn-cs"/>
                        </a:rPr>
                        <a:t>For </a:t>
                      </a:r>
                      <a:r>
                        <a:rPr lang="en-US" sz="1800" kern="1200" dirty="0" smtClean="0">
                          <a:solidFill>
                            <a:schemeClr val="dk1"/>
                          </a:solidFill>
                          <a:effectLst/>
                          <a:latin typeface="+mn-lt"/>
                          <a:ea typeface="+mn-ea"/>
                          <a:cs typeface="+mn-cs"/>
                        </a:rPr>
                        <a:t>CTS teachers</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 best practice </a:t>
                      </a:r>
                      <a:r>
                        <a:rPr lang="en-US" sz="1800" kern="1200" baseline="0" dirty="0" smtClean="0">
                          <a:solidFill>
                            <a:schemeClr val="dk1"/>
                          </a:solidFill>
                          <a:effectLst/>
                          <a:latin typeface="+mn-lt"/>
                          <a:ea typeface="+mn-ea"/>
                          <a:cs typeface="+mn-cs"/>
                        </a:rPr>
                        <a:t> will has been to </a:t>
                      </a:r>
                      <a:r>
                        <a:rPr lang="en-US" sz="1800" kern="1200" dirty="0" smtClean="0">
                          <a:solidFill>
                            <a:schemeClr val="dk1"/>
                          </a:solidFill>
                          <a:effectLst/>
                          <a:latin typeface="+mn-lt"/>
                          <a:ea typeface="+mn-ea"/>
                          <a:cs typeface="+mn-cs"/>
                        </a:rPr>
                        <a:t>recruit candidates with industry experience to be trained on teacher professionalism</a:t>
                      </a:r>
                      <a:r>
                        <a:rPr lang="en-US" sz="1800" kern="1200" baseline="0" dirty="0" smtClean="0">
                          <a:solidFill>
                            <a:schemeClr val="dk1"/>
                          </a:solidFill>
                          <a:effectLst/>
                          <a:latin typeface="+mn-lt"/>
                          <a:ea typeface="+mn-ea"/>
                          <a:cs typeface="+mn-cs"/>
                        </a:rPr>
                        <a:t> – the act of teaching.</a:t>
                      </a:r>
                      <a:endParaRPr lang="en-US" dirty="0" smtClean="0"/>
                    </a:p>
                    <a:p>
                      <a:endParaRPr lang="en-US" dirty="0"/>
                    </a:p>
                  </a:txBody>
                  <a:tcPr/>
                </a:tc>
              </a:tr>
            </a:tbl>
          </a:graphicData>
        </a:graphic>
      </p:graphicFrame>
    </p:spTree>
    <p:extLst>
      <p:ext uri="{BB962C8B-B14F-4D97-AF65-F5344CB8AC3E}">
        <p14:creationId xmlns:p14="http://schemas.microsoft.com/office/powerpoint/2010/main" val="1626819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IMPLICATIONS OF CBC ON UNIVERSITY PROGRAMMES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0388294"/>
              </p:ext>
            </p:extLst>
          </p:nvPr>
        </p:nvGraphicFramePr>
        <p:xfrm>
          <a:off x="457200" y="1600200"/>
          <a:ext cx="8229600" cy="5669280"/>
        </p:xfrm>
        <a:graphic>
          <a:graphicData uri="http://schemas.openxmlformats.org/drawingml/2006/table">
            <a:tbl>
              <a:tblPr firstRow="1" bandRow="1">
                <a:tableStyleId>{5C22544A-7EE6-4342-B048-85BDC9FD1C3A}</a:tableStyleId>
              </a:tblPr>
              <a:tblGrid>
                <a:gridCol w="4080972"/>
                <a:gridCol w="4148628"/>
              </a:tblGrid>
              <a:tr h="370840">
                <a:tc>
                  <a:txBody>
                    <a:bodyPr/>
                    <a:lstStyle/>
                    <a:p>
                      <a:r>
                        <a:rPr lang="en-US" dirty="0" smtClean="0"/>
                        <a:t>COMPETENCY-BASED</a:t>
                      </a:r>
                      <a:r>
                        <a:rPr lang="en-US" baseline="0" dirty="0" smtClean="0"/>
                        <a:t> APPROACH</a:t>
                      </a:r>
                      <a:endParaRPr lang="en-US" dirty="0"/>
                    </a:p>
                  </a:txBody>
                  <a:tcPr/>
                </a:tc>
                <a:tc>
                  <a:txBody>
                    <a:bodyPr/>
                    <a:lstStyle/>
                    <a:p>
                      <a:r>
                        <a:rPr lang="en-US" dirty="0" smtClean="0"/>
                        <a:t>IMPLICATIONS</a:t>
                      </a:r>
                      <a:r>
                        <a:rPr lang="en-US" baseline="0" dirty="0" smtClean="0"/>
                        <a:t> ON UNIVERSITY PROGRAMS </a:t>
                      </a:r>
                      <a:endParaRPr lang="en-US" dirty="0"/>
                    </a:p>
                  </a:txBody>
                  <a:tcPr/>
                </a:tc>
              </a:tr>
              <a:tr h="370840">
                <a:tc>
                  <a:txBody>
                    <a:bodyPr/>
                    <a:lstStyle/>
                    <a:p>
                      <a:r>
                        <a:rPr lang="en-US" b="1" baseline="0" dirty="0" smtClean="0"/>
                        <a:t>7. MASTER OF EDUCATION COHORTS IN CURRICULUM AND INSTRUCTION </a:t>
                      </a:r>
                    </a:p>
                    <a:p>
                      <a:endParaRPr lang="en-US" sz="1800" b="0" kern="1200" baseline="0" dirty="0" smtClean="0">
                        <a:solidFill>
                          <a:schemeClr val="dk1"/>
                        </a:solidFill>
                        <a:effectLst/>
                        <a:latin typeface="+mn-lt"/>
                        <a:ea typeface="+mn-ea"/>
                        <a:cs typeface="+mn-cs"/>
                      </a:endParaRPr>
                    </a:p>
                    <a:p>
                      <a:r>
                        <a:rPr lang="en-US" sz="1800" b="0" kern="1200" baseline="0" dirty="0" smtClean="0">
                          <a:solidFill>
                            <a:schemeClr val="dk1"/>
                          </a:solidFill>
                          <a:effectLst/>
                          <a:latin typeface="+mn-lt"/>
                          <a:ea typeface="+mn-ea"/>
                          <a:cs typeface="+mn-cs"/>
                        </a:rPr>
                        <a:t>Cohort is a professional capacity building strategy used  to develop a group of  educators  in acquiring advanced  study in their area of specialization. The </a:t>
                      </a:r>
                      <a:r>
                        <a:rPr lang="en-US" sz="1800" b="0" kern="1200" baseline="0" dirty="0" err="1" smtClean="0">
                          <a:solidFill>
                            <a:schemeClr val="dk1"/>
                          </a:solidFill>
                          <a:effectLst/>
                          <a:latin typeface="+mn-lt"/>
                          <a:ea typeface="+mn-ea"/>
                          <a:cs typeface="+mn-cs"/>
                        </a:rPr>
                        <a:t>programme</a:t>
                      </a:r>
                      <a:r>
                        <a:rPr lang="en-US" sz="1800" b="0" kern="1200" baseline="0" dirty="0" smtClean="0">
                          <a:solidFill>
                            <a:schemeClr val="dk1"/>
                          </a:solidFill>
                          <a:effectLst/>
                          <a:latin typeface="+mn-lt"/>
                          <a:ea typeface="+mn-ea"/>
                          <a:cs typeface="+mn-cs"/>
                        </a:rPr>
                        <a:t> takes about 2 years. </a:t>
                      </a:r>
                    </a:p>
                    <a:p>
                      <a:endParaRPr lang="en-US" sz="1800" b="0" kern="1200" baseline="0" dirty="0" smtClean="0">
                        <a:solidFill>
                          <a:schemeClr val="dk1"/>
                        </a:solidFill>
                        <a:effectLst/>
                        <a:latin typeface="+mn-lt"/>
                        <a:ea typeface="+mn-ea"/>
                        <a:cs typeface="+mn-cs"/>
                      </a:endParaRPr>
                    </a:p>
                    <a:p>
                      <a:r>
                        <a:rPr lang="en-US" sz="1800" b="0" kern="1200" baseline="0" dirty="0" smtClean="0">
                          <a:solidFill>
                            <a:schemeClr val="dk1"/>
                          </a:solidFill>
                          <a:effectLst/>
                          <a:latin typeface="+mn-lt"/>
                          <a:ea typeface="+mn-ea"/>
                          <a:cs typeface="+mn-cs"/>
                        </a:rPr>
                        <a:t>SCIENCE COHORT: </a:t>
                      </a:r>
                      <a:r>
                        <a:rPr lang="en-US" sz="1800" kern="1200" dirty="0" smtClean="0">
                          <a:solidFill>
                            <a:schemeClr val="dk1"/>
                          </a:solidFill>
                          <a:effectLst/>
                          <a:latin typeface="+mn-lt"/>
                          <a:ea typeface="+mn-ea"/>
                          <a:cs typeface="+mn-cs"/>
                        </a:rPr>
                        <a:t>This cohort is meant to enable educators to develop their curricular planning </a:t>
                      </a:r>
                      <a:r>
                        <a:rPr lang="en-US" sz="1800" kern="1200" baseline="0" dirty="0" smtClean="0">
                          <a:solidFill>
                            <a:schemeClr val="dk1"/>
                          </a:solidFill>
                          <a:effectLst/>
                          <a:latin typeface="+mn-lt"/>
                          <a:ea typeface="+mn-ea"/>
                          <a:cs typeface="+mn-cs"/>
                        </a:rPr>
                        <a:t>, instruction and leadership</a:t>
                      </a:r>
                      <a:r>
                        <a:rPr lang="en-US" sz="1800" kern="1200" dirty="0" smtClean="0">
                          <a:solidFill>
                            <a:schemeClr val="dk1"/>
                          </a:solidFill>
                          <a:effectLst/>
                          <a:latin typeface="+mn-lt"/>
                          <a:ea typeface="+mn-ea"/>
                          <a:cs typeface="+mn-cs"/>
                        </a:rPr>
                        <a:t> abilities and capacities within their respective fields</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in relation to science education, Science Inquiry, STEM, Maker spaces, robotics, Coding, Science Literacy and STEM career literacy. </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kern="1200" baseline="0" dirty="0" smtClean="0">
                          <a:solidFill>
                            <a:schemeClr val="dk1"/>
                          </a:solidFill>
                          <a:effectLst/>
                          <a:latin typeface="+mn-lt"/>
                          <a:ea typeface="+mn-ea"/>
                          <a:cs typeface="+mn-cs"/>
                        </a:rPr>
                        <a:t>I</a:t>
                      </a:r>
                      <a:r>
                        <a:rPr lang="en-US" sz="1800" b="0" kern="1200" dirty="0" smtClean="0">
                          <a:solidFill>
                            <a:schemeClr val="dk1"/>
                          </a:solidFill>
                          <a:effectLst/>
                          <a:latin typeface="+mn-lt"/>
                          <a:ea typeface="+mn-ea"/>
                          <a:cs typeface="+mn-cs"/>
                        </a:rPr>
                        <a:t>n partnership with the MOE and its Agencies, the universities could offer MED cohorts in identified need as CBC is being rolled out over the next 6 years. Such initiative could support the professionals from MOE- QAS, TSC, KNEC, KICD, KEMI, etc. Upon completion, they will receive</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mn-lt"/>
                          <a:ea typeface="+mn-ea"/>
                          <a:cs typeface="+mn-cs"/>
                        </a:rPr>
                        <a:t> M. Ed degree.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dk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mn-lt"/>
                          <a:ea typeface="+mn-ea"/>
                          <a:cs typeface="+mn-cs"/>
                        </a:rPr>
                        <a:t>For purpose of strengthening the teaching</a:t>
                      </a:r>
                      <a:r>
                        <a:rPr lang="en-US" sz="1800" b="0" kern="1200" baseline="0" dirty="0" smtClean="0">
                          <a:solidFill>
                            <a:schemeClr val="dk1"/>
                          </a:solidFill>
                          <a:effectLst/>
                          <a:latin typeface="+mn-lt"/>
                          <a:ea typeface="+mn-ea"/>
                          <a:cs typeface="+mn-cs"/>
                        </a:rPr>
                        <a:t> and performance of Math and Science, u</a:t>
                      </a:r>
                      <a:r>
                        <a:rPr lang="en-US" sz="1800" b="0" kern="1200" dirty="0" smtClean="0">
                          <a:solidFill>
                            <a:schemeClr val="dk1"/>
                          </a:solidFill>
                          <a:effectLst/>
                          <a:latin typeface="+mn-lt"/>
                          <a:ea typeface="+mn-ea"/>
                          <a:cs typeface="+mn-cs"/>
                        </a:rPr>
                        <a:t>niversities could also</a:t>
                      </a:r>
                      <a:r>
                        <a:rPr lang="en-US" sz="1800" b="0" kern="1200" baseline="0" dirty="0" smtClean="0">
                          <a:solidFill>
                            <a:schemeClr val="dk1"/>
                          </a:solidFill>
                          <a:effectLst/>
                          <a:latin typeface="+mn-lt"/>
                          <a:ea typeface="+mn-ea"/>
                          <a:cs typeface="+mn-cs"/>
                        </a:rPr>
                        <a:t> consider developing  the following masters degree:</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b="0" kern="1200" baseline="0" dirty="0" smtClean="0">
                          <a:solidFill>
                            <a:schemeClr val="dk1"/>
                          </a:solidFill>
                          <a:effectLst/>
                          <a:latin typeface="+mn-lt"/>
                          <a:ea typeface="+mn-ea"/>
                          <a:cs typeface="+mn-cs"/>
                        </a:rPr>
                        <a:t>M.Ed. in Science Education </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b="0" kern="1200" baseline="0" dirty="0" err="1" smtClean="0">
                          <a:solidFill>
                            <a:schemeClr val="dk1"/>
                          </a:solidFill>
                          <a:effectLst/>
                          <a:latin typeface="+mn-lt"/>
                          <a:ea typeface="+mn-ea"/>
                          <a:cs typeface="+mn-cs"/>
                        </a:rPr>
                        <a:t>M.Ed</a:t>
                      </a:r>
                      <a:r>
                        <a:rPr lang="en-US" sz="1800" b="0" kern="1200" baseline="0" dirty="0" smtClean="0">
                          <a:solidFill>
                            <a:schemeClr val="dk1"/>
                          </a:solidFill>
                          <a:effectLst/>
                          <a:latin typeface="+mn-lt"/>
                          <a:ea typeface="+mn-ea"/>
                          <a:cs typeface="+mn-cs"/>
                        </a:rPr>
                        <a:t> in Mathematics Education </a:t>
                      </a:r>
                      <a:endParaRPr lang="en-US" sz="1800" b="0" kern="1200" dirty="0" smtClean="0">
                        <a:solidFill>
                          <a:schemeClr val="dk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1626819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911594"/>
          </a:xfrm>
        </p:spPr>
        <p:txBody>
          <a:bodyPr>
            <a:noAutofit/>
          </a:bodyPr>
          <a:lstStyle/>
          <a:p>
            <a:r>
              <a:rPr lang="en-US" sz="2800" b="1" dirty="0"/>
              <a:t/>
            </a:r>
            <a:br>
              <a:rPr lang="en-US" sz="2800" b="1" dirty="0"/>
            </a:br>
            <a:r>
              <a:rPr lang="en-US" sz="2800" b="1" dirty="0" smtClean="0"/>
              <a:t>ENHANCING PROGRAMME QUALITY AND INNOVATION </a:t>
            </a:r>
            <a:r>
              <a:rPr lang="en-US" sz="2800" b="1" dirty="0"/>
              <a:t>CAPABILITIES IN UNIVERSITIES TO  DRIVE KENYA’S PROSPERITY AND QUALITY OF LIFE IN 21</a:t>
            </a:r>
            <a:r>
              <a:rPr lang="en-US" sz="2800" b="1" baseline="30000" dirty="0"/>
              <a:t>ST</a:t>
            </a:r>
            <a:r>
              <a:rPr lang="en-US" sz="2800" b="1" dirty="0"/>
              <a:t> CENTURY</a:t>
            </a:r>
            <a:r>
              <a:rPr lang="en-US" sz="2800" dirty="0"/>
              <a:t/>
            </a:r>
            <a:br>
              <a:rPr lang="en-US" sz="2800" dirty="0"/>
            </a:br>
            <a:endParaRPr lang="en-US" sz="2800" dirty="0"/>
          </a:p>
        </p:txBody>
      </p:sp>
      <p:sp>
        <p:nvSpPr>
          <p:cNvPr id="3" name="Content Placeholder 2"/>
          <p:cNvSpPr>
            <a:spLocks noGrp="1"/>
          </p:cNvSpPr>
          <p:nvPr>
            <p:ph idx="1"/>
          </p:nvPr>
        </p:nvSpPr>
        <p:spPr>
          <a:xfrm>
            <a:off x="457200" y="2019662"/>
            <a:ext cx="8229600" cy="4838338"/>
          </a:xfrm>
        </p:spPr>
        <p:txBody>
          <a:bodyPr>
            <a:normAutofit fontScale="85000" lnSpcReduction="20000"/>
          </a:bodyPr>
          <a:lstStyle/>
          <a:p>
            <a:pPr marL="0" indent="0">
              <a:buNone/>
            </a:pPr>
            <a:r>
              <a:rPr lang="en-US" b="1" dirty="0" smtClean="0"/>
              <a:t>Building Effective Interface Between Universities And Business through: </a:t>
            </a:r>
            <a:endParaRPr lang="en-US" dirty="0" smtClean="0"/>
          </a:p>
          <a:p>
            <a:r>
              <a:rPr lang="en-US" dirty="0" smtClean="0"/>
              <a:t>improvement in program content and courses that  demonstrate connections to current knowledge, skills and attitudes required in public and private sectors,</a:t>
            </a:r>
          </a:p>
          <a:p>
            <a:r>
              <a:rPr lang="en-US" dirty="0" smtClean="0"/>
              <a:t>engage employers in course design, delivery and work placement or internship</a:t>
            </a:r>
          </a:p>
          <a:p>
            <a:pPr lvl="0"/>
            <a:r>
              <a:rPr lang="en-US" dirty="0" smtClean="0"/>
              <a:t>matching strengths with opportunities</a:t>
            </a:r>
          </a:p>
          <a:p>
            <a:pPr lvl="0"/>
            <a:r>
              <a:rPr lang="en-US" dirty="0" smtClean="0"/>
              <a:t>building industrial consortium models</a:t>
            </a:r>
          </a:p>
          <a:p>
            <a:pPr lvl="0"/>
            <a:r>
              <a:rPr lang="en-US" dirty="0" smtClean="0"/>
              <a:t>simplifying rules of engagement </a:t>
            </a:r>
          </a:p>
          <a:p>
            <a:pPr lvl="0"/>
            <a:r>
              <a:rPr lang="en-US" dirty="0" smtClean="0"/>
              <a:t>enhancing commercialization and knowledge translation savvy among faculty and graduate students </a:t>
            </a:r>
          </a:p>
          <a:p>
            <a:endParaRPr lang="en-US" dirty="0"/>
          </a:p>
        </p:txBody>
      </p:sp>
    </p:spTree>
    <p:extLst>
      <p:ext uri="{BB962C8B-B14F-4D97-AF65-F5344CB8AC3E}">
        <p14:creationId xmlns:p14="http://schemas.microsoft.com/office/powerpoint/2010/main" val="3448496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B0F0"/>
                </a:solidFill>
              </a:rPr>
              <a:t>Writing learning outcomes </a:t>
            </a:r>
            <a:endParaRPr lang="en-US" sz="32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When </a:t>
            </a:r>
            <a:r>
              <a:rPr lang="en-US" dirty="0"/>
              <a:t>writing learning outcomes, </a:t>
            </a:r>
            <a:r>
              <a:rPr lang="en-US" dirty="0" smtClean="0"/>
              <a:t>remember </a:t>
            </a:r>
            <a:r>
              <a:rPr lang="en-US" dirty="0"/>
              <a:t>to:</a:t>
            </a:r>
            <a:br>
              <a:rPr lang="en-US" dirty="0"/>
            </a:br>
            <a:endParaRPr lang="en-US" dirty="0"/>
          </a:p>
          <a:p>
            <a:r>
              <a:rPr lang="en-US" dirty="0" smtClean="0"/>
              <a:t>Focus </a:t>
            </a:r>
            <a:r>
              <a:rPr lang="en-US" dirty="0"/>
              <a:t>on the student--what the student will be able to </a:t>
            </a:r>
            <a:r>
              <a:rPr lang="en-US" i="1" dirty="0"/>
              <a:t>do </a:t>
            </a:r>
            <a:r>
              <a:rPr lang="en-US" dirty="0"/>
              <a:t>by the end of the lesson.</a:t>
            </a:r>
          </a:p>
          <a:p>
            <a:r>
              <a:rPr lang="en-US" dirty="0"/>
              <a:t>Describe outcomes, </a:t>
            </a:r>
            <a:r>
              <a:rPr lang="en-US" i="1" dirty="0"/>
              <a:t>not </a:t>
            </a:r>
            <a:r>
              <a:rPr lang="en-US" dirty="0"/>
              <a:t>processes or activities.</a:t>
            </a:r>
          </a:p>
          <a:p>
            <a:r>
              <a:rPr lang="en-US" dirty="0"/>
              <a:t>Start each outcome with an action verb.</a:t>
            </a:r>
          </a:p>
          <a:p>
            <a:r>
              <a:rPr lang="en-US" dirty="0"/>
              <a:t>Avoid passive verbs that are difficult to measure (examples: understand, know, learn, become familiar with...)</a:t>
            </a:r>
          </a:p>
          <a:p>
            <a:r>
              <a:rPr lang="en-US" dirty="0"/>
              <a:t>Use learner-focused language (example: 'By the end of this lesson, you will be able to...')</a:t>
            </a:r>
          </a:p>
          <a:p>
            <a:r>
              <a:rPr lang="en-US" dirty="0"/>
              <a:t>Use only one action verb per learning outcome.</a:t>
            </a:r>
          </a:p>
          <a:p>
            <a:r>
              <a:rPr lang="en-US" dirty="0"/>
              <a:t>Avoid vague verbs such as know and understand.</a:t>
            </a:r>
          </a:p>
          <a:p>
            <a:r>
              <a:rPr lang="en-US" dirty="0"/>
              <a:t>Check that the verbs used reflect the </a:t>
            </a:r>
            <a:r>
              <a:rPr lang="en-US" i="1" dirty="0"/>
              <a:t>level of learning </a:t>
            </a:r>
            <a:r>
              <a:rPr lang="en-US" dirty="0"/>
              <a:t>required.</a:t>
            </a:r>
          </a:p>
          <a:p>
            <a:r>
              <a:rPr lang="en-US" dirty="0"/>
              <a:t>(See Revised Bloom’s Taxonomy Action Verbs file:///C:/Users/User/AppData/Local/Temp/blooms_taxonomy_action_verbs.pdf)</a:t>
            </a:r>
          </a:p>
          <a:p>
            <a:r>
              <a:rPr lang="en-US" dirty="0"/>
              <a:t>Ensure that outcomes are observable and measurable.</a:t>
            </a:r>
          </a:p>
          <a:p>
            <a:endParaRPr lang="en-US" dirty="0"/>
          </a:p>
        </p:txBody>
      </p:sp>
    </p:spTree>
    <p:extLst>
      <p:ext uri="{BB962C8B-B14F-4D97-AF65-F5344CB8AC3E}">
        <p14:creationId xmlns:p14="http://schemas.microsoft.com/office/powerpoint/2010/main" val="2628313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Learning Outcomes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There are usually three sections of a learning outcome:</a:t>
            </a:r>
          </a:p>
          <a:p>
            <a:r>
              <a:rPr lang="en-US" dirty="0"/>
              <a:t>The stem</a:t>
            </a:r>
          </a:p>
          <a:p>
            <a:r>
              <a:rPr lang="en-US" dirty="0"/>
              <a:t>The performance or action verb</a:t>
            </a:r>
          </a:p>
          <a:p>
            <a:r>
              <a:rPr lang="en-US" dirty="0"/>
              <a:t>The focus/object</a:t>
            </a:r>
          </a:p>
          <a:p>
            <a:pPr marL="0" lvl="0" indent="0">
              <a:buNone/>
            </a:pPr>
            <a:r>
              <a:rPr lang="en-US" b="1" dirty="0"/>
              <a:t>The Stem</a:t>
            </a:r>
            <a:r>
              <a:rPr lang="en-US" dirty="0"/>
              <a:t>:</a:t>
            </a:r>
          </a:p>
          <a:p>
            <a:r>
              <a:rPr lang="en-US" dirty="0"/>
              <a:t>Is a leading statement in the future tense highlighting what is to be achieved by the end of the period of study:</a:t>
            </a:r>
          </a:p>
          <a:p>
            <a:pPr lvl="0"/>
            <a:r>
              <a:rPr lang="en-US" dirty="0" err="1"/>
              <a:t>Eg</a:t>
            </a:r>
            <a:r>
              <a:rPr lang="en-US" dirty="0"/>
              <a:t>. By the end of the lesson you will be able to: define, compare, apply, </a:t>
            </a:r>
            <a:r>
              <a:rPr lang="en-US" dirty="0" err="1"/>
              <a:t>analyse</a:t>
            </a:r>
            <a:r>
              <a:rPr lang="en-US" dirty="0"/>
              <a:t> </a:t>
            </a:r>
            <a:r>
              <a:rPr lang="en-US" dirty="0" err="1"/>
              <a:t>etc</a:t>
            </a:r>
            <a:endParaRPr lang="en-US" dirty="0"/>
          </a:p>
          <a:p>
            <a:endParaRPr lang="en-US" dirty="0"/>
          </a:p>
        </p:txBody>
      </p:sp>
    </p:spTree>
    <p:extLst>
      <p:ext uri="{BB962C8B-B14F-4D97-AF65-F5344CB8AC3E}">
        <p14:creationId xmlns:p14="http://schemas.microsoft.com/office/powerpoint/2010/main" val="2320562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Action Verb</a:t>
            </a:r>
            <a:endParaRPr lang="en-US" dirty="0"/>
          </a:p>
        </p:txBody>
      </p:sp>
      <p:sp>
        <p:nvSpPr>
          <p:cNvPr id="3" name="Content Placeholder 2"/>
          <p:cNvSpPr>
            <a:spLocks noGrp="1"/>
          </p:cNvSpPr>
          <p:nvPr>
            <p:ph idx="1"/>
          </p:nvPr>
        </p:nvSpPr>
        <p:spPr/>
        <p:txBody>
          <a:bodyPr/>
          <a:lstStyle/>
          <a:p>
            <a:r>
              <a:rPr lang="en-US" dirty="0"/>
              <a:t>Indicates specifically what the students should know or do.</a:t>
            </a:r>
          </a:p>
          <a:p>
            <a:r>
              <a:rPr lang="en-US" dirty="0"/>
              <a:t>It should not be placed in the stem.</a:t>
            </a:r>
          </a:p>
          <a:p>
            <a:r>
              <a:rPr lang="en-US" dirty="0"/>
              <a:t>The action verbs should be anchored in Blooms</a:t>
            </a:r>
          </a:p>
          <a:p>
            <a:pPr marL="0" indent="0">
              <a:buNone/>
            </a:pPr>
            <a:r>
              <a:rPr lang="en-US" dirty="0"/>
              <a:t>  Taxonomy, which comprises of three domains.</a:t>
            </a:r>
          </a:p>
          <a:p>
            <a:endParaRPr lang="en-US" dirty="0"/>
          </a:p>
        </p:txBody>
      </p:sp>
    </p:spTree>
    <p:extLst>
      <p:ext uri="{BB962C8B-B14F-4D97-AF65-F5344CB8AC3E}">
        <p14:creationId xmlns:p14="http://schemas.microsoft.com/office/powerpoint/2010/main" val="2534207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Domains of learning</a:t>
            </a:r>
            <a:endParaRPr lang="en-US" dirty="0"/>
          </a:p>
        </p:txBody>
      </p:sp>
      <p:sp>
        <p:nvSpPr>
          <p:cNvPr id="3" name="Content Placeholder 2"/>
          <p:cNvSpPr>
            <a:spLocks noGrp="1"/>
          </p:cNvSpPr>
          <p:nvPr>
            <p:ph idx="1"/>
          </p:nvPr>
        </p:nvSpPr>
        <p:spPr/>
        <p:txBody>
          <a:bodyPr/>
          <a:lstStyle/>
          <a:p>
            <a:r>
              <a:rPr lang="en-US" dirty="0"/>
              <a:t>The </a:t>
            </a:r>
            <a:r>
              <a:rPr lang="en-US" b="1" dirty="0"/>
              <a:t>cognitive </a:t>
            </a:r>
            <a:r>
              <a:rPr lang="en-US" dirty="0"/>
              <a:t>domain – Is about thinking/</a:t>
            </a:r>
          </a:p>
          <a:p>
            <a:r>
              <a:rPr lang="en-US" dirty="0"/>
              <a:t>conceptualization.</a:t>
            </a:r>
          </a:p>
          <a:p>
            <a:r>
              <a:rPr lang="en-US" dirty="0"/>
              <a:t>The </a:t>
            </a:r>
            <a:r>
              <a:rPr lang="en-US" b="1" dirty="0"/>
              <a:t>psychomotor </a:t>
            </a:r>
            <a:r>
              <a:rPr lang="en-US" dirty="0"/>
              <a:t>domain – deals with motor/</a:t>
            </a:r>
          </a:p>
          <a:p>
            <a:r>
              <a:rPr lang="en-US" dirty="0"/>
              <a:t>muscular skills</a:t>
            </a:r>
          </a:p>
          <a:p>
            <a:r>
              <a:rPr lang="en-US" dirty="0"/>
              <a:t> The </a:t>
            </a:r>
            <a:r>
              <a:rPr lang="en-US" b="1" dirty="0"/>
              <a:t>affective </a:t>
            </a:r>
            <a:r>
              <a:rPr lang="en-US" dirty="0"/>
              <a:t>domain – deals with values, ethics and </a:t>
            </a:r>
            <a:r>
              <a:rPr lang="en-US" dirty="0" err="1"/>
              <a:t>behaviours</a:t>
            </a:r>
            <a:r>
              <a:rPr lang="en-US" dirty="0"/>
              <a:t>.</a:t>
            </a:r>
          </a:p>
          <a:p>
            <a:pPr marL="0" indent="0">
              <a:buNone/>
            </a:pPr>
            <a:r>
              <a:rPr lang="en-US" dirty="0"/>
              <a:t> Examples of action verbs that can be used in a learning outcome are:</a:t>
            </a:r>
          </a:p>
          <a:p>
            <a:endParaRPr lang="en-US" dirty="0"/>
          </a:p>
        </p:txBody>
      </p:sp>
    </p:spTree>
    <p:extLst>
      <p:ext uri="{BB962C8B-B14F-4D97-AF65-F5344CB8AC3E}">
        <p14:creationId xmlns:p14="http://schemas.microsoft.com/office/powerpoint/2010/main" val="3989629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2">
                    <a:lumMod val="75000"/>
                  </a:schemeClr>
                </a:solidFill>
              </a:rPr>
              <a:t>Cognitive Domain </a:t>
            </a:r>
            <a:r>
              <a:rPr lang="en-US" b="1" dirty="0" smtClean="0">
                <a:solidFill>
                  <a:schemeClr val="accent2">
                    <a:lumMod val="75000"/>
                  </a:schemeClr>
                </a:solidFill>
              </a:rPr>
              <a:t> by Bloom (1956)</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0" lvl="0" indent="0">
              <a:buNone/>
            </a:pPr>
            <a:r>
              <a:rPr lang="en-US" b="1" dirty="0"/>
              <a:t>Remembering:</a:t>
            </a:r>
            <a:r>
              <a:rPr lang="en-US" dirty="0"/>
              <a:t>  ability to retrieve, recognize, and recall relevant knowledge from long‐term memory.</a:t>
            </a:r>
          </a:p>
          <a:p>
            <a:pPr marL="0" lvl="0" indent="0">
              <a:buNone/>
            </a:pPr>
            <a:r>
              <a:rPr lang="en-US" dirty="0"/>
              <a:t>Examples of action verbs: list, define, find, name, how, why, who </a:t>
            </a:r>
            <a:r>
              <a:rPr lang="en-US" dirty="0" err="1"/>
              <a:t>etc</a:t>
            </a:r>
            <a:endParaRPr lang="en-US" dirty="0"/>
          </a:p>
          <a:p>
            <a:pPr marL="0" indent="0">
              <a:buNone/>
            </a:pPr>
            <a:r>
              <a:rPr lang="en-US" b="1" dirty="0"/>
              <a:t>Understanding:</a:t>
            </a:r>
            <a:r>
              <a:rPr lang="en-US" dirty="0"/>
              <a:t>  the ability to grasp or construct meaning from information and/or course</a:t>
            </a:r>
          </a:p>
          <a:p>
            <a:pPr marL="0" indent="0">
              <a:buNone/>
            </a:pPr>
            <a:r>
              <a:rPr lang="en-US" dirty="0"/>
              <a:t>Examples of action verbs: explain, illustrate , rephrase, demonstrate  </a:t>
            </a:r>
            <a:r>
              <a:rPr lang="en-US" dirty="0" err="1"/>
              <a:t>etc</a:t>
            </a:r>
            <a:endParaRPr lang="en-US" dirty="0"/>
          </a:p>
          <a:p>
            <a:pPr marL="0" indent="0">
              <a:buNone/>
            </a:pPr>
            <a:r>
              <a:rPr lang="en-US" b="1" dirty="0"/>
              <a:t>Applying:</a:t>
            </a:r>
            <a:r>
              <a:rPr lang="en-US" dirty="0"/>
              <a:t> is the ability to use learned material in a new setting or situation. </a:t>
            </a:r>
          </a:p>
          <a:p>
            <a:pPr marL="0" indent="0">
              <a:buNone/>
            </a:pPr>
            <a:r>
              <a:rPr lang="en-US" dirty="0"/>
              <a:t>Examples of action verbs:  apply, develop, identify, </a:t>
            </a:r>
            <a:r>
              <a:rPr lang="en-US" dirty="0" err="1"/>
              <a:t>organise</a:t>
            </a:r>
            <a:r>
              <a:rPr lang="en-US" dirty="0"/>
              <a:t>, plan, calculate </a:t>
            </a:r>
            <a:r>
              <a:rPr lang="en-US" dirty="0" err="1"/>
              <a:t>etc</a:t>
            </a:r>
            <a:endParaRPr lang="en-US" dirty="0"/>
          </a:p>
          <a:p>
            <a:endParaRPr lang="en-US" dirty="0"/>
          </a:p>
        </p:txBody>
      </p:sp>
    </p:spTree>
    <p:extLst>
      <p:ext uri="{BB962C8B-B14F-4D97-AF65-F5344CB8AC3E}">
        <p14:creationId xmlns:p14="http://schemas.microsoft.com/office/powerpoint/2010/main" val="2251757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r>
              <a:rPr lang="en-US" b="1" dirty="0"/>
              <a:t>Analyzing:</a:t>
            </a:r>
            <a:r>
              <a:rPr lang="en-US" dirty="0"/>
              <a:t> is the ability to breaking material into constituent parts, determining how the parts relate to one another and to an overall structure or purpose </a:t>
            </a:r>
          </a:p>
          <a:p>
            <a:pPr marL="365760" lvl="1" indent="0">
              <a:buNone/>
            </a:pPr>
            <a:r>
              <a:rPr lang="en-US" b="1" dirty="0"/>
              <a:t>Examples of action verbs:  </a:t>
            </a:r>
            <a:r>
              <a:rPr lang="en-US" b="1" dirty="0" err="1"/>
              <a:t>analyse</a:t>
            </a:r>
            <a:r>
              <a:rPr lang="en-US" b="1" dirty="0"/>
              <a:t>, </a:t>
            </a:r>
            <a:r>
              <a:rPr lang="en-US" b="1" dirty="0" err="1"/>
              <a:t>categorise</a:t>
            </a:r>
            <a:r>
              <a:rPr lang="en-US" b="1" dirty="0"/>
              <a:t>, classify, compare </a:t>
            </a:r>
            <a:r>
              <a:rPr lang="en-US" b="1" dirty="0" err="1"/>
              <a:t>etc</a:t>
            </a:r>
            <a:endParaRPr lang="en-US" b="1" dirty="0"/>
          </a:p>
          <a:p>
            <a:pPr lvl="0"/>
            <a:r>
              <a:rPr lang="en-US" b="1" dirty="0"/>
              <a:t>Evaluating:</a:t>
            </a:r>
            <a:r>
              <a:rPr lang="en-US" dirty="0"/>
              <a:t> is the ability to make judgments based on criteria and standards through checking and critiquing. </a:t>
            </a:r>
          </a:p>
          <a:p>
            <a:pPr marL="365760" lvl="1" indent="0">
              <a:buNone/>
            </a:pPr>
            <a:r>
              <a:rPr lang="en-US" b="1" dirty="0"/>
              <a:t>Examples of action verbs: assess, appraise, compare, conclude, determine, criticize </a:t>
            </a:r>
            <a:r>
              <a:rPr lang="en-US" b="1" dirty="0" err="1"/>
              <a:t>etc</a:t>
            </a:r>
            <a:endParaRPr lang="en-US" b="1" dirty="0"/>
          </a:p>
          <a:p>
            <a:r>
              <a:rPr lang="en-US" b="1" dirty="0"/>
              <a:t>Creating:</a:t>
            </a:r>
            <a:r>
              <a:rPr lang="en-US" dirty="0"/>
              <a:t> is the ability to creatively put  together elements to form a coherent or functional whole or apply prior knowledge and/or skills to produce new and original thoughts, ideas</a:t>
            </a:r>
            <a:r>
              <a:rPr lang="en-US" b="1" dirty="0"/>
              <a:t>. Examples of action verbs: adapt, discuss, develop, elaborate etc.</a:t>
            </a:r>
          </a:p>
          <a:p>
            <a:endParaRPr lang="en-US" dirty="0"/>
          </a:p>
        </p:txBody>
      </p:sp>
    </p:spTree>
    <p:extLst>
      <p:ext uri="{BB962C8B-B14F-4D97-AF65-F5344CB8AC3E}">
        <p14:creationId xmlns:p14="http://schemas.microsoft.com/office/powerpoint/2010/main" val="3957434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Competency Based Curriculum?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Competence-Based </a:t>
            </a:r>
            <a:r>
              <a:rPr lang="en-US" dirty="0"/>
              <a:t>Curriculum (CBC) focuses on all-round outcomes in relation to knowledge, skills and attitudes that learners acquire rather than focusing on teachers’ coverage of content.</a:t>
            </a:r>
          </a:p>
          <a:p>
            <a:r>
              <a:rPr lang="en-US" dirty="0"/>
              <a:t> The curriculum is learner-</a:t>
            </a:r>
            <a:r>
              <a:rPr lang="en-US" dirty="0" err="1"/>
              <a:t>centred</a:t>
            </a:r>
            <a:r>
              <a:rPr lang="en-US" dirty="0"/>
              <a:t> and adaptive to the changing needs of learners, teachers, and society</a:t>
            </a:r>
            <a:r>
              <a:rPr lang="en-US" dirty="0" smtClean="0"/>
              <a:t>.</a:t>
            </a:r>
          </a:p>
          <a:p>
            <a:pPr marL="0" indent="0">
              <a:buNone/>
            </a:pPr>
            <a:endParaRPr lang="en-US" dirty="0"/>
          </a:p>
          <a:p>
            <a:r>
              <a:rPr lang="en-US" dirty="0"/>
              <a:t>It is designed around a set of key competencies as prescribed under the 21</a:t>
            </a:r>
            <a:r>
              <a:rPr lang="en-US" baseline="30000" dirty="0"/>
              <a:t>st</a:t>
            </a:r>
            <a:r>
              <a:rPr lang="en-US" dirty="0"/>
              <a:t> Century skills. communication, collaboration, critical thinking and problem solving, and creativity and imagination, as well as self-efficacy, citizenship, digital literacy, and learning to learn (Kenya Institute of Curriculum Development, 2017). </a:t>
            </a:r>
          </a:p>
          <a:p>
            <a:endParaRPr lang="en-US" dirty="0"/>
          </a:p>
        </p:txBody>
      </p:sp>
    </p:spTree>
    <p:extLst>
      <p:ext uri="{BB962C8B-B14F-4D97-AF65-F5344CB8AC3E}">
        <p14:creationId xmlns:p14="http://schemas.microsoft.com/office/powerpoint/2010/main" val="3014355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a:t>
            </a:r>
            <a:endParaRPr lang="en-US" dirty="0"/>
          </a:p>
        </p:txBody>
      </p:sp>
      <p:sp>
        <p:nvSpPr>
          <p:cNvPr id="3" name="Content Placeholder 2"/>
          <p:cNvSpPr>
            <a:spLocks noGrp="1"/>
          </p:cNvSpPr>
          <p:nvPr>
            <p:ph idx="1"/>
          </p:nvPr>
        </p:nvSpPr>
        <p:spPr/>
        <p:txBody>
          <a:bodyPr/>
          <a:lstStyle/>
          <a:p>
            <a:r>
              <a:rPr lang="en-US" dirty="0"/>
              <a:t>This indicates the process, product or outcome to which the action verb relates:</a:t>
            </a:r>
          </a:p>
          <a:p>
            <a:r>
              <a:rPr lang="en-US" b="1" dirty="0"/>
              <a:t>The Learning Outcome will thus read:</a:t>
            </a:r>
          </a:p>
          <a:p>
            <a:r>
              <a:rPr lang="en-US" dirty="0"/>
              <a:t>By the end of the lesson, you will be able to (STEM)</a:t>
            </a:r>
          </a:p>
          <a:p>
            <a:r>
              <a:rPr lang="en-US" dirty="0"/>
              <a:t>1. Explain (ACTION VERB) the role of research in  curriculum innovation (FOCUS/OBJECT) …………………</a:t>
            </a:r>
          </a:p>
          <a:p>
            <a:endParaRPr lang="en-US" dirty="0"/>
          </a:p>
        </p:txBody>
      </p:sp>
    </p:spTree>
    <p:extLst>
      <p:ext uri="{BB962C8B-B14F-4D97-AF65-F5344CB8AC3E}">
        <p14:creationId xmlns:p14="http://schemas.microsoft.com/office/powerpoint/2010/main" val="3321342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5400" dirty="0" smtClean="0">
              <a:latin typeface="Algerian" panose="04020705040A02060702" pitchFamily="82" charset="0"/>
            </a:endParaRPr>
          </a:p>
          <a:p>
            <a:pPr marL="0" indent="0" algn="ctr">
              <a:buNone/>
            </a:pPr>
            <a:r>
              <a:rPr lang="en-US" sz="5400" dirty="0" smtClean="0">
                <a:latin typeface="Algerian" panose="04020705040A02060702" pitchFamily="82" charset="0"/>
              </a:rPr>
              <a:t>END OF PRESENTATION</a:t>
            </a:r>
          </a:p>
          <a:p>
            <a:pPr marL="0" indent="0" algn="ctr">
              <a:buNone/>
            </a:pPr>
            <a:r>
              <a:rPr lang="en-US" sz="5400" dirty="0" smtClean="0">
                <a:latin typeface="Algerian" panose="04020705040A02060702" pitchFamily="82" charset="0"/>
              </a:rPr>
              <a:t>thanks</a:t>
            </a:r>
            <a:endParaRPr lang="en-US" sz="5400" dirty="0">
              <a:latin typeface="Algerian" panose="04020705040A02060702" pitchFamily="82" charset="0"/>
            </a:endParaRPr>
          </a:p>
        </p:txBody>
      </p:sp>
    </p:spTree>
    <p:extLst>
      <p:ext uri="{BB962C8B-B14F-4D97-AF65-F5344CB8AC3E}">
        <p14:creationId xmlns:p14="http://schemas.microsoft.com/office/powerpoint/2010/main" val="2028370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Examining university students</a:t>
            </a:r>
          </a:p>
        </p:txBody>
      </p:sp>
      <p:sp>
        <p:nvSpPr>
          <p:cNvPr id="3" name="Content Placeholder 2"/>
          <p:cNvSpPr>
            <a:spLocks noGrp="1"/>
          </p:cNvSpPr>
          <p:nvPr>
            <p:ph idx="1"/>
          </p:nvPr>
        </p:nvSpPr>
        <p:spPr/>
        <p:txBody>
          <a:bodyPr>
            <a:normAutofit fontScale="70000" lnSpcReduction="20000"/>
          </a:bodyPr>
          <a:lstStyle/>
          <a:p>
            <a:pPr lvl="0"/>
            <a:r>
              <a:rPr lang="en-US" dirty="0"/>
              <a:t>Two modes are commonly used-CAT and end of the semester exams </a:t>
            </a:r>
          </a:p>
          <a:p>
            <a:pPr lvl="0"/>
            <a:r>
              <a:rPr lang="en-GB" dirty="0"/>
              <a:t>CATS (online, project, group assignment, sit in </a:t>
            </a:r>
            <a:r>
              <a:rPr lang="en-GB" dirty="0" err="1"/>
              <a:t>etc</a:t>
            </a:r>
            <a:r>
              <a:rPr lang="en-GB" dirty="0"/>
              <a:t>, 2 CATs will suffice-out of 30 or 40)</a:t>
            </a:r>
            <a:endParaRPr lang="en-US" dirty="0"/>
          </a:p>
          <a:p>
            <a:pPr lvl="0"/>
            <a:r>
              <a:rPr lang="en-GB" dirty="0"/>
              <a:t>End of Semester 60/70%</a:t>
            </a:r>
            <a:endParaRPr lang="en-US" dirty="0"/>
          </a:p>
          <a:p>
            <a:pPr lvl="0"/>
            <a:r>
              <a:rPr lang="en-US" dirty="0"/>
              <a:t>The examinations MUST be comprehensive (</a:t>
            </a:r>
            <a:r>
              <a:rPr lang="en-GB" dirty="0"/>
              <a:t>Cognitive, affective, psychomotor and psychomotor), </a:t>
            </a:r>
            <a:r>
              <a:rPr lang="en-US" dirty="0"/>
              <a:t>and </a:t>
            </a:r>
            <a:r>
              <a:rPr lang="en-GB" b="1" dirty="0"/>
              <a:t>Consistent with the Learning outcomes and cover many thematic areas from the course outline.</a:t>
            </a:r>
            <a:endParaRPr lang="en-US" dirty="0"/>
          </a:p>
          <a:p>
            <a:pPr lvl="0"/>
            <a:r>
              <a:rPr lang="en-GB" dirty="0"/>
              <a:t>Test all taxonomies of learning (low </a:t>
            </a:r>
            <a:r>
              <a:rPr lang="en-GB" dirty="0" smtClean="0"/>
              <a:t>(recall)–high </a:t>
            </a:r>
            <a:r>
              <a:rPr lang="en-GB" dirty="0"/>
              <a:t>order (create</a:t>
            </a:r>
            <a:r>
              <a:rPr lang="en-GB" dirty="0" smtClean="0"/>
              <a:t>) </a:t>
            </a:r>
            <a:endParaRPr lang="en-US" dirty="0" smtClean="0"/>
          </a:p>
          <a:p>
            <a:pPr lvl="0"/>
            <a:r>
              <a:rPr lang="en-GB" dirty="0" smtClean="0"/>
              <a:t>Short answer questions</a:t>
            </a:r>
            <a:endParaRPr lang="en-US" dirty="0" smtClean="0"/>
          </a:p>
          <a:p>
            <a:pPr lvl="0"/>
            <a:r>
              <a:rPr lang="en-GB" dirty="0" smtClean="0"/>
              <a:t>Essay  </a:t>
            </a:r>
            <a:r>
              <a:rPr lang="en-GB" dirty="0"/>
              <a:t>questions</a:t>
            </a:r>
            <a:endParaRPr lang="en-US" dirty="0"/>
          </a:p>
          <a:p>
            <a:pPr lvl="0"/>
            <a:r>
              <a:rPr lang="en-GB" dirty="0"/>
              <a:t>Case studies </a:t>
            </a:r>
            <a:r>
              <a:rPr lang="en-GB" dirty="0" smtClean="0"/>
              <a:t>–</a:t>
            </a:r>
            <a:endParaRPr lang="en-US" dirty="0"/>
          </a:p>
          <a:p>
            <a:endParaRPr lang="en-US" dirty="0"/>
          </a:p>
        </p:txBody>
      </p:sp>
    </p:spTree>
    <p:extLst>
      <p:ext uri="{BB962C8B-B14F-4D97-AF65-F5344CB8AC3E}">
        <p14:creationId xmlns:p14="http://schemas.microsoft.com/office/powerpoint/2010/main" val="1783338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b="1" dirty="0">
                <a:solidFill>
                  <a:prstClr val="black"/>
                </a:solidFill>
                <a:ea typeface="Calibri"/>
                <a:cs typeface="Times New Roman"/>
              </a:rPr>
              <a:t>Assessment Instruments for Formative Assessment</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lvl="0">
              <a:lnSpc>
                <a:spcPct val="115000"/>
              </a:lnSpc>
              <a:buFont typeface="+mj-lt"/>
              <a:buAutoNum type="arabicPeriod"/>
              <a:tabLst>
                <a:tab pos="180340" algn="l"/>
              </a:tabLst>
            </a:pPr>
            <a:r>
              <a:rPr lang="en-GB" dirty="0">
                <a:ea typeface="Calibri"/>
                <a:cs typeface="Times New Roman"/>
              </a:rPr>
              <a:t>Observation</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Observation schedule</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Checklists,</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 Rating Scales and </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Rubrics</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Questionnaires</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Project Method</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Journaling</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Portfolio</a:t>
            </a:r>
            <a:endParaRPr lang="en-GB" sz="2800" dirty="0">
              <a:ea typeface="Calibri"/>
              <a:cs typeface="Times New Roman"/>
            </a:endParaRPr>
          </a:p>
          <a:p>
            <a:pPr lvl="0">
              <a:lnSpc>
                <a:spcPct val="115000"/>
              </a:lnSpc>
              <a:spcAft>
                <a:spcPts val="1000"/>
              </a:spcAft>
              <a:buFont typeface="+mj-lt"/>
              <a:buAutoNum type="arabicPeriod"/>
              <a:tabLst>
                <a:tab pos="180340" algn="l"/>
              </a:tabLst>
            </a:pPr>
            <a:r>
              <a:rPr lang="en-GB" dirty="0">
                <a:ea typeface="Calibri"/>
                <a:cs typeface="Times New Roman"/>
              </a:rPr>
              <a:t>Question and Answer</a:t>
            </a:r>
            <a:endParaRPr lang="en-GB" sz="2800" dirty="0">
              <a:ea typeface="Calibri"/>
              <a:cs typeface="Times New Roman"/>
            </a:endParaRPr>
          </a:p>
          <a:p>
            <a:pPr marL="0" indent="0">
              <a:buNone/>
            </a:pPr>
            <a:endParaRPr lang="en-US" dirty="0"/>
          </a:p>
        </p:txBody>
      </p:sp>
    </p:spTree>
    <p:extLst>
      <p:ext uri="{BB962C8B-B14F-4D97-AF65-F5344CB8AC3E}">
        <p14:creationId xmlns:p14="http://schemas.microsoft.com/office/powerpoint/2010/main" val="17735651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ea typeface="Calibri"/>
                <a:cs typeface="Times New Roman"/>
              </a:rPr>
              <a:t>Formative Assessment (Assessment </a:t>
            </a:r>
            <a:r>
              <a:rPr lang="en-GB" b="1" dirty="0" smtClean="0">
                <a:ea typeface="Calibri"/>
                <a:cs typeface="Times New Roman"/>
              </a:rPr>
              <a:t>of </a:t>
            </a:r>
            <a:r>
              <a:rPr lang="en-GB" b="1" dirty="0">
                <a:ea typeface="Calibri"/>
                <a:cs typeface="Times New Roman"/>
              </a:rPr>
              <a:t>Learning)</a:t>
            </a:r>
            <a:endParaRPr lang="en-US" dirty="0"/>
          </a:p>
        </p:txBody>
      </p:sp>
      <p:sp>
        <p:nvSpPr>
          <p:cNvPr id="3" name="Content Placeholder 2"/>
          <p:cNvSpPr>
            <a:spLocks noGrp="1"/>
          </p:cNvSpPr>
          <p:nvPr>
            <p:ph idx="1"/>
          </p:nvPr>
        </p:nvSpPr>
        <p:spPr/>
        <p:txBody>
          <a:bodyPr>
            <a:normAutofit fontScale="62500" lnSpcReduction="20000"/>
          </a:bodyPr>
          <a:lstStyle/>
          <a:p>
            <a:pPr>
              <a:lnSpc>
                <a:spcPct val="115000"/>
              </a:lnSpc>
              <a:spcAft>
                <a:spcPts val="1000"/>
              </a:spcAft>
              <a:tabLst>
                <a:tab pos="180340" algn="l"/>
              </a:tabLst>
            </a:pPr>
            <a:r>
              <a:rPr lang="en-GB" dirty="0">
                <a:ea typeface="Calibri"/>
                <a:cs typeface="Times New Roman"/>
              </a:rPr>
              <a:t>the goal of formative assessment is to monitor student learning to provide ongoing feedback that can be used by teachers to improve pedagogical strategies and by students for improvement in their </a:t>
            </a:r>
            <a:r>
              <a:rPr lang="en-GB" dirty="0" smtClean="0">
                <a:ea typeface="Calibri"/>
                <a:cs typeface="Times New Roman"/>
              </a:rPr>
              <a:t>learning </a:t>
            </a:r>
          </a:p>
          <a:p>
            <a:pPr>
              <a:lnSpc>
                <a:spcPct val="115000"/>
              </a:lnSpc>
              <a:spcAft>
                <a:spcPts val="1000"/>
              </a:spcAft>
              <a:tabLst>
                <a:tab pos="180340" algn="l"/>
              </a:tabLst>
            </a:pPr>
            <a:r>
              <a:rPr lang="en-GB" dirty="0" smtClean="0">
                <a:ea typeface="Calibri"/>
                <a:cs typeface="Times New Roman"/>
              </a:rPr>
              <a:t>The </a:t>
            </a:r>
            <a:r>
              <a:rPr lang="en-GB" dirty="0">
                <a:ea typeface="Calibri"/>
                <a:cs typeface="Times New Roman"/>
              </a:rPr>
              <a:t>assessments should be made on recorded evidence based on anecdotal records to be maintained by the class teacher or subject teacher</a:t>
            </a:r>
            <a:r>
              <a:rPr lang="en-GB" dirty="0">
                <a:solidFill>
                  <a:srgbClr val="00B0F0"/>
                </a:solidFill>
                <a:ea typeface="Calibri"/>
                <a:cs typeface="Times New Roman"/>
              </a:rPr>
              <a:t>.</a:t>
            </a:r>
          </a:p>
          <a:p>
            <a:pPr>
              <a:lnSpc>
                <a:spcPct val="115000"/>
              </a:lnSpc>
              <a:spcAft>
                <a:spcPts val="1000"/>
              </a:spcAft>
              <a:tabLst>
                <a:tab pos="180340" algn="l"/>
              </a:tabLst>
            </a:pPr>
            <a:r>
              <a:rPr lang="en-GB" dirty="0">
                <a:ea typeface="Calibri"/>
                <a:cs typeface="Times New Roman"/>
              </a:rPr>
              <a:t> The overall assessment should be followed by descriptive remarks by the class teacher or the teacher responsible for the subject about positive and significant achievements, avoiding negative assessment even by implication. Formative assessment can be carried out using multiple modes of assessment</a:t>
            </a:r>
            <a:r>
              <a:rPr lang="en-GB" dirty="0" smtClean="0">
                <a:ea typeface="Calibri"/>
                <a:cs typeface="Times New Roman"/>
              </a:rPr>
              <a:t>.</a:t>
            </a:r>
          </a:p>
          <a:p>
            <a:pPr marL="0" indent="0">
              <a:lnSpc>
                <a:spcPct val="115000"/>
              </a:lnSpc>
              <a:spcAft>
                <a:spcPts val="1000"/>
              </a:spcAft>
              <a:buNone/>
              <a:tabLst>
                <a:tab pos="180340" algn="l"/>
              </a:tabLst>
            </a:pPr>
            <a:r>
              <a:rPr lang="en-GB" sz="2800" b="1" dirty="0" smtClean="0">
                <a:ea typeface="Calibri"/>
                <a:cs typeface="Times New Roman"/>
              </a:rPr>
              <a:t>NB. End of the semester exams are assessment  for learning</a:t>
            </a:r>
            <a:endParaRPr lang="en-GB" sz="2800" b="1" dirty="0">
              <a:ea typeface="Calibri"/>
              <a:cs typeface="Times New Roman"/>
            </a:endParaRPr>
          </a:p>
          <a:p>
            <a:endParaRPr lang="en-US" dirty="0"/>
          </a:p>
        </p:txBody>
      </p:sp>
    </p:spTree>
    <p:extLst>
      <p:ext uri="{BB962C8B-B14F-4D97-AF65-F5344CB8AC3E}">
        <p14:creationId xmlns:p14="http://schemas.microsoft.com/office/powerpoint/2010/main" val="4009608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a typeface="Calibri"/>
                <a:cs typeface="Times New Roman"/>
              </a:rPr>
              <a:t>Competencies to be assessed</a:t>
            </a:r>
            <a:endParaRPr lang="en-US" dirty="0"/>
          </a:p>
        </p:txBody>
      </p:sp>
      <p:sp>
        <p:nvSpPr>
          <p:cNvPr id="3" name="Content Placeholder 2"/>
          <p:cNvSpPr>
            <a:spLocks noGrp="1"/>
          </p:cNvSpPr>
          <p:nvPr>
            <p:ph idx="1"/>
          </p:nvPr>
        </p:nvSpPr>
        <p:spPr/>
        <p:txBody>
          <a:bodyPr>
            <a:normAutofit fontScale="70000" lnSpcReduction="20000"/>
          </a:bodyPr>
          <a:lstStyle/>
          <a:p>
            <a:pPr>
              <a:lnSpc>
                <a:spcPct val="115000"/>
              </a:lnSpc>
              <a:spcAft>
                <a:spcPts val="1000"/>
              </a:spcAft>
              <a:tabLst>
                <a:tab pos="180340" algn="l"/>
              </a:tabLst>
            </a:pPr>
            <a:r>
              <a:rPr lang="en-GB" dirty="0">
                <a:ea typeface="Calibri"/>
                <a:cs typeface="Times New Roman"/>
              </a:rPr>
              <a:t>Knowledge and understanding: Does the child demonstrate an understanding of the subject? Has the child mastered the key subject concepts?</a:t>
            </a:r>
            <a:endParaRPr lang="en-GB" sz="2800" dirty="0">
              <a:ea typeface="Calibri"/>
              <a:cs typeface="Times New Roman"/>
            </a:endParaRPr>
          </a:p>
          <a:p>
            <a:pPr>
              <a:lnSpc>
                <a:spcPct val="115000"/>
              </a:lnSpc>
              <a:spcAft>
                <a:spcPts val="1000"/>
              </a:spcAft>
              <a:tabLst>
                <a:tab pos="180340" algn="l"/>
              </a:tabLst>
            </a:pPr>
            <a:r>
              <a:rPr lang="en-GB" dirty="0">
                <a:ea typeface="Calibri"/>
                <a:cs typeface="Times New Roman"/>
              </a:rPr>
              <a:t>Practical skills: How does the child perform on aptitude and practical situations? </a:t>
            </a:r>
            <a:endParaRPr lang="en-GB" sz="2800" dirty="0">
              <a:ea typeface="Calibri"/>
              <a:cs typeface="Times New Roman"/>
            </a:endParaRPr>
          </a:p>
          <a:p>
            <a:pPr>
              <a:lnSpc>
                <a:spcPct val="115000"/>
              </a:lnSpc>
              <a:spcAft>
                <a:spcPts val="1000"/>
              </a:spcAft>
              <a:tabLst>
                <a:tab pos="180340" algn="l"/>
              </a:tabLst>
            </a:pPr>
            <a:r>
              <a:rPr lang="en-GB" dirty="0">
                <a:ea typeface="Calibri"/>
                <a:cs typeface="Times New Roman"/>
              </a:rPr>
              <a:t> Attitude and values: How does the child respond to a task or a situation? What is the </a:t>
            </a:r>
            <a:r>
              <a:rPr lang="en-GB" dirty="0" err="1">
                <a:ea typeface="Calibri"/>
                <a:cs typeface="Times New Roman"/>
              </a:rPr>
              <a:t>child‟s</a:t>
            </a:r>
            <a:r>
              <a:rPr lang="en-GB" dirty="0">
                <a:ea typeface="Calibri"/>
                <a:cs typeface="Times New Roman"/>
              </a:rPr>
              <a:t> behaviour like in a range of situations and contexts?</a:t>
            </a:r>
            <a:endParaRPr lang="en-GB" sz="2800" dirty="0">
              <a:ea typeface="Calibri"/>
              <a:cs typeface="Times New Roman"/>
            </a:endParaRPr>
          </a:p>
          <a:p>
            <a:pPr>
              <a:lnSpc>
                <a:spcPct val="115000"/>
              </a:lnSpc>
              <a:spcAft>
                <a:spcPts val="1000"/>
              </a:spcAft>
              <a:tabLst>
                <a:tab pos="180340" algn="l"/>
              </a:tabLst>
            </a:pPr>
            <a:r>
              <a:rPr lang="en-GB" dirty="0">
                <a:ea typeface="Calibri"/>
                <a:cs typeface="Times New Roman"/>
              </a:rPr>
              <a:t>Generic competencies: What are the steps taken to perform a given task? What is the reasoning behind them? How does the child overcome each challenge?</a:t>
            </a:r>
            <a:endParaRPr lang="en-GB" sz="2800" dirty="0">
              <a:ea typeface="Calibri"/>
              <a:cs typeface="Times New Roman"/>
            </a:endParaRPr>
          </a:p>
          <a:p>
            <a:endParaRPr lang="en-US" dirty="0"/>
          </a:p>
        </p:txBody>
      </p:sp>
    </p:spTree>
    <p:extLst>
      <p:ext uri="{BB962C8B-B14F-4D97-AF65-F5344CB8AC3E}">
        <p14:creationId xmlns:p14="http://schemas.microsoft.com/office/powerpoint/2010/main" val="4189619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i="1" dirty="0">
                <a:ea typeface="Calibri"/>
                <a:cs typeface="Times New Roman"/>
              </a:rPr>
              <a:t>Grading of Competency Based Assessment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0885849"/>
              </p:ext>
            </p:extLst>
          </p:nvPr>
        </p:nvGraphicFramePr>
        <p:xfrm>
          <a:off x="457200" y="2649506"/>
          <a:ext cx="8229600" cy="2427351"/>
        </p:xfrm>
        <a:graphic>
          <a:graphicData uri="http://schemas.openxmlformats.org/drawingml/2006/table">
            <a:tbl>
              <a:tblPr firstRow="1" bandRow="1">
                <a:tableStyleId>{5C22544A-7EE6-4342-B048-85BDC9FD1C3A}</a:tableStyleId>
              </a:tblPr>
              <a:tblGrid>
                <a:gridCol w="2057400"/>
                <a:gridCol w="2057400"/>
                <a:gridCol w="2057400"/>
                <a:gridCol w="2057400"/>
              </a:tblGrid>
              <a:tr h="53975">
                <a:tc>
                  <a:txBody>
                    <a:bodyPr/>
                    <a:lstStyle/>
                    <a:p>
                      <a:pPr>
                        <a:lnSpc>
                          <a:spcPct val="115000"/>
                        </a:lnSpc>
                        <a:spcAft>
                          <a:spcPts val="1000"/>
                        </a:spcAft>
                      </a:pPr>
                      <a:r>
                        <a:rPr lang="en-GB" sz="1100" dirty="0">
                          <a:effectLst/>
                        </a:rPr>
                        <a:t>Mark Range</a:t>
                      </a:r>
                      <a:endParaRPr lang="en-US" sz="1100" dirty="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a:effectLst/>
                        </a:rPr>
                        <a:t>Grade</a:t>
                      </a:r>
                      <a:endParaRPr lang="en-US" sz="110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a:effectLst/>
                        </a:rPr>
                        <a:t>Quality of Grade</a:t>
                      </a:r>
                      <a:endParaRPr lang="en-US" sz="110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a:effectLst/>
                        </a:rPr>
                        <a:t>Competency</a:t>
                      </a:r>
                      <a:endParaRPr lang="en-US" sz="1100">
                        <a:effectLst/>
                        <a:latin typeface="Calibri"/>
                        <a:ea typeface="Calibri"/>
                        <a:cs typeface="Times New Roman"/>
                      </a:endParaRPr>
                    </a:p>
                  </a:txBody>
                  <a:tcPr marL="68580" marR="68580" marT="9525" marB="0"/>
                </a:tc>
              </a:tr>
              <a:tr h="370840">
                <a:tc>
                  <a:txBody>
                    <a:bodyPr/>
                    <a:lstStyle/>
                    <a:p>
                      <a:pPr>
                        <a:lnSpc>
                          <a:spcPct val="115000"/>
                        </a:lnSpc>
                        <a:spcAft>
                          <a:spcPts val="1000"/>
                        </a:spcAft>
                      </a:pPr>
                      <a:r>
                        <a:rPr lang="en-GB" sz="1100">
                          <a:effectLst/>
                        </a:rPr>
                        <a:t>80% and above</a:t>
                      </a:r>
                      <a:endParaRPr lang="en-US" sz="110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a:effectLst/>
                        </a:rPr>
                        <a:t>A</a:t>
                      </a:r>
                      <a:endParaRPr lang="en-US" sz="110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a:effectLst/>
                        </a:rPr>
                        <a:t>EXCELLENT</a:t>
                      </a:r>
                      <a:endParaRPr lang="en-US" sz="1100">
                        <a:effectLst/>
                        <a:latin typeface="Calibri"/>
                        <a:ea typeface="Calibri"/>
                        <a:cs typeface="Times New Roman"/>
                      </a:endParaRPr>
                    </a:p>
                  </a:txBody>
                  <a:tcPr marL="68580" marR="68580" marT="9525" marB="0"/>
                </a:tc>
                <a:tc rowSpan="2">
                  <a:txBody>
                    <a:bodyPr/>
                    <a:lstStyle/>
                    <a:p>
                      <a:pPr>
                        <a:lnSpc>
                          <a:spcPct val="115000"/>
                        </a:lnSpc>
                        <a:spcAft>
                          <a:spcPts val="1000"/>
                        </a:spcAft>
                      </a:pPr>
                      <a:r>
                        <a:rPr lang="en-GB" sz="1100">
                          <a:effectLst/>
                        </a:rPr>
                        <a:t>COMPETENT</a:t>
                      </a:r>
                      <a:endParaRPr lang="en-US" sz="1100">
                        <a:effectLst/>
                        <a:latin typeface="Calibri"/>
                        <a:ea typeface="Calibri"/>
                        <a:cs typeface="Times New Roman"/>
                      </a:endParaRPr>
                    </a:p>
                  </a:txBody>
                  <a:tcPr marL="68580" marR="68580" marT="9525" marB="0"/>
                </a:tc>
              </a:tr>
              <a:tr h="370840">
                <a:tc>
                  <a:txBody>
                    <a:bodyPr/>
                    <a:lstStyle/>
                    <a:p>
                      <a:pPr>
                        <a:lnSpc>
                          <a:spcPct val="115000"/>
                        </a:lnSpc>
                        <a:spcAft>
                          <a:spcPts val="1000"/>
                        </a:spcAft>
                      </a:pPr>
                      <a:r>
                        <a:rPr lang="en-GB" sz="1100">
                          <a:effectLst/>
                        </a:rPr>
                        <a:t>60-79%</a:t>
                      </a:r>
                      <a:endParaRPr lang="en-US" sz="110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a:effectLst/>
                        </a:rPr>
                        <a:t>B</a:t>
                      </a:r>
                      <a:endParaRPr lang="en-US" sz="110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a:effectLst/>
                        </a:rPr>
                        <a:t>VERY GOOD</a:t>
                      </a:r>
                      <a:endParaRPr lang="en-US" sz="1100">
                        <a:effectLst/>
                        <a:latin typeface="Calibri"/>
                        <a:ea typeface="Calibri"/>
                        <a:cs typeface="Times New Roman"/>
                      </a:endParaRPr>
                    </a:p>
                  </a:txBody>
                  <a:tcPr marL="68580" marR="68580" marT="9525" marB="0"/>
                </a:tc>
                <a:tc vMerge="1">
                  <a:txBody>
                    <a:bodyPr/>
                    <a:lstStyle/>
                    <a:p>
                      <a:endParaRPr lang="en-US"/>
                    </a:p>
                  </a:txBody>
                  <a:tcPr/>
                </a:tc>
              </a:tr>
              <a:tr h="370840">
                <a:tc>
                  <a:txBody>
                    <a:bodyPr/>
                    <a:lstStyle/>
                    <a:p>
                      <a:pPr>
                        <a:lnSpc>
                          <a:spcPct val="115000"/>
                        </a:lnSpc>
                        <a:spcAft>
                          <a:spcPts val="1000"/>
                        </a:spcAft>
                      </a:pPr>
                      <a:r>
                        <a:rPr lang="en-GB" sz="1100">
                          <a:effectLst/>
                        </a:rPr>
                        <a:t>50-59%</a:t>
                      </a:r>
                      <a:endParaRPr lang="en-US" sz="110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a:effectLst/>
                        </a:rPr>
                        <a:t>C</a:t>
                      </a:r>
                      <a:endParaRPr lang="en-US" sz="110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a:effectLst/>
                        </a:rPr>
                        <a:t>GOOD</a:t>
                      </a:r>
                      <a:endParaRPr lang="en-US" sz="110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dirty="0" smtClean="0">
                          <a:effectLst/>
                          <a:latin typeface="+mn-lt"/>
                          <a:ea typeface="+mn-ea"/>
                          <a:cs typeface="+mn-cs"/>
                        </a:rPr>
                        <a:t>COMPETENT</a:t>
                      </a:r>
                      <a:r>
                        <a:rPr lang="en-GB" sz="1100" baseline="0" dirty="0" smtClean="0">
                          <a:effectLst/>
                          <a:latin typeface="+mn-lt"/>
                          <a:ea typeface="+mn-ea"/>
                          <a:cs typeface="+mn-cs"/>
                        </a:rPr>
                        <a:t> </a:t>
                      </a:r>
                      <a:endParaRPr lang="en-US" sz="1100" dirty="0">
                        <a:effectLst/>
                        <a:latin typeface="Calibri"/>
                        <a:ea typeface="Calibri"/>
                        <a:cs typeface="Times New Roman"/>
                      </a:endParaRPr>
                    </a:p>
                  </a:txBody>
                  <a:tcPr marL="68580" marR="68580" marT="9525" marB="0"/>
                </a:tc>
              </a:tr>
              <a:tr h="370840">
                <a:tc>
                  <a:txBody>
                    <a:bodyPr/>
                    <a:lstStyle/>
                    <a:p>
                      <a:pPr>
                        <a:lnSpc>
                          <a:spcPct val="115000"/>
                        </a:lnSpc>
                        <a:spcAft>
                          <a:spcPts val="1000"/>
                        </a:spcAft>
                      </a:pPr>
                      <a:r>
                        <a:rPr lang="en-GB" sz="1100">
                          <a:effectLst/>
                        </a:rPr>
                        <a:t>40-49%</a:t>
                      </a:r>
                      <a:endParaRPr lang="en-US" sz="110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a:effectLst/>
                        </a:rPr>
                        <a:t>D</a:t>
                      </a:r>
                      <a:endParaRPr lang="en-US" sz="110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a:effectLst/>
                        </a:rPr>
                        <a:t>Sufficient/Pass  Competent</a:t>
                      </a:r>
                      <a:endParaRPr lang="en-US" sz="110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a:effectLst/>
                        </a:rPr>
                        <a:t>COMPETENT</a:t>
                      </a:r>
                      <a:endParaRPr lang="en-US" sz="1100">
                        <a:effectLst/>
                        <a:latin typeface="Calibri"/>
                        <a:ea typeface="Calibri"/>
                        <a:cs typeface="Times New Roman"/>
                      </a:endParaRPr>
                    </a:p>
                  </a:txBody>
                  <a:tcPr marL="68580" marR="68580" marT="9525" marB="0"/>
                </a:tc>
              </a:tr>
              <a:tr h="370840">
                <a:tc>
                  <a:txBody>
                    <a:bodyPr/>
                    <a:lstStyle/>
                    <a:p>
                      <a:pPr>
                        <a:lnSpc>
                          <a:spcPct val="115000"/>
                        </a:lnSpc>
                        <a:spcAft>
                          <a:spcPts val="1000"/>
                        </a:spcAft>
                      </a:pPr>
                      <a:r>
                        <a:rPr lang="en-GB" sz="1100">
                          <a:effectLst/>
                        </a:rPr>
                        <a:t>Below 40%</a:t>
                      </a:r>
                      <a:endParaRPr lang="en-US" sz="110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a:effectLst/>
                        </a:rPr>
                        <a:t>E</a:t>
                      </a:r>
                      <a:endParaRPr lang="en-US" sz="110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a:effectLst/>
                        </a:rPr>
                        <a:t>Not Sufficient/Fail</a:t>
                      </a:r>
                      <a:endParaRPr lang="en-US" sz="1100">
                        <a:effectLst/>
                        <a:latin typeface="Calibri"/>
                        <a:ea typeface="Calibri"/>
                        <a:cs typeface="Times New Roman"/>
                      </a:endParaRPr>
                    </a:p>
                  </a:txBody>
                  <a:tcPr marL="68580" marR="68580" marT="9525" marB="0"/>
                </a:tc>
                <a:tc>
                  <a:txBody>
                    <a:bodyPr/>
                    <a:lstStyle/>
                    <a:p>
                      <a:pPr>
                        <a:lnSpc>
                          <a:spcPct val="115000"/>
                        </a:lnSpc>
                        <a:spcAft>
                          <a:spcPts val="1000"/>
                        </a:spcAft>
                      </a:pPr>
                      <a:r>
                        <a:rPr lang="en-GB" sz="1100">
                          <a:effectLst/>
                        </a:rPr>
                        <a:t>NOT YET COMPETENT</a:t>
                      </a:r>
                      <a:endParaRPr lang="en-US" sz="1100">
                        <a:effectLst/>
                        <a:latin typeface="Calibri"/>
                        <a:ea typeface="Calibri"/>
                        <a:cs typeface="Times New Roman"/>
                      </a:endParaRPr>
                    </a:p>
                  </a:txBody>
                  <a:tcPr marL="68580" marR="68580" marT="9525" marB="0"/>
                </a:tc>
              </a:tr>
              <a:tr h="370840">
                <a:tc>
                  <a:txBody>
                    <a:bodyPr/>
                    <a:lstStyle/>
                    <a:p>
                      <a:pPr>
                        <a:lnSpc>
                          <a:spcPct val="115000"/>
                        </a:lnSpc>
                      </a:pPr>
                      <a:endParaRPr lang="en-US" sz="1100">
                        <a:effectLst/>
                        <a:latin typeface="Calibri"/>
                        <a:cs typeface="Times New Roman"/>
                      </a:endParaRPr>
                    </a:p>
                  </a:txBody>
                  <a:tcPr marL="68580" marR="68580" marT="9525" marB="0"/>
                </a:tc>
                <a:tc>
                  <a:txBody>
                    <a:bodyPr/>
                    <a:lstStyle/>
                    <a:p>
                      <a:pPr>
                        <a:lnSpc>
                          <a:spcPct val="115000"/>
                        </a:lnSpc>
                      </a:pPr>
                      <a:endParaRPr lang="en-US" sz="1100">
                        <a:effectLst/>
                        <a:latin typeface="Calibri"/>
                        <a:cs typeface="Times New Roman"/>
                      </a:endParaRPr>
                    </a:p>
                  </a:txBody>
                  <a:tcPr marL="68580" marR="68580" marT="9525" marB="0"/>
                </a:tc>
                <a:tc>
                  <a:txBody>
                    <a:bodyPr/>
                    <a:lstStyle/>
                    <a:p>
                      <a:pPr>
                        <a:lnSpc>
                          <a:spcPct val="115000"/>
                        </a:lnSpc>
                      </a:pPr>
                      <a:endParaRPr lang="en-US" sz="1100">
                        <a:effectLst/>
                        <a:latin typeface="Calibri"/>
                        <a:cs typeface="Times New Roman"/>
                      </a:endParaRPr>
                    </a:p>
                  </a:txBody>
                  <a:tcPr marL="68580" marR="68580" marT="9525" marB="0"/>
                </a:tc>
                <a:tc>
                  <a:txBody>
                    <a:bodyPr/>
                    <a:lstStyle/>
                    <a:p>
                      <a:pPr>
                        <a:lnSpc>
                          <a:spcPct val="115000"/>
                        </a:lnSpc>
                      </a:pPr>
                      <a:endParaRPr lang="en-US" sz="1100" dirty="0">
                        <a:effectLst/>
                        <a:latin typeface="Calibri"/>
                        <a:cs typeface="Times New Roman"/>
                      </a:endParaRPr>
                    </a:p>
                  </a:txBody>
                  <a:tcPr marL="68580" marR="68580" marT="9525" marB="0"/>
                </a:tc>
              </a:tr>
            </a:tbl>
          </a:graphicData>
        </a:graphic>
      </p:graphicFrame>
    </p:spTree>
    <p:extLst>
      <p:ext uri="{BB962C8B-B14F-4D97-AF65-F5344CB8AC3E}">
        <p14:creationId xmlns:p14="http://schemas.microsoft.com/office/powerpoint/2010/main" val="4039851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b="1" i="1" dirty="0">
                <a:solidFill>
                  <a:prstClr val="black"/>
                </a:solidFill>
                <a:ea typeface="Calibri"/>
                <a:cs typeface="Times New Roman"/>
              </a:rPr>
              <a:t>Grading of Competency Based Assessment……</a:t>
            </a:r>
            <a:r>
              <a:rPr lang="en-US" sz="3600" dirty="0"/>
              <a:t/>
            </a:r>
            <a:br>
              <a:rPr lang="en-US" sz="3600" dirty="0"/>
            </a:br>
            <a:endParaRPr lang="en-US" sz="3600" dirty="0"/>
          </a:p>
        </p:txBody>
      </p:sp>
      <p:sp>
        <p:nvSpPr>
          <p:cNvPr id="3" name="Content Placeholder 2"/>
          <p:cNvSpPr>
            <a:spLocks noGrp="1"/>
          </p:cNvSpPr>
          <p:nvPr>
            <p:ph idx="1"/>
          </p:nvPr>
        </p:nvSpPr>
        <p:spPr/>
        <p:txBody>
          <a:bodyPr>
            <a:normAutofit fontScale="47500" lnSpcReduction="20000"/>
          </a:bodyPr>
          <a:lstStyle/>
          <a:p>
            <a:pPr>
              <a:lnSpc>
                <a:spcPct val="115000"/>
              </a:lnSpc>
              <a:spcAft>
                <a:spcPts val="1000"/>
              </a:spcAft>
              <a:tabLst>
                <a:tab pos="180340" algn="l"/>
              </a:tabLst>
            </a:pPr>
            <a:r>
              <a:rPr lang="en-GB" b="1" dirty="0">
                <a:ea typeface="Calibri"/>
                <a:cs typeface="Times New Roman"/>
              </a:rPr>
              <a:t>Excellent</a:t>
            </a:r>
            <a:r>
              <a:rPr lang="en-GB" dirty="0">
                <a:ea typeface="Calibri"/>
                <a:cs typeface="Times New Roman"/>
              </a:rPr>
              <a:t> </a:t>
            </a:r>
            <a:r>
              <a:rPr lang="en-GB" sz="2800" dirty="0">
                <a:ea typeface="Calibri"/>
                <a:cs typeface="Times New Roman"/>
              </a:rPr>
              <a:t>:</a:t>
            </a:r>
            <a:r>
              <a:rPr lang="en-GB" dirty="0">
                <a:ea typeface="Calibri"/>
                <a:cs typeface="Times New Roman"/>
              </a:rPr>
              <a:t>This is a  standard of excellence level. Descriptions should indicate that all aspects of competencies exceed grade level expectations and show exemplary performance or  in-depth understanding. Learning goals are met in a comprehensive way.</a:t>
            </a:r>
            <a:endParaRPr lang="en-GB" sz="2800" dirty="0">
              <a:ea typeface="Calibri"/>
              <a:cs typeface="Times New Roman"/>
            </a:endParaRPr>
          </a:p>
          <a:p>
            <a:pPr>
              <a:lnSpc>
                <a:spcPct val="115000"/>
              </a:lnSpc>
              <a:spcAft>
                <a:spcPts val="1000"/>
              </a:spcAft>
              <a:tabLst>
                <a:tab pos="180340" algn="l"/>
              </a:tabLst>
            </a:pPr>
            <a:r>
              <a:rPr lang="en-GB" b="1" dirty="0">
                <a:ea typeface="Calibri"/>
                <a:cs typeface="Times New Roman"/>
              </a:rPr>
              <a:t>Very Good </a:t>
            </a:r>
            <a:r>
              <a:rPr lang="en-GB" sz="2800" dirty="0">
                <a:ea typeface="Calibri"/>
                <a:cs typeface="Times New Roman"/>
              </a:rPr>
              <a:t>:</a:t>
            </a:r>
            <a:r>
              <a:rPr lang="en-GB" dirty="0">
                <a:ea typeface="Calibri"/>
                <a:cs typeface="Times New Roman"/>
              </a:rPr>
              <a:t>This is  approaching the standard of excellence level. Descriptions should indicate some aspects of work that exceed grade level expectations and demonstrate solid performance or understanding. Learning goals are met in a practical and thorough way.</a:t>
            </a:r>
            <a:endParaRPr lang="en-GB" sz="2800" dirty="0">
              <a:ea typeface="Calibri"/>
              <a:cs typeface="Times New Roman"/>
            </a:endParaRPr>
          </a:p>
          <a:p>
            <a:pPr>
              <a:lnSpc>
                <a:spcPct val="115000"/>
              </a:lnSpc>
              <a:spcAft>
                <a:spcPts val="1000"/>
              </a:spcAft>
              <a:tabLst>
                <a:tab pos="180340" algn="l"/>
              </a:tabLst>
            </a:pPr>
            <a:r>
              <a:rPr lang="en-GB" b="1" dirty="0">
                <a:ea typeface="Calibri"/>
                <a:cs typeface="Times New Roman"/>
              </a:rPr>
              <a:t>Good:</a:t>
            </a:r>
            <a:r>
              <a:rPr lang="en-GB" dirty="0">
                <a:ea typeface="Calibri"/>
                <a:cs typeface="Times New Roman"/>
              </a:rPr>
              <a:t> This meets acceptable standards. This level should indicate minimal competencies acceptable to meet grade level expectations. Learning goals are met in an appropriate and reasonable way.</a:t>
            </a:r>
            <a:endParaRPr lang="en-GB" sz="2800" dirty="0">
              <a:ea typeface="Calibri"/>
              <a:cs typeface="Times New Roman"/>
            </a:endParaRPr>
          </a:p>
          <a:p>
            <a:pPr>
              <a:lnSpc>
                <a:spcPct val="115000"/>
              </a:lnSpc>
              <a:spcAft>
                <a:spcPts val="1000"/>
              </a:spcAft>
              <a:tabLst>
                <a:tab pos="180340" algn="l"/>
              </a:tabLst>
            </a:pPr>
            <a:r>
              <a:rPr lang="en-GB" b="1" dirty="0">
                <a:ea typeface="Calibri"/>
                <a:cs typeface="Times New Roman"/>
              </a:rPr>
              <a:t>Sufficient</a:t>
            </a:r>
            <a:r>
              <a:rPr lang="en-GB" sz="2800" b="1" dirty="0">
                <a:ea typeface="Calibri"/>
                <a:cs typeface="Times New Roman"/>
              </a:rPr>
              <a:t>:</a:t>
            </a:r>
            <a:r>
              <a:rPr lang="en-GB" sz="2800" dirty="0">
                <a:ea typeface="Calibri"/>
                <a:cs typeface="Times New Roman"/>
              </a:rPr>
              <a:t> </a:t>
            </a:r>
            <a:r>
              <a:rPr lang="en-GB" dirty="0">
                <a:ea typeface="Calibri"/>
                <a:cs typeface="Times New Roman"/>
              </a:rPr>
              <a:t>Performance and understanding are emerging or developing but there are some errors and mastery is not thorough. </a:t>
            </a:r>
            <a:endParaRPr lang="en-GB" sz="2800" dirty="0">
              <a:ea typeface="Calibri"/>
              <a:cs typeface="Times New Roman"/>
            </a:endParaRPr>
          </a:p>
          <a:p>
            <a:pPr>
              <a:lnSpc>
                <a:spcPct val="115000"/>
              </a:lnSpc>
              <a:spcAft>
                <a:spcPts val="1000"/>
              </a:spcAft>
              <a:tabLst>
                <a:tab pos="180340" algn="l"/>
              </a:tabLst>
            </a:pPr>
            <a:r>
              <a:rPr lang="en-GB" b="1" dirty="0">
                <a:ea typeface="Calibri"/>
                <a:cs typeface="Times New Roman"/>
              </a:rPr>
              <a:t>Not sufficient</a:t>
            </a:r>
            <a:r>
              <a:rPr lang="en-GB" sz="2800" dirty="0">
                <a:ea typeface="Calibri"/>
                <a:cs typeface="Times New Roman"/>
              </a:rPr>
              <a:t>: </a:t>
            </a:r>
            <a:r>
              <a:rPr lang="en-GB" dirty="0">
                <a:ea typeface="Calibri"/>
                <a:cs typeface="Times New Roman"/>
              </a:rPr>
              <a:t>This does not yet meet acceptable standards. This level indicates what is not adequate for grade level expectations and indicates that the student has serious errors, omissions or misconceptions. The teacher needs to make decisions about appropriate interventions to help the student improve.</a:t>
            </a:r>
            <a:endParaRPr lang="en-GB" sz="2800" dirty="0">
              <a:ea typeface="Calibri"/>
              <a:cs typeface="Times New Roman"/>
            </a:endParaRPr>
          </a:p>
          <a:p>
            <a:endParaRPr lang="en-US" dirty="0"/>
          </a:p>
        </p:txBody>
      </p:sp>
    </p:spTree>
    <p:extLst>
      <p:ext uri="{BB962C8B-B14F-4D97-AF65-F5344CB8AC3E}">
        <p14:creationId xmlns:p14="http://schemas.microsoft.com/office/powerpoint/2010/main" val="3131457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Examining university students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Two modes are commonly used-CAT and end of the semester exams </a:t>
            </a:r>
          </a:p>
          <a:p>
            <a:pPr lvl="0"/>
            <a:r>
              <a:rPr lang="en-GB" dirty="0"/>
              <a:t>CATS (online, project, group assignment, sit in </a:t>
            </a:r>
            <a:r>
              <a:rPr lang="en-GB" dirty="0" err="1"/>
              <a:t>etc</a:t>
            </a:r>
            <a:r>
              <a:rPr lang="en-GB" dirty="0"/>
              <a:t>, 2 CATs will suffice-out of 30 or 40)</a:t>
            </a:r>
            <a:endParaRPr lang="en-US" dirty="0"/>
          </a:p>
          <a:p>
            <a:pPr lvl="0"/>
            <a:r>
              <a:rPr lang="en-GB" dirty="0"/>
              <a:t>End of Semester 60/70%</a:t>
            </a:r>
            <a:endParaRPr lang="en-US" dirty="0"/>
          </a:p>
          <a:p>
            <a:pPr lvl="0"/>
            <a:r>
              <a:rPr lang="en-US" dirty="0"/>
              <a:t>The examinations MUST be comprehensive (</a:t>
            </a:r>
            <a:r>
              <a:rPr lang="en-GB" dirty="0"/>
              <a:t>Cognitive, affective, psychomotor and psychomotor), </a:t>
            </a:r>
            <a:r>
              <a:rPr lang="en-US" dirty="0"/>
              <a:t>and </a:t>
            </a:r>
            <a:r>
              <a:rPr lang="en-GB" b="1" dirty="0"/>
              <a:t>Consistent with the Learning outcomes and cover many thematic areas from the course outline.</a:t>
            </a:r>
          </a:p>
          <a:p>
            <a:r>
              <a:rPr lang="en-US" dirty="0"/>
              <a:t>Ensure instructions are clear</a:t>
            </a:r>
          </a:p>
          <a:p>
            <a:pPr lvl="0"/>
            <a:r>
              <a:rPr lang="en-GB" dirty="0"/>
              <a:t>Test many taxonomies of learning (low (recall)–high order (create)</a:t>
            </a:r>
            <a:endParaRPr lang="en-US" dirty="0"/>
          </a:p>
          <a:p>
            <a:pPr lvl="0"/>
            <a:r>
              <a:rPr lang="en-GB" dirty="0"/>
              <a:t>Short answer questions</a:t>
            </a:r>
            <a:endParaRPr lang="en-US" dirty="0"/>
          </a:p>
          <a:p>
            <a:pPr lvl="0"/>
            <a:r>
              <a:rPr lang="en-GB" dirty="0"/>
              <a:t>Essay  questions</a:t>
            </a:r>
            <a:endParaRPr lang="en-US" dirty="0"/>
          </a:p>
          <a:p>
            <a:pPr lvl="0"/>
            <a:r>
              <a:rPr lang="en-GB" dirty="0"/>
              <a:t>Case studies –analysis </a:t>
            </a:r>
            <a:endParaRPr lang="en-US" dirty="0"/>
          </a:p>
          <a:p>
            <a:pPr marL="0" indent="0">
              <a:buNone/>
            </a:pPr>
            <a:endParaRPr lang="en-US" dirty="0"/>
          </a:p>
        </p:txBody>
      </p:sp>
    </p:spTree>
    <p:extLst>
      <p:ext uri="{BB962C8B-B14F-4D97-AF65-F5344CB8AC3E}">
        <p14:creationId xmlns:p14="http://schemas.microsoft.com/office/powerpoint/2010/main" val="3036177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prstClr val="black"/>
                </a:solidFill>
                <a:ea typeface="Calibri"/>
                <a:cs typeface="Times New Roman"/>
              </a:rPr>
              <a:t>Assessment Instruments for Formative Assessment</a:t>
            </a:r>
            <a:endParaRPr lang="en-US" dirty="0"/>
          </a:p>
        </p:txBody>
      </p:sp>
      <p:sp>
        <p:nvSpPr>
          <p:cNvPr id="3" name="Content Placeholder 2"/>
          <p:cNvSpPr>
            <a:spLocks noGrp="1"/>
          </p:cNvSpPr>
          <p:nvPr>
            <p:ph idx="1"/>
          </p:nvPr>
        </p:nvSpPr>
        <p:spPr/>
        <p:txBody>
          <a:bodyPr>
            <a:normAutofit fontScale="77500" lnSpcReduction="20000"/>
          </a:bodyPr>
          <a:lstStyle/>
          <a:p>
            <a:pPr lvl="0">
              <a:lnSpc>
                <a:spcPct val="115000"/>
              </a:lnSpc>
              <a:buFont typeface="+mj-lt"/>
              <a:buAutoNum type="arabicPeriod"/>
              <a:tabLst>
                <a:tab pos="180340" algn="l"/>
              </a:tabLst>
            </a:pPr>
            <a:r>
              <a:rPr lang="en-GB" dirty="0">
                <a:ea typeface="Calibri"/>
                <a:cs typeface="Times New Roman"/>
              </a:rPr>
              <a:t>Observation</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Observation schedule</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Checklists,</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 Rating Scales and </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Rubrics</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Questionnaires</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Project Method</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Journaling</a:t>
            </a:r>
            <a:endParaRPr lang="en-GB" sz="2800" dirty="0">
              <a:ea typeface="Calibri"/>
              <a:cs typeface="Times New Roman"/>
            </a:endParaRPr>
          </a:p>
          <a:p>
            <a:pPr lvl="0">
              <a:lnSpc>
                <a:spcPct val="115000"/>
              </a:lnSpc>
              <a:buFont typeface="+mj-lt"/>
              <a:buAutoNum type="arabicPeriod"/>
              <a:tabLst>
                <a:tab pos="180340" algn="l"/>
              </a:tabLst>
            </a:pPr>
            <a:r>
              <a:rPr lang="en-GB" dirty="0">
                <a:ea typeface="Calibri"/>
                <a:cs typeface="Times New Roman"/>
              </a:rPr>
              <a:t>Portfolio</a:t>
            </a:r>
            <a:endParaRPr lang="en-GB" sz="2800" dirty="0">
              <a:ea typeface="Calibri"/>
              <a:cs typeface="Times New Roman"/>
            </a:endParaRPr>
          </a:p>
          <a:p>
            <a:pPr lvl="0">
              <a:lnSpc>
                <a:spcPct val="115000"/>
              </a:lnSpc>
              <a:spcAft>
                <a:spcPts val="1000"/>
              </a:spcAft>
              <a:buFont typeface="+mj-lt"/>
              <a:buAutoNum type="arabicPeriod"/>
              <a:tabLst>
                <a:tab pos="180340" algn="l"/>
              </a:tabLst>
            </a:pPr>
            <a:r>
              <a:rPr lang="en-GB" dirty="0">
                <a:ea typeface="Calibri"/>
                <a:cs typeface="Times New Roman"/>
              </a:rPr>
              <a:t>Question and Answer</a:t>
            </a:r>
            <a:endParaRPr lang="en-US" dirty="0"/>
          </a:p>
        </p:txBody>
      </p:sp>
    </p:spTree>
    <p:extLst>
      <p:ext uri="{BB962C8B-B14F-4D97-AF65-F5344CB8AC3E}">
        <p14:creationId xmlns:p14="http://schemas.microsoft.com/office/powerpoint/2010/main" val="221904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It is also an approach to education that emphasizes on acquisition of life skills and evaluates the mastery of skills necessary for a learner to function efficiently in his/her society (Savage, 1993). </a:t>
            </a:r>
          </a:p>
          <a:p>
            <a:r>
              <a:rPr lang="en-US" dirty="0"/>
              <a:t>According to </a:t>
            </a:r>
            <a:r>
              <a:rPr lang="en-US" dirty="0" err="1"/>
              <a:t>Mosha</a:t>
            </a:r>
            <a:r>
              <a:rPr lang="en-US" dirty="0"/>
              <a:t> (2012), CBC is meant to develop in learners the ability to learn, to carryout prescribed tasks, and learn to work with other people. </a:t>
            </a:r>
          </a:p>
          <a:p>
            <a:r>
              <a:rPr lang="en-US" dirty="0"/>
              <a:t>Thus, competence-based curriculum foregrounds individual child’s abilities in the learning process, calls for change in teaching, learning, conducive environments and continuous assessment approaches (see Posner, 1995). </a:t>
            </a:r>
          </a:p>
          <a:p>
            <a:endParaRPr lang="en-US" dirty="0"/>
          </a:p>
        </p:txBody>
      </p:sp>
    </p:spTree>
    <p:extLst>
      <p:ext uri="{BB962C8B-B14F-4D97-AF65-F5344CB8AC3E}">
        <p14:creationId xmlns:p14="http://schemas.microsoft.com/office/powerpoint/2010/main" val="1726128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 </a:t>
            </a:r>
            <a:r>
              <a:rPr lang="en-US" dirty="0"/>
              <a:t>marking scheme</a:t>
            </a:r>
          </a:p>
        </p:txBody>
      </p:sp>
      <p:sp>
        <p:nvSpPr>
          <p:cNvPr id="3" name="Content Placeholder 2"/>
          <p:cNvSpPr>
            <a:spLocks noGrp="1"/>
          </p:cNvSpPr>
          <p:nvPr>
            <p:ph idx="1"/>
          </p:nvPr>
        </p:nvSpPr>
        <p:spPr/>
        <p:txBody>
          <a:bodyPr/>
          <a:lstStyle/>
          <a:p>
            <a:r>
              <a:rPr lang="en-US" dirty="0"/>
              <a:t>The marking scheme should be detailed </a:t>
            </a:r>
          </a:p>
          <a:p>
            <a:r>
              <a:rPr lang="en-US" dirty="0"/>
              <a:t>Assign criteria for awarding marks</a:t>
            </a:r>
          </a:p>
          <a:p>
            <a:r>
              <a:rPr lang="en-US" dirty="0"/>
              <a:t>Put </a:t>
            </a:r>
            <a:r>
              <a:rPr lang="en-US" dirty="0" smtClean="0"/>
              <a:t>a tick </a:t>
            </a:r>
            <a:r>
              <a:rPr lang="en-US" dirty="0"/>
              <a:t>(√) and ward a mark.</a:t>
            </a:r>
          </a:p>
          <a:p>
            <a:endParaRPr lang="en-US" dirty="0"/>
          </a:p>
        </p:txBody>
      </p:sp>
    </p:spTree>
    <p:extLst>
      <p:ext uri="{BB962C8B-B14F-4D97-AF65-F5344CB8AC3E}">
        <p14:creationId xmlns:p14="http://schemas.microsoft.com/office/powerpoint/2010/main" val="854495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Samples on how to award mark per quiz</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a:t>SHORT QUIZ: State 2 functions of assessment of learning in the Competency Based Curriculum?</a:t>
            </a:r>
            <a:endParaRPr lang="en-US" dirty="0"/>
          </a:p>
          <a:p>
            <a:pPr lvl="0"/>
            <a:r>
              <a:rPr lang="en-GB" dirty="0"/>
              <a:t>Determine the effectiveness of curriculum implementation at a given level e.g., primary or secondary</a:t>
            </a:r>
            <a:endParaRPr lang="en-US" dirty="0"/>
          </a:p>
          <a:p>
            <a:pPr lvl="0"/>
            <a:r>
              <a:rPr lang="en-GB" dirty="0"/>
              <a:t>For certification</a:t>
            </a:r>
            <a:endParaRPr lang="en-US" dirty="0"/>
          </a:p>
          <a:p>
            <a:pPr lvl="0"/>
            <a:r>
              <a:rPr lang="en-GB" dirty="0"/>
              <a:t>For promotion of learners from one level to the next e.g., primary to secondary</a:t>
            </a:r>
            <a:endParaRPr lang="en-US" dirty="0"/>
          </a:p>
          <a:p>
            <a:pPr lvl="0"/>
            <a:r>
              <a:rPr lang="en-GB" dirty="0"/>
              <a:t>For placement/ selection into various institutions </a:t>
            </a:r>
            <a:endParaRPr lang="en-US" dirty="0"/>
          </a:p>
          <a:p>
            <a:pPr lvl="0"/>
            <a:r>
              <a:rPr lang="en-GB" dirty="0"/>
              <a:t>Any other relevant point</a:t>
            </a:r>
            <a:endParaRPr lang="en-US" dirty="0"/>
          </a:p>
          <a:p>
            <a:pPr marL="0" indent="0">
              <a:buNone/>
            </a:pPr>
            <a:r>
              <a:rPr lang="en-GB" b="1" i="1" dirty="0"/>
              <a:t>(Any 2x1=2 marks)</a:t>
            </a:r>
            <a:endParaRPr lang="en-US" b="1" dirty="0"/>
          </a:p>
          <a:p>
            <a:endParaRPr lang="en-US" dirty="0"/>
          </a:p>
        </p:txBody>
      </p:sp>
    </p:spTree>
    <p:extLst>
      <p:ext uri="{BB962C8B-B14F-4D97-AF65-F5344CB8AC3E}">
        <p14:creationId xmlns:p14="http://schemas.microsoft.com/office/powerpoint/2010/main" val="2233806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ESSAY QUIZ</a:t>
            </a:r>
          </a:p>
        </p:txBody>
      </p:sp>
      <p:sp>
        <p:nvSpPr>
          <p:cNvPr id="3" name="Content Placeholder 2"/>
          <p:cNvSpPr>
            <a:spLocks noGrp="1"/>
          </p:cNvSpPr>
          <p:nvPr>
            <p:ph idx="1"/>
          </p:nvPr>
        </p:nvSpPr>
        <p:spPr/>
        <p:txBody>
          <a:bodyPr>
            <a:normAutofit fontScale="47500" lnSpcReduction="20000"/>
          </a:bodyPr>
          <a:lstStyle/>
          <a:p>
            <a:pPr marL="0" lvl="0" indent="0">
              <a:buNone/>
            </a:pPr>
            <a:r>
              <a:rPr lang="en-US" b="1" dirty="0"/>
              <a:t>2  Explanations of the criteria for judging the value of an innovation</a:t>
            </a:r>
            <a:endParaRPr lang="en-US" dirty="0"/>
          </a:p>
          <a:p>
            <a:pPr marL="0" indent="0">
              <a:buNone/>
            </a:pPr>
            <a:r>
              <a:rPr lang="en-US" b="1" i="1" dirty="0"/>
              <a:t>Relative advantage</a:t>
            </a:r>
            <a:endParaRPr lang="en-US" dirty="0"/>
          </a:p>
          <a:p>
            <a:pPr lvl="0"/>
            <a:r>
              <a:rPr lang="en-US" dirty="0"/>
              <a:t>The degree to which the adopters or implementers an innovation perceive it as being better or more useful than the existing one</a:t>
            </a:r>
          </a:p>
          <a:p>
            <a:pPr lvl="0"/>
            <a:r>
              <a:rPr lang="en-US" dirty="0"/>
              <a:t>Potential adopters want to see the advantages and benefits of the innovation.</a:t>
            </a:r>
          </a:p>
          <a:p>
            <a:pPr lvl="0"/>
            <a:r>
              <a:rPr lang="en-US" dirty="0"/>
              <a:t>Adopters understanding the relative advantage of an innovation influences its acceptability and the rate of adoption</a:t>
            </a:r>
          </a:p>
          <a:p>
            <a:pPr lvl="0"/>
            <a:r>
              <a:rPr lang="en-US" dirty="0"/>
              <a:t>The main adopters are the learners and teachers and so initiators must use all means to convince them</a:t>
            </a:r>
            <a:r>
              <a:rPr lang="en-US" i="1" dirty="0"/>
              <a:t>. </a:t>
            </a:r>
            <a:endParaRPr lang="en-US" dirty="0"/>
          </a:p>
          <a:p>
            <a:pPr marL="0" indent="0">
              <a:buNone/>
            </a:pPr>
            <a:r>
              <a:rPr lang="en-US" b="1" i="1" dirty="0"/>
              <a:t>Compatibility</a:t>
            </a:r>
            <a:endParaRPr lang="en-US" dirty="0"/>
          </a:p>
          <a:p>
            <a:pPr lvl="0"/>
            <a:r>
              <a:rPr lang="en-US" dirty="0"/>
              <a:t>This means that a curriculum innovation must be in agreement and supportive of the adopters’ needs, aspirations, values, habits, etc.</a:t>
            </a:r>
          </a:p>
          <a:p>
            <a:pPr lvl="0"/>
            <a:r>
              <a:rPr lang="en-US" dirty="0"/>
              <a:t>Initiators of a innovation must therefore, know and understand the adopters’ needs, aspirations, values </a:t>
            </a:r>
            <a:r>
              <a:rPr lang="en-US" dirty="0" err="1"/>
              <a:t>etc</a:t>
            </a:r>
            <a:endParaRPr lang="en-US" dirty="0"/>
          </a:p>
          <a:p>
            <a:pPr lvl="0"/>
            <a:r>
              <a:rPr lang="en-US" dirty="0"/>
              <a:t>Adopters of a curriculum should be assured of maximum support especially during implementation if a curriculum innovation is completely new </a:t>
            </a:r>
          </a:p>
          <a:p>
            <a:pPr lvl="0"/>
            <a:r>
              <a:rPr lang="en-US" dirty="0"/>
              <a:t>The innovation must be better than the previous one </a:t>
            </a:r>
          </a:p>
          <a:p>
            <a:pPr lvl="0"/>
            <a:r>
              <a:rPr lang="en-US" dirty="0"/>
              <a:t>Any other relevant point.</a:t>
            </a:r>
          </a:p>
          <a:p>
            <a:pPr marL="0" indent="0">
              <a:buNone/>
            </a:pPr>
            <a:r>
              <a:rPr lang="en-US" b="1" dirty="0"/>
              <a:t>Identification of criteria =1x2=2</a:t>
            </a:r>
          </a:p>
          <a:p>
            <a:pPr marL="0" indent="0">
              <a:buNone/>
            </a:pPr>
            <a:r>
              <a:rPr lang="en-US" b="1" dirty="0"/>
              <a:t>Any other well explained point 1x8=8 </a:t>
            </a:r>
          </a:p>
          <a:p>
            <a:endParaRPr lang="en-US" dirty="0"/>
          </a:p>
        </p:txBody>
      </p:sp>
    </p:spTree>
    <p:extLst>
      <p:ext uri="{BB962C8B-B14F-4D97-AF65-F5344CB8AC3E}">
        <p14:creationId xmlns:p14="http://schemas.microsoft.com/office/powerpoint/2010/main" val="2470468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latin typeface="Algerian" panose="04020705040A02060702" pitchFamily="82" charset="0"/>
            </a:endParaRPr>
          </a:p>
          <a:p>
            <a:pPr marL="0" indent="0" algn="ctr">
              <a:buNone/>
            </a:pPr>
            <a:endParaRPr lang="en-US" dirty="0">
              <a:latin typeface="Algerian" panose="04020705040A02060702" pitchFamily="82" charset="0"/>
            </a:endParaRPr>
          </a:p>
          <a:p>
            <a:pPr marL="0" indent="0" algn="ctr">
              <a:buNone/>
            </a:pPr>
            <a:r>
              <a:rPr lang="en-US" dirty="0" smtClean="0">
                <a:latin typeface="Algerian" panose="04020705040A02060702" pitchFamily="82" charset="0"/>
              </a:rPr>
              <a:t>End </a:t>
            </a:r>
            <a:r>
              <a:rPr lang="en-US" dirty="0">
                <a:latin typeface="Algerian" panose="04020705040A02060702" pitchFamily="82" charset="0"/>
              </a:rPr>
              <a:t>of presentation</a:t>
            </a:r>
          </a:p>
          <a:p>
            <a:pPr marL="0" indent="0" algn="ctr">
              <a:buNone/>
            </a:pPr>
            <a:r>
              <a:rPr lang="en-US" dirty="0">
                <a:latin typeface="Algerian" panose="04020705040A02060702" pitchFamily="82" charset="0"/>
              </a:rPr>
              <a:t>Thanks</a:t>
            </a:r>
          </a:p>
          <a:p>
            <a:pPr marL="0" indent="0">
              <a:buNone/>
            </a:pPr>
            <a:endParaRPr lang="en-US" dirty="0"/>
          </a:p>
        </p:txBody>
      </p:sp>
    </p:spTree>
    <p:extLst>
      <p:ext uri="{BB962C8B-B14F-4D97-AF65-F5344CB8AC3E}">
        <p14:creationId xmlns:p14="http://schemas.microsoft.com/office/powerpoint/2010/main" val="162241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Notably, Competency-Based Education has been embraced in many counties as an education quality improvement strategy in many counties (Rwanda, South Africa, Tanzania, and Scandinavian countries) with varying degrees of success. </a:t>
            </a:r>
          </a:p>
          <a:p>
            <a:r>
              <a:rPr lang="en-US" dirty="0"/>
              <a:t>Why align course outlines to CBC?</a:t>
            </a:r>
          </a:p>
          <a:p>
            <a:endParaRPr lang="en-US" dirty="0"/>
          </a:p>
        </p:txBody>
      </p:sp>
    </p:spTree>
    <p:extLst>
      <p:ext uri="{BB962C8B-B14F-4D97-AF65-F5344CB8AC3E}">
        <p14:creationId xmlns:p14="http://schemas.microsoft.com/office/powerpoint/2010/main" val="407184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24058"/>
          </a:xfrm>
        </p:spPr>
        <p:txBody>
          <a:bodyPr>
            <a:normAutofit/>
          </a:bodyPr>
          <a:lstStyle/>
          <a:p>
            <a:r>
              <a:rPr lang="en-US" sz="3200" dirty="0" smtClean="0"/>
              <a:t>IMPLICATIONS OF CBC ON UNIVERSITY PROGRAMMES </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1235068"/>
              </p:ext>
            </p:extLst>
          </p:nvPr>
        </p:nvGraphicFramePr>
        <p:xfrm>
          <a:off x="166538" y="1417639"/>
          <a:ext cx="8977462" cy="5224342"/>
        </p:xfrm>
        <a:graphic>
          <a:graphicData uri="http://schemas.openxmlformats.org/drawingml/2006/table">
            <a:tbl>
              <a:tblPr firstRow="1" bandRow="1">
                <a:tableStyleId>{5C22544A-7EE6-4342-B048-85BDC9FD1C3A}</a:tableStyleId>
              </a:tblPr>
              <a:tblGrid>
                <a:gridCol w="4519956"/>
                <a:gridCol w="4457506"/>
              </a:tblGrid>
              <a:tr h="442511">
                <a:tc>
                  <a:txBody>
                    <a:bodyPr/>
                    <a:lstStyle/>
                    <a:p>
                      <a:r>
                        <a:rPr lang="en-US" dirty="0" smtClean="0"/>
                        <a:t>COMPETENCY-BASED</a:t>
                      </a:r>
                      <a:r>
                        <a:rPr lang="en-US" baseline="0" dirty="0" smtClean="0"/>
                        <a:t> APPROACH</a:t>
                      </a:r>
                      <a:endParaRPr lang="en-US" dirty="0"/>
                    </a:p>
                  </a:txBody>
                  <a:tcPr/>
                </a:tc>
                <a:tc>
                  <a:txBody>
                    <a:bodyPr/>
                    <a:lstStyle/>
                    <a:p>
                      <a:r>
                        <a:rPr lang="en-US" dirty="0" smtClean="0"/>
                        <a:t>IMPLICATIONS</a:t>
                      </a:r>
                      <a:r>
                        <a:rPr lang="en-US" baseline="0" dirty="0" smtClean="0"/>
                        <a:t> ON UNIVERSITY PROGRAMS </a:t>
                      </a:r>
                      <a:endParaRPr lang="en-US" dirty="0"/>
                    </a:p>
                  </a:txBody>
                  <a:tcPr/>
                </a:tc>
              </a:tr>
              <a:tr h="4781831">
                <a:tc>
                  <a:txBody>
                    <a:bodyPr/>
                    <a:lstStyle/>
                    <a:p>
                      <a:pPr marL="342900" indent="-342900">
                        <a:buAutoNum type="arabicPeriod"/>
                      </a:pPr>
                      <a:r>
                        <a:rPr lang="en-US" dirty="0" smtClean="0"/>
                        <a:t>COMPETENCY BASED CURRICULUM</a:t>
                      </a:r>
                      <a:r>
                        <a:rPr lang="en-US" baseline="0" dirty="0" smtClean="0"/>
                        <a:t> APPROACH</a:t>
                      </a:r>
                    </a:p>
                    <a:p>
                      <a:pPr marL="285750" indent="-285750">
                        <a:buFont typeface="Arial"/>
                        <a:buChar char="•"/>
                      </a:pPr>
                      <a:r>
                        <a:rPr lang="en-US" baseline="0" dirty="0" smtClean="0"/>
                        <a:t>Shift from knowledge to application (doing) </a:t>
                      </a:r>
                    </a:p>
                    <a:p>
                      <a:pPr marL="285750" indent="-285750">
                        <a:buFont typeface="Arial"/>
                        <a:buChar char="•"/>
                      </a:pPr>
                      <a:r>
                        <a:rPr lang="en-US" baseline="0" dirty="0" smtClean="0"/>
                        <a:t>Recommended seven (7) Core-competencies </a:t>
                      </a:r>
                    </a:p>
                    <a:p>
                      <a:pPr marL="285750" indent="-285750">
                        <a:buFont typeface="Arial"/>
                        <a:buChar char="•"/>
                      </a:pPr>
                      <a:r>
                        <a:rPr lang="en-US" baseline="0" dirty="0" smtClean="0"/>
                        <a:t>Recommends balanced assessment with more focus on formative assessment </a:t>
                      </a:r>
                    </a:p>
                    <a:p>
                      <a:pPr marL="285750" indent="-285750">
                        <a:buFont typeface="Arial"/>
                        <a:buChar char="•"/>
                      </a:pPr>
                      <a:endParaRPr lang="en-US" baseline="0" dirty="0" smtClean="0"/>
                    </a:p>
                    <a:p>
                      <a:pPr marL="342900" indent="-342900">
                        <a:buAutoNum type="alphaUcParenR"/>
                      </a:pPr>
                      <a:endParaRPr lang="en-US" dirty="0"/>
                    </a:p>
                  </a:txBody>
                  <a:tcPr/>
                </a:tc>
                <a:tc>
                  <a:txBody>
                    <a:bodyPr/>
                    <a:lstStyle/>
                    <a:p>
                      <a:pPr marL="342900" lvl="0" indent="-342900">
                        <a:buAutoNum type="arabicPeriod"/>
                      </a:pPr>
                      <a:r>
                        <a:rPr lang="en-US" sz="1800" kern="1200" dirty="0" smtClean="0">
                          <a:solidFill>
                            <a:schemeClr val="dk1"/>
                          </a:solidFill>
                          <a:effectLst/>
                          <a:latin typeface="+mn-lt"/>
                          <a:ea typeface="+mn-ea"/>
                          <a:cs typeface="+mn-cs"/>
                        </a:rPr>
                        <a:t>Shift reliance on lectures </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to use of a broader array of  learner –centered instructional strategies </a:t>
                      </a:r>
                    </a:p>
                    <a:p>
                      <a:pPr marL="342900" lvl="0" indent="-342900">
                        <a:buAutoNum type="arabicPeriod"/>
                      </a:pPr>
                      <a:r>
                        <a:rPr lang="en-US" sz="1800" kern="1200" dirty="0" smtClean="0">
                          <a:solidFill>
                            <a:schemeClr val="dk1"/>
                          </a:solidFill>
                          <a:effectLst/>
                          <a:latin typeface="+mn-lt"/>
                          <a:ea typeface="+mn-ea"/>
                          <a:cs typeface="+mn-cs"/>
                        </a:rPr>
                        <a:t>Shift</a:t>
                      </a:r>
                      <a:r>
                        <a:rPr lang="en-US" sz="1800" kern="1200" baseline="0" dirty="0" smtClean="0">
                          <a:solidFill>
                            <a:schemeClr val="dk1"/>
                          </a:solidFill>
                          <a:effectLst/>
                          <a:latin typeface="+mn-lt"/>
                          <a:ea typeface="+mn-ea"/>
                          <a:cs typeface="+mn-cs"/>
                        </a:rPr>
                        <a:t> from rote learning to competency-based approach </a:t>
                      </a:r>
                    </a:p>
                    <a:p>
                      <a:pPr marL="342900" lvl="0" indent="-342900">
                        <a:buAutoNum type="arabicPeriod"/>
                      </a:pPr>
                      <a:r>
                        <a:rPr lang="en-US" sz="1800" kern="1200" dirty="0" smtClean="0">
                          <a:solidFill>
                            <a:schemeClr val="dk1"/>
                          </a:solidFill>
                          <a:effectLst/>
                          <a:latin typeface="+mn-lt"/>
                          <a:ea typeface="+mn-ea"/>
                          <a:cs typeface="+mn-cs"/>
                        </a:rPr>
                        <a:t>Integrate the seven  (7) cross-curricular</a:t>
                      </a:r>
                      <a:r>
                        <a:rPr lang="en-US" sz="1800" kern="1200" baseline="0" dirty="0" smtClean="0">
                          <a:solidFill>
                            <a:schemeClr val="dk1"/>
                          </a:solidFill>
                          <a:effectLst/>
                          <a:latin typeface="+mn-lt"/>
                          <a:ea typeface="+mn-ea"/>
                          <a:cs typeface="+mn-cs"/>
                        </a:rPr>
                        <a:t> competencies in </a:t>
                      </a:r>
                      <a:r>
                        <a:rPr lang="en-US" sz="1800" kern="1200" dirty="0" err="1" smtClean="0">
                          <a:solidFill>
                            <a:schemeClr val="dk1"/>
                          </a:solidFill>
                          <a:effectLst/>
                          <a:latin typeface="+mn-lt"/>
                          <a:ea typeface="+mn-ea"/>
                          <a:cs typeface="+mn-cs"/>
                        </a:rPr>
                        <a:t>programmes</a:t>
                      </a:r>
                      <a:r>
                        <a:rPr lang="en-US" sz="1800" kern="1200" dirty="0" smtClean="0">
                          <a:solidFill>
                            <a:schemeClr val="dk1"/>
                          </a:solidFill>
                          <a:effectLst/>
                          <a:latin typeface="+mn-lt"/>
                          <a:ea typeface="+mn-ea"/>
                          <a:cs typeface="+mn-cs"/>
                        </a:rPr>
                        <a:t> and courses </a:t>
                      </a:r>
                      <a:r>
                        <a:rPr lang="en-US" sz="1800" kern="1200" baseline="0" dirty="0" smtClean="0">
                          <a:solidFill>
                            <a:schemeClr val="dk1"/>
                          </a:solidFill>
                          <a:effectLst/>
                          <a:latin typeface="+mn-lt"/>
                          <a:ea typeface="+mn-ea"/>
                          <a:cs typeface="+mn-cs"/>
                        </a:rPr>
                        <a:t> graduating learners who are empowered, engaged and ethical</a:t>
                      </a:r>
                      <a:endParaRPr lang="en-US" sz="1800" kern="1200" dirty="0" smtClean="0">
                        <a:solidFill>
                          <a:schemeClr val="dk1"/>
                        </a:solidFill>
                        <a:effectLst/>
                        <a:latin typeface="+mn-lt"/>
                        <a:ea typeface="+mn-ea"/>
                        <a:cs typeface="+mn-cs"/>
                      </a:endParaRPr>
                    </a:p>
                    <a:p>
                      <a:pPr marL="342900" lvl="0" indent="-342900">
                        <a:buAutoNum type="arabicPeriod"/>
                      </a:pPr>
                      <a:r>
                        <a:rPr lang="en-US" sz="1800" kern="1200" dirty="0" smtClean="0">
                          <a:solidFill>
                            <a:schemeClr val="dk1"/>
                          </a:solidFill>
                          <a:effectLst/>
                          <a:latin typeface="+mn-lt"/>
                          <a:ea typeface="+mn-ea"/>
                          <a:cs typeface="+mn-cs"/>
                        </a:rPr>
                        <a:t>Shift</a:t>
                      </a:r>
                      <a:r>
                        <a:rPr lang="en-US" sz="1800" kern="1200" baseline="0" dirty="0" smtClean="0">
                          <a:solidFill>
                            <a:schemeClr val="dk1"/>
                          </a:solidFill>
                          <a:effectLst/>
                          <a:latin typeface="+mn-lt"/>
                          <a:ea typeface="+mn-ea"/>
                          <a:cs typeface="+mn-cs"/>
                        </a:rPr>
                        <a:t> from reliance on summative to formative assessment.  Administer authentic assessment and us rubrics</a:t>
                      </a:r>
                    </a:p>
                    <a:p>
                      <a:pPr marL="342900" lvl="0" indent="-342900">
                        <a:buAutoNum type="arabicPeriod"/>
                      </a:pPr>
                      <a:r>
                        <a:rPr lang="en-US" sz="1800" kern="1200" baseline="0" dirty="0" err="1" smtClean="0">
                          <a:solidFill>
                            <a:schemeClr val="dk1"/>
                          </a:solidFill>
                          <a:effectLst/>
                          <a:latin typeface="+mn-lt"/>
                          <a:ea typeface="+mn-ea"/>
                          <a:cs typeface="+mn-cs"/>
                        </a:rPr>
                        <a:t>Programmes</a:t>
                      </a:r>
                      <a:r>
                        <a:rPr lang="en-US" sz="1800" kern="1200" baseline="0" dirty="0" smtClean="0">
                          <a:solidFill>
                            <a:schemeClr val="dk1"/>
                          </a:solidFill>
                          <a:effectLst/>
                          <a:latin typeface="+mn-lt"/>
                          <a:ea typeface="+mn-ea"/>
                          <a:cs typeface="+mn-cs"/>
                        </a:rPr>
                        <a:t> and Course Units learning outcomes  be linked to professional   standards and competences in that field</a:t>
                      </a:r>
                    </a:p>
                  </a:txBody>
                  <a:tcPr/>
                </a:tc>
              </a:tr>
            </a:tbl>
          </a:graphicData>
        </a:graphic>
      </p:graphicFrame>
    </p:spTree>
    <p:extLst>
      <p:ext uri="{BB962C8B-B14F-4D97-AF65-F5344CB8AC3E}">
        <p14:creationId xmlns:p14="http://schemas.microsoft.com/office/powerpoint/2010/main" val="761926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9565"/>
          </a:xfrm>
        </p:spPr>
        <p:txBody>
          <a:bodyPr>
            <a:noAutofit/>
          </a:bodyPr>
          <a:lstStyle/>
          <a:p>
            <a:r>
              <a:rPr lang="en-US" sz="3200" dirty="0"/>
              <a:t>IMPLICATIONS OF CBC ON UNIVERSITY PROGRAMMES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3065299"/>
              </p:ext>
            </p:extLst>
          </p:nvPr>
        </p:nvGraphicFramePr>
        <p:xfrm>
          <a:off x="192560" y="895314"/>
          <a:ext cx="8967053" cy="6834334"/>
        </p:xfrm>
        <a:graphic>
          <a:graphicData uri="http://schemas.openxmlformats.org/drawingml/2006/table">
            <a:tbl>
              <a:tblPr firstRow="1" bandRow="1">
                <a:tableStyleId>{5C22544A-7EE6-4342-B048-85BDC9FD1C3A}</a:tableStyleId>
              </a:tblPr>
              <a:tblGrid>
                <a:gridCol w="2993073"/>
                <a:gridCol w="5973980"/>
              </a:tblGrid>
              <a:tr h="976011">
                <a:tc>
                  <a:txBody>
                    <a:bodyPr/>
                    <a:lstStyle/>
                    <a:p>
                      <a:r>
                        <a:rPr lang="en-US" dirty="0" smtClean="0"/>
                        <a:t>COMPETENCY-BASED</a:t>
                      </a:r>
                      <a:r>
                        <a:rPr lang="en-US" baseline="0" dirty="0" smtClean="0"/>
                        <a:t> APPROACH</a:t>
                      </a:r>
                      <a:endParaRPr lang="en-US" dirty="0"/>
                    </a:p>
                  </a:txBody>
                  <a:tcPr/>
                </a:tc>
                <a:tc>
                  <a:txBody>
                    <a:bodyPr/>
                    <a:lstStyle/>
                    <a:p>
                      <a:r>
                        <a:rPr lang="en-US" dirty="0" smtClean="0"/>
                        <a:t>IMPLICATIONS</a:t>
                      </a:r>
                      <a:r>
                        <a:rPr lang="en-US" baseline="0" dirty="0" smtClean="0"/>
                        <a:t> ON UNIVERSITY PROGRAMS </a:t>
                      </a:r>
                      <a:endParaRPr lang="en-US" dirty="0"/>
                    </a:p>
                  </a:txBody>
                  <a:tcPr/>
                </a:tc>
              </a:tr>
              <a:tr h="5858323">
                <a:tc>
                  <a:txBody>
                    <a:bodyPr/>
                    <a:lstStyle/>
                    <a:p>
                      <a:r>
                        <a:rPr lang="en-US" b="1" dirty="0" smtClean="0"/>
                        <a:t>2. TRANSITION FROM JUNIOR</a:t>
                      </a:r>
                      <a:r>
                        <a:rPr lang="en-US" b="1" baseline="0" dirty="0" smtClean="0"/>
                        <a:t> TO SENIOR HIGH SCHOOL</a:t>
                      </a:r>
                    </a:p>
                    <a:p>
                      <a:r>
                        <a:rPr lang="en-US" sz="1800" kern="1200" dirty="0" smtClean="0">
                          <a:solidFill>
                            <a:schemeClr val="dk1"/>
                          </a:solidFill>
                          <a:effectLst/>
                          <a:latin typeface="+mn-lt"/>
                          <a:ea typeface="+mn-ea"/>
                          <a:cs typeface="+mn-cs"/>
                        </a:rPr>
                        <a:t>BECF has recommended three (3) Pathways in Senior High School </a:t>
                      </a:r>
                    </a:p>
                    <a:p>
                      <a:pPr marL="285750" indent="-285750">
                        <a:buFont typeface="Arial"/>
                        <a:buChar char="•"/>
                      </a:pPr>
                      <a:r>
                        <a:rPr lang="en-US" sz="1800" kern="1200" dirty="0" smtClean="0">
                          <a:solidFill>
                            <a:schemeClr val="dk1"/>
                          </a:solidFill>
                          <a:effectLst/>
                          <a:latin typeface="+mn-lt"/>
                          <a:ea typeface="+mn-ea"/>
                          <a:cs typeface="+mn-cs"/>
                        </a:rPr>
                        <a:t>ARTS &amp; SPORTS</a:t>
                      </a:r>
                    </a:p>
                    <a:p>
                      <a:pPr marL="285750" indent="-285750">
                        <a:buFont typeface="Arial"/>
                        <a:buChar char="•"/>
                      </a:pPr>
                      <a:r>
                        <a:rPr lang="en-US" sz="1800" kern="1200" dirty="0" smtClean="0">
                          <a:solidFill>
                            <a:schemeClr val="dk1"/>
                          </a:solidFill>
                          <a:effectLst/>
                          <a:latin typeface="+mn-lt"/>
                          <a:ea typeface="+mn-ea"/>
                          <a:cs typeface="+mn-cs"/>
                        </a:rPr>
                        <a:t>SOCIAL SCIENCES </a:t>
                      </a:r>
                    </a:p>
                    <a:p>
                      <a:pPr marL="285750" indent="-285750">
                        <a:buFont typeface="Arial"/>
                        <a:buChar char="•"/>
                      </a:pPr>
                      <a:r>
                        <a:rPr lang="en-US" sz="1800" kern="1200" dirty="0" smtClean="0">
                          <a:solidFill>
                            <a:schemeClr val="dk1"/>
                          </a:solidFill>
                          <a:effectLst/>
                          <a:latin typeface="+mn-lt"/>
                          <a:ea typeface="+mn-ea"/>
                          <a:cs typeface="+mn-cs"/>
                        </a:rPr>
                        <a:t> STEM</a:t>
                      </a:r>
                      <a:r>
                        <a:rPr lang="en-US" dirty="0" smtClean="0">
                          <a:effectLst/>
                        </a:rPr>
                        <a:t> </a:t>
                      </a:r>
                    </a:p>
                    <a:p>
                      <a:pPr marL="0" indent="0">
                        <a:buFont typeface="Arial"/>
                        <a:buNone/>
                      </a:pPr>
                      <a:r>
                        <a:rPr lang="en-US" dirty="0" smtClean="0">
                          <a:effectLst/>
                        </a:rPr>
                        <a:t>Each</a:t>
                      </a:r>
                      <a:r>
                        <a:rPr lang="en-US" baseline="0" dirty="0" smtClean="0">
                          <a:effectLst/>
                        </a:rPr>
                        <a:t> of the 3 Pathways has a number Tracks. </a:t>
                      </a:r>
                      <a:endParaRPr lang="en-US" dirty="0"/>
                    </a:p>
                  </a:txBody>
                  <a:tcPr/>
                </a:tc>
                <a:tc>
                  <a:txBody>
                    <a:bodyPr/>
                    <a:lstStyle/>
                    <a:p>
                      <a:r>
                        <a:rPr lang="en-US" sz="1800" kern="1200" dirty="0" smtClean="0">
                          <a:solidFill>
                            <a:schemeClr val="dk1"/>
                          </a:solidFill>
                          <a:effectLst/>
                          <a:latin typeface="+mn-lt"/>
                          <a:ea typeface="+mn-ea"/>
                          <a:cs typeface="+mn-cs"/>
                        </a:rPr>
                        <a:t>A learner joining Senior High will be - </a:t>
                      </a:r>
                      <a:r>
                        <a:rPr lang="en-US" sz="1800" b="1" kern="1200" dirty="0" smtClean="0">
                          <a:solidFill>
                            <a:schemeClr val="dk1"/>
                          </a:solidFill>
                          <a:effectLst/>
                          <a:latin typeface="+mn-lt"/>
                          <a:ea typeface="+mn-ea"/>
                          <a:cs typeface="+mn-cs"/>
                        </a:rPr>
                        <a:t>Ready To Launch in Career Readiness.</a:t>
                      </a:r>
                      <a:r>
                        <a:rPr lang="en-US" sz="1800" b="1" kern="1200" baseline="0" dirty="0" smtClean="0">
                          <a:solidFill>
                            <a:schemeClr val="dk1"/>
                          </a:solidFill>
                          <a:effectLst/>
                          <a:latin typeface="+mn-lt"/>
                          <a:ea typeface="+mn-ea"/>
                          <a:cs typeface="+mn-cs"/>
                        </a:rPr>
                        <a:t> I, the learner </a:t>
                      </a:r>
                      <a:endParaRPr lang="en-US" sz="1800" kern="1200" dirty="0" smtClean="0">
                        <a:solidFill>
                          <a:schemeClr val="dk1"/>
                        </a:solidFill>
                        <a:effectLst/>
                        <a:latin typeface="+mn-lt"/>
                        <a:ea typeface="+mn-ea"/>
                        <a:cs typeface="+mn-cs"/>
                      </a:endParaRPr>
                    </a:p>
                    <a:p>
                      <a:pPr marL="285750" lvl="0" indent="-285750">
                        <a:buFont typeface="Arial"/>
                        <a:buChar char="•"/>
                      </a:pPr>
                      <a:r>
                        <a:rPr lang="en-US" sz="1800" kern="1200" baseline="0" dirty="0" smtClean="0">
                          <a:solidFill>
                            <a:schemeClr val="dk1"/>
                          </a:solidFill>
                          <a:effectLst/>
                          <a:latin typeface="+mn-lt"/>
                          <a:ea typeface="+mn-ea"/>
                          <a:cs typeface="+mn-cs"/>
                        </a:rPr>
                        <a:t>will  select </a:t>
                      </a:r>
                      <a:r>
                        <a:rPr lang="en-US" sz="1800" kern="1200" dirty="0" smtClean="0">
                          <a:solidFill>
                            <a:schemeClr val="dk1"/>
                          </a:solidFill>
                          <a:effectLst/>
                          <a:latin typeface="+mn-lt"/>
                          <a:ea typeface="+mn-ea"/>
                          <a:cs typeface="+mn-cs"/>
                        </a:rPr>
                        <a:t> a Pathway</a:t>
                      </a:r>
                      <a:r>
                        <a:rPr lang="en-US" sz="1800" kern="1200" baseline="0" dirty="0" smtClean="0">
                          <a:solidFill>
                            <a:schemeClr val="dk1"/>
                          </a:solidFill>
                          <a:effectLst/>
                          <a:latin typeface="+mn-lt"/>
                          <a:ea typeface="+mn-ea"/>
                          <a:cs typeface="+mn-cs"/>
                        </a:rPr>
                        <a:t> and a Track in Senior School at grade 10</a:t>
                      </a:r>
                    </a:p>
                    <a:p>
                      <a:pPr marL="285750" lvl="0" indent="-285750">
                        <a:buFont typeface="Arial"/>
                        <a:buChar char="•"/>
                      </a:pPr>
                      <a:r>
                        <a:rPr lang="en-US" sz="1800" kern="1200" baseline="0" dirty="0" smtClean="0">
                          <a:solidFill>
                            <a:schemeClr val="dk1"/>
                          </a:solidFill>
                          <a:effectLst/>
                          <a:latin typeface="+mn-lt"/>
                          <a:ea typeface="+mn-ea"/>
                          <a:cs typeface="+mn-cs"/>
                        </a:rPr>
                        <a:t>I need to make  informed decision on how my selection </a:t>
                      </a:r>
                      <a:r>
                        <a:rPr lang="en-US" sz="1800" kern="1200" dirty="0" smtClean="0">
                          <a:solidFill>
                            <a:schemeClr val="dk1"/>
                          </a:solidFill>
                          <a:effectLst/>
                          <a:latin typeface="+mn-lt"/>
                          <a:ea typeface="+mn-ea"/>
                          <a:cs typeface="+mn-cs"/>
                        </a:rPr>
                        <a:t>links to a post-secondary training and potential career.</a:t>
                      </a:r>
                    </a:p>
                    <a:p>
                      <a:pPr marL="0" lvl="0" indent="0">
                        <a:buFont typeface="Arial"/>
                        <a:buNone/>
                      </a:pPr>
                      <a:endParaRPr lang="en-US" sz="1800" kern="1200" dirty="0" smtClean="0">
                        <a:solidFill>
                          <a:schemeClr val="dk1"/>
                        </a:solidFill>
                        <a:effectLst/>
                        <a:latin typeface="+mn-lt"/>
                        <a:ea typeface="+mn-ea"/>
                        <a:cs typeface="+mn-cs"/>
                      </a:endParaRPr>
                    </a:p>
                    <a:p>
                      <a:pPr marL="0" lvl="0" indent="0">
                        <a:buFont typeface="Arial"/>
                        <a:buNone/>
                      </a:pPr>
                      <a:r>
                        <a:rPr lang="en-US" sz="1800" kern="1200" dirty="0" smtClean="0">
                          <a:solidFill>
                            <a:schemeClr val="dk1"/>
                          </a:solidFill>
                          <a:effectLst/>
                          <a:latin typeface="+mn-lt"/>
                          <a:ea typeface="+mn-ea"/>
                          <a:cs typeface="+mn-cs"/>
                        </a:rPr>
                        <a:t>The</a:t>
                      </a:r>
                      <a:r>
                        <a:rPr lang="en-US" sz="1800" kern="1200" baseline="0" dirty="0" smtClean="0">
                          <a:solidFill>
                            <a:schemeClr val="dk1"/>
                          </a:solidFill>
                          <a:effectLst/>
                          <a:latin typeface="+mn-lt"/>
                          <a:ea typeface="+mn-ea"/>
                          <a:cs typeface="+mn-cs"/>
                        </a:rPr>
                        <a:t> Universities should provide detailed information on </a:t>
                      </a:r>
                      <a:r>
                        <a:rPr lang="en-US" sz="1800" kern="1200" baseline="0" dirty="0" err="1" smtClean="0">
                          <a:solidFill>
                            <a:schemeClr val="dk1"/>
                          </a:solidFill>
                          <a:effectLst/>
                          <a:latin typeface="+mn-lt"/>
                          <a:ea typeface="+mn-ea"/>
                          <a:cs typeface="+mn-cs"/>
                        </a:rPr>
                        <a:t>programmes</a:t>
                      </a:r>
                      <a:r>
                        <a:rPr lang="en-US" sz="1800" kern="1200" baseline="0" dirty="0" smtClean="0">
                          <a:solidFill>
                            <a:schemeClr val="dk1"/>
                          </a:solidFill>
                          <a:effectLst/>
                          <a:latin typeface="+mn-lt"/>
                          <a:ea typeface="+mn-ea"/>
                          <a:cs typeface="+mn-cs"/>
                        </a:rPr>
                        <a:t> requirements to help a learner make such informed  selection. That is the best practice, based on planning with the end in mind.</a:t>
                      </a:r>
                    </a:p>
                    <a:p>
                      <a:pPr marL="0" lvl="0" indent="0">
                        <a:buFont typeface="Arial"/>
                        <a:buNone/>
                      </a:pPr>
                      <a:endParaRPr lang="en-US" sz="1800" kern="1200" baseline="0" dirty="0" smtClean="0">
                        <a:solidFill>
                          <a:schemeClr val="dk1"/>
                        </a:solidFill>
                        <a:effectLst/>
                        <a:latin typeface="+mn-lt"/>
                        <a:ea typeface="+mn-ea"/>
                        <a:cs typeface="+mn-cs"/>
                      </a:endParaRPr>
                    </a:p>
                    <a:p>
                      <a:pPr marL="0" lvl="0" indent="0">
                        <a:buFont typeface="Arial"/>
                        <a:buNone/>
                      </a:pPr>
                      <a:r>
                        <a:rPr lang="en-US" sz="1800" kern="1200" baseline="0" dirty="0" smtClean="0">
                          <a:solidFill>
                            <a:schemeClr val="dk1"/>
                          </a:solidFill>
                          <a:effectLst/>
                          <a:latin typeface="+mn-lt"/>
                          <a:ea typeface="+mn-ea"/>
                          <a:cs typeface="+mn-cs"/>
                        </a:rPr>
                        <a:t>The universities need to interrogate the BECF Pathways and Tracks on how they link to  </a:t>
                      </a:r>
                      <a:r>
                        <a:rPr lang="en-US" sz="1800" kern="1200" baseline="0" dirty="0" err="1" smtClean="0">
                          <a:solidFill>
                            <a:schemeClr val="dk1"/>
                          </a:solidFill>
                          <a:effectLst/>
                          <a:latin typeface="+mn-lt"/>
                          <a:ea typeface="+mn-ea"/>
                          <a:cs typeface="+mn-cs"/>
                        </a:rPr>
                        <a:t>programmes</a:t>
                      </a:r>
                      <a:r>
                        <a:rPr lang="en-US" sz="1800" kern="1200" baseline="0" dirty="0" smtClean="0">
                          <a:solidFill>
                            <a:schemeClr val="dk1"/>
                          </a:solidFill>
                          <a:effectLst/>
                          <a:latin typeface="+mn-lt"/>
                          <a:ea typeface="+mn-ea"/>
                          <a:cs typeface="+mn-cs"/>
                        </a:rPr>
                        <a:t> and entrance requirements.</a:t>
                      </a:r>
                    </a:p>
                    <a:p>
                      <a:pPr marL="0" lvl="0" indent="0">
                        <a:buFont typeface="Arial"/>
                        <a:buNone/>
                      </a:pPr>
                      <a:r>
                        <a:rPr lang="en-US" sz="1800" kern="1200" baseline="0" dirty="0" smtClean="0">
                          <a:solidFill>
                            <a:schemeClr val="dk1"/>
                          </a:solidFill>
                          <a:effectLst/>
                          <a:latin typeface="+mn-lt"/>
                          <a:ea typeface="+mn-ea"/>
                          <a:cs typeface="+mn-cs"/>
                        </a:rPr>
                        <a:t>The universities commence  develop </a:t>
                      </a:r>
                      <a:r>
                        <a:rPr lang="en-US" sz="1800" kern="1200" baseline="0" dirty="0" err="1" smtClean="0">
                          <a:solidFill>
                            <a:schemeClr val="dk1"/>
                          </a:solidFill>
                          <a:effectLst/>
                          <a:latin typeface="+mn-lt"/>
                          <a:ea typeface="+mn-ea"/>
                          <a:cs typeface="+mn-cs"/>
                        </a:rPr>
                        <a:t>programme</a:t>
                      </a:r>
                      <a:r>
                        <a:rPr lang="en-US" sz="1800" kern="1200" baseline="0" dirty="0" smtClean="0">
                          <a:solidFill>
                            <a:schemeClr val="dk1"/>
                          </a:solidFill>
                          <a:effectLst/>
                          <a:latin typeface="+mn-lt"/>
                          <a:ea typeface="+mn-ea"/>
                          <a:cs typeface="+mn-cs"/>
                        </a:rPr>
                        <a:t> information and requirements, make them  available and accessible to grade 9 learners and parents.</a:t>
                      </a:r>
                    </a:p>
                  </a:txBody>
                  <a:tcPr/>
                </a:tc>
              </a:tr>
            </a:tbl>
          </a:graphicData>
        </a:graphic>
      </p:graphicFrame>
    </p:spTree>
    <p:extLst>
      <p:ext uri="{BB962C8B-B14F-4D97-AF65-F5344CB8AC3E}">
        <p14:creationId xmlns:p14="http://schemas.microsoft.com/office/powerpoint/2010/main" val="177232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8067"/>
          </a:xfrm>
        </p:spPr>
        <p:txBody>
          <a:bodyPr/>
          <a:lstStyle/>
          <a:p>
            <a:r>
              <a:rPr lang="en-US" dirty="0" smtClean="0"/>
              <a:t>           SENIOR HIGH SCHOOL </a:t>
            </a:r>
            <a:endParaRPr lang="en-US" dirty="0"/>
          </a:p>
        </p:txBody>
      </p:sp>
      <p:sp>
        <p:nvSpPr>
          <p:cNvPr id="4" name="Content Placeholder 3">
            <a:extLst>
              <a:ext uri="{FF2B5EF4-FFF2-40B4-BE49-F238E27FC236}">
                <a16:creationId xmlns:a16="http://schemas.microsoft.com/office/drawing/2014/main" xmlns="" id="{8FE90073-DED2-40C6-A545-6FD5EE81293B}"/>
              </a:ext>
            </a:extLst>
          </p:cNvPr>
          <p:cNvSpPr>
            <a:spLocks noGrp="1"/>
          </p:cNvSpPr>
          <p:nvPr>
            <p:ph idx="1"/>
          </p:nvPr>
        </p:nvSpPr>
        <p:spPr>
          <a:xfrm>
            <a:off x="-1" y="1082705"/>
            <a:ext cx="9144001" cy="553845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BBBBBB</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71214252"/>
              </p:ext>
            </p:extLst>
          </p:nvPr>
        </p:nvGraphicFramePr>
        <p:xfrm>
          <a:off x="3039326" y="6038162"/>
          <a:ext cx="3268315" cy="1114458"/>
        </p:xfrm>
        <a:graphic>
          <a:graphicData uri="http://schemas.openxmlformats.org/drawingml/2006/table">
            <a:tbl>
              <a:tblPr/>
              <a:tblGrid>
                <a:gridCol w="3268315"/>
              </a:tblGrid>
              <a:tr h="474378">
                <a:tc>
                  <a:txBody>
                    <a:bodyPr/>
                    <a:lstStyle/>
                    <a:p>
                      <a:r>
                        <a:rPr lang="en-US" b="1" dirty="0" smtClean="0">
                          <a:solidFill>
                            <a:srgbClr val="1F497D"/>
                          </a:solidFill>
                        </a:rPr>
                        <a:t>FROM</a:t>
                      </a:r>
                      <a:r>
                        <a:rPr lang="en-US" b="1" baseline="0" dirty="0" smtClean="0">
                          <a:solidFill>
                            <a:srgbClr val="1F497D"/>
                          </a:solidFill>
                        </a:rPr>
                        <a:t> </a:t>
                      </a:r>
                      <a:r>
                        <a:rPr lang="en-US" b="1" dirty="0" smtClean="0">
                          <a:solidFill>
                            <a:srgbClr val="1F497D"/>
                          </a:solidFill>
                        </a:rPr>
                        <a:t>JUNIOR</a:t>
                      </a:r>
                      <a:r>
                        <a:rPr lang="en-US" b="1" baseline="0" dirty="0" smtClean="0">
                          <a:solidFill>
                            <a:srgbClr val="1F497D"/>
                          </a:solidFill>
                        </a:rPr>
                        <a:t> HIGH SCHOOL</a:t>
                      </a:r>
                    </a:p>
                    <a:p>
                      <a:endParaRPr lang="en-US" b="1" dirty="0">
                        <a:solidFill>
                          <a:srgbClr val="1F497D"/>
                        </a:solidFill>
                      </a:endParaRPr>
                    </a:p>
                  </a:txBody>
                  <a:tcPr>
                    <a:lnL w="12700" cmpd="sng">
                      <a:solidFill>
                        <a:srgbClr val="000000"/>
                      </a:solidFill>
                      <a:prstDash val="solid"/>
                    </a:lnL>
                    <a:lnR w="12700" cmpd="sng">
                      <a:solidFill>
                        <a:srgbClr val="000000"/>
                      </a:solidFill>
                      <a:prstDash val="solid"/>
                    </a:lnR>
                    <a:lnT w="12700" cmpd="sng">
                      <a:solidFill>
                        <a:srgbClr val="000000"/>
                      </a:solidFill>
                      <a:prstDash val="solid"/>
                    </a:lnT>
                    <a:lnB w="12700" cap="flat" cmpd="sng" algn="ctr">
                      <a:solidFill>
                        <a:srgbClr val="000000"/>
                      </a:solidFill>
                      <a:prstDash val="solid"/>
                      <a:round/>
                      <a:headEnd type="none" w="med" len="med"/>
                      <a:tailEnd type="none" w="med" len="med"/>
                    </a:lnB>
                    <a:solidFill>
                      <a:srgbClr val="C0504D"/>
                    </a:solidFill>
                  </a:tcPr>
                </a:tc>
              </a:tr>
              <a:tr h="474378">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42856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IMPLICATIONS OF CBC ON UNIVERSITY PROGRAMMES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6667879"/>
              </p:ext>
            </p:extLst>
          </p:nvPr>
        </p:nvGraphicFramePr>
        <p:xfrm>
          <a:off x="0" y="38606"/>
          <a:ext cx="9071140" cy="6819394"/>
        </p:xfrm>
        <a:graphic>
          <a:graphicData uri="http://schemas.openxmlformats.org/drawingml/2006/table">
            <a:tbl>
              <a:tblPr firstRow="1" bandRow="1">
                <a:tableStyleId>{5C22544A-7EE6-4342-B048-85BDC9FD1C3A}</a:tableStyleId>
              </a:tblPr>
              <a:tblGrid>
                <a:gridCol w="2810336"/>
                <a:gridCol w="6260804"/>
              </a:tblGrid>
              <a:tr h="701996">
                <a:tc>
                  <a:txBody>
                    <a:bodyPr/>
                    <a:lstStyle/>
                    <a:p>
                      <a:r>
                        <a:rPr lang="en-US" dirty="0" smtClean="0"/>
                        <a:t>COMPETENCY-BASED</a:t>
                      </a:r>
                      <a:r>
                        <a:rPr lang="en-US" baseline="0" dirty="0" smtClean="0"/>
                        <a:t> APPROACH</a:t>
                      </a:r>
                      <a:endParaRPr lang="en-US" dirty="0"/>
                    </a:p>
                  </a:txBody>
                  <a:tcPr/>
                </a:tc>
                <a:tc>
                  <a:txBody>
                    <a:bodyPr/>
                    <a:lstStyle/>
                    <a:p>
                      <a:r>
                        <a:rPr lang="en-US" dirty="0" smtClean="0"/>
                        <a:t>IMPLICATIONS</a:t>
                      </a:r>
                      <a:r>
                        <a:rPr lang="en-US" baseline="0" dirty="0" smtClean="0"/>
                        <a:t> ON UNIVERSITY PROGRAMS </a:t>
                      </a:r>
                      <a:endParaRPr lang="en-US" dirty="0"/>
                    </a:p>
                  </a:txBody>
                  <a:tcPr/>
                </a:tc>
              </a:tr>
              <a:tr h="6117398">
                <a:tc>
                  <a:txBody>
                    <a:bodyPr/>
                    <a:lstStyle/>
                    <a:p>
                      <a:r>
                        <a:rPr lang="en-US" b="1" dirty="0" smtClean="0"/>
                        <a:t>3.</a:t>
                      </a:r>
                      <a:r>
                        <a:rPr lang="en-US" b="1" baseline="0" dirty="0" smtClean="0"/>
                        <a:t> PRE-SERVICE TEACHER TRAINING  PROGRAMME</a:t>
                      </a:r>
                    </a:p>
                    <a:p>
                      <a:r>
                        <a:rPr lang="en-US" sz="1800" kern="1200" dirty="0" smtClean="0">
                          <a:solidFill>
                            <a:schemeClr val="dk1"/>
                          </a:solidFill>
                          <a:effectLst/>
                          <a:latin typeface="+mn-lt"/>
                          <a:ea typeface="+mn-ea"/>
                          <a:cs typeface="+mn-cs"/>
                        </a:rPr>
                        <a:t>The</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MOE QAS,  KICD, KNEC and TSC have</a:t>
                      </a:r>
                      <a:r>
                        <a:rPr lang="en-US" sz="1800" kern="1200" baseline="0" dirty="0" smtClean="0">
                          <a:solidFill>
                            <a:schemeClr val="dk1"/>
                          </a:solidFill>
                          <a:effectLst/>
                          <a:latin typeface="+mn-lt"/>
                          <a:ea typeface="+mn-ea"/>
                          <a:cs typeface="+mn-cs"/>
                        </a:rPr>
                        <a:t> developed  policy frameworks with </a:t>
                      </a:r>
                      <a:r>
                        <a:rPr lang="en-US" sz="1800" kern="1200" dirty="0" smtClean="0">
                          <a:solidFill>
                            <a:schemeClr val="dk1"/>
                          </a:solidFill>
                          <a:effectLst/>
                          <a:latin typeface="+mn-lt"/>
                          <a:ea typeface="+mn-ea"/>
                          <a:cs typeface="+mn-cs"/>
                        </a:rPr>
                        <a:t>standards and competencies</a:t>
                      </a:r>
                      <a:r>
                        <a:rPr lang="en-US" sz="1800" kern="1200" baseline="0" dirty="0" smtClean="0">
                          <a:solidFill>
                            <a:schemeClr val="dk1"/>
                          </a:solidFill>
                          <a:effectLst/>
                          <a:latin typeface="+mn-lt"/>
                          <a:ea typeface="+mn-ea"/>
                          <a:cs typeface="+mn-cs"/>
                        </a:rPr>
                        <a:t> to support teachers deliver CBC curriculum and acquire 21</a:t>
                      </a:r>
                      <a:r>
                        <a:rPr lang="en-US" sz="1800" kern="1200" baseline="30000" dirty="0" smtClean="0">
                          <a:solidFill>
                            <a:schemeClr val="dk1"/>
                          </a:solidFill>
                          <a:effectLst/>
                          <a:latin typeface="+mn-lt"/>
                          <a:ea typeface="+mn-ea"/>
                          <a:cs typeface="+mn-cs"/>
                        </a:rPr>
                        <a:t>st</a:t>
                      </a:r>
                      <a:r>
                        <a:rPr lang="en-US" sz="1800" kern="1200" baseline="0" dirty="0" smtClean="0">
                          <a:solidFill>
                            <a:schemeClr val="dk1"/>
                          </a:solidFill>
                          <a:effectLst/>
                          <a:latin typeface="+mn-lt"/>
                          <a:ea typeface="+mn-ea"/>
                          <a:cs typeface="+mn-cs"/>
                        </a:rPr>
                        <a:t> century skills. </a:t>
                      </a:r>
                      <a:r>
                        <a:rPr lang="en-US" sz="1800" kern="1200" dirty="0" smtClean="0">
                          <a:solidFill>
                            <a:schemeClr val="dk1"/>
                          </a:solidFill>
                          <a:effectLst/>
                          <a:latin typeface="+mn-lt"/>
                          <a:ea typeface="+mn-ea"/>
                          <a:cs typeface="+mn-cs"/>
                        </a:rPr>
                        <a:t> </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a:txBody>
                  <a:tcPr/>
                </a:tc>
                <a:tc>
                  <a:txBody>
                    <a:bodyPr/>
                    <a:lstStyle/>
                    <a:p>
                      <a:r>
                        <a:rPr lang="en-US" sz="1800" kern="1200" dirty="0" smtClean="0">
                          <a:solidFill>
                            <a:schemeClr val="dk1"/>
                          </a:solidFill>
                          <a:effectLst/>
                          <a:latin typeface="+mn-lt"/>
                          <a:ea typeface="+mn-ea"/>
                          <a:cs typeface="+mn-cs"/>
                        </a:rPr>
                        <a:t>The university</a:t>
                      </a:r>
                      <a:r>
                        <a:rPr lang="en-US" sz="1800" kern="1200" baseline="0" dirty="0" smtClean="0">
                          <a:solidFill>
                            <a:schemeClr val="dk1"/>
                          </a:solidFill>
                          <a:effectLst/>
                          <a:latin typeface="+mn-lt"/>
                          <a:ea typeface="+mn-ea"/>
                          <a:cs typeface="+mn-cs"/>
                        </a:rPr>
                        <a:t>  teacher education curriculum should be reviewed to be in tandem with CBC and national education reforms. </a:t>
                      </a:r>
                      <a:r>
                        <a:rPr lang="en-US" sz="1800" kern="1200" dirty="0" smtClean="0">
                          <a:solidFill>
                            <a:schemeClr val="dk1"/>
                          </a:solidFill>
                          <a:effectLst/>
                          <a:latin typeface="+mn-lt"/>
                          <a:ea typeface="+mn-ea"/>
                          <a:cs typeface="+mn-cs"/>
                        </a:rPr>
                        <a:t>The reviewed curriculum for BED &amp; PGDE</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become a standard (minimum) for all schools  of education </a:t>
                      </a:r>
                      <a:r>
                        <a:rPr lang="en-US" sz="1800" kern="1200" dirty="0" err="1" smtClean="0">
                          <a:solidFill>
                            <a:schemeClr val="dk1"/>
                          </a:solidFill>
                          <a:effectLst/>
                          <a:latin typeface="+mn-lt"/>
                          <a:ea typeface="+mn-ea"/>
                          <a:cs typeface="+mn-cs"/>
                        </a:rPr>
                        <a:t>programmes</a:t>
                      </a:r>
                      <a:r>
                        <a:rPr lang="en-US" sz="1800" kern="1200" baseline="0" dirty="0" smtClean="0">
                          <a:solidFill>
                            <a:schemeClr val="dk1"/>
                          </a:solidFill>
                          <a:effectLst/>
                          <a:latin typeface="+mn-lt"/>
                          <a:ea typeface="+mn-ea"/>
                          <a:cs typeface="+mn-cs"/>
                        </a:rPr>
                        <a:t> across universities.</a:t>
                      </a:r>
                    </a:p>
                    <a:p>
                      <a:r>
                        <a:rPr lang="en-US" sz="1800" kern="1200" baseline="0" dirty="0" smtClean="0">
                          <a:solidFill>
                            <a:schemeClr val="dk1"/>
                          </a:solidFill>
                          <a:effectLst/>
                          <a:latin typeface="+mn-lt"/>
                          <a:ea typeface="+mn-ea"/>
                          <a:cs typeface="+mn-cs"/>
                        </a:rPr>
                        <a:t>The reviewed curriculum should integrate the following  teaching standards and competencies identified of a </a:t>
                      </a:r>
                      <a:r>
                        <a:rPr lang="en-US" sz="2000" kern="1200" baseline="0" dirty="0" smtClean="0">
                          <a:solidFill>
                            <a:schemeClr val="dk1"/>
                          </a:solidFill>
                          <a:effectLst/>
                          <a:latin typeface="+mn-lt"/>
                          <a:ea typeface="+mn-ea"/>
                          <a:cs typeface="+mn-cs"/>
                        </a:rPr>
                        <a:t>21</a:t>
                      </a:r>
                      <a:r>
                        <a:rPr lang="en-US" sz="2000" kern="1200" baseline="30000" dirty="0" smtClean="0">
                          <a:solidFill>
                            <a:schemeClr val="dk1"/>
                          </a:solidFill>
                          <a:effectLst/>
                          <a:latin typeface="+mn-lt"/>
                          <a:ea typeface="+mn-ea"/>
                          <a:cs typeface="+mn-cs"/>
                        </a:rPr>
                        <a:t>st</a:t>
                      </a:r>
                      <a:r>
                        <a:rPr lang="en-US" sz="2000" kern="1200" baseline="0" dirty="0" smtClean="0">
                          <a:solidFill>
                            <a:schemeClr val="dk1"/>
                          </a:solidFill>
                          <a:effectLst/>
                          <a:latin typeface="+mn-lt"/>
                          <a:ea typeface="+mn-ea"/>
                          <a:cs typeface="+mn-cs"/>
                        </a:rPr>
                        <a:t> teacher, who:</a:t>
                      </a:r>
                      <a:endParaRPr lang="en-US" sz="2000" kern="1200" dirty="0" smtClean="0">
                        <a:solidFill>
                          <a:schemeClr val="dk1"/>
                        </a:solidFill>
                        <a:effectLst/>
                        <a:latin typeface="+mn-lt"/>
                        <a:ea typeface="+mn-ea"/>
                        <a:cs typeface="+mn-cs"/>
                      </a:endParaRPr>
                    </a:p>
                    <a:p>
                      <a:pPr marL="285750" lvl="0" indent="-285750">
                        <a:buFont typeface="Arial"/>
                        <a:buChar char="•"/>
                      </a:pPr>
                      <a:r>
                        <a:rPr lang="en-US" sz="1800" kern="1200" dirty="0" smtClean="0">
                          <a:solidFill>
                            <a:schemeClr val="dk1"/>
                          </a:solidFill>
                          <a:effectLst/>
                          <a:latin typeface="+mn-lt"/>
                          <a:ea typeface="+mn-ea"/>
                          <a:cs typeface="+mn-cs"/>
                        </a:rPr>
                        <a:t>Promotes professionalism throughout his/her career.</a:t>
                      </a:r>
                    </a:p>
                    <a:p>
                      <a:pPr marL="285750" lvl="0" indent="-285750">
                        <a:buFont typeface="Arial"/>
                        <a:buChar char="•"/>
                      </a:pPr>
                      <a:r>
                        <a:rPr lang="en-US" sz="1800" kern="1200" dirty="0" smtClean="0">
                          <a:solidFill>
                            <a:schemeClr val="dk1"/>
                          </a:solidFill>
                          <a:effectLst/>
                          <a:latin typeface="+mn-lt"/>
                          <a:ea typeface="+mn-ea"/>
                          <a:cs typeface="+mn-cs"/>
                        </a:rPr>
                        <a:t>Has the pedagogical content knowledge and understanding of competency-based curriculum </a:t>
                      </a:r>
                    </a:p>
                    <a:p>
                      <a:pPr marL="285750" lvl="0" indent="-285750">
                        <a:buFont typeface="Arial"/>
                        <a:buChar char="•"/>
                      </a:pPr>
                      <a:r>
                        <a:rPr lang="en-US" sz="1800" kern="1200" dirty="0" smtClean="0">
                          <a:solidFill>
                            <a:schemeClr val="dk1"/>
                          </a:solidFill>
                          <a:effectLst/>
                          <a:latin typeface="+mn-lt"/>
                          <a:ea typeface="+mn-ea"/>
                          <a:cs typeface="+mn-cs"/>
                        </a:rPr>
                        <a:t>Knows how to conduct assessment</a:t>
                      </a:r>
                      <a:r>
                        <a:rPr lang="en-US" sz="1800" kern="1200" baseline="0" dirty="0" smtClean="0">
                          <a:solidFill>
                            <a:schemeClr val="dk1"/>
                          </a:solidFill>
                          <a:effectLst/>
                          <a:latin typeface="+mn-lt"/>
                          <a:ea typeface="+mn-ea"/>
                          <a:cs typeface="+mn-cs"/>
                        </a:rPr>
                        <a:t> As, For, and Of Learning and reporting</a:t>
                      </a:r>
                    </a:p>
                    <a:p>
                      <a:pPr marL="285750" lvl="0" indent="-285750">
                        <a:buFont typeface="Arial"/>
                        <a:buChar char="•"/>
                      </a:pPr>
                      <a:r>
                        <a:rPr lang="en-US" sz="1800" kern="1200" dirty="0" smtClean="0">
                          <a:solidFill>
                            <a:schemeClr val="dk1"/>
                          </a:solidFill>
                          <a:effectLst/>
                          <a:latin typeface="+mn-lt"/>
                          <a:ea typeface="+mn-ea"/>
                          <a:cs typeface="+mn-cs"/>
                        </a:rPr>
                        <a:t> Knows how to create and support inclusive practices </a:t>
                      </a:r>
                      <a:r>
                        <a:rPr lang="en-US" sz="1800" kern="1200" baseline="0" dirty="0" smtClean="0">
                          <a:solidFill>
                            <a:schemeClr val="dk1"/>
                          </a:solidFill>
                          <a:effectLst/>
                          <a:latin typeface="+mn-lt"/>
                          <a:ea typeface="+mn-ea"/>
                          <a:cs typeface="+mn-cs"/>
                        </a:rPr>
                        <a:t> and IEP</a:t>
                      </a:r>
                      <a:r>
                        <a:rPr lang="en-US" sz="1800" kern="1200" dirty="0" smtClean="0">
                          <a:solidFill>
                            <a:schemeClr val="dk1"/>
                          </a:solidFill>
                          <a:effectLst/>
                          <a:latin typeface="+mn-lt"/>
                          <a:ea typeface="+mn-ea"/>
                          <a:cs typeface="+mn-cs"/>
                        </a:rPr>
                        <a:t>.</a:t>
                      </a:r>
                    </a:p>
                    <a:p>
                      <a:pPr marL="285750" lvl="0" indent="-285750">
                        <a:buFont typeface="Arial"/>
                        <a:buChar char="•"/>
                      </a:pPr>
                      <a:r>
                        <a:rPr lang="en-US" sz="1800" kern="1200" dirty="0" smtClean="0">
                          <a:solidFill>
                            <a:schemeClr val="dk1"/>
                          </a:solidFill>
                          <a:effectLst/>
                          <a:latin typeface="+mn-lt"/>
                          <a:ea typeface="+mn-ea"/>
                          <a:cs typeface="+mn-cs"/>
                        </a:rPr>
                        <a:t>Knows and promotes a comprehensive school health and safety.</a:t>
                      </a:r>
                    </a:p>
                    <a:p>
                      <a:pPr marL="285750" lvl="0" indent="-285750">
                        <a:buFont typeface="Arial"/>
                        <a:buChar char="•"/>
                      </a:pPr>
                      <a:r>
                        <a:rPr lang="en-US" sz="1800" kern="1200" dirty="0" smtClean="0">
                          <a:solidFill>
                            <a:schemeClr val="dk1"/>
                          </a:solidFill>
                          <a:effectLst/>
                          <a:latin typeface="+mn-lt"/>
                          <a:ea typeface="+mn-ea"/>
                          <a:cs typeface="+mn-cs"/>
                        </a:rPr>
                        <a:t> Knows and Promotes Instructional Leadership</a:t>
                      </a:r>
                    </a:p>
                    <a:p>
                      <a:pPr marL="285750" lvl="0" indent="-285750">
                        <a:buFont typeface="Arial"/>
                        <a:buChar char="•"/>
                      </a:pPr>
                      <a:r>
                        <a:rPr lang="en-US" sz="1800" kern="1200" dirty="0" smtClean="0">
                          <a:solidFill>
                            <a:schemeClr val="dk1"/>
                          </a:solidFill>
                          <a:effectLst/>
                          <a:latin typeface="+mn-lt"/>
                          <a:ea typeface="+mn-ea"/>
                          <a:cs typeface="+mn-cs"/>
                        </a:rPr>
                        <a:t>Has Knowledge of Financial Literacy Skills.</a:t>
                      </a:r>
                    </a:p>
                    <a:p>
                      <a:r>
                        <a:rPr lang="en-US" sz="1800" dirty="0" smtClean="0"/>
                        <a:t>NB: </a:t>
                      </a:r>
                      <a:r>
                        <a:rPr lang="en-US" sz="1800" kern="1200" dirty="0" smtClean="0">
                          <a:solidFill>
                            <a:schemeClr val="dk1"/>
                          </a:solidFill>
                          <a:effectLst/>
                          <a:latin typeface="+mn-lt"/>
                          <a:ea typeface="+mn-ea"/>
                          <a:cs typeface="+mn-cs"/>
                        </a:rPr>
                        <a:t>Prepare</a:t>
                      </a:r>
                      <a:r>
                        <a:rPr lang="en-US" sz="1800" kern="1200" baseline="0" dirty="0" smtClean="0">
                          <a:solidFill>
                            <a:schemeClr val="dk1"/>
                          </a:solidFill>
                          <a:effectLst/>
                          <a:latin typeface="+mn-lt"/>
                          <a:ea typeface="+mn-ea"/>
                          <a:cs typeface="+mn-cs"/>
                        </a:rPr>
                        <a:t> on </a:t>
                      </a:r>
                      <a:r>
                        <a:rPr lang="en-US" sz="1800" kern="1200" dirty="0" smtClean="0">
                          <a:solidFill>
                            <a:schemeClr val="dk1"/>
                          </a:solidFill>
                          <a:effectLst/>
                          <a:latin typeface="+mn-lt"/>
                          <a:ea typeface="+mn-ea"/>
                          <a:cs typeface="+mn-cs"/>
                        </a:rPr>
                        <a:t>KSA</a:t>
                      </a:r>
                      <a:r>
                        <a:rPr lang="en-US" sz="1800" kern="1200" baseline="0" dirty="0" smtClean="0">
                          <a:solidFill>
                            <a:schemeClr val="dk1"/>
                          </a:solidFill>
                          <a:effectLst/>
                          <a:latin typeface="+mn-lt"/>
                          <a:ea typeface="+mn-ea"/>
                          <a:cs typeface="+mn-cs"/>
                        </a:rPr>
                        <a:t> with m</a:t>
                      </a:r>
                      <a:r>
                        <a:rPr lang="en-US" sz="1800" kern="1200" dirty="0" smtClean="0">
                          <a:solidFill>
                            <a:schemeClr val="dk1"/>
                          </a:solidFill>
                          <a:effectLst/>
                          <a:latin typeface="+mn-lt"/>
                          <a:ea typeface="+mn-ea"/>
                          <a:cs typeface="+mn-cs"/>
                        </a:rPr>
                        <a:t>ore focus on Attitudes (values,</a:t>
                      </a:r>
                      <a:r>
                        <a:rPr lang="en-US" sz="1800" kern="1200" baseline="0" dirty="0" smtClean="0">
                          <a:solidFill>
                            <a:schemeClr val="dk1"/>
                          </a:solidFill>
                          <a:effectLst/>
                          <a:latin typeface="+mn-lt"/>
                          <a:ea typeface="+mn-ea"/>
                          <a:cs typeface="+mn-cs"/>
                        </a:rPr>
                        <a:t> equity)</a:t>
                      </a:r>
                      <a:endParaRPr lang="en-US" sz="1800" dirty="0"/>
                    </a:p>
                  </a:txBody>
                  <a:tcPr/>
                </a:tc>
              </a:tr>
            </a:tbl>
          </a:graphicData>
        </a:graphic>
      </p:graphicFrame>
    </p:spTree>
    <p:extLst>
      <p:ext uri="{BB962C8B-B14F-4D97-AF65-F5344CB8AC3E}">
        <p14:creationId xmlns:p14="http://schemas.microsoft.com/office/powerpoint/2010/main" val="1626819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676"/>
          </a:xfrm>
        </p:spPr>
        <p:txBody>
          <a:bodyPr>
            <a:normAutofit/>
          </a:bodyPr>
          <a:lstStyle/>
          <a:p>
            <a:r>
              <a:rPr lang="en-US" sz="2800" dirty="0"/>
              <a:t>IMPLICATIONS OF CBC ON UNIVERSITY PROGRAMMES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7616724"/>
              </p:ext>
            </p:extLst>
          </p:nvPr>
        </p:nvGraphicFramePr>
        <p:xfrm>
          <a:off x="192560" y="274638"/>
          <a:ext cx="8951440" cy="6492240"/>
        </p:xfrm>
        <a:graphic>
          <a:graphicData uri="http://schemas.openxmlformats.org/drawingml/2006/table">
            <a:tbl>
              <a:tblPr firstRow="1" bandRow="1">
                <a:tableStyleId>{5C22544A-7EE6-4342-B048-85BDC9FD1C3A}</a:tableStyleId>
              </a:tblPr>
              <a:tblGrid>
                <a:gridCol w="2852735"/>
                <a:gridCol w="6098705"/>
              </a:tblGrid>
              <a:tr h="596289">
                <a:tc>
                  <a:txBody>
                    <a:bodyPr/>
                    <a:lstStyle/>
                    <a:p>
                      <a:r>
                        <a:rPr lang="en-US" dirty="0" smtClean="0"/>
                        <a:t>COMPETENCY-BASED</a:t>
                      </a:r>
                      <a:r>
                        <a:rPr lang="en-US" baseline="0" dirty="0" smtClean="0"/>
                        <a:t> APPROACH</a:t>
                      </a:r>
                      <a:endParaRPr lang="en-US" dirty="0"/>
                    </a:p>
                  </a:txBody>
                  <a:tcPr/>
                </a:tc>
                <a:tc>
                  <a:txBody>
                    <a:bodyPr/>
                    <a:lstStyle/>
                    <a:p>
                      <a:r>
                        <a:rPr lang="en-US" dirty="0" smtClean="0"/>
                        <a:t>IMPLICATIONS</a:t>
                      </a:r>
                      <a:r>
                        <a:rPr lang="en-US" baseline="0" dirty="0" smtClean="0"/>
                        <a:t> ON UNIVERSITY PROGRAMS </a:t>
                      </a:r>
                      <a:endParaRPr lang="en-US" dirty="0"/>
                    </a:p>
                  </a:txBody>
                  <a:tcPr/>
                </a:tc>
              </a:tr>
              <a:tr h="5562840">
                <a:tc>
                  <a:txBody>
                    <a:bodyPr/>
                    <a:lstStyle/>
                    <a:p>
                      <a:r>
                        <a:rPr lang="en-US" sz="1800" b="1" kern="1200" dirty="0" smtClean="0">
                          <a:solidFill>
                            <a:schemeClr val="dk1"/>
                          </a:solidFill>
                          <a:effectLst/>
                          <a:latin typeface="+mn-lt"/>
                          <a:ea typeface="+mn-ea"/>
                          <a:cs typeface="+mn-cs"/>
                        </a:rPr>
                        <a:t>4. REFORMING</a:t>
                      </a:r>
                      <a:r>
                        <a:rPr lang="en-US" sz="1800" b="1" kern="1200" baseline="0" dirty="0" smtClean="0">
                          <a:solidFill>
                            <a:schemeClr val="dk1"/>
                          </a:solidFill>
                          <a:effectLst/>
                          <a:latin typeface="+mn-lt"/>
                          <a:ea typeface="+mn-ea"/>
                          <a:cs typeface="+mn-cs"/>
                        </a:rPr>
                        <a:t> </a:t>
                      </a:r>
                      <a:r>
                        <a:rPr lang="en-US" sz="1800" b="1" kern="1200" dirty="0" smtClean="0">
                          <a:solidFill>
                            <a:schemeClr val="dk1"/>
                          </a:solidFill>
                          <a:effectLst/>
                          <a:latin typeface="+mn-lt"/>
                          <a:ea typeface="+mn-ea"/>
                          <a:cs typeface="+mn-cs"/>
                        </a:rPr>
                        <a:t>TEACHING PRACTICE</a:t>
                      </a:r>
                      <a:r>
                        <a:rPr lang="en-US" dirty="0" smtClean="0">
                          <a:effectLst/>
                        </a:rPr>
                        <a:t> </a:t>
                      </a:r>
                    </a:p>
                    <a:p>
                      <a:r>
                        <a:rPr lang="en-US" sz="1800" kern="1200" dirty="0" smtClean="0">
                          <a:solidFill>
                            <a:schemeClr val="dk1"/>
                          </a:solidFill>
                          <a:effectLst/>
                          <a:latin typeface="+mn-lt"/>
                          <a:ea typeface="+mn-ea"/>
                          <a:cs typeface="+mn-cs"/>
                        </a:rPr>
                        <a:t>The teaching practice should be seen as a professional development growth where a pre-teacher takes termly or yearly courses and then followed by a practicum. </a:t>
                      </a:r>
                    </a:p>
                    <a:p>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At the end of the </a:t>
                      </a:r>
                      <a:r>
                        <a:rPr lang="en-US" sz="1800" kern="1200" dirty="0" err="1" smtClean="0">
                          <a:solidFill>
                            <a:schemeClr val="dk1"/>
                          </a:solidFill>
                          <a:effectLst/>
                          <a:latin typeface="+mn-lt"/>
                          <a:ea typeface="+mn-ea"/>
                          <a:cs typeface="+mn-cs"/>
                        </a:rPr>
                        <a:t>programme</a:t>
                      </a:r>
                      <a:r>
                        <a:rPr lang="en-US" sz="1800" kern="1200" dirty="0" smtClean="0">
                          <a:solidFill>
                            <a:schemeClr val="dk1"/>
                          </a:solidFill>
                          <a:effectLst/>
                          <a:latin typeface="+mn-lt"/>
                          <a:ea typeface="+mn-ea"/>
                          <a:cs typeface="+mn-cs"/>
                        </a:rPr>
                        <a:t>, the pre-service teacher would taken X number of practicum experiences and X number of professional courses.</a:t>
                      </a:r>
                    </a:p>
                    <a:p>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Also</a:t>
                      </a:r>
                      <a:r>
                        <a:rPr lang="en-US" sz="1800" kern="1200" baseline="0" dirty="0" smtClean="0">
                          <a:solidFill>
                            <a:schemeClr val="dk1"/>
                          </a:solidFill>
                          <a:effectLst/>
                          <a:latin typeface="+mn-lt"/>
                          <a:ea typeface="+mn-ea"/>
                          <a:cs typeface="+mn-cs"/>
                        </a:rPr>
                        <a:t> consider Clinical Supervision approach in pre-service practicum that  has been found very powerful process.</a:t>
                      </a:r>
                      <a:endParaRPr lang="en-US" dirty="0"/>
                    </a:p>
                  </a:txBody>
                  <a:tcPr/>
                </a:tc>
                <a:tc>
                  <a:txBody>
                    <a:bodyPr/>
                    <a:lstStyle/>
                    <a:p>
                      <a:r>
                        <a:rPr lang="en-US" sz="1800" kern="1200" dirty="0" smtClean="0">
                          <a:solidFill>
                            <a:schemeClr val="dk1"/>
                          </a:solidFill>
                          <a:effectLst/>
                          <a:latin typeface="+mn-lt"/>
                          <a:ea typeface="+mn-ea"/>
                          <a:cs typeface="+mn-cs"/>
                        </a:rPr>
                        <a:t>The university teacher education </a:t>
                      </a:r>
                      <a:r>
                        <a:rPr lang="en-US" sz="1800" kern="1200" dirty="0" err="1" smtClean="0">
                          <a:solidFill>
                            <a:schemeClr val="dk1"/>
                          </a:solidFill>
                          <a:effectLst/>
                          <a:latin typeface="+mn-lt"/>
                          <a:ea typeface="+mn-ea"/>
                          <a:cs typeface="+mn-cs"/>
                        </a:rPr>
                        <a:t>programmes</a:t>
                      </a:r>
                      <a:r>
                        <a:rPr lang="en-US" sz="1800" kern="1200" dirty="0" smtClean="0">
                          <a:solidFill>
                            <a:schemeClr val="dk1"/>
                          </a:solidFill>
                          <a:effectLst/>
                          <a:latin typeface="+mn-lt"/>
                          <a:ea typeface="+mn-ea"/>
                          <a:cs typeface="+mn-cs"/>
                        </a:rPr>
                        <a:t> should</a:t>
                      </a:r>
                      <a:r>
                        <a:rPr lang="en-US" sz="1800" kern="1200" baseline="0" dirty="0" smtClean="0">
                          <a:solidFill>
                            <a:schemeClr val="dk1"/>
                          </a:solidFill>
                          <a:effectLst/>
                          <a:latin typeface="+mn-lt"/>
                          <a:ea typeface="+mn-ea"/>
                          <a:cs typeface="+mn-cs"/>
                        </a:rPr>
                        <a:t> be </a:t>
                      </a:r>
                      <a:r>
                        <a:rPr lang="en-US" sz="1800" kern="1200" dirty="0" smtClean="0">
                          <a:solidFill>
                            <a:schemeClr val="dk1"/>
                          </a:solidFill>
                          <a:effectLst/>
                          <a:latin typeface="+mn-lt"/>
                          <a:ea typeface="+mn-ea"/>
                          <a:cs typeface="+mn-cs"/>
                        </a:rPr>
                        <a:t>sequence course work with teaching practice with consideration</a:t>
                      </a:r>
                      <a:r>
                        <a:rPr lang="en-US" sz="1800" kern="1200" baseline="0" dirty="0" smtClean="0">
                          <a:solidFill>
                            <a:schemeClr val="dk1"/>
                          </a:solidFill>
                          <a:effectLst/>
                          <a:latin typeface="+mn-lt"/>
                          <a:ea typeface="+mn-ea"/>
                          <a:cs typeface="+mn-cs"/>
                        </a:rPr>
                        <a:t> of a </a:t>
                      </a:r>
                      <a:r>
                        <a:rPr lang="en-US" sz="1800" kern="1200" dirty="0" smtClean="0">
                          <a:solidFill>
                            <a:schemeClr val="dk1"/>
                          </a:solidFill>
                          <a:effectLst/>
                          <a:latin typeface="+mn-lt"/>
                          <a:ea typeface="+mn-ea"/>
                          <a:cs typeface="+mn-cs"/>
                        </a:rPr>
                        <a:t>pre-service teacher development</a:t>
                      </a:r>
                      <a:r>
                        <a:rPr lang="en-US" sz="1800" kern="1200" baseline="0" dirty="0" smtClean="0">
                          <a:solidFill>
                            <a:schemeClr val="dk1"/>
                          </a:solidFill>
                          <a:effectLst/>
                          <a:latin typeface="+mn-lt"/>
                          <a:ea typeface="+mn-ea"/>
                          <a:cs typeface="+mn-cs"/>
                        </a:rPr>
                        <a:t> and growth</a:t>
                      </a:r>
                      <a:r>
                        <a:rPr lang="en-US" sz="1800" kern="1200" dirty="0" smtClean="0">
                          <a:solidFill>
                            <a:schemeClr val="dk1"/>
                          </a:solidFill>
                          <a:effectLst/>
                          <a:latin typeface="+mn-lt"/>
                          <a:ea typeface="+mn-ea"/>
                          <a:cs typeface="+mn-cs"/>
                        </a:rPr>
                        <a:t>.  For example</a:t>
                      </a:r>
                      <a:r>
                        <a:rPr lang="en-US" sz="1800" kern="1200" baseline="0" dirty="0" smtClean="0">
                          <a:solidFill>
                            <a:schemeClr val="dk1"/>
                          </a:solidFill>
                          <a:effectLst/>
                          <a:latin typeface="+mn-lt"/>
                          <a:ea typeface="+mn-ea"/>
                          <a:cs typeface="+mn-cs"/>
                        </a:rPr>
                        <a:t> a</a:t>
                      </a:r>
                      <a:r>
                        <a:rPr lang="en-US" sz="1800" kern="1200" dirty="0" smtClean="0">
                          <a:solidFill>
                            <a:schemeClr val="dk1"/>
                          </a:solidFill>
                          <a:effectLst/>
                          <a:latin typeface="+mn-lt"/>
                          <a:ea typeface="+mn-ea"/>
                          <a:cs typeface="+mn-cs"/>
                        </a:rPr>
                        <a:t> pre-service teacher could take a practicum at the end of each year’s course work, totaling 4 practicums at the end of a</a:t>
                      </a:r>
                      <a:r>
                        <a:rPr lang="en-US" sz="1800" kern="1200" baseline="0" dirty="0" smtClean="0">
                          <a:solidFill>
                            <a:schemeClr val="dk1"/>
                          </a:solidFill>
                          <a:effectLst/>
                          <a:latin typeface="+mn-lt"/>
                          <a:ea typeface="+mn-ea"/>
                          <a:cs typeface="+mn-cs"/>
                        </a:rPr>
                        <a:t> 4 year program</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Example: </a:t>
                      </a:r>
                      <a:r>
                        <a:rPr lang="en-US" sz="1800" b="1" kern="1200" dirty="0" smtClean="0">
                          <a:solidFill>
                            <a:schemeClr val="dk1"/>
                          </a:solidFill>
                          <a:effectLst/>
                          <a:latin typeface="+mn-lt"/>
                          <a:ea typeface="+mn-ea"/>
                          <a:cs typeface="+mn-cs"/>
                        </a:rPr>
                        <a:t>Pre-service Teaching Practice Development</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Year 1: Initiation To Teaching  - 25 % teaching load</a:t>
                      </a:r>
                    </a:p>
                    <a:p>
                      <a:r>
                        <a:rPr lang="en-US" sz="1800" kern="1200" dirty="0" smtClean="0">
                          <a:solidFill>
                            <a:schemeClr val="dk1"/>
                          </a:solidFill>
                          <a:effectLst/>
                          <a:latin typeface="+mn-lt"/>
                          <a:ea typeface="+mn-ea"/>
                          <a:cs typeface="+mn-cs"/>
                        </a:rPr>
                        <a:t>Year 2: Development – 50% teaching load </a:t>
                      </a:r>
                    </a:p>
                    <a:p>
                      <a:r>
                        <a:rPr lang="en-US" sz="1800" kern="1200" dirty="0" smtClean="0">
                          <a:solidFill>
                            <a:schemeClr val="dk1"/>
                          </a:solidFill>
                          <a:effectLst/>
                          <a:latin typeface="+mn-lt"/>
                          <a:ea typeface="+mn-ea"/>
                          <a:cs typeface="+mn-cs"/>
                        </a:rPr>
                        <a:t>Year 3: Expansion of Teaching Responsibilities – 75%</a:t>
                      </a:r>
                    </a:p>
                    <a:p>
                      <a:r>
                        <a:rPr lang="en-US" sz="1800" kern="1200" dirty="0" smtClean="0">
                          <a:solidFill>
                            <a:schemeClr val="dk1"/>
                          </a:solidFill>
                          <a:effectLst/>
                          <a:latin typeface="+mn-lt"/>
                          <a:ea typeface="+mn-ea"/>
                          <a:cs typeface="+mn-cs"/>
                        </a:rPr>
                        <a:t>Year 4: Consolidation – 100%</a:t>
                      </a:r>
                      <a:endParaRPr lang="en-US" dirty="0" smtClean="0">
                        <a:effectLst/>
                      </a:endParaRPr>
                    </a:p>
                    <a:p>
                      <a:r>
                        <a:rPr lang="en-US" b="1" dirty="0" smtClean="0">
                          <a:effectLst/>
                        </a:rPr>
                        <a:t>Actions: </a:t>
                      </a:r>
                    </a:p>
                    <a:p>
                      <a:pPr lvl="0"/>
                      <a:r>
                        <a:rPr lang="en-GB" sz="1800" kern="1200" dirty="0" smtClean="0">
                          <a:solidFill>
                            <a:schemeClr val="dk1"/>
                          </a:solidFill>
                          <a:effectLst/>
                          <a:latin typeface="+mn-lt"/>
                          <a:ea typeface="+mn-ea"/>
                          <a:cs typeface="+mn-cs"/>
                        </a:rPr>
                        <a:t>Review the current university teacher education curriculum and practicum.</a:t>
                      </a:r>
                      <a:r>
                        <a:rPr lang="en-GB" sz="1800" kern="1200" baseline="0" dirty="0" smtClean="0">
                          <a:solidFill>
                            <a:schemeClr val="dk1"/>
                          </a:solidFill>
                          <a:effectLst/>
                          <a:latin typeface="+mn-lt"/>
                          <a:ea typeface="+mn-ea"/>
                          <a:cs typeface="+mn-cs"/>
                        </a:rPr>
                        <a:t> Develop a harmonised TE curriculum </a:t>
                      </a:r>
                      <a:endParaRPr lang="en-GB" sz="1800" kern="1200" dirty="0" smtClean="0">
                        <a:solidFill>
                          <a:schemeClr val="dk1"/>
                        </a:solidFill>
                        <a:effectLst/>
                        <a:latin typeface="+mn-lt"/>
                        <a:ea typeface="+mn-ea"/>
                        <a:cs typeface="+mn-cs"/>
                      </a:endParaRPr>
                    </a:p>
                    <a:p>
                      <a:pPr lvl="0"/>
                      <a:endParaRPr lang="en-GB" sz="1800" kern="1200" baseline="0" dirty="0" smtClean="0">
                        <a:solidFill>
                          <a:schemeClr val="dk1"/>
                        </a:solidFill>
                        <a:effectLst/>
                        <a:latin typeface="+mn-lt"/>
                        <a:ea typeface="+mn-ea"/>
                        <a:cs typeface="+mn-cs"/>
                      </a:endParaRPr>
                    </a:p>
                    <a:p>
                      <a:pPr lvl="0"/>
                      <a:r>
                        <a:rPr lang="en-GB" sz="1800" kern="1200" baseline="0" dirty="0" smtClean="0">
                          <a:solidFill>
                            <a:schemeClr val="dk1"/>
                          </a:solidFill>
                          <a:effectLst/>
                          <a:latin typeface="+mn-lt"/>
                          <a:ea typeface="+mn-ea"/>
                          <a:cs typeface="+mn-cs"/>
                        </a:rPr>
                        <a:t>Establish a </a:t>
                      </a:r>
                      <a:r>
                        <a:rPr lang="en-GB" sz="1800" kern="1200" dirty="0" smtClean="0">
                          <a:solidFill>
                            <a:schemeClr val="dk1"/>
                          </a:solidFill>
                          <a:effectLst/>
                          <a:latin typeface="+mn-lt"/>
                          <a:ea typeface="+mn-ea"/>
                          <a:cs typeface="+mn-cs"/>
                        </a:rPr>
                        <a:t>Centre of Teaching and Learning (CTL)  in every university to train teacher educators on reviewed curriculum and </a:t>
                      </a:r>
                      <a:r>
                        <a:rPr lang="en-GB" sz="1800" kern="1200" baseline="0" dirty="0" smtClean="0">
                          <a:solidFill>
                            <a:schemeClr val="dk1"/>
                          </a:solidFill>
                          <a:effectLst/>
                          <a:latin typeface="+mn-lt"/>
                          <a:ea typeface="+mn-ea"/>
                          <a:cs typeface="+mn-cs"/>
                        </a:rPr>
                        <a:t> practicum</a:t>
                      </a:r>
                      <a:r>
                        <a:rPr lang="en-GB" sz="1800" kern="1200" dirty="0" smtClean="0">
                          <a:solidFill>
                            <a:schemeClr val="dk1"/>
                          </a:solidFill>
                          <a:effectLst/>
                          <a:latin typeface="+mn-lt"/>
                          <a:ea typeface="+mn-ea"/>
                          <a:cs typeface="+mn-cs"/>
                        </a:rPr>
                        <a:t>.</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The CTL</a:t>
                      </a:r>
                      <a:r>
                        <a:rPr lang="en-US" sz="1800" kern="1200" baseline="0" dirty="0" smtClean="0">
                          <a:solidFill>
                            <a:schemeClr val="dk1"/>
                          </a:solidFill>
                          <a:effectLst/>
                          <a:latin typeface="+mn-lt"/>
                          <a:ea typeface="+mn-ea"/>
                          <a:cs typeface="+mn-cs"/>
                        </a:rPr>
                        <a:t>  could</a:t>
                      </a:r>
                      <a:r>
                        <a:rPr lang="en-US" sz="1800" kern="1200" dirty="0" smtClean="0">
                          <a:solidFill>
                            <a:schemeClr val="dk1"/>
                          </a:solidFill>
                          <a:effectLst/>
                          <a:latin typeface="+mn-lt"/>
                          <a:ea typeface="+mn-ea"/>
                          <a:cs typeface="+mn-cs"/>
                        </a:rPr>
                        <a:t> cascade training in CBC, pedagogy and assessment to all other non-education faculties and departments</a:t>
                      </a:r>
                      <a:r>
                        <a:rPr lang="en-US" dirty="0" smtClean="0">
                          <a:effectLst/>
                        </a:rPr>
                        <a:t> across</a:t>
                      </a:r>
                      <a:r>
                        <a:rPr lang="en-US" baseline="0" dirty="0" smtClean="0">
                          <a:effectLst/>
                        </a:rPr>
                        <a:t> </a:t>
                      </a:r>
                      <a:r>
                        <a:rPr lang="en-US" dirty="0" smtClean="0">
                          <a:effectLst/>
                        </a:rPr>
                        <a:t>the universities.</a:t>
                      </a:r>
                      <a:r>
                        <a:rPr lang="en-US" baseline="0" dirty="0" smtClean="0">
                          <a:effectLst/>
                        </a:rPr>
                        <a:t> </a:t>
                      </a:r>
                      <a:endParaRPr lang="en-US" dirty="0" smtClean="0">
                        <a:effectLst/>
                      </a:endParaRPr>
                    </a:p>
                  </a:txBody>
                  <a:tcPr/>
                </a:tc>
              </a:tr>
            </a:tbl>
          </a:graphicData>
        </a:graphic>
      </p:graphicFrame>
    </p:spTree>
    <p:extLst>
      <p:ext uri="{BB962C8B-B14F-4D97-AF65-F5344CB8AC3E}">
        <p14:creationId xmlns:p14="http://schemas.microsoft.com/office/powerpoint/2010/main" val="1770872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1075</TotalTime>
  <Words>2690</Words>
  <Application>Microsoft Office PowerPoint</Application>
  <PresentationFormat>On-screen Show (4:3)</PresentationFormat>
  <Paragraphs>298</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ALIGNMENT OF COURSE OUTLINES TO COMPETENCY BASED CURRICULUM </vt:lpstr>
      <vt:lpstr>What is Competency Based Curriculum?</vt:lpstr>
      <vt:lpstr>PowerPoint Presentation</vt:lpstr>
      <vt:lpstr>PowerPoint Presentation</vt:lpstr>
      <vt:lpstr>IMPLICATIONS OF CBC ON UNIVERSITY PROGRAMMES </vt:lpstr>
      <vt:lpstr>IMPLICATIONS OF CBC ON UNIVERSITY PROGRAMMES </vt:lpstr>
      <vt:lpstr>           SENIOR HIGH SCHOOL </vt:lpstr>
      <vt:lpstr>IMPLICATIONS OF CBC ON UNIVERSITY PROGRAMMES </vt:lpstr>
      <vt:lpstr>IMPLICATIONS OF CBC ON UNIVERSITY PROGRAMMES </vt:lpstr>
      <vt:lpstr>IMPLICATIONS OF CBC ON UNIVERSITY PROGRAMMES </vt:lpstr>
      <vt:lpstr>IMPLICATIONS OF CBC ON UNIVERSITY PROGRAMMES </vt:lpstr>
      <vt:lpstr>IMPLICATIONS OF CBC ON UNIVERSITY PROGRAMMES </vt:lpstr>
      <vt:lpstr> ENHANCING PROGRAMME QUALITY AND INNOVATION CAPABILITIES IN UNIVERSITIES TO  DRIVE KENYA’S PROSPERITY AND QUALITY OF LIFE IN 21ST CENTURY </vt:lpstr>
      <vt:lpstr>Writing learning outcomes </vt:lpstr>
      <vt:lpstr>Learning Outcomes</vt:lpstr>
      <vt:lpstr> Action Verb</vt:lpstr>
      <vt:lpstr>Domains of learning</vt:lpstr>
      <vt:lpstr>Cognitive Domain  by Bloom (1956) </vt:lpstr>
      <vt:lpstr>PowerPoint Presentation</vt:lpstr>
      <vt:lpstr>Focus</vt:lpstr>
      <vt:lpstr>PowerPoint Presentation</vt:lpstr>
      <vt:lpstr>Examining university students</vt:lpstr>
      <vt:lpstr>Assessment Instruments for Formative Assessment </vt:lpstr>
      <vt:lpstr>Formative Assessment (Assessment of Learning)</vt:lpstr>
      <vt:lpstr>Competencies to be assessed</vt:lpstr>
      <vt:lpstr>Grading of Competency Based Assessment</vt:lpstr>
      <vt:lpstr>Grading of Competency Based Assessment…… </vt:lpstr>
      <vt:lpstr>Examining university students </vt:lpstr>
      <vt:lpstr>Assessment Instruments for Formative Assessment</vt:lpstr>
      <vt:lpstr>Developing a marking scheme</vt:lpstr>
      <vt:lpstr>Samples on how to award mark per quiz</vt:lpstr>
      <vt:lpstr>ESSAY QUIZ</vt:lpstr>
      <vt:lpstr>PowerPoint Presentation</vt:lpstr>
    </vt:vector>
  </TitlesOfParts>
  <Company>STFX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IMPLICATIONS OF CBC ON UNIVERSITY PROGRAMME Pre-conference Theme: University Sector Positioning, Preparedness, And Role In The Ongoing Educational Reforms For Enhanced Access, Inclusivity, Equity, Quality And Relevance  held at Kenyatta University</dc:title>
  <dc:creator>Bosire Mwebi</dc:creator>
  <cp:lastModifiedBy>ADMIN</cp:lastModifiedBy>
  <cp:revision>68</cp:revision>
  <cp:lastPrinted>2019-08-12T17:32:38Z</cp:lastPrinted>
  <dcterms:created xsi:type="dcterms:W3CDTF">2019-08-11T12:39:51Z</dcterms:created>
  <dcterms:modified xsi:type="dcterms:W3CDTF">2022-02-16T11:07:06Z</dcterms:modified>
</cp:coreProperties>
</file>