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A1E61B-4A40-4759-BCE1-02D5278B0FA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2B7B7-5B57-4B87-AA35-A12ACCE1262F}" type="slidenum">
              <a:rPr lang="en-US" smtClean="0"/>
              <a:t>‹#›</a:t>
            </a:fld>
            <a:endParaRPr lang="en-US"/>
          </a:p>
        </p:txBody>
      </p:sp>
    </p:spTree>
    <p:extLst>
      <p:ext uri="{BB962C8B-B14F-4D97-AF65-F5344CB8AC3E}">
        <p14:creationId xmlns:p14="http://schemas.microsoft.com/office/powerpoint/2010/main" val="22504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A1E61B-4A40-4759-BCE1-02D5278B0FA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2B7B7-5B57-4B87-AA35-A12ACCE1262F}" type="slidenum">
              <a:rPr lang="en-US" smtClean="0"/>
              <a:t>‹#›</a:t>
            </a:fld>
            <a:endParaRPr lang="en-US"/>
          </a:p>
        </p:txBody>
      </p:sp>
    </p:spTree>
    <p:extLst>
      <p:ext uri="{BB962C8B-B14F-4D97-AF65-F5344CB8AC3E}">
        <p14:creationId xmlns:p14="http://schemas.microsoft.com/office/powerpoint/2010/main" val="1893622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A1E61B-4A40-4759-BCE1-02D5278B0FA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2B7B7-5B57-4B87-AA35-A12ACCE1262F}" type="slidenum">
              <a:rPr lang="en-US" smtClean="0"/>
              <a:t>‹#›</a:t>
            </a:fld>
            <a:endParaRPr lang="en-US"/>
          </a:p>
        </p:txBody>
      </p:sp>
    </p:spTree>
    <p:extLst>
      <p:ext uri="{BB962C8B-B14F-4D97-AF65-F5344CB8AC3E}">
        <p14:creationId xmlns:p14="http://schemas.microsoft.com/office/powerpoint/2010/main" val="2200169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A1E61B-4A40-4759-BCE1-02D5278B0FA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2B7B7-5B57-4B87-AA35-A12ACCE1262F}" type="slidenum">
              <a:rPr lang="en-US" smtClean="0"/>
              <a:t>‹#›</a:t>
            </a:fld>
            <a:endParaRPr lang="en-US"/>
          </a:p>
        </p:txBody>
      </p:sp>
    </p:spTree>
    <p:extLst>
      <p:ext uri="{BB962C8B-B14F-4D97-AF65-F5344CB8AC3E}">
        <p14:creationId xmlns:p14="http://schemas.microsoft.com/office/powerpoint/2010/main" val="2755890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A1E61B-4A40-4759-BCE1-02D5278B0FA4}" type="datetimeFigureOut">
              <a:rPr lang="en-US" smtClean="0"/>
              <a:t>11/12/2024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72B7B7-5B57-4B87-AA35-A12ACCE1262F}" type="slidenum">
              <a:rPr lang="en-US" smtClean="0"/>
              <a:t>‹#›</a:t>
            </a:fld>
            <a:endParaRPr lang="en-US"/>
          </a:p>
        </p:txBody>
      </p:sp>
    </p:spTree>
    <p:extLst>
      <p:ext uri="{BB962C8B-B14F-4D97-AF65-F5344CB8AC3E}">
        <p14:creationId xmlns:p14="http://schemas.microsoft.com/office/powerpoint/2010/main" val="3604113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A1E61B-4A40-4759-BCE1-02D5278B0FA4}"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2B7B7-5B57-4B87-AA35-A12ACCE1262F}" type="slidenum">
              <a:rPr lang="en-US" smtClean="0"/>
              <a:t>‹#›</a:t>
            </a:fld>
            <a:endParaRPr lang="en-US"/>
          </a:p>
        </p:txBody>
      </p:sp>
    </p:spTree>
    <p:extLst>
      <p:ext uri="{BB962C8B-B14F-4D97-AF65-F5344CB8AC3E}">
        <p14:creationId xmlns:p14="http://schemas.microsoft.com/office/powerpoint/2010/main" val="1236219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A1E61B-4A40-4759-BCE1-02D5278B0FA4}" type="datetimeFigureOut">
              <a:rPr lang="en-US" smtClean="0"/>
              <a:t>11/12/2024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72B7B7-5B57-4B87-AA35-A12ACCE1262F}" type="slidenum">
              <a:rPr lang="en-US" smtClean="0"/>
              <a:t>‹#›</a:t>
            </a:fld>
            <a:endParaRPr lang="en-US"/>
          </a:p>
        </p:txBody>
      </p:sp>
    </p:spTree>
    <p:extLst>
      <p:ext uri="{BB962C8B-B14F-4D97-AF65-F5344CB8AC3E}">
        <p14:creationId xmlns:p14="http://schemas.microsoft.com/office/powerpoint/2010/main" val="374964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A1E61B-4A40-4759-BCE1-02D5278B0FA4}" type="datetimeFigureOut">
              <a:rPr lang="en-US" smtClean="0"/>
              <a:t>11/12/2024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72B7B7-5B57-4B87-AA35-A12ACCE1262F}" type="slidenum">
              <a:rPr lang="en-US" smtClean="0"/>
              <a:t>‹#›</a:t>
            </a:fld>
            <a:endParaRPr lang="en-US"/>
          </a:p>
        </p:txBody>
      </p:sp>
    </p:spTree>
    <p:extLst>
      <p:ext uri="{BB962C8B-B14F-4D97-AF65-F5344CB8AC3E}">
        <p14:creationId xmlns:p14="http://schemas.microsoft.com/office/powerpoint/2010/main" val="834082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1E61B-4A40-4759-BCE1-02D5278B0FA4}" type="datetimeFigureOut">
              <a:rPr lang="en-US" smtClean="0"/>
              <a:t>11/12/2024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72B7B7-5B57-4B87-AA35-A12ACCE1262F}" type="slidenum">
              <a:rPr lang="en-US" smtClean="0"/>
              <a:t>‹#›</a:t>
            </a:fld>
            <a:endParaRPr lang="en-US"/>
          </a:p>
        </p:txBody>
      </p:sp>
    </p:spTree>
    <p:extLst>
      <p:ext uri="{BB962C8B-B14F-4D97-AF65-F5344CB8AC3E}">
        <p14:creationId xmlns:p14="http://schemas.microsoft.com/office/powerpoint/2010/main" val="3282480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1E61B-4A40-4759-BCE1-02D5278B0FA4}"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2B7B7-5B57-4B87-AA35-A12ACCE1262F}" type="slidenum">
              <a:rPr lang="en-US" smtClean="0"/>
              <a:t>‹#›</a:t>
            </a:fld>
            <a:endParaRPr lang="en-US"/>
          </a:p>
        </p:txBody>
      </p:sp>
    </p:spTree>
    <p:extLst>
      <p:ext uri="{BB962C8B-B14F-4D97-AF65-F5344CB8AC3E}">
        <p14:creationId xmlns:p14="http://schemas.microsoft.com/office/powerpoint/2010/main" val="2527245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1E61B-4A40-4759-BCE1-02D5278B0FA4}" type="datetimeFigureOut">
              <a:rPr lang="en-US" smtClean="0"/>
              <a:t>11/12/2024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72B7B7-5B57-4B87-AA35-A12ACCE1262F}" type="slidenum">
              <a:rPr lang="en-US" smtClean="0"/>
              <a:t>‹#›</a:t>
            </a:fld>
            <a:endParaRPr lang="en-US"/>
          </a:p>
        </p:txBody>
      </p:sp>
    </p:spTree>
    <p:extLst>
      <p:ext uri="{BB962C8B-B14F-4D97-AF65-F5344CB8AC3E}">
        <p14:creationId xmlns:p14="http://schemas.microsoft.com/office/powerpoint/2010/main" val="1388506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1E61B-4A40-4759-BCE1-02D5278B0FA4}" type="datetimeFigureOut">
              <a:rPr lang="en-US" smtClean="0"/>
              <a:t>11/12/2024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2B7B7-5B57-4B87-AA35-A12ACCE1262F}" type="slidenum">
              <a:rPr lang="en-US" smtClean="0"/>
              <a:t>‹#›</a:t>
            </a:fld>
            <a:endParaRPr lang="en-US"/>
          </a:p>
        </p:txBody>
      </p:sp>
    </p:spTree>
    <p:extLst>
      <p:ext uri="{BB962C8B-B14F-4D97-AF65-F5344CB8AC3E}">
        <p14:creationId xmlns:p14="http://schemas.microsoft.com/office/powerpoint/2010/main" val="1143031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QUICKBOOK</a:t>
            </a:r>
            <a:endParaRPr lang="en-US" dirty="0"/>
          </a:p>
        </p:txBody>
      </p:sp>
      <p:sp>
        <p:nvSpPr>
          <p:cNvPr id="3" name="Subtitle 2"/>
          <p:cNvSpPr>
            <a:spLocks noGrp="1"/>
          </p:cNvSpPr>
          <p:nvPr>
            <p:ph type="subTitle" idx="1"/>
          </p:nvPr>
        </p:nvSpPr>
        <p:spPr/>
        <p:txBody>
          <a:bodyPr>
            <a:normAutofit fontScale="77500" lnSpcReduction="20000"/>
          </a:bodyPr>
          <a:lstStyle/>
          <a:p>
            <a:pPr algn="l"/>
            <a:r>
              <a:rPr lang="en-US" b="1" dirty="0"/>
              <a:t>QuickBooks is an accounting software package developed and marketed by Intuit, primarily used by small and medium-sized businesses for managing finances</a:t>
            </a:r>
            <a:r>
              <a:rPr lang="en-US" b="1" dirty="0" smtClean="0"/>
              <a:t>.</a:t>
            </a:r>
            <a:endParaRPr lang="en-US" b="1" dirty="0"/>
          </a:p>
          <a:p>
            <a:pPr algn="l"/>
            <a:r>
              <a:rPr lang="en-US" b="1" dirty="0" smtClean="0"/>
              <a:t> </a:t>
            </a:r>
            <a:endParaRPr lang="en-US" b="1" dirty="0"/>
          </a:p>
        </p:txBody>
      </p:sp>
    </p:spTree>
    <p:extLst>
      <p:ext uri="{BB962C8B-B14F-4D97-AF65-F5344CB8AC3E}">
        <p14:creationId xmlns:p14="http://schemas.microsoft.com/office/powerpoint/2010/main" val="1582459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APPLICABLE AREAS</a:t>
            </a:r>
            <a:endParaRPr lang="en-US" dirty="0"/>
          </a:p>
        </p:txBody>
      </p:sp>
      <p:sp>
        <p:nvSpPr>
          <p:cNvPr id="3" name="Content Placeholder 2"/>
          <p:cNvSpPr>
            <a:spLocks noGrp="1"/>
          </p:cNvSpPr>
          <p:nvPr>
            <p:ph idx="1"/>
          </p:nvPr>
        </p:nvSpPr>
        <p:spPr/>
        <p:txBody>
          <a:bodyPr>
            <a:normAutofit fontScale="32500" lnSpcReduction="20000"/>
          </a:bodyPr>
          <a:lstStyle/>
          <a:p>
            <a:r>
              <a:rPr lang="en-US" b="1" dirty="0" smtClean="0"/>
              <a:t>Web Server Load Testing:</a:t>
            </a:r>
            <a:r>
              <a:rPr lang="en-US" dirty="0" smtClean="0"/>
              <a:t> Ideal for measuring how web servers (like Apache, </a:t>
            </a:r>
            <a:r>
              <a:rPr lang="en-US" dirty="0" err="1" smtClean="0"/>
              <a:t>Nginx</a:t>
            </a:r>
            <a:r>
              <a:rPr lang="en-US" dirty="0" smtClean="0"/>
              <a:t>, or IIS) handle traffic, Siege simulates concurrent users and high loads to identify server limits and optimize configurations.</a:t>
            </a:r>
          </a:p>
          <a:p>
            <a:r>
              <a:rPr lang="en-US" b="1" dirty="0" smtClean="0"/>
              <a:t>API Endpoint Testing:</a:t>
            </a:r>
            <a:r>
              <a:rPr lang="en-US" dirty="0" smtClean="0"/>
              <a:t> Siege can be used to load-test individual API endpoints, assessing response times and error rates under stress. This helps ensure that APIs can handle expected traffic volumes, making it suitable for </a:t>
            </a:r>
            <a:r>
              <a:rPr lang="en-US" dirty="0" err="1" smtClean="0"/>
              <a:t>RESTful</a:t>
            </a:r>
            <a:r>
              <a:rPr lang="en-US" dirty="0" smtClean="0"/>
              <a:t> services and other web APIs.</a:t>
            </a:r>
          </a:p>
          <a:p>
            <a:r>
              <a:rPr lang="en-US" b="1" dirty="0" smtClean="0"/>
              <a:t>E-commerce and High-Traffic Websites:</a:t>
            </a:r>
            <a:r>
              <a:rPr lang="en-US" dirty="0" smtClean="0"/>
              <a:t> For e-commerce sites and applications expecting heavy traffic spikes (like during sales events), Siege helps simulate high-traffic scenarios to see how the server holds up under pressure.</a:t>
            </a:r>
          </a:p>
          <a:p>
            <a:r>
              <a:rPr lang="en-US" b="1" dirty="0" smtClean="0"/>
              <a:t>Performance Regression Testing:</a:t>
            </a:r>
            <a:r>
              <a:rPr lang="en-US" dirty="0" smtClean="0"/>
              <a:t> Before deploying code changes, developers use Siege to ensure new features or updates don’t degrade performance, providing consistent benchmarking and helping avoid performance regressions.</a:t>
            </a:r>
          </a:p>
          <a:p>
            <a:r>
              <a:rPr lang="en-US" b="1" dirty="0" smtClean="0"/>
              <a:t>Scalability Testing for Cloud Services:</a:t>
            </a:r>
            <a:r>
              <a:rPr lang="en-US" dirty="0" smtClean="0"/>
              <a:t> Siege is commonly used to test the scalability of cloud infrastructure by simulating user load, helping teams determine how well their services scale and if additional resources are needed.</a:t>
            </a:r>
          </a:p>
          <a:p>
            <a:r>
              <a:rPr lang="en-US" b="1" dirty="0" err="1" smtClean="0"/>
              <a:t>Microservices</a:t>
            </a:r>
            <a:r>
              <a:rPr lang="en-US" b="1" dirty="0" smtClean="0"/>
              <a:t> Load Testing:</a:t>
            </a:r>
            <a:r>
              <a:rPr lang="en-US" dirty="0" smtClean="0"/>
              <a:t> In </a:t>
            </a:r>
            <a:r>
              <a:rPr lang="en-US" dirty="0" err="1" smtClean="0"/>
              <a:t>microservices</a:t>
            </a:r>
            <a:r>
              <a:rPr lang="en-US" dirty="0" smtClean="0"/>
              <a:t> architectures, Siege can test individual services to check if each component is optimized and able to handle high concurrent requests independently.</a:t>
            </a:r>
          </a:p>
          <a:p>
            <a:r>
              <a:rPr lang="en-US" b="1" dirty="0" smtClean="0"/>
              <a:t>Cache Efficiency Validation:</a:t>
            </a:r>
            <a:r>
              <a:rPr lang="en-US" dirty="0" smtClean="0"/>
              <a:t> Siege can be used to test how well caching solutions (like </a:t>
            </a:r>
            <a:r>
              <a:rPr lang="en-US" dirty="0" err="1" smtClean="0"/>
              <a:t>Redis</a:t>
            </a:r>
            <a:r>
              <a:rPr lang="en-US" dirty="0" smtClean="0"/>
              <a:t> or Varnish) handle load, comparing server response times with and without caching to gauge effectiveness.</a:t>
            </a:r>
          </a:p>
          <a:p>
            <a:r>
              <a:rPr lang="en-US" b="1" dirty="0" smtClean="0"/>
              <a:t>Continuous Integration and Deployment (CI/CD) Testing:</a:t>
            </a:r>
            <a:r>
              <a:rPr lang="en-US" dirty="0" smtClean="0"/>
              <a:t> Siege’s command-line interface makes it easy to integrate into CI/CD pipelines, allowing teams to perform automated load testing as part of the deployment process and catch performance issues early.</a:t>
            </a:r>
          </a:p>
          <a:p>
            <a:r>
              <a:rPr lang="en-US" b="1" dirty="0" smtClean="0"/>
              <a:t>Database and Back-End Stress Testing:</a:t>
            </a:r>
            <a:r>
              <a:rPr lang="en-US" dirty="0" smtClean="0"/>
              <a:t> By simulating high user loads, Siege can indirectly stress-test database interactions and back-end processes, helping identify bottlenecks in database connections or query performance.</a:t>
            </a:r>
          </a:p>
          <a:p>
            <a:r>
              <a:rPr lang="en-US" b="1" dirty="0" smtClean="0"/>
              <a:t>Web Application Development and Optimization:</a:t>
            </a:r>
            <a:r>
              <a:rPr lang="en-US" dirty="0" smtClean="0"/>
              <a:t> For developers in the early stages of web development, Siege helps evaluate initial server response times, ensuring that applications are designed with scalability in mind from the </a:t>
            </a:r>
            <a:r>
              <a:rPr lang="en-US" smtClean="0"/>
              <a:t>start.</a:t>
            </a:r>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2603773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b="1" dirty="0"/>
              <a:t>Bookkeeping and Accounting:</a:t>
            </a:r>
            <a:r>
              <a:rPr lang="en-US" dirty="0"/>
              <a:t> Tracks income, expenses, and profitability.</a:t>
            </a:r>
          </a:p>
          <a:p>
            <a:pPr lvl="0"/>
            <a:r>
              <a:rPr lang="en-US" b="1" dirty="0"/>
              <a:t>Invoicing and Payments:</a:t>
            </a:r>
            <a:r>
              <a:rPr lang="en-US" dirty="0"/>
              <a:t> Helps create, send, and track invoices, with options for online payment processing.</a:t>
            </a:r>
          </a:p>
          <a:p>
            <a:pPr lvl="0"/>
            <a:r>
              <a:rPr lang="en-US" b="1" dirty="0"/>
              <a:t>Payroll Processing:</a:t>
            </a:r>
            <a:r>
              <a:rPr lang="en-US" dirty="0"/>
              <a:t> Assists in managing employee payroll, including tax calculations.</a:t>
            </a:r>
          </a:p>
          <a:p>
            <a:pPr lvl="0"/>
            <a:r>
              <a:rPr lang="en-US" b="1" dirty="0"/>
              <a:t>Expense Tracking:</a:t>
            </a:r>
            <a:r>
              <a:rPr lang="en-US" dirty="0"/>
              <a:t> Allows users to track and categorize expenses for easy reporting and tax preparation.</a:t>
            </a:r>
          </a:p>
          <a:p>
            <a:pPr lvl="0"/>
            <a:r>
              <a:rPr lang="en-US" b="1" dirty="0"/>
              <a:t>Inventory Management:</a:t>
            </a:r>
            <a:r>
              <a:rPr lang="en-US" dirty="0"/>
              <a:t> For businesses with products, it includes inventory tracking.</a:t>
            </a:r>
          </a:p>
          <a:p>
            <a:pPr lvl="0"/>
            <a:r>
              <a:rPr lang="en-US" b="1" dirty="0"/>
              <a:t>Financial Reporting:</a:t>
            </a:r>
            <a:r>
              <a:rPr lang="en-US" dirty="0"/>
              <a:t> Generates detailed financial reports (e.g., profit and loss, balance sheet).</a:t>
            </a:r>
          </a:p>
          <a:p>
            <a:endParaRPr lang="en-US" dirty="0"/>
          </a:p>
        </p:txBody>
      </p:sp>
    </p:spTree>
    <p:extLst>
      <p:ext uri="{BB962C8B-B14F-4D97-AF65-F5344CB8AC3E}">
        <p14:creationId xmlns:p14="http://schemas.microsoft.com/office/powerpoint/2010/main" val="198908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QUICKBOOK</a:t>
            </a:r>
            <a:endParaRPr lang="en-US" dirty="0"/>
          </a:p>
        </p:txBody>
      </p:sp>
      <p:sp>
        <p:nvSpPr>
          <p:cNvPr id="3" name="Content Placeholder 2"/>
          <p:cNvSpPr>
            <a:spLocks noGrp="1"/>
          </p:cNvSpPr>
          <p:nvPr>
            <p:ph idx="1"/>
          </p:nvPr>
        </p:nvSpPr>
        <p:spPr/>
        <p:txBody>
          <a:bodyPr>
            <a:normAutofit fontScale="47500" lnSpcReduction="20000"/>
          </a:bodyPr>
          <a:lstStyle/>
          <a:p>
            <a:pPr lvl="0"/>
            <a:r>
              <a:rPr lang="en-US" b="1" dirty="0"/>
              <a:t>User-Friendly Interface:</a:t>
            </a:r>
            <a:r>
              <a:rPr lang="en-US" dirty="0"/>
              <a:t> Designed with an intuitive interface that’s easy for non-accountants to use, helping small business owners manage finances without deep technical expertise.</a:t>
            </a:r>
          </a:p>
          <a:p>
            <a:pPr lvl="0"/>
            <a:r>
              <a:rPr lang="en-US" b="1" dirty="0"/>
              <a:t>Time-Saving Automation:</a:t>
            </a:r>
            <a:r>
              <a:rPr lang="en-US" dirty="0"/>
              <a:t> Automates tasks like invoicing, payment reminders, and recurring expenses, saving time and reducing the likelihood of manual errors.</a:t>
            </a:r>
          </a:p>
          <a:p>
            <a:pPr lvl="0"/>
            <a:r>
              <a:rPr lang="en-US" b="1" dirty="0"/>
              <a:t>Detailed Financial Reporting:</a:t>
            </a:r>
            <a:r>
              <a:rPr lang="en-US" dirty="0"/>
              <a:t> Provides real-time insights with reports like profit and loss, cash flow, and balance sheets, helping users make informed financial decisions.</a:t>
            </a:r>
          </a:p>
          <a:p>
            <a:pPr lvl="0"/>
            <a:r>
              <a:rPr lang="en-US" b="1" dirty="0"/>
              <a:t>Scalability:</a:t>
            </a:r>
            <a:r>
              <a:rPr lang="en-US" dirty="0"/>
              <a:t> QuickBooks grows with the business, offering scalable plans that can support both small operations and more complex, growing companies with expanded needs.</a:t>
            </a:r>
          </a:p>
          <a:p>
            <a:pPr lvl="0"/>
            <a:r>
              <a:rPr lang="en-US" b="1" dirty="0"/>
              <a:t>Cloud Accessibility:</a:t>
            </a:r>
            <a:r>
              <a:rPr lang="en-US" dirty="0"/>
              <a:t> With QuickBooks Online, users can access their accounts from any device with an internet connection, allowing for remote work and convenient access to financial data.</a:t>
            </a:r>
          </a:p>
          <a:p>
            <a:pPr lvl="0"/>
            <a:r>
              <a:rPr lang="en-US" b="1" dirty="0"/>
              <a:t>Integration with Other Software:</a:t>
            </a:r>
            <a:r>
              <a:rPr lang="en-US" dirty="0"/>
              <a:t> Integrates well with numerous other business tools (e.g., CRM, e-commerce, payroll, and banking software), creating a seamless ecosystem for managing different aspects of the business.</a:t>
            </a:r>
          </a:p>
          <a:p>
            <a:pPr lvl="0"/>
            <a:r>
              <a:rPr lang="en-US" b="1" dirty="0"/>
              <a:t>Improved Tax Compliance:</a:t>
            </a:r>
            <a:r>
              <a:rPr lang="en-US" dirty="0"/>
              <a:t> Helps track and categorize expenses, manage deductions, and organize financial records, making tax preparation easier and reducing the risk of errors.</a:t>
            </a:r>
          </a:p>
          <a:p>
            <a:pPr lvl="0"/>
            <a:r>
              <a:rPr lang="en-US" b="1" dirty="0"/>
              <a:t>Payroll Management:</a:t>
            </a:r>
            <a:r>
              <a:rPr lang="en-US" dirty="0"/>
              <a:t> Streamlines payroll processing by calculating wages, deductions, and taxes automatically, making it easier to stay compliant with payroll regulations.</a:t>
            </a:r>
          </a:p>
          <a:p>
            <a:pPr lvl="0"/>
            <a:r>
              <a:rPr lang="en-US" b="1" dirty="0"/>
              <a:t>Inventory Tracking:</a:t>
            </a:r>
            <a:r>
              <a:rPr lang="en-US" dirty="0"/>
              <a:t> For businesses dealing with products, QuickBooks tracks inventory levels, costs, and profitability, which helps in planning and decision-making.</a:t>
            </a:r>
          </a:p>
          <a:p>
            <a:pPr lvl="0"/>
            <a:r>
              <a:rPr lang="en-US" b="1" dirty="0"/>
              <a:t>Customer Support and Resources:</a:t>
            </a:r>
            <a:r>
              <a:rPr lang="en-US" dirty="0"/>
              <a:t> QuickBooks offers strong support and educational resources, including a large community of users, online training, and responsive customer service.</a:t>
            </a:r>
          </a:p>
          <a:p>
            <a:pPr marL="0" indent="0">
              <a:buNone/>
            </a:pPr>
            <a:endParaRPr lang="en-US" dirty="0"/>
          </a:p>
          <a:p>
            <a:endParaRPr lang="en-US" dirty="0"/>
          </a:p>
        </p:txBody>
      </p:sp>
    </p:spTree>
    <p:extLst>
      <p:ext uri="{BB962C8B-B14F-4D97-AF65-F5344CB8AC3E}">
        <p14:creationId xmlns:p14="http://schemas.microsoft.com/office/powerpoint/2010/main" val="1526328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QUICKBOOK</a:t>
            </a:r>
            <a:endParaRPr lang="en-US" dirty="0"/>
          </a:p>
        </p:txBody>
      </p:sp>
      <p:sp>
        <p:nvSpPr>
          <p:cNvPr id="3" name="Content Placeholder 2"/>
          <p:cNvSpPr>
            <a:spLocks noGrp="1"/>
          </p:cNvSpPr>
          <p:nvPr>
            <p:ph idx="1"/>
          </p:nvPr>
        </p:nvSpPr>
        <p:spPr/>
        <p:txBody>
          <a:bodyPr>
            <a:normAutofit fontScale="40000" lnSpcReduction="20000"/>
          </a:bodyPr>
          <a:lstStyle/>
          <a:p>
            <a:pPr lvl="0"/>
            <a:r>
              <a:rPr lang="en-US" b="1" dirty="0"/>
              <a:t>Cost:</a:t>
            </a:r>
            <a:r>
              <a:rPr lang="en-US" dirty="0"/>
              <a:t> QuickBooks can be expensive, especially for small businesses or those on tight budgets. Monthly subscription costs for QuickBooks Online add up over time, and add-ons (like payroll or additional features) come with extra fees.</a:t>
            </a:r>
          </a:p>
          <a:p>
            <a:pPr lvl="0"/>
            <a:r>
              <a:rPr lang="en-US" b="1" dirty="0"/>
              <a:t>Limited Customization:</a:t>
            </a:r>
            <a:r>
              <a:rPr lang="en-US" dirty="0"/>
              <a:t> Although QuickBooks provides a variety of features, some users find its customization options limited, especially for complex reporting and industry-specific needs.</a:t>
            </a:r>
          </a:p>
          <a:p>
            <a:pPr lvl="0"/>
            <a:r>
              <a:rPr lang="en-US" b="1" dirty="0"/>
              <a:t>Learning Curve for Advanced Features:</a:t>
            </a:r>
            <a:r>
              <a:rPr lang="en-US" dirty="0"/>
              <a:t> While basic functions are user-friendly, more advanced features (like inventory tracking or complex reporting) may require training, making it less intuitive for beginners.</a:t>
            </a:r>
          </a:p>
          <a:p>
            <a:pPr lvl="0"/>
            <a:r>
              <a:rPr lang="en-US" b="1" dirty="0"/>
              <a:t>Data Security Risks:</a:t>
            </a:r>
            <a:r>
              <a:rPr lang="en-US" dirty="0"/>
              <a:t> QuickBooks Online depends on internet access, so data security is a concern. Intuit uses secure encryption, but any cloud-based software carries potential risks of data breaches.</a:t>
            </a:r>
          </a:p>
          <a:p>
            <a:pPr lvl="0"/>
            <a:r>
              <a:rPr lang="en-US" b="1" dirty="0"/>
              <a:t>Inconsistent Customer Support:</a:t>
            </a:r>
            <a:r>
              <a:rPr lang="en-US" dirty="0"/>
              <a:t> Some users report inconsistent quality in customer support, especially for technical issues that may require in-depth assistance.</a:t>
            </a:r>
          </a:p>
          <a:p>
            <a:pPr lvl="0"/>
            <a:r>
              <a:rPr lang="en-US" b="1" dirty="0"/>
              <a:t>File Size Limitations in Desktop Versions:</a:t>
            </a:r>
            <a:r>
              <a:rPr lang="en-US" dirty="0"/>
              <a:t> QuickBooks Desktop has limitations on file size and can slow down as more data is added, which can be problematic for larger businesses.</a:t>
            </a:r>
          </a:p>
          <a:p>
            <a:pPr lvl="0"/>
            <a:r>
              <a:rPr lang="en-US" b="1" dirty="0"/>
              <a:t>Periodic Downtime for Online Version:</a:t>
            </a:r>
            <a:r>
              <a:rPr lang="en-US" dirty="0"/>
              <a:t> The cloud version occasionally experiences downtime or connectivity issues, which can disrupt access to important financial information.</a:t>
            </a:r>
          </a:p>
          <a:p>
            <a:pPr lvl="0"/>
            <a:r>
              <a:rPr lang="en-US" b="1" dirty="0"/>
              <a:t>Lack of Industry-Specific Features:</a:t>
            </a:r>
            <a:r>
              <a:rPr lang="en-US" dirty="0"/>
              <a:t> QuickBooks is a general-purpose accounting software, so some industry-specific needs (e.g., for nonprofits, construction, or large manufacturing) may not be fully met without additional customization or third-party add-ons.</a:t>
            </a:r>
          </a:p>
          <a:p>
            <a:pPr lvl="0"/>
            <a:r>
              <a:rPr lang="en-US" b="1" dirty="0"/>
              <a:t>No Multi-Currency Support on All Plans:</a:t>
            </a:r>
            <a:r>
              <a:rPr lang="en-US" dirty="0"/>
              <a:t> Only certain versions of QuickBooks support multi-currency, which can be limiting for businesses with international transactions unless they subscribe to higher-tier plans.</a:t>
            </a:r>
          </a:p>
          <a:p>
            <a:pPr lvl="0"/>
            <a:r>
              <a:rPr lang="en-US" b="1" dirty="0"/>
              <a:t>Limited User Access on Lower Plans:</a:t>
            </a:r>
            <a:r>
              <a:rPr lang="en-US" dirty="0"/>
              <a:t> Lower-priced QuickBooks plans restrict the number of users, making it less effective for larger teams unless upgraded to a more expensive plan</a:t>
            </a:r>
            <a:r>
              <a:rPr lang="en-US" dirty="0" smtClean="0"/>
              <a:t>.</a:t>
            </a:r>
            <a:endParaRPr lang="en-US" dirty="0"/>
          </a:p>
        </p:txBody>
      </p:sp>
    </p:spTree>
    <p:extLst>
      <p:ext uri="{BB962C8B-B14F-4D97-AF65-F5344CB8AC3E}">
        <p14:creationId xmlns:p14="http://schemas.microsoft.com/office/powerpoint/2010/main" val="169306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APPLICABLE AREAS</a:t>
            </a:r>
            <a:endParaRPr lang="en-US" dirty="0"/>
          </a:p>
        </p:txBody>
      </p:sp>
      <p:sp>
        <p:nvSpPr>
          <p:cNvPr id="3" name="Content Placeholder 2"/>
          <p:cNvSpPr>
            <a:spLocks noGrp="1"/>
          </p:cNvSpPr>
          <p:nvPr>
            <p:ph idx="1"/>
          </p:nvPr>
        </p:nvSpPr>
        <p:spPr/>
        <p:txBody>
          <a:bodyPr>
            <a:normAutofit fontScale="85000" lnSpcReduction="10000"/>
          </a:bodyPr>
          <a:lstStyle/>
          <a:p>
            <a:pPr lvl="0"/>
            <a:r>
              <a:rPr lang="en-US" b="1" dirty="0" err="1"/>
              <a:t>c</a:t>
            </a:r>
            <a:r>
              <a:rPr lang="en-US" dirty="0" err="1"/>
              <a:t>e</a:t>
            </a:r>
            <a:r>
              <a:rPr lang="en-US" dirty="0"/>
              <a:t> duration of the test, and the URLs to target.</a:t>
            </a:r>
          </a:p>
          <a:p>
            <a:pPr lvl="0"/>
            <a:r>
              <a:rPr lang="en-US" b="1" dirty="0"/>
              <a:t>Performance Metrics:</a:t>
            </a:r>
            <a:r>
              <a:rPr lang="en-US" dirty="0"/>
              <a:t> Siege provides metrics such as response time, transaction rate, and throughput, helping identify potential performance bottlenecks.</a:t>
            </a:r>
          </a:p>
          <a:p>
            <a:pPr lvl="0"/>
            <a:r>
              <a:rPr lang="en-US" b="1" dirty="0"/>
              <a:t>URL Configuration:</a:t>
            </a:r>
            <a:r>
              <a:rPr lang="en-US" dirty="0"/>
              <a:t> It can read a list of URLs from a file to test multiple endpoints or parts of a website at once.</a:t>
            </a:r>
          </a:p>
          <a:p>
            <a:pPr lvl="0"/>
            <a:r>
              <a:rPr lang="en-US" b="1" dirty="0"/>
              <a:t>HTTP/HTTPS Support:</a:t>
            </a:r>
            <a:r>
              <a:rPr lang="en-US" dirty="0"/>
              <a:t> Siege supports both HTTP and HTTPS protocols.</a:t>
            </a:r>
          </a:p>
          <a:p>
            <a:pPr lvl="0"/>
            <a:r>
              <a:rPr lang="en-US" b="1" dirty="0"/>
              <a:t>Compatibility:</a:t>
            </a:r>
            <a:r>
              <a:rPr lang="en-US" dirty="0"/>
              <a:t> It works on Linux, </a:t>
            </a:r>
            <a:r>
              <a:rPr lang="en-US" dirty="0" err="1"/>
              <a:t>macOS</a:t>
            </a:r>
            <a:r>
              <a:rPr lang="en-US" dirty="0"/>
              <a:t>, and other Unix-based systems.</a:t>
            </a:r>
          </a:p>
          <a:p>
            <a:pPr marL="0" indent="0">
              <a:buNone/>
            </a:pPr>
            <a:endParaRPr lang="en-US" dirty="0"/>
          </a:p>
        </p:txBody>
      </p:sp>
    </p:spTree>
    <p:extLst>
      <p:ext uri="{BB962C8B-B14F-4D97-AF65-F5344CB8AC3E}">
        <p14:creationId xmlns:p14="http://schemas.microsoft.com/office/powerpoint/2010/main" val="1355031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SIEGE</a:t>
            </a:r>
            <a:endParaRPr lang="en-US" dirty="0"/>
          </a:p>
        </p:txBody>
      </p:sp>
      <p:sp>
        <p:nvSpPr>
          <p:cNvPr id="3" name="Content Placeholder 2"/>
          <p:cNvSpPr>
            <a:spLocks noGrp="1"/>
          </p:cNvSpPr>
          <p:nvPr>
            <p:ph idx="1"/>
          </p:nvPr>
        </p:nvSpPr>
        <p:spPr/>
        <p:txBody>
          <a:bodyPr/>
          <a:lstStyle/>
          <a:p>
            <a:r>
              <a:rPr lang="en-US" dirty="0" smtClean="0"/>
              <a:t>Siege is an </a:t>
            </a:r>
            <a:r>
              <a:rPr lang="en-US" b="1" dirty="0" smtClean="0"/>
              <a:t>open-source command-line tool</a:t>
            </a:r>
            <a:r>
              <a:rPr lang="en-US" dirty="0" smtClean="0"/>
              <a:t> used for </a:t>
            </a:r>
            <a:r>
              <a:rPr lang="en-US" b="1" dirty="0" smtClean="0"/>
              <a:t>load testing</a:t>
            </a:r>
            <a:r>
              <a:rPr lang="en-US" dirty="0" smtClean="0"/>
              <a:t> and </a:t>
            </a:r>
            <a:r>
              <a:rPr lang="en-US" b="1" dirty="0" smtClean="0"/>
              <a:t>stress testing</a:t>
            </a:r>
            <a:r>
              <a:rPr lang="en-US" dirty="0" smtClean="0"/>
              <a:t> web servers. </a:t>
            </a:r>
            <a:endParaRPr lang="en-US" dirty="0"/>
          </a:p>
        </p:txBody>
      </p:sp>
    </p:spTree>
    <p:extLst>
      <p:ext uri="{BB962C8B-B14F-4D97-AF65-F5344CB8AC3E}">
        <p14:creationId xmlns:p14="http://schemas.microsoft.com/office/powerpoint/2010/main" val="1108215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OF A SIEGE</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endParaRPr lang="en-US" dirty="0" smtClean="0"/>
          </a:p>
          <a:p>
            <a:r>
              <a:rPr lang="en-US" b="1" dirty="0" smtClean="0"/>
              <a:t>Key Features of Siege</a:t>
            </a:r>
          </a:p>
          <a:p>
            <a:r>
              <a:rPr lang="en-US" b="1" dirty="0" smtClean="0"/>
              <a:t>Concurrency Simulation:</a:t>
            </a:r>
            <a:r>
              <a:rPr lang="en-US" dirty="0" smtClean="0"/>
              <a:t> Siege can emulate hundreds or thousands of users, simulating real-world traffic loads.</a:t>
            </a:r>
          </a:p>
          <a:p>
            <a:r>
              <a:rPr lang="en-US" b="1" dirty="0" smtClean="0"/>
              <a:t>Configurable Testing:</a:t>
            </a:r>
            <a:r>
              <a:rPr lang="en-US" dirty="0" smtClean="0"/>
              <a:t> It allows users to specify the number of concurrent users, the duration of the test, and the target URLs.</a:t>
            </a:r>
          </a:p>
          <a:p>
            <a:r>
              <a:rPr lang="en-US" b="1" dirty="0" smtClean="0"/>
              <a:t>Performance Metrics:</a:t>
            </a:r>
            <a:r>
              <a:rPr lang="en-US" dirty="0" smtClean="0"/>
              <a:t> Siege provides metrics such as response time, throughput, transaction rate, and error rates, giving insights into the server's performance.</a:t>
            </a:r>
          </a:p>
          <a:p>
            <a:r>
              <a:rPr lang="en-US" b="1" dirty="0" smtClean="0"/>
              <a:t>Multiple URL Testing:</a:t>
            </a:r>
            <a:r>
              <a:rPr lang="en-US" dirty="0" smtClean="0"/>
              <a:t> It can read from a list of URLs to test different endpoints, making it suitable for testing entire sites or applications.</a:t>
            </a:r>
          </a:p>
          <a:p>
            <a:r>
              <a:rPr lang="en-US" b="1" dirty="0" smtClean="0"/>
              <a:t>Supports HTTP and HTTPS:</a:t>
            </a:r>
            <a:r>
              <a:rPr lang="en-US" dirty="0" smtClean="0"/>
              <a:t> Siege supports both HTTP and HTTPS protocols, so it can test secure and unsecure sites.</a:t>
            </a:r>
          </a:p>
          <a:p>
            <a:r>
              <a:rPr lang="en-US" b="1" dirty="0" smtClean="0"/>
              <a:t>Lightweight and Scriptable:</a:t>
            </a:r>
            <a:r>
              <a:rPr lang="en-US" dirty="0" smtClean="0"/>
              <a:t> Being a command-line tool, Siege is lightweight and easy to integrate into scripts or automated workflows, especially in </a:t>
            </a:r>
            <a:r>
              <a:rPr lang="en-US" dirty="0" err="1" smtClean="0"/>
              <a:t>DevOps</a:t>
            </a:r>
            <a:r>
              <a:rPr lang="en-US" dirty="0" smtClean="0"/>
              <a:t> pipelines.</a:t>
            </a:r>
          </a:p>
          <a:p>
            <a:r>
              <a:rPr lang="en-US" b="1" dirty="0" smtClean="0"/>
              <a:t>Typical Usage Scenarios</a:t>
            </a:r>
          </a:p>
          <a:p>
            <a:r>
              <a:rPr lang="en-US" b="1" dirty="0" smtClean="0"/>
              <a:t>Load Testing Websites and APIs:</a:t>
            </a:r>
            <a:r>
              <a:rPr lang="en-US" dirty="0" smtClean="0"/>
              <a:t> For web servers and </a:t>
            </a:r>
            <a:r>
              <a:rPr lang="en-US" dirty="0" err="1" smtClean="0"/>
              <a:t>RESTful</a:t>
            </a:r>
            <a:r>
              <a:rPr lang="en-US" dirty="0" smtClean="0"/>
              <a:t> APIs, Siege simulates concurrent requests, showing how the server performs with simultaneous traffic.</a:t>
            </a:r>
          </a:p>
          <a:p>
            <a:r>
              <a:rPr lang="en-US" b="1" dirty="0" smtClean="0"/>
              <a:t>Stress Testing:</a:t>
            </a:r>
            <a:r>
              <a:rPr lang="en-US" dirty="0" smtClean="0"/>
              <a:t> It helps identify breaking points by incrementally increasing traffic until the server fails or response times become unacceptable.</a:t>
            </a:r>
          </a:p>
          <a:p>
            <a:r>
              <a:rPr lang="en-US" b="1" dirty="0" smtClean="0"/>
              <a:t>Testing Configuration Changes:</a:t>
            </a:r>
            <a:r>
              <a:rPr lang="en-US" dirty="0" smtClean="0"/>
              <a:t> System administrators use Siege to assess the impact of configuration tweaks on server performance.</a:t>
            </a:r>
          </a:p>
          <a:p>
            <a:r>
              <a:rPr lang="en-US" b="1" dirty="0" smtClean="0"/>
              <a:t>Continuous Integration (CI/CD) Pipelines:</a:t>
            </a:r>
            <a:r>
              <a:rPr lang="en-US" dirty="0" smtClean="0"/>
              <a:t> Siege is used in automated testing pipelines to ensure that code changes don’t degrade performance</a:t>
            </a:r>
          </a:p>
          <a:p>
            <a:endParaRPr lang="en-US" dirty="0"/>
          </a:p>
        </p:txBody>
      </p:sp>
    </p:spTree>
    <p:extLst>
      <p:ext uri="{BB962C8B-B14F-4D97-AF65-F5344CB8AC3E}">
        <p14:creationId xmlns:p14="http://schemas.microsoft.com/office/powerpoint/2010/main" val="306113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 SIEGE</a:t>
            </a:r>
            <a:endParaRPr lang="en-US" dirty="0"/>
          </a:p>
        </p:txBody>
      </p:sp>
      <p:sp>
        <p:nvSpPr>
          <p:cNvPr id="3" name="Content Placeholder 2"/>
          <p:cNvSpPr>
            <a:spLocks noGrp="1"/>
          </p:cNvSpPr>
          <p:nvPr>
            <p:ph idx="1"/>
          </p:nvPr>
        </p:nvSpPr>
        <p:spPr/>
        <p:txBody>
          <a:bodyPr>
            <a:normAutofit fontScale="40000" lnSpcReduction="20000"/>
          </a:bodyPr>
          <a:lstStyle/>
          <a:p>
            <a:pPr lvl="0"/>
            <a:r>
              <a:rPr lang="en-US" b="1" dirty="0"/>
              <a:t>Simple Setup and Usage:</a:t>
            </a:r>
            <a:r>
              <a:rPr lang="en-US" dirty="0"/>
              <a:t> Siege is easy to install and configure, making it accessible for developers and system admins without extensive experience in load testing.</a:t>
            </a:r>
          </a:p>
          <a:p>
            <a:pPr lvl="0"/>
            <a:r>
              <a:rPr lang="en-US" b="1" dirty="0"/>
              <a:t>Simulates Real-World Load:</a:t>
            </a:r>
            <a:r>
              <a:rPr lang="en-US" dirty="0"/>
              <a:t> By allowing customization of the number of concurrent users and test duration, Siege can mimic real-world traffic patterns, helping to reveal potential performance issues before going live.</a:t>
            </a:r>
          </a:p>
          <a:p>
            <a:pPr lvl="0"/>
            <a:r>
              <a:rPr lang="en-US" b="1" dirty="0"/>
              <a:t>Comprehensive Performance Metrics:</a:t>
            </a:r>
            <a:r>
              <a:rPr lang="en-US" dirty="0"/>
              <a:t> Siege provides useful metrics, including response times, throughput, error rates, and successful transactions, which help identify bottlenecks and areas for improvement.</a:t>
            </a:r>
          </a:p>
          <a:p>
            <a:pPr lvl="0"/>
            <a:r>
              <a:rPr lang="en-US" b="1" dirty="0"/>
              <a:t>Flexible Targeting:</a:t>
            </a:r>
            <a:r>
              <a:rPr lang="en-US" dirty="0"/>
              <a:t> Users can specify single or multiple URLs, target specific endpoints, and even run tests on HTTPS, which makes Siege versatile for testing entire websites, APIs, or specific pages.</a:t>
            </a:r>
          </a:p>
          <a:p>
            <a:pPr lvl="0"/>
            <a:r>
              <a:rPr lang="en-US" b="1" dirty="0"/>
              <a:t>Configurable Concurrency:</a:t>
            </a:r>
            <a:r>
              <a:rPr lang="en-US" dirty="0"/>
              <a:t> The ability to adjust the number of simulated users allows testing from low to high levels of concurrent traffic, helping assess the scalability of an application.</a:t>
            </a:r>
          </a:p>
          <a:p>
            <a:pPr lvl="0"/>
            <a:r>
              <a:rPr lang="en-US" b="1" dirty="0"/>
              <a:t>Error Detection:</a:t>
            </a:r>
            <a:r>
              <a:rPr lang="en-US" dirty="0"/>
              <a:t> Siege logs any failed connections and errors encountered during the test, making it easier to identify weak points in the server or network.</a:t>
            </a:r>
          </a:p>
          <a:p>
            <a:pPr lvl="0"/>
            <a:r>
              <a:rPr lang="en-US" b="1" dirty="0"/>
              <a:t>Resource Efficient:</a:t>
            </a:r>
            <a:r>
              <a:rPr lang="en-US" dirty="0"/>
              <a:t> Siege is a lightweight, command-line tool, so it consumes minimal system resources, making it ideal for use on local development machines or staging servers.</a:t>
            </a:r>
          </a:p>
          <a:p>
            <a:pPr lvl="0"/>
            <a:r>
              <a:rPr lang="en-US" b="1" dirty="0"/>
              <a:t>Supports Continuous Integration (CI) Pipelines:</a:t>
            </a:r>
            <a:r>
              <a:rPr lang="en-US" dirty="0"/>
              <a:t> Because it runs via command-line, Siege can be integrated into CI/CD pipelines, allowing for automated load testing as part of the deployment process.</a:t>
            </a:r>
          </a:p>
          <a:p>
            <a:pPr lvl="0"/>
            <a:r>
              <a:rPr lang="en-US" b="1" dirty="0"/>
              <a:t>Multi-Platform Compatibility:</a:t>
            </a:r>
            <a:r>
              <a:rPr lang="en-US" dirty="0"/>
              <a:t> Siege works on Linux, </a:t>
            </a:r>
            <a:r>
              <a:rPr lang="en-US" dirty="0" err="1"/>
              <a:t>macOS</a:t>
            </a:r>
            <a:r>
              <a:rPr lang="en-US" dirty="0"/>
              <a:t>, and other Unix-like operating systems, making it widely compatible across different development and production environments.</a:t>
            </a:r>
          </a:p>
          <a:p>
            <a:pPr lvl="0"/>
            <a:r>
              <a:rPr lang="en-US" b="1" dirty="0"/>
              <a:t>Free and Open-Source:</a:t>
            </a:r>
            <a:r>
              <a:rPr lang="en-US" dirty="0"/>
              <a:t> Siege is free to use, open-source software, making it an affordable option for teams who need load testing without the costs associated with premium .</a:t>
            </a:r>
          </a:p>
        </p:txBody>
      </p:sp>
    </p:spTree>
    <p:extLst>
      <p:ext uri="{BB962C8B-B14F-4D97-AF65-F5344CB8AC3E}">
        <p14:creationId xmlns:p14="http://schemas.microsoft.com/office/powerpoint/2010/main" val="2694596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A SIEGE</a:t>
            </a:r>
            <a:endParaRPr lang="en-US" dirty="0"/>
          </a:p>
        </p:txBody>
      </p:sp>
      <p:sp>
        <p:nvSpPr>
          <p:cNvPr id="3" name="Content Placeholder 2"/>
          <p:cNvSpPr>
            <a:spLocks noGrp="1"/>
          </p:cNvSpPr>
          <p:nvPr>
            <p:ph idx="1"/>
          </p:nvPr>
        </p:nvSpPr>
        <p:spPr/>
        <p:txBody>
          <a:bodyPr>
            <a:normAutofit fontScale="40000" lnSpcReduction="20000"/>
          </a:bodyPr>
          <a:lstStyle/>
          <a:p>
            <a:pPr lvl="0"/>
            <a:r>
              <a:rPr lang="en-US" b="1" dirty="0"/>
              <a:t>Limited Reporting and Analysis:</a:t>
            </a:r>
            <a:r>
              <a:rPr lang="en-US" dirty="0"/>
              <a:t> Siege’s reporting is fairly basic, providing metrics like response time, throughput, and error rate, but lacking detailed insights such as visual graphs, which may require exporting data to another tool for in-depth analysis.</a:t>
            </a:r>
          </a:p>
          <a:p>
            <a:pPr lvl="0"/>
            <a:r>
              <a:rPr lang="en-US" b="1" dirty="0"/>
              <a:t>Basic Test Scenarios:</a:t>
            </a:r>
            <a:r>
              <a:rPr lang="en-US" dirty="0"/>
              <a:t> Siege mainly supports basic load testing scenarios. It lacks more advanced features like user behavior simulation, which means it may not replicate complex, real-world usage patterns accurately.</a:t>
            </a:r>
          </a:p>
          <a:p>
            <a:pPr lvl="0"/>
            <a:r>
              <a:rPr lang="en-US" b="1" dirty="0"/>
              <a:t>No GUI:</a:t>
            </a:r>
            <a:r>
              <a:rPr lang="en-US" dirty="0"/>
              <a:t> Siege is a command-line tool, so it doesn’t offer a graphical user interface (GUI). This may make it less accessible for users who prefer a visual interface or have limited experience with command-line tools.</a:t>
            </a:r>
          </a:p>
          <a:p>
            <a:pPr lvl="0"/>
            <a:r>
              <a:rPr lang="en-US" b="1" dirty="0"/>
              <a:t>Limited to HTTP and HTTPS:</a:t>
            </a:r>
            <a:r>
              <a:rPr lang="en-US" dirty="0"/>
              <a:t> Siege is focused on testing web servers and only supports HTTP and HTTPS protocols. It cannot be used to test other protocols or applications outside of web environments (e.g., FTP or </a:t>
            </a:r>
            <a:r>
              <a:rPr lang="en-US" dirty="0" err="1"/>
              <a:t>WebSocket</a:t>
            </a:r>
            <a:r>
              <a:rPr lang="en-US" dirty="0"/>
              <a:t>).</a:t>
            </a:r>
          </a:p>
          <a:p>
            <a:pPr lvl="0"/>
            <a:r>
              <a:rPr lang="en-US" b="1" dirty="0"/>
              <a:t>Less Suitable for Large-Scale Testing:</a:t>
            </a:r>
            <a:r>
              <a:rPr lang="en-US" dirty="0"/>
              <a:t> Siege is great for small to medium-scale load tests, but for larger, enterprise-grade tests with high concurrency, it may struggle to scale up efficiently and could underrepresent realistic server loads.</a:t>
            </a:r>
          </a:p>
          <a:p>
            <a:pPr lvl="0"/>
            <a:r>
              <a:rPr lang="en-US" b="1" dirty="0"/>
              <a:t>No Detailed Scripted Scenarios:</a:t>
            </a:r>
            <a:r>
              <a:rPr lang="en-US" dirty="0"/>
              <a:t> Siege lacks scripting capabilities found in more advanced load-testing tools, which limits its ability to simulate complex interactions, like different users performing multiple sequential actions on a website.</a:t>
            </a:r>
          </a:p>
          <a:p>
            <a:pPr lvl="0"/>
            <a:r>
              <a:rPr lang="en-US" b="1" dirty="0"/>
              <a:t>Limited Cross-Platform Support:</a:t>
            </a:r>
            <a:r>
              <a:rPr lang="en-US" dirty="0"/>
              <a:t> While it works on Linux, </a:t>
            </a:r>
            <a:r>
              <a:rPr lang="en-US" dirty="0" err="1"/>
              <a:t>macOS</a:t>
            </a:r>
            <a:r>
              <a:rPr lang="en-US" dirty="0"/>
              <a:t>, and other Unix-like systems, it does not natively support Windows, which may restrict its usability for some teams.</a:t>
            </a:r>
          </a:p>
          <a:p>
            <a:pPr lvl="0"/>
            <a:r>
              <a:rPr lang="en-US" b="1" dirty="0"/>
              <a:t>Resource Consumption at High Concurrency:</a:t>
            </a:r>
            <a:r>
              <a:rPr lang="en-US" dirty="0"/>
              <a:t> Running tests with very high concurrency can consume significant resources on the testing machine, potentially leading to inaccurate test results if the machine itself becomes a bottleneck.</a:t>
            </a:r>
          </a:p>
          <a:p>
            <a:pPr lvl="0"/>
            <a:r>
              <a:rPr lang="en-US" b="1" dirty="0"/>
              <a:t>Minimal Integration with Monitoring Tools:</a:t>
            </a:r>
            <a:r>
              <a:rPr lang="en-US" dirty="0"/>
              <a:t> Unlike some other load testing tools, Siege has limited built-in integrations with external monitoring or logging tools, making it harder to correlate test results with server metrics.</a:t>
            </a:r>
          </a:p>
          <a:p>
            <a:pPr marL="0" lvl="0" indent="0">
              <a:buNone/>
            </a:pPr>
            <a:endParaRPr lang="en-US" dirty="0"/>
          </a:p>
        </p:txBody>
      </p:sp>
    </p:spTree>
    <p:extLst>
      <p:ext uri="{BB962C8B-B14F-4D97-AF65-F5344CB8AC3E}">
        <p14:creationId xmlns:p14="http://schemas.microsoft.com/office/powerpoint/2010/main" val="141711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2101</Words>
  <Application>Microsoft Office PowerPoint</Application>
  <PresentationFormat>On-screen Show (4:3)</PresentationFormat>
  <Paragraphs>86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QUICKBOOK</vt:lpstr>
      <vt:lpstr>KEY FEATURES</vt:lpstr>
      <vt:lpstr>ADVANTAGES OF QUICKBOOK</vt:lpstr>
      <vt:lpstr>DISADVANTAGES OF QUICKBOOK</vt:lpstr>
      <vt:lpstr>APPLICABLE AREAS</vt:lpstr>
      <vt:lpstr>SIEGE</vt:lpstr>
      <vt:lpstr>KEY FEATURES OF A SIEGE</vt:lpstr>
      <vt:lpstr>ADVANTAGES OF A SIEGE</vt:lpstr>
      <vt:lpstr>DISADVANTAGES OF A SIEGE</vt:lpstr>
      <vt:lpstr>APPLICABLE AREAS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QUICKBOOK</dc:title>
  <dc:creator>dell</dc:creator>
  <cp:lastModifiedBy>dell</cp:lastModifiedBy>
  <cp:revision>18</cp:revision>
  <dcterms:created xsi:type="dcterms:W3CDTF">2024-11-12T16:25:21Z</dcterms:created>
  <dcterms:modified xsi:type="dcterms:W3CDTF">2024-11-12T17:00:14Z</dcterms:modified>
</cp:coreProperties>
</file>