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6"/>
  </p:notesMasterIdLst>
  <p:sldIdLst>
    <p:sldId id="336" r:id="rId2"/>
    <p:sldId id="256" r:id="rId3"/>
    <p:sldId id="269" r:id="rId4"/>
    <p:sldId id="271" r:id="rId5"/>
    <p:sldId id="303" r:id="rId6"/>
    <p:sldId id="304" r:id="rId7"/>
    <p:sldId id="305" r:id="rId8"/>
    <p:sldId id="325" r:id="rId9"/>
    <p:sldId id="324" r:id="rId10"/>
    <p:sldId id="314" r:id="rId11"/>
    <p:sldId id="315" r:id="rId12"/>
    <p:sldId id="316" r:id="rId13"/>
    <p:sldId id="317" r:id="rId14"/>
    <p:sldId id="318" r:id="rId15"/>
    <p:sldId id="326" r:id="rId16"/>
    <p:sldId id="320" r:id="rId17"/>
    <p:sldId id="321" r:id="rId18"/>
    <p:sldId id="274" r:id="rId19"/>
    <p:sldId id="327" r:id="rId20"/>
    <p:sldId id="328" r:id="rId21"/>
    <p:sldId id="329" r:id="rId22"/>
    <p:sldId id="330" r:id="rId23"/>
    <p:sldId id="289" r:id="rId24"/>
    <p:sldId id="332" r:id="rId25"/>
    <p:sldId id="333" r:id="rId26"/>
    <p:sldId id="337" r:id="rId27"/>
    <p:sldId id="293" r:id="rId28"/>
    <p:sldId id="294" r:id="rId29"/>
    <p:sldId id="295" r:id="rId30"/>
    <p:sldId id="307" r:id="rId31"/>
    <p:sldId id="308" r:id="rId32"/>
    <p:sldId id="296" r:id="rId33"/>
    <p:sldId id="273" r:id="rId34"/>
    <p:sldId id="309" r:id="rId35"/>
    <p:sldId id="310" r:id="rId36"/>
    <p:sldId id="311" r:id="rId37"/>
    <p:sldId id="312" r:id="rId38"/>
    <p:sldId id="313" r:id="rId39"/>
    <p:sldId id="323" r:id="rId40"/>
    <p:sldId id="338" r:id="rId41"/>
    <p:sldId id="322" r:id="rId42"/>
    <p:sldId id="339" r:id="rId43"/>
    <p:sldId id="335" r:id="rId44"/>
    <p:sldId id="270" r:id="rId45"/>
  </p:sldIdLst>
  <p:sldSz cx="9144000" cy="6858000" type="screen4x3"/>
  <p:notesSz cx="6858000" cy="9144000"/>
  <p:defaultTextStyle>
    <a:defPPr>
      <a:defRPr lang="es-E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A8AE"/>
    <a:srgbClr val="3E1F00"/>
    <a:srgbClr val="1B311F"/>
    <a:srgbClr val="422C16"/>
    <a:srgbClr val="0C788E"/>
    <a:srgbClr val="006666"/>
    <a:srgbClr val="0099CC"/>
    <a:srgbClr val="66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88698" autoAdjust="0"/>
  </p:normalViewPr>
  <p:slideViewPr>
    <p:cSldViewPr>
      <p:cViewPr varScale="1">
        <p:scale>
          <a:sx n="66" d="100"/>
          <a:sy n="66" d="100"/>
        </p:scale>
        <p:origin x="1530" y="72"/>
      </p:cViewPr>
      <p:guideLst>
        <p:guide orient="horz" pos="2160"/>
        <p:guide pos="2880"/>
      </p:guideLst>
    </p:cSldViewPr>
  </p:slideViewPr>
  <p:outlineViewPr>
    <p:cViewPr>
      <p:scale>
        <a:sx n="33" d="100"/>
        <a:sy n="33" d="100"/>
      </p:scale>
      <p:origin x="0" y="-810"/>
    </p:cViewPr>
  </p:outlin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hangingPunct="1">
              <a:defRPr sz="1200" smtClean="0"/>
            </a:lvl1pPr>
          </a:lstStyle>
          <a:p>
            <a:pPr>
              <a:defRPr/>
            </a:pPr>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hangingPunct="1">
              <a:defRPr sz="1200" smtClean="0"/>
            </a:lvl1pPr>
          </a:lstStyle>
          <a:p>
            <a:pPr>
              <a:defRPr/>
            </a:pPr>
            <a:fld id="{CF8FDA37-198D-428F-A586-916408B78C20}" type="datetimeFigureOut">
              <a:rPr lang="en-US"/>
              <a:pPr>
                <a:defRPr/>
              </a:pPr>
              <a:t>7/30/2018</a:t>
            </a:fld>
            <a:endParaRPr lang="en-US" dirty="0"/>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pPr lvl="0"/>
            <a:endParaRPr lang="en-US" noProof="0" dirty="0" smtClean="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hangingPunct="1">
              <a:defRPr sz="1200" smtClean="0"/>
            </a:lvl1pPr>
          </a:lstStyle>
          <a:p>
            <a:pPr>
              <a:defRPr/>
            </a:pPr>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eaLnBrk="1" hangingPunct="1">
              <a:defRPr sz="1200" smtClean="0"/>
            </a:lvl1pPr>
          </a:lstStyle>
          <a:p>
            <a:pPr>
              <a:defRPr/>
            </a:pPr>
            <a:fld id="{93AF9AFE-0C81-4674-ADE2-7C27BB5B5BD8}" type="slidenum">
              <a:rPr lang="en-US"/>
              <a:pPr>
                <a:defRPr/>
              </a:pPr>
              <a:t>‹#›</a:t>
            </a:fld>
            <a:endParaRPr lang="en-US" dirty="0"/>
          </a:p>
        </p:txBody>
      </p:sp>
    </p:spTree>
    <p:extLst>
      <p:ext uri="{BB962C8B-B14F-4D97-AF65-F5344CB8AC3E}">
        <p14:creationId xmlns:p14="http://schemas.microsoft.com/office/powerpoint/2010/main" val="3766674735"/>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dirty="0" smtClean="0"/>
          </a:p>
        </p:txBody>
      </p:sp>
      <p:sp>
        <p:nvSpPr>
          <p:cNvPr id="410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65CCC308-79DB-49C8-AA1D-1D54F2B9CA18}" type="slidenum">
              <a:rPr lang="en-US" altLang="en-US"/>
              <a:pPr/>
              <a:t>2</a:t>
            </a:fld>
            <a:endParaRPr lang="en-US" altLang="en-US" dirty="0"/>
          </a:p>
        </p:txBody>
      </p:sp>
    </p:spTree>
    <p:extLst>
      <p:ext uri="{BB962C8B-B14F-4D97-AF65-F5344CB8AC3E}">
        <p14:creationId xmlns:p14="http://schemas.microsoft.com/office/powerpoint/2010/main" val="17375273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Two ways to approach writing your</a:t>
            </a:r>
            <a:r>
              <a:rPr lang="en-US" baseline="0" dirty="0" smtClean="0"/>
              <a:t> media queries: large resolution first or small resolution first.</a:t>
            </a:r>
          </a:p>
          <a:p>
            <a:r>
              <a:rPr lang="en-US" baseline="0" dirty="0" smtClean="0"/>
              <a:t>Leave large existing site and then add rules to undo some complex layout at large resolution (substracting css)</a:t>
            </a:r>
            <a:endParaRPr lang="en-US" dirty="0"/>
          </a:p>
        </p:txBody>
      </p:sp>
      <p:sp>
        <p:nvSpPr>
          <p:cNvPr id="4" name="Slide Number Placeholder 3"/>
          <p:cNvSpPr>
            <a:spLocks noGrp="1"/>
          </p:cNvSpPr>
          <p:nvPr>
            <p:ph type="sldNum" sz="quarter" idx="10"/>
          </p:nvPr>
        </p:nvSpPr>
        <p:spPr/>
        <p:txBody>
          <a:bodyPr/>
          <a:lstStyle/>
          <a:p>
            <a:fld id="{8EE6A0B7-1F9A-7345-9333-33ADAAC1CA56}" type="slidenum">
              <a:rPr lang="en-US" smtClean="0"/>
              <a:pPr/>
              <a:t>31</a:t>
            </a:fld>
            <a:endParaRPr lang="en-US" dirty="0"/>
          </a:p>
        </p:txBody>
      </p:sp>
    </p:spTree>
    <p:extLst>
      <p:ext uri="{BB962C8B-B14F-4D97-AF65-F5344CB8AC3E}">
        <p14:creationId xmlns:p14="http://schemas.microsoft.com/office/powerpoint/2010/main" val="20522122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Small resolution first is the exact opposite. Additive css. </a:t>
            </a:r>
            <a:endParaRPr lang="en-US" dirty="0"/>
          </a:p>
        </p:txBody>
      </p:sp>
      <p:sp>
        <p:nvSpPr>
          <p:cNvPr id="4" name="Slide Number Placeholder 3"/>
          <p:cNvSpPr>
            <a:spLocks noGrp="1"/>
          </p:cNvSpPr>
          <p:nvPr>
            <p:ph type="sldNum" sz="quarter" idx="10"/>
          </p:nvPr>
        </p:nvSpPr>
        <p:spPr/>
        <p:txBody>
          <a:bodyPr/>
          <a:lstStyle/>
          <a:p>
            <a:fld id="{8EE6A0B7-1F9A-7345-9333-33ADAAC1CA56}" type="slidenum">
              <a:rPr lang="en-US" smtClean="0"/>
              <a:pPr/>
              <a:t>32</a:t>
            </a:fld>
            <a:endParaRPr lang="en-US" dirty="0"/>
          </a:p>
        </p:txBody>
      </p:sp>
    </p:spTree>
    <p:extLst>
      <p:ext uri="{BB962C8B-B14F-4D97-AF65-F5344CB8AC3E}">
        <p14:creationId xmlns:p14="http://schemas.microsoft.com/office/powerpoint/2010/main" val="37064365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3AF9AFE-0C81-4674-ADE2-7C27BB5B5BD8}" type="slidenum">
              <a:rPr lang="en-US" smtClean="0"/>
              <a:pPr>
                <a:defRPr/>
              </a:pPr>
              <a:t>39</a:t>
            </a:fld>
            <a:endParaRPr lang="en-US" dirty="0"/>
          </a:p>
        </p:txBody>
      </p:sp>
    </p:spTree>
    <p:extLst>
      <p:ext uri="{BB962C8B-B14F-4D97-AF65-F5344CB8AC3E}">
        <p14:creationId xmlns:p14="http://schemas.microsoft.com/office/powerpoint/2010/main" val="33208084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File “demo.htm” is inside of the “textillate-master” folder </a:t>
            </a:r>
            <a:endParaRPr lang="en-US" dirty="0"/>
          </a:p>
        </p:txBody>
      </p:sp>
      <p:sp>
        <p:nvSpPr>
          <p:cNvPr id="4" name="Slide Number Placeholder 3"/>
          <p:cNvSpPr>
            <a:spLocks noGrp="1"/>
          </p:cNvSpPr>
          <p:nvPr>
            <p:ph type="sldNum" sz="quarter" idx="10"/>
          </p:nvPr>
        </p:nvSpPr>
        <p:spPr/>
        <p:txBody>
          <a:bodyPr/>
          <a:lstStyle/>
          <a:p>
            <a:pPr>
              <a:defRPr/>
            </a:pPr>
            <a:fld id="{93AF9AFE-0C81-4674-ADE2-7C27BB5B5BD8}" type="slidenum">
              <a:rPr lang="en-US" smtClean="0"/>
              <a:pPr>
                <a:defRPr/>
              </a:pPr>
              <a:t>40</a:t>
            </a:fld>
            <a:endParaRPr lang="en-US" dirty="0"/>
          </a:p>
        </p:txBody>
      </p:sp>
    </p:spTree>
    <p:extLst>
      <p:ext uri="{BB962C8B-B14F-4D97-AF65-F5344CB8AC3E}">
        <p14:creationId xmlns:p14="http://schemas.microsoft.com/office/powerpoint/2010/main" val="18603472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dirty="0" smtClean="0"/>
              <a:t>File “demo1.htm” is inside of the “textillate-master” folder </a:t>
            </a:r>
          </a:p>
          <a:p>
            <a:endParaRPr lang="en-US" dirty="0"/>
          </a:p>
        </p:txBody>
      </p:sp>
      <p:sp>
        <p:nvSpPr>
          <p:cNvPr id="4" name="Slide Number Placeholder 3"/>
          <p:cNvSpPr>
            <a:spLocks noGrp="1"/>
          </p:cNvSpPr>
          <p:nvPr>
            <p:ph type="sldNum" sz="quarter" idx="10"/>
          </p:nvPr>
        </p:nvSpPr>
        <p:spPr/>
        <p:txBody>
          <a:bodyPr/>
          <a:lstStyle/>
          <a:p>
            <a:pPr>
              <a:defRPr/>
            </a:pPr>
            <a:fld id="{93AF9AFE-0C81-4674-ADE2-7C27BB5B5BD8}" type="slidenum">
              <a:rPr lang="en-US" smtClean="0"/>
              <a:pPr>
                <a:defRPr/>
              </a:pPr>
              <a:t>42</a:t>
            </a:fld>
            <a:endParaRPr lang="en-US" dirty="0"/>
          </a:p>
        </p:txBody>
      </p:sp>
    </p:spTree>
    <p:extLst>
      <p:ext uri="{BB962C8B-B14F-4D97-AF65-F5344CB8AC3E}">
        <p14:creationId xmlns:p14="http://schemas.microsoft.com/office/powerpoint/2010/main" val="14518286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Text reflows but not images.</a:t>
            </a:r>
            <a:endParaRPr lang="en-US" dirty="0"/>
          </a:p>
        </p:txBody>
      </p:sp>
      <p:sp>
        <p:nvSpPr>
          <p:cNvPr id="4" name="Slide Number Placeholder 3"/>
          <p:cNvSpPr>
            <a:spLocks noGrp="1"/>
          </p:cNvSpPr>
          <p:nvPr>
            <p:ph type="sldNum" sz="quarter" idx="10"/>
          </p:nvPr>
        </p:nvSpPr>
        <p:spPr/>
        <p:txBody>
          <a:bodyPr/>
          <a:lstStyle/>
          <a:p>
            <a:fld id="{8EE6A0B7-1F9A-7345-9333-33ADAAC1CA56}" type="slidenum">
              <a:rPr lang="en-US" smtClean="0"/>
              <a:pPr/>
              <a:t>23</a:t>
            </a:fld>
            <a:endParaRPr lang="en-US" dirty="0"/>
          </a:p>
        </p:txBody>
      </p:sp>
    </p:spTree>
    <p:extLst>
      <p:ext uri="{BB962C8B-B14F-4D97-AF65-F5344CB8AC3E}">
        <p14:creationId xmlns:p14="http://schemas.microsoft.com/office/powerpoint/2010/main" val="18723335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Text reflows but not images.</a:t>
            </a:r>
            <a:endParaRPr lang="en-US" dirty="0"/>
          </a:p>
        </p:txBody>
      </p:sp>
      <p:sp>
        <p:nvSpPr>
          <p:cNvPr id="4" name="Slide Number Placeholder 3"/>
          <p:cNvSpPr>
            <a:spLocks noGrp="1"/>
          </p:cNvSpPr>
          <p:nvPr>
            <p:ph type="sldNum" sz="quarter" idx="10"/>
          </p:nvPr>
        </p:nvSpPr>
        <p:spPr/>
        <p:txBody>
          <a:bodyPr/>
          <a:lstStyle/>
          <a:p>
            <a:fld id="{8EE6A0B7-1F9A-7345-9333-33ADAAC1CA56}" type="slidenum">
              <a:rPr lang="en-US" smtClean="0"/>
              <a:pPr/>
              <a:t>24</a:t>
            </a:fld>
            <a:endParaRPr lang="en-US" dirty="0"/>
          </a:p>
        </p:txBody>
      </p:sp>
    </p:spTree>
    <p:extLst>
      <p:ext uri="{BB962C8B-B14F-4D97-AF65-F5344CB8AC3E}">
        <p14:creationId xmlns:p14="http://schemas.microsoft.com/office/powerpoint/2010/main" val="18723335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Text reflows but not images.</a:t>
            </a:r>
            <a:endParaRPr lang="en-US" dirty="0"/>
          </a:p>
        </p:txBody>
      </p:sp>
      <p:sp>
        <p:nvSpPr>
          <p:cNvPr id="4" name="Slide Number Placeholder 3"/>
          <p:cNvSpPr>
            <a:spLocks noGrp="1"/>
          </p:cNvSpPr>
          <p:nvPr>
            <p:ph type="sldNum" sz="quarter" idx="10"/>
          </p:nvPr>
        </p:nvSpPr>
        <p:spPr/>
        <p:txBody>
          <a:bodyPr/>
          <a:lstStyle/>
          <a:p>
            <a:fld id="{8EE6A0B7-1F9A-7345-9333-33ADAAC1CA56}" type="slidenum">
              <a:rPr lang="en-US" smtClean="0"/>
              <a:pPr/>
              <a:t>25</a:t>
            </a:fld>
            <a:endParaRPr lang="en-US" dirty="0"/>
          </a:p>
        </p:txBody>
      </p:sp>
    </p:spTree>
    <p:extLst>
      <p:ext uri="{BB962C8B-B14F-4D97-AF65-F5344CB8AC3E}">
        <p14:creationId xmlns:p14="http://schemas.microsoft.com/office/powerpoint/2010/main" val="18723335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Text reflows but not images.</a:t>
            </a:r>
            <a:endParaRPr lang="en-US" dirty="0"/>
          </a:p>
        </p:txBody>
      </p:sp>
      <p:sp>
        <p:nvSpPr>
          <p:cNvPr id="4" name="Slide Number Placeholder 3"/>
          <p:cNvSpPr>
            <a:spLocks noGrp="1"/>
          </p:cNvSpPr>
          <p:nvPr>
            <p:ph type="sldNum" sz="quarter" idx="10"/>
          </p:nvPr>
        </p:nvSpPr>
        <p:spPr/>
        <p:txBody>
          <a:bodyPr/>
          <a:lstStyle/>
          <a:p>
            <a:fld id="{8EE6A0B7-1F9A-7345-9333-33ADAAC1CA56}" type="slidenum">
              <a:rPr lang="en-US" smtClean="0"/>
              <a:pPr/>
              <a:t>26</a:t>
            </a:fld>
            <a:endParaRPr lang="en-US" dirty="0"/>
          </a:p>
        </p:txBody>
      </p:sp>
    </p:spTree>
    <p:extLst>
      <p:ext uri="{BB962C8B-B14F-4D97-AF65-F5344CB8AC3E}">
        <p14:creationId xmlns:p14="http://schemas.microsoft.com/office/powerpoint/2010/main" val="3514545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Go read the spec</a:t>
            </a:r>
          </a:p>
          <a:p>
            <a:r>
              <a:rPr lang="en-US" dirty="0" smtClean="0"/>
              <a:t>Width vs device-width</a:t>
            </a:r>
          </a:p>
          <a:p>
            <a:r>
              <a:rPr lang="en-US" dirty="0" smtClean="0"/>
              <a:t>Width = viewport width</a:t>
            </a:r>
          </a:p>
          <a:p>
            <a:r>
              <a:rPr lang="en-US" dirty="0" smtClean="0"/>
              <a:t>Device width is device width in</a:t>
            </a:r>
            <a:r>
              <a:rPr lang="en-US" baseline="0" dirty="0" smtClean="0"/>
              <a:t> its standard orientation </a:t>
            </a:r>
            <a:endParaRPr lang="en-US" dirty="0"/>
          </a:p>
        </p:txBody>
      </p:sp>
      <p:sp>
        <p:nvSpPr>
          <p:cNvPr id="4" name="Slide Number Placeholder 3"/>
          <p:cNvSpPr>
            <a:spLocks noGrp="1"/>
          </p:cNvSpPr>
          <p:nvPr>
            <p:ph type="sldNum" sz="quarter" idx="10"/>
          </p:nvPr>
        </p:nvSpPr>
        <p:spPr/>
        <p:txBody>
          <a:bodyPr/>
          <a:lstStyle/>
          <a:p>
            <a:fld id="{8EE6A0B7-1F9A-7345-9333-33ADAAC1CA56}" type="slidenum">
              <a:rPr lang="en-US" smtClean="0"/>
              <a:pPr/>
              <a:t>27</a:t>
            </a:fld>
            <a:endParaRPr lang="en-US" dirty="0"/>
          </a:p>
        </p:txBody>
      </p:sp>
    </p:spTree>
    <p:extLst>
      <p:ext uri="{BB962C8B-B14F-4D97-AF65-F5344CB8AC3E}">
        <p14:creationId xmlns:p14="http://schemas.microsoft.com/office/powerpoint/2010/main" val="25666732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EE6A0B7-1F9A-7345-9333-33ADAAC1CA56}" type="slidenum">
              <a:rPr lang="en-US" smtClean="0"/>
              <a:pPr/>
              <a:t>28</a:t>
            </a:fld>
            <a:endParaRPr lang="en-US" dirty="0"/>
          </a:p>
        </p:txBody>
      </p:sp>
    </p:spTree>
    <p:extLst>
      <p:ext uri="{BB962C8B-B14F-4D97-AF65-F5344CB8AC3E}">
        <p14:creationId xmlns:p14="http://schemas.microsoft.com/office/powerpoint/2010/main" val="28311199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Two ways to approach writing your</a:t>
            </a:r>
            <a:r>
              <a:rPr lang="en-US" baseline="0" dirty="0" smtClean="0"/>
              <a:t> media queries: large resolution first or small resolution first.</a:t>
            </a:r>
          </a:p>
          <a:p>
            <a:r>
              <a:rPr lang="en-US" baseline="0" dirty="0" smtClean="0"/>
              <a:t>Leave large existing site and then add rules to undo some complex layout at large resolution (substracting css)</a:t>
            </a:r>
            <a:endParaRPr lang="en-US" dirty="0"/>
          </a:p>
        </p:txBody>
      </p:sp>
      <p:sp>
        <p:nvSpPr>
          <p:cNvPr id="4" name="Slide Number Placeholder 3"/>
          <p:cNvSpPr>
            <a:spLocks noGrp="1"/>
          </p:cNvSpPr>
          <p:nvPr>
            <p:ph type="sldNum" sz="quarter" idx="10"/>
          </p:nvPr>
        </p:nvSpPr>
        <p:spPr/>
        <p:txBody>
          <a:bodyPr/>
          <a:lstStyle/>
          <a:p>
            <a:fld id="{8EE6A0B7-1F9A-7345-9333-33ADAAC1CA56}" type="slidenum">
              <a:rPr lang="en-US" smtClean="0"/>
              <a:pPr/>
              <a:t>29</a:t>
            </a:fld>
            <a:endParaRPr lang="en-US" dirty="0"/>
          </a:p>
        </p:txBody>
      </p:sp>
    </p:spTree>
    <p:extLst>
      <p:ext uri="{BB962C8B-B14F-4D97-AF65-F5344CB8AC3E}">
        <p14:creationId xmlns:p14="http://schemas.microsoft.com/office/powerpoint/2010/main" val="7138327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Two ways to approach writing your</a:t>
            </a:r>
            <a:r>
              <a:rPr lang="en-US" baseline="0" dirty="0" smtClean="0"/>
              <a:t> media queries: large resolution first or small resolution first.</a:t>
            </a:r>
          </a:p>
          <a:p>
            <a:r>
              <a:rPr lang="en-US" baseline="0" dirty="0" smtClean="0"/>
              <a:t>Leave large existing site and then add rules to undo some complex layout at large resolution (substracting css)</a:t>
            </a:r>
            <a:endParaRPr lang="en-US" dirty="0"/>
          </a:p>
        </p:txBody>
      </p:sp>
      <p:sp>
        <p:nvSpPr>
          <p:cNvPr id="4" name="Slide Number Placeholder 3"/>
          <p:cNvSpPr>
            <a:spLocks noGrp="1"/>
          </p:cNvSpPr>
          <p:nvPr>
            <p:ph type="sldNum" sz="quarter" idx="10"/>
          </p:nvPr>
        </p:nvSpPr>
        <p:spPr/>
        <p:txBody>
          <a:bodyPr/>
          <a:lstStyle/>
          <a:p>
            <a:fld id="{8EE6A0B7-1F9A-7345-9333-33ADAAC1CA56}" type="slidenum">
              <a:rPr lang="en-US" smtClean="0"/>
              <a:pPr/>
              <a:t>30</a:t>
            </a:fld>
            <a:endParaRPr lang="en-US" dirty="0"/>
          </a:p>
        </p:txBody>
      </p:sp>
    </p:spTree>
    <p:extLst>
      <p:ext uri="{BB962C8B-B14F-4D97-AF65-F5344CB8AC3E}">
        <p14:creationId xmlns:p14="http://schemas.microsoft.com/office/powerpoint/2010/main" val="27370584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n-US"/>
          </a:p>
        </p:txBody>
      </p:sp>
      <p:sp>
        <p:nvSpPr>
          <p:cNvPr id="3" name="2 Subtítulo"/>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s-ES" smtClean="0"/>
              <a:t>Haga clic para modificar el estilo de subtítulo del patrón</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s-E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s-ES" dirty="0"/>
          </a:p>
        </p:txBody>
      </p:sp>
      <p:sp>
        <p:nvSpPr>
          <p:cNvPr id="6" name="Rectangle 6"/>
          <p:cNvSpPr>
            <a:spLocks noGrp="1" noChangeArrowheads="1"/>
          </p:cNvSpPr>
          <p:nvPr>
            <p:ph type="sldNum" sz="quarter" idx="12"/>
          </p:nvPr>
        </p:nvSpPr>
        <p:spPr>
          <a:ln/>
        </p:spPr>
        <p:txBody>
          <a:bodyPr/>
          <a:lstStyle>
            <a:lvl1pPr>
              <a:defRPr/>
            </a:lvl1pPr>
          </a:lstStyle>
          <a:p>
            <a:pPr>
              <a:defRPr/>
            </a:pPr>
            <a:fld id="{A784F229-6B1E-43C1-85C8-92AFF868C020}" type="slidenum">
              <a:rPr lang="es-ES" altLang="en-US"/>
              <a:pPr>
                <a:defRPr/>
              </a:pPr>
              <a:t>‹#›</a:t>
            </a:fld>
            <a:endParaRPr lang="es-ES" altLang="en-US" dirty="0"/>
          </a:p>
        </p:txBody>
      </p:sp>
    </p:spTree>
    <p:extLst>
      <p:ext uri="{BB962C8B-B14F-4D97-AF65-F5344CB8AC3E}">
        <p14:creationId xmlns:p14="http://schemas.microsoft.com/office/powerpoint/2010/main" val="2921960362"/>
      </p:ext>
    </p:extLst>
  </p:cSld>
  <p:clrMapOvr>
    <a:masterClrMapping/>
  </p:clrMapOvr>
  <p:transition>
    <p:wip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n-US"/>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s-E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s-ES" dirty="0"/>
          </a:p>
        </p:txBody>
      </p:sp>
      <p:sp>
        <p:nvSpPr>
          <p:cNvPr id="6" name="Rectangle 6"/>
          <p:cNvSpPr>
            <a:spLocks noGrp="1" noChangeArrowheads="1"/>
          </p:cNvSpPr>
          <p:nvPr>
            <p:ph type="sldNum" sz="quarter" idx="12"/>
          </p:nvPr>
        </p:nvSpPr>
        <p:spPr>
          <a:ln/>
        </p:spPr>
        <p:txBody>
          <a:bodyPr/>
          <a:lstStyle>
            <a:lvl1pPr>
              <a:defRPr/>
            </a:lvl1pPr>
          </a:lstStyle>
          <a:p>
            <a:pPr>
              <a:defRPr/>
            </a:pPr>
            <a:fld id="{DFB4BB33-69DD-43BA-B068-66071C0AA8FE}" type="slidenum">
              <a:rPr lang="es-ES" altLang="en-US"/>
              <a:pPr>
                <a:defRPr/>
              </a:pPr>
              <a:t>‹#›</a:t>
            </a:fld>
            <a:endParaRPr lang="es-ES" altLang="en-US" dirty="0"/>
          </a:p>
        </p:txBody>
      </p:sp>
    </p:spTree>
    <p:extLst>
      <p:ext uri="{BB962C8B-B14F-4D97-AF65-F5344CB8AC3E}">
        <p14:creationId xmlns:p14="http://schemas.microsoft.com/office/powerpoint/2010/main" val="1360851986"/>
      </p:ext>
    </p:extLst>
  </p:cSld>
  <p:clrMapOvr>
    <a:masterClrMapping/>
  </p:clrMapOvr>
  <p:transition>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n-US"/>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s-E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s-ES" dirty="0"/>
          </a:p>
        </p:txBody>
      </p:sp>
      <p:sp>
        <p:nvSpPr>
          <p:cNvPr id="6" name="Rectangle 6"/>
          <p:cNvSpPr>
            <a:spLocks noGrp="1" noChangeArrowheads="1"/>
          </p:cNvSpPr>
          <p:nvPr>
            <p:ph type="sldNum" sz="quarter" idx="12"/>
          </p:nvPr>
        </p:nvSpPr>
        <p:spPr>
          <a:ln/>
        </p:spPr>
        <p:txBody>
          <a:bodyPr/>
          <a:lstStyle>
            <a:lvl1pPr>
              <a:defRPr/>
            </a:lvl1pPr>
          </a:lstStyle>
          <a:p>
            <a:pPr>
              <a:defRPr/>
            </a:pPr>
            <a:fld id="{817C5551-371C-4F47-BFDA-9FB1BEB35CAE}" type="slidenum">
              <a:rPr lang="es-ES" altLang="en-US"/>
              <a:pPr>
                <a:defRPr/>
              </a:pPr>
              <a:t>‹#›</a:t>
            </a:fld>
            <a:endParaRPr lang="es-ES" altLang="en-US" dirty="0"/>
          </a:p>
        </p:txBody>
      </p:sp>
    </p:spTree>
    <p:extLst>
      <p:ext uri="{BB962C8B-B14F-4D97-AF65-F5344CB8AC3E}">
        <p14:creationId xmlns:p14="http://schemas.microsoft.com/office/powerpoint/2010/main" val="675119075"/>
      </p:ext>
    </p:extLst>
  </p:cSld>
  <p:clrMapOvr>
    <a:masterClrMapping/>
  </p:clrMapOvr>
  <p:transition>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n-US"/>
          </a:p>
        </p:txBody>
      </p:sp>
      <p:sp>
        <p:nvSpPr>
          <p:cNvPr id="3" name="2 Marcador de contenido"/>
          <p:cNvSpPr>
            <a:spLocks noGrp="1"/>
          </p:cNvSpPr>
          <p:nvPr>
            <p:ph idx="1"/>
          </p:nvPr>
        </p:nvSpPr>
        <p:spPr>
          <a:xfrm>
            <a:off x="179512" y="1783357"/>
            <a:ext cx="8784976" cy="4381947"/>
          </a:xfrm>
        </p:spPr>
        <p:txBody>
          <a:bodyPr/>
          <a:lstStyle/>
          <a:p>
            <a:pPr lvl="0"/>
            <a:r>
              <a:rPr lang="es-ES" dirty="0" smtClean="0"/>
              <a:t>Haga clic para modificar el estilo de texto del patrón</a:t>
            </a:r>
          </a:p>
          <a:p>
            <a:pPr lvl="1"/>
            <a:r>
              <a:rPr lang="es-ES" dirty="0" smtClean="0"/>
              <a:t>Segundo nivel</a:t>
            </a:r>
          </a:p>
          <a:p>
            <a:pPr lvl="2"/>
            <a:r>
              <a:rPr lang="es-ES" dirty="0" smtClean="0"/>
              <a:t>Tercer nivel</a:t>
            </a:r>
          </a:p>
          <a:p>
            <a:pPr lvl="3"/>
            <a:r>
              <a:rPr lang="es-ES" dirty="0" smtClean="0"/>
              <a:t>Cuarto nivel</a:t>
            </a:r>
          </a:p>
          <a:p>
            <a:pPr lvl="4"/>
            <a:r>
              <a:rPr lang="es-ES" dirty="0" smtClean="0"/>
              <a:t>Quinto nivel</a:t>
            </a:r>
            <a:endParaRPr lang="en-US" dirty="0"/>
          </a:p>
        </p:txBody>
      </p:sp>
      <p:sp>
        <p:nvSpPr>
          <p:cNvPr id="4" name="Rectangle 4"/>
          <p:cNvSpPr>
            <a:spLocks noGrp="1" noChangeArrowheads="1"/>
          </p:cNvSpPr>
          <p:nvPr>
            <p:ph type="dt" sz="half" idx="10"/>
          </p:nvPr>
        </p:nvSpPr>
        <p:spPr>
          <a:ln/>
        </p:spPr>
        <p:txBody>
          <a:bodyPr/>
          <a:lstStyle>
            <a:lvl1pPr>
              <a:defRPr/>
            </a:lvl1pPr>
          </a:lstStyle>
          <a:p>
            <a:pPr>
              <a:defRPr/>
            </a:pPr>
            <a:endParaRPr lang="es-E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s-ES" dirty="0"/>
          </a:p>
        </p:txBody>
      </p:sp>
      <p:sp>
        <p:nvSpPr>
          <p:cNvPr id="6" name="Rectangle 6"/>
          <p:cNvSpPr>
            <a:spLocks noGrp="1" noChangeArrowheads="1"/>
          </p:cNvSpPr>
          <p:nvPr>
            <p:ph type="sldNum" sz="quarter" idx="12"/>
          </p:nvPr>
        </p:nvSpPr>
        <p:spPr>
          <a:ln/>
        </p:spPr>
        <p:txBody>
          <a:bodyPr/>
          <a:lstStyle>
            <a:lvl1pPr>
              <a:defRPr/>
            </a:lvl1pPr>
          </a:lstStyle>
          <a:p>
            <a:pPr>
              <a:defRPr/>
            </a:pPr>
            <a:fld id="{F5738AF8-3236-4FFF-B3FB-11B065A5E5C2}" type="slidenum">
              <a:rPr lang="es-ES" altLang="en-US"/>
              <a:pPr>
                <a:defRPr/>
              </a:pPr>
              <a:t>‹#›</a:t>
            </a:fld>
            <a:endParaRPr lang="es-ES" altLang="en-US" dirty="0"/>
          </a:p>
        </p:txBody>
      </p:sp>
    </p:spTree>
    <p:extLst>
      <p:ext uri="{BB962C8B-B14F-4D97-AF65-F5344CB8AC3E}">
        <p14:creationId xmlns:p14="http://schemas.microsoft.com/office/powerpoint/2010/main" val="1134542636"/>
      </p:ext>
    </p:extLst>
  </p:cSld>
  <p:clrMapOvr>
    <a:masterClrMapping/>
  </p:clrMapOvr>
  <p:transition>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n-US"/>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smtClean="0"/>
              <a:t>Haga clic para modificar el estilo de texto del patrón</a:t>
            </a:r>
          </a:p>
        </p:txBody>
      </p:sp>
      <p:sp>
        <p:nvSpPr>
          <p:cNvPr id="4" name="Rectangle 4"/>
          <p:cNvSpPr>
            <a:spLocks noGrp="1" noChangeArrowheads="1"/>
          </p:cNvSpPr>
          <p:nvPr>
            <p:ph type="dt" sz="half" idx="10"/>
          </p:nvPr>
        </p:nvSpPr>
        <p:spPr>
          <a:ln/>
        </p:spPr>
        <p:txBody>
          <a:bodyPr/>
          <a:lstStyle>
            <a:lvl1pPr>
              <a:defRPr/>
            </a:lvl1pPr>
          </a:lstStyle>
          <a:p>
            <a:pPr>
              <a:defRPr/>
            </a:pPr>
            <a:endParaRPr lang="es-E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s-ES" dirty="0"/>
          </a:p>
        </p:txBody>
      </p:sp>
      <p:sp>
        <p:nvSpPr>
          <p:cNvPr id="6" name="Rectangle 6"/>
          <p:cNvSpPr>
            <a:spLocks noGrp="1" noChangeArrowheads="1"/>
          </p:cNvSpPr>
          <p:nvPr>
            <p:ph type="sldNum" sz="quarter" idx="12"/>
          </p:nvPr>
        </p:nvSpPr>
        <p:spPr>
          <a:ln/>
        </p:spPr>
        <p:txBody>
          <a:bodyPr/>
          <a:lstStyle>
            <a:lvl1pPr>
              <a:defRPr/>
            </a:lvl1pPr>
          </a:lstStyle>
          <a:p>
            <a:pPr>
              <a:defRPr/>
            </a:pPr>
            <a:fld id="{AC995E9B-171B-4B4B-AD26-F3DD39DEB0CF}" type="slidenum">
              <a:rPr lang="es-ES" altLang="en-US"/>
              <a:pPr>
                <a:defRPr/>
              </a:pPr>
              <a:t>‹#›</a:t>
            </a:fld>
            <a:endParaRPr lang="es-ES" altLang="en-US" dirty="0"/>
          </a:p>
        </p:txBody>
      </p:sp>
    </p:spTree>
    <p:extLst>
      <p:ext uri="{BB962C8B-B14F-4D97-AF65-F5344CB8AC3E}">
        <p14:creationId xmlns:p14="http://schemas.microsoft.com/office/powerpoint/2010/main" val="3687870332"/>
      </p:ext>
    </p:extLst>
  </p:cSld>
  <p:clrMapOvr>
    <a:masterClrMapping/>
  </p:clrMapOvr>
  <p:transition>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n-US"/>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s-ES" dirty="0"/>
          </a:p>
        </p:txBody>
      </p:sp>
      <p:sp>
        <p:nvSpPr>
          <p:cNvPr id="6" name="Rectangle 5"/>
          <p:cNvSpPr>
            <a:spLocks noGrp="1" noChangeArrowheads="1"/>
          </p:cNvSpPr>
          <p:nvPr>
            <p:ph type="ftr" sz="quarter" idx="11"/>
          </p:nvPr>
        </p:nvSpPr>
        <p:spPr>
          <a:ln/>
        </p:spPr>
        <p:txBody>
          <a:bodyPr/>
          <a:lstStyle>
            <a:lvl1pPr>
              <a:defRPr/>
            </a:lvl1pPr>
          </a:lstStyle>
          <a:p>
            <a:pPr>
              <a:defRPr/>
            </a:pPr>
            <a:endParaRPr lang="es-ES" dirty="0"/>
          </a:p>
        </p:txBody>
      </p:sp>
      <p:sp>
        <p:nvSpPr>
          <p:cNvPr id="7" name="Rectangle 6"/>
          <p:cNvSpPr>
            <a:spLocks noGrp="1" noChangeArrowheads="1"/>
          </p:cNvSpPr>
          <p:nvPr>
            <p:ph type="sldNum" sz="quarter" idx="12"/>
          </p:nvPr>
        </p:nvSpPr>
        <p:spPr>
          <a:ln/>
        </p:spPr>
        <p:txBody>
          <a:bodyPr/>
          <a:lstStyle>
            <a:lvl1pPr>
              <a:defRPr/>
            </a:lvl1pPr>
          </a:lstStyle>
          <a:p>
            <a:pPr>
              <a:defRPr/>
            </a:pPr>
            <a:fld id="{FCCAC82B-7B84-445B-93ED-409E1146C43D}" type="slidenum">
              <a:rPr lang="es-ES" altLang="en-US"/>
              <a:pPr>
                <a:defRPr/>
              </a:pPr>
              <a:t>‹#›</a:t>
            </a:fld>
            <a:endParaRPr lang="es-ES" altLang="en-US" dirty="0"/>
          </a:p>
        </p:txBody>
      </p:sp>
    </p:spTree>
    <p:extLst>
      <p:ext uri="{BB962C8B-B14F-4D97-AF65-F5344CB8AC3E}">
        <p14:creationId xmlns:p14="http://schemas.microsoft.com/office/powerpoint/2010/main" val="1747148565"/>
      </p:ext>
    </p:extLst>
  </p:cSld>
  <p:clrMapOvr>
    <a:masterClrMapping/>
  </p:clrMapOvr>
  <p:transition>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n-US"/>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s-ES" dirty="0"/>
          </a:p>
        </p:txBody>
      </p:sp>
      <p:sp>
        <p:nvSpPr>
          <p:cNvPr id="8" name="Rectangle 5"/>
          <p:cNvSpPr>
            <a:spLocks noGrp="1" noChangeArrowheads="1"/>
          </p:cNvSpPr>
          <p:nvPr>
            <p:ph type="ftr" sz="quarter" idx="11"/>
          </p:nvPr>
        </p:nvSpPr>
        <p:spPr>
          <a:ln/>
        </p:spPr>
        <p:txBody>
          <a:bodyPr/>
          <a:lstStyle>
            <a:lvl1pPr>
              <a:defRPr/>
            </a:lvl1pPr>
          </a:lstStyle>
          <a:p>
            <a:pPr>
              <a:defRPr/>
            </a:pPr>
            <a:endParaRPr lang="es-ES" dirty="0"/>
          </a:p>
        </p:txBody>
      </p:sp>
      <p:sp>
        <p:nvSpPr>
          <p:cNvPr id="9" name="Rectangle 6"/>
          <p:cNvSpPr>
            <a:spLocks noGrp="1" noChangeArrowheads="1"/>
          </p:cNvSpPr>
          <p:nvPr>
            <p:ph type="sldNum" sz="quarter" idx="12"/>
          </p:nvPr>
        </p:nvSpPr>
        <p:spPr>
          <a:ln/>
        </p:spPr>
        <p:txBody>
          <a:bodyPr/>
          <a:lstStyle>
            <a:lvl1pPr>
              <a:defRPr/>
            </a:lvl1pPr>
          </a:lstStyle>
          <a:p>
            <a:pPr>
              <a:defRPr/>
            </a:pPr>
            <a:fld id="{708A7F97-5DB6-4641-B651-0FD63F21EF03}" type="slidenum">
              <a:rPr lang="es-ES" altLang="en-US"/>
              <a:pPr>
                <a:defRPr/>
              </a:pPr>
              <a:t>‹#›</a:t>
            </a:fld>
            <a:endParaRPr lang="es-ES" altLang="en-US" dirty="0"/>
          </a:p>
        </p:txBody>
      </p:sp>
    </p:spTree>
    <p:extLst>
      <p:ext uri="{BB962C8B-B14F-4D97-AF65-F5344CB8AC3E}">
        <p14:creationId xmlns:p14="http://schemas.microsoft.com/office/powerpoint/2010/main" val="1925157676"/>
      </p:ext>
    </p:extLst>
  </p:cSld>
  <p:clrMapOvr>
    <a:masterClrMapping/>
  </p:clrMapOvr>
  <p:transition>
    <p:wip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s-ES" dirty="0"/>
          </a:p>
        </p:txBody>
      </p:sp>
      <p:sp>
        <p:nvSpPr>
          <p:cNvPr id="4" name="Rectangle 5"/>
          <p:cNvSpPr>
            <a:spLocks noGrp="1" noChangeArrowheads="1"/>
          </p:cNvSpPr>
          <p:nvPr>
            <p:ph type="ftr" sz="quarter" idx="11"/>
          </p:nvPr>
        </p:nvSpPr>
        <p:spPr>
          <a:ln/>
        </p:spPr>
        <p:txBody>
          <a:bodyPr/>
          <a:lstStyle>
            <a:lvl1pPr>
              <a:defRPr/>
            </a:lvl1pPr>
          </a:lstStyle>
          <a:p>
            <a:pPr>
              <a:defRPr/>
            </a:pPr>
            <a:endParaRPr lang="es-ES" dirty="0"/>
          </a:p>
        </p:txBody>
      </p:sp>
      <p:sp>
        <p:nvSpPr>
          <p:cNvPr id="5" name="Rectangle 6"/>
          <p:cNvSpPr>
            <a:spLocks noGrp="1" noChangeArrowheads="1"/>
          </p:cNvSpPr>
          <p:nvPr>
            <p:ph type="sldNum" sz="quarter" idx="12"/>
          </p:nvPr>
        </p:nvSpPr>
        <p:spPr>
          <a:ln/>
        </p:spPr>
        <p:txBody>
          <a:bodyPr/>
          <a:lstStyle>
            <a:lvl1pPr>
              <a:defRPr/>
            </a:lvl1pPr>
          </a:lstStyle>
          <a:p>
            <a:pPr>
              <a:defRPr/>
            </a:pPr>
            <a:fld id="{7B46A762-BE2A-49D9-8290-493810FB2BF7}" type="slidenum">
              <a:rPr lang="es-ES" altLang="en-US"/>
              <a:pPr>
                <a:defRPr/>
              </a:pPr>
              <a:t>‹#›</a:t>
            </a:fld>
            <a:endParaRPr lang="es-ES" altLang="en-US" dirty="0"/>
          </a:p>
        </p:txBody>
      </p:sp>
    </p:spTree>
    <p:extLst>
      <p:ext uri="{BB962C8B-B14F-4D97-AF65-F5344CB8AC3E}">
        <p14:creationId xmlns:p14="http://schemas.microsoft.com/office/powerpoint/2010/main" val="1032618176"/>
      </p:ext>
    </p:extLst>
  </p:cSld>
  <p:clrMapOvr>
    <a:masterClrMapping/>
  </p:clrMapOvr>
  <p:transition>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s-ES" dirty="0"/>
          </a:p>
        </p:txBody>
      </p:sp>
      <p:sp>
        <p:nvSpPr>
          <p:cNvPr id="3" name="Rectangle 5"/>
          <p:cNvSpPr>
            <a:spLocks noGrp="1" noChangeArrowheads="1"/>
          </p:cNvSpPr>
          <p:nvPr>
            <p:ph type="ftr" sz="quarter" idx="11"/>
          </p:nvPr>
        </p:nvSpPr>
        <p:spPr>
          <a:ln/>
        </p:spPr>
        <p:txBody>
          <a:bodyPr/>
          <a:lstStyle>
            <a:lvl1pPr>
              <a:defRPr/>
            </a:lvl1pPr>
          </a:lstStyle>
          <a:p>
            <a:pPr>
              <a:defRPr/>
            </a:pPr>
            <a:endParaRPr lang="es-ES" dirty="0"/>
          </a:p>
        </p:txBody>
      </p:sp>
      <p:sp>
        <p:nvSpPr>
          <p:cNvPr id="4" name="Rectangle 6"/>
          <p:cNvSpPr>
            <a:spLocks noGrp="1" noChangeArrowheads="1"/>
          </p:cNvSpPr>
          <p:nvPr>
            <p:ph type="sldNum" sz="quarter" idx="12"/>
          </p:nvPr>
        </p:nvSpPr>
        <p:spPr>
          <a:ln/>
        </p:spPr>
        <p:txBody>
          <a:bodyPr/>
          <a:lstStyle>
            <a:lvl1pPr>
              <a:defRPr/>
            </a:lvl1pPr>
          </a:lstStyle>
          <a:p>
            <a:pPr>
              <a:defRPr/>
            </a:pPr>
            <a:fld id="{2EBB3FC1-9C4F-4A44-A17C-480039484EE4}" type="slidenum">
              <a:rPr lang="es-ES" altLang="en-US"/>
              <a:pPr>
                <a:defRPr/>
              </a:pPr>
              <a:t>‹#›</a:t>
            </a:fld>
            <a:endParaRPr lang="es-ES" altLang="en-US" dirty="0"/>
          </a:p>
        </p:txBody>
      </p:sp>
    </p:spTree>
    <p:extLst>
      <p:ext uri="{BB962C8B-B14F-4D97-AF65-F5344CB8AC3E}">
        <p14:creationId xmlns:p14="http://schemas.microsoft.com/office/powerpoint/2010/main" val="1226223417"/>
      </p:ext>
    </p:extLst>
  </p:cSld>
  <p:clrMapOvr>
    <a:masterClrMapping/>
  </p:clrMapOvr>
  <p:transition>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n-US"/>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Rectangle 4"/>
          <p:cNvSpPr>
            <a:spLocks noGrp="1" noChangeArrowheads="1"/>
          </p:cNvSpPr>
          <p:nvPr>
            <p:ph type="dt" sz="half" idx="10"/>
          </p:nvPr>
        </p:nvSpPr>
        <p:spPr>
          <a:ln/>
        </p:spPr>
        <p:txBody>
          <a:bodyPr/>
          <a:lstStyle>
            <a:lvl1pPr>
              <a:defRPr/>
            </a:lvl1pPr>
          </a:lstStyle>
          <a:p>
            <a:pPr>
              <a:defRPr/>
            </a:pPr>
            <a:endParaRPr lang="es-ES" dirty="0"/>
          </a:p>
        </p:txBody>
      </p:sp>
      <p:sp>
        <p:nvSpPr>
          <p:cNvPr id="6" name="Rectangle 5"/>
          <p:cNvSpPr>
            <a:spLocks noGrp="1" noChangeArrowheads="1"/>
          </p:cNvSpPr>
          <p:nvPr>
            <p:ph type="ftr" sz="quarter" idx="11"/>
          </p:nvPr>
        </p:nvSpPr>
        <p:spPr>
          <a:ln/>
        </p:spPr>
        <p:txBody>
          <a:bodyPr/>
          <a:lstStyle>
            <a:lvl1pPr>
              <a:defRPr/>
            </a:lvl1pPr>
          </a:lstStyle>
          <a:p>
            <a:pPr>
              <a:defRPr/>
            </a:pPr>
            <a:endParaRPr lang="es-ES" dirty="0"/>
          </a:p>
        </p:txBody>
      </p:sp>
      <p:sp>
        <p:nvSpPr>
          <p:cNvPr id="7" name="Rectangle 6"/>
          <p:cNvSpPr>
            <a:spLocks noGrp="1" noChangeArrowheads="1"/>
          </p:cNvSpPr>
          <p:nvPr>
            <p:ph type="sldNum" sz="quarter" idx="12"/>
          </p:nvPr>
        </p:nvSpPr>
        <p:spPr>
          <a:ln/>
        </p:spPr>
        <p:txBody>
          <a:bodyPr/>
          <a:lstStyle>
            <a:lvl1pPr>
              <a:defRPr/>
            </a:lvl1pPr>
          </a:lstStyle>
          <a:p>
            <a:pPr>
              <a:defRPr/>
            </a:pPr>
            <a:fld id="{4F6E6454-7450-408F-9F06-50E166D6A52F}" type="slidenum">
              <a:rPr lang="es-ES" altLang="en-US"/>
              <a:pPr>
                <a:defRPr/>
              </a:pPr>
              <a:t>‹#›</a:t>
            </a:fld>
            <a:endParaRPr lang="es-ES" altLang="en-US" dirty="0"/>
          </a:p>
        </p:txBody>
      </p:sp>
    </p:spTree>
    <p:extLst>
      <p:ext uri="{BB962C8B-B14F-4D97-AF65-F5344CB8AC3E}">
        <p14:creationId xmlns:p14="http://schemas.microsoft.com/office/powerpoint/2010/main" val="292847375"/>
      </p:ext>
    </p:extLst>
  </p:cSld>
  <p:clrMapOvr>
    <a:masterClrMapping/>
  </p:clrMapOvr>
  <p:transition>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n-US"/>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Rectangle 4"/>
          <p:cNvSpPr>
            <a:spLocks noGrp="1" noChangeArrowheads="1"/>
          </p:cNvSpPr>
          <p:nvPr>
            <p:ph type="dt" sz="half" idx="10"/>
          </p:nvPr>
        </p:nvSpPr>
        <p:spPr>
          <a:ln/>
        </p:spPr>
        <p:txBody>
          <a:bodyPr/>
          <a:lstStyle>
            <a:lvl1pPr>
              <a:defRPr/>
            </a:lvl1pPr>
          </a:lstStyle>
          <a:p>
            <a:pPr>
              <a:defRPr/>
            </a:pPr>
            <a:endParaRPr lang="es-ES" dirty="0"/>
          </a:p>
        </p:txBody>
      </p:sp>
      <p:sp>
        <p:nvSpPr>
          <p:cNvPr id="6" name="Rectangle 5"/>
          <p:cNvSpPr>
            <a:spLocks noGrp="1" noChangeArrowheads="1"/>
          </p:cNvSpPr>
          <p:nvPr>
            <p:ph type="ftr" sz="quarter" idx="11"/>
          </p:nvPr>
        </p:nvSpPr>
        <p:spPr>
          <a:ln/>
        </p:spPr>
        <p:txBody>
          <a:bodyPr/>
          <a:lstStyle>
            <a:lvl1pPr>
              <a:defRPr/>
            </a:lvl1pPr>
          </a:lstStyle>
          <a:p>
            <a:pPr>
              <a:defRPr/>
            </a:pPr>
            <a:endParaRPr lang="es-ES" dirty="0"/>
          </a:p>
        </p:txBody>
      </p:sp>
      <p:sp>
        <p:nvSpPr>
          <p:cNvPr id="7" name="Rectangle 6"/>
          <p:cNvSpPr>
            <a:spLocks noGrp="1" noChangeArrowheads="1"/>
          </p:cNvSpPr>
          <p:nvPr>
            <p:ph type="sldNum" sz="quarter" idx="12"/>
          </p:nvPr>
        </p:nvSpPr>
        <p:spPr>
          <a:ln/>
        </p:spPr>
        <p:txBody>
          <a:bodyPr/>
          <a:lstStyle>
            <a:lvl1pPr>
              <a:defRPr/>
            </a:lvl1pPr>
          </a:lstStyle>
          <a:p>
            <a:pPr>
              <a:defRPr/>
            </a:pPr>
            <a:fld id="{4A85C274-58BF-46DE-9C2B-05A1A2FD29FF}" type="slidenum">
              <a:rPr lang="es-ES" altLang="en-US"/>
              <a:pPr>
                <a:defRPr/>
              </a:pPr>
              <a:t>‹#›</a:t>
            </a:fld>
            <a:endParaRPr lang="es-ES" altLang="en-US" dirty="0"/>
          </a:p>
        </p:txBody>
      </p:sp>
    </p:spTree>
    <p:extLst>
      <p:ext uri="{BB962C8B-B14F-4D97-AF65-F5344CB8AC3E}">
        <p14:creationId xmlns:p14="http://schemas.microsoft.com/office/powerpoint/2010/main" val="520607284"/>
      </p:ext>
    </p:extLst>
  </p:cSld>
  <p:clrMapOvr>
    <a:masterClrMapping/>
  </p:clrMapOvr>
  <p:transition>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79512" y="188640"/>
            <a:ext cx="8784976" cy="14115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s-ES" altLang="en-US" dirty="0" smtClean="0"/>
              <a:t>Haga clic para cambiar el estilo</a:t>
            </a:r>
            <a:br>
              <a:rPr lang="es-ES" altLang="en-US" dirty="0" smtClean="0"/>
            </a:br>
            <a:endParaRPr lang="es-ES" altLang="en-US" dirty="0" smtClean="0"/>
          </a:p>
        </p:txBody>
      </p:sp>
      <p:sp>
        <p:nvSpPr>
          <p:cNvPr id="1027" name="Rectangle 3"/>
          <p:cNvSpPr>
            <a:spLocks noGrp="1" noChangeArrowheads="1"/>
          </p:cNvSpPr>
          <p:nvPr>
            <p:ph type="body" idx="1"/>
          </p:nvPr>
        </p:nvSpPr>
        <p:spPr bwMode="auto">
          <a:xfrm>
            <a:off x="179512" y="1844824"/>
            <a:ext cx="8784976" cy="4320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s-ES" altLang="en-US" dirty="0" smtClean="0"/>
              <a:t>Haga clic para modificar el estilo de texto del patrón</a:t>
            </a:r>
          </a:p>
          <a:p>
            <a:pPr lvl="1"/>
            <a:r>
              <a:rPr lang="es-ES" altLang="en-US" dirty="0" smtClean="0"/>
              <a:t>Segundo nivel</a:t>
            </a:r>
          </a:p>
          <a:p>
            <a:pPr lvl="2"/>
            <a:r>
              <a:rPr lang="es-ES" altLang="en-US" dirty="0" smtClean="0"/>
              <a:t>Tercer nivel</a:t>
            </a:r>
          </a:p>
          <a:p>
            <a:pPr lvl="3"/>
            <a:r>
              <a:rPr lang="es-ES" altLang="en-US" dirty="0" smtClean="0"/>
              <a:t>Cuarto nivel</a:t>
            </a:r>
          </a:p>
          <a:p>
            <a:pPr lvl="4"/>
            <a:r>
              <a:rPr lang="es-ES" altLang="en-US" dirty="0" smtClean="0"/>
              <a:t>Quinto nivel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400">
                <a:latin typeface="Arial" charset="0"/>
                <a:cs typeface="Arial" charset="0"/>
              </a:defRPr>
            </a:lvl1pPr>
          </a:lstStyle>
          <a:p>
            <a:pPr>
              <a:defRPr/>
            </a:pPr>
            <a:endParaRPr lang="es-ES" dirty="0"/>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400">
                <a:latin typeface="Arial" charset="0"/>
                <a:cs typeface="Arial" charset="0"/>
              </a:defRPr>
            </a:lvl1pPr>
          </a:lstStyle>
          <a:p>
            <a:pPr>
              <a:defRPr/>
            </a:pPr>
            <a:endParaRPr lang="es-ES" dirty="0"/>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400" smtClean="0"/>
            </a:lvl1pPr>
          </a:lstStyle>
          <a:p>
            <a:pPr>
              <a:defRPr/>
            </a:pPr>
            <a:fld id="{0121C8F6-8E83-4640-8A40-55D0C82D51DA}" type="slidenum">
              <a:rPr lang="es-ES" altLang="en-US"/>
              <a:pPr>
                <a:defRPr/>
              </a:pPr>
              <a:t>‹#›</a:t>
            </a:fld>
            <a:endParaRPr lang="es-ES"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wipe/>
  </p:transition>
  <p:hf hdr="0" ftr="0" dt="0"/>
  <p:txStyles>
    <p:titleStyle>
      <a:lvl1pPr algn="l"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cs typeface="Arial" charset="0"/>
        </a:defRPr>
      </a:lvl2pPr>
      <a:lvl3pPr algn="ctr" rtl="0" eaLnBrk="0" fontAlgn="base" hangingPunct="0">
        <a:spcBef>
          <a:spcPct val="0"/>
        </a:spcBef>
        <a:spcAft>
          <a:spcPct val="0"/>
        </a:spcAft>
        <a:defRPr sz="4400">
          <a:solidFill>
            <a:schemeClr val="tx2"/>
          </a:solidFill>
          <a:latin typeface="Arial" charset="0"/>
          <a:cs typeface="Arial" charset="0"/>
        </a:defRPr>
      </a:lvl3pPr>
      <a:lvl4pPr algn="ctr" rtl="0" eaLnBrk="0" fontAlgn="base" hangingPunct="0">
        <a:spcBef>
          <a:spcPct val="0"/>
        </a:spcBef>
        <a:spcAft>
          <a:spcPct val="0"/>
        </a:spcAft>
        <a:defRPr sz="4400">
          <a:solidFill>
            <a:schemeClr val="tx2"/>
          </a:solidFill>
          <a:latin typeface="Arial" charset="0"/>
          <a:cs typeface="Arial" charset="0"/>
        </a:defRPr>
      </a:lvl4pPr>
      <a:lvl5pPr algn="ctr" rtl="0" eaLnBrk="0" fontAlgn="base" hangingPunct="0">
        <a:spcBef>
          <a:spcPct val="0"/>
        </a:spcBef>
        <a:spcAft>
          <a:spcPct val="0"/>
        </a:spcAft>
        <a:defRPr sz="4400">
          <a:solidFill>
            <a:schemeClr val="tx2"/>
          </a:solidFill>
          <a:latin typeface="Arial" charset="0"/>
          <a:cs typeface="Arial" charset="0"/>
        </a:defRPr>
      </a:lvl5pPr>
      <a:lvl6pPr marL="457200" algn="ctr" rtl="0" fontAlgn="base">
        <a:spcBef>
          <a:spcPct val="0"/>
        </a:spcBef>
        <a:spcAft>
          <a:spcPct val="0"/>
        </a:spcAft>
        <a:defRPr sz="4400">
          <a:solidFill>
            <a:schemeClr val="tx2"/>
          </a:solidFill>
          <a:latin typeface="Arial" charset="0"/>
          <a:cs typeface="Arial" charset="0"/>
        </a:defRPr>
      </a:lvl6pPr>
      <a:lvl7pPr marL="914400" algn="ctr" rtl="0" fontAlgn="base">
        <a:spcBef>
          <a:spcPct val="0"/>
        </a:spcBef>
        <a:spcAft>
          <a:spcPct val="0"/>
        </a:spcAft>
        <a:defRPr sz="4400">
          <a:solidFill>
            <a:schemeClr val="tx2"/>
          </a:solidFill>
          <a:latin typeface="Arial" charset="0"/>
          <a:cs typeface="Arial" charset="0"/>
        </a:defRPr>
      </a:lvl7pPr>
      <a:lvl8pPr marL="1371600" algn="ctr" rtl="0" fontAlgn="base">
        <a:spcBef>
          <a:spcPct val="0"/>
        </a:spcBef>
        <a:spcAft>
          <a:spcPct val="0"/>
        </a:spcAft>
        <a:defRPr sz="4400">
          <a:solidFill>
            <a:schemeClr val="tx2"/>
          </a:solidFill>
          <a:latin typeface="Arial" charset="0"/>
          <a:cs typeface="Arial" charset="0"/>
        </a:defRPr>
      </a:lvl8pPr>
      <a:lvl9pPr marL="1828800" algn="ctr" rtl="0" fontAlgn="base">
        <a:spcBef>
          <a:spcPct val="0"/>
        </a:spcBef>
        <a:spcAft>
          <a:spcPct val="0"/>
        </a:spcAft>
        <a:defRPr sz="4400">
          <a:solidFill>
            <a:schemeClr val="tx2"/>
          </a:solidFill>
          <a:latin typeface="Arial" charset="0"/>
          <a:cs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www.w3schools.com/css/css3_transitions.asp"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www.w3schools.com/css/css3_3dtransforms.asp" TargetMode="External"/><Relationship Id="rId2" Type="http://schemas.openxmlformats.org/officeDocument/2006/relationships/hyperlink" Target="https://www.w3schools.com/css/css3_2dtransforms.asp"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www.w3schools.com/css/css3_animations.asp"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www.w3.org/TR/css3-mediaqueries/"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https://speckyboy.com/top-50-javascript/" TargetMode="External"/><Relationship Id="rId2" Type="http://schemas.openxmlformats.org/officeDocument/2006/relationships/hyperlink" Target="https://www.cssdesignawards.com/blog/best-js-plugins-and-libraries-of-2015/267/"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hyperlink" Target="https://textillate.js.org/" TargetMode="Externa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hyperlink" Target="http://mark-rolich.github.io/Magnifier.js/" TargetMode="External"/><Relationship Id="rId2" Type="http://schemas.openxmlformats.org/officeDocument/2006/relationships/hyperlink" Target="https://textillate.js.org/" TargetMode="Externa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w3schools.com/htmL/html_media.asp"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Week </a:t>
            </a:r>
            <a:r>
              <a:rPr lang="en-US" dirty="0" smtClean="0"/>
              <a:t>04 </a:t>
            </a:r>
            <a:r>
              <a:rPr lang="en-US" dirty="0"/>
              <a:t>– </a:t>
            </a:r>
            <a:r>
              <a:rPr lang="en-US" altLang="en-US" b="1" dirty="0" smtClean="0"/>
              <a:t>JavaScript</a:t>
            </a:r>
            <a:r>
              <a:rPr lang="en-US" dirty="0"/>
              <a:t/>
            </a:r>
            <a:br>
              <a:rPr lang="en-US" dirty="0"/>
            </a:br>
            <a:r>
              <a:rPr lang="en-US" dirty="0"/>
              <a:t>Recap</a:t>
            </a:r>
          </a:p>
        </p:txBody>
      </p:sp>
      <p:sp>
        <p:nvSpPr>
          <p:cNvPr id="3" name="Content Placeholder 2"/>
          <p:cNvSpPr>
            <a:spLocks noGrp="1"/>
          </p:cNvSpPr>
          <p:nvPr>
            <p:ph idx="1"/>
          </p:nvPr>
        </p:nvSpPr>
        <p:spPr/>
        <p:txBody>
          <a:bodyPr/>
          <a:lstStyle/>
          <a:p>
            <a:pPr marL="514350" indent="-514350">
              <a:lnSpc>
                <a:spcPct val="150000"/>
              </a:lnSpc>
              <a:buFont typeface="+mj-lt"/>
              <a:buAutoNum type="arabicPeriod"/>
            </a:pPr>
            <a:r>
              <a:rPr lang="en-US" sz="2800" dirty="0" smtClean="0"/>
              <a:t>Introduction to the JavaScript</a:t>
            </a:r>
          </a:p>
          <a:p>
            <a:pPr marL="514350" indent="-514350">
              <a:lnSpc>
                <a:spcPct val="150000"/>
              </a:lnSpc>
              <a:buFont typeface="+mj-lt"/>
              <a:buAutoNum type="arabicPeriod"/>
            </a:pPr>
            <a:r>
              <a:rPr lang="en-US" sz="2800" dirty="0" smtClean="0"/>
              <a:t>Variables in JS</a:t>
            </a:r>
          </a:p>
          <a:p>
            <a:pPr marL="514350" indent="-514350">
              <a:lnSpc>
                <a:spcPct val="150000"/>
              </a:lnSpc>
              <a:buFont typeface="+mj-lt"/>
              <a:buAutoNum type="arabicPeriod"/>
            </a:pPr>
            <a:r>
              <a:rPr lang="en-US" sz="2800" dirty="0" smtClean="0"/>
              <a:t>Operators in JS</a:t>
            </a:r>
          </a:p>
          <a:p>
            <a:pPr marL="514350" indent="-514350">
              <a:lnSpc>
                <a:spcPct val="150000"/>
              </a:lnSpc>
              <a:buFont typeface="+mj-lt"/>
              <a:buAutoNum type="arabicPeriod"/>
            </a:pPr>
            <a:r>
              <a:rPr lang="en-US" sz="2800" dirty="0" smtClean="0"/>
              <a:t>Control structures in JS</a:t>
            </a:r>
          </a:p>
          <a:p>
            <a:pPr marL="514350" indent="-514350">
              <a:lnSpc>
                <a:spcPct val="150000"/>
              </a:lnSpc>
              <a:buFont typeface="+mj-lt"/>
              <a:buAutoNum type="arabicPeriod"/>
            </a:pPr>
            <a:r>
              <a:rPr lang="en-US" sz="2800" dirty="0" smtClean="0"/>
              <a:t>DOM</a:t>
            </a:r>
          </a:p>
          <a:p>
            <a:endParaRPr lang="en-US" sz="2000" dirty="0"/>
          </a:p>
        </p:txBody>
      </p:sp>
      <p:sp>
        <p:nvSpPr>
          <p:cNvPr id="4" name="Slide Number Placeholder 3"/>
          <p:cNvSpPr>
            <a:spLocks noGrp="1"/>
          </p:cNvSpPr>
          <p:nvPr>
            <p:ph type="sldNum" sz="quarter" idx="12"/>
          </p:nvPr>
        </p:nvSpPr>
        <p:spPr/>
        <p:txBody>
          <a:bodyPr/>
          <a:lstStyle/>
          <a:p>
            <a:pPr>
              <a:defRPr/>
            </a:pPr>
            <a:fld id="{F5738AF8-3236-4FFF-B3FB-11B065A5E5C2}" type="slidenum">
              <a:rPr lang="es-ES" altLang="en-US" smtClean="0"/>
              <a:pPr>
                <a:defRPr/>
              </a:pPr>
              <a:t>1</a:t>
            </a:fld>
            <a:endParaRPr lang="es-ES" altLang="en-US" dirty="0"/>
          </a:p>
        </p:txBody>
      </p:sp>
    </p:spTree>
  </p:cSld>
  <p:clrMapOvr>
    <a:masterClrMapping/>
  </p:clrMapOvr>
  <p:transition>
    <p:wip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 HTML5 media support</a:t>
            </a:r>
            <a:br>
              <a:rPr lang="en-US" dirty="0" smtClean="0"/>
            </a:br>
            <a:r>
              <a:rPr lang="en-US" dirty="0" smtClean="0"/>
              <a:t>    CSS3</a:t>
            </a:r>
            <a:endParaRPr lang="en-US" dirty="0"/>
          </a:p>
        </p:txBody>
      </p:sp>
      <p:sp>
        <p:nvSpPr>
          <p:cNvPr id="3" name="Content Placeholder 2"/>
          <p:cNvSpPr>
            <a:spLocks noGrp="1"/>
          </p:cNvSpPr>
          <p:nvPr>
            <p:ph idx="1"/>
          </p:nvPr>
        </p:nvSpPr>
        <p:spPr/>
        <p:txBody>
          <a:bodyPr/>
          <a:lstStyle/>
          <a:p>
            <a:r>
              <a:rPr lang="en-US" dirty="0" smtClean="0"/>
              <a:t>CSS3 also provides support for developing some </a:t>
            </a:r>
            <a:r>
              <a:rPr lang="en-US" b="1" u="sng" dirty="0" smtClean="0"/>
              <a:t>visual effects </a:t>
            </a:r>
            <a:r>
              <a:rPr lang="en-US" dirty="0" smtClean="0"/>
              <a:t>such as</a:t>
            </a:r>
          </a:p>
          <a:p>
            <a:r>
              <a:rPr lang="en-US" dirty="0" smtClean="0"/>
              <a:t>Transitions </a:t>
            </a:r>
          </a:p>
          <a:p>
            <a:pPr lvl="1"/>
            <a:r>
              <a:rPr lang="en-US" sz="2000" dirty="0"/>
              <a:t>S</a:t>
            </a:r>
            <a:r>
              <a:rPr lang="en-US" sz="2000" dirty="0" smtClean="0"/>
              <a:t>mooth change of the properties over a given duration</a:t>
            </a:r>
          </a:p>
          <a:p>
            <a:r>
              <a:rPr lang="en-US" dirty="0" smtClean="0"/>
              <a:t>Transformations</a:t>
            </a:r>
          </a:p>
          <a:p>
            <a:pPr lvl="1"/>
            <a:r>
              <a:rPr lang="en-US" sz="2000" dirty="0" smtClean="0"/>
              <a:t>Transformations provide an effect of content/object</a:t>
            </a:r>
          </a:p>
          <a:p>
            <a:r>
              <a:rPr lang="en-US" dirty="0" smtClean="0"/>
              <a:t>Animations</a:t>
            </a:r>
          </a:p>
          <a:p>
            <a:pPr lvl="1"/>
            <a:r>
              <a:rPr lang="en-US" sz="2000" dirty="0" smtClean="0"/>
              <a:t>Animations allow to animate content</a:t>
            </a:r>
            <a:endParaRPr lang="en-US" sz="2000" dirty="0"/>
          </a:p>
        </p:txBody>
      </p:sp>
      <p:sp>
        <p:nvSpPr>
          <p:cNvPr id="4" name="Slide Number Placeholder 3"/>
          <p:cNvSpPr>
            <a:spLocks noGrp="1"/>
          </p:cNvSpPr>
          <p:nvPr>
            <p:ph type="sldNum" sz="quarter" idx="12"/>
          </p:nvPr>
        </p:nvSpPr>
        <p:spPr/>
        <p:txBody>
          <a:bodyPr/>
          <a:lstStyle/>
          <a:p>
            <a:pPr>
              <a:defRPr/>
            </a:pPr>
            <a:fld id="{F5738AF8-3236-4FFF-B3FB-11B065A5E5C2}" type="slidenum">
              <a:rPr lang="es-ES" altLang="en-US" smtClean="0"/>
              <a:pPr>
                <a:defRPr/>
              </a:pPr>
              <a:t>10</a:t>
            </a:fld>
            <a:endParaRPr lang="es-ES" altLang="en-US" dirty="0"/>
          </a:p>
        </p:txBody>
      </p:sp>
    </p:spTree>
    <p:extLst>
      <p:ext uri="{BB962C8B-B14F-4D97-AF65-F5344CB8AC3E}">
        <p14:creationId xmlns:p14="http://schemas.microsoft.com/office/powerpoint/2010/main" val="3468816079"/>
      </p:ext>
    </p:extLst>
  </p:cSld>
  <p:clrMapOvr>
    <a:masterClrMapping/>
  </p:clrMapOvr>
  <p:transition>
    <p:wip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 HTML5 media support</a:t>
            </a:r>
            <a:br>
              <a:rPr lang="en-US" dirty="0" smtClean="0"/>
            </a:br>
            <a:r>
              <a:rPr lang="en-US" dirty="0" smtClean="0"/>
              <a:t>    CSS3 - Transitions</a:t>
            </a:r>
            <a:endParaRPr lang="en-US" dirty="0"/>
          </a:p>
        </p:txBody>
      </p:sp>
      <p:sp>
        <p:nvSpPr>
          <p:cNvPr id="3" name="Content Placeholder 2"/>
          <p:cNvSpPr>
            <a:spLocks noGrp="1"/>
          </p:cNvSpPr>
          <p:nvPr>
            <p:ph idx="1"/>
          </p:nvPr>
        </p:nvSpPr>
        <p:spPr>
          <a:xfrm>
            <a:off x="179512" y="1783357"/>
            <a:ext cx="8784976" cy="4693643"/>
          </a:xfrm>
        </p:spPr>
        <p:txBody>
          <a:bodyPr/>
          <a:lstStyle/>
          <a:p>
            <a:r>
              <a:rPr lang="en-US" dirty="0" smtClean="0"/>
              <a:t>Transitions allow to have a smooth change of the properties over a given duration</a:t>
            </a:r>
          </a:p>
          <a:p>
            <a:pPr lvl="1"/>
            <a:r>
              <a:rPr lang="en-US" dirty="0" smtClean="0"/>
              <a:t>transition</a:t>
            </a:r>
          </a:p>
          <a:p>
            <a:pPr lvl="1"/>
            <a:r>
              <a:rPr lang="en-US" dirty="0" smtClean="0"/>
              <a:t>transition-delay</a:t>
            </a:r>
          </a:p>
          <a:p>
            <a:pPr lvl="1"/>
            <a:r>
              <a:rPr lang="en-US" dirty="0" smtClean="0"/>
              <a:t>transition-duration</a:t>
            </a:r>
          </a:p>
          <a:p>
            <a:pPr lvl="1"/>
            <a:r>
              <a:rPr lang="en-US" dirty="0" smtClean="0"/>
              <a:t>transition-property</a:t>
            </a:r>
          </a:p>
          <a:p>
            <a:pPr lvl="1"/>
            <a:r>
              <a:rPr lang="en-US" dirty="0" smtClean="0"/>
              <a:t>transition-timing-function</a:t>
            </a:r>
          </a:p>
          <a:p>
            <a:pPr marL="0" indent="0"/>
            <a:endParaRPr lang="en-US" sz="2800" dirty="0" smtClean="0">
              <a:hlinkClick r:id="rId2"/>
            </a:endParaRPr>
          </a:p>
          <a:p>
            <a:pPr marL="0" indent="0"/>
            <a:r>
              <a:rPr lang="en-US" sz="2800" dirty="0" smtClean="0">
                <a:hlinkClick r:id="rId2"/>
              </a:rPr>
              <a:t>https</a:t>
            </a:r>
            <a:r>
              <a:rPr lang="en-US" sz="2800" dirty="0">
                <a:hlinkClick r:id="rId2"/>
              </a:rPr>
              <a:t>://</a:t>
            </a:r>
            <a:r>
              <a:rPr lang="en-US" sz="2800" dirty="0" smtClean="0">
                <a:hlinkClick r:id="rId2"/>
              </a:rPr>
              <a:t>www.w3schools.com/css/css3_transitions.asp</a:t>
            </a:r>
            <a:endParaRPr lang="en-US" sz="2800" dirty="0" smtClean="0"/>
          </a:p>
          <a:p>
            <a:endParaRPr lang="en-US" dirty="0"/>
          </a:p>
        </p:txBody>
      </p:sp>
      <p:sp>
        <p:nvSpPr>
          <p:cNvPr id="4" name="Slide Number Placeholder 3"/>
          <p:cNvSpPr>
            <a:spLocks noGrp="1"/>
          </p:cNvSpPr>
          <p:nvPr>
            <p:ph type="sldNum" sz="quarter" idx="12"/>
          </p:nvPr>
        </p:nvSpPr>
        <p:spPr/>
        <p:txBody>
          <a:bodyPr/>
          <a:lstStyle/>
          <a:p>
            <a:pPr>
              <a:defRPr/>
            </a:pPr>
            <a:fld id="{F5738AF8-3236-4FFF-B3FB-11B065A5E5C2}" type="slidenum">
              <a:rPr lang="es-ES" altLang="en-US" smtClean="0"/>
              <a:pPr>
                <a:defRPr/>
              </a:pPr>
              <a:t>11</a:t>
            </a:fld>
            <a:endParaRPr lang="es-ES" altLang="en-US" dirty="0"/>
          </a:p>
        </p:txBody>
      </p:sp>
    </p:spTree>
    <p:extLst>
      <p:ext uri="{BB962C8B-B14F-4D97-AF65-F5344CB8AC3E}">
        <p14:creationId xmlns:p14="http://schemas.microsoft.com/office/powerpoint/2010/main" val="19863018"/>
      </p:ext>
    </p:extLst>
  </p:cSld>
  <p:clrMapOvr>
    <a:masterClrMapping/>
  </p:clrMapOvr>
  <p:transition>
    <p:wip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 HTML5 media support</a:t>
            </a:r>
            <a:br>
              <a:rPr lang="en-US" dirty="0" smtClean="0"/>
            </a:br>
            <a:r>
              <a:rPr lang="en-US" dirty="0" smtClean="0"/>
              <a:t>    CSS3 - Transitions</a:t>
            </a:r>
            <a:endParaRPr lang="en-US" dirty="0"/>
          </a:p>
        </p:txBody>
      </p:sp>
      <p:sp>
        <p:nvSpPr>
          <p:cNvPr id="3" name="Content Placeholder 2"/>
          <p:cNvSpPr>
            <a:spLocks noGrp="1"/>
          </p:cNvSpPr>
          <p:nvPr>
            <p:ph idx="1"/>
          </p:nvPr>
        </p:nvSpPr>
        <p:spPr>
          <a:xfrm>
            <a:off x="0" y="1783357"/>
            <a:ext cx="6096000" cy="4922243"/>
          </a:xfrm>
          <a:solidFill>
            <a:schemeClr val="bg1"/>
          </a:solidFill>
        </p:spPr>
        <p:txBody>
          <a:bodyPr>
            <a:normAutofit fontScale="55000" lnSpcReduction="20000"/>
          </a:bodyPr>
          <a:lstStyle/>
          <a:p>
            <a:pPr marL="0" indent="0">
              <a:spcBef>
                <a:spcPts val="0"/>
              </a:spcBef>
              <a:buNone/>
            </a:pPr>
            <a:r>
              <a:rPr lang="en-US" sz="2800" dirty="0" smtClean="0"/>
              <a:t>&lt;!DOCTYPE html&gt;</a:t>
            </a:r>
          </a:p>
          <a:p>
            <a:pPr marL="0" indent="0">
              <a:spcBef>
                <a:spcPts val="0"/>
              </a:spcBef>
              <a:buNone/>
            </a:pPr>
            <a:r>
              <a:rPr lang="en-US" sz="2800" dirty="0" smtClean="0"/>
              <a:t>&lt;html&gt;</a:t>
            </a:r>
          </a:p>
          <a:p>
            <a:pPr marL="0" indent="0">
              <a:spcBef>
                <a:spcPts val="0"/>
              </a:spcBef>
              <a:buNone/>
            </a:pPr>
            <a:r>
              <a:rPr lang="en-US" sz="2800" dirty="0" smtClean="0"/>
              <a:t>&lt;head&gt;</a:t>
            </a:r>
          </a:p>
          <a:p>
            <a:pPr marL="0" indent="0">
              <a:spcBef>
                <a:spcPts val="0"/>
              </a:spcBef>
              <a:buNone/>
            </a:pPr>
            <a:r>
              <a:rPr lang="en-US" sz="2800" dirty="0" smtClean="0"/>
              <a:t>&lt;style&gt; </a:t>
            </a:r>
          </a:p>
          <a:p>
            <a:pPr marL="0" indent="0">
              <a:spcBef>
                <a:spcPts val="0"/>
              </a:spcBef>
              <a:buNone/>
            </a:pPr>
            <a:r>
              <a:rPr lang="en-US" sz="2800" dirty="0" smtClean="0"/>
              <a:t>div {</a:t>
            </a:r>
          </a:p>
          <a:p>
            <a:pPr marL="0" indent="0">
              <a:spcBef>
                <a:spcPts val="0"/>
              </a:spcBef>
              <a:buNone/>
            </a:pPr>
            <a:r>
              <a:rPr lang="en-US" sz="2800" dirty="0" smtClean="0"/>
              <a:t>    width: 50px;</a:t>
            </a:r>
          </a:p>
          <a:p>
            <a:pPr marL="0" indent="0">
              <a:spcBef>
                <a:spcPts val="0"/>
              </a:spcBef>
              <a:buNone/>
            </a:pPr>
            <a:r>
              <a:rPr lang="en-US" sz="2800" dirty="0" smtClean="0"/>
              <a:t>    height: 50px;</a:t>
            </a:r>
          </a:p>
          <a:p>
            <a:pPr marL="0" indent="0">
              <a:spcBef>
                <a:spcPts val="0"/>
              </a:spcBef>
              <a:buNone/>
            </a:pPr>
            <a:r>
              <a:rPr lang="en-US" sz="2800" dirty="0" smtClean="0"/>
              <a:t>    background: green;</a:t>
            </a:r>
          </a:p>
          <a:p>
            <a:pPr marL="0" indent="0">
              <a:spcBef>
                <a:spcPts val="0"/>
              </a:spcBef>
              <a:buNone/>
            </a:pPr>
            <a:r>
              <a:rPr lang="en-US" sz="2800" dirty="0" smtClean="0"/>
              <a:t>    transition: 5s;</a:t>
            </a:r>
          </a:p>
          <a:p>
            <a:pPr marL="0" indent="0">
              <a:spcBef>
                <a:spcPts val="0"/>
              </a:spcBef>
              <a:buNone/>
            </a:pPr>
            <a:r>
              <a:rPr lang="en-US" sz="2800" dirty="0" smtClean="0"/>
              <a:t>}</a:t>
            </a:r>
          </a:p>
          <a:p>
            <a:pPr marL="0" indent="0">
              <a:spcBef>
                <a:spcPts val="0"/>
              </a:spcBef>
              <a:buNone/>
            </a:pPr>
            <a:endParaRPr lang="en-US" sz="2800" dirty="0" smtClean="0"/>
          </a:p>
          <a:p>
            <a:pPr marL="0" indent="0">
              <a:spcBef>
                <a:spcPts val="0"/>
              </a:spcBef>
              <a:buNone/>
            </a:pPr>
            <a:r>
              <a:rPr lang="en-US" sz="2800" dirty="0" smtClean="0"/>
              <a:t>div:hover {</a:t>
            </a:r>
          </a:p>
          <a:p>
            <a:pPr marL="0" indent="0">
              <a:spcBef>
                <a:spcPts val="0"/>
              </a:spcBef>
              <a:buNone/>
            </a:pPr>
            <a:r>
              <a:rPr lang="en-US" sz="2800" dirty="0" smtClean="0"/>
              <a:t>    width: 500px;</a:t>
            </a:r>
          </a:p>
          <a:p>
            <a:pPr marL="0" indent="0">
              <a:spcBef>
                <a:spcPts val="0"/>
              </a:spcBef>
              <a:buNone/>
            </a:pPr>
            <a:r>
              <a:rPr lang="en-US" sz="2800" dirty="0" smtClean="0"/>
              <a:t>}</a:t>
            </a:r>
          </a:p>
          <a:p>
            <a:pPr marL="0" indent="0">
              <a:spcBef>
                <a:spcPts val="0"/>
              </a:spcBef>
              <a:buNone/>
            </a:pPr>
            <a:r>
              <a:rPr lang="en-US" sz="2800" dirty="0" smtClean="0"/>
              <a:t>&lt;/style&gt;</a:t>
            </a:r>
          </a:p>
          <a:p>
            <a:pPr marL="0" indent="0">
              <a:spcBef>
                <a:spcPts val="0"/>
              </a:spcBef>
              <a:buNone/>
            </a:pPr>
            <a:r>
              <a:rPr lang="en-US" sz="2800" dirty="0" smtClean="0"/>
              <a:t>&lt;/head&gt;</a:t>
            </a:r>
          </a:p>
          <a:p>
            <a:pPr marL="0" indent="0">
              <a:spcBef>
                <a:spcPts val="0"/>
              </a:spcBef>
              <a:buNone/>
            </a:pPr>
            <a:r>
              <a:rPr lang="en-US" sz="2800" dirty="0" smtClean="0"/>
              <a:t>&lt;body&gt;</a:t>
            </a:r>
          </a:p>
          <a:p>
            <a:pPr marL="0" indent="0">
              <a:spcBef>
                <a:spcPts val="0"/>
              </a:spcBef>
              <a:buNone/>
            </a:pPr>
            <a:endParaRPr lang="en-US" sz="2800" dirty="0" smtClean="0"/>
          </a:p>
          <a:p>
            <a:pPr marL="0" indent="0">
              <a:spcBef>
                <a:spcPts val="0"/>
              </a:spcBef>
              <a:buNone/>
            </a:pPr>
            <a:r>
              <a:rPr lang="en-US" sz="2800" dirty="0" smtClean="0"/>
              <a:t>&lt;h1&gt;The transition Property&lt;/h1&gt;</a:t>
            </a:r>
          </a:p>
          <a:p>
            <a:pPr marL="0" indent="0">
              <a:spcBef>
                <a:spcPts val="0"/>
              </a:spcBef>
              <a:buNone/>
            </a:pPr>
            <a:endParaRPr lang="en-US" sz="2800" dirty="0" smtClean="0"/>
          </a:p>
          <a:p>
            <a:pPr marL="0" indent="0">
              <a:spcBef>
                <a:spcPts val="0"/>
              </a:spcBef>
              <a:buNone/>
            </a:pPr>
            <a:r>
              <a:rPr lang="en-US" sz="2800" dirty="0" smtClean="0"/>
              <a:t>&lt;p&gt;Hover over the div element below, to see the transition effect:&lt;/p&gt;</a:t>
            </a:r>
          </a:p>
          <a:p>
            <a:pPr marL="0" indent="0">
              <a:spcBef>
                <a:spcPts val="0"/>
              </a:spcBef>
              <a:buNone/>
            </a:pPr>
            <a:r>
              <a:rPr lang="en-US" sz="2800" dirty="0" smtClean="0"/>
              <a:t>&lt;div&gt;&lt;/div&gt;</a:t>
            </a:r>
          </a:p>
          <a:p>
            <a:pPr marL="0" indent="0">
              <a:spcBef>
                <a:spcPts val="0"/>
              </a:spcBef>
              <a:buNone/>
            </a:pPr>
            <a:endParaRPr lang="en-US" sz="2800" dirty="0" smtClean="0"/>
          </a:p>
          <a:p>
            <a:pPr marL="0" indent="0">
              <a:spcBef>
                <a:spcPts val="0"/>
              </a:spcBef>
              <a:buNone/>
            </a:pPr>
            <a:r>
              <a:rPr lang="en-US" sz="2800" dirty="0" smtClean="0"/>
              <a:t>&lt;/body&gt;</a:t>
            </a:r>
          </a:p>
          <a:p>
            <a:pPr marL="0" indent="0">
              <a:spcBef>
                <a:spcPts val="0"/>
              </a:spcBef>
              <a:buNone/>
            </a:pPr>
            <a:r>
              <a:rPr lang="en-US" sz="2800" dirty="0" smtClean="0"/>
              <a:t>&lt;/html&gt;</a:t>
            </a:r>
            <a:endParaRPr lang="en-US" sz="2800" dirty="0"/>
          </a:p>
        </p:txBody>
      </p:sp>
      <p:sp>
        <p:nvSpPr>
          <p:cNvPr id="4" name="Slide Number Placeholder 3"/>
          <p:cNvSpPr>
            <a:spLocks noGrp="1"/>
          </p:cNvSpPr>
          <p:nvPr>
            <p:ph type="sldNum" sz="quarter" idx="12"/>
          </p:nvPr>
        </p:nvSpPr>
        <p:spPr/>
        <p:txBody>
          <a:bodyPr/>
          <a:lstStyle/>
          <a:p>
            <a:pPr>
              <a:defRPr/>
            </a:pPr>
            <a:fld id="{F5738AF8-3236-4FFF-B3FB-11B065A5E5C2}" type="slidenum">
              <a:rPr lang="es-ES" altLang="en-US" smtClean="0"/>
              <a:pPr>
                <a:defRPr/>
              </a:pPr>
              <a:t>12</a:t>
            </a:fld>
            <a:endParaRPr lang="es-ES" altLang="en-US" dirty="0"/>
          </a:p>
        </p:txBody>
      </p:sp>
      <p:pic>
        <p:nvPicPr>
          <p:cNvPr id="1026" name="Picture 2"/>
          <p:cNvPicPr>
            <a:picLocks noChangeAspect="1" noChangeArrowheads="1"/>
          </p:cNvPicPr>
          <p:nvPr/>
        </p:nvPicPr>
        <p:blipFill>
          <a:blip r:embed="rId2"/>
          <a:srcRect r="10526"/>
          <a:stretch>
            <a:fillRect/>
          </a:stretch>
        </p:blipFill>
        <p:spPr bwMode="auto">
          <a:xfrm>
            <a:off x="6400800" y="2895600"/>
            <a:ext cx="2590800" cy="1002323"/>
          </a:xfrm>
          <a:prstGeom prst="rect">
            <a:avLst/>
          </a:prstGeom>
          <a:noFill/>
          <a:ln w="9525">
            <a:noFill/>
            <a:miter lim="800000"/>
            <a:headEnd/>
            <a:tailEnd/>
          </a:ln>
          <a:effectLst/>
        </p:spPr>
      </p:pic>
      <p:pic>
        <p:nvPicPr>
          <p:cNvPr id="1029" name="Picture 5"/>
          <p:cNvPicPr>
            <a:picLocks noChangeAspect="1" noChangeArrowheads="1"/>
          </p:cNvPicPr>
          <p:nvPr/>
        </p:nvPicPr>
        <p:blipFill>
          <a:blip r:embed="rId3"/>
          <a:srcRect/>
          <a:stretch>
            <a:fillRect/>
          </a:stretch>
        </p:blipFill>
        <p:spPr bwMode="auto">
          <a:xfrm>
            <a:off x="6400800" y="4267200"/>
            <a:ext cx="2483730" cy="957168"/>
          </a:xfrm>
          <a:prstGeom prst="rect">
            <a:avLst/>
          </a:prstGeom>
          <a:noFill/>
          <a:ln w="9525">
            <a:noFill/>
            <a:miter lim="800000"/>
            <a:headEnd/>
            <a:tailEnd/>
          </a:ln>
          <a:effectLst/>
        </p:spPr>
      </p:pic>
      <p:sp>
        <p:nvSpPr>
          <p:cNvPr id="7" name="Rectangle 6"/>
          <p:cNvSpPr/>
          <p:nvPr/>
        </p:nvSpPr>
        <p:spPr>
          <a:xfrm>
            <a:off x="3657600" y="1981200"/>
            <a:ext cx="2368982" cy="369332"/>
          </a:xfrm>
          <a:prstGeom prst="rect">
            <a:avLst/>
          </a:prstGeom>
        </p:spPr>
        <p:txBody>
          <a:bodyPr wrap="none">
            <a:spAutoFit/>
          </a:bodyPr>
          <a:lstStyle/>
          <a:p>
            <a:r>
              <a:rPr lang="en-US" dirty="0" smtClean="0"/>
              <a:t>Demo:Transition.html</a:t>
            </a:r>
            <a:endParaRPr lang="en-US" dirty="0"/>
          </a:p>
        </p:txBody>
      </p:sp>
      <p:sp>
        <p:nvSpPr>
          <p:cNvPr id="8" name="Rectangle 7"/>
          <p:cNvSpPr/>
          <p:nvPr/>
        </p:nvSpPr>
        <p:spPr>
          <a:xfrm>
            <a:off x="6477000" y="2286000"/>
            <a:ext cx="877163" cy="369332"/>
          </a:xfrm>
          <a:prstGeom prst="rect">
            <a:avLst/>
          </a:prstGeom>
          <a:solidFill>
            <a:schemeClr val="bg1"/>
          </a:solidFill>
        </p:spPr>
        <p:txBody>
          <a:bodyPr wrap="none">
            <a:spAutoFit/>
          </a:bodyPr>
          <a:lstStyle/>
          <a:p>
            <a:r>
              <a:rPr lang="en-US" dirty="0" smtClean="0"/>
              <a:t>Output</a:t>
            </a:r>
            <a:endParaRPr lang="en-US" dirty="0"/>
          </a:p>
        </p:txBody>
      </p:sp>
      <p:cxnSp>
        <p:nvCxnSpPr>
          <p:cNvPr id="9" name="Straight Arrow Connector 8"/>
          <p:cNvCxnSpPr/>
          <p:nvPr/>
        </p:nvCxnSpPr>
        <p:spPr>
          <a:xfrm>
            <a:off x="1981200" y="3200400"/>
            <a:ext cx="4419600" cy="45720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1447800" y="4114800"/>
            <a:ext cx="4953000" cy="83820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39001209"/>
      </p:ext>
    </p:ext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blinds(horizontal)">
                                      <p:cBhvr>
                                        <p:cTn id="7" dur="500"/>
                                        <p:tgtEl>
                                          <p:spTgt spid="102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029"/>
                                        </p:tgtEl>
                                        <p:attrNameLst>
                                          <p:attrName>style.visibility</p:attrName>
                                        </p:attrNameLst>
                                      </p:cBhvr>
                                      <p:to>
                                        <p:strVal val="visible"/>
                                      </p:to>
                                    </p:set>
                                    <p:animEffect transition="in" filter="blinds(horizontal)">
                                      <p:cBhvr>
                                        <p:cTn id="12" dur="500"/>
                                        <p:tgtEl>
                                          <p:spTgt spid="10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 HTML5 media support</a:t>
            </a:r>
            <a:br>
              <a:rPr lang="en-US" dirty="0" smtClean="0"/>
            </a:br>
            <a:r>
              <a:rPr lang="en-US" dirty="0" smtClean="0"/>
              <a:t>    CSS3 - Transformations</a:t>
            </a:r>
            <a:endParaRPr lang="en-US" dirty="0"/>
          </a:p>
        </p:txBody>
      </p:sp>
      <p:sp>
        <p:nvSpPr>
          <p:cNvPr id="3" name="Content Placeholder 2"/>
          <p:cNvSpPr>
            <a:spLocks noGrp="1"/>
          </p:cNvSpPr>
          <p:nvPr>
            <p:ph idx="1"/>
          </p:nvPr>
        </p:nvSpPr>
        <p:spPr>
          <a:xfrm>
            <a:off x="179512" y="1783357"/>
            <a:ext cx="8784976" cy="4846043"/>
          </a:xfrm>
        </p:spPr>
        <p:txBody>
          <a:bodyPr/>
          <a:lstStyle/>
          <a:p>
            <a:pPr>
              <a:spcBef>
                <a:spcPts val="0"/>
              </a:spcBef>
            </a:pPr>
            <a:r>
              <a:rPr lang="en-US" sz="2800" dirty="0" smtClean="0"/>
              <a:t>Transformations provide an effect of content/object change 3 types of properties</a:t>
            </a:r>
          </a:p>
          <a:p>
            <a:pPr marL="914400" lvl="1" indent="-457200">
              <a:spcBef>
                <a:spcPts val="0"/>
              </a:spcBef>
              <a:buFont typeface="+mj-lt"/>
              <a:buAutoNum type="arabicPeriod"/>
            </a:pPr>
            <a:r>
              <a:rPr lang="en-US" sz="2400" dirty="0" smtClean="0"/>
              <a:t>Translate (change position)</a:t>
            </a:r>
          </a:p>
          <a:p>
            <a:pPr marL="914400" lvl="1" indent="-457200">
              <a:spcBef>
                <a:spcPts val="0"/>
              </a:spcBef>
              <a:buFont typeface="+mj-lt"/>
              <a:buAutoNum type="arabicPeriod"/>
            </a:pPr>
            <a:r>
              <a:rPr lang="en-US" sz="2400" dirty="0" smtClean="0"/>
              <a:t>Rotate (change angle)</a:t>
            </a:r>
          </a:p>
          <a:p>
            <a:pPr marL="914400" lvl="1" indent="-457200">
              <a:spcBef>
                <a:spcPts val="0"/>
              </a:spcBef>
              <a:buFont typeface="+mj-lt"/>
              <a:buAutoNum type="arabicPeriod"/>
            </a:pPr>
            <a:r>
              <a:rPr lang="en-US" sz="2400" dirty="0" smtClean="0"/>
              <a:t>Scale(change size)</a:t>
            </a:r>
          </a:p>
          <a:p>
            <a:pPr marL="514350" indent="-457200">
              <a:spcBef>
                <a:spcPts val="0"/>
              </a:spcBef>
            </a:pPr>
            <a:endParaRPr lang="en-US" sz="2800" dirty="0"/>
          </a:p>
          <a:p>
            <a:pPr marL="514350" indent="-457200">
              <a:spcBef>
                <a:spcPts val="0"/>
              </a:spcBef>
            </a:pPr>
            <a:r>
              <a:rPr lang="en-US" sz="2800" dirty="0" smtClean="0"/>
              <a:t>CSS3 has two versions of transformations</a:t>
            </a:r>
          </a:p>
          <a:p>
            <a:pPr marL="914400" lvl="1" indent="-457200">
              <a:spcBef>
                <a:spcPts val="0"/>
              </a:spcBef>
              <a:buFont typeface="+mj-lt"/>
              <a:buAutoNum type="arabicPeriod"/>
            </a:pPr>
            <a:r>
              <a:rPr lang="en-US" sz="2400" dirty="0" smtClean="0"/>
              <a:t>2D transformations</a:t>
            </a:r>
          </a:p>
          <a:p>
            <a:pPr marL="914400" lvl="1" indent="-457200">
              <a:spcBef>
                <a:spcPts val="0"/>
              </a:spcBef>
              <a:buFont typeface="+mj-lt"/>
              <a:buAutoNum type="arabicPeriod"/>
            </a:pPr>
            <a:r>
              <a:rPr lang="en-US" sz="2400" dirty="0" smtClean="0"/>
              <a:t>3D transformations</a:t>
            </a:r>
          </a:p>
          <a:p>
            <a:pPr marL="57150" indent="0">
              <a:spcBef>
                <a:spcPts val="0"/>
              </a:spcBef>
              <a:buNone/>
            </a:pPr>
            <a:endParaRPr lang="en-US" sz="2800" dirty="0" smtClean="0"/>
          </a:p>
          <a:p>
            <a:pPr marL="57150" indent="0">
              <a:spcBef>
                <a:spcPts val="0"/>
              </a:spcBef>
            </a:pPr>
            <a:r>
              <a:rPr lang="en-US" sz="2400" dirty="0">
                <a:hlinkClick r:id="rId2"/>
              </a:rPr>
              <a:t>https://</a:t>
            </a:r>
            <a:r>
              <a:rPr lang="en-US" sz="2400" dirty="0" smtClean="0">
                <a:hlinkClick r:id="rId2"/>
              </a:rPr>
              <a:t>www.w3schools.com/css/css3_2dtransforms.asp</a:t>
            </a:r>
            <a:endParaRPr lang="en-US" sz="2400" dirty="0" smtClean="0"/>
          </a:p>
          <a:p>
            <a:pPr marL="57150" indent="0">
              <a:spcBef>
                <a:spcPts val="0"/>
              </a:spcBef>
            </a:pPr>
            <a:r>
              <a:rPr lang="en-US" sz="2400" dirty="0">
                <a:hlinkClick r:id="rId3"/>
              </a:rPr>
              <a:t>https://</a:t>
            </a:r>
            <a:r>
              <a:rPr lang="en-US" sz="2400" dirty="0" smtClean="0">
                <a:hlinkClick r:id="rId3"/>
              </a:rPr>
              <a:t>www.w3schools.com/css/css3_3dtransforms.asp</a:t>
            </a:r>
            <a:endParaRPr lang="en-US" sz="2400" dirty="0" smtClean="0"/>
          </a:p>
          <a:p>
            <a:pPr marL="57150" indent="0">
              <a:spcBef>
                <a:spcPts val="0"/>
              </a:spcBef>
              <a:buNone/>
            </a:pPr>
            <a:endParaRPr lang="en-US" sz="2400" dirty="0"/>
          </a:p>
        </p:txBody>
      </p:sp>
      <p:sp>
        <p:nvSpPr>
          <p:cNvPr id="4" name="Slide Number Placeholder 3"/>
          <p:cNvSpPr>
            <a:spLocks noGrp="1"/>
          </p:cNvSpPr>
          <p:nvPr>
            <p:ph type="sldNum" sz="quarter" idx="12"/>
          </p:nvPr>
        </p:nvSpPr>
        <p:spPr/>
        <p:txBody>
          <a:bodyPr/>
          <a:lstStyle/>
          <a:p>
            <a:pPr>
              <a:defRPr/>
            </a:pPr>
            <a:fld id="{F5738AF8-3236-4FFF-B3FB-11B065A5E5C2}" type="slidenum">
              <a:rPr lang="es-ES" altLang="en-US" smtClean="0"/>
              <a:pPr>
                <a:defRPr/>
              </a:pPr>
              <a:t>13</a:t>
            </a:fld>
            <a:endParaRPr lang="es-ES" altLang="en-US" dirty="0"/>
          </a:p>
        </p:txBody>
      </p:sp>
    </p:spTree>
    <p:extLst>
      <p:ext uri="{BB962C8B-B14F-4D97-AF65-F5344CB8AC3E}">
        <p14:creationId xmlns:p14="http://schemas.microsoft.com/office/powerpoint/2010/main" val="3133874444"/>
      </p:ext>
    </p:extLst>
  </p:cSld>
  <p:clrMapOvr>
    <a:masterClrMapping/>
  </p:clrMapOvr>
  <p:transition>
    <p:wip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188640"/>
            <a:ext cx="8964488" cy="1411560"/>
          </a:xfrm>
        </p:spPr>
        <p:txBody>
          <a:bodyPr/>
          <a:lstStyle/>
          <a:p>
            <a:r>
              <a:rPr lang="en-US" dirty="0" smtClean="0"/>
              <a:t>1. HTML5 media support</a:t>
            </a:r>
            <a:br>
              <a:rPr lang="en-US" dirty="0" smtClean="0"/>
            </a:br>
            <a:r>
              <a:rPr lang="en-US" dirty="0" smtClean="0"/>
              <a:t>    </a:t>
            </a:r>
            <a:r>
              <a:rPr lang="en-US" sz="3800" dirty="0" smtClean="0"/>
              <a:t>CSS3 - 2D transformation methods:</a:t>
            </a:r>
            <a:endParaRPr lang="en-US" sz="3800" dirty="0"/>
          </a:p>
        </p:txBody>
      </p:sp>
      <p:sp>
        <p:nvSpPr>
          <p:cNvPr id="4" name="Slide Number Placeholder 3"/>
          <p:cNvSpPr>
            <a:spLocks noGrp="1"/>
          </p:cNvSpPr>
          <p:nvPr>
            <p:ph type="sldNum" sz="quarter" idx="12"/>
          </p:nvPr>
        </p:nvSpPr>
        <p:spPr/>
        <p:txBody>
          <a:bodyPr/>
          <a:lstStyle/>
          <a:p>
            <a:pPr>
              <a:defRPr/>
            </a:pPr>
            <a:fld id="{F5738AF8-3236-4FFF-B3FB-11B065A5E5C2}" type="slidenum">
              <a:rPr lang="es-ES" altLang="en-US" smtClean="0"/>
              <a:pPr>
                <a:defRPr/>
              </a:pPr>
              <a:t>14</a:t>
            </a:fld>
            <a:endParaRPr lang="es-ES" altLang="en-US" dirty="0"/>
          </a:p>
        </p:txBody>
      </p:sp>
      <p:graphicFrame>
        <p:nvGraphicFramePr>
          <p:cNvPr id="6" name="Table 5"/>
          <p:cNvGraphicFramePr>
            <a:graphicFrameLocks noGrp="1"/>
          </p:cNvGraphicFramePr>
          <p:nvPr>
            <p:extLst>
              <p:ext uri="{D42A27DB-BD31-4B8C-83A1-F6EECF244321}">
                <p14:modId xmlns:p14="http://schemas.microsoft.com/office/powerpoint/2010/main" val="2817601375"/>
              </p:ext>
            </p:extLst>
          </p:nvPr>
        </p:nvGraphicFramePr>
        <p:xfrm>
          <a:off x="304800" y="1981200"/>
          <a:ext cx="8534400" cy="3850640"/>
        </p:xfrm>
        <a:graphic>
          <a:graphicData uri="http://schemas.openxmlformats.org/drawingml/2006/table">
            <a:tbl>
              <a:tblPr firstRow="1" bandRow="1">
                <a:tableStyleId>{D7AC3CCA-C797-4891-BE02-D94E43425B78}</a:tableStyleId>
              </a:tblPr>
              <a:tblGrid>
                <a:gridCol w="1527208"/>
                <a:gridCol w="7007192"/>
              </a:tblGrid>
              <a:tr h="370840">
                <a:tc>
                  <a:txBody>
                    <a:bodyPr/>
                    <a:lstStyle/>
                    <a:p>
                      <a:r>
                        <a:rPr lang="en-US" sz="1800" b="0" i="0" kern="1200" dirty="0" smtClean="0">
                          <a:solidFill>
                            <a:schemeClr val="dk1"/>
                          </a:solidFill>
                          <a:latin typeface="+mn-lt"/>
                          <a:ea typeface="+mn-ea"/>
                          <a:cs typeface="+mn-cs"/>
                        </a:rPr>
                        <a:t>translate()</a:t>
                      </a:r>
                    </a:p>
                  </a:txBody>
                  <a:tcPr/>
                </a:tc>
                <a:tc>
                  <a:txBody>
                    <a:bodyPr/>
                    <a:lstStyle/>
                    <a:p>
                      <a:r>
                        <a:rPr lang="en-US" sz="1800" b="0" i="0" kern="1200" dirty="0" smtClean="0">
                          <a:solidFill>
                            <a:schemeClr val="dk1"/>
                          </a:solidFill>
                          <a:latin typeface="+mn-lt"/>
                          <a:ea typeface="+mn-ea"/>
                          <a:cs typeface="+mn-cs"/>
                        </a:rPr>
                        <a:t>moves an element from its current position (according to the parameters given for the X-axis and the Y-axis).</a:t>
                      </a:r>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kern="1200" dirty="0" smtClean="0">
                          <a:solidFill>
                            <a:schemeClr val="dk1"/>
                          </a:solidFill>
                          <a:latin typeface="+mn-lt"/>
                          <a:ea typeface="+mn-ea"/>
                          <a:cs typeface="+mn-cs"/>
                        </a:rPr>
                        <a:t>rotate()</a:t>
                      </a:r>
                    </a:p>
                  </a:txBody>
                  <a:tcPr/>
                </a:tc>
                <a:tc>
                  <a:txBody>
                    <a:bodyPr/>
                    <a:lstStyle/>
                    <a:p>
                      <a:r>
                        <a:rPr lang="en-US" sz="1800" b="0" i="0" kern="1200" dirty="0" smtClean="0">
                          <a:solidFill>
                            <a:schemeClr val="dk1"/>
                          </a:solidFill>
                          <a:latin typeface="+mn-lt"/>
                          <a:ea typeface="+mn-ea"/>
                          <a:cs typeface="+mn-cs"/>
                        </a:rPr>
                        <a:t>rotates an element clockwise or counter-clockwise according to a given degree</a:t>
                      </a:r>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kern="1200" dirty="0" smtClean="0">
                          <a:solidFill>
                            <a:schemeClr val="dk1"/>
                          </a:solidFill>
                          <a:latin typeface="+mn-lt"/>
                          <a:ea typeface="+mn-ea"/>
                          <a:cs typeface="+mn-cs"/>
                        </a:rPr>
                        <a:t>scale()</a:t>
                      </a:r>
                    </a:p>
                  </a:txBody>
                  <a:tcPr/>
                </a:tc>
                <a:tc>
                  <a:txBody>
                    <a:bodyPr/>
                    <a:lstStyle/>
                    <a:p>
                      <a:r>
                        <a:rPr lang="en-US" sz="1800" b="0" i="0" kern="1200" dirty="0" smtClean="0">
                          <a:solidFill>
                            <a:schemeClr val="dk1"/>
                          </a:solidFill>
                          <a:latin typeface="+mn-lt"/>
                          <a:ea typeface="+mn-ea"/>
                          <a:cs typeface="+mn-cs"/>
                        </a:rPr>
                        <a:t>increases or decreases the size of an element (according to the parameters given for the width and height)</a:t>
                      </a:r>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kern="1200" dirty="0" smtClean="0">
                          <a:solidFill>
                            <a:schemeClr val="dk1"/>
                          </a:solidFill>
                          <a:latin typeface="+mn-lt"/>
                          <a:ea typeface="+mn-ea"/>
                          <a:cs typeface="+mn-cs"/>
                        </a:rPr>
                        <a:t>skewY()</a:t>
                      </a:r>
                    </a:p>
                  </a:txBody>
                  <a:tcPr/>
                </a:tc>
                <a:tc>
                  <a:txBody>
                    <a:bodyPr/>
                    <a:lstStyle/>
                    <a:p>
                      <a:r>
                        <a:rPr lang="en-US" sz="1800" b="0" i="0" kern="1200" dirty="0" smtClean="0">
                          <a:solidFill>
                            <a:schemeClr val="dk1"/>
                          </a:solidFill>
                          <a:latin typeface="+mn-lt"/>
                          <a:ea typeface="+mn-ea"/>
                          <a:cs typeface="+mn-cs"/>
                        </a:rPr>
                        <a:t>method skews an element along the X-axis by the given angle.</a:t>
                      </a: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kern="1200" dirty="0" smtClean="0">
                          <a:solidFill>
                            <a:schemeClr val="dk1"/>
                          </a:solidFill>
                          <a:latin typeface="+mn-lt"/>
                          <a:ea typeface="+mn-ea"/>
                          <a:cs typeface="+mn-cs"/>
                        </a:rPr>
                        <a:t>skewY()</a:t>
                      </a:r>
                    </a:p>
                  </a:txBody>
                  <a:tcPr/>
                </a:tc>
                <a:tc>
                  <a:txBody>
                    <a:bodyPr/>
                    <a:lstStyle/>
                    <a:p>
                      <a:r>
                        <a:rPr lang="en-US" sz="1800" b="0" i="0" kern="1200" dirty="0" smtClean="0">
                          <a:solidFill>
                            <a:schemeClr val="dk1"/>
                          </a:solidFill>
                          <a:latin typeface="+mn-lt"/>
                          <a:ea typeface="+mn-ea"/>
                          <a:cs typeface="+mn-cs"/>
                        </a:rPr>
                        <a:t>method skews an element along the Y-axis by the given angle</a:t>
                      </a:r>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kern="1200" dirty="0" smtClean="0">
                          <a:solidFill>
                            <a:schemeClr val="dk1"/>
                          </a:solidFill>
                          <a:latin typeface="+mn-lt"/>
                          <a:ea typeface="+mn-ea"/>
                          <a:cs typeface="+mn-cs"/>
                        </a:rPr>
                        <a:t>matrix()</a:t>
                      </a:r>
                    </a:p>
                  </a:txBody>
                  <a:tcPr/>
                </a:tc>
                <a:tc>
                  <a:txBody>
                    <a:bodyPr/>
                    <a:lstStyle/>
                    <a:p>
                      <a:r>
                        <a:rPr lang="en-US" sz="1800" b="0" i="0" kern="1200" dirty="0" smtClean="0">
                          <a:solidFill>
                            <a:schemeClr val="dk1"/>
                          </a:solidFill>
                          <a:latin typeface="+mn-lt"/>
                          <a:ea typeface="+mn-ea"/>
                          <a:cs typeface="+mn-cs"/>
                        </a:rPr>
                        <a:t>combines all the 2D transform methods into one.</a:t>
                      </a:r>
                    </a:p>
                    <a:p>
                      <a:r>
                        <a:rPr lang="en-US" sz="1800" b="0" i="0" kern="1200" dirty="0" smtClean="0">
                          <a:solidFill>
                            <a:schemeClr val="dk1"/>
                          </a:solidFill>
                          <a:latin typeface="+mn-lt"/>
                          <a:ea typeface="+mn-ea"/>
                          <a:cs typeface="+mn-cs"/>
                        </a:rPr>
                        <a:t>The matrix() method take six parameters, containing mathematic functions, which allows you to rotate, scale, move (translate), and skew elements</a:t>
                      </a:r>
                    </a:p>
                  </a:txBody>
                  <a:tcPr/>
                </a:tc>
              </a:tr>
            </a:tbl>
          </a:graphicData>
        </a:graphic>
      </p:graphicFrame>
    </p:spTree>
    <p:extLst>
      <p:ext uri="{BB962C8B-B14F-4D97-AF65-F5344CB8AC3E}">
        <p14:creationId xmlns:p14="http://schemas.microsoft.com/office/powerpoint/2010/main" val="3059032707"/>
      </p:ext>
    </p:extLst>
  </p:cSld>
  <p:clrMapOvr>
    <a:masterClrMapping/>
  </p:clrMapOvr>
  <p:transition>
    <p:wip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76200"/>
            <a:ext cx="6705600" cy="6781800"/>
          </a:xfrm>
          <a:solidFill>
            <a:schemeClr val="bg1"/>
          </a:solidFill>
        </p:spPr>
        <p:txBody>
          <a:bodyPr>
            <a:noAutofit/>
          </a:bodyPr>
          <a:lstStyle/>
          <a:p>
            <a:pPr>
              <a:buNone/>
            </a:pPr>
            <a:r>
              <a:rPr lang="en-US" sz="1100" dirty="0" smtClean="0"/>
              <a:t>&lt;!DOCTYPE html&gt;</a:t>
            </a:r>
          </a:p>
          <a:p>
            <a:pPr>
              <a:buNone/>
            </a:pPr>
            <a:r>
              <a:rPr lang="en-US" sz="1100" dirty="0" smtClean="0"/>
              <a:t>&lt;html&gt;</a:t>
            </a:r>
          </a:p>
          <a:p>
            <a:pPr>
              <a:buNone/>
            </a:pPr>
            <a:r>
              <a:rPr lang="en-US" sz="1100" dirty="0" smtClean="0"/>
              <a:t>&lt;head&gt;</a:t>
            </a:r>
          </a:p>
          <a:p>
            <a:pPr>
              <a:buNone/>
            </a:pPr>
            <a:r>
              <a:rPr lang="en-US" sz="1100" dirty="0" smtClean="0"/>
              <a:t>&lt;style&gt;</a:t>
            </a:r>
          </a:p>
          <a:p>
            <a:pPr>
              <a:buNone/>
            </a:pPr>
            <a:r>
              <a:rPr lang="en-US" sz="1100" dirty="0" smtClean="0"/>
              <a:t>div {</a:t>
            </a:r>
          </a:p>
          <a:p>
            <a:pPr>
              <a:buNone/>
            </a:pPr>
            <a:r>
              <a:rPr lang="en-US" sz="1100" dirty="0" smtClean="0"/>
              <a:t>    width: 300px;</a:t>
            </a:r>
          </a:p>
          <a:p>
            <a:pPr>
              <a:buNone/>
            </a:pPr>
            <a:r>
              <a:rPr lang="en-US" sz="1100" dirty="0" smtClean="0"/>
              <a:t>    height: 100px;</a:t>
            </a:r>
          </a:p>
          <a:p>
            <a:pPr>
              <a:buNone/>
            </a:pPr>
            <a:r>
              <a:rPr lang="en-US" sz="1100" dirty="0" smtClean="0"/>
              <a:t>    background-color: yellow;</a:t>
            </a:r>
          </a:p>
          <a:p>
            <a:pPr>
              <a:buNone/>
            </a:pPr>
            <a:r>
              <a:rPr lang="en-US" sz="1100" dirty="0" smtClean="0"/>
              <a:t>    border: 1px solid black;</a:t>
            </a:r>
          </a:p>
          <a:p>
            <a:pPr>
              <a:buNone/>
            </a:pPr>
            <a:r>
              <a:rPr lang="en-US" sz="1100" dirty="0" smtClean="0"/>
              <a:t>}</a:t>
            </a:r>
          </a:p>
          <a:p>
            <a:pPr>
              <a:buNone/>
            </a:pPr>
            <a:r>
              <a:rPr lang="en-US" sz="1100" dirty="0" smtClean="0"/>
              <a:t>#myDiv {</a:t>
            </a:r>
          </a:p>
          <a:p>
            <a:pPr>
              <a:buNone/>
            </a:pPr>
            <a:r>
              <a:rPr lang="en-US" sz="1100" dirty="0" smtClean="0"/>
              <a:t>    transform: rotateZ(90deg); </a:t>
            </a:r>
          </a:p>
          <a:p>
            <a:pPr>
              <a:buNone/>
            </a:pPr>
            <a:r>
              <a:rPr lang="en-US" sz="1100" dirty="0" smtClean="0"/>
              <a:t>}</a:t>
            </a:r>
          </a:p>
          <a:p>
            <a:pPr>
              <a:buNone/>
            </a:pPr>
            <a:r>
              <a:rPr lang="en-US" sz="1100" dirty="0" smtClean="0"/>
              <a:t>#myDiv1 {</a:t>
            </a:r>
          </a:p>
          <a:p>
            <a:pPr>
              <a:buNone/>
            </a:pPr>
            <a:r>
              <a:rPr lang="en-US" sz="1100" dirty="0" smtClean="0"/>
              <a:t>    transform: rotateZ(180deg); </a:t>
            </a:r>
          </a:p>
          <a:p>
            <a:pPr>
              <a:buNone/>
            </a:pPr>
            <a:r>
              <a:rPr lang="en-US" sz="1100" dirty="0" smtClean="0"/>
              <a:t>}</a:t>
            </a:r>
          </a:p>
          <a:p>
            <a:pPr>
              <a:buNone/>
            </a:pPr>
            <a:r>
              <a:rPr lang="en-US" sz="1100" dirty="0" smtClean="0"/>
              <a:t>&lt;/style&gt;</a:t>
            </a:r>
          </a:p>
          <a:p>
            <a:pPr>
              <a:buNone/>
            </a:pPr>
            <a:r>
              <a:rPr lang="en-US" sz="1100" dirty="0" smtClean="0"/>
              <a:t>&lt;/head&gt;</a:t>
            </a:r>
          </a:p>
          <a:p>
            <a:pPr>
              <a:buNone/>
            </a:pPr>
            <a:r>
              <a:rPr lang="en-US" sz="1100" dirty="0" smtClean="0"/>
              <a:t>&lt;body&gt;</a:t>
            </a:r>
          </a:p>
          <a:p>
            <a:pPr>
              <a:buNone/>
            </a:pPr>
            <a:r>
              <a:rPr lang="en-US" sz="1100" dirty="0" smtClean="0"/>
              <a:t>&lt;h1&gt;The rotateZ() Method&lt;/h1&gt;</a:t>
            </a:r>
          </a:p>
          <a:p>
            <a:pPr>
              <a:buNone/>
            </a:pPr>
            <a:r>
              <a:rPr lang="en-US" sz="1100" dirty="0" smtClean="0"/>
              <a:t>&lt;p&gt;The rotateZ() method rotates an element around its Z-axis at a given degree.&lt;/p&gt;</a:t>
            </a:r>
          </a:p>
          <a:p>
            <a:pPr>
              <a:buNone/>
            </a:pPr>
            <a:r>
              <a:rPr lang="en-US" sz="1100" dirty="0" smtClean="0"/>
              <a:t>&lt;div&gt;</a:t>
            </a:r>
          </a:p>
          <a:p>
            <a:pPr>
              <a:buNone/>
            </a:pPr>
            <a:r>
              <a:rPr lang="en-US" sz="1100" dirty="0" smtClean="0"/>
              <a:t>This a normal div element.</a:t>
            </a:r>
          </a:p>
          <a:p>
            <a:pPr>
              <a:buNone/>
            </a:pPr>
            <a:r>
              <a:rPr lang="en-US" sz="1100" dirty="0" smtClean="0"/>
              <a:t>&lt;/div&gt;</a:t>
            </a:r>
          </a:p>
          <a:p>
            <a:pPr>
              <a:buNone/>
            </a:pPr>
            <a:r>
              <a:rPr lang="en-US" sz="1100" dirty="0" smtClean="0"/>
              <a:t>&lt;div id="myDiv"&gt;</a:t>
            </a:r>
          </a:p>
          <a:p>
            <a:pPr>
              <a:buNone/>
            </a:pPr>
            <a:r>
              <a:rPr lang="en-US" sz="1100" dirty="0" smtClean="0"/>
              <a:t>This div element is rotated 90 degrees.</a:t>
            </a:r>
          </a:p>
          <a:p>
            <a:pPr>
              <a:buNone/>
            </a:pPr>
            <a:r>
              <a:rPr lang="en-US" sz="1100" dirty="0" smtClean="0"/>
              <a:t>&lt;/div&gt;</a:t>
            </a:r>
          </a:p>
          <a:p>
            <a:pPr>
              <a:buNone/>
            </a:pPr>
            <a:r>
              <a:rPr lang="en-US" sz="1100" dirty="0" smtClean="0"/>
              <a:t>&lt;div id="myDiv1"&gt;</a:t>
            </a:r>
          </a:p>
          <a:p>
            <a:pPr>
              <a:buNone/>
            </a:pPr>
            <a:r>
              <a:rPr lang="en-US" sz="1100" dirty="0" smtClean="0"/>
              <a:t>This div element is rotated 180 degrees.</a:t>
            </a:r>
          </a:p>
          <a:p>
            <a:pPr>
              <a:buNone/>
            </a:pPr>
            <a:r>
              <a:rPr lang="en-US" sz="1100" dirty="0" smtClean="0"/>
              <a:t>&lt;/div&gt;</a:t>
            </a:r>
          </a:p>
          <a:p>
            <a:pPr>
              <a:buNone/>
            </a:pPr>
            <a:r>
              <a:rPr lang="en-US" sz="1100" dirty="0" smtClean="0"/>
              <a:t>&lt;p&gt;&lt;b&gt;Note:&lt;/b&gt; Internet Explorer 9 (and  earlier versions) does not support the rotateZ() method.&lt;/p&gt;</a:t>
            </a:r>
          </a:p>
          <a:p>
            <a:pPr>
              <a:buNone/>
            </a:pPr>
            <a:r>
              <a:rPr lang="en-US" sz="1100" dirty="0" smtClean="0"/>
              <a:t>&lt;/body&gt;</a:t>
            </a:r>
          </a:p>
          <a:p>
            <a:pPr>
              <a:buNone/>
            </a:pPr>
            <a:r>
              <a:rPr lang="en-US" sz="1100" dirty="0" smtClean="0"/>
              <a:t>&lt;/html&gt;</a:t>
            </a:r>
            <a:endParaRPr lang="en-US" sz="1100" dirty="0" smtClean="0"/>
          </a:p>
        </p:txBody>
      </p:sp>
      <p:sp>
        <p:nvSpPr>
          <p:cNvPr id="4" name="Slide Number Placeholder 3"/>
          <p:cNvSpPr>
            <a:spLocks noGrp="1"/>
          </p:cNvSpPr>
          <p:nvPr>
            <p:ph type="sldNum" sz="quarter" idx="12"/>
          </p:nvPr>
        </p:nvSpPr>
        <p:spPr/>
        <p:txBody>
          <a:bodyPr/>
          <a:lstStyle/>
          <a:p>
            <a:pPr>
              <a:defRPr/>
            </a:pPr>
            <a:fld id="{F5738AF8-3236-4FFF-B3FB-11B065A5E5C2}" type="slidenum">
              <a:rPr lang="es-ES" altLang="en-US" smtClean="0"/>
              <a:pPr>
                <a:defRPr/>
              </a:pPr>
              <a:t>15</a:t>
            </a:fld>
            <a:endParaRPr lang="es-ES" altLang="en-US" dirty="0"/>
          </a:p>
        </p:txBody>
      </p:sp>
      <p:cxnSp>
        <p:nvCxnSpPr>
          <p:cNvPr id="6" name="Straight Arrow Connector 5"/>
          <p:cNvCxnSpPr/>
          <p:nvPr/>
        </p:nvCxnSpPr>
        <p:spPr>
          <a:xfrm>
            <a:off x="2209800" y="1676400"/>
            <a:ext cx="3886200" cy="1588"/>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a:off x="2133600" y="3048000"/>
            <a:ext cx="3886200" cy="1588"/>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pic>
        <p:nvPicPr>
          <p:cNvPr id="29698" name="Picture 2"/>
          <p:cNvPicPr>
            <a:picLocks noChangeAspect="1" noChangeArrowheads="1"/>
          </p:cNvPicPr>
          <p:nvPr/>
        </p:nvPicPr>
        <p:blipFill>
          <a:blip r:embed="rId2"/>
          <a:srcRect/>
          <a:stretch>
            <a:fillRect/>
          </a:stretch>
        </p:blipFill>
        <p:spPr bwMode="auto">
          <a:xfrm>
            <a:off x="6096000" y="685800"/>
            <a:ext cx="2762250" cy="2923871"/>
          </a:xfrm>
          <a:prstGeom prst="rect">
            <a:avLst/>
          </a:prstGeom>
          <a:noFill/>
          <a:ln w="9525">
            <a:noFill/>
            <a:miter lim="800000"/>
            <a:headEnd/>
            <a:tailEnd/>
          </a:ln>
          <a:effectLst/>
        </p:spPr>
      </p:pic>
      <p:cxnSp>
        <p:nvCxnSpPr>
          <p:cNvPr id="8" name="Straight Arrow Connector 7"/>
          <p:cNvCxnSpPr/>
          <p:nvPr/>
        </p:nvCxnSpPr>
        <p:spPr>
          <a:xfrm>
            <a:off x="2209800" y="2438400"/>
            <a:ext cx="4572000" cy="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7981087" y="158172"/>
            <a:ext cx="877163" cy="369332"/>
          </a:xfrm>
          <a:prstGeom prst="rect">
            <a:avLst/>
          </a:prstGeom>
          <a:solidFill>
            <a:schemeClr val="bg1"/>
          </a:solidFill>
        </p:spPr>
        <p:txBody>
          <a:bodyPr wrap="none">
            <a:spAutoFit/>
          </a:bodyPr>
          <a:lstStyle/>
          <a:p>
            <a:r>
              <a:rPr lang="en-US" dirty="0" smtClean="0"/>
              <a:t>Output</a:t>
            </a:r>
            <a:endParaRPr lang="en-US" dirty="0"/>
          </a:p>
        </p:txBody>
      </p:sp>
      <p:sp>
        <p:nvSpPr>
          <p:cNvPr id="2" name="Rectangle 1"/>
          <p:cNvSpPr/>
          <p:nvPr/>
        </p:nvSpPr>
        <p:spPr>
          <a:xfrm>
            <a:off x="4438466" y="120928"/>
            <a:ext cx="2343334" cy="369332"/>
          </a:xfrm>
          <a:prstGeom prst="rect">
            <a:avLst/>
          </a:prstGeom>
        </p:spPr>
        <p:txBody>
          <a:bodyPr wrap="none">
            <a:spAutoFit/>
          </a:bodyPr>
          <a:lstStyle/>
          <a:p>
            <a:r>
              <a:rPr lang="en-US" dirty="0"/>
              <a:t>Transformations.html</a:t>
            </a:r>
          </a:p>
        </p:txBody>
      </p:sp>
    </p:spTree>
  </p:cSld>
  <p:clrMapOvr>
    <a:masterClrMapping/>
  </p:clrMapOvr>
  <p:transition>
    <p:wip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 HTML5 media support</a:t>
            </a:r>
            <a:br>
              <a:rPr lang="en-US" dirty="0" smtClean="0"/>
            </a:br>
            <a:r>
              <a:rPr lang="en-US" dirty="0" smtClean="0"/>
              <a:t>    CSS3 - Animations</a:t>
            </a:r>
            <a:endParaRPr lang="en-US" dirty="0"/>
          </a:p>
        </p:txBody>
      </p:sp>
      <p:sp>
        <p:nvSpPr>
          <p:cNvPr id="5" name="Content Placeholder 4"/>
          <p:cNvSpPr>
            <a:spLocks noGrp="1"/>
          </p:cNvSpPr>
          <p:nvPr>
            <p:ph idx="1"/>
          </p:nvPr>
        </p:nvSpPr>
        <p:spPr/>
        <p:txBody>
          <a:bodyPr/>
          <a:lstStyle/>
          <a:p>
            <a:r>
              <a:rPr lang="en-US" dirty="0" smtClean="0"/>
              <a:t>CSS3 animations allow to animate content</a:t>
            </a:r>
          </a:p>
          <a:p>
            <a:r>
              <a:rPr lang="en-US" dirty="0" smtClean="0"/>
              <a:t>It uses keyframe animation</a:t>
            </a:r>
          </a:p>
          <a:p>
            <a:pPr lvl="1"/>
            <a:r>
              <a:rPr lang="en-US" dirty="0" smtClean="0"/>
              <a:t>You can define a set of keyframes by specifying a name using the </a:t>
            </a:r>
            <a:r>
              <a:rPr lang="en-US" b="1" dirty="0"/>
              <a:t>@keyframes</a:t>
            </a:r>
            <a:endParaRPr lang="en-US" b="1" dirty="0" smtClean="0"/>
          </a:p>
          <a:p>
            <a:pPr lvl="1"/>
            <a:r>
              <a:rPr lang="en-US" dirty="0" smtClean="0"/>
              <a:t>Then that keyframe set can be used by setting the </a:t>
            </a:r>
            <a:r>
              <a:rPr lang="en-US" b="1" dirty="0" smtClean="0"/>
              <a:t>animation-name</a:t>
            </a:r>
            <a:r>
              <a:rPr lang="en-US" dirty="0" smtClean="0"/>
              <a:t> rule</a:t>
            </a:r>
          </a:p>
          <a:p>
            <a:endParaRPr lang="en-US" dirty="0"/>
          </a:p>
          <a:p>
            <a:pPr marL="0" indent="0">
              <a:buNone/>
            </a:pPr>
            <a:r>
              <a:rPr lang="en-US" sz="2800" dirty="0">
                <a:hlinkClick r:id="rId2"/>
              </a:rPr>
              <a:t>https://</a:t>
            </a:r>
            <a:r>
              <a:rPr lang="en-US" sz="2800" dirty="0" smtClean="0">
                <a:hlinkClick r:id="rId2"/>
              </a:rPr>
              <a:t>www.w3schools.com/css/css3_animations.asp</a:t>
            </a:r>
            <a:endParaRPr lang="en-US" sz="2800" dirty="0" smtClean="0"/>
          </a:p>
          <a:p>
            <a:pPr marL="0" indent="0">
              <a:buNone/>
            </a:pPr>
            <a:endParaRPr lang="en-US" dirty="0"/>
          </a:p>
        </p:txBody>
      </p:sp>
      <p:sp>
        <p:nvSpPr>
          <p:cNvPr id="4" name="Slide Number Placeholder 3"/>
          <p:cNvSpPr>
            <a:spLocks noGrp="1"/>
          </p:cNvSpPr>
          <p:nvPr>
            <p:ph type="sldNum" sz="quarter" idx="12"/>
          </p:nvPr>
        </p:nvSpPr>
        <p:spPr/>
        <p:txBody>
          <a:bodyPr/>
          <a:lstStyle/>
          <a:p>
            <a:pPr>
              <a:defRPr/>
            </a:pPr>
            <a:fld id="{F5738AF8-3236-4FFF-B3FB-11B065A5E5C2}" type="slidenum">
              <a:rPr lang="es-ES" altLang="en-US" smtClean="0"/>
              <a:pPr>
                <a:defRPr/>
              </a:pPr>
              <a:t>16</a:t>
            </a:fld>
            <a:endParaRPr lang="es-ES" altLang="en-US" dirty="0"/>
          </a:p>
        </p:txBody>
      </p:sp>
    </p:spTree>
    <p:extLst>
      <p:ext uri="{BB962C8B-B14F-4D97-AF65-F5344CB8AC3E}">
        <p14:creationId xmlns:p14="http://schemas.microsoft.com/office/powerpoint/2010/main" val="26969673"/>
      </p:ext>
    </p:extLst>
  </p:cSld>
  <p:clrMapOvr>
    <a:masterClrMapping/>
  </p:clrMapOvr>
  <p:transition>
    <p:wip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 HTML5 media support</a:t>
            </a:r>
            <a:br>
              <a:rPr lang="en-US" dirty="0" smtClean="0"/>
            </a:br>
            <a:r>
              <a:rPr lang="en-US" dirty="0" smtClean="0"/>
              <a:t>CSS3 - Animations</a:t>
            </a:r>
            <a:endParaRPr lang="en-US" dirty="0"/>
          </a:p>
        </p:txBody>
      </p:sp>
      <p:sp>
        <p:nvSpPr>
          <p:cNvPr id="5" name="Content Placeholder 4"/>
          <p:cNvSpPr>
            <a:spLocks noGrp="1"/>
          </p:cNvSpPr>
          <p:nvPr>
            <p:ph idx="1"/>
          </p:nvPr>
        </p:nvSpPr>
        <p:spPr>
          <a:xfrm>
            <a:off x="76200" y="76199"/>
            <a:ext cx="7696200" cy="6705601"/>
          </a:xfrm>
          <a:solidFill>
            <a:schemeClr val="bg1"/>
          </a:solidFill>
        </p:spPr>
        <p:txBody>
          <a:bodyPr>
            <a:noAutofit/>
          </a:bodyPr>
          <a:lstStyle/>
          <a:p>
            <a:pPr marL="0" indent="0">
              <a:buNone/>
            </a:pPr>
            <a:r>
              <a:rPr lang="en-US" sz="1400" dirty="0" smtClean="0"/>
              <a:t>&lt;!DOCTYPE html&gt;</a:t>
            </a:r>
          </a:p>
          <a:p>
            <a:pPr marL="0" indent="0">
              <a:buNone/>
            </a:pPr>
            <a:r>
              <a:rPr lang="en-US" sz="1400" dirty="0" smtClean="0"/>
              <a:t>&lt;html&gt;</a:t>
            </a:r>
          </a:p>
          <a:p>
            <a:pPr marL="0" indent="0">
              <a:buNone/>
            </a:pPr>
            <a:r>
              <a:rPr lang="en-US" sz="1400" dirty="0" smtClean="0"/>
              <a:t>&lt;head&gt;</a:t>
            </a:r>
          </a:p>
          <a:p>
            <a:pPr marL="0" indent="0">
              <a:buNone/>
            </a:pPr>
            <a:r>
              <a:rPr lang="en-US" sz="1400" dirty="0" smtClean="0"/>
              <a:t>&lt;style&gt; </a:t>
            </a:r>
          </a:p>
          <a:p>
            <a:pPr marL="0" indent="0">
              <a:buNone/>
            </a:pPr>
            <a:r>
              <a:rPr lang="en-US" sz="1400" dirty="0" smtClean="0"/>
              <a:t>div {</a:t>
            </a:r>
          </a:p>
          <a:p>
            <a:pPr marL="0" indent="0">
              <a:buNone/>
            </a:pPr>
            <a:r>
              <a:rPr lang="en-US" sz="1400" dirty="0" smtClean="0"/>
              <a:t>    width: 100px;</a:t>
            </a:r>
          </a:p>
          <a:p>
            <a:pPr marL="0" indent="0">
              <a:buNone/>
            </a:pPr>
            <a:r>
              <a:rPr lang="en-US" sz="1400" dirty="0" smtClean="0"/>
              <a:t>    height: 100px;</a:t>
            </a:r>
          </a:p>
          <a:p>
            <a:pPr marL="0" indent="0">
              <a:buNone/>
            </a:pPr>
            <a:r>
              <a:rPr lang="en-US" sz="1400" dirty="0" smtClean="0"/>
              <a:t>    background-color: red;</a:t>
            </a:r>
          </a:p>
          <a:p>
            <a:pPr marL="0" indent="0">
              <a:buNone/>
            </a:pPr>
            <a:r>
              <a:rPr lang="en-US" sz="1400" dirty="0" smtClean="0"/>
              <a:t>    position: relative;</a:t>
            </a:r>
          </a:p>
          <a:p>
            <a:pPr marL="0" indent="0">
              <a:buNone/>
            </a:pPr>
            <a:r>
              <a:rPr lang="en-US" sz="1400" dirty="0" smtClean="0"/>
              <a:t>    animation-name: example;</a:t>
            </a:r>
          </a:p>
          <a:p>
            <a:pPr marL="0" indent="0">
              <a:buNone/>
            </a:pPr>
            <a:r>
              <a:rPr lang="en-US" sz="1400" dirty="0" smtClean="0"/>
              <a:t>    animation-duration: 4s;</a:t>
            </a:r>
          </a:p>
          <a:p>
            <a:pPr marL="0" indent="0">
              <a:buNone/>
            </a:pPr>
            <a:r>
              <a:rPr lang="en-US" sz="1400" dirty="0" smtClean="0"/>
              <a:t>}</a:t>
            </a:r>
          </a:p>
          <a:p>
            <a:pPr marL="0" indent="0">
              <a:buNone/>
            </a:pPr>
            <a:r>
              <a:rPr lang="en-US" sz="1400" dirty="0" smtClean="0"/>
              <a:t>@keyframes example {</a:t>
            </a:r>
          </a:p>
          <a:p>
            <a:pPr marL="0" indent="0">
              <a:buNone/>
            </a:pPr>
            <a:r>
              <a:rPr lang="en-US" sz="1400" dirty="0" smtClean="0"/>
              <a:t>    0%   {background-color:red; left:0px; top:0px;}</a:t>
            </a:r>
          </a:p>
          <a:p>
            <a:pPr marL="0" indent="0">
              <a:buNone/>
            </a:pPr>
            <a:r>
              <a:rPr lang="en-US" sz="1400" dirty="0" smtClean="0"/>
              <a:t>    25%  {background-color:yellow; left:200px; top:0px;}</a:t>
            </a:r>
          </a:p>
          <a:p>
            <a:pPr marL="0" indent="0">
              <a:buNone/>
            </a:pPr>
            <a:r>
              <a:rPr lang="en-US" sz="1400" dirty="0" smtClean="0"/>
              <a:t>    50%  {background-color:blue; left:200px; top:200px;}</a:t>
            </a:r>
          </a:p>
          <a:p>
            <a:pPr marL="0" indent="0">
              <a:buNone/>
            </a:pPr>
            <a:r>
              <a:rPr lang="en-US" sz="1400" dirty="0" smtClean="0"/>
              <a:t>    75%  {background-color:green; left:0px; top:200px;}</a:t>
            </a:r>
          </a:p>
          <a:p>
            <a:pPr marL="0" indent="0">
              <a:buNone/>
            </a:pPr>
            <a:r>
              <a:rPr lang="en-US" sz="1400" dirty="0" smtClean="0"/>
              <a:t>    100% {background-color:red; left:0px; top:0px;}</a:t>
            </a:r>
          </a:p>
          <a:p>
            <a:pPr marL="0" indent="0">
              <a:buNone/>
            </a:pPr>
            <a:r>
              <a:rPr lang="en-US" sz="1400" dirty="0" smtClean="0"/>
              <a:t>}</a:t>
            </a:r>
          </a:p>
          <a:p>
            <a:pPr marL="0" indent="0">
              <a:buNone/>
            </a:pPr>
            <a:r>
              <a:rPr lang="en-US" sz="1400" dirty="0" smtClean="0"/>
              <a:t>&lt;/style&gt;</a:t>
            </a:r>
          </a:p>
          <a:p>
            <a:pPr marL="0" indent="0">
              <a:buNone/>
            </a:pPr>
            <a:r>
              <a:rPr lang="en-US" sz="1400" dirty="0" smtClean="0"/>
              <a:t>&lt;/head&gt;</a:t>
            </a:r>
          </a:p>
          <a:p>
            <a:pPr marL="0" indent="0">
              <a:buNone/>
            </a:pPr>
            <a:r>
              <a:rPr lang="en-US" sz="1400" dirty="0" smtClean="0"/>
              <a:t>&lt;body&gt;</a:t>
            </a:r>
          </a:p>
          <a:p>
            <a:pPr marL="0" indent="0">
              <a:buNone/>
            </a:pPr>
            <a:r>
              <a:rPr lang="en-US" sz="1400" dirty="0" smtClean="0"/>
              <a:t>&lt;p&gt;&lt;b&gt;Note:&lt;/b&gt; This example does not work in Internet Explorer 9 and earlier versions.&lt;/p&gt;</a:t>
            </a:r>
          </a:p>
          <a:p>
            <a:pPr marL="0" indent="0">
              <a:buNone/>
            </a:pPr>
            <a:r>
              <a:rPr lang="en-US" sz="1400" dirty="0" smtClean="0"/>
              <a:t>&lt;div&gt;&lt;/div&gt;</a:t>
            </a:r>
          </a:p>
          <a:p>
            <a:pPr marL="0" indent="0">
              <a:buNone/>
            </a:pPr>
            <a:r>
              <a:rPr lang="en-US" sz="1400" dirty="0" smtClean="0"/>
              <a:t>&lt;/body&gt;</a:t>
            </a:r>
          </a:p>
          <a:p>
            <a:pPr marL="0" indent="0">
              <a:buNone/>
            </a:pPr>
            <a:r>
              <a:rPr lang="en-US" sz="1400" dirty="0" smtClean="0"/>
              <a:t>&lt;/html&gt;</a:t>
            </a:r>
            <a:endParaRPr lang="en-US" sz="1400" dirty="0"/>
          </a:p>
        </p:txBody>
      </p:sp>
      <p:sp>
        <p:nvSpPr>
          <p:cNvPr id="4" name="Slide Number Placeholder 3"/>
          <p:cNvSpPr>
            <a:spLocks noGrp="1"/>
          </p:cNvSpPr>
          <p:nvPr>
            <p:ph type="sldNum" sz="quarter" idx="12"/>
          </p:nvPr>
        </p:nvSpPr>
        <p:spPr/>
        <p:txBody>
          <a:bodyPr/>
          <a:lstStyle/>
          <a:p>
            <a:pPr>
              <a:defRPr/>
            </a:pPr>
            <a:fld id="{F5738AF8-3236-4FFF-B3FB-11B065A5E5C2}" type="slidenum">
              <a:rPr lang="es-ES" altLang="en-US" smtClean="0"/>
              <a:pPr>
                <a:defRPr/>
              </a:pPr>
              <a:t>17</a:t>
            </a:fld>
            <a:endParaRPr lang="es-ES" altLang="en-US" dirty="0"/>
          </a:p>
        </p:txBody>
      </p:sp>
      <p:sp>
        <p:nvSpPr>
          <p:cNvPr id="6" name="Rectangle 5"/>
          <p:cNvSpPr/>
          <p:nvPr/>
        </p:nvSpPr>
        <p:spPr>
          <a:xfrm>
            <a:off x="5181600" y="304800"/>
            <a:ext cx="2441759" cy="369332"/>
          </a:xfrm>
          <a:prstGeom prst="rect">
            <a:avLst/>
          </a:prstGeom>
        </p:spPr>
        <p:txBody>
          <a:bodyPr wrap="none">
            <a:spAutoFit/>
          </a:bodyPr>
          <a:lstStyle/>
          <a:p>
            <a:r>
              <a:rPr lang="en-US" dirty="0" smtClean="0"/>
              <a:t>Demo: Animation.html</a:t>
            </a:r>
            <a:endParaRPr lang="en-US" dirty="0"/>
          </a:p>
        </p:txBody>
      </p:sp>
    </p:spTree>
    <p:extLst>
      <p:ext uri="{BB962C8B-B14F-4D97-AF65-F5344CB8AC3E}">
        <p14:creationId xmlns:p14="http://schemas.microsoft.com/office/powerpoint/2010/main" val="3294107591"/>
      </p:ext>
    </p:extLst>
  </p:cSld>
  <p:clrMapOvr>
    <a:masterClrMapping/>
  </p:clrMapOvr>
  <p:transition>
    <p:wip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 Responsive web design</a:t>
            </a:r>
          </a:p>
        </p:txBody>
      </p:sp>
      <p:sp>
        <p:nvSpPr>
          <p:cNvPr id="3" name="Content Placeholder 2"/>
          <p:cNvSpPr>
            <a:spLocks noGrp="1"/>
          </p:cNvSpPr>
          <p:nvPr>
            <p:ph idx="1"/>
          </p:nvPr>
        </p:nvSpPr>
        <p:spPr/>
        <p:txBody>
          <a:bodyPr/>
          <a:lstStyle/>
          <a:p>
            <a:r>
              <a:rPr lang="en-US" dirty="0" smtClean="0"/>
              <a:t>The web is not fixed width</a:t>
            </a:r>
          </a:p>
          <a:p>
            <a:r>
              <a:rPr lang="en-US" dirty="0" smtClean="0"/>
              <a:t>Flexibility is the new norm</a:t>
            </a:r>
          </a:p>
          <a:p>
            <a:endParaRPr lang="en-US" dirty="0"/>
          </a:p>
        </p:txBody>
      </p:sp>
      <p:pic>
        <p:nvPicPr>
          <p:cNvPr id="4" name="Content Placeholder 3"/>
          <p:cNvPicPr>
            <a:picLocks noChangeAspect="1"/>
          </p:cNvPicPr>
          <p:nvPr/>
        </p:nvPicPr>
        <p:blipFill rotWithShape="1">
          <a:blip r:embed="rId2">
            <a:extLst>
              <a:ext uri="{28A0092B-C50C-407E-A947-70E740481C1C}">
                <a14:useLocalDpi xmlns:a14="http://schemas.microsoft.com/office/drawing/2010/main" val="0"/>
              </a:ext>
            </a:extLst>
          </a:blip>
          <a:srcRect l="3112" t="6393" r="3340" b="6357"/>
          <a:stretch/>
        </p:blipFill>
        <p:spPr bwMode="auto">
          <a:xfrm>
            <a:off x="3419872" y="2917136"/>
            <a:ext cx="5472608" cy="38242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Content Placeholder 3" descr="01-650x487.png"/>
          <p:cNvPicPr>
            <a:picLocks noChangeAspect="1"/>
          </p:cNvPicPr>
          <p:nvPr/>
        </p:nvPicPr>
        <p:blipFill rotWithShape="1">
          <a:blip r:embed="rId3">
            <a:extLst>
              <a:ext uri="{28A0092B-C50C-407E-A947-70E740481C1C}">
                <a14:useLocalDpi xmlns:a14="http://schemas.microsoft.com/office/drawing/2010/main" val="0"/>
              </a:ext>
            </a:extLst>
          </a:blip>
          <a:srcRect l="23565" t="6506" r="20630" b="5663"/>
          <a:stretch/>
        </p:blipFill>
        <p:spPr bwMode="auto">
          <a:xfrm>
            <a:off x="149097" y="2986530"/>
            <a:ext cx="2381526" cy="2808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7" name="Straight Connector 6"/>
          <p:cNvCxnSpPr/>
          <p:nvPr/>
        </p:nvCxnSpPr>
        <p:spPr>
          <a:xfrm>
            <a:off x="2987824" y="2986530"/>
            <a:ext cx="0" cy="3538814"/>
          </a:xfrm>
          <a:prstGeom prst="line">
            <a:avLst/>
          </a:prstGeom>
          <a:ln w="5715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888144416"/>
      </p:ext>
    </p:extLst>
  </p:cSld>
  <p:clrMapOvr>
    <a:masterClrMapping/>
  </p:clrMapOvr>
  <p:transition>
    <p:wip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Responsive web design</a:t>
            </a:r>
            <a:br>
              <a:rPr lang="en-US" dirty="0" smtClean="0"/>
            </a:br>
            <a:r>
              <a:rPr lang="en-US" dirty="0" smtClean="0"/>
              <a:t>    </a:t>
            </a:r>
            <a:r>
              <a:rPr lang="en-US" sz="4000" dirty="0" smtClean="0"/>
              <a:t>What is Responsive Web Design?</a:t>
            </a:r>
            <a:r>
              <a:rPr lang="en-US" dirty="0" smtClean="0"/>
              <a:t/>
            </a:r>
            <a:br>
              <a:rPr lang="en-US" dirty="0" smtClean="0"/>
            </a:br>
            <a:endParaRPr lang="en-US" dirty="0"/>
          </a:p>
        </p:txBody>
      </p:sp>
      <p:sp>
        <p:nvSpPr>
          <p:cNvPr id="3" name="Content Placeholder 2"/>
          <p:cNvSpPr>
            <a:spLocks noGrp="1"/>
          </p:cNvSpPr>
          <p:nvPr>
            <p:ph idx="1"/>
          </p:nvPr>
        </p:nvSpPr>
        <p:spPr>
          <a:xfrm>
            <a:off x="359024" y="1752600"/>
            <a:ext cx="8784976" cy="4953000"/>
          </a:xfrm>
        </p:spPr>
        <p:txBody>
          <a:bodyPr/>
          <a:lstStyle/>
          <a:p>
            <a:r>
              <a:rPr lang="en-US" dirty="0" smtClean="0"/>
              <a:t>A web page should look good on </a:t>
            </a:r>
            <a:r>
              <a:rPr lang="en-US" b="1" dirty="0" smtClean="0"/>
              <a:t>any device</a:t>
            </a:r>
            <a:r>
              <a:rPr lang="en-US" dirty="0" smtClean="0"/>
              <a:t>!</a:t>
            </a:r>
          </a:p>
          <a:p>
            <a:r>
              <a:rPr lang="en-US" dirty="0" smtClean="0"/>
              <a:t>Responsive Web Design is </a:t>
            </a:r>
          </a:p>
          <a:p>
            <a:pPr lvl="1"/>
            <a:r>
              <a:rPr lang="en-US" dirty="0" smtClean="0"/>
              <a:t>about using HTML and CSS </a:t>
            </a:r>
          </a:p>
          <a:p>
            <a:pPr lvl="1"/>
            <a:r>
              <a:rPr lang="en-US" dirty="0" smtClean="0"/>
              <a:t>to automatically resize, hide, shrink, or enlarge, </a:t>
            </a:r>
          </a:p>
          <a:p>
            <a:pPr lvl="1"/>
            <a:r>
              <a:rPr lang="en-US" dirty="0" smtClean="0"/>
              <a:t>a website, </a:t>
            </a:r>
          </a:p>
          <a:p>
            <a:pPr lvl="1"/>
            <a:r>
              <a:rPr lang="en-US" dirty="0" smtClean="0"/>
              <a:t>to make it look good</a:t>
            </a:r>
          </a:p>
          <a:p>
            <a:pPr lvl="1"/>
            <a:r>
              <a:rPr lang="en-US" dirty="0" smtClean="0"/>
              <a:t>on all devices (desktops, tablets, and phones)</a:t>
            </a:r>
          </a:p>
          <a:p>
            <a:endParaRPr lang="en-US" dirty="0"/>
          </a:p>
        </p:txBody>
      </p:sp>
      <p:sp>
        <p:nvSpPr>
          <p:cNvPr id="4" name="Slide Number Placeholder 3"/>
          <p:cNvSpPr>
            <a:spLocks noGrp="1"/>
          </p:cNvSpPr>
          <p:nvPr>
            <p:ph type="sldNum" sz="quarter" idx="12"/>
          </p:nvPr>
        </p:nvSpPr>
        <p:spPr/>
        <p:txBody>
          <a:bodyPr/>
          <a:lstStyle/>
          <a:p>
            <a:pPr>
              <a:defRPr/>
            </a:pPr>
            <a:fld id="{F5738AF8-3236-4FFF-B3FB-11B065A5E5C2}" type="slidenum">
              <a:rPr lang="es-ES" altLang="en-US" smtClean="0"/>
              <a:pPr>
                <a:defRPr/>
              </a:pPr>
              <a:t>19</a:t>
            </a:fld>
            <a:endParaRPr lang="es-ES" altLang="en-US" dirty="0"/>
          </a:p>
        </p:txBody>
      </p:sp>
    </p:spTree>
  </p:cSld>
  <p:clrMapOvr>
    <a:masterClrMapping/>
  </p:clrMapOvr>
  <p:transition>
    <p:wip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170"/>
          <p:cNvSpPr>
            <a:spLocks noGrp="1" noChangeArrowheads="1"/>
          </p:cNvSpPr>
          <p:nvPr>
            <p:ph type="ctrTitle"/>
          </p:nvPr>
        </p:nvSpPr>
        <p:spPr>
          <a:xfrm>
            <a:off x="152400" y="228600"/>
            <a:ext cx="8785225" cy="3912840"/>
          </a:xfrm>
        </p:spPr>
        <p:txBody>
          <a:bodyPr/>
          <a:lstStyle/>
          <a:p>
            <a:r>
              <a:rPr lang="en-US" altLang="en-US" sz="3200" dirty="0" smtClean="0"/>
              <a:t>IT1100 Internet and Web technologies</a:t>
            </a:r>
            <a:br>
              <a:rPr lang="en-US" altLang="en-US" sz="3200" dirty="0" smtClean="0"/>
            </a:br>
            <a:r>
              <a:rPr lang="en-US" altLang="en-US" sz="3200" dirty="0" smtClean="0"/>
              <a:t/>
            </a:r>
            <a:br>
              <a:rPr lang="en-US" altLang="en-US" sz="3200" dirty="0" smtClean="0"/>
            </a:br>
            <a:r>
              <a:rPr lang="en-US" altLang="en-US" sz="3200" dirty="0" smtClean="0"/>
              <a:t/>
            </a:r>
            <a:br>
              <a:rPr lang="en-US" altLang="en-US" sz="3200" dirty="0" smtClean="0"/>
            </a:br>
            <a:r>
              <a:rPr lang="en-US" altLang="en-US" sz="3200" dirty="0" smtClean="0"/>
              <a:t/>
            </a:r>
            <a:br>
              <a:rPr lang="en-US" altLang="en-US" sz="3200" dirty="0" smtClean="0"/>
            </a:br>
            <a:r>
              <a:rPr lang="en-US" altLang="en-US" sz="4800" b="1" dirty="0" smtClean="0"/>
              <a:t>Lecture 05</a:t>
            </a:r>
            <a:br>
              <a:rPr lang="en-US" altLang="en-US" sz="4800" b="1" dirty="0" smtClean="0"/>
            </a:br>
            <a:r>
              <a:rPr lang="en-US" sz="4000" b="1" dirty="0"/>
              <a:t>Developing Multimedia for the </a:t>
            </a:r>
            <a:r>
              <a:rPr lang="en-US" sz="4000" b="1" dirty="0" smtClean="0"/>
              <a:t>Web</a:t>
            </a:r>
            <a:endParaRPr lang="en-US" altLang="en-US" sz="2800" dirty="0" smtClean="0"/>
          </a:p>
        </p:txBody>
      </p:sp>
      <p:sp>
        <p:nvSpPr>
          <p:cNvPr id="3077" name="Slide Number Placeholder 2"/>
          <p:cNvSpPr>
            <a:spLocks noGrp="1"/>
          </p:cNvSpPr>
          <p:nvPr>
            <p:ph type="sldNum" sz="quarter" idx="12"/>
          </p:nvPr>
        </p:nvSpPr>
        <p:spPr>
          <a:noFill/>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4EAFBEB5-E49F-4F18-AB2E-E45C1F960AED}" type="slidenum">
              <a:rPr lang="es-ES" altLang="en-US"/>
              <a:pPr/>
              <a:t>2</a:t>
            </a:fld>
            <a:endParaRPr lang="es-ES" altLang="en-US" dirty="0"/>
          </a:p>
        </p:txBody>
      </p:sp>
      <p:pic>
        <p:nvPicPr>
          <p:cNvPr id="4" name="Picture 3"/>
          <p:cNvPicPr/>
          <p:nvPr/>
        </p:nvPicPr>
        <p:blipFill rotWithShape="1">
          <a:blip r:embed="rId3" cstate="print">
            <a:extLst>
              <a:ext uri="{28A0092B-C50C-407E-A947-70E740481C1C}">
                <a14:useLocalDpi xmlns:a14="http://schemas.microsoft.com/office/drawing/2010/main" val="0"/>
              </a:ext>
            </a:extLst>
          </a:blip>
          <a:srcRect t="28846" b="22534"/>
          <a:stretch/>
        </p:blipFill>
        <p:spPr bwMode="auto">
          <a:xfrm>
            <a:off x="251520" y="6222365"/>
            <a:ext cx="1438910" cy="499110"/>
          </a:xfrm>
          <a:prstGeom prst="rect">
            <a:avLst/>
          </a:prstGeom>
          <a:ln>
            <a:noFill/>
          </a:ln>
          <a:extLst>
            <a:ext uri="{53640926-AAD7-44D8-BBD7-CCE9431645EC}">
              <a14:shadowObscured xmlns:a14="http://schemas.microsoft.com/office/drawing/2010/main"/>
            </a:ext>
          </a:extLst>
        </p:spPr>
      </p:pic>
    </p:spTree>
  </p:cSld>
  <p:clrMapOvr>
    <a:masterClrMapping/>
  </p:clrMapOvr>
  <p:transition>
    <p:wip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Responsive web design</a:t>
            </a:r>
            <a:br>
              <a:rPr lang="en-US" dirty="0" smtClean="0"/>
            </a:br>
            <a:r>
              <a:rPr lang="en-US" dirty="0" smtClean="0"/>
              <a:t>    Setting The Viewport</a:t>
            </a:r>
            <a:endParaRPr lang="en-US" dirty="0"/>
          </a:p>
        </p:txBody>
      </p:sp>
      <p:sp>
        <p:nvSpPr>
          <p:cNvPr id="3" name="Content Placeholder 2"/>
          <p:cNvSpPr>
            <a:spLocks noGrp="1"/>
          </p:cNvSpPr>
          <p:nvPr>
            <p:ph idx="1"/>
          </p:nvPr>
        </p:nvSpPr>
        <p:spPr>
          <a:xfrm>
            <a:off x="0" y="1783357"/>
            <a:ext cx="9193088" cy="4769843"/>
          </a:xfrm>
        </p:spPr>
        <p:txBody>
          <a:bodyPr/>
          <a:lstStyle/>
          <a:p>
            <a:r>
              <a:rPr lang="en-US" dirty="0" smtClean="0"/>
              <a:t>When making responsive web pages, add the following &lt;meta&gt; element in all your web pages:</a:t>
            </a:r>
          </a:p>
          <a:p>
            <a:pPr>
              <a:buNone/>
            </a:pPr>
            <a:endParaRPr lang="en-US" sz="2000" b="1" dirty="0" smtClean="0"/>
          </a:p>
          <a:p>
            <a:pPr>
              <a:buNone/>
            </a:pPr>
            <a:r>
              <a:rPr lang="en-US" sz="2000" b="1" dirty="0" smtClean="0"/>
              <a:t>&lt;meta name="viewport" content="width=device-width, initial-scale=1.0"&gt;</a:t>
            </a:r>
          </a:p>
          <a:p>
            <a:endParaRPr lang="en-US" dirty="0" smtClean="0"/>
          </a:p>
          <a:p>
            <a:r>
              <a:rPr lang="en-US" dirty="0" smtClean="0"/>
              <a:t>This will set the viewport of your page, which will give the browser instructions on how to control the page's dimensions and scaling</a:t>
            </a:r>
            <a:r>
              <a:rPr lang="en-US" sz="2000" dirty="0" smtClean="0"/>
              <a:t>.</a:t>
            </a:r>
          </a:p>
          <a:p>
            <a:pPr>
              <a:buNone/>
            </a:pPr>
            <a:endParaRPr lang="en-US" sz="2000" b="1" dirty="0"/>
          </a:p>
        </p:txBody>
      </p:sp>
      <p:sp>
        <p:nvSpPr>
          <p:cNvPr id="4" name="Slide Number Placeholder 3"/>
          <p:cNvSpPr>
            <a:spLocks noGrp="1"/>
          </p:cNvSpPr>
          <p:nvPr>
            <p:ph type="sldNum" sz="quarter" idx="12"/>
          </p:nvPr>
        </p:nvSpPr>
        <p:spPr/>
        <p:txBody>
          <a:bodyPr/>
          <a:lstStyle/>
          <a:p>
            <a:pPr>
              <a:defRPr/>
            </a:pPr>
            <a:fld id="{F5738AF8-3236-4FFF-B3FB-11B065A5E5C2}" type="slidenum">
              <a:rPr lang="es-ES" altLang="en-US" smtClean="0"/>
              <a:pPr>
                <a:defRPr/>
              </a:pPr>
              <a:t>20</a:t>
            </a:fld>
            <a:endParaRPr lang="es-ES" altLang="en-US" dirty="0"/>
          </a:p>
        </p:txBody>
      </p:sp>
    </p:spTree>
  </p:cSld>
  <p:clrMapOvr>
    <a:masterClrMapping/>
  </p:clrMapOvr>
  <p:transition>
    <p:wip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Responsive web design</a:t>
            </a:r>
            <a:br>
              <a:rPr lang="en-US" dirty="0" smtClean="0"/>
            </a:br>
            <a:r>
              <a:rPr lang="en-US" dirty="0" smtClean="0"/>
              <a:t>Setting The Viewport</a:t>
            </a:r>
            <a:endParaRPr lang="en-US" dirty="0"/>
          </a:p>
        </p:txBody>
      </p:sp>
      <p:sp>
        <p:nvSpPr>
          <p:cNvPr id="3" name="Content Placeholder 2"/>
          <p:cNvSpPr>
            <a:spLocks noGrp="1"/>
          </p:cNvSpPr>
          <p:nvPr>
            <p:ph idx="1"/>
          </p:nvPr>
        </p:nvSpPr>
        <p:spPr/>
        <p:txBody>
          <a:bodyPr/>
          <a:lstStyle/>
          <a:p>
            <a:r>
              <a:rPr lang="en-US" dirty="0" smtClean="0"/>
              <a:t>Here is an example of a web page </a:t>
            </a:r>
            <a:r>
              <a:rPr lang="en-US" i="1" dirty="0" smtClean="0"/>
              <a:t>without</a:t>
            </a:r>
            <a:r>
              <a:rPr lang="en-US" dirty="0" smtClean="0"/>
              <a:t> the viewport meta tag, and the same web page </a:t>
            </a:r>
            <a:r>
              <a:rPr lang="en-US" i="1" dirty="0" smtClean="0"/>
              <a:t>with</a:t>
            </a:r>
            <a:r>
              <a:rPr lang="en-US" dirty="0" smtClean="0"/>
              <a:t> the viewport meta tag:</a:t>
            </a:r>
          </a:p>
          <a:p>
            <a:endParaRPr lang="en-US" dirty="0"/>
          </a:p>
        </p:txBody>
      </p:sp>
      <p:sp>
        <p:nvSpPr>
          <p:cNvPr id="4" name="Slide Number Placeholder 3"/>
          <p:cNvSpPr>
            <a:spLocks noGrp="1"/>
          </p:cNvSpPr>
          <p:nvPr>
            <p:ph type="sldNum" sz="quarter" idx="12"/>
          </p:nvPr>
        </p:nvSpPr>
        <p:spPr/>
        <p:txBody>
          <a:bodyPr/>
          <a:lstStyle/>
          <a:p>
            <a:pPr>
              <a:defRPr/>
            </a:pPr>
            <a:fld id="{F5738AF8-3236-4FFF-B3FB-11B065A5E5C2}" type="slidenum">
              <a:rPr lang="es-ES" altLang="en-US" smtClean="0"/>
              <a:pPr>
                <a:defRPr/>
              </a:pPr>
              <a:t>21</a:t>
            </a:fld>
            <a:endParaRPr lang="es-ES" altLang="en-US" dirty="0"/>
          </a:p>
        </p:txBody>
      </p:sp>
      <p:pic>
        <p:nvPicPr>
          <p:cNvPr id="1026" name="Picture 2" descr="https://www.w3schools.com/css/img_viewport1.png"/>
          <p:cNvPicPr>
            <a:picLocks noChangeAspect="1" noChangeArrowheads="1"/>
          </p:cNvPicPr>
          <p:nvPr/>
        </p:nvPicPr>
        <p:blipFill>
          <a:blip r:embed="rId2"/>
          <a:srcRect/>
          <a:stretch>
            <a:fillRect/>
          </a:stretch>
        </p:blipFill>
        <p:spPr bwMode="auto">
          <a:xfrm>
            <a:off x="1981200" y="3476625"/>
            <a:ext cx="1905000" cy="3381375"/>
          </a:xfrm>
          <a:prstGeom prst="rect">
            <a:avLst/>
          </a:prstGeom>
          <a:noFill/>
        </p:spPr>
      </p:pic>
      <p:pic>
        <p:nvPicPr>
          <p:cNvPr id="1028" name="Picture 4" descr="https://www.w3schools.com/css/img_viewport2.png"/>
          <p:cNvPicPr>
            <a:picLocks noChangeAspect="1" noChangeArrowheads="1"/>
          </p:cNvPicPr>
          <p:nvPr/>
        </p:nvPicPr>
        <p:blipFill>
          <a:blip r:embed="rId3"/>
          <a:srcRect/>
          <a:stretch>
            <a:fillRect/>
          </a:stretch>
        </p:blipFill>
        <p:spPr bwMode="auto">
          <a:xfrm>
            <a:off x="4419600" y="3476625"/>
            <a:ext cx="1905000" cy="3381375"/>
          </a:xfrm>
          <a:prstGeom prst="rect">
            <a:avLst/>
          </a:prstGeom>
          <a:noFill/>
        </p:spPr>
      </p:pic>
    </p:spTree>
  </p:cSld>
  <p:clrMapOvr>
    <a:masterClrMapping/>
  </p:clrMapOvr>
  <p:transition>
    <p:wip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Visit www.w3schools.com and read </a:t>
            </a:r>
            <a:br>
              <a:rPr lang="en-US" dirty="0" smtClean="0"/>
            </a:br>
            <a:endParaRPr lang="en-US" dirty="0"/>
          </a:p>
        </p:txBody>
      </p:sp>
      <p:sp>
        <p:nvSpPr>
          <p:cNvPr id="3" name="Content Placeholder 2"/>
          <p:cNvSpPr>
            <a:spLocks noGrp="1"/>
          </p:cNvSpPr>
          <p:nvPr>
            <p:ph idx="1"/>
          </p:nvPr>
        </p:nvSpPr>
        <p:spPr>
          <a:xfrm>
            <a:off x="179512" y="1783357"/>
            <a:ext cx="8784976" cy="4693643"/>
          </a:xfrm>
        </p:spPr>
        <p:txBody>
          <a:bodyPr/>
          <a:lstStyle/>
          <a:p>
            <a:r>
              <a:rPr lang="en-US" dirty="0" smtClean="0"/>
              <a:t> </a:t>
            </a:r>
            <a:r>
              <a:rPr lang="en-US" b="1" dirty="0" smtClean="0"/>
              <a:t>Responsive Images </a:t>
            </a:r>
            <a:r>
              <a:rPr lang="en-US" dirty="0" smtClean="0"/>
              <a:t>– </a:t>
            </a:r>
          </a:p>
          <a:p>
            <a:pPr lvl="1"/>
            <a:r>
              <a:rPr lang="en-US" dirty="0" smtClean="0"/>
              <a:t>Responsive images are images that scale nicely to fit any browser size.</a:t>
            </a:r>
          </a:p>
          <a:p>
            <a:r>
              <a:rPr lang="en-US" b="1" dirty="0" smtClean="0"/>
              <a:t>Responsive Text Size </a:t>
            </a:r>
            <a:r>
              <a:rPr lang="en-US" dirty="0" smtClean="0"/>
              <a:t>– </a:t>
            </a:r>
          </a:p>
          <a:p>
            <a:pPr lvl="1"/>
            <a:r>
              <a:rPr lang="en-US" dirty="0" smtClean="0"/>
              <a:t>The text size can be set with a "vw" unit, which means the "viewport width“</a:t>
            </a:r>
          </a:p>
          <a:p>
            <a:pPr lvl="1"/>
            <a:r>
              <a:rPr lang="en-US" dirty="0" smtClean="0"/>
              <a:t>Viewport is the browser window size. </a:t>
            </a:r>
          </a:p>
          <a:p>
            <a:pPr lvl="1"/>
            <a:r>
              <a:rPr lang="en-US" dirty="0" smtClean="0"/>
              <a:t>1vw = 1% of viewport width. If the viewport is 50cm wide, 1vw is 0.5cm.</a:t>
            </a:r>
          </a:p>
          <a:p>
            <a:endParaRPr lang="en-US" dirty="0" smtClean="0"/>
          </a:p>
          <a:p>
            <a:endParaRPr lang="en-US" dirty="0"/>
          </a:p>
        </p:txBody>
      </p:sp>
      <p:sp>
        <p:nvSpPr>
          <p:cNvPr id="4" name="Slide Number Placeholder 3"/>
          <p:cNvSpPr>
            <a:spLocks noGrp="1"/>
          </p:cNvSpPr>
          <p:nvPr>
            <p:ph type="sldNum" sz="quarter" idx="12"/>
          </p:nvPr>
        </p:nvSpPr>
        <p:spPr/>
        <p:txBody>
          <a:bodyPr/>
          <a:lstStyle/>
          <a:p>
            <a:pPr>
              <a:defRPr/>
            </a:pPr>
            <a:fld id="{F5738AF8-3236-4FFF-B3FB-11B065A5E5C2}" type="slidenum">
              <a:rPr lang="es-ES" altLang="en-US" smtClean="0"/>
              <a:pPr>
                <a:defRPr/>
              </a:pPr>
              <a:t>22</a:t>
            </a:fld>
            <a:endParaRPr lang="es-ES" altLang="en-US" dirty="0"/>
          </a:p>
        </p:txBody>
      </p:sp>
    </p:spTree>
  </p:cSld>
  <p:clrMapOvr>
    <a:masterClrMapping/>
  </p:clrMapOvr>
  <p:transition>
    <p:wip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 Responsive web design</a:t>
            </a:r>
            <a:r>
              <a:rPr lang="en-US" dirty="0" smtClean="0"/>
              <a:t/>
            </a:r>
            <a:br>
              <a:rPr lang="en-US" dirty="0" smtClean="0"/>
            </a:br>
            <a:r>
              <a:rPr lang="en-US" dirty="0" smtClean="0"/>
              <a:t>    </a:t>
            </a:r>
            <a:r>
              <a:rPr lang="en-US" sz="4000" dirty="0" smtClean="0"/>
              <a:t>CSS3 Introduced Media Queries</a:t>
            </a:r>
            <a:endParaRPr lang="en-US" sz="4000" dirty="0"/>
          </a:p>
        </p:txBody>
      </p:sp>
      <p:sp>
        <p:nvSpPr>
          <p:cNvPr id="3" name="Content Placeholder 2"/>
          <p:cNvSpPr>
            <a:spLocks noGrp="1"/>
          </p:cNvSpPr>
          <p:nvPr>
            <p:ph idx="1"/>
          </p:nvPr>
        </p:nvSpPr>
        <p:spPr>
          <a:xfrm>
            <a:off x="179512" y="1783357"/>
            <a:ext cx="8784976" cy="4769843"/>
          </a:xfrm>
        </p:spPr>
        <p:txBody>
          <a:bodyPr>
            <a:normAutofit fontScale="85000" lnSpcReduction="10000"/>
          </a:bodyPr>
          <a:lstStyle/>
          <a:p>
            <a:pPr>
              <a:lnSpc>
                <a:spcPct val="120000"/>
              </a:lnSpc>
            </a:pPr>
            <a:r>
              <a:rPr lang="en-US" sz="2800" dirty="0" smtClean="0"/>
              <a:t>Media queries in CSS3 extended the CSS2 media types idea: Instead of looking for a type of device, they look at the capability of the device.</a:t>
            </a:r>
          </a:p>
          <a:p>
            <a:pPr>
              <a:lnSpc>
                <a:spcPct val="120000"/>
              </a:lnSpc>
            </a:pPr>
            <a:r>
              <a:rPr lang="en-US" sz="2800" dirty="0" smtClean="0"/>
              <a:t>Media queries can be used to check many things, such as:</a:t>
            </a:r>
          </a:p>
          <a:p>
            <a:pPr lvl="1">
              <a:lnSpc>
                <a:spcPct val="120000"/>
              </a:lnSpc>
            </a:pPr>
            <a:r>
              <a:rPr lang="en-US" sz="2400" dirty="0" smtClean="0"/>
              <a:t>width and height of the viewport</a:t>
            </a:r>
          </a:p>
          <a:p>
            <a:pPr lvl="1">
              <a:lnSpc>
                <a:spcPct val="120000"/>
              </a:lnSpc>
            </a:pPr>
            <a:r>
              <a:rPr lang="en-US" sz="2400" dirty="0" smtClean="0"/>
              <a:t>width and height of the device</a:t>
            </a:r>
          </a:p>
          <a:p>
            <a:pPr lvl="1">
              <a:lnSpc>
                <a:spcPct val="120000"/>
              </a:lnSpc>
            </a:pPr>
            <a:r>
              <a:rPr lang="en-US" sz="2400" dirty="0" smtClean="0"/>
              <a:t>orientation (is the tablet/phone in landscape or portrait mode?)</a:t>
            </a:r>
          </a:p>
          <a:p>
            <a:pPr lvl="1">
              <a:lnSpc>
                <a:spcPct val="120000"/>
              </a:lnSpc>
            </a:pPr>
            <a:r>
              <a:rPr lang="en-US" sz="2400" dirty="0" smtClean="0"/>
              <a:t>resolution</a:t>
            </a:r>
          </a:p>
          <a:p>
            <a:pPr>
              <a:lnSpc>
                <a:spcPct val="120000"/>
              </a:lnSpc>
            </a:pPr>
            <a:r>
              <a:rPr lang="en-US" sz="2800" u="sng" dirty="0"/>
              <a:t>M</a:t>
            </a:r>
            <a:r>
              <a:rPr lang="en-US" sz="2800" u="sng" dirty="0" smtClean="0"/>
              <a:t>edia queries are a popular technique for delivering a tailored style sheet to desktops, laptops, tablets, and mobile phones (such as iPhone and Android phones).</a:t>
            </a:r>
            <a:endParaRPr lang="en-US" sz="2800" u="sng" dirty="0"/>
          </a:p>
        </p:txBody>
      </p:sp>
    </p:spTree>
    <p:extLst>
      <p:ext uri="{BB962C8B-B14F-4D97-AF65-F5344CB8AC3E}">
        <p14:creationId xmlns:p14="http://schemas.microsoft.com/office/powerpoint/2010/main" val="4151487625"/>
      </p:ext>
    </p:extLst>
  </p:cSld>
  <p:clrMapOvr>
    <a:masterClrMapping/>
  </p:clrMapOvr>
  <p:transition>
    <p:wip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 Responsive web design</a:t>
            </a:r>
            <a:r>
              <a:rPr lang="en-US" dirty="0" smtClean="0"/>
              <a:t/>
            </a:r>
            <a:br>
              <a:rPr lang="en-US" dirty="0" smtClean="0"/>
            </a:br>
            <a:r>
              <a:rPr lang="en-US" dirty="0" smtClean="0"/>
              <a:t>    Media Query Syntax</a:t>
            </a:r>
            <a:br>
              <a:rPr lang="en-US" dirty="0" smtClean="0"/>
            </a:br>
            <a:endParaRPr lang="en-US" dirty="0"/>
          </a:p>
        </p:txBody>
      </p:sp>
      <p:sp>
        <p:nvSpPr>
          <p:cNvPr id="3" name="Content Placeholder 2"/>
          <p:cNvSpPr>
            <a:spLocks noGrp="1"/>
          </p:cNvSpPr>
          <p:nvPr>
            <p:ph idx="1"/>
          </p:nvPr>
        </p:nvSpPr>
        <p:spPr>
          <a:xfrm>
            <a:off x="179512" y="1783357"/>
            <a:ext cx="8784976" cy="4769843"/>
          </a:xfrm>
        </p:spPr>
        <p:txBody>
          <a:bodyPr>
            <a:normAutofit fontScale="62500" lnSpcReduction="20000"/>
          </a:bodyPr>
          <a:lstStyle/>
          <a:p>
            <a:pPr>
              <a:lnSpc>
                <a:spcPct val="120000"/>
              </a:lnSpc>
            </a:pPr>
            <a:r>
              <a:rPr lang="en-US" sz="3800" dirty="0" smtClean="0"/>
              <a:t>A media query consists of a media type and can contain one or more expressions, which resolve to either true or false.</a:t>
            </a:r>
          </a:p>
          <a:p>
            <a:pPr>
              <a:lnSpc>
                <a:spcPct val="120000"/>
              </a:lnSpc>
            </a:pPr>
            <a:endParaRPr lang="en-US" sz="3800" b="1" dirty="0" smtClean="0"/>
          </a:p>
          <a:p>
            <a:pPr>
              <a:lnSpc>
                <a:spcPct val="120000"/>
              </a:lnSpc>
            </a:pPr>
            <a:r>
              <a:rPr lang="en-US" sz="3800" b="1" dirty="0" smtClean="0"/>
              <a:t>@media not | only mediatype and (expressions) {</a:t>
            </a:r>
            <a:br>
              <a:rPr lang="en-US" sz="3800" b="1" dirty="0" smtClean="0"/>
            </a:br>
            <a:r>
              <a:rPr lang="en-US" sz="3800" b="1" dirty="0" smtClean="0"/>
              <a:t>    CSS-Code;</a:t>
            </a:r>
            <a:br>
              <a:rPr lang="en-US" sz="3800" b="1" dirty="0" smtClean="0"/>
            </a:br>
            <a:r>
              <a:rPr lang="en-US" sz="3800" b="1" dirty="0" smtClean="0"/>
              <a:t>}</a:t>
            </a:r>
          </a:p>
          <a:p>
            <a:pPr lvl="1">
              <a:lnSpc>
                <a:spcPct val="120000"/>
              </a:lnSpc>
            </a:pPr>
            <a:r>
              <a:rPr lang="en-US" sz="3400" dirty="0" smtClean="0"/>
              <a:t>The result of the query is true if the specified media type matches the type of device the document is being displayed on and all expressions in the media query are true. </a:t>
            </a:r>
          </a:p>
          <a:p>
            <a:pPr lvl="1">
              <a:lnSpc>
                <a:spcPct val="120000"/>
              </a:lnSpc>
            </a:pPr>
            <a:r>
              <a:rPr lang="en-US" sz="3400" dirty="0" smtClean="0"/>
              <a:t>When a media query is true, the corresponding style sheet or style rules are applied, following the normal cascading rules.</a:t>
            </a:r>
          </a:p>
        </p:txBody>
      </p:sp>
    </p:spTree>
    <p:extLst>
      <p:ext uri="{BB962C8B-B14F-4D97-AF65-F5344CB8AC3E}">
        <p14:creationId xmlns:p14="http://schemas.microsoft.com/office/powerpoint/2010/main" val="4151487625"/>
      </p:ext>
    </p:extLst>
  </p:cSld>
  <p:clrMapOvr>
    <a:masterClrMapping/>
  </p:clrMapOvr>
  <p:transition>
    <p:wip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 Responsive web design</a:t>
            </a:r>
            <a:r>
              <a:rPr lang="en-US" dirty="0" smtClean="0"/>
              <a:t/>
            </a:r>
            <a:br>
              <a:rPr lang="en-US" dirty="0" smtClean="0"/>
            </a:br>
            <a:r>
              <a:rPr lang="en-US" dirty="0" smtClean="0"/>
              <a:t>    </a:t>
            </a:r>
            <a:r>
              <a:rPr lang="en-US" dirty="0" smtClean="0"/>
              <a:t>Media </a:t>
            </a:r>
            <a:r>
              <a:rPr lang="en-US" dirty="0"/>
              <a:t>Query– </a:t>
            </a:r>
            <a:r>
              <a:rPr lang="en-US" dirty="0" smtClean="0"/>
              <a:t>Demo1</a:t>
            </a:r>
            <a:br>
              <a:rPr lang="en-US" dirty="0" smtClean="0"/>
            </a:br>
            <a:r>
              <a:rPr lang="en-US" dirty="0" smtClean="0"/>
              <a:t/>
            </a:r>
            <a:br>
              <a:rPr lang="en-US" dirty="0" smtClean="0"/>
            </a:br>
            <a:endParaRPr lang="en-US" dirty="0"/>
          </a:p>
        </p:txBody>
      </p:sp>
      <p:sp>
        <p:nvSpPr>
          <p:cNvPr id="7" name="Rectangle 6"/>
          <p:cNvSpPr/>
          <p:nvPr/>
        </p:nvSpPr>
        <p:spPr>
          <a:xfrm>
            <a:off x="228600" y="1905000"/>
            <a:ext cx="3733800" cy="4708981"/>
          </a:xfrm>
          <a:prstGeom prst="rect">
            <a:avLst/>
          </a:prstGeom>
          <a:solidFill>
            <a:schemeClr val="bg1"/>
          </a:solidFill>
        </p:spPr>
        <p:txBody>
          <a:bodyPr wrap="square">
            <a:spAutoFit/>
          </a:bodyPr>
          <a:lstStyle/>
          <a:p>
            <a:r>
              <a:rPr lang="en-US" sz="1200" dirty="0" smtClean="0"/>
              <a:t>&lt;!DOCTYPE html&gt;</a:t>
            </a:r>
          </a:p>
          <a:p>
            <a:r>
              <a:rPr lang="en-US" sz="1200" dirty="0" smtClean="0"/>
              <a:t>&lt;html&gt;</a:t>
            </a:r>
          </a:p>
          <a:p>
            <a:r>
              <a:rPr lang="en-US" sz="1200" dirty="0" smtClean="0"/>
              <a:t>&lt;head&gt;</a:t>
            </a:r>
          </a:p>
          <a:p>
            <a:r>
              <a:rPr lang="en-US" sz="1200" dirty="0" smtClean="0"/>
              <a:t>&lt;style&gt;</a:t>
            </a:r>
          </a:p>
          <a:p>
            <a:r>
              <a:rPr lang="en-US" sz="1200" dirty="0" smtClean="0"/>
              <a:t>body {</a:t>
            </a:r>
          </a:p>
          <a:p>
            <a:r>
              <a:rPr lang="en-US" sz="1200" dirty="0" smtClean="0"/>
              <a:t>    background-color: pink;</a:t>
            </a:r>
          </a:p>
          <a:p>
            <a:r>
              <a:rPr lang="en-US" sz="1200" dirty="0" smtClean="0"/>
              <a:t>}</a:t>
            </a:r>
          </a:p>
          <a:p>
            <a:endParaRPr lang="en-US" sz="1200" dirty="0" smtClean="0"/>
          </a:p>
          <a:p>
            <a:r>
              <a:rPr lang="en-US" sz="1200" dirty="0" smtClean="0"/>
              <a:t>@media screen and (min-width: 480px) {</a:t>
            </a:r>
          </a:p>
          <a:p>
            <a:r>
              <a:rPr lang="en-US" sz="1200" dirty="0" smtClean="0"/>
              <a:t>    body {</a:t>
            </a:r>
          </a:p>
          <a:p>
            <a:r>
              <a:rPr lang="en-US" sz="1200" dirty="0" smtClean="0"/>
              <a:t>        background-color: lightgreen;</a:t>
            </a:r>
          </a:p>
          <a:p>
            <a:r>
              <a:rPr lang="en-US" sz="1200" dirty="0" smtClean="0"/>
              <a:t>    }</a:t>
            </a:r>
          </a:p>
          <a:p>
            <a:r>
              <a:rPr lang="en-US" sz="1200" dirty="0" smtClean="0"/>
              <a:t>}</a:t>
            </a:r>
          </a:p>
          <a:p>
            <a:r>
              <a:rPr lang="en-US" sz="1200" dirty="0" smtClean="0"/>
              <a:t>&lt;/style&gt;</a:t>
            </a:r>
          </a:p>
          <a:p>
            <a:r>
              <a:rPr lang="en-US" sz="1200" dirty="0" smtClean="0"/>
              <a:t>&lt;/head&gt;</a:t>
            </a:r>
          </a:p>
          <a:p>
            <a:r>
              <a:rPr lang="en-US" sz="1200" dirty="0" smtClean="0"/>
              <a:t>&lt;body&gt;</a:t>
            </a:r>
          </a:p>
          <a:p>
            <a:endParaRPr lang="en-US" sz="1200" dirty="0" smtClean="0"/>
          </a:p>
          <a:p>
            <a:r>
              <a:rPr lang="en-US" sz="1200" dirty="0" smtClean="0"/>
              <a:t>&lt;h1&gt;Resize the browser window to see the effect!&lt;/h1&gt;</a:t>
            </a:r>
          </a:p>
          <a:p>
            <a:r>
              <a:rPr lang="en-US" sz="1200" dirty="0" smtClean="0"/>
              <a:t>&lt;p&gt;The media query will only apply if the media type is screen and the viewport is 480px wide or wider.&lt;/p&gt;</a:t>
            </a:r>
          </a:p>
          <a:p>
            <a:endParaRPr lang="en-US" sz="1200" dirty="0" smtClean="0"/>
          </a:p>
          <a:p>
            <a:r>
              <a:rPr lang="en-US" sz="1200" dirty="0" smtClean="0"/>
              <a:t>&lt;/body&gt;</a:t>
            </a:r>
          </a:p>
          <a:p>
            <a:r>
              <a:rPr lang="en-US" sz="1200" dirty="0" smtClean="0"/>
              <a:t>&lt;/html&gt;</a:t>
            </a:r>
            <a:endParaRPr lang="en-US" sz="1200" dirty="0"/>
          </a:p>
        </p:txBody>
      </p:sp>
      <p:pic>
        <p:nvPicPr>
          <p:cNvPr id="60420" name="Picture 4"/>
          <p:cNvPicPr>
            <a:picLocks noGrp="1" noChangeAspect="1" noChangeArrowheads="1"/>
          </p:cNvPicPr>
          <p:nvPr>
            <p:ph idx="1"/>
          </p:nvPr>
        </p:nvPicPr>
        <p:blipFill>
          <a:blip r:embed="rId3"/>
          <a:srcRect/>
          <a:stretch>
            <a:fillRect/>
          </a:stretch>
        </p:blipFill>
        <p:spPr bwMode="auto">
          <a:xfrm>
            <a:off x="4495800" y="1981200"/>
            <a:ext cx="4500430" cy="1535906"/>
          </a:xfrm>
          <a:prstGeom prst="rect">
            <a:avLst/>
          </a:prstGeom>
          <a:noFill/>
          <a:ln w="9525">
            <a:noFill/>
            <a:miter lim="800000"/>
            <a:headEnd/>
            <a:tailEnd/>
          </a:ln>
          <a:effectLst/>
        </p:spPr>
      </p:pic>
      <p:sp>
        <p:nvSpPr>
          <p:cNvPr id="10" name="Rectangle 9"/>
          <p:cNvSpPr/>
          <p:nvPr/>
        </p:nvSpPr>
        <p:spPr>
          <a:xfrm>
            <a:off x="4191000" y="6324600"/>
            <a:ext cx="4572000" cy="246221"/>
          </a:xfrm>
          <a:prstGeom prst="rect">
            <a:avLst/>
          </a:prstGeom>
        </p:spPr>
        <p:txBody>
          <a:bodyPr>
            <a:spAutoFit/>
          </a:bodyPr>
          <a:lstStyle/>
          <a:p>
            <a:r>
              <a:rPr lang="en-US" sz="1000" dirty="0" smtClean="0"/>
              <a:t>https://www.w3schools.com/css/tryit.asp?filename=trycss3_media_queries1</a:t>
            </a:r>
            <a:endParaRPr lang="en-US" sz="1000" dirty="0"/>
          </a:p>
        </p:txBody>
      </p:sp>
    </p:spTree>
    <p:extLst>
      <p:ext uri="{BB962C8B-B14F-4D97-AF65-F5344CB8AC3E}">
        <p14:creationId xmlns:p14="http://schemas.microsoft.com/office/powerpoint/2010/main" val="4151487625"/>
      </p:ext>
    </p:extLst>
  </p:cSld>
  <p:clrMapOvr>
    <a:masterClrMapping/>
  </p:clrMapOvr>
  <p:transition>
    <p:wip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 Responsive web design</a:t>
            </a:r>
            <a:r>
              <a:rPr lang="en-US" dirty="0" smtClean="0"/>
              <a:t/>
            </a:r>
            <a:br>
              <a:rPr lang="en-US" dirty="0" smtClean="0"/>
            </a:br>
            <a:r>
              <a:rPr lang="en-US" dirty="0"/>
              <a:t> </a:t>
            </a:r>
            <a:r>
              <a:rPr lang="en-US" dirty="0" smtClean="0"/>
              <a:t>   Media </a:t>
            </a:r>
            <a:r>
              <a:rPr lang="en-US" dirty="0"/>
              <a:t>Query– </a:t>
            </a:r>
            <a:r>
              <a:rPr lang="en-US" dirty="0" smtClean="0"/>
              <a:t>Demo3</a:t>
            </a:r>
            <a:r>
              <a:rPr lang="en-US" dirty="0" smtClean="0"/>
              <a:t/>
            </a:r>
            <a:br>
              <a:rPr lang="en-US" dirty="0" smtClean="0"/>
            </a:br>
            <a:r>
              <a:rPr lang="en-US" dirty="0" smtClean="0"/>
              <a:t/>
            </a:r>
            <a:br>
              <a:rPr lang="en-US" dirty="0" smtClean="0"/>
            </a:br>
            <a:endParaRPr lang="en-US" dirty="0"/>
          </a:p>
        </p:txBody>
      </p:sp>
      <p:sp>
        <p:nvSpPr>
          <p:cNvPr id="7" name="Rectangle 6"/>
          <p:cNvSpPr/>
          <p:nvPr/>
        </p:nvSpPr>
        <p:spPr>
          <a:xfrm>
            <a:off x="0" y="1733520"/>
            <a:ext cx="3124200" cy="5124480"/>
          </a:xfrm>
          <a:prstGeom prst="rect">
            <a:avLst/>
          </a:prstGeom>
          <a:solidFill>
            <a:schemeClr val="bg1"/>
          </a:solidFill>
        </p:spPr>
        <p:txBody>
          <a:bodyPr wrap="square">
            <a:spAutoFit/>
          </a:bodyPr>
          <a:lstStyle/>
          <a:p>
            <a:r>
              <a:rPr lang="en-US" sz="1100" dirty="0" smtClean="0"/>
              <a:t>&lt;!DOCTYPE html&gt;</a:t>
            </a:r>
          </a:p>
          <a:p>
            <a:r>
              <a:rPr lang="en-US" sz="1100" dirty="0" smtClean="0"/>
              <a:t>&lt;html&gt;</a:t>
            </a:r>
          </a:p>
          <a:p>
            <a:r>
              <a:rPr lang="en-US" sz="1100" dirty="0" smtClean="0"/>
              <a:t>&lt;head&gt;</a:t>
            </a:r>
          </a:p>
          <a:p>
            <a:r>
              <a:rPr lang="en-US" sz="1100" dirty="0" smtClean="0"/>
              <a:t>&lt;meta name="viewport" content="width=device-width, initial-scale=1.0"&gt;</a:t>
            </a:r>
          </a:p>
          <a:p>
            <a:r>
              <a:rPr lang="en-US" sz="1100" dirty="0" smtClean="0"/>
              <a:t>&lt;style&gt;</a:t>
            </a:r>
          </a:p>
          <a:p>
            <a:r>
              <a:rPr lang="en-US" sz="1100" dirty="0" smtClean="0"/>
              <a:t>.wrapper {overflow: auto;}</a:t>
            </a:r>
          </a:p>
          <a:p>
            <a:endParaRPr lang="en-US" sz="1100" dirty="0" smtClean="0"/>
          </a:p>
          <a:p>
            <a:r>
              <a:rPr lang="en-US" sz="1100" dirty="0" smtClean="0"/>
              <a:t>#main {margin-left: 4px;}</a:t>
            </a:r>
          </a:p>
          <a:p>
            <a:endParaRPr lang="en-US" sz="1100" dirty="0" smtClean="0"/>
          </a:p>
          <a:p>
            <a:r>
              <a:rPr lang="en-US" sz="1100" dirty="0" smtClean="0"/>
              <a:t>#leftsidebar {</a:t>
            </a:r>
          </a:p>
          <a:p>
            <a:r>
              <a:rPr lang="en-US" sz="1100" dirty="0" smtClean="0"/>
              <a:t>    float: none;</a:t>
            </a:r>
          </a:p>
          <a:p>
            <a:r>
              <a:rPr lang="en-US" sz="1100" dirty="0" smtClean="0"/>
              <a:t>    width: auto;</a:t>
            </a:r>
          </a:p>
          <a:p>
            <a:r>
              <a:rPr lang="en-US" sz="1100" dirty="0" smtClean="0"/>
              <a:t>}</a:t>
            </a:r>
          </a:p>
          <a:p>
            <a:endParaRPr lang="en-US" sz="1100" dirty="0" smtClean="0"/>
          </a:p>
          <a:p>
            <a:r>
              <a:rPr lang="en-US" sz="1100" dirty="0" smtClean="0"/>
              <a:t>#menulist {</a:t>
            </a:r>
          </a:p>
          <a:p>
            <a:r>
              <a:rPr lang="en-US" sz="1100" dirty="0" smtClean="0"/>
              <a:t>    margin: 0;</a:t>
            </a:r>
          </a:p>
          <a:p>
            <a:r>
              <a:rPr lang="en-US" sz="1100" dirty="0" smtClean="0"/>
              <a:t>    padding: 0;</a:t>
            </a:r>
          </a:p>
          <a:p>
            <a:r>
              <a:rPr lang="en-US" sz="1100" dirty="0" smtClean="0"/>
              <a:t>}</a:t>
            </a:r>
          </a:p>
          <a:p>
            <a:endParaRPr lang="en-US" sz="1100" dirty="0" smtClean="0"/>
          </a:p>
          <a:p>
            <a:r>
              <a:rPr lang="en-US" sz="1100" dirty="0" smtClean="0"/>
              <a:t>.menuitem {</a:t>
            </a:r>
          </a:p>
          <a:p>
            <a:r>
              <a:rPr lang="en-US" sz="1100" dirty="0" smtClean="0"/>
              <a:t>    background: #CDF0F6;</a:t>
            </a:r>
          </a:p>
          <a:p>
            <a:r>
              <a:rPr lang="en-US" sz="1100" dirty="0" smtClean="0"/>
              <a:t>    border: 1px solid #d4d4d4;</a:t>
            </a:r>
          </a:p>
          <a:p>
            <a:r>
              <a:rPr lang="en-US" sz="1100" dirty="0" smtClean="0"/>
              <a:t>    border-radius: 4px;</a:t>
            </a:r>
          </a:p>
          <a:p>
            <a:r>
              <a:rPr lang="en-US" sz="1100" dirty="0" smtClean="0"/>
              <a:t>    list-style-type: none;</a:t>
            </a:r>
          </a:p>
          <a:p>
            <a:r>
              <a:rPr lang="en-US" sz="1100" dirty="0" smtClean="0"/>
              <a:t>    margin: 4px;</a:t>
            </a:r>
          </a:p>
          <a:p>
            <a:r>
              <a:rPr lang="en-US" sz="1100" dirty="0" smtClean="0"/>
              <a:t>    padding: 2px;</a:t>
            </a:r>
          </a:p>
          <a:p>
            <a:r>
              <a:rPr lang="en-US" sz="1100" dirty="0" smtClean="0"/>
              <a:t>}</a:t>
            </a:r>
          </a:p>
          <a:p>
            <a:endParaRPr lang="en-US" sz="800" dirty="0" smtClean="0"/>
          </a:p>
        </p:txBody>
      </p:sp>
      <p:sp>
        <p:nvSpPr>
          <p:cNvPr id="10" name="Rectangle 9"/>
          <p:cNvSpPr/>
          <p:nvPr/>
        </p:nvSpPr>
        <p:spPr>
          <a:xfrm>
            <a:off x="4191000" y="6324600"/>
            <a:ext cx="4572000" cy="246221"/>
          </a:xfrm>
          <a:prstGeom prst="rect">
            <a:avLst/>
          </a:prstGeom>
        </p:spPr>
        <p:txBody>
          <a:bodyPr>
            <a:spAutoFit/>
          </a:bodyPr>
          <a:lstStyle/>
          <a:p>
            <a:r>
              <a:rPr lang="en-US" sz="1000" dirty="0" smtClean="0"/>
              <a:t>https://www.w3schools.com/css/tryit.asp?filename=trycss3_media_queries2</a:t>
            </a:r>
            <a:endParaRPr lang="en-US" sz="1000" dirty="0"/>
          </a:p>
        </p:txBody>
      </p:sp>
      <p:sp>
        <p:nvSpPr>
          <p:cNvPr id="6" name="Rectangle 5"/>
          <p:cNvSpPr/>
          <p:nvPr/>
        </p:nvSpPr>
        <p:spPr>
          <a:xfrm>
            <a:off x="3352800" y="1676400"/>
            <a:ext cx="3124200" cy="5170646"/>
          </a:xfrm>
          <a:prstGeom prst="rect">
            <a:avLst/>
          </a:prstGeom>
          <a:solidFill>
            <a:schemeClr val="bg1"/>
          </a:solidFill>
        </p:spPr>
        <p:txBody>
          <a:bodyPr wrap="square">
            <a:spAutoFit/>
          </a:bodyPr>
          <a:lstStyle/>
          <a:p>
            <a:r>
              <a:rPr lang="en-US" sz="1100" dirty="0" smtClean="0"/>
              <a:t>@media screen and (min-width: 480px) {</a:t>
            </a:r>
          </a:p>
          <a:p>
            <a:r>
              <a:rPr lang="en-US" sz="1100" dirty="0" smtClean="0"/>
              <a:t>    #leftsidebar {width: 200px; float: left;}</a:t>
            </a:r>
          </a:p>
          <a:p>
            <a:r>
              <a:rPr lang="en-US" sz="1100" dirty="0" smtClean="0"/>
              <a:t>    #main {margin-left: 216px;}</a:t>
            </a:r>
          </a:p>
          <a:p>
            <a:r>
              <a:rPr lang="en-US" sz="1100" dirty="0" smtClean="0"/>
              <a:t>}</a:t>
            </a:r>
          </a:p>
          <a:p>
            <a:r>
              <a:rPr lang="en-US" sz="1100" dirty="0" smtClean="0"/>
              <a:t>&lt;/style&gt;</a:t>
            </a:r>
          </a:p>
          <a:p>
            <a:r>
              <a:rPr lang="en-US" sz="1100" dirty="0" smtClean="0"/>
              <a:t>&lt;/head&gt;</a:t>
            </a:r>
          </a:p>
          <a:p>
            <a:r>
              <a:rPr lang="en-US" sz="1100" dirty="0" smtClean="0"/>
              <a:t>&lt;body&gt;</a:t>
            </a:r>
          </a:p>
          <a:p>
            <a:r>
              <a:rPr lang="en-US" sz="1100" dirty="0" smtClean="0"/>
              <a:t>&lt;div class="wrapper"&gt;</a:t>
            </a:r>
          </a:p>
          <a:p>
            <a:r>
              <a:rPr lang="en-US" sz="1100" dirty="0" smtClean="0"/>
              <a:t>  &lt;div id="leftsidebar"&gt;</a:t>
            </a:r>
          </a:p>
          <a:p>
            <a:r>
              <a:rPr lang="en-US" sz="1100" dirty="0" smtClean="0"/>
              <a:t>    &lt;ul id="menulist"&gt;</a:t>
            </a:r>
          </a:p>
          <a:p>
            <a:r>
              <a:rPr lang="en-US" sz="1100" dirty="0" smtClean="0"/>
              <a:t>      &lt;li class="menuitem"&gt;Menu-item 1&lt;/li&gt;</a:t>
            </a:r>
          </a:p>
          <a:p>
            <a:r>
              <a:rPr lang="en-US" sz="1100" dirty="0" smtClean="0"/>
              <a:t>      &lt;li class="menuitem"&gt;Menu-item 2&lt;/li&gt;</a:t>
            </a:r>
          </a:p>
          <a:p>
            <a:r>
              <a:rPr lang="en-US" sz="1100" dirty="0" smtClean="0"/>
              <a:t>      &lt;li class="menuitem"&gt;Menu-item 3&lt;/li&gt;</a:t>
            </a:r>
          </a:p>
          <a:p>
            <a:r>
              <a:rPr lang="en-US" sz="1100" dirty="0" smtClean="0"/>
              <a:t>      &lt;li class="menuitem"&gt;Menu-item 4&lt;/li&gt;</a:t>
            </a:r>
          </a:p>
          <a:p>
            <a:r>
              <a:rPr lang="en-US" sz="1100" dirty="0" smtClean="0"/>
              <a:t>      &lt;li class="menuitem"&gt;Menu-item 5&lt;/li&gt;</a:t>
            </a:r>
          </a:p>
          <a:p>
            <a:r>
              <a:rPr lang="en-US" sz="1100" dirty="0" smtClean="0"/>
              <a:t>   &lt;/ul&gt;</a:t>
            </a:r>
          </a:p>
          <a:p>
            <a:r>
              <a:rPr lang="en-US" sz="1100" dirty="0" smtClean="0"/>
              <a:t>  &lt;/div&gt;</a:t>
            </a:r>
          </a:p>
          <a:p>
            <a:r>
              <a:rPr lang="en-US" sz="1100" dirty="0" smtClean="0"/>
              <a:t>  &lt;div id="main"&gt;</a:t>
            </a:r>
          </a:p>
          <a:p>
            <a:r>
              <a:rPr lang="en-US" sz="1100" dirty="0" smtClean="0"/>
              <a:t>    &lt;h1&gt;Resize the browser window to see the effect!&lt;/h1&gt;</a:t>
            </a:r>
          </a:p>
          <a:p>
            <a:r>
              <a:rPr lang="en-US" sz="1100" dirty="0" smtClean="0"/>
              <a:t>    &lt;p&gt;This example shows a menu that will float to the left of the page if the viewport is 480 pixels wide or wider. If the viewport is less than 480 pixels, the menu will be on top of the content.&lt;/p&gt;</a:t>
            </a:r>
          </a:p>
          <a:p>
            <a:r>
              <a:rPr lang="en-US" sz="1100" dirty="0" smtClean="0"/>
              <a:t>  &lt;/div&gt;</a:t>
            </a:r>
          </a:p>
          <a:p>
            <a:r>
              <a:rPr lang="en-US" sz="1100" dirty="0" smtClean="0"/>
              <a:t>&lt;/div&gt;</a:t>
            </a:r>
          </a:p>
          <a:p>
            <a:r>
              <a:rPr lang="en-US" sz="1100" dirty="0" smtClean="0"/>
              <a:t>&lt;/body&gt;</a:t>
            </a:r>
          </a:p>
          <a:p>
            <a:r>
              <a:rPr lang="en-US" sz="1100" dirty="0" smtClean="0"/>
              <a:t>&lt;/html&gt;</a:t>
            </a:r>
          </a:p>
        </p:txBody>
      </p:sp>
    </p:spTree>
    <p:extLst>
      <p:ext uri="{BB962C8B-B14F-4D97-AF65-F5344CB8AC3E}">
        <p14:creationId xmlns:p14="http://schemas.microsoft.com/office/powerpoint/2010/main" val="538638624"/>
      </p:ext>
    </p:extLst>
  </p:cSld>
  <p:clrMapOvr>
    <a:masterClrMapping/>
  </p:clrMapOvr>
  <p:transition>
    <p:wip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 Responsive web design</a:t>
            </a:r>
            <a:br>
              <a:rPr lang="en-US" dirty="0"/>
            </a:br>
            <a:r>
              <a:rPr lang="en-US" dirty="0"/>
              <a:t>Media Queries</a:t>
            </a:r>
          </a:p>
        </p:txBody>
      </p:sp>
      <p:sp>
        <p:nvSpPr>
          <p:cNvPr id="3" name="Content Placeholder 2"/>
          <p:cNvSpPr>
            <a:spLocks noGrp="1"/>
          </p:cNvSpPr>
          <p:nvPr>
            <p:ph idx="1"/>
          </p:nvPr>
        </p:nvSpPr>
        <p:spPr>
          <a:xfrm>
            <a:off x="179512" y="1783357"/>
            <a:ext cx="8784976" cy="4922243"/>
          </a:xfrm>
        </p:spPr>
        <p:txBody>
          <a:bodyPr/>
          <a:lstStyle/>
          <a:p>
            <a:pPr marL="0" indent="0">
              <a:buNone/>
            </a:pPr>
            <a:r>
              <a:rPr lang="en-US" sz="2400" b="1" u="sng" dirty="0" smtClean="0"/>
              <a:t>Media features</a:t>
            </a:r>
          </a:p>
          <a:p>
            <a:pPr marL="0" indent="0">
              <a:buNone/>
            </a:pPr>
            <a:r>
              <a:rPr lang="en-US" sz="2400" dirty="0" smtClean="0"/>
              <a:t>width, height, device-width, device-height,orientation</a:t>
            </a:r>
          </a:p>
          <a:p>
            <a:pPr marL="0" indent="0">
              <a:buNone/>
            </a:pPr>
            <a:r>
              <a:rPr lang="en-US" sz="2400" dirty="0" smtClean="0"/>
              <a:t>aspect-ratio, </a:t>
            </a:r>
            <a:r>
              <a:rPr lang="en-US" sz="2400" dirty="0"/>
              <a:t>device-aspect-ratio, resolution, scan, grid</a:t>
            </a:r>
          </a:p>
          <a:p>
            <a:pPr marL="0" indent="0">
              <a:buNone/>
            </a:pPr>
            <a:r>
              <a:rPr lang="en-US" sz="2400" dirty="0" smtClean="0"/>
              <a:t>color, color-index, monochrome</a:t>
            </a:r>
          </a:p>
          <a:p>
            <a:pPr marL="0" indent="0">
              <a:buNone/>
            </a:pPr>
            <a:endParaRPr lang="en-US" sz="2400" dirty="0"/>
          </a:p>
          <a:p>
            <a:pPr marL="0" indent="0">
              <a:buNone/>
            </a:pPr>
            <a:r>
              <a:rPr lang="en-US" sz="2400" dirty="0"/>
              <a:t>&lt;link media=“(min-width: 30em)” …</a:t>
            </a:r>
          </a:p>
          <a:p>
            <a:pPr marL="0" indent="0">
              <a:buNone/>
            </a:pPr>
            <a:r>
              <a:rPr lang="en-US" sz="2400" dirty="0"/>
              <a:t>&lt;link media=“screen and (max-width: 30em)” …</a:t>
            </a:r>
          </a:p>
          <a:p>
            <a:pPr marL="0" indent="0">
              <a:buNone/>
            </a:pPr>
            <a:endParaRPr lang="en-US" sz="2400" dirty="0" smtClean="0"/>
          </a:p>
          <a:p>
            <a:pPr marL="0" indent="0">
              <a:buNone/>
            </a:pPr>
            <a:r>
              <a:rPr lang="en-US" sz="2400" dirty="0" smtClean="0"/>
              <a:t>@</a:t>
            </a:r>
            <a:r>
              <a:rPr lang="en-US" sz="2400" dirty="0"/>
              <a:t>media (orientation: portrait) { … } </a:t>
            </a:r>
          </a:p>
          <a:p>
            <a:pPr marL="0" indent="0">
              <a:buNone/>
            </a:pPr>
            <a:r>
              <a:rPr lang="en-US" sz="2400" dirty="0"/>
              <a:t>@media screen and (color) { … </a:t>
            </a:r>
            <a:r>
              <a:rPr lang="en-US" sz="2400" dirty="0" smtClean="0"/>
              <a:t>}</a:t>
            </a:r>
            <a:endParaRPr lang="en-US" sz="2400" dirty="0"/>
          </a:p>
          <a:p>
            <a:pPr marL="0" indent="0">
              <a:buNone/>
            </a:pPr>
            <a:r>
              <a:rPr lang="en-US" sz="2400" dirty="0" smtClean="0">
                <a:hlinkClick r:id="rId3"/>
              </a:rPr>
              <a:t>https://www.w3.org/TR/css3-mediaqueries/#media1</a:t>
            </a:r>
            <a:endParaRPr lang="en-US" sz="2400" dirty="0" smtClean="0"/>
          </a:p>
          <a:p>
            <a:pPr marL="0" indent="0">
              <a:buNone/>
            </a:pPr>
            <a:endParaRPr lang="en-US" sz="2400" dirty="0"/>
          </a:p>
        </p:txBody>
      </p:sp>
    </p:spTree>
    <p:extLst>
      <p:ext uri="{BB962C8B-B14F-4D97-AF65-F5344CB8AC3E}">
        <p14:creationId xmlns:p14="http://schemas.microsoft.com/office/powerpoint/2010/main" val="3047039220"/>
      </p:ext>
    </p:extLst>
  </p:cSld>
  <p:clrMapOvr>
    <a:masterClrMapping/>
  </p:clrMapOvr>
  <p:transition>
    <p:wip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 Responsive web design</a:t>
            </a:r>
            <a:br>
              <a:rPr lang="en-US" dirty="0"/>
            </a:br>
            <a:r>
              <a:rPr lang="en-US" dirty="0"/>
              <a:t>Media Queries</a:t>
            </a:r>
          </a:p>
        </p:txBody>
      </p:sp>
      <p:sp>
        <p:nvSpPr>
          <p:cNvPr id="3" name="Content Placeholder 2"/>
          <p:cNvSpPr>
            <a:spLocks noGrp="1"/>
          </p:cNvSpPr>
          <p:nvPr>
            <p:ph idx="1"/>
          </p:nvPr>
        </p:nvSpPr>
        <p:spPr/>
        <p:txBody>
          <a:bodyPr/>
          <a:lstStyle/>
          <a:p>
            <a:pPr marL="0" indent="0">
              <a:buNone/>
            </a:pPr>
            <a:r>
              <a:rPr lang="en-US" sz="2800" dirty="0" smtClean="0"/>
              <a:t>@media (</a:t>
            </a:r>
            <a:r>
              <a:rPr lang="en-US" sz="2800" b="1" dirty="0" smtClean="0"/>
              <a:t>min</a:t>
            </a:r>
            <a:r>
              <a:rPr lang="en-US" sz="2800" dirty="0" smtClean="0"/>
              <a:t>-width: 600px) </a:t>
            </a:r>
          </a:p>
          <a:p>
            <a:pPr marL="0" indent="0">
              <a:buNone/>
            </a:pPr>
            <a:r>
              <a:rPr lang="en-US" sz="2800" dirty="0" smtClean="0"/>
              <a:t>{</a:t>
            </a:r>
          </a:p>
          <a:p>
            <a:pPr marL="0" indent="0">
              <a:buNone/>
            </a:pPr>
            <a:r>
              <a:rPr lang="en-US" sz="2800" dirty="0"/>
              <a:t> </a:t>
            </a:r>
            <a:r>
              <a:rPr lang="en-US" sz="2800" dirty="0" smtClean="0"/>
              <a:t> /* styles for 600px and </a:t>
            </a:r>
            <a:r>
              <a:rPr lang="en-US" sz="2800" b="1" dirty="0" smtClean="0"/>
              <a:t>up</a:t>
            </a:r>
            <a:r>
              <a:rPr lang="en-US" sz="2800" dirty="0" smtClean="0"/>
              <a:t> */</a:t>
            </a:r>
          </a:p>
          <a:p>
            <a:pPr marL="0" indent="0">
              <a:buNone/>
            </a:pPr>
            <a:r>
              <a:rPr lang="en-US" sz="2800" dirty="0" smtClean="0"/>
              <a:t>}</a:t>
            </a:r>
          </a:p>
          <a:p>
            <a:pPr marL="0" indent="0">
              <a:buNone/>
            </a:pPr>
            <a:endParaRPr lang="en-US" sz="2800" dirty="0"/>
          </a:p>
          <a:p>
            <a:pPr marL="0" indent="0">
              <a:buNone/>
            </a:pPr>
            <a:r>
              <a:rPr lang="en-US" sz="2800" dirty="0" smtClean="0"/>
              <a:t>@media (</a:t>
            </a:r>
            <a:r>
              <a:rPr lang="en-US" sz="2800" b="1" dirty="0" smtClean="0"/>
              <a:t>max</a:t>
            </a:r>
            <a:r>
              <a:rPr lang="en-US" sz="2800" dirty="0" smtClean="0"/>
              <a:t>-width: 38em) </a:t>
            </a:r>
          </a:p>
          <a:p>
            <a:pPr marL="0" indent="0">
              <a:buNone/>
            </a:pPr>
            <a:r>
              <a:rPr lang="en-US" sz="2800" dirty="0" smtClean="0"/>
              <a:t>{</a:t>
            </a:r>
          </a:p>
          <a:p>
            <a:pPr marL="0" indent="0">
              <a:buNone/>
            </a:pPr>
            <a:r>
              <a:rPr lang="en-US" sz="2800" dirty="0"/>
              <a:t> </a:t>
            </a:r>
            <a:r>
              <a:rPr lang="en-US" sz="2800" dirty="0" smtClean="0"/>
              <a:t> /</a:t>
            </a:r>
            <a:r>
              <a:rPr lang="en-US" sz="2800" dirty="0"/>
              <a:t>* styles for </a:t>
            </a:r>
            <a:r>
              <a:rPr lang="en-US" sz="2800" dirty="0" smtClean="0"/>
              <a:t>38em </a:t>
            </a:r>
            <a:r>
              <a:rPr lang="en-US" sz="2800" dirty="0"/>
              <a:t>and </a:t>
            </a:r>
            <a:r>
              <a:rPr lang="en-US" sz="2800" b="1" dirty="0" smtClean="0"/>
              <a:t>down</a:t>
            </a:r>
            <a:r>
              <a:rPr lang="en-US" sz="2800" dirty="0" smtClean="0"/>
              <a:t> */</a:t>
            </a:r>
            <a:endParaRPr lang="en-US" sz="2800" dirty="0"/>
          </a:p>
          <a:p>
            <a:pPr marL="0" indent="0">
              <a:buNone/>
            </a:pPr>
            <a:r>
              <a:rPr lang="en-US" sz="2800" dirty="0"/>
              <a:t>}</a:t>
            </a:r>
          </a:p>
          <a:p>
            <a:pPr marL="0" indent="0">
              <a:buNone/>
            </a:pPr>
            <a:endParaRPr lang="en-US" sz="2800" dirty="0" smtClean="0"/>
          </a:p>
        </p:txBody>
      </p:sp>
      <p:sp>
        <p:nvSpPr>
          <p:cNvPr id="4" name="TextBox 3"/>
          <p:cNvSpPr txBox="1"/>
          <p:nvPr/>
        </p:nvSpPr>
        <p:spPr>
          <a:xfrm>
            <a:off x="5292080" y="2564904"/>
            <a:ext cx="3672408" cy="2308324"/>
          </a:xfrm>
          <a:prstGeom prst="rect">
            <a:avLst/>
          </a:prstGeom>
          <a:noFill/>
          <a:ln w="3175">
            <a:solidFill>
              <a:schemeClr val="tx1"/>
            </a:solidFill>
          </a:ln>
        </p:spPr>
        <p:txBody>
          <a:bodyPr wrap="square" rtlCol="0">
            <a:spAutoFit/>
          </a:bodyPr>
          <a:lstStyle/>
          <a:p>
            <a:r>
              <a:rPr lang="en-US" sz="3600" u="sng" dirty="0" smtClean="0"/>
              <a:t>2 approaches</a:t>
            </a:r>
          </a:p>
          <a:p>
            <a:endParaRPr lang="en-US" sz="3600" u="sng" dirty="0" smtClean="0"/>
          </a:p>
          <a:p>
            <a:pPr marL="342900" indent="-342900">
              <a:buAutoNum type="arabicPeriod"/>
            </a:pPr>
            <a:r>
              <a:rPr lang="en-US" sz="3600" dirty="0" smtClean="0"/>
              <a:t>Large res first</a:t>
            </a:r>
          </a:p>
          <a:p>
            <a:pPr marL="342900" indent="-342900">
              <a:buAutoNum type="arabicPeriod"/>
            </a:pPr>
            <a:r>
              <a:rPr lang="en-US" sz="3600" dirty="0" smtClean="0"/>
              <a:t>Small res first</a:t>
            </a:r>
            <a:endParaRPr lang="en-US" sz="3600" dirty="0"/>
          </a:p>
        </p:txBody>
      </p:sp>
      <p:sp>
        <p:nvSpPr>
          <p:cNvPr id="5" name="Rectangle 4"/>
          <p:cNvSpPr/>
          <p:nvPr/>
        </p:nvSpPr>
        <p:spPr>
          <a:xfrm>
            <a:off x="1752600" y="6348461"/>
            <a:ext cx="6858000" cy="369332"/>
          </a:xfrm>
          <a:prstGeom prst="rect">
            <a:avLst/>
          </a:prstGeom>
        </p:spPr>
        <p:txBody>
          <a:bodyPr wrap="square">
            <a:spAutoFit/>
          </a:bodyPr>
          <a:lstStyle/>
          <a:p>
            <a:pPr marL="0" indent="0">
              <a:buNone/>
            </a:pPr>
            <a:r>
              <a:rPr lang="en-US" i="1" dirty="0"/>
              <a:t>The ‘em’ value is relative to the initial value of ‘font-size’.</a:t>
            </a:r>
          </a:p>
        </p:txBody>
      </p:sp>
    </p:spTree>
    <p:extLst>
      <p:ext uri="{BB962C8B-B14F-4D97-AF65-F5344CB8AC3E}">
        <p14:creationId xmlns:p14="http://schemas.microsoft.com/office/powerpoint/2010/main" val="4245810169"/>
      </p:ext>
    </p:extLst>
  </p:cSld>
  <p:clrMapOvr>
    <a:masterClrMapping/>
  </p:clrMapOvr>
  <p:transition>
    <p:wip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 Responsive web design</a:t>
            </a:r>
            <a:br>
              <a:rPr lang="en-US" dirty="0"/>
            </a:br>
            <a:r>
              <a:rPr lang="en-US" dirty="0"/>
              <a:t>Media </a:t>
            </a:r>
            <a:r>
              <a:rPr lang="en-US" dirty="0" smtClean="0"/>
              <a:t>Queries – Large res first</a:t>
            </a:r>
            <a:endParaRPr lang="en-US" dirty="0"/>
          </a:p>
        </p:txBody>
      </p:sp>
      <p:sp>
        <p:nvSpPr>
          <p:cNvPr id="3" name="Content Placeholder 2"/>
          <p:cNvSpPr>
            <a:spLocks noGrp="1"/>
          </p:cNvSpPr>
          <p:nvPr>
            <p:ph idx="1"/>
          </p:nvPr>
        </p:nvSpPr>
        <p:spPr>
          <a:xfrm>
            <a:off x="179512" y="1783357"/>
            <a:ext cx="8784976" cy="4741987"/>
          </a:xfrm>
        </p:spPr>
        <p:txBody>
          <a:bodyPr>
            <a:normAutofit fontScale="85000" lnSpcReduction="20000"/>
          </a:bodyPr>
          <a:lstStyle/>
          <a:p>
            <a:pPr marL="0" indent="0">
              <a:buNone/>
            </a:pPr>
            <a:r>
              <a:rPr lang="en-US" dirty="0" smtClean="0"/>
              <a:t>/* </a:t>
            </a:r>
            <a:r>
              <a:rPr lang="en-US" b="1" u="sng" dirty="0" smtClean="0"/>
              <a:t>large</a:t>
            </a:r>
            <a:r>
              <a:rPr lang="en-US" b="1" dirty="0" smtClean="0"/>
              <a:t> resolution layouts here </a:t>
            </a:r>
            <a:r>
              <a:rPr lang="en-US" dirty="0" smtClean="0"/>
              <a:t>*/</a:t>
            </a:r>
          </a:p>
          <a:p>
            <a:pPr marL="0" indent="0">
              <a:buNone/>
            </a:pPr>
            <a:r>
              <a:rPr lang="en-US" dirty="0" smtClean="0"/>
              <a:t>h1{…} </a:t>
            </a:r>
          </a:p>
          <a:p>
            <a:pPr marL="0" indent="0">
              <a:buNone/>
            </a:pPr>
            <a:r>
              <a:rPr lang="en-US" dirty="0" smtClean="0"/>
              <a:t>…………..</a:t>
            </a:r>
          </a:p>
          <a:p>
            <a:pPr marL="0" indent="0">
              <a:buNone/>
            </a:pPr>
            <a:endParaRPr lang="en-US" dirty="0"/>
          </a:p>
          <a:p>
            <a:pPr marL="0" indent="0">
              <a:buNone/>
            </a:pPr>
            <a:r>
              <a:rPr lang="en-US" dirty="0" smtClean="0"/>
              <a:t>@media (max-width: 62em) {</a:t>
            </a:r>
          </a:p>
          <a:p>
            <a:pPr marL="0" indent="0">
              <a:buNone/>
            </a:pPr>
            <a:r>
              <a:rPr lang="en-US" dirty="0"/>
              <a:t> </a:t>
            </a:r>
            <a:r>
              <a:rPr lang="en-US" dirty="0" smtClean="0"/>
              <a:t> /* </a:t>
            </a:r>
            <a:r>
              <a:rPr lang="en-US" b="1" dirty="0" smtClean="0"/>
              <a:t>break point</a:t>
            </a:r>
            <a:r>
              <a:rPr lang="en-US" dirty="0" smtClean="0"/>
              <a:t>: styles for 62em and </a:t>
            </a:r>
            <a:r>
              <a:rPr lang="en-US" b="1" dirty="0" smtClean="0"/>
              <a:t>down</a:t>
            </a:r>
            <a:r>
              <a:rPr lang="en-US" dirty="0" smtClean="0"/>
              <a:t> go here */</a:t>
            </a:r>
          </a:p>
          <a:p>
            <a:pPr marL="0" indent="0">
              <a:buNone/>
            </a:pPr>
            <a:r>
              <a:rPr lang="en-US" dirty="0" smtClean="0"/>
              <a:t>}</a:t>
            </a:r>
          </a:p>
          <a:p>
            <a:pPr marL="0" indent="0">
              <a:buNone/>
            </a:pPr>
            <a:endParaRPr lang="en-US" dirty="0"/>
          </a:p>
          <a:p>
            <a:pPr marL="0" indent="0">
              <a:buNone/>
            </a:pPr>
            <a:r>
              <a:rPr lang="en-US" dirty="0" smtClean="0"/>
              <a:t>@media (max-width: 40em) {</a:t>
            </a:r>
          </a:p>
          <a:p>
            <a:pPr marL="0" indent="0">
              <a:buNone/>
            </a:pPr>
            <a:r>
              <a:rPr lang="en-US" dirty="0"/>
              <a:t> </a:t>
            </a:r>
            <a:r>
              <a:rPr lang="en-US" dirty="0" smtClean="0"/>
              <a:t> /</a:t>
            </a:r>
            <a:r>
              <a:rPr lang="en-US" dirty="0"/>
              <a:t>* </a:t>
            </a:r>
            <a:r>
              <a:rPr lang="en-US" b="1" dirty="0"/>
              <a:t>break point</a:t>
            </a:r>
            <a:r>
              <a:rPr lang="en-US" dirty="0"/>
              <a:t>: styles for </a:t>
            </a:r>
            <a:r>
              <a:rPr lang="en-US" dirty="0" smtClean="0"/>
              <a:t>40em </a:t>
            </a:r>
            <a:r>
              <a:rPr lang="en-US" dirty="0"/>
              <a:t>and </a:t>
            </a:r>
            <a:r>
              <a:rPr lang="en-US" b="1" dirty="0" smtClean="0"/>
              <a:t>down</a:t>
            </a:r>
            <a:r>
              <a:rPr lang="en-US" dirty="0" smtClean="0"/>
              <a:t> go here </a:t>
            </a:r>
            <a:r>
              <a:rPr lang="en-US" dirty="0"/>
              <a:t>*/</a:t>
            </a:r>
          </a:p>
          <a:p>
            <a:pPr marL="0" indent="0">
              <a:buNone/>
            </a:pPr>
            <a:r>
              <a:rPr lang="en-US" dirty="0"/>
              <a:t>}</a:t>
            </a:r>
          </a:p>
          <a:p>
            <a:pPr marL="0" indent="0">
              <a:buNone/>
            </a:pPr>
            <a:endParaRPr lang="en-US" dirty="0" smtClean="0"/>
          </a:p>
        </p:txBody>
      </p:sp>
    </p:spTree>
    <p:extLst>
      <p:ext uri="{BB962C8B-B14F-4D97-AF65-F5344CB8AC3E}">
        <p14:creationId xmlns:p14="http://schemas.microsoft.com/office/powerpoint/2010/main" val="3786059734"/>
      </p:ext>
    </p:extLst>
  </p:cSld>
  <p:clrMapOvr>
    <a:masterClrMapping/>
  </p:clrMapOvr>
  <p:transition>
    <p:wip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a:t>
            </a:r>
            <a:endParaRPr lang="en-US" dirty="0"/>
          </a:p>
        </p:txBody>
      </p:sp>
      <p:sp>
        <p:nvSpPr>
          <p:cNvPr id="3" name="Content Placeholder 2"/>
          <p:cNvSpPr>
            <a:spLocks noGrp="1"/>
          </p:cNvSpPr>
          <p:nvPr>
            <p:ph idx="1"/>
          </p:nvPr>
        </p:nvSpPr>
        <p:spPr/>
        <p:txBody>
          <a:bodyPr/>
          <a:lstStyle/>
          <a:p>
            <a:pPr marL="514350" indent="-514350">
              <a:lnSpc>
                <a:spcPct val="200000"/>
              </a:lnSpc>
              <a:buFont typeface="+mj-lt"/>
              <a:buAutoNum type="arabicPeriod"/>
            </a:pPr>
            <a:r>
              <a:rPr lang="en-US" dirty="0" smtClean="0"/>
              <a:t>HTML5 media support</a:t>
            </a:r>
          </a:p>
          <a:p>
            <a:pPr marL="514350" indent="-514350">
              <a:lnSpc>
                <a:spcPct val="200000"/>
              </a:lnSpc>
              <a:buFont typeface="+mj-lt"/>
              <a:buAutoNum type="arabicPeriod"/>
            </a:pPr>
            <a:r>
              <a:rPr lang="en-US" dirty="0" smtClean="0"/>
              <a:t>Responsive web design with CSS</a:t>
            </a:r>
          </a:p>
          <a:p>
            <a:pPr marL="514350" indent="-514350">
              <a:lnSpc>
                <a:spcPct val="200000"/>
              </a:lnSpc>
              <a:buFont typeface="+mj-lt"/>
              <a:buAutoNum type="arabicPeriod"/>
            </a:pPr>
            <a:r>
              <a:rPr lang="en-US" dirty="0" smtClean="0"/>
              <a:t>Using CSS+JS plugins/libraries</a:t>
            </a:r>
            <a:endParaRPr lang="en-US" dirty="0"/>
          </a:p>
        </p:txBody>
      </p:sp>
      <p:sp>
        <p:nvSpPr>
          <p:cNvPr id="4" name="Slide Number Placeholder 3"/>
          <p:cNvSpPr>
            <a:spLocks noGrp="1"/>
          </p:cNvSpPr>
          <p:nvPr>
            <p:ph type="sldNum" sz="quarter" idx="12"/>
          </p:nvPr>
        </p:nvSpPr>
        <p:spPr/>
        <p:txBody>
          <a:bodyPr/>
          <a:lstStyle/>
          <a:p>
            <a:pPr>
              <a:defRPr/>
            </a:pPr>
            <a:fld id="{F5738AF8-3236-4FFF-B3FB-11B065A5E5C2}" type="slidenum">
              <a:rPr lang="es-ES" altLang="en-US" smtClean="0"/>
              <a:pPr>
                <a:defRPr/>
              </a:pPr>
              <a:t>3</a:t>
            </a:fld>
            <a:endParaRPr lang="es-ES" altLang="en-US" dirty="0"/>
          </a:p>
        </p:txBody>
      </p:sp>
    </p:spTree>
    <p:extLst>
      <p:ext uri="{BB962C8B-B14F-4D97-AF65-F5344CB8AC3E}">
        <p14:creationId xmlns:p14="http://schemas.microsoft.com/office/powerpoint/2010/main" val="1317093372"/>
      </p:ext>
    </p:extLst>
  </p:cSld>
  <p:clrMapOvr>
    <a:masterClrMapping/>
  </p:clrMapOvr>
  <p:transition>
    <p:wip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 Responsive web design</a:t>
            </a:r>
            <a:br>
              <a:rPr lang="en-US" dirty="0"/>
            </a:br>
            <a:r>
              <a:rPr lang="en-US" dirty="0"/>
              <a:t>Media </a:t>
            </a:r>
            <a:r>
              <a:rPr lang="en-US" dirty="0" smtClean="0"/>
              <a:t>Queries – Large res first</a:t>
            </a:r>
            <a:endParaRPr lang="en-US" dirty="0"/>
          </a:p>
        </p:txBody>
      </p:sp>
      <p:sp>
        <p:nvSpPr>
          <p:cNvPr id="3" name="Content Placeholder 2"/>
          <p:cNvSpPr>
            <a:spLocks noGrp="1"/>
          </p:cNvSpPr>
          <p:nvPr>
            <p:ph idx="1"/>
          </p:nvPr>
        </p:nvSpPr>
        <p:spPr>
          <a:xfrm>
            <a:off x="179512" y="1783357"/>
            <a:ext cx="8784976" cy="4741987"/>
          </a:xfrm>
        </p:spPr>
        <p:txBody>
          <a:bodyPr>
            <a:normAutofit fontScale="92500" lnSpcReduction="10000"/>
          </a:bodyPr>
          <a:lstStyle/>
          <a:p>
            <a:pPr marL="0" indent="0">
              <a:buNone/>
            </a:pPr>
            <a:r>
              <a:rPr lang="en-US" b="1" u="sng" dirty="0" smtClean="0"/>
              <a:t>Example</a:t>
            </a:r>
          </a:p>
          <a:p>
            <a:pPr marL="0" indent="0">
              <a:buNone/>
            </a:pPr>
            <a:r>
              <a:rPr lang="en-US" dirty="0" smtClean="0"/>
              <a:t>&lt;</a:t>
            </a:r>
            <a:r>
              <a:rPr lang="en-US" dirty="0"/>
              <a:t>body&gt;</a:t>
            </a:r>
          </a:p>
          <a:p>
            <a:pPr marL="400050" lvl="1" indent="0">
              <a:buNone/>
            </a:pPr>
            <a:r>
              <a:rPr lang="en-US" sz="3200" dirty="0"/>
              <a:t>&lt;p class="left"&gt;</a:t>
            </a:r>
          </a:p>
          <a:p>
            <a:pPr marL="400050" lvl="1" indent="0">
              <a:buNone/>
            </a:pPr>
            <a:r>
              <a:rPr lang="en-US" sz="3200" dirty="0" smtClean="0"/>
              <a:t>	Some text…..</a:t>
            </a:r>
            <a:endParaRPr lang="en-US" sz="3200" dirty="0"/>
          </a:p>
          <a:p>
            <a:pPr marL="400050" lvl="1" indent="0">
              <a:buNone/>
            </a:pPr>
            <a:r>
              <a:rPr lang="en-US" sz="3200" dirty="0"/>
              <a:t>&lt;/p&gt;</a:t>
            </a:r>
          </a:p>
          <a:p>
            <a:pPr marL="400050" lvl="1" indent="0">
              <a:buNone/>
            </a:pPr>
            <a:r>
              <a:rPr lang="en-US" sz="3200" dirty="0"/>
              <a:t>&lt;p class="right"&gt;</a:t>
            </a:r>
          </a:p>
          <a:p>
            <a:pPr marL="400050" lvl="1" indent="0">
              <a:buNone/>
            </a:pPr>
            <a:r>
              <a:rPr lang="en-US" sz="3200" dirty="0" smtClean="0"/>
              <a:t>	Some </a:t>
            </a:r>
            <a:r>
              <a:rPr lang="en-US" sz="3200" dirty="0"/>
              <a:t>text…..</a:t>
            </a:r>
          </a:p>
          <a:p>
            <a:pPr marL="400050" lvl="1" indent="0">
              <a:buNone/>
            </a:pPr>
            <a:r>
              <a:rPr lang="en-US" sz="3200" dirty="0" smtClean="0"/>
              <a:t>&lt;/</a:t>
            </a:r>
            <a:r>
              <a:rPr lang="en-US" sz="3200" dirty="0"/>
              <a:t>p&gt;</a:t>
            </a:r>
          </a:p>
          <a:p>
            <a:pPr marL="0" indent="0">
              <a:buNone/>
            </a:pPr>
            <a:r>
              <a:rPr lang="en-US" dirty="0"/>
              <a:t>&lt;/body</a:t>
            </a:r>
            <a:r>
              <a:rPr lang="en-US" dirty="0" smtClean="0"/>
              <a:t>&gt;</a:t>
            </a:r>
          </a:p>
        </p:txBody>
      </p:sp>
    </p:spTree>
    <p:extLst>
      <p:ext uri="{BB962C8B-B14F-4D97-AF65-F5344CB8AC3E}">
        <p14:creationId xmlns:p14="http://schemas.microsoft.com/office/powerpoint/2010/main" val="118057524"/>
      </p:ext>
    </p:extLst>
  </p:cSld>
  <p:clrMapOvr>
    <a:masterClrMapping/>
  </p:clrMapOvr>
  <p:transition>
    <p:wip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 Responsive web design</a:t>
            </a:r>
            <a:br>
              <a:rPr lang="en-US" dirty="0"/>
            </a:br>
            <a:r>
              <a:rPr lang="en-US" dirty="0"/>
              <a:t>Media </a:t>
            </a:r>
            <a:r>
              <a:rPr lang="en-US" dirty="0" smtClean="0"/>
              <a:t>Queries – Large res first</a:t>
            </a:r>
            <a:endParaRPr lang="en-US" dirty="0"/>
          </a:p>
        </p:txBody>
      </p:sp>
      <p:sp>
        <p:nvSpPr>
          <p:cNvPr id="3" name="Content Placeholder 2"/>
          <p:cNvSpPr>
            <a:spLocks noGrp="1"/>
          </p:cNvSpPr>
          <p:nvPr>
            <p:ph idx="1"/>
          </p:nvPr>
        </p:nvSpPr>
        <p:spPr>
          <a:xfrm>
            <a:off x="179512" y="1783357"/>
            <a:ext cx="8784976" cy="4741987"/>
          </a:xfrm>
        </p:spPr>
        <p:txBody>
          <a:bodyPr>
            <a:normAutofit/>
          </a:bodyPr>
          <a:lstStyle/>
          <a:p>
            <a:pPr marL="0" indent="0">
              <a:buNone/>
            </a:pPr>
            <a:endParaRPr lang="en-US" dirty="0" smtClean="0"/>
          </a:p>
        </p:txBody>
      </p:sp>
      <p:graphicFrame>
        <p:nvGraphicFramePr>
          <p:cNvPr id="4" name="Table 3"/>
          <p:cNvGraphicFramePr>
            <a:graphicFrameLocks noGrp="1"/>
          </p:cNvGraphicFramePr>
          <p:nvPr>
            <p:extLst>
              <p:ext uri="{D42A27DB-BD31-4B8C-83A1-F6EECF244321}">
                <p14:modId xmlns:p14="http://schemas.microsoft.com/office/powerpoint/2010/main" val="3755723545"/>
              </p:ext>
            </p:extLst>
          </p:nvPr>
        </p:nvGraphicFramePr>
        <p:xfrm>
          <a:off x="304800" y="1981200"/>
          <a:ext cx="8357612" cy="4741987"/>
        </p:xfrm>
        <a:graphic>
          <a:graphicData uri="http://schemas.openxmlformats.org/drawingml/2006/table">
            <a:tbl>
              <a:tblPr firstRow="1" bandRow="1">
                <a:tableStyleId>{69CF1AB2-1976-4502-BF36-3FF5EA218861}</a:tableStyleId>
              </a:tblPr>
              <a:tblGrid>
                <a:gridCol w="4896544">
                  <a:extLst>
                    <a:ext uri="{9D8B030D-6E8A-4147-A177-3AD203B41FA5}">
                      <a16:colId xmlns="" xmlns:a16="http://schemas.microsoft.com/office/drawing/2014/main" val="1376943996"/>
                    </a:ext>
                  </a:extLst>
                </a:gridCol>
                <a:gridCol w="3461068">
                  <a:extLst>
                    <a:ext uri="{9D8B030D-6E8A-4147-A177-3AD203B41FA5}">
                      <a16:colId xmlns="" xmlns:a16="http://schemas.microsoft.com/office/drawing/2014/main" val="4294834764"/>
                    </a:ext>
                  </a:extLst>
                </a:gridCol>
              </a:tblGrid>
              <a:tr h="4741987">
                <a:tc>
                  <a:txBody>
                    <a:bodyPr/>
                    <a:lstStyle/>
                    <a:p>
                      <a:r>
                        <a:rPr lang="en-US" sz="2000" b="0" kern="1200" dirty="0" smtClean="0">
                          <a:effectLst/>
                        </a:rPr>
                        <a:t>.left</a:t>
                      </a:r>
                    </a:p>
                    <a:p>
                      <a:r>
                        <a:rPr lang="en-US" sz="2000" b="0" kern="1200" dirty="0" smtClean="0">
                          <a:effectLst/>
                        </a:rPr>
                        <a:t>{</a:t>
                      </a:r>
                    </a:p>
                    <a:p>
                      <a:r>
                        <a:rPr lang="en-US" sz="2000" b="0" kern="1200" dirty="0" smtClean="0">
                          <a:effectLst/>
                        </a:rPr>
                        <a:t>	width:50%;</a:t>
                      </a:r>
                    </a:p>
                    <a:p>
                      <a:r>
                        <a:rPr lang="en-US" sz="2000" b="0" kern="1200" dirty="0" smtClean="0">
                          <a:effectLst/>
                        </a:rPr>
                        <a:t>	float:left;</a:t>
                      </a:r>
                    </a:p>
                    <a:p>
                      <a:r>
                        <a:rPr lang="en-US" sz="2000" b="0" kern="1200" dirty="0" smtClean="0">
                          <a:effectLst/>
                        </a:rPr>
                        <a:t>	margin: 0px;</a:t>
                      </a:r>
                    </a:p>
                    <a:p>
                      <a:r>
                        <a:rPr lang="en-US" sz="2000" b="0" kern="1200" dirty="0" smtClean="0">
                          <a:effectLst/>
                        </a:rPr>
                        <a:t>	background-color: brown;</a:t>
                      </a:r>
                    </a:p>
                    <a:p>
                      <a:r>
                        <a:rPr lang="en-US" sz="2000" b="0" kern="1200" dirty="0" smtClean="0">
                          <a:effectLst/>
                        </a:rPr>
                        <a:t>}</a:t>
                      </a:r>
                    </a:p>
                    <a:p>
                      <a:r>
                        <a:rPr lang="en-US" sz="2000" b="0" kern="1200" dirty="0" smtClean="0">
                          <a:effectLst/>
                        </a:rPr>
                        <a:t>.right</a:t>
                      </a:r>
                    </a:p>
                    <a:p>
                      <a:r>
                        <a:rPr lang="en-US" sz="2000" b="0" kern="1200" dirty="0" smtClean="0">
                          <a:effectLst/>
                        </a:rPr>
                        <a:t>{</a:t>
                      </a:r>
                    </a:p>
                    <a:p>
                      <a:r>
                        <a:rPr lang="en-US" sz="2000" b="0" kern="1200" dirty="0" smtClean="0">
                          <a:effectLst/>
                        </a:rPr>
                        <a:t>	width:50%;</a:t>
                      </a:r>
                    </a:p>
                    <a:p>
                      <a:r>
                        <a:rPr lang="en-US" sz="2000" b="0" kern="1200" dirty="0" smtClean="0">
                          <a:effectLst/>
                        </a:rPr>
                        <a:t>	float:left;</a:t>
                      </a:r>
                    </a:p>
                    <a:p>
                      <a:r>
                        <a:rPr lang="en-US" sz="2000" b="0" kern="1200" dirty="0" smtClean="0">
                          <a:effectLst/>
                        </a:rPr>
                        <a:t>	margin: 0px;</a:t>
                      </a:r>
                    </a:p>
                    <a:p>
                      <a:r>
                        <a:rPr lang="en-US" sz="2000" b="0" kern="1200" dirty="0" smtClean="0">
                          <a:effectLst/>
                        </a:rPr>
                        <a:t>	background-color: burlywood;</a:t>
                      </a:r>
                    </a:p>
                    <a:p>
                      <a:r>
                        <a:rPr lang="en-US" sz="2000" b="0" kern="1200" dirty="0" smtClean="0">
                          <a:effectLst/>
                        </a:rPr>
                        <a:t>}</a:t>
                      </a:r>
                    </a:p>
                    <a:p>
                      <a:endParaRPr lang="en-US" sz="2000" b="0" dirty="0"/>
                    </a:p>
                  </a:txBody>
                  <a:tcPr/>
                </a:tc>
                <a:tc>
                  <a:txBody>
                    <a:bodyPr/>
                    <a:lstStyle/>
                    <a:p>
                      <a:r>
                        <a:rPr lang="en-US" sz="2000" b="0" kern="1200" dirty="0" smtClean="0">
                          <a:effectLst/>
                        </a:rPr>
                        <a:t>@media(max-width:800px)</a:t>
                      </a:r>
                    </a:p>
                    <a:p>
                      <a:r>
                        <a:rPr lang="en-US" sz="2000" b="0" kern="1200" dirty="0" smtClean="0">
                          <a:effectLst/>
                        </a:rPr>
                        <a:t>{</a:t>
                      </a:r>
                    </a:p>
                    <a:p>
                      <a:pPr marL="457200" indent="0"/>
                      <a:r>
                        <a:rPr lang="en-US" sz="2000" b="0" kern="1200" dirty="0" smtClean="0">
                          <a:effectLst/>
                        </a:rPr>
                        <a:t>.left</a:t>
                      </a:r>
                    </a:p>
                    <a:p>
                      <a:pPr marL="457200" indent="0"/>
                      <a:r>
                        <a:rPr lang="en-US" sz="2000" b="0" kern="1200" dirty="0" smtClean="0">
                          <a:effectLst/>
                        </a:rPr>
                        <a:t>{</a:t>
                      </a:r>
                    </a:p>
                    <a:p>
                      <a:pPr marL="457200" indent="0"/>
                      <a:r>
                        <a:rPr lang="en-US" sz="2000" b="0" kern="1200" dirty="0" smtClean="0">
                          <a:effectLst/>
                        </a:rPr>
                        <a:t>	width:100%;</a:t>
                      </a:r>
                    </a:p>
                    <a:p>
                      <a:pPr marL="457200" indent="0"/>
                      <a:r>
                        <a:rPr lang="en-US" sz="2000" b="0" kern="1200" dirty="0" smtClean="0">
                          <a:effectLst/>
                        </a:rPr>
                        <a:t>	float: left;</a:t>
                      </a:r>
                    </a:p>
                    <a:p>
                      <a:pPr marL="457200" indent="0"/>
                      <a:r>
                        <a:rPr lang="en-US" sz="2000" b="0" kern="1200" dirty="0" smtClean="0">
                          <a:effectLst/>
                        </a:rPr>
                        <a:t>}</a:t>
                      </a:r>
                    </a:p>
                    <a:p>
                      <a:pPr marL="457200" indent="0"/>
                      <a:r>
                        <a:rPr lang="en-US" sz="2000" b="0" kern="1200" dirty="0" smtClean="0">
                          <a:effectLst/>
                        </a:rPr>
                        <a:t>.right</a:t>
                      </a:r>
                    </a:p>
                    <a:p>
                      <a:pPr marL="457200" indent="0"/>
                      <a:r>
                        <a:rPr lang="en-US" sz="2000" b="0" kern="1200" dirty="0" smtClean="0">
                          <a:effectLst/>
                        </a:rPr>
                        <a:t>{</a:t>
                      </a:r>
                    </a:p>
                    <a:p>
                      <a:pPr marL="457200" indent="0"/>
                      <a:r>
                        <a:rPr lang="en-US" sz="2000" b="0" kern="1200" dirty="0" smtClean="0">
                          <a:effectLst/>
                        </a:rPr>
                        <a:t>	width:100%;</a:t>
                      </a:r>
                    </a:p>
                    <a:p>
                      <a:pPr marL="457200" indent="0"/>
                      <a:r>
                        <a:rPr lang="en-US" sz="2000" b="0" kern="1200" dirty="0" smtClean="0">
                          <a:effectLst/>
                        </a:rPr>
                        <a:t>	float: none;;</a:t>
                      </a:r>
                    </a:p>
                    <a:p>
                      <a:pPr marL="457200" indent="0"/>
                      <a:r>
                        <a:rPr lang="en-US" sz="2000" b="0" kern="1200" dirty="0" smtClean="0">
                          <a:effectLst/>
                        </a:rPr>
                        <a:t>} </a:t>
                      </a:r>
                    </a:p>
                    <a:p>
                      <a:r>
                        <a:rPr lang="en-US" sz="2000" b="0" kern="1200" dirty="0" smtClean="0">
                          <a:effectLst/>
                        </a:rPr>
                        <a:t>}</a:t>
                      </a:r>
                    </a:p>
                    <a:p>
                      <a:endParaRPr lang="en-US" sz="2000" b="0" dirty="0"/>
                    </a:p>
                  </a:txBody>
                  <a:tcPr/>
                </a:tc>
                <a:extLst>
                  <a:ext uri="{0D108BD9-81ED-4DB2-BD59-A6C34878D82A}">
                    <a16:rowId xmlns="" xmlns:a16="http://schemas.microsoft.com/office/drawing/2014/main" val="2406689189"/>
                  </a:ext>
                </a:extLst>
              </a:tr>
            </a:tbl>
          </a:graphicData>
        </a:graphic>
      </p:graphicFrame>
    </p:spTree>
    <p:extLst>
      <p:ext uri="{BB962C8B-B14F-4D97-AF65-F5344CB8AC3E}">
        <p14:creationId xmlns:p14="http://schemas.microsoft.com/office/powerpoint/2010/main" val="2979846587"/>
      </p:ext>
    </p:extLst>
  </p:cSld>
  <p:clrMapOvr>
    <a:masterClrMapping/>
  </p:clrMapOvr>
  <p:transition>
    <p:wip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a:t>
            </a:r>
            <a:r>
              <a:rPr lang="en-US" dirty="0" smtClean="0"/>
              <a:t>. Responsive web design</a:t>
            </a:r>
            <a:br>
              <a:rPr lang="en-US" dirty="0" smtClean="0"/>
            </a:br>
            <a:r>
              <a:rPr lang="en-US" dirty="0" smtClean="0"/>
              <a:t>Media Queries – Small res first</a:t>
            </a:r>
            <a:endParaRPr lang="en-US" dirty="0"/>
          </a:p>
        </p:txBody>
      </p:sp>
      <p:sp>
        <p:nvSpPr>
          <p:cNvPr id="3" name="Content Placeholder 2"/>
          <p:cNvSpPr>
            <a:spLocks noGrp="1"/>
          </p:cNvSpPr>
          <p:nvPr>
            <p:ph idx="1"/>
          </p:nvPr>
        </p:nvSpPr>
        <p:spPr>
          <a:xfrm>
            <a:off x="152400" y="1981200"/>
            <a:ext cx="8784976" cy="4733603"/>
          </a:xfrm>
        </p:spPr>
        <p:txBody>
          <a:bodyPr>
            <a:normAutofit fontScale="70000" lnSpcReduction="20000"/>
          </a:bodyPr>
          <a:lstStyle/>
          <a:p>
            <a:pPr marL="0" indent="0">
              <a:buNone/>
            </a:pPr>
            <a:r>
              <a:rPr lang="en-US" b="1" dirty="0" smtClean="0"/>
              <a:t>/* </a:t>
            </a:r>
            <a:r>
              <a:rPr lang="en-US" b="1" u="sng" dirty="0" smtClean="0"/>
              <a:t>smallest</a:t>
            </a:r>
            <a:r>
              <a:rPr lang="en-US" b="1" dirty="0" smtClean="0"/>
              <a:t> resolution layouts here */</a:t>
            </a:r>
          </a:p>
          <a:p>
            <a:pPr marL="0" indent="0">
              <a:buNone/>
            </a:pPr>
            <a:r>
              <a:rPr lang="en-US" dirty="0"/>
              <a:t>h1{…} </a:t>
            </a:r>
          </a:p>
          <a:p>
            <a:pPr marL="0" indent="0">
              <a:buNone/>
            </a:pPr>
            <a:r>
              <a:rPr lang="en-US" dirty="0"/>
              <a:t>…………..</a:t>
            </a:r>
          </a:p>
          <a:p>
            <a:pPr marL="0" indent="0">
              <a:buNone/>
            </a:pPr>
            <a:endParaRPr lang="en-US" dirty="0"/>
          </a:p>
          <a:p>
            <a:pPr marL="0" indent="0">
              <a:buNone/>
            </a:pPr>
            <a:r>
              <a:rPr lang="en-US" dirty="0" smtClean="0"/>
              <a:t>@media (</a:t>
            </a:r>
            <a:r>
              <a:rPr lang="en-US" b="1" dirty="0" smtClean="0"/>
              <a:t>min</a:t>
            </a:r>
            <a:r>
              <a:rPr lang="en-US" dirty="0" smtClean="0"/>
              <a:t>-width: 28em) {</a:t>
            </a:r>
          </a:p>
          <a:p>
            <a:pPr marL="0" indent="0">
              <a:buNone/>
            </a:pPr>
            <a:r>
              <a:rPr lang="en-US" dirty="0"/>
              <a:t> </a:t>
            </a:r>
            <a:r>
              <a:rPr lang="en-US" dirty="0" smtClean="0"/>
              <a:t> /*</a:t>
            </a:r>
            <a:r>
              <a:rPr lang="en-US" b="1" dirty="0"/>
              <a:t> break point</a:t>
            </a:r>
            <a:r>
              <a:rPr lang="en-US" dirty="0"/>
              <a:t>: </a:t>
            </a:r>
            <a:r>
              <a:rPr lang="en-US" dirty="0" smtClean="0"/>
              <a:t>styles for 28em and up here */</a:t>
            </a:r>
          </a:p>
          <a:p>
            <a:pPr marL="0" indent="0">
              <a:buNone/>
            </a:pPr>
            <a:r>
              <a:rPr lang="en-US" dirty="0" smtClean="0"/>
              <a:t>}</a:t>
            </a:r>
          </a:p>
          <a:p>
            <a:pPr marL="0" indent="0">
              <a:buNone/>
            </a:pPr>
            <a:endParaRPr lang="en-US" dirty="0"/>
          </a:p>
          <a:p>
            <a:pPr marL="0" indent="0">
              <a:buNone/>
            </a:pPr>
            <a:r>
              <a:rPr lang="en-US" dirty="0" smtClean="0"/>
              <a:t>@media (</a:t>
            </a:r>
            <a:r>
              <a:rPr lang="en-US" b="1" dirty="0" smtClean="0"/>
              <a:t>min</a:t>
            </a:r>
            <a:r>
              <a:rPr lang="en-US" dirty="0" smtClean="0"/>
              <a:t>-width: 53em){</a:t>
            </a:r>
          </a:p>
          <a:p>
            <a:pPr marL="0" indent="0">
              <a:buNone/>
            </a:pPr>
            <a:r>
              <a:rPr lang="en-US" dirty="0"/>
              <a:t> </a:t>
            </a:r>
            <a:r>
              <a:rPr lang="en-US" dirty="0" smtClean="0"/>
              <a:t> /*</a:t>
            </a:r>
            <a:r>
              <a:rPr lang="en-US" b="1" dirty="0"/>
              <a:t> break point</a:t>
            </a:r>
            <a:r>
              <a:rPr lang="en-US" dirty="0"/>
              <a:t>: styles for </a:t>
            </a:r>
            <a:r>
              <a:rPr lang="en-US" dirty="0" smtClean="0"/>
              <a:t>53em </a:t>
            </a:r>
            <a:r>
              <a:rPr lang="en-US" dirty="0"/>
              <a:t>and </a:t>
            </a:r>
            <a:r>
              <a:rPr lang="en-US" dirty="0" smtClean="0"/>
              <a:t>up </a:t>
            </a:r>
            <a:r>
              <a:rPr lang="en-US" dirty="0"/>
              <a:t>here */</a:t>
            </a:r>
          </a:p>
          <a:p>
            <a:pPr marL="0" indent="0">
              <a:buNone/>
            </a:pPr>
            <a:r>
              <a:rPr lang="en-US" dirty="0" smtClean="0"/>
              <a:t>}</a:t>
            </a:r>
          </a:p>
          <a:p>
            <a:pPr marL="0" indent="0">
              <a:buNone/>
            </a:pPr>
            <a:endParaRPr lang="en-US" dirty="0" smtClean="0"/>
          </a:p>
          <a:p>
            <a:pPr marL="0" indent="0">
              <a:buNone/>
            </a:pPr>
            <a:r>
              <a:rPr lang="en-US" i="1" dirty="0" smtClean="0"/>
              <a:t>The ‘em’ value is relative to the initial value of ‘font-size’.</a:t>
            </a:r>
            <a:endParaRPr lang="en-US" i="1" dirty="0"/>
          </a:p>
        </p:txBody>
      </p:sp>
    </p:spTree>
    <p:extLst>
      <p:ext uri="{BB962C8B-B14F-4D97-AF65-F5344CB8AC3E}">
        <p14:creationId xmlns:p14="http://schemas.microsoft.com/office/powerpoint/2010/main" val="3170088874"/>
      </p:ext>
    </p:extLst>
  </p:cSld>
  <p:clrMapOvr>
    <a:masterClrMapping/>
  </p:clrMapOvr>
  <p:transition>
    <p:wip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a:t>
            </a:r>
            <a:r>
              <a:rPr lang="en-US" dirty="0"/>
              <a:t> Using CSS+JS </a:t>
            </a:r>
            <a:r>
              <a:rPr lang="en-US" dirty="0" smtClean="0"/>
              <a:t>plugins/libraries</a:t>
            </a:r>
            <a:endParaRPr lang="en-US" dirty="0"/>
          </a:p>
        </p:txBody>
      </p:sp>
      <p:sp>
        <p:nvSpPr>
          <p:cNvPr id="3" name="Content Placeholder 2"/>
          <p:cNvSpPr>
            <a:spLocks noGrp="1"/>
          </p:cNvSpPr>
          <p:nvPr>
            <p:ph idx="1"/>
          </p:nvPr>
        </p:nvSpPr>
        <p:spPr/>
        <p:txBody>
          <a:bodyPr/>
          <a:lstStyle/>
          <a:p>
            <a:r>
              <a:rPr lang="en-US" dirty="0" smtClean="0"/>
              <a:t>To develop more advance features, frameworks, libraries, or plugins can be used</a:t>
            </a:r>
          </a:p>
          <a:p>
            <a:pPr lvl="1"/>
            <a:r>
              <a:rPr lang="en-US" b="1" u="sng" dirty="0" smtClean="0"/>
              <a:t>Frameworks offer more features </a:t>
            </a:r>
            <a:r>
              <a:rPr lang="en-US" dirty="0" smtClean="0"/>
              <a:t>and can be either a complete or a micro framework.</a:t>
            </a:r>
          </a:p>
          <a:p>
            <a:pPr lvl="1"/>
            <a:r>
              <a:rPr lang="en-US" b="1" u="sng" dirty="0" smtClean="0"/>
              <a:t>Libraries provide asset of related features</a:t>
            </a:r>
          </a:p>
          <a:p>
            <a:pPr lvl="1"/>
            <a:r>
              <a:rPr lang="en-US" b="1" u="sng" dirty="0" smtClean="0"/>
              <a:t>Plugin can be seen as a pre-developed, working component</a:t>
            </a:r>
            <a:endParaRPr lang="en-US" b="1" u="sng" dirty="0"/>
          </a:p>
        </p:txBody>
      </p:sp>
      <p:sp>
        <p:nvSpPr>
          <p:cNvPr id="4" name="Slide Number Placeholder 3"/>
          <p:cNvSpPr>
            <a:spLocks noGrp="1"/>
          </p:cNvSpPr>
          <p:nvPr>
            <p:ph type="sldNum" sz="quarter" idx="12"/>
          </p:nvPr>
        </p:nvSpPr>
        <p:spPr/>
        <p:txBody>
          <a:bodyPr/>
          <a:lstStyle/>
          <a:p>
            <a:pPr>
              <a:defRPr/>
            </a:pPr>
            <a:fld id="{F5738AF8-3236-4FFF-B3FB-11B065A5E5C2}" type="slidenum">
              <a:rPr lang="es-ES" altLang="en-US" smtClean="0"/>
              <a:pPr>
                <a:defRPr/>
              </a:pPr>
              <a:t>33</a:t>
            </a:fld>
            <a:endParaRPr lang="es-ES" altLang="en-US" dirty="0"/>
          </a:p>
        </p:txBody>
      </p:sp>
    </p:spTree>
    <p:extLst>
      <p:ext uri="{BB962C8B-B14F-4D97-AF65-F5344CB8AC3E}">
        <p14:creationId xmlns:p14="http://schemas.microsoft.com/office/powerpoint/2010/main" val="3958716620"/>
      </p:ext>
    </p:extLst>
  </p:cSld>
  <p:clrMapOvr>
    <a:masterClrMapping/>
  </p:clrMapOvr>
  <p:transition>
    <p:wip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a:t>
            </a:r>
            <a:r>
              <a:rPr lang="en-US" dirty="0"/>
              <a:t> Using CSS+JS </a:t>
            </a:r>
            <a:r>
              <a:rPr lang="en-US" dirty="0" smtClean="0"/>
              <a:t>plugins/libraries</a:t>
            </a:r>
            <a:endParaRPr lang="en-US" dirty="0"/>
          </a:p>
        </p:txBody>
      </p:sp>
      <p:sp>
        <p:nvSpPr>
          <p:cNvPr id="3" name="Content Placeholder 2"/>
          <p:cNvSpPr>
            <a:spLocks noGrp="1"/>
          </p:cNvSpPr>
          <p:nvPr>
            <p:ph idx="1"/>
          </p:nvPr>
        </p:nvSpPr>
        <p:spPr/>
        <p:txBody>
          <a:bodyPr/>
          <a:lstStyle/>
          <a:p>
            <a:r>
              <a:rPr lang="en-US" b="1" dirty="0" smtClean="0"/>
              <a:t>jQuery</a:t>
            </a:r>
            <a:r>
              <a:rPr lang="en-US" dirty="0" smtClean="0"/>
              <a:t> – A JS library, but can be seen a framework too. It wraps the complexity of pure JS. Many JS frameworks, libraries, and plugins are built using jQuery</a:t>
            </a:r>
          </a:p>
          <a:p>
            <a:endParaRPr lang="en-US" dirty="0" smtClean="0"/>
          </a:p>
          <a:p>
            <a:r>
              <a:rPr lang="en-US" b="1" dirty="0" smtClean="0"/>
              <a:t>Bootstrap</a:t>
            </a:r>
            <a:r>
              <a:rPr lang="en-US" dirty="0" smtClean="0"/>
              <a:t> – to design and develop </a:t>
            </a:r>
            <a:r>
              <a:rPr lang="en-US" dirty="0"/>
              <a:t>responsive web </a:t>
            </a:r>
            <a:r>
              <a:rPr lang="en-US" dirty="0" smtClean="0"/>
              <a:t>pages rapidly</a:t>
            </a:r>
            <a:endParaRPr lang="en-US" dirty="0"/>
          </a:p>
          <a:p>
            <a:pPr lvl="1"/>
            <a:endParaRPr lang="en-US" dirty="0"/>
          </a:p>
        </p:txBody>
      </p:sp>
      <p:sp>
        <p:nvSpPr>
          <p:cNvPr id="4" name="Slide Number Placeholder 3"/>
          <p:cNvSpPr>
            <a:spLocks noGrp="1"/>
          </p:cNvSpPr>
          <p:nvPr>
            <p:ph type="sldNum" sz="quarter" idx="12"/>
          </p:nvPr>
        </p:nvSpPr>
        <p:spPr/>
        <p:txBody>
          <a:bodyPr/>
          <a:lstStyle/>
          <a:p>
            <a:pPr>
              <a:defRPr/>
            </a:pPr>
            <a:fld id="{F5738AF8-3236-4FFF-B3FB-11B065A5E5C2}" type="slidenum">
              <a:rPr lang="es-ES" altLang="en-US" smtClean="0"/>
              <a:pPr>
                <a:defRPr/>
              </a:pPr>
              <a:t>34</a:t>
            </a:fld>
            <a:endParaRPr lang="es-ES" altLang="en-US" dirty="0"/>
          </a:p>
        </p:txBody>
      </p:sp>
    </p:spTree>
    <p:extLst>
      <p:ext uri="{BB962C8B-B14F-4D97-AF65-F5344CB8AC3E}">
        <p14:creationId xmlns:p14="http://schemas.microsoft.com/office/powerpoint/2010/main" val="1698747088"/>
      </p:ext>
    </p:extLst>
  </p:cSld>
  <p:clrMapOvr>
    <a:masterClrMapping/>
  </p:clrMapOvr>
  <p:transition>
    <p:wip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a:t>
            </a:r>
            <a:r>
              <a:rPr lang="en-US" dirty="0"/>
              <a:t> Using CSS+JS </a:t>
            </a:r>
            <a:r>
              <a:rPr lang="en-US" dirty="0" smtClean="0"/>
              <a:t>plugins/libraries</a:t>
            </a:r>
            <a:endParaRPr lang="en-US" dirty="0"/>
          </a:p>
        </p:txBody>
      </p:sp>
      <p:sp>
        <p:nvSpPr>
          <p:cNvPr id="3" name="Content Placeholder 2"/>
          <p:cNvSpPr>
            <a:spLocks noGrp="1"/>
          </p:cNvSpPr>
          <p:nvPr>
            <p:ph idx="1"/>
          </p:nvPr>
        </p:nvSpPr>
        <p:spPr>
          <a:xfrm>
            <a:off x="179512" y="1783357"/>
            <a:ext cx="8784976" cy="5379443"/>
          </a:xfrm>
        </p:spPr>
        <p:txBody>
          <a:bodyPr/>
          <a:lstStyle/>
          <a:p>
            <a:r>
              <a:rPr lang="en-US" sz="2800" b="1" dirty="0" smtClean="0"/>
              <a:t>Angula</a:t>
            </a:r>
            <a:r>
              <a:rPr lang="en-US" sz="2800" dirty="0" smtClean="0"/>
              <a:t>r – a JS framework/platform to build frontend applications</a:t>
            </a:r>
          </a:p>
          <a:p>
            <a:endParaRPr lang="en-US" sz="2800" dirty="0" smtClean="0"/>
          </a:p>
          <a:p>
            <a:r>
              <a:rPr lang="en-US" sz="2800" b="1" dirty="0" smtClean="0"/>
              <a:t>React</a:t>
            </a:r>
            <a:r>
              <a:rPr lang="en-US" sz="2800" dirty="0" smtClean="0"/>
              <a:t> – a </a:t>
            </a:r>
            <a:r>
              <a:rPr lang="en-US" sz="2800" dirty="0"/>
              <a:t>JavaScript library for building user </a:t>
            </a:r>
            <a:r>
              <a:rPr lang="en-US" sz="2800" dirty="0" smtClean="0"/>
              <a:t>interfaces (and the application, which uses that UI)</a:t>
            </a:r>
          </a:p>
          <a:p>
            <a:endParaRPr lang="en-US" sz="2800" dirty="0"/>
          </a:p>
          <a:p>
            <a:r>
              <a:rPr lang="en-US" sz="2800" b="1" dirty="0" smtClean="0"/>
              <a:t>Node.js</a:t>
            </a:r>
            <a:r>
              <a:rPr lang="en-US" sz="2800" dirty="0" smtClean="0"/>
              <a:t> - is an open source server environment. Node.js uses JavaScript on the server</a:t>
            </a:r>
          </a:p>
        </p:txBody>
      </p:sp>
      <p:sp>
        <p:nvSpPr>
          <p:cNvPr id="4" name="Slide Number Placeholder 3"/>
          <p:cNvSpPr>
            <a:spLocks noGrp="1"/>
          </p:cNvSpPr>
          <p:nvPr>
            <p:ph type="sldNum" sz="quarter" idx="12"/>
          </p:nvPr>
        </p:nvSpPr>
        <p:spPr/>
        <p:txBody>
          <a:bodyPr/>
          <a:lstStyle/>
          <a:p>
            <a:pPr>
              <a:defRPr/>
            </a:pPr>
            <a:fld id="{F5738AF8-3236-4FFF-B3FB-11B065A5E5C2}" type="slidenum">
              <a:rPr lang="es-ES" altLang="en-US" smtClean="0"/>
              <a:pPr>
                <a:defRPr/>
              </a:pPr>
              <a:t>35</a:t>
            </a:fld>
            <a:endParaRPr lang="es-ES" altLang="en-US" dirty="0"/>
          </a:p>
        </p:txBody>
      </p:sp>
    </p:spTree>
    <p:extLst>
      <p:ext uri="{BB962C8B-B14F-4D97-AF65-F5344CB8AC3E}">
        <p14:creationId xmlns:p14="http://schemas.microsoft.com/office/powerpoint/2010/main" val="4134521610"/>
      </p:ext>
    </p:extLst>
  </p:cSld>
  <p:clrMapOvr>
    <a:masterClrMapping/>
  </p:clrMapOvr>
  <p:transition>
    <p:wip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a:t>
            </a:r>
            <a:r>
              <a:rPr lang="en-US" dirty="0"/>
              <a:t> Using CSS+JS </a:t>
            </a:r>
            <a:r>
              <a:rPr lang="en-US" dirty="0" smtClean="0"/>
              <a:t>plugins/libraries</a:t>
            </a:r>
            <a:endParaRPr lang="en-US" dirty="0"/>
          </a:p>
        </p:txBody>
      </p:sp>
      <p:sp>
        <p:nvSpPr>
          <p:cNvPr id="3" name="Content Placeholder 2"/>
          <p:cNvSpPr>
            <a:spLocks noGrp="1"/>
          </p:cNvSpPr>
          <p:nvPr>
            <p:ph idx="1"/>
          </p:nvPr>
        </p:nvSpPr>
        <p:spPr/>
        <p:txBody>
          <a:bodyPr/>
          <a:lstStyle/>
          <a:p>
            <a:r>
              <a:rPr lang="en-US" dirty="0" smtClean="0"/>
              <a:t>There are many CSS+JS plugins to make the GUI of the webpages more attractive by developing various media components and effects</a:t>
            </a:r>
          </a:p>
          <a:p>
            <a:endParaRPr lang="en-US" dirty="0" smtClean="0"/>
          </a:p>
          <a:p>
            <a:r>
              <a:rPr lang="en-US" sz="1800" dirty="0">
                <a:hlinkClick r:id="rId2"/>
              </a:rPr>
              <a:t>https://www.cssdesignawards.com/blog/best-js-plugins-and-libraries-of-2015/267</a:t>
            </a:r>
            <a:r>
              <a:rPr lang="en-US" sz="1800" dirty="0" smtClean="0">
                <a:hlinkClick r:id="rId2"/>
              </a:rPr>
              <a:t>/</a:t>
            </a:r>
            <a:endParaRPr lang="en-US" sz="1800" dirty="0" smtClean="0"/>
          </a:p>
          <a:p>
            <a:endParaRPr lang="en-US" sz="1800" dirty="0" smtClean="0">
              <a:hlinkClick r:id="rId3"/>
            </a:endParaRPr>
          </a:p>
          <a:p>
            <a:r>
              <a:rPr lang="en-US" sz="1800" dirty="0" smtClean="0">
                <a:hlinkClick r:id="rId3"/>
              </a:rPr>
              <a:t>https</a:t>
            </a:r>
            <a:r>
              <a:rPr lang="en-US" sz="1800" dirty="0">
                <a:hlinkClick r:id="rId3"/>
              </a:rPr>
              <a:t>://speckyboy.com/top-50-javascript</a:t>
            </a:r>
            <a:r>
              <a:rPr lang="en-US" sz="1800" dirty="0" smtClean="0">
                <a:hlinkClick r:id="rId3"/>
              </a:rPr>
              <a:t>/</a:t>
            </a:r>
            <a:endParaRPr lang="en-US" sz="1800" dirty="0" smtClean="0">
              <a:hlinkClick r:id="rId2"/>
            </a:endParaRPr>
          </a:p>
          <a:p>
            <a:endParaRPr lang="en-US" dirty="0"/>
          </a:p>
        </p:txBody>
      </p:sp>
      <p:sp>
        <p:nvSpPr>
          <p:cNvPr id="4" name="Slide Number Placeholder 3"/>
          <p:cNvSpPr>
            <a:spLocks noGrp="1"/>
          </p:cNvSpPr>
          <p:nvPr>
            <p:ph type="sldNum" sz="quarter" idx="12"/>
          </p:nvPr>
        </p:nvSpPr>
        <p:spPr/>
        <p:txBody>
          <a:bodyPr/>
          <a:lstStyle/>
          <a:p>
            <a:pPr>
              <a:defRPr/>
            </a:pPr>
            <a:fld id="{F5738AF8-3236-4FFF-B3FB-11B065A5E5C2}" type="slidenum">
              <a:rPr lang="es-ES" altLang="en-US" smtClean="0"/>
              <a:pPr>
                <a:defRPr/>
              </a:pPr>
              <a:t>36</a:t>
            </a:fld>
            <a:endParaRPr lang="es-ES" altLang="en-US" dirty="0"/>
          </a:p>
        </p:txBody>
      </p:sp>
    </p:spTree>
    <p:extLst>
      <p:ext uri="{BB962C8B-B14F-4D97-AF65-F5344CB8AC3E}">
        <p14:creationId xmlns:p14="http://schemas.microsoft.com/office/powerpoint/2010/main" val="495598607"/>
      </p:ext>
    </p:extLst>
  </p:cSld>
  <p:clrMapOvr>
    <a:masterClrMapping/>
  </p:clrMapOvr>
  <p:transition>
    <p:wip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a:t>
            </a:r>
            <a:r>
              <a:rPr lang="en-US" dirty="0"/>
              <a:t> Using CSS+JS </a:t>
            </a:r>
            <a:r>
              <a:rPr lang="en-US" dirty="0" smtClean="0"/>
              <a:t>plugins/libraries</a:t>
            </a:r>
            <a:br>
              <a:rPr lang="en-US" dirty="0" smtClean="0"/>
            </a:br>
            <a:r>
              <a:rPr lang="en-US" dirty="0" smtClean="0"/>
              <a:t>Using them in your app</a:t>
            </a:r>
            <a:endParaRPr lang="en-US" dirty="0"/>
          </a:p>
        </p:txBody>
      </p:sp>
      <p:sp>
        <p:nvSpPr>
          <p:cNvPr id="3" name="Content Placeholder 2"/>
          <p:cNvSpPr>
            <a:spLocks noGrp="1"/>
          </p:cNvSpPr>
          <p:nvPr>
            <p:ph idx="1"/>
          </p:nvPr>
        </p:nvSpPr>
        <p:spPr>
          <a:xfrm>
            <a:off x="179512" y="2018853"/>
            <a:ext cx="8784976" cy="4381947"/>
          </a:xfrm>
        </p:spPr>
        <p:txBody>
          <a:bodyPr/>
          <a:lstStyle/>
          <a:p>
            <a:r>
              <a:rPr lang="en-US" dirty="0" smtClean="0"/>
              <a:t>Basically, there are two main methods of using them</a:t>
            </a:r>
          </a:p>
          <a:p>
            <a:pPr marL="971550" lvl="1" indent="-514350">
              <a:buFont typeface="+mj-lt"/>
              <a:buAutoNum type="arabicPeriod"/>
            </a:pPr>
            <a:r>
              <a:rPr lang="en-US" dirty="0" smtClean="0"/>
              <a:t>Download the package from the source, keep a copy in your site, and link the necessary files to your page</a:t>
            </a:r>
          </a:p>
          <a:p>
            <a:pPr marL="971550" lvl="1" indent="-514350">
              <a:buFont typeface="+mj-lt"/>
              <a:buAutoNum type="arabicPeriod"/>
            </a:pPr>
            <a:r>
              <a:rPr lang="en-US" dirty="0" smtClean="0"/>
              <a:t>Link directly to the files in a Content Delivery Network (CDN), without downloading them</a:t>
            </a:r>
          </a:p>
        </p:txBody>
      </p:sp>
      <p:sp>
        <p:nvSpPr>
          <p:cNvPr id="4" name="Slide Number Placeholder 3"/>
          <p:cNvSpPr>
            <a:spLocks noGrp="1"/>
          </p:cNvSpPr>
          <p:nvPr>
            <p:ph type="sldNum" sz="quarter" idx="12"/>
          </p:nvPr>
        </p:nvSpPr>
        <p:spPr/>
        <p:txBody>
          <a:bodyPr/>
          <a:lstStyle/>
          <a:p>
            <a:pPr>
              <a:defRPr/>
            </a:pPr>
            <a:fld id="{F5738AF8-3236-4FFF-B3FB-11B065A5E5C2}" type="slidenum">
              <a:rPr lang="es-ES" altLang="en-US" smtClean="0"/>
              <a:pPr>
                <a:defRPr/>
              </a:pPr>
              <a:t>37</a:t>
            </a:fld>
            <a:endParaRPr lang="es-ES" altLang="en-US" dirty="0"/>
          </a:p>
        </p:txBody>
      </p:sp>
    </p:spTree>
    <p:extLst>
      <p:ext uri="{BB962C8B-B14F-4D97-AF65-F5344CB8AC3E}">
        <p14:creationId xmlns:p14="http://schemas.microsoft.com/office/powerpoint/2010/main" val="2992172728"/>
      </p:ext>
    </p:extLst>
  </p:cSld>
  <p:clrMapOvr>
    <a:masterClrMapping/>
  </p:clrMapOvr>
  <p:transition>
    <p:wip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 Using CSS+JS plugins/libraries</a:t>
            </a:r>
            <a:br>
              <a:rPr lang="en-US" dirty="0"/>
            </a:br>
            <a:r>
              <a:rPr lang="en-US" dirty="0"/>
              <a:t>Using them in your app</a:t>
            </a:r>
          </a:p>
        </p:txBody>
      </p:sp>
      <p:sp>
        <p:nvSpPr>
          <p:cNvPr id="3" name="Content Placeholder 2"/>
          <p:cNvSpPr>
            <a:spLocks noGrp="1"/>
          </p:cNvSpPr>
          <p:nvPr>
            <p:ph idx="1"/>
          </p:nvPr>
        </p:nvSpPr>
        <p:spPr>
          <a:xfrm>
            <a:off x="179512" y="1600201"/>
            <a:ext cx="8784976" cy="5257800"/>
          </a:xfrm>
        </p:spPr>
        <p:txBody>
          <a:bodyPr/>
          <a:lstStyle/>
          <a:p>
            <a:pPr marL="0" indent="0">
              <a:buNone/>
            </a:pPr>
            <a:r>
              <a:rPr lang="en-US" dirty="0"/>
              <a:t>Download the package from the source </a:t>
            </a:r>
            <a:endParaRPr lang="en-US" dirty="0" smtClean="0"/>
          </a:p>
          <a:p>
            <a:pPr marL="0" indent="0">
              <a:buNone/>
            </a:pPr>
            <a:r>
              <a:rPr lang="en-US" sz="2000" u="sng" dirty="0" smtClean="0"/>
              <a:t>Simple </a:t>
            </a:r>
            <a:r>
              <a:rPr lang="en-US" sz="2000" u="sng" dirty="0" smtClean="0"/>
              <a:t>text effects with </a:t>
            </a:r>
            <a:r>
              <a:rPr lang="en-US" sz="2000" b="1" u="sng" dirty="0" smtClean="0"/>
              <a:t>textillate.js</a:t>
            </a:r>
          </a:p>
          <a:p>
            <a:pPr marL="514350" indent="-514350">
              <a:buFont typeface="+mj-lt"/>
              <a:buAutoNum type="arabicPeriod"/>
            </a:pPr>
            <a:r>
              <a:rPr lang="en-US" dirty="0" smtClean="0"/>
              <a:t>Go to he official site and download the dependencies</a:t>
            </a:r>
          </a:p>
          <a:p>
            <a:pPr lvl="1"/>
            <a:r>
              <a:rPr lang="en-US" dirty="0">
                <a:hlinkClick r:id="rId2"/>
              </a:rPr>
              <a:t>https://textillate.js.org</a:t>
            </a:r>
            <a:r>
              <a:rPr lang="en-US" dirty="0" smtClean="0">
                <a:hlinkClick r:id="rId2"/>
              </a:rPr>
              <a:t>/</a:t>
            </a:r>
            <a:endParaRPr lang="en-US" dirty="0" smtClean="0"/>
          </a:p>
          <a:p>
            <a:pPr lvl="1"/>
            <a:endParaRPr lang="en-US" sz="1400" dirty="0" smtClean="0"/>
          </a:p>
          <a:p>
            <a:pPr marL="514350" indent="-514350">
              <a:buFont typeface="+mj-lt"/>
              <a:buAutoNum type="arabicPeriod"/>
            </a:pPr>
            <a:r>
              <a:rPr lang="en-US" dirty="0" smtClean="0"/>
              <a:t>Copy the dependencies to your site and link them</a:t>
            </a:r>
          </a:p>
          <a:p>
            <a:pPr marL="0" indent="0">
              <a:buNone/>
            </a:pPr>
            <a:r>
              <a:rPr lang="en-US" sz="1800" dirty="0" smtClean="0"/>
              <a:t>&lt;</a:t>
            </a:r>
            <a:r>
              <a:rPr lang="en-US" sz="1800" dirty="0"/>
              <a:t>link rel="stylesheet" type="text/css" href="animate.css" /&gt;</a:t>
            </a:r>
          </a:p>
          <a:p>
            <a:pPr marL="0" indent="0">
              <a:buNone/>
            </a:pPr>
            <a:r>
              <a:rPr lang="en-US" sz="1800" dirty="0"/>
              <a:t>&lt;script src="http://ajax.googleapis.com/ajax/libs/jquery/1.9.0/jquery.min.js"&gt;&lt;/script&gt;</a:t>
            </a:r>
          </a:p>
          <a:p>
            <a:pPr marL="0" indent="0">
              <a:buNone/>
            </a:pPr>
            <a:r>
              <a:rPr lang="en-US" sz="1800" dirty="0"/>
              <a:t>&lt;script src="jquery.lettering.js"&gt;&lt;/script&gt;</a:t>
            </a:r>
          </a:p>
          <a:p>
            <a:pPr marL="0" indent="0">
              <a:buNone/>
            </a:pPr>
            <a:r>
              <a:rPr lang="en-US" sz="1800" dirty="0"/>
              <a:t>&lt;script src="jquery.textillate.js"&gt;&lt;/script</a:t>
            </a:r>
            <a:r>
              <a:rPr lang="en-US" sz="1800" dirty="0" smtClean="0"/>
              <a:t>&gt;</a:t>
            </a:r>
            <a:endParaRPr lang="en-US" sz="1800" dirty="0"/>
          </a:p>
        </p:txBody>
      </p:sp>
      <p:sp>
        <p:nvSpPr>
          <p:cNvPr id="4" name="Slide Number Placeholder 3"/>
          <p:cNvSpPr>
            <a:spLocks noGrp="1"/>
          </p:cNvSpPr>
          <p:nvPr>
            <p:ph type="sldNum" sz="quarter" idx="12"/>
          </p:nvPr>
        </p:nvSpPr>
        <p:spPr/>
        <p:txBody>
          <a:bodyPr/>
          <a:lstStyle/>
          <a:p>
            <a:pPr>
              <a:defRPr/>
            </a:pPr>
            <a:fld id="{F5738AF8-3236-4FFF-B3FB-11B065A5E5C2}" type="slidenum">
              <a:rPr lang="es-ES" altLang="en-US" smtClean="0"/>
              <a:pPr>
                <a:defRPr/>
              </a:pPr>
              <a:t>38</a:t>
            </a:fld>
            <a:endParaRPr lang="es-ES" altLang="en-US" dirty="0"/>
          </a:p>
        </p:txBody>
      </p:sp>
    </p:spTree>
    <p:extLst>
      <p:ext uri="{BB962C8B-B14F-4D97-AF65-F5344CB8AC3E}">
        <p14:creationId xmlns:p14="http://schemas.microsoft.com/office/powerpoint/2010/main" val="464979642"/>
      </p:ext>
    </p:ext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fade">
                                      <p:cBhvr>
                                        <p:cTn id="7" dur="500"/>
                                        <p:tgtEl>
                                          <p:spTgt spid="3">
                                            <p:txEl>
                                              <p:pRg st="5" end="5"/>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6" end="6"/>
                                            </p:txEl>
                                          </p:spTgt>
                                        </p:tgtEl>
                                        <p:attrNameLst>
                                          <p:attrName>style.visibility</p:attrName>
                                        </p:attrNameLst>
                                      </p:cBhvr>
                                      <p:to>
                                        <p:strVal val="visible"/>
                                      </p:to>
                                    </p:set>
                                    <p:animEffect transition="in" filter="fade">
                                      <p:cBhvr>
                                        <p:cTn id="10" dur="500"/>
                                        <p:tgtEl>
                                          <p:spTgt spid="3">
                                            <p:txEl>
                                              <p:pRg st="6" end="6"/>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animEffect transition="in" filter="fade">
                                      <p:cBhvr>
                                        <p:cTn id="13" dur="500"/>
                                        <p:tgtEl>
                                          <p:spTgt spid="3">
                                            <p:txEl>
                                              <p:pRg st="7" end="7"/>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8" end="8"/>
                                            </p:txEl>
                                          </p:spTgt>
                                        </p:tgtEl>
                                        <p:attrNameLst>
                                          <p:attrName>style.visibility</p:attrName>
                                        </p:attrNameLst>
                                      </p:cBhvr>
                                      <p:to>
                                        <p:strVal val="visible"/>
                                      </p:to>
                                    </p:set>
                                    <p:animEffect transition="in" filter="fade">
                                      <p:cBhvr>
                                        <p:cTn id="16" dur="500"/>
                                        <p:tgtEl>
                                          <p:spTgt spid="3">
                                            <p:txEl>
                                              <p:pRg st="8" end="8"/>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animEffect transition="in" filter="fade">
                                      <p:cBhvr>
                                        <p:cTn id="19"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 Using CSS+JS plugins/libraries</a:t>
            </a:r>
            <a:br>
              <a:rPr lang="en-US" dirty="0"/>
            </a:br>
            <a:r>
              <a:rPr lang="en-US" dirty="0"/>
              <a:t>Using them in your app</a:t>
            </a:r>
          </a:p>
        </p:txBody>
      </p:sp>
      <p:sp>
        <p:nvSpPr>
          <p:cNvPr id="3" name="Content Placeholder 2"/>
          <p:cNvSpPr>
            <a:spLocks noGrp="1"/>
          </p:cNvSpPr>
          <p:nvPr>
            <p:ph idx="1"/>
          </p:nvPr>
        </p:nvSpPr>
        <p:spPr>
          <a:xfrm>
            <a:off x="179512" y="1783357"/>
            <a:ext cx="8784976" cy="5074643"/>
          </a:xfrm>
        </p:spPr>
        <p:txBody>
          <a:bodyPr/>
          <a:lstStyle/>
          <a:p>
            <a:pPr marL="0" indent="0">
              <a:buNone/>
            </a:pPr>
            <a:r>
              <a:rPr lang="en-US" dirty="0" smtClean="0"/>
              <a:t>3. Add </a:t>
            </a:r>
            <a:r>
              <a:rPr lang="en-US" dirty="0" smtClean="0"/>
              <a:t>HTML content you want to use with the textillate</a:t>
            </a:r>
          </a:p>
          <a:p>
            <a:pPr lvl="1"/>
            <a:r>
              <a:rPr lang="en-US" dirty="0"/>
              <a:t>&lt;h1 class="tlt"&gt;Hello world&lt;/h1&gt;</a:t>
            </a:r>
          </a:p>
          <a:p>
            <a:pPr marL="0" indent="0">
              <a:buNone/>
            </a:pPr>
            <a:endParaRPr lang="en-US" dirty="0" smtClean="0"/>
          </a:p>
          <a:p>
            <a:pPr marL="0" indent="0">
              <a:buNone/>
            </a:pPr>
            <a:r>
              <a:rPr lang="en-US" dirty="0" smtClean="0"/>
              <a:t>4. Add </a:t>
            </a:r>
            <a:r>
              <a:rPr lang="en-US" dirty="0" smtClean="0"/>
              <a:t>the JS to enable the textillate</a:t>
            </a:r>
          </a:p>
          <a:p>
            <a:pPr marL="1828800" indent="0">
              <a:buNone/>
            </a:pPr>
            <a:r>
              <a:rPr lang="en-US" sz="2400" dirty="0"/>
              <a:t>&lt;script&gt;</a:t>
            </a:r>
          </a:p>
          <a:p>
            <a:pPr marL="2228850" lvl="1" indent="0">
              <a:buNone/>
            </a:pPr>
            <a:r>
              <a:rPr lang="en-US" sz="2400" dirty="0"/>
              <a:t>$(function </a:t>
            </a:r>
            <a:r>
              <a:rPr lang="en-US" sz="2400" dirty="0" smtClean="0"/>
              <a:t>(){</a:t>
            </a:r>
            <a:endParaRPr lang="en-US" sz="2400" dirty="0"/>
          </a:p>
          <a:p>
            <a:pPr marL="2228850" lvl="1" indent="0">
              <a:buNone/>
            </a:pPr>
            <a:r>
              <a:rPr lang="en-US" sz="2400" dirty="0" smtClean="0"/>
              <a:t>	$('.</a:t>
            </a:r>
            <a:r>
              <a:rPr lang="en-US" sz="2400" dirty="0"/>
              <a:t>tlt').textillate();</a:t>
            </a:r>
          </a:p>
          <a:p>
            <a:pPr marL="2228850" lvl="1" indent="0">
              <a:buNone/>
            </a:pPr>
            <a:r>
              <a:rPr lang="en-US" sz="2400" dirty="0"/>
              <a:t>});</a:t>
            </a:r>
          </a:p>
          <a:p>
            <a:pPr marL="1828800" indent="0">
              <a:buNone/>
            </a:pPr>
            <a:r>
              <a:rPr lang="en-US" sz="2400" dirty="0"/>
              <a:t>&lt;/script</a:t>
            </a:r>
            <a:r>
              <a:rPr lang="en-US" sz="2400" dirty="0" smtClean="0"/>
              <a:t>&gt;</a:t>
            </a:r>
            <a:endParaRPr lang="en-US" sz="2400" dirty="0"/>
          </a:p>
        </p:txBody>
      </p:sp>
      <p:sp>
        <p:nvSpPr>
          <p:cNvPr id="4" name="Slide Number Placeholder 3"/>
          <p:cNvSpPr>
            <a:spLocks noGrp="1"/>
          </p:cNvSpPr>
          <p:nvPr>
            <p:ph type="sldNum" sz="quarter" idx="12"/>
          </p:nvPr>
        </p:nvSpPr>
        <p:spPr/>
        <p:txBody>
          <a:bodyPr/>
          <a:lstStyle/>
          <a:p>
            <a:pPr>
              <a:defRPr/>
            </a:pPr>
            <a:fld id="{F5738AF8-3236-4FFF-B3FB-11B065A5E5C2}" type="slidenum">
              <a:rPr lang="es-ES" altLang="en-US" smtClean="0"/>
              <a:pPr>
                <a:defRPr/>
              </a:pPr>
              <a:t>39</a:t>
            </a:fld>
            <a:endParaRPr lang="es-ES" altLang="en-US" dirty="0"/>
          </a:p>
        </p:txBody>
      </p:sp>
    </p:spTree>
    <p:extLst>
      <p:ext uri="{BB962C8B-B14F-4D97-AF65-F5344CB8AC3E}">
        <p14:creationId xmlns:p14="http://schemas.microsoft.com/office/powerpoint/2010/main" val="2636125760"/>
      </p:ext>
    </p:ext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fade">
                                      <p:cBhvr>
                                        <p:cTn id="10" dur="500"/>
                                        <p:tgtEl>
                                          <p:spTgt spid="3">
                                            <p:txEl>
                                              <p:pRg st="4" end="4"/>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animEffect transition="in" filter="fade">
                                      <p:cBhvr>
                                        <p:cTn id="13" dur="500"/>
                                        <p:tgtEl>
                                          <p:spTgt spid="3">
                                            <p:txEl>
                                              <p:pRg st="5" end="5"/>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6" end="6"/>
                                            </p:txEl>
                                          </p:spTgt>
                                        </p:tgtEl>
                                        <p:attrNameLst>
                                          <p:attrName>style.visibility</p:attrName>
                                        </p:attrNameLst>
                                      </p:cBhvr>
                                      <p:to>
                                        <p:strVal val="visible"/>
                                      </p:to>
                                    </p:set>
                                    <p:animEffect transition="in" filter="fade">
                                      <p:cBhvr>
                                        <p:cTn id="16" dur="500"/>
                                        <p:tgtEl>
                                          <p:spTgt spid="3">
                                            <p:txEl>
                                              <p:pRg st="6" end="6"/>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animEffect transition="in" filter="fade">
                                      <p:cBhvr>
                                        <p:cTn id="19" dur="500"/>
                                        <p:tgtEl>
                                          <p:spTgt spid="3">
                                            <p:txEl>
                                              <p:pRg st="7" end="7"/>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8" end="8"/>
                                            </p:txEl>
                                          </p:spTgt>
                                        </p:tgtEl>
                                        <p:attrNameLst>
                                          <p:attrName>style.visibility</p:attrName>
                                        </p:attrNameLst>
                                      </p:cBhvr>
                                      <p:to>
                                        <p:strVal val="visible"/>
                                      </p:to>
                                    </p:set>
                                    <p:animEffect transition="in" filter="fade">
                                      <p:cBhvr>
                                        <p:cTn id="22"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 HTML5 media support</a:t>
            </a:r>
            <a:endParaRPr lang="en-US" dirty="0"/>
          </a:p>
        </p:txBody>
      </p:sp>
      <p:sp>
        <p:nvSpPr>
          <p:cNvPr id="3" name="Content Placeholder 2"/>
          <p:cNvSpPr>
            <a:spLocks noGrp="1"/>
          </p:cNvSpPr>
          <p:nvPr>
            <p:ph idx="1"/>
          </p:nvPr>
        </p:nvSpPr>
        <p:spPr>
          <a:xfrm>
            <a:off x="179512" y="1783357"/>
            <a:ext cx="8784976" cy="4769843"/>
          </a:xfrm>
        </p:spPr>
        <p:txBody>
          <a:bodyPr>
            <a:normAutofit fontScale="70000" lnSpcReduction="20000"/>
          </a:bodyPr>
          <a:lstStyle/>
          <a:p>
            <a:pPr>
              <a:lnSpc>
                <a:spcPct val="120000"/>
              </a:lnSpc>
            </a:pPr>
            <a:r>
              <a:rPr lang="en-US" dirty="0"/>
              <a:t>The first web </a:t>
            </a:r>
            <a:r>
              <a:rPr lang="en-US" dirty="0" smtClean="0"/>
              <a:t>browsers</a:t>
            </a:r>
          </a:p>
          <a:p>
            <a:pPr lvl="1">
              <a:lnSpc>
                <a:spcPct val="120000"/>
              </a:lnSpc>
            </a:pPr>
            <a:r>
              <a:rPr lang="en-US" dirty="0" smtClean="0"/>
              <a:t>text only</a:t>
            </a:r>
          </a:p>
          <a:p>
            <a:pPr lvl="1">
              <a:lnSpc>
                <a:spcPct val="120000"/>
              </a:lnSpc>
            </a:pPr>
            <a:r>
              <a:rPr lang="en-US" dirty="0" smtClean="0"/>
              <a:t>limited </a:t>
            </a:r>
            <a:r>
              <a:rPr lang="en-US" dirty="0"/>
              <a:t>to a single </a:t>
            </a:r>
            <a:r>
              <a:rPr lang="en-US" dirty="0" smtClean="0"/>
              <a:t>font</a:t>
            </a:r>
          </a:p>
          <a:p>
            <a:pPr lvl="1">
              <a:lnSpc>
                <a:spcPct val="120000"/>
              </a:lnSpc>
            </a:pPr>
            <a:r>
              <a:rPr lang="en-US" dirty="0" smtClean="0"/>
              <a:t>single color</a:t>
            </a:r>
            <a:endParaRPr lang="en-US" dirty="0"/>
          </a:p>
          <a:p>
            <a:pPr>
              <a:lnSpc>
                <a:spcPct val="120000"/>
              </a:lnSpc>
            </a:pPr>
            <a:r>
              <a:rPr lang="en-US" dirty="0"/>
              <a:t>Later came </a:t>
            </a:r>
            <a:r>
              <a:rPr lang="en-US" dirty="0" smtClean="0"/>
              <a:t>browsers</a:t>
            </a:r>
          </a:p>
          <a:p>
            <a:pPr lvl="1">
              <a:lnSpc>
                <a:spcPct val="120000"/>
              </a:lnSpc>
            </a:pPr>
            <a:r>
              <a:rPr lang="en-US" dirty="0" smtClean="0"/>
              <a:t>support </a:t>
            </a:r>
            <a:r>
              <a:rPr lang="en-US" dirty="0"/>
              <a:t>for </a:t>
            </a:r>
            <a:r>
              <a:rPr lang="en-US" dirty="0" smtClean="0"/>
              <a:t>colors</a:t>
            </a:r>
          </a:p>
          <a:p>
            <a:pPr lvl="1">
              <a:lnSpc>
                <a:spcPct val="120000"/>
              </a:lnSpc>
            </a:pPr>
            <a:r>
              <a:rPr lang="en-US" dirty="0" smtClean="0"/>
              <a:t>Fonts</a:t>
            </a:r>
          </a:p>
          <a:p>
            <a:pPr lvl="1">
              <a:lnSpc>
                <a:spcPct val="120000"/>
              </a:lnSpc>
            </a:pPr>
            <a:r>
              <a:rPr lang="en-US" dirty="0" smtClean="0"/>
              <a:t>images</a:t>
            </a:r>
            <a:r>
              <a:rPr lang="en-US" dirty="0"/>
              <a:t>!</a:t>
            </a:r>
          </a:p>
          <a:p>
            <a:pPr>
              <a:lnSpc>
                <a:spcPct val="120000"/>
              </a:lnSpc>
            </a:pPr>
            <a:r>
              <a:rPr lang="en-US" sz="3100" dirty="0"/>
              <a:t>Audio, video, and animation have been handled differently by the major browsers. </a:t>
            </a:r>
            <a:endParaRPr lang="en-US" sz="3100" dirty="0" smtClean="0"/>
          </a:p>
          <a:p>
            <a:pPr>
              <a:lnSpc>
                <a:spcPct val="120000"/>
              </a:lnSpc>
            </a:pPr>
            <a:r>
              <a:rPr lang="en-US" sz="3100" dirty="0" smtClean="0"/>
              <a:t>Different </a:t>
            </a:r>
            <a:r>
              <a:rPr lang="en-US" sz="3100" dirty="0"/>
              <a:t>formats have been supported, and some formats require extra helper programs (</a:t>
            </a:r>
            <a:r>
              <a:rPr lang="en-US" sz="3100" b="1" dirty="0"/>
              <a:t>plug-ins</a:t>
            </a:r>
            <a:r>
              <a:rPr lang="en-US" sz="3100" dirty="0"/>
              <a:t>) to work</a:t>
            </a:r>
            <a:r>
              <a:rPr lang="en-US" sz="3100" dirty="0" smtClean="0"/>
              <a:t>.</a:t>
            </a:r>
            <a:endParaRPr lang="en-US" sz="3100" dirty="0"/>
          </a:p>
        </p:txBody>
      </p:sp>
      <p:sp>
        <p:nvSpPr>
          <p:cNvPr id="4" name="Slide Number Placeholder 3"/>
          <p:cNvSpPr>
            <a:spLocks noGrp="1"/>
          </p:cNvSpPr>
          <p:nvPr>
            <p:ph type="sldNum" sz="quarter" idx="12"/>
          </p:nvPr>
        </p:nvSpPr>
        <p:spPr/>
        <p:txBody>
          <a:bodyPr/>
          <a:lstStyle/>
          <a:p>
            <a:pPr>
              <a:defRPr/>
            </a:pPr>
            <a:fld id="{F5738AF8-3236-4FFF-B3FB-11B065A5E5C2}" type="slidenum">
              <a:rPr lang="es-ES" altLang="en-US" smtClean="0"/>
              <a:pPr>
                <a:defRPr/>
              </a:pPr>
              <a:t>4</a:t>
            </a:fld>
            <a:endParaRPr lang="es-ES" altLang="en-US" dirty="0"/>
          </a:p>
        </p:txBody>
      </p:sp>
    </p:spTree>
    <p:extLst>
      <p:ext uri="{BB962C8B-B14F-4D97-AF65-F5344CB8AC3E}">
        <p14:creationId xmlns:p14="http://schemas.microsoft.com/office/powerpoint/2010/main" val="391557846"/>
      </p:ext>
    </p:extLst>
  </p:cSld>
  <p:clrMapOvr>
    <a:masterClrMapping/>
  </p:clrMapOvr>
  <p:transition>
    <p:wip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6855" y="54383"/>
            <a:ext cx="8784976" cy="1411560"/>
          </a:xfrm>
        </p:spPr>
        <p:txBody>
          <a:bodyPr/>
          <a:lstStyle/>
          <a:p>
            <a:pPr marL="0" indent="0">
              <a:buNone/>
            </a:pPr>
            <a:r>
              <a:rPr lang="en-US" sz="3600" dirty="0"/>
              <a:t>Download the package from the source </a:t>
            </a:r>
          </a:p>
        </p:txBody>
      </p:sp>
      <p:sp>
        <p:nvSpPr>
          <p:cNvPr id="3" name="Content Placeholder 2"/>
          <p:cNvSpPr>
            <a:spLocks noGrp="1"/>
          </p:cNvSpPr>
          <p:nvPr>
            <p:ph idx="1"/>
          </p:nvPr>
        </p:nvSpPr>
        <p:spPr>
          <a:xfrm>
            <a:off x="146855" y="1066800"/>
            <a:ext cx="8784976" cy="5578475"/>
          </a:xfrm>
          <a:solidFill>
            <a:schemeClr val="bg1"/>
          </a:solidFill>
        </p:spPr>
        <p:txBody>
          <a:bodyPr>
            <a:noAutofit/>
          </a:bodyPr>
          <a:lstStyle/>
          <a:p>
            <a:pPr marL="0" indent="0">
              <a:buNone/>
            </a:pPr>
            <a:r>
              <a:rPr lang="en-US" sz="1600" dirty="0"/>
              <a:t>&lt;html&gt;</a:t>
            </a:r>
          </a:p>
          <a:p>
            <a:pPr marL="0" indent="0">
              <a:buNone/>
            </a:pPr>
            <a:r>
              <a:rPr lang="en-US" sz="1600" dirty="0"/>
              <a:t>	&lt;head</a:t>
            </a:r>
            <a:r>
              <a:rPr lang="en-US" sz="1600" dirty="0" smtClean="0"/>
              <a:t>&gt;</a:t>
            </a:r>
          </a:p>
          <a:p>
            <a:pPr marL="0" indent="0">
              <a:buNone/>
            </a:pPr>
            <a:endParaRPr lang="en-US" sz="1600" dirty="0"/>
          </a:p>
          <a:p>
            <a:pPr marL="0" indent="0">
              <a:buNone/>
            </a:pPr>
            <a:r>
              <a:rPr lang="en-US" sz="1600" dirty="0"/>
              <a:t>	</a:t>
            </a:r>
            <a:r>
              <a:rPr lang="en-US" sz="1600" dirty="0" smtClean="0"/>
              <a:t>&lt;</a:t>
            </a:r>
            <a:r>
              <a:rPr lang="en-US" sz="1600" dirty="0"/>
              <a:t>link rel="stylesheet" type="text/css" href="assets/animate.css" /&gt;</a:t>
            </a:r>
          </a:p>
          <a:p>
            <a:pPr marL="0" indent="0">
              <a:buNone/>
            </a:pPr>
            <a:r>
              <a:rPr lang="en-US" sz="1600" dirty="0"/>
              <a:t>	&lt;script src="http://ajax.googleapis.com/ajax/libs/jquery/1.9.0/jquery.min.js"&gt;&lt;/script</a:t>
            </a:r>
            <a:r>
              <a:rPr lang="en-US" sz="1600" dirty="0" smtClean="0"/>
              <a:t>&gt;</a:t>
            </a:r>
            <a:r>
              <a:rPr lang="en-US" sz="1600" dirty="0"/>
              <a:t>		&lt;script src="assets/jquery.lettering.js"&gt;&lt;/script</a:t>
            </a:r>
            <a:r>
              <a:rPr lang="en-US" sz="1600" dirty="0" smtClean="0"/>
              <a:t>&gt;</a:t>
            </a:r>
          </a:p>
          <a:p>
            <a:pPr marL="0" indent="0">
              <a:buNone/>
            </a:pPr>
            <a:r>
              <a:rPr lang="en-US" sz="1600" dirty="0" smtClean="0"/>
              <a:t>	&lt;script src="jquery.textillate.js"&gt;&lt;/script&gt;</a:t>
            </a:r>
          </a:p>
          <a:p>
            <a:pPr marL="0" indent="0">
              <a:buNone/>
            </a:pPr>
            <a:r>
              <a:rPr lang="en-US" sz="1600" dirty="0"/>
              <a:t>		</a:t>
            </a:r>
            <a:endParaRPr lang="en-US" sz="1600" dirty="0" smtClean="0"/>
          </a:p>
          <a:p>
            <a:pPr marL="0" indent="0">
              <a:buNone/>
            </a:pPr>
            <a:r>
              <a:rPr lang="en-US" sz="1600" dirty="0"/>
              <a:t>	</a:t>
            </a:r>
            <a:r>
              <a:rPr lang="en-US" sz="1600" dirty="0" smtClean="0"/>
              <a:t>	&lt;</a:t>
            </a:r>
            <a:r>
              <a:rPr lang="en-US" sz="1600" dirty="0"/>
              <a:t>script&gt;</a:t>
            </a:r>
          </a:p>
          <a:p>
            <a:pPr marL="0" indent="0">
              <a:buNone/>
            </a:pPr>
            <a:r>
              <a:rPr lang="en-US" sz="1600" dirty="0"/>
              <a:t>			$(function (){</a:t>
            </a:r>
          </a:p>
          <a:p>
            <a:pPr marL="0" indent="0">
              <a:buNone/>
            </a:pPr>
            <a:r>
              <a:rPr lang="en-US" sz="1600" dirty="0"/>
              <a:t>			$('.tlt').textillate();</a:t>
            </a:r>
          </a:p>
          <a:p>
            <a:pPr marL="0" indent="0">
              <a:buNone/>
            </a:pPr>
            <a:r>
              <a:rPr lang="en-US" sz="1600" dirty="0"/>
              <a:t>			});</a:t>
            </a:r>
          </a:p>
          <a:p>
            <a:pPr marL="0" indent="0">
              <a:buNone/>
            </a:pPr>
            <a:r>
              <a:rPr lang="en-US" sz="1600" dirty="0"/>
              <a:t>		&lt;/script&gt;</a:t>
            </a:r>
          </a:p>
          <a:p>
            <a:pPr marL="0" indent="0">
              <a:buNone/>
            </a:pPr>
            <a:r>
              <a:rPr lang="en-US" sz="1600" dirty="0"/>
              <a:t>	</a:t>
            </a:r>
            <a:r>
              <a:rPr lang="en-US" sz="1600" dirty="0" smtClean="0"/>
              <a:t>&lt;/</a:t>
            </a:r>
            <a:r>
              <a:rPr lang="en-US" sz="1600" dirty="0"/>
              <a:t>head&gt;</a:t>
            </a:r>
          </a:p>
          <a:p>
            <a:pPr marL="0" indent="0">
              <a:buNone/>
            </a:pPr>
            <a:r>
              <a:rPr lang="en-US" sz="1600" dirty="0"/>
              <a:t>	&lt;body&gt;</a:t>
            </a:r>
          </a:p>
          <a:p>
            <a:pPr marL="0" indent="0">
              <a:buNone/>
            </a:pPr>
            <a:r>
              <a:rPr lang="en-US" sz="1600" dirty="0"/>
              <a:t>		&lt;h1 class="tlt"&gt;Hello world&lt;/h1&gt;</a:t>
            </a:r>
          </a:p>
          <a:p>
            <a:pPr marL="0" indent="0">
              <a:buNone/>
            </a:pPr>
            <a:endParaRPr lang="en-US" sz="1600" dirty="0"/>
          </a:p>
          <a:p>
            <a:pPr marL="0" indent="0">
              <a:buNone/>
            </a:pPr>
            <a:r>
              <a:rPr lang="en-US" sz="1600" dirty="0"/>
              <a:t>	&lt;/body&gt;</a:t>
            </a:r>
          </a:p>
          <a:p>
            <a:pPr marL="0" indent="0">
              <a:buNone/>
            </a:pPr>
            <a:r>
              <a:rPr lang="en-US" sz="1600" dirty="0"/>
              <a:t>&lt;/html</a:t>
            </a:r>
            <a:r>
              <a:rPr lang="en-US" sz="1400" dirty="0"/>
              <a:t>&gt;</a:t>
            </a:r>
          </a:p>
        </p:txBody>
      </p:sp>
      <p:sp>
        <p:nvSpPr>
          <p:cNvPr id="4" name="Slide Number Placeholder 3"/>
          <p:cNvSpPr>
            <a:spLocks noGrp="1"/>
          </p:cNvSpPr>
          <p:nvPr>
            <p:ph type="sldNum" sz="quarter" idx="12"/>
          </p:nvPr>
        </p:nvSpPr>
        <p:spPr/>
        <p:txBody>
          <a:bodyPr/>
          <a:lstStyle/>
          <a:p>
            <a:pPr>
              <a:defRPr/>
            </a:pPr>
            <a:fld id="{F5738AF8-3236-4FFF-B3FB-11B065A5E5C2}" type="slidenum">
              <a:rPr lang="es-ES" altLang="en-US" smtClean="0"/>
              <a:pPr>
                <a:defRPr/>
              </a:pPr>
              <a:t>40</a:t>
            </a:fld>
            <a:endParaRPr lang="es-ES" altLang="en-US" dirty="0"/>
          </a:p>
        </p:txBody>
      </p:sp>
      <p:sp>
        <p:nvSpPr>
          <p:cNvPr id="5" name="Rounded Rectangle 4"/>
          <p:cNvSpPr/>
          <p:nvPr/>
        </p:nvSpPr>
        <p:spPr>
          <a:xfrm>
            <a:off x="152400" y="1905000"/>
            <a:ext cx="8812088" cy="1293540"/>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ounded Rectangle 5"/>
          <p:cNvSpPr/>
          <p:nvPr/>
        </p:nvSpPr>
        <p:spPr>
          <a:xfrm>
            <a:off x="1905000" y="3352800"/>
            <a:ext cx="2667000" cy="1524000"/>
          </a:xfrm>
          <a:prstGeom prst="roundRect">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p:cNvSpPr txBox="1"/>
          <p:nvPr/>
        </p:nvSpPr>
        <p:spPr>
          <a:xfrm>
            <a:off x="7424916" y="1214126"/>
            <a:ext cx="1261884" cy="369332"/>
          </a:xfrm>
          <a:prstGeom prst="rect">
            <a:avLst/>
          </a:prstGeom>
          <a:noFill/>
        </p:spPr>
        <p:txBody>
          <a:bodyPr wrap="none" rtlCol="0">
            <a:spAutoFit/>
          </a:bodyPr>
          <a:lstStyle/>
          <a:p>
            <a:r>
              <a:rPr lang="en-US" dirty="0"/>
              <a:t>d</a:t>
            </a:r>
            <a:r>
              <a:rPr lang="en-US" dirty="0" smtClean="0"/>
              <a:t>emo.html</a:t>
            </a:r>
            <a:endParaRPr lang="en-US" dirty="0"/>
          </a:p>
        </p:txBody>
      </p:sp>
    </p:spTree>
    <p:extLst>
      <p:ext uri="{BB962C8B-B14F-4D97-AF65-F5344CB8AC3E}">
        <p14:creationId xmlns:p14="http://schemas.microsoft.com/office/powerpoint/2010/main" val="2528957452"/>
      </p:ext>
    </p:extLst>
  </p:cSld>
  <p:clrMapOvr>
    <a:masterClrMapping/>
  </p:clrMapOvr>
  <p:transition>
    <p:wip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a:t>
            </a:r>
            <a:r>
              <a:rPr lang="en-US" dirty="0"/>
              <a:t> Using CSS+JS </a:t>
            </a:r>
            <a:r>
              <a:rPr lang="en-US" dirty="0" smtClean="0"/>
              <a:t>plugins/libraries</a:t>
            </a:r>
            <a:br>
              <a:rPr lang="en-US" dirty="0" smtClean="0"/>
            </a:br>
            <a:r>
              <a:rPr lang="en-US" dirty="0" smtClean="0"/>
              <a:t>Using them in your app</a:t>
            </a:r>
            <a:endParaRPr lang="en-US" dirty="0"/>
          </a:p>
        </p:txBody>
      </p:sp>
      <p:sp>
        <p:nvSpPr>
          <p:cNvPr id="3" name="Content Placeholder 2"/>
          <p:cNvSpPr>
            <a:spLocks noGrp="1"/>
          </p:cNvSpPr>
          <p:nvPr>
            <p:ph idx="1"/>
          </p:nvPr>
        </p:nvSpPr>
        <p:spPr>
          <a:xfrm>
            <a:off x="179512" y="1783357"/>
            <a:ext cx="8784976" cy="5074643"/>
          </a:xfrm>
        </p:spPr>
        <p:txBody>
          <a:bodyPr/>
          <a:lstStyle/>
          <a:p>
            <a:r>
              <a:rPr lang="en-US" dirty="0" smtClean="0"/>
              <a:t>When using a CDN</a:t>
            </a:r>
          </a:p>
          <a:p>
            <a:pPr marL="800100" lvl="1" indent="-342900"/>
            <a:r>
              <a:rPr lang="en-US" dirty="0" smtClean="0"/>
              <a:t>the files are maintained by the original developers, they do bug fixing and updating</a:t>
            </a:r>
          </a:p>
          <a:p>
            <a:pPr marL="800100" lvl="1" indent="-342900"/>
            <a:endParaRPr lang="en-US" dirty="0" smtClean="0"/>
          </a:p>
          <a:p>
            <a:pPr marL="800100" lvl="1" indent="-342900"/>
            <a:r>
              <a:rPr lang="en-US" dirty="0" smtClean="0"/>
              <a:t>Since </a:t>
            </a:r>
            <a:r>
              <a:rPr lang="en-US" dirty="0" smtClean="0"/>
              <a:t>the file is downloaded from the CDN server, it saves the bandwidth of your server</a:t>
            </a:r>
          </a:p>
          <a:p>
            <a:pPr marL="800100" lvl="1" indent="-342900"/>
            <a:endParaRPr lang="en-US" dirty="0"/>
          </a:p>
        </p:txBody>
      </p:sp>
      <p:sp>
        <p:nvSpPr>
          <p:cNvPr id="4" name="Slide Number Placeholder 3"/>
          <p:cNvSpPr>
            <a:spLocks noGrp="1"/>
          </p:cNvSpPr>
          <p:nvPr>
            <p:ph type="sldNum" sz="quarter" idx="12"/>
          </p:nvPr>
        </p:nvSpPr>
        <p:spPr/>
        <p:txBody>
          <a:bodyPr/>
          <a:lstStyle/>
          <a:p>
            <a:pPr>
              <a:defRPr/>
            </a:pPr>
            <a:fld id="{F5738AF8-3236-4FFF-B3FB-11B065A5E5C2}" type="slidenum">
              <a:rPr lang="es-ES" altLang="en-US" smtClean="0"/>
              <a:pPr>
                <a:defRPr/>
              </a:pPr>
              <a:t>41</a:t>
            </a:fld>
            <a:endParaRPr lang="es-ES" altLang="en-US" dirty="0"/>
          </a:p>
        </p:txBody>
      </p:sp>
    </p:spTree>
    <p:extLst>
      <p:ext uri="{BB962C8B-B14F-4D97-AF65-F5344CB8AC3E}">
        <p14:creationId xmlns:p14="http://schemas.microsoft.com/office/powerpoint/2010/main" val="2632814527"/>
      </p:ext>
    </p:extLst>
  </p:cSld>
  <p:clrMapOvr>
    <a:masterClrMapping/>
  </p:clrMapOvr>
  <p:transition>
    <p:wipe/>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0"/>
            <a:ext cx="8784976" cy="1411560"/>
          </a:xfrm>
        </p:spPr>
        <p:txBody>
          <a:bodyPr/>
          <a:lstStyle/>
          <a:p>
            <a:r>
              <a:rPr lang="en-US" dirty="0"/>
              <a:t>Link directly to the files in a Content Delivery Network (CDN)</a:t>
            </a:r>
          </a:p>
        </p:txBody>
      </p:sp>
      <p:sp>
        <p:nvSpPr>
          <p:cNvPr id="3" name="Content Placeholder 2"/>
          <p:cNvSpPr>
            <a:spLocks noGrp="1"/>
          </p:cNvSpPr>
          <p:nvPr>
            <p:ph idx="1"/>
          </p:nvPr>
        </p:nvSpPr>
        <p:spPr>
          <a:xfrm>
            <a:off x="10886" y="1411560"/>
            <a:ext cx="9133114" cy="5531843"/>
          </a:xfrm>
          <a:solidFill>
            <a:schemeClr val="bg1"/>
          </a:solidFill>
        </p:spPr>
        <p:txBody>
          <a:bodyPr>
            <a:noAutofit/>
          </a:bodyPr>
          <a:lstStyle/>
          <a:p>
            <a:pPr marL="0" indent="0">
              <a:buNone/>
            </a:pPr>
            <a:endParaRPr lang="en-US" sz="1600" dirty="0" smtClean="0"/>
          </a:p>
          <a:p>
            <a:pPr marL="0" indent="0">
              <a:buNone/>
            </a:pPr>
            <a:r>
              <a:rPr lang="en-US" sz="1600" dirty="0" smtClean="0"/>
              <a:t>&lt;html&gt;</a:t>
            </a:r>
            <a:endParaRPr lang="en-US" sz="1600" dirty="0"/>
          </a:p>
          <a:p>
            <a:pPr marL="0" indent="0">
              <a:buNone/>
            </a:pPr>
            <a:r>
              <a:rPr lang="en-US" sz="1600" dirty="0" smtClean="0"/>
              <a:t>&lt;</a:t>
            </a:r>
            <a:r>
              <a:rPr lang="en-US" sz="1600" dirty="0"/>
              <a:t>head</a:t>
            </a:r>
            <a:r>
              <a:rPr lang="en-US" sz="1600" dirty="0" smtClean="0"/>
              <a:t>&gt;</a:t>
            </a:r>
          </a:p>
          <a:p>
            <a:pPr marL="0" indent="0">
              <a:buNone/>
            </a:pPr>
            <a:r>
              <a:rPr lang="en-US" sz="1600" dirty="0"/>
              <a:t> </a:t>
            </a:r>
            <a:r>
              <a:rPr lang="en-US" sz="1600" dirty="0" smtClean="0"/>
              <a:t>   &lt;</a:t>
            </a:r>
            <a:r>
              <a:rPr lang="en-US" sz="1600" dirty="0"/>
              <a:t>script src="http://cdnjs.cloudflare.com/ajax/libs/jquery/2.1.0/jquery.js"&gt;&lt;/script&gt;</a:t>
            </a:r>
          </a:p>
          <a:p>
            <a:pPr marL="0" indent="0">
              <a:buNone/>
            </a:pPr>
            <a:r>
              <a:rPr lang="en-US" sz="1600" dirty="0"/>
              <a:t>    &lt;script src="http://cdnjs.cloudflare.com/ajax/libs/lettering.js/0.6.1/jquery.lettering.min.js"&gt;&lt;/script&gt;</a:t>
            </a:r>
          </a:p>
          <a:p>
            <a:pPr marL="0" indent="0">
              <a:buNone/>
            </a:pPr>
            <a:r>
              <a:rPr lang="en-US" sz="1600" dirty="0"/>
              <a:t>    &lt;script src="https://jschr.github.io/textillate/jquery.textillate.js"&gt;&lt;/script&gt;</a:t>
            </a:r>
          </a:p>
          <a:p>
            <a:pPr marL="0" indent="0">
              <a:buNone/>
            </a:pPr>
            <a:endParaRPr lang="en-US" sz="1600" dirty="0"/>
          </a:p>
          <a:p>
            <a:pPr marL="0" indent="0">
              <a:buNone/>
            </a:pPr>
            <a:r>
              <a:rPr lang="en-US" sz="1600" dirty="0"/>
              <a:t>	</a:t>
            </a:r>
            <a:r>
              <a:rPr lang="en-US" sz="1600" dirty="0" smtClean="0"/>
              <a:t>&lt;</a:t>
            </a:r>
            <a:r>
              <a:rPr lang="en-US" sz="1600" dirty="0"/>
              <a:t>script&gt;</a:t>
            </a:r>
          </a:p>
          <a:p>
            <a:pPr marL="0" indent="0">
              <a:buNone/>
            </a:pPr>
            <a:r>
              <a:rPr lang="en-US" sz="1600" dirty="0"/>
              <a:t>		</a:t>
            </a:r>
            <a:r>
              <a:rPr lang="en-US" sz="1600" dirty="0" smtClean="0"/>
              <a:t>$(</a:t>
            </a:r>
            <a:r>
              <a:rPr lang="en-US" sz="1600" dirty="0"/>
              <a:t>function (){</a:t>
            </a:r>
          </a:p>
          <a:p>
            <a:pPr marL="0" indent="0">
              <a:buNone/>
            </a:pPr>
            <a:r>
              <a:rPr lang="en-US" sz="1600" dirty="0"/>
              <a:t>		</a:t>
            </a:r>
            <a:r>
              <a:rPr lang="en-US" sz="1600" dirty="0" smtClean="0"/>
              <a:t>$('.</a:t>
            </a:r>
            <a:r>
              <a:rPr lang="en-US" sz="1600" dirty="0"/>
              <a:t>tlt').textillate();</a:t>
            </a:r>
          </a:p>
          <a:p>
            <a:pPr marL="0" indent="0">
              <a:buNone/>
            </a:pPr>
            <a:r>
              <a:rPr lang="en-US" sz="1600" dirty="0"/>
              <a:t>		</a:t>
            </a:r>
            <a:r>
              <a:rPr lang="en-US" sz="1600" dirty="0" smtClean="0"/>
              <a:t>});</a:t>
            </a:r>
            <a:endParaRPr lang="en-US" sz="1600" dirty="0"/>
          </a:p>
          <a:p>
            <a:pPr marL="0" indent="0">
              <a:buNone/>
            </a:pPr>
            <a:r>
              <a:rPr lang="en-US" sz="1600" dirty="0"/>
              <a:t>	</a:t>
            </a:r>
            <a:r>
              <a:rPr lang="en-US" sz="1600" dirty="0" smtClean="0"/>
              <a:t>&lt;/</a:t>
            </a:r>
            <a:r>
              <a:rPr lang="en-US" sz="1600" dirty="0"/>
              <a:t>script&gt;</a:t>
            </a:r>
          </a:p>
          <a:p>
            <a:pPr marL="0" indent="0">
              <a:buNone/>
            </a:pPr>
            <a:r>
              <a:rPr lang="en-US" sz="1600" dirty="0"/>
              <a:t>	</a:t>
            </a:r>
          </a:p>
          <a:p>
            <a:pPr marL="0" indent="0">
              <a:buNone/>
            </a:pPr>
            <a:r>
              <a:rPr lang="en-US" sz="1600" dirty="0" smtClean="0"/>
              <a:t>&lt;/</a:t>
            </a:r>
            <a:r>
              <a:rPr lang="en-US" sz="1600" dirty="0"/>
              <a:t>head&gt;</a:t>
            </a:r>
          </a:p>
          <a:p>
            <a:pPr marL="0" indent="0">
              <a:buNone/>
            </a:pPr>
            <a:r>
              <a:rPr lang="en-US" sz="1600" dirty="0"/>
              <a:t>	&lt;body&gt;</a:t>
            </a:r>
          </a:p>
          <a:p>
            <a:pPr marL="0" indent="0">
              <a:buNone/>
            </a:pPr>
            <a:r>
              <a:rPr lang="en-US" sz="1600" dirty="0"/>
              <a:t>		&lt;h1 class="tlt"&gt;Hello world&lt;/h1&gt;</a:t>
            </a:r>
          </a:p>
          <a:p>
            <a:pPr marL="0" indent="0">
              <a:buNone/>
            </a:pPr>
            <a:r>
              <a:rPr lang="en-US" sz="1600" dirty="0"/>
              <a:t>	&lt;/body&gt;</a:t>
            </a:r>
          </a:p>
          <a:p>
            <a:pPr marL="0" indent="0">
              <a:buNone/>
            </a:pPr>
            <a:r>
              <a:rPr lang="en-US" sz="1600" dirty="0"/>
              <a:t>&lt;/html&gt;</a:t>
            </a:r>
          </a:p>
        </p:txBody>
      </p:sp>
      <p:sp>
        <p:nvSpPr>
          <p:cNvPr id="4" name="Slide Number Placeholder 3"/>
          <p:cNvSpPr>
            <a:spLocks noGrp="1"/>
          </p:cNvSpPr>
          <p:nvPr>
            <p:ph type="sldNum" sz="quarter" idx="12"/>
          </p:nvPr>
        </p:nvSpPr>
        <p:spPr/>
        <p:txBody>
          <a:bodyPr/>
          <a:lstStyle/>
          <a:p>
            <a:pPr>
              <a:defRPr/>
            </a:pPr>
            <a:fld id="{F5738AF8-3236-4FFF-B3FB-11B065A5E5C2}" type="slidenum">
              <a:rPr lang="es-ES" altLang="en-US" smtClean="0"/>
              <a:pPr>
                <a:defRPr/>
              </a:pPr>
              <a:t>42</a:t>
            </a:fld>
            <a:endParaRPr lang="es-ES" altLang="en-US" dirty="0"/>
          </a:p>
        </p:txBody>
      </p:sp>
      <p:sp>
        <p:nvSpPr>
          <p:cNvPr id="5" name="Rounded Rectangle 4"/>
          <p:cNvSpPr/>
          <p:nvPr/>
        </p:nvSpPr>
        <p:spPr>
          <a:xfrm>
            <a:off x="152400" y="2286000"/>
            <a:ext cx="8991600" cy="990600"/>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ounded Rectangle 5"/>
          <p:cNvSpPr/>
          <p:nvPr/>
        </p:nvSpPr>
        <p:spPr>
          <a:xfrm>
            <a:off x="762000" y="3415480"/>
            <a:ext cx="2895600" cy="1613719"/>
          </a:xfrm>
          <a:prstGeom prst="roundRect">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p:cNvSpPr txBox="1"/>
          <p:nvPr/>
        </p:nvSpPr>
        <p:spPr>
          <a:xfrm>
            <a:off x="7700892" y="1664114"/>
            <a:ext cx="1390124" cy="369332"/>
          </a:xfrm>
          <a:prstGeom prst="rect">
            <a:avLst/>
          </a:prstGeom>
          <a:noFill/>
        </p:spPr>
        <p:txBody>
          <a:bodyPr wrap="none" rtlCol="0">
            <a:spAutoFit/>
          </a:bodyPr>
          <a:lstStyle/>
          <a:p>
            <a:r>
              <a:rPr lang="en-US" dirty="0" smtClean="0"/>
              <a:t>demo1.html</a:t>
            </a:r>
            <a:endParaRPr lang="en-US" dirty="0"/>
          </a:p>
        </p:txBody>
      </p:sp>
    </p:spTree>
    <p:extLst>
      <p:ext uri="{BB962C8B-B14F-4D97-AF65-F5344CB8AC3E}">
        <p14:creationId xmlns:p14="http://schemas.microsoft.com/office/powerpoint/2010/main" val="201194227"/>
      </p:ext>
    </p:extLst>
  </p:cSld>
  <p:clrMapOvr>
    <a:masterClrMapping/>
  </p:clrMapOvr>
  <p:transition>
    <p:wip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a:t>
            </a:r>
            <a:endParaRPr lang="en-US" dirty="0"/>
          </a:p>
        </p:txBody>
      </p:sp>
      <p:sp>
        <p:nvSpPr>
          <p:cNvPr id="3" name="Content Placeholder 2"/>
          <p:cNvSpPr>
            <a:spLocks noGrp="1"/>
          </p:cNvSpPr>
          <p:nvPr>
            <p:ph idx="1"/>
          </p:nvPr>
        </p:nvSpPr>
        <p:spPr/>
        <p:txBody>
          <a:bodyPr/>
          <a:lstStyle/>
          <a:p>
            <a:r>
              <a:rPr lang="en-US" b="1" dirty="0"/>
              <a:t>textillate.js</a:t>
            </a:r>
          </a:p>
          <a:p>
            <a:pPr marL="742950" lvl="2" indent="-342900"/>
            <a:r>
              <a:rPr lang="en-US" dirty="0">
                <a:hlinkClick r:id="rId2"/>
              </a:rPr>
              <a:t>https://textillate.js.org</a:t>
            </a:r>
            <a:r>
              <a:rPr lang="en-US" dirty="0" smtClean="0">
                <a:hlinkClick r:id="rId2"/>
              </a:rPr>
              <a:t>/</a:t>
            </a:r>
            <a:endParaRPr lang="en-US" dirty="0" smtClean="0"/>
          </a:p>
          <a:p>
            <a:pPr marL="342900" lvl="1" indent="-342900">
              <a:buFontTx/>
              <a:buChar char="•"/>
            </a:pPr>
            <a:endParaRPr lang="en-US" dirty="0" smtClean="0"/>
          </a:p>
          <a:p>
            <a:pPr marL="342900" lvl="1" indent="-342900">
              <a:buFontTx/>
              <a:buChar char="•"/>
            </a:pPr>
            <a:r>
              <a:rPr lang="en-US" b="1" dirty="0" smtClean="0"/>
              <a:t>Magnifier.js</a:t>
            </a:r>
          </a:p>
          <a:p>
            <a:pPr marL="742950" lvl="2" indent="-342900"/>
            <a:r>
              <a:rPr lang="en-US" b="1" dirty="0">
                <a:hlinkClick r:id="rId3"/>
              </a:rPr>
              <a:t>http://mark-rolich.github.io/Magnifier.js</a:t>
            </a:r>
            <a:r>
              <a:rPr lang="en-US" b="1" dirty="0" smtClean="0">
                <a:hlinkClick r:id="rId3"/>
              </a:rPr>
              <a:t>/</a:t>
            </a:r>
            <a:endParaRPr lang="en-US" b="1" dirty="0" smtClean="0"/>
          </a:p>
          <a:p>
            <a:pPr marL="742950" lvl="2" indent="-342900"/>
            <a:endParaRPr lang="en-US" b="1" dirty="0" smtClean="0"/>
          </a:p>
          <a:p>
            <a:pPr marL="342900" lvl="1" indent="-342900">
              <a:buFontTx/>
              <a:buChar char="•"/>
            </a:pPr>
            <a:endParaRPr lang="en-US" dirty="0" smtClean="0"/>
          </a:p>
          <a:p>
            <a:pPr marL="342900" lvl="1" indent="-342900">
              <a:buFontTx/>
              <a:buChar char="•"/>
            </a:pPr>
            <a:endParaRPr lang="en-US" dirty="0" smtClean="0"/>
          </a:p>
          <a:p>
            <a:pPr marL="342900" lvl="1" indent="-342900">
              <a:buFontTx/>
              <a:buChar char="•"/>
            </a:pPr>
            <a:endParaRPr lang="en-US" dirty="0" smtClean="0"/>
          </a:p>
          <a:p>
            <a:endParaRPr lang="en-US" dirty="0"/>
          </a:p>
        </p:txBody>
      </p:sp>
      <p:sp>
        <p:nvSpPr>
          <p:cNvPr id="4" name="Slide Number Placeholder 3"/>
          <p:cNvSpPr>
            <a:spLocks noGrp="1"/>
          </p:cNvSpPr>
          <p:nvPr>
            <p:ph type="sldNum" sz="quarter" idx="12"/>
          </p:nvPr>
        </p:nvSpPr>
        <p:spPr/>
        <p:txBody>
          <a:bodyPr/>
          <a:lstStyle/>
          <a:p>
            <a:pPr>
              <a:defRPr/>
            </a:pPr>
            <a:fld id="{F5738AF8-3236-4FFF-B3FB-11B065A5E5C2}" type="slidenum">
              <a:rPr lang="es-ES" altLang="en-US" smtClean="0"/>
              <a:pPr>
                <a:defRPr/>
              </a:pPr>
              <a:t>43</a:t>
            </a:fld>
            <a:endParaRPr lang="es-ES" altLang="en-US" dirty="0"/>
          </a:p>
        </p:txBody>
      </p:sp>
    </p:spTree>
  </p:cSld>
  <p:clrMapOvr>
    <a:masterClrMapping/>
  </p:clrMapOvr>
  <p:transition>
    <p:wipe/>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lstStyle/>
          <a:p>
            <a:pPr marL="514350" indent="-514350">
              <a:buFont typeface="+mj-lt"/>
              <a:buAutoNum type="arabicPeriod"/>
            </a:pPr>
            <a:r>
              <a:rPr lang="en-US" dirty="0"/>
              <a:t>HTML5 media support</a:t>
            </a:r>
          </a:p>
          <a:p>
            <a:pPr marL="514350" indent="-514350">
              <a:buFont typeface="+mj-lt"/>
              <a:buAutoNum type="arabicPeriod"/>
            </a:pPr>
            <a:endParaRPr lang="en-US" dirty="0" smtClean="0"/>
          </a:p>
          <a:p>
            <a:pPr marL="514350" indent="-514350">
              <a:buFont typeface="+mj-lt"/>
              <a:buAutoNum type="arabicPeriod"/>
            </a:pPr>
            <a:r>
              <a:rPr lang="en-US" dirty="0" smtClean="0"/>
              <a:t>Responsive </a:t>
            </a:r>
            <a:r>
              <a:rPr lang="en-US" dirty="0"/>
              <a:t>web design with CSS</a:t>
            </a:r>
          </a:p>
          <a:p>
            <a:pPr marL="514350" indent="-514350">
              <a:buFont typeface="+mj-lt"/>
              <a:buAutoNum type="arabicPeriod"/>
            </a:pPr>
            <a:endParaRPr lang="en-US" dirty="0" smtClean="0"/>
          </a:p>
          <a:p>
            <a:pPr marL="514350" indent="-514350">
              <a:buFont typeface="+mj-lt"/>
              <a:buAutoNum type="arabicPeriod"/>
            </a:pPr>
            <a:r>
              <a:rPr lang="en-US" dirty="0" smtClean="0"/>
              <a:t>Using </a:t>
            </a:r>
            <a:r>
              <a:rPr lang="en-US" dirty="0"/>
              <a:t>CSS+JS plugins/libraries</a:t>
            </a:r>
          </a:p>
          <a:p>
            <a:endParaRPr lang="en-US" dirty="0"/>
          </a:p>
        </p:txBody>
      </p:sp>
      <p:sp>
        <p:nvSpPr>
          <p:cNvPr id="4" name="Slide Number Placeholder 3"/>
          <p:cNvSpPr>
            <a:spLocks noGrp="1"/>
          </p:cNvSpPr>
          <p:nvPr>
            <p:ph type="sldNum" sz="quarter" idx="12"/>
          </p:nvPr>
        </p:nvSpPr>
        <p:spPr/>
        <p:txBody>
          <a:bodyPr/>
          <a:lstStyle/>
          <a:p>
            <a:pPr>
              <a:defRPr/>
            </a:pPr>
            <a:fld id="{F5738AF8-3236-4FFF-B3FB-11B065A5E5C2}" type="slidenum">
              <a:rPr lang="es-ES" altLang="en-US" smtClean="0"/>
              <a:pPr>
                <a:defRPr/>
              </a:pPr>
              <a:t>44</a:t>
            </a:fld>
            <a:endParaRPr lang="es-ES" altLang="en-US" dirty="0"/>
          </a:p>
        </p:txBody>
      </p:sp>
    </p:spTree>
    <p:extLst>
      <p:ext uri="{BB962C8B-B14F-4D97-AF65-F5344CB8AC3E}">
        <p14:creationId xmlns:p14="http://schemas.microsoft.com/office/powerpoint/2010/main" val="2244585806"/>
      </p:ext>
    </p:extLst>
  </p:cSld>
  <p:clrMapOvr>
    <a:masterClrMapping/>
  </p:clrMapOvr>
  <p:transition>
    <p:wip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 HTML5 media support</a:t>
            </a:r>
            <a:endParaRPr lang="en-US" dirty="0"/>
          </a:p>
        </p:txBody>
      </p:sp>
      <p:sp>
        <p:nvSpPr>
          <p:cNvPr id="3" name="Content Placeholder 2"/>
          <p:cNvSpPr>
            <a:spLocks noGrp="1"/>
          </p:cNvSpPr>
          <p:nvPr>
            <p:ph idx="1"/>
          </p:nvPr>
        </p:nvSpPr>
        <p:spPr>
          <a:xfrm>
            <a:off x="179512" y="1783357"/>
            <a:ext cx="8784976" cy="4846043"/>
          </a:xfrm>
        </p:spPr>
        <p:txBody>
          <a:bodyPr>
            <a:normAutofit fontScale="77500" lnSpcReduction="20000"/>
          </a:bodyPr>
          <a:lstStyle/>
          <a:p>
            <a:pPr>
              <a:lnSpc>
                <a:spcPct val="120000"/>
              </a:lnSpc>
            </a:pPr>
            <a:r>
              <a:rPr lang="en-US" dirty="0" smtClean="0"/>
              <a:t>HTML5 promises </a:t>
            </a:r>
            <a:r>
              <a:rPr lang="en-US" dirty="0"/>
              <a:t>an easier future for </a:t>
            </a:r>
            <a:r>
              <a:rPr lang="en-US" dirty="0" smtClean="0"/>
              <a:t>multimedia (</a:t>
            </a:r>
            <a:r>
              <a:rPr lang="en-US" i="1" dirty="0" smtClean="0"/>
              <a:t>almost anything you can hear or see</a:t>
            </a:r>
            <a:r>
              <a:rPr lang="en-US" dirty="0" smtClean="0"/>
              <a:t>) </a:t>
            </a:r>
          </a:p>
          <a:p>
            <a:pPr>
              <a:lnSpc>
                <a:spcPct val="120000"/>
              </a:lnSpc>
            </a:pPr>
            <a:r>
              <a:rPr lang="en-US" dirty="0" smtClean="0"/>
              <a:t>Multimedia Formats</a:t>
            </a:r>
          </a:p>
          <a:p>
            <a:pPr lvl="1">
              <a:lnSpc>
                <a:spcPct val="120000"/>
              </a:lnSpc>
            </a:pPr>
            <a:r>
              <a:rPr lang="en-US" dirty="0" smtClean="0"/>
              <a:t>Multimedia elements (like audio or video) are stored in media files.</a:t>
            </a:r>
          </a:p>
          <a:p>
            <a:pPr lvl="1">
              <a:lnSpc>
                <a:spcPct val="120000"/>
              </a:lnSpc>
            </a:pPr>
            <a:r>
              <a:rPr lang="en-US" dirty="0" smtClean="0"/>
              <a:t>Multimedia </a:t>
            </a:r>
            <a:r>
              <a:rPr lang="en-US" dirty="0" smtClean="0"/>
              <a:t>files have formats and different extensions like: </a:t>
            </a:r>
          </a:p>
          <a:p>
            <a:pPr lvl="1">
              <a:lnSpc>
                <a:spcPct val="120000"/>
              </a:lnSpc>
              <a:buNone/>
            </a:pPr>
            <a:r>
              <a:rPr lang="en-US" dirty="0" smtClean="0"/>
              <a:t>    .swf, .wav, .mp3, .mp4, .mpg, .wmv, and .avi.</a:t>
            </a:r>
          </a:p>
          <a:p>
            <a:pPr lvl="1">
              <a:lnSpc>
                <a:spcPct val="120000"/>
              </a:lnSpc>
            </a:pPr>
            <a:r>
              <a:rPr lang="en-US" dirty="0" smtClean="0"/>
              <a:t>Only MP4, WebM, and Ogg video are supported by the HTML5 standard.</a:t>
            </a:r>
          </a:p>
          <a:p>
            <a:pPr lvl="1">
              <a:lnSpc>
                <a:spcPct val="120000"/>
              </a:lnSpc>
            </a:pPr>
            <a:r>
              <a:rPr lang="en-US" dirty="0" smtClean="0"/>
              <a:t>Only MP3, WAV, and Ogg audio are supported by the HTML5 standard.</a:t>
            </a:r>
            <a:endParaRPr lang="en-US" dirty="0"/>
          </a:p>
          <a:p>
            <a:pPr>
              <a:lnSpc>
                <a:spcPct val="120000"/>
              </a:lnSpc>
            </a:pPr>
            <a:r>
              <a:rPr lang="en-US" sz="2800" dirty="0" smtClean="0">
                <a:hlinkClick r:id="rId2"/>
              </a:rPr>
              <a:t>https://www.w3schools.com/htmL/html_media.asp</a:t>
            </a:r>
            <a:endParaRPr lang="en-US" sz="2800" dirty="0" smtClean="0"/>
          </a:p>
        </p:txBody>
      </p:sp>
      <p:sp>
        <p:nvSpPr>
          <p:cNvPr id="4" name="Slide Number Placeholder 3"/>
          <p:cNvSpPr>
            <a:spLocks noGrp="1"/>
          </p:cNvSpPr>
          <p:nvPr>
            <p:ph type="sldNum" sz="quarter" idx="12"/>
          </p:nvPr>
        </p:nvSpPr>
        <p:spPr/>
        <p:txBody>
          <a:bodyPr/>
          <a:lstStyle/>
          <a:p>
            <a:pPr>
              <a:defRPr/>
            </a:pPr>
            <a:fld id="{F5738AF8-3236-4FFF-B3FB-11B065A5E5C2}" type="slidenum">
              <a:rPr lang="es-ES" altLang="en-US" smtClean="0"/>
              <a:pPr>
                <a:defRPr/>
              </a:pPr>
              <a:t>5</a:t>
            </a:fld>
            <a:endParaRPr lang="es-ES" altLang="en-US" dirty="0"/>
          </a:p>
        </p:txBody>
      </p:sp>
    </p:spTree>
    <p:extLst>
      <p:ext uri="{BB962C8B-B14F-4D97-AF65-F5344CB8AC3E}">
        <p14:creationId xmlns:p14="http://schemas.microsoft.com/office/powerpoint/2010/main" val="3162220812"/>
      </p:ext>
    </p:extLst>
  </p:cSld>
  <p:clrMapOvr>
    <a:masterClrMapping/>
  </p:clrMapOvr>
  <p:transition>
    <p:wip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 HTML5 media support</a:t>
            </a:r>
            <a:br>
              <a:rPr lang="en-US" dirty="0" smtClean="0"/>
            </a:br>
            <a:r>
              <a:rPr lang="en-US" dirty="0" smtClean="0"/>
              <a:t>    HTML video</a:t>
            </a:r>
            <a:endParaRPr lang="en-US" dirty="0"/>
          </a:p>
        </p:txBody>
      </p:sp>
      <p:sp>
        <p:nvSpPr>
          <p:cNvPr id="3" name="Content Placeholder 2"/>
          <p:cNvSpPr>
            <a:spLocks noGrp="1"/>
          </p:cNvSpPr>
          <p:nvPr>
            <p:ph idx="1"/>
          </p:nvPr>
        </p:nvSpPr>
        <p:spPr>
          <a:xfrm>
            <a:off x="76200" y="3962400"/>
            <a:ext cx="8784976" cy="2514600"/>
          </a:xfrm>
        </p:spPr>
        <p:txBody>
          <a:bodyPr/>
          <a:lstStyle/>
          <a:p>
            <a:pPr marL="0" indent="0">
              <a:buNone/>
            </a:pPr>
            <a:r>
              <a:rPr lang="en-US" dirty="0"/>
              <a:t>&lt;</a:t>
            </a:r>
            <a:r>
              <a:rPr lang="en-US" b="1" dirty="0"/>
              <a:t>video</a:t>
            </a:r>
            <a:r>
              <a:rPr lang="en-US" dirty="0"/>
              <a:t> width="320" height="240" controls&gt;</a:t>
            </a:r>
            <a:br>
              <a:rPr lang="en-US" dirty="0"/>
            </a:br>
            <a:r>
              <a:rPr lang="en-US" dirty="0"/>
              <a:t>  </a:t>
            </a:r>
            <a:r>
              <a:rPr lang="en-US" dirty="0" smtClean="0"/>
              <a:t>  &lt;</a:t>
            </a:r>
            <a:r>
              <a:rPr lang="en-US" dirty="0"/>
              <a:t>source src="movie.mp4" type="video/mp4"&gt;</a:t>
            </a:r>
            <a:br>
              <a:rPr lang="en-US" dirty="0"/>
            </a:br>
            <a:r>
              <a:rPr lang="en-US" dirty="0"/>
              <a:t>  </a:t>
            </a:r>
            <a:r>
              <a:rPr lang="en-US" dirty="0" smtClean="0"/>
              <a:t>  &lt;</a:t>
            </a:r>
            <a:r>
              <a:rPr lang="en-US" dirty="0"/>
              <a:t>source src="movie.ogg" type="video/ogg"&gt;</a:t>
            </a:r>
            <a:br>
              <a:rPr lang="en-US" dirty="0"/>
            </a:br>
            <a:r>
              <a:rPr lang="en-US" dirty="0" smtClean="0"/>
              <a:t>    Your </a:t>
            </a:r>
            <a:r>
              <a:rPr lang="en-US" dirty="0"/>
              <a:t>browser does not support the video tag.</a:t>
            </a:r>
            <a:br>
              <a:rPr lang="en-US" dirty="0"/>
            </a:br>
            <a:r>
              <a:rPr lang="en-US" dirty="0"/>
              <a:t>&lt;/</a:t>
            </a:r>
            <a:r>
              <a:rPr lang="en-US" b="1" dirty="0"/>
              <a:t>video</a:t>
            </a:r>
            <a:r>
              <a:rPr lang="en-US" dirty="0" smtClean="0"/>
              <a:t>&gt;</a:t>
            </a:r>
          </a:p>
        </p:txBody>
      </p:sp>
      <p:sp>
        <p:nvSpPr>
          <p:cNvPr id="4" name="Slide Number Placeholder 3"/>
          <p:cNvSpPr>
            <a:spLocks noGrp="1"/>
          </p:cNvSpPr>
          <p:nvPr>
            <p:ph type="sldNum" sz="quarter" idx="12"/>
          </p:nvPr>
        </p:nvSpPr>
        <p:spPr/>
        <p:txBody>
          <a:bodyPr/>
          <a:lstStyle/>
          <a:p>
            <a:pPr>
              <a:defRPr/>
            </a:pPr>
            <a:fld id="{F5738AF8-3236-4FFF-B3FB-11B065A5E5C2}" type="slidenum">
              <a:rPr lang="es-ES" altLang="en-US" smtClean="0"/>
              <a:pPr>
                <a:defRPr/>
              </a:pPr>
              <a:t>6</a:t>
            </a:fld>
            <a:endParaRPr lang="es-ES" altLang="en-US" dirty="0"/>
          </a:p>
        </p:txBody>
      </p:sp>
      <p:graphicFrame>
        <p:nvGraphicFramePr>
          <p:cNvPr id="5" name="Table 4"/>
          <p:cNvGraphicFramePr>
            <a:graphicFrameLocks noGrp="1"/>
          </p:cNvGraphicFramePr>
          <p:nvPr>
            <p:extLst>
              <p:ext uri="{D42A27DB-BD31-4B8C-83A1-F6EECF244321}">
                <p14:modId xmlns:p14="http://schemas.microsoft.com/office/powerpoint/2010/main" val="2487126369"/>
              </p:ext>
            </p:extLst>
          </p:nvPr>
        </p:nvGraphicFramePr>
        <p:xfrm>
          <a:off x="5535216" y="1905000"/>
          <a:ext cx="3456384" cy="1584960"/>
        </p:xfrm>
        <a:graphic>
          <a:graphicData uri="http://schemas.openxmlformats.org/drawingml/2006/table">
            <a:tbl>
              <a:tblPr>
                <a:tableStyleId>{D7AC3CCA-C797-4891-BE02-D94E43425B78}</a:tableStyleId>
              </a:tblPr>
              <a:tblGrid>
                <a:gridCol w="1728192">
                  <a:extLst>
                    <a:ext uri="{9D8B030D-6E8A-4147-A177-3AD203B41FA5}">
                      <a16:colId xmlns="" xmlns:a16="http://schemas.microsoft.com/office/drawing/2014/main" val="4281445768"/>
                    </a:ext>
                  </a:extLst>
                </a:gridCol>
                <a:gridCol w="1728192">
                  <a:extLst>
                    <a:ext uri="{9D8B030D-6E8A-4147-A177-3AD203B41FA5}">
                      <a16:colId xmlns="" xmlns:a16="http://schemas.microsoft.com/office/drawing/2014/main" val="91375926"/>
                    </a:ext>
                  </a:extLst>
                </a:gridCol>
              </a:tblGrid>
              <a:tr h="0">
                <a:tc>
                  <a:txBody>
                    <a:bodyPr/>
                    <a:lstStyle/>
                    <a:p>
                      <a:pPr algn="l" fontAlgn="t"/>
                      <a:r>
                        <a:rPr lang="en-US" dirty="0">
                          <a:effectLst/>
                        </a:rPr>
                        <a:t>File Format</a:t>
                      </a:r>
                      <a:endParaRPr lang="en-US" b="1" dirty="0">
                        <a:effectLst/>
                      </a:endParaRPr>
                    </a:p>
                  </a:txBody>
                  <a:tcPr marL="121920" marR="60960" marT="60960" marB="60960"/>
                </a:tc>
                <a:tc>
                  <a:txBody>
                    <a:bodyPr/>
                    <a:lstStyle/>
                    <a:p>
                      <a:pPr algn="l" fontAlgn="t"/>
                      <a:r>
                        <a:rPr lang="en-US" dirty="0">
                          <a:effectLst/>
                        </a:rPr>
                        <a:t>Media Type</a:t>
                      </a:r>
                      <a:endParaRPr lang="en-US" b="1" dirty="0">
                        <a:effectLst/>
                      </a:endParaRPr>
                    </a:p>
                  </a:txBody>
                  <a:tcPr marL="60960" marR="60960" marT="60960" marB="60960"/>
                </a:tc>
                <a:extLst>
                  <a:ext uri="{0D108BD9-81ED-4DB2-BD59-A6C34878D82A}">
                    <a16:rowId xmlns="" xmlns:a16="http://schemas.microsoft.com/office/drawing/2014/main" val="2985612644"/>
                  </a:ext>
                </a:extLst>
              </a:tr>
              <a:tr h="0">
                <a:tc>
                  <a:txBody>
                    <a:bodyPr/>
                    <a:lstStyle/>
                    <a:p>
                      <a:pPr algn="l" fontAlgn="t"/>
                      <a:r>
                        <a:rPr lang="en-US" dirty="0">
                          <a:effectLst/>
                        </a:rPr>
                        <a:t>MP4</a:t>
                      </a:r>
                    </a:p>
                  </a:txBody>
                  <a:tcPr marL="121920" marR="60960" marT="60960" marB="60960"/>
                </a:tc>
                <a:tc>
                  <a:txBody>
                    <a:bodyPr/>
                    <a:lstStyle/>
                    <a:p>
                      <a:pPr algn="l" fontAlgn="t"/>
                      <a:r>
                        <a:rPr lang="en-US" dirty="0">
                          <a:effectLst/>
                        </a:rPr>
                        <a:t>video/mp4</a:t>
                      </a:r>
                    </a:p>
                  </a:txBody>
                  <a:tcPr marL="60960" marR="60960" marT="60960" marB="60960"/>
                </a:tc>
                <a:extLst>
                  <a:ext uri="{0D108BD9-81ED-4DB2-BD59-A6C34878D82A}">
                    <a16:rowId xmlns="" xmlns:a16="http://schemas.microsoft.com/office/drawing/2014/main" val="477294821"/>
                  </a:ext>
                </a:extLst>
              </a:tr>
              <a:tr h="0">
                <a:tc>
                  <a:txBody>
                    <a:bodyPr/>
                    <a:lstStyle/>
                    <a:p>
                      <a:pPr algn="l" fontAlgn="t"/>
                      <a:r>
                        <a:rPr lang="en-US" dirty="0">
                          <a:effectLst/>
                        </a:rPr>
                        <a:t>WebM</a:t>
                      </a:r>
                    </a:p>
                  </a:txBody>
                  <a:tcPr marL="121920" marR="60960" marT="60960" marB="60960"/>
                </a:tc>
                <a:tc>
                  <a:txBody>
                    <a:bodyPr/>
                    <a:lstStyle/>
                    <a:p>
                      <a:pPr algn="l" fontAlgn="t"/>
                      <a:r>
                        <a:rPr lang="en-US" dirty="0">
                          <a:effectLst/>
                        </a:rPr>
                        <a:t>video/webm</a:t>
                      </a:r>
                    </a:p>
                  </a:txBody>
                  <a:tcPr marL="60960" marR="60960" marT="60960" marB="60960"/>
                </a:tc>
                <a:extLst>
                  <a:ext uri="{0D108BD9-81ED-4DB2-BD59-A6C34878D82A}">
                    <a16:rowId xmlns="" xmlns:a16="http://schemas.microsoft.com/office/drawing/2014/main" val="946579088"/>
                  </a:ext>
                </a:extLst>
              </a:tr>
              <a:tr h="0">
                <a:tc>
                  <a:txBody>
                    <a:bodyPr/>
                    <a:lstStyle/>
                    <a:p>
                      <a:pPr algn="l" fontAlgn="t"/>
                      <a:r>
                        <a:rPr lang="en-US" dirty="0">
                          <a:effectLst/>
                        </a:rPr>
                        <a:t>Ogg</a:t>
                      </a:r>
                    </a:p>
                  </a:txBody>
                  <a:tcPr marL="121920" marR="60960" marT="60960" marB="60960"/>
                </a:tc>
                <a:tc>
                  <a:txBody>
                    <a:bodyPr/>
                    <a:lstStyle/>
                    <a:p>
                      <a:pPr algn="l" fontAlgn="t"/>
                      <a:r>
                        <a:rPr lang="en-US" dirty="0">
                          <a:effectLst/>
                        </a:rPr>
                        <a:t>video/ogg</a:t>
                      </a:r>
                    </a:p>
                  </a:txBody>
                  <a:tcPr marL="60960" marR="60960" marT="60960" marB="60960"/>
                </a:tc>
                <a:extLst>
                  <a:ext uri="{0D108BD9-81ED-4DB2-BD59-A6C34878D82A}">
                    <a16:rowId xmlns="" xmlns:a16="http://schemas.microsoft.com/office/drawing/2014/main" val="4227125393"/>
                  </a:ext>
                </a:extLst>
              </a:tr>
            </a:tbl>
          </a:graphicData>
        </a:graphic>
      </p:graphicFrame>
      <p:sp>
        <p:nvSpPr>
          <p:cNvPr id="6" name="Down Arrow 5"/>
          <p:cNvSpPr/>
          <p:nvPr/>
        </p:nvSpPr>
        <p:spPr>
          <a:xfrm>
            <a:off x="8001000" y="3581400"/>
            <a:ext cx="533400" cy="9906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902693348"/>
      </p:ext>
    </p:extLst>
  </p:cSld>
  <p:clrMapOvr>
    <a:masterClrMapping/>
  </p:clrMapOvr>
  <p:transition>
    <p:wip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 HTML5 media support</a:t>
            </a:r>
            <a:br>
              <a:rPr lang="en-US" dirty="0" smtClean="0"/>
            </a:br>
            <a:r>
              <a:rPr lang="en-US" dirty="0" smtClean="0"/>
              <a:t>    HTML audio</a:t>
            </a:r>
            <a:endParaRPr lang="en-US" dirty="0"/>
          </a:p>
        </p:txBody>
      </p:sp>
      <p:sp>
        <p:nvSpPr>
          <p:cNvPr id="3" name="Content Placeholder 2"/>
          <p:cNvSpPr>
            <a:spLocks noGrp="1"/>
          </p:cNvSpPr>
          <p:nvPr>
            <p:ph idx="1"/>
          </p:nvPr>
        </p:nvSpPr>
        <p:spPr>
          <a:xfrm>
            <a:off x="54224" y="3459757"/>
            <a:ext cx="8937376" cy="3017243"/>
          </a:xfrm>
        </p:spPr>
        <p:txBody>
          <a:bodyPr/>
          <a:lstStyle/>
          <a:p>
            <a:pPr marL="0" indent="0">
              <a:buNone/>
            </a:pPr>
            <a:r>
              <a:rPr lang="en-US" dirty="0"/>
              <a:t>&lt;</a:t>
            </a:r>
            <a:r>
              <a:rPr lang="en-US" b="1" dirty="0"/>
              <a:t>audio</a:t>
            </a:r>
            <a:r>
              <a:rPr lang="en-US" dirty="0"/>
              <a:t> controls&gt;</a:t>
            </a:r>
            <a:br>
              <a:rPr lang="en-US" dirty="0"/>
            </a:br>
            <a:r>
              <a:rPr lang="en-US" dirty="0"/>
              <a:t>  </a:t>
            </a:r>
            <a:r>
              <a:rPr lang="en-US" dirty="0" smtClean="0"/>
              <a:t> &lt;</a:t>
            </a:r>
            <a:r>
              <a:rPr lang="en-US" dirty="0"/>
              <a:t>source src="horse.ogg" type="audio/ogg"&gt;</a:t>
            </a:r>
            <a:br>
              <a:rPr lang="en-US" dirty="0"/>
            </a:br>
            <a:r>
              <a:rPr lang="en-US" dirty="0"/>
              <a:t>  </a:t>
            </a:r>
            <a:r>
              <a:rPr lang="en-US" dirty="0" smtClean="0"/>
              <a:t> &lt;</a:t>
            </a:r>
            <a:r>
              <a:rPr lang="en-US" dirty="0"/>
              <a:t>source src="horse.mp3" type="audio/mpeg"&gt;</a:t>
            </a:r>
            <a:br>
              <a:rPr lang="en-US" dirty="0"/>
            </a:br>
            <a:r>
              <a:rPr lang="en-US" dirty="0" smtClean="0"/>
              <a:t>   </a:t>
            </a:r>
            <a:r>
              <a:rPr lang="en-US" sz="2800" dirty="0" smtClean="0"/>
              <a:t>Your </a:t>
            </a:r>
            <a:r>
              <a:rPr lang="en-US" sz="2800" dirty="0"/>
              <a:t>browser does not support the audio element.</a:t>
            </a:r>
            <a:r>
              <a:rPr lang="en-US" dirty="0"/>
              <a:t/>
            </a:r>
            <a:br>
              <a:rPr lang="en-US" dirty="0"/>
            </a:br>
            <a:r>
              <a:rPr lang="en-US" dirty="0"/>
              <a:t>&lt;/</a:t>
            </a:r>
            <a:r>
              <a:rPr lang="en-US" b="1" dirty="0" smtClean="0"/>
              <a:t>audio</a:t>
            </a:r>
            <a:r>
              <a:rPr lang="en-US" dirty="0" smtClean="0"/>
              <a:t>&gt;</a:t>
            </a:r>
          </a:p>
          <a:p>
            <a:pPr marL="0" indent="0">
              <a:buNone/>
            </a:pPr>
            <a:endParaRPr lang="en-US" dirty="0"/>
          </a:p>
        </p:txBody>
      </p:sp>
      <p:sp>
        <p:nvSpPr>
          <p:cNvPr id="4" name="Slide Number Placeholder 3"/>
          <p:cNvSpPr>
            <a:spLocks noGrp="1"/>
          </p:cNvSpPr>
          <p:nvPr>
            <p:ph type="sldNum" sz="quarter" idx="12"/>
          </p:nvPr>
        </p:nvSpPr>
        <p:spPr/>
        <p:txBody>
          <a:bodyPr/>
          <a:lstStyle/>
          <a:p>
            <a:pPr>
              <a:defRPr/>
            </a:pPr>
            <a:fld id="{F5738AF8-3236-4FFF-B3FB-11B065A5E5C2}" type="slidenum">
              <a:rPr lang="es-ES" altLang="en-US" smtClean="0"/>
              <a:pPr>
                <a:defRPr/>
              </a:pPr>
              <a:t>7</a:t>
            </a:fld>
            <a:endParaRPr lang="es-ES" altLang="en-US" dirty="0"/>
          </a:p>
        </p:txBody>
      </p:sp>
      <p:graphicFrame>
        <p:nvGraphicFramePr>
          <p:cNvPr id="6" name="Table 5"/>
          <p:cNvGraphicFramePr>
            <a:graphicFrameLocks noGrp="1"/>
          </p:cNvGraphicFramePr>
          <p:nvPr>
            <p:extLst>
              <p:ext uri="{D42A27DB-BD31-4B8C-83A1-F6EECF244321}">
                <p14:modId xmlns:p14="http://schemas.microsoft.com/office/powerpoint/2010/main" val="1276860992"/>
              </p:ext>
            </p:extLst>
          </p:nvPr>
        </p:nvGraphicFramePr>
        <p:xfrm>
          <a:off x="6009888" y="1905000"/>
          <a:ext cx="2981712" cy="1584960"/>
        </p:xfrm>
        <a:graphic>
          <a:graphicData uri="http://schemas.openxmlformats.org/drawingml/2006/table">
            <a:tbl>
              <a:tblPr>
                <a:tableStyleId>{D7AC3CCA-C797-4891-BE02-D94E43425B78}</a:tableStyleId>
              </a:tblPr>
              <a:tblGrid>
                <a:gridCol w="1490856">
                  <a:extLst>
                    <a:ext uri="{9D8B030D-6E8A-4147-A177-3AD203B41FA5}">
                      <a16:colId xmlns="" xmlns:a16="http://schemas.microsoft.com/office/drawing/2014/main" val="3665309474"/>
                    </a:ext>
                  </a:extLst>
                </a:gridCol>
                <a:gridCol w="1490856">
                  <a:extLst>
                    <a:ext uri="{9D8B030D-6E8A-4147-A177-3AD203B41FA5}">
                      <a16:colId xmlns="" xmlns:a16="http://schemas.microsoft.com/office/drawing/2014/main" val="3880321647"/>
                    </a:ext>
                  </a:extLst>
                </a:gridCol>
              </a:tblGrid>
              <a:tr h="0">
                <a:tc>
                  <a:txBody>
                    <a:bodyPr/>
                    <a:lstStyle/>
                    <a:p>
                      <a:pPr algn="l" fontAlgn="t"/>
                      <a:r>
                        <a:rPr lang="en-US" dirty="0">
                          <a:effectLst/>
                        </a:rPr>
                        <a:t>File Format</a:t>
                      </a:r>
                      <a:endParaRPr lang="en-US" b="1" dirty="0">
                        <a:effectLst/>
                      </a:endParaRPr>
                    </a:p>
                  </a:txBody>
                  <a:tcPr marL="121920" marR="60960" marT="60960" marB="60960"/>
                </a:tc>
                <a:tc>
                  <a:txBody>
                    <a:bodyPr/>
                    <a:lstStyle/>
                    <a:p>
                      <a:pPr algn="l" fontAlgn="t"/>
                      <a:r>
                        <a:rPr lang="en-US" dirty="0">
                          <a:effectLst/>
                        </a:rPr>
                        <a:t>Media Type</a:t>
                      </a:r>
                      <a:endParaRPr lang="en-US" b="1" dirty="0">
                        <a:effectLst/>
                      </a:endParaRPr>
                    </a:p>
                  </a:txBody>
                  <a:tcPr marL="60960" marR="60960" marT="60960" marB="60960"/>
                </a:tc>
                <a:extLst>
                  <a:ext uri="{0D108BD9-81ED-4DB2-BD59-A6C34878D82A}">
                    <a16:rowId xmlns="" xmlns:a16="http://schemas.microsoft.com/office/drawing/2014/main" val="3443491311"/>
                  </a:ext>
                </a:extLst>
              </a:tr>
              <a:tr h="0">
                <a:tc>
                  <a:txBody>
                    <a:bodyPr/>
                    <a:lstStyle/>
                    <a:p>
                      <a:pPr algn="l" fontAlgn="t"/>
                      <a:r>
                        <a:rPr lang="en-US" dirty="0">
                          <a:effectLst/>
                        </a:rPr>
                        <a:t>MP3</a:t>
                      </a:r>
                    </a:p>
                  </a:txBody>
                  <a:tcPr marL="121920" marR="60960" marT="60960" marB="60960"/>
                </a:tc>
                <a:tc>
                  <a:txBody>
                    <a:bodyPr/>
                    <a:lstStyle/>
                    <a:p>
                      <a:pPr algn="l" fontAlgn="t"/>
                      <a:r>
                        <a:rPr lang="en-US" dirty="0">
                          <a:effectLst/>
                        </a:rPr>
                        <a:t>audio/mpeg</a:t>
                      </a:r>
                    </a:p>
                  </a:txBody>
                  <a:tcPr marL="60960" marR="60960" marT="60960" marB="60960"/>
                </a:tc>
                <a:extLst>
                  <a:ext uri="{0D108BD9-81ED-4DB2-BD59-A6C34878D82A}">
                    <a16:rowId xmlns="" xmlns:a16="http://schemas.microsoft.com/office/drawing/2014/main" val="947049876"/>
                  </a:ext>
                </a:extLst>
              </a:tr>
              <a:tr h="0">
                <a:tc>
                  <a:txBody>
                    <a:bodyPr/>
                    <a:lstStyle/>
                    <a:p>
                      <a:pPr algn="l" fontAlgn="t"/>
                      <a:r>
                        <a:rPr lang="en-US" dirty="0">
                          <a:effectLst/>
                        </a:rPr>
                        <a:t>Ogg</a:t>
                      </a:r>
                    </a:p>
                  </a:txBody>
                  <a:tcPr marL="121920" marR="60960" marT="60960" marB="60960"/>
                </a:tc>
                <a:tc>
                  <a:txBody>
                    <a:bodyPr/>
                    <a:lstStyle/>
                    <a:p>
                      <a:pPr algn="l" fontAlgn="t"/>
                      <a:r>
                        <a:rPr lang="en-US" dirty="0">
                          <a:effectLst/>
                        </a:rPr>
                        <a:t>audio/ogg</a:t>
                      </a:r>
                    </a:p>
                  </a:txBody>
                  <a:tcPr marL="60960" marR="60960" marT="60960" marB="60960"/>
                </a:tc>
                <a:extLst>
                  <a:ext uri="{0D108BD9-81ED-4DB2-BD59-A6C34878D82A}">
                    <a16:rowId xmlns="" xmlns:a16="http://schemas.microsoft.com/office/drawing/2014/main" val="2720556943"/>
                  </a:ext>
                </a:extLst>
              </a:tr>
              <a:tr h="0">
                <a:tc>
                  <a:txBody>
                    <a:bodyPr/>
                    <a:lstStyle/>
                    <a:p>
                      <a:pPr algn="l" fontAlgn="t"/>
                      <a:r>
                        <a:rPr lang="en-US" dirty="0">
                          <a:effectLst/>
                        </a:rPr>
                        <a:t>Wav</a:t>
                      </a:r>
                    </a:p>
                  </a:txBody>
                  <a:tcPr marL="121920" marR="60960" marT="60960" marB="60960"/>
                </a:tc>
                <a:tc>
                  <a:txBody>
                    <a:bodyPr/>
                    <a:lstStyle/>
                    <a:p>
                      <a:pPr algn="l" fontAlgn="t"/>
                      <a:r>
                        <a:rPr lang="en-US" dirty="0">
                          <a:effectLst/>
                        </a:rPr>
                        <a:t>audio/wav</a:t>
                      </a:r>
                    </a:p>
                  </a:txBody>
                  <a:tcPr marL="60960" marR="60960" marT="60960" marB="60960"/>
                </a:tc>
                <a:extLst>
                  <a:ext uri="{0D108BD9-81ED-4DB2-BD59-A6C34878D82A}">
                    <a16:rowId xmlns="" xmlns:a16="http://schemas.microsoft.com/office/drawing/2014/main" val="3515197356"/>
                  </a:ext>
                </a:extLst>
              </a:tr>
            </a:tbl>
          </a:graphicData>
        </a:graphic>
      </p:graphicFrame>
      <p:sp>
        <p:nvSpPr>
          <p:cNvPr id="7" name="Down Arrow 6"/>
          <p:cNvSpPr/>
          <p:nvPr/>
        </p:nvSpPr>
        <p:spPr>
          <a:xfrm>
            <a:off x="8229600" y="3657600"/>
            <a:ext cx="533400" cy="9906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824245316"/>
      </p:ext>
    </p:extLst>
  </p:cSld>
  <p:clrMapOvr>
    <a:masterClrMapping/>
  </p:clrMapOvr>
  <p:transition>
    <p:wip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228600" y="152400"/>
            <a:ext cx="8077200" cy="6553200"/>
          </a:xfrm>
          <a:solidFill>
            <a:schemeClr val="bg1"/>
          </a:solidFill>
          <a:ln w="3175"/>
        </p:spPr>
        <p:txBody>
          <a:bodyPr>
            <a:noAutofit/>
          </a:bodyPr>
          <a:lstStyle/>
          <a:p>
            <a:pPr>
              <a:buNone/>
            </a:pPr>
            <a:r>
              <a:rPr lang="en-US" sz="2400" dirty="0" smtClean="0"/>
              <a:t>&lt;!DOCTYPE html&gt;</a:t>
            </a:r>
          </a:p>
          <a:p>
            <a:pPr>
              <a:buNone/>
            </a:pPr>
            <a:r>
              <a:rPr lang="en-US" sz="2400" dirty="0" smtClean="0"/>
              <a:t>&lt;html&gt;</a:t>
            </a:r>
          </a:p>
          <a:p>
            <a:pPr>
              <a:buNone/>
            </a:pPr>
            <a:r>
              <a:rPr lang="en-US" sz="2400" dirty="0" smtClean="0"/>
              <a:t>&lt;head&gt;</a:t>
            </a:r>
          </a:p>
          <a:p>
            <a:pPr>
              <a:buNone/>
            </a:pPr>
            <a:r>
              <a:rPr lang="en-US" sz="2400" dirty="0" smtClean="0"/>
              <a:t>&lt;title&gt;Page Title&lt;/title&gt;</a:t>
            </a:r>
          </a:p>
          <a:p>
            <a:pPr>
              <a:buNone/>
            </a:pPr>
            <a:r>
              <a:rPr lang="en-US" sz="2400" dirty="0" smtClean="0"/>
              <a:t>&lt;/head&gt;</a:t>
            </a:r>
          </a:p>
          <a:p>
            <a:pPr>
              <a:buNone/>
            </a:pPr>
            <a:r>
              <a:rPr lang="en-US" sz="2400" dirty="0" smtClean="0"/>
              <a:t>&lt;body&gt;</a:t>
            </a:r>
          </a:p>
          <a:p>
            <a:pPr>
              <a:buNone/>
            </a:pPr>
            <a:r>
              <a:rPr lang="en-US" sz="2400" dirty="0" smtClean="0"/>
              <a:t>&lt;video controls</a:t>
            </a:r>
          </a:p>
          <a:p>
            <a:pPr>
              <a:buNone/>
            </a:pPr>
            <a:r>
              <a:rPr lang="en-US" sz="2400" dirty="0" smtClean="0"/>
              <a:t>       muted</a:t>
            </a:r>
          </a:p>
          <a:p>
            <a:pPr>
              <a:buNone/>
            </a:pPr>
            <a:r>
              <a:rPr lang="en-US" sz="2400" dirty="0" smtClean="0"/>
              <a:t>       src="Famous_Failures.mp4"</a:t>
            </a:r>
          </a:p>
          <a:p>
            <a:pPr>
              <a:buNone/>
            </a:pPr>
            <a:r>
              <a:rPr lang="en-US" sz="2400" dirty="0" smtClean="0"/>
              <a:t>       width="300"</a:t>
            </a:r>
          </a:p>
          <a:p>
            <a:pPr>
              <a:buNone/>
            </a:pPr>
            <a:r>
              <a:rPr lang="en-US" sz="2400" dirty="0" smtClean="0"/>
              <a:t>       height="200"&gt;</a:t>
            </a:r>
          </a:p>
          <a:p>
            <a:pPr>
              <a:buNone/>
            </a:pPr>
            <a:r>
              <a:rPr lang="en-US" sz="2400" dirty="0" smtClean="0"/>
              <a:t>    Sorry, your browser doesn't support embedded videos.</a:t>
            </a:r>
          </a:p>
          <a:p>
            <a:pPr>
              <a:buNone/>
            </a:pPr>
            <a:r>
              <a:rPr lang="en-US" sz="2400" dirty="0" smtClean="0"/>
              <a:t>&lt;/video&gt;</a:t>
            </a:r>
          </a:p>
          <a:p>
            <a:pPr>
              <a:buNone/>
            </a:pPr>
            <a:r>
              <a:rPr lang="en-US" sz="2400" dirty="0" smtClean="0"/>
              <a:t>&lt;/body&gt;</a:t>
            </a:r>
          </a:p>
          <a:p>
            <a:pPr>
              <a:buNone/>
            </a:pPr>
            <a:r>
              <a:rPr lang="en-US" sz="2400" dirty="0" smtClean="0"/>
              <a:t>&lt;/html&gt;</a:t>
            </a:r>
          </a:p>
        </p:txBody>
      </p:sp>
      <p:sp>
        <p:nvSpPr>
          <p:cNvPr id="4" name="Slide Number Placeholder 3"/>
          <p:cNvSpPr>
            <a:spLocks noGrp="1"/>
          </p:cNvSpPr>
          <p:nvPr>
            <p:ph type="sldNum" sz="quarter" idx="12"/>
          </p:nvPr>
        </p:nvSpPr>
        <p:spPr/>
        <p:txBody>
          <a:bodyPr/>
          <a:lstStyle/>
          <a:p>
            <a:pPr>
              <a:defRPr/>
            </a:pPr>
            <a:fld id="{F5738AF8-3236-4FFF-B3FB-11B065A5E5C2}" type="slidenum">
              <a:rPr lang="es-ES" altLang="en-US" smtClean="0"/>
              <a:pPr>
                <a:defRPr/>
              </a:pPr>
              <a:t>8</a:t>
            </a:fld>
            <a:endParaRPr lang="es-ES" altLang="en-US" dirty="0"/>
          </a:p>
        </p:txBody>
      </p:sp>
      <p:sp>
        <p:nvSpPr>
          <p:cNvPr id="5" name="Rectangle 4"/>
          <p:cNvSpPr/>
          <p:nvPr/>
        </p:nvSpPr>
        <p:spPr>
          <a:xfrm>
            <a:off x="6324600" y="685800"/>
            <a:ext cx="2664063" cy="369332"/>
          </a:xfrm>
          <a:prstGeom prst="rect">
            <a:avLst/>
          </a:prstGeom>
          <a:solidFill>
            <a:schemeClr val="bg1"/>
          </a:solidFill>
        </p:spPr>
        <p:txBody>
          <a:bodyPr wrap="none">
            <a:spAutoFit/>
          </a:bodyPr>
          <a:lstStyle/>
          <a:p>
            <a:r>
              <a:rPr lang="en-US" dirty="0" smtClean="0"/>
              <a:t>Demo </a:t>
            </a:r>
            <a:r>
              <a:rPr lang="en-US" b="1" dirty="0" smtClean="0"/>
              <a:t>HTMLVideo.html</a:t>
            </a:r>
            <a:endParaRPr lang="en-US" b="1" dirty="0"/>
          </a:p>
        </p:txBody>
      </p:sp>
    </p:spTree>
  </p:cSld>
  <p:clrMapOvr>
    <a:masterClrMapping/>
  </p:clrMapOvr>
  <p:transition>
    <p:wip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a:t>
            </a:r>
            <a:endParaRPr lang="en-US" dirty="0"/>
          </a:p>
        </p:txBody>
      </p:sp>
      <p:sp>
        <p:nvSpPr>
          <p:cNvPr id="3" name="Content Placeholder 2"/>
          <p:cNvSpPr>
            <a:spLocks noGrp="1"/>
          </p:cNvSpPr>
          <p:nvPr>
            <p:ph idx="1"/>
          </p:nvPr>
        </p:nvSpPr>
        <p:spPr/>
        <p:txBody>
          <a:bodyPr/>
          <a:lstStyle/>
          <a:p>
            <a:r>
              <a:rPr lang="en-US" dirty="0" smtClean="0"/>
              <a:t>What are the common Audio and Video Formats in web applications?</a:t>
            </a:r>
          </a:p>
          <a:p>
            <a:r>
              <a:rPr lang="en-US" sz="1400" dirty="0" smtClean="0"/>
              <a:t>Visit - https://www.w3schools.com/htmL/html_media.asp</a:t>
            </a:r>
          </a:p>
          <a:p>
            <a:endParaRPr lang="en-US" dirty="0"/>
          </a:p>
        </p:txBody>
      </p:sp>
      <p:sp>
        <p:nvSpPr>
          <p:cNvPr id="4" name="Slide Number Placeholder 3"/>
          <p:cNvSpPr>
            <a:spLocks noGrp="1"/>
          </p:cNvSpPr>
          <p:nvPr>
            <p:ph type="sldNum" sz="quarter" idx="12"/>
          </p:nvPr>
        </p:nvSpPr>
        <p:spPr/>
        <p:txBody>
          <a:bodyPr/>
          <a:lstStyle/>
          <a:p>
            <a:pPr>
              <a:defRPr/>
            </a:pPr>
            <a:fld id="{F5738AF8-3236-4FFF-B3FB-11B065A5E5C2}" type="slidenum">
              <a:rPr lang="es-ES" altLang="en-US" smtClean="0"/>
              <a:pPr>
                <a:defRPr/>
              </a:pPr>
              <a:t>9</a:t>
            </a:fld>
            <a:endParaRPr lang="es-ES" altLang="en-US" dirty="0"/>
          </a:p>
        </p:txBody>
      </p:sp>
    </p:spTree>
  </p:cSld>
  <p:clrMapOvr>
    <a:masterClrMapping/>
  </p:clrMapOvr>
  <p:transition>
    <p:wipe/>
  </p:transition>
  <p:timing>
    <p:tnLst>
      <p:par>
        <p:cTn id="1" dur="indefinite" restart="never" nodeType="tmRoot"/>
      </p:par>
    </p:tnLst>
  </p:timing>
</p:sld>
</file>

<file path=ppt/theme/theme1.xml><?xml version="1.0" encoding="utf-8"?>
<a:theme xmlns:a="http://schemas.openxmlformats.org/drawingml/2006/main" name="Diseño predeterminado">
  <a:themeElements>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iseño predeterminado">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iseño predeterminado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iseño predeterminado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iseño predeterminado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iseño predeterminado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iseño predeterminado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iseño predeterminado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iseño predeterminado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iseño predeterminado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iseño predeterminado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iseño predeterminado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iseño predeterminado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27576</TotalTime>
  <Words>2710</Words>
  <Application>Microsoft Office PowerPoint</Application>
  <PresentationFormat>On-screen Show (4:3)</PresentationFormat>
  <Paragraphs>589</Paragraphs>
  <Slides>44</Slides>
  <Notes>14</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44</vt:i4>
      </vt:variant>
    </vt:vector>
  </HeadingPairs>
  <TitlesOfParts>
    <vt:vector size="47" baseType="lpstr">
      <vt:lpstr>Arial</vt:lpstr>
      <vt:lpstr>Calibri</vt:lpstr>
      <vt:lpstr>Diseño predeterminado</vt:lpstr>
      <vt:lpstr>Week 04 – JavaScript Recap</vt:lpstr>
      <vt:lpstr>IT1100 Internet and Web technologies    Lecture 05 Developing Multimedia for the Web</vt:lpstr>
      <vt:lpstr>Content</vt:lpstr>
      <vt:lpstr>1. HTML5 media support</vt:lpstr>
      <vt:lpstr>1. HTML5 media support</vt:lpstr>
      <vt:lpstr>1. HTML5 media support     HTML video</vt:lpstr>
      <vt:lpstr>1. HTML5 media support     HTML audio</vt:lpstr>
      <vt:lpstr>PowerPoint Presentation</vt:lpstr>
      <vt:lpstr>Question</vt:lpstr>
      <vt:lpstr>1. HTML5 media support     CSS3</vt:lpstr>
      <vt:lpstr>1. HTML5 media support     CSS3 - Transitions</vt:lpstr>
      <vt:lpstr>1. HTML5 media support     CSS3 - Transitions</vt:lpstr>
      <vt:lpstr>1. HTML5 media support     CSS3 - Transformations</vt:lpstr>
      <vt:lpstr>1. HTML5 media support     CSS3 - 2D transformation methods:</vt:lpstr>
      <vt:lpstr>PowerPoint Presentation</vt:lpstr>
      <vt:lpstr>1. HTML5 media support     CSS3 - Animations</vt:lpstr>
      <vt:lpstr>1. HTML5 media support CSS3 - Animations</vt:lpstr>
      <vt:lpstr>2. Responsive web design</vt:lpstr>
      <vt:lpstr>2. Responsive web design     What is Responsive Web Design? </vt:lpstr>
      <vt:lpstr>2. Responsive web design     Setting The Viewport</vt:lpstr>
      <vt:lpstr>2. Responsive web design Setting The Viewport</vt:lpstr>
      <vt:lpstr>Visit www.w3schools.com and read  </vt:lpstr>
      <vt:lpstr>2. Responsive web design     CSS3 Introduced Media Queries</vt:lpstr>
      <vt:lpstr>2. Responsive web design     Media Query Syntax </vt:lpstr>
      <vt:lpstr>2. Responsive web design     Media Query– Demo1  </vt:lpstr>
      <vt:lpstr>2. Responsive web design     Media Query– Demo3  </vt:lpstr>
      <vt:lpstr>2. Responsive web design Media Queries</vt:lpstr>
      <vt:lpstr>2. Responsive web design Media Queries</vt:lpstr>
      <vt:lpstr>2. Responsive web design Media Queries – Large res first</vt:lpstr>
      <vt:lpstr>2. Responsive web design Media Queries – Large res first</vt:lpstr>
      <vt:lpstr>2. Responsive web design Media Queries – Large res first</vt:lpstr>
      <vt:lpstr>2. Responsive web design Media Queries – Small res first</vt:lpstr>
      <vt:lpstr>3. Using CSS+JS plugins/libraries</vt:lpstr>
      <vt:lpstr>3. Using CSS+JS plugins/libraries</vt:lpstr>
      <vt:lpstr>3. Using CSS+JS plugins/libraries</vt:lpstr>
      <vt:lpstr>3. Using CSS+JS plugins/libraries</vt:lpstr>
      <vt:lpstr>3. Using CSS+JS plugins/libraries Using them in your app</vt:lpstr>
      <vt:lpstr>3. Using CSS+JS plugins/libraries Using them in your app</vt:lpstr>
      <vt:lpstr>3. Using CSS+JS plugins/libraries Using them in your app</vt:lpstr>
      <vt:lpstr>Download the package from the source </vt:lpstr>
      <vt:lpstr>3. Using CSS+JS plugins/libraries Using them in your app</vt:lpstr>
      <vt:lpstr>Link directly to the files in a Content Delivery Network (CDN)</vt:lpstr>
      <vt:lpstr>Demo</vt:lpstr>
      <vt:lpstr>Summary</vt:lpstr>
    </vt:vector>
  </TitlesOfParts>
  <Company>Toshiba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
  <cp:lastModifiedBy>Jagath Wickramarathne</cp:lastModifiedBy>
  <cp:revision>1011</cp:revision>
  <dcterms:created xsi:type="dcterms:W3CDTF">2010-05-23T14:28:12Z</dcterms:created>
  <dcterms:modified xsi:type="dcterms:W3CDTF">2018-07-30T14:07:45Z</dcterms:modified>
</cp:coreProperties>
</file>