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D09D-79FC-A14C-DA0B-EF754115D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04DB22-9C77-9940-3E9A-FC25B90E6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7C6C85-5910-AEE1-9C5A-9725E04CC61D}"/>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5" name="Footer Placeholder 4">
            <a:extLst>
              <a:ext uri="{FF2B5EF4-FFF2-40B4-BE49-F238E27FC236}">
                <a16:creationId xmlns:a16="http://schemas.microsoft.com/office/drawing/2014/main" id="{B4BE2499-FA2F-044C-A38C-6441B52CB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C44B9-917E-EA7A-0AE3-FB7999D3797A}"/>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327365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1A74-35A1-BCCE-406C-78537F7E5A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22C23-A1AA-886B-6D2F-284F7358C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6C22A-9099-B4C0-2A5C-20031319EF96}"/>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5" name="Footer Placeholder 4">
            <a:extLst>
              <a:ext uri="{FF2B5EF4-FFF2-40B4-BE49-F238E27FC236}">
                <a16:creationId xmlns:a16="http://schemas.microsoft.com/office/drawing/2014/main" id="{C733763E-9C36-A50E-56F5-92EEEB3BC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CBA90-A527-CEAD-4859-5D5EF5F8A409}"/>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261376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9CE06-6584-7353-635D-D463AE5E99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B3D510-6BF2-57A2-3843-E5BA7E8DF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40883-1B41-545F-4935-1572D6FA757F}"/>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5" name="Footer Placeholder 4">
            <a:extLst>
              <a:ext uri="{FF2B5EF4-FFF2-40B4-BE49-F238E27FC236}">
                <a16:creationId xmlns:a16="http://schemas.microsoft.com/office/drawing/2014/main" id="{0CDC2340-5B9A-28FB-2CD6-80D03765B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A6DEE-6150-B80D-D377-2AFF48F532C0}"/>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213230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5CD-85BD-D69E-BA47-526AF6FE0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CE686-68A8-F75A-FD25-7E251D291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20A64-7FF4-686B-0EEF-234052C70274}"/>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5" name="Footer Placeholder 4">
            <a:extLst>
              <a:ext uri="{FF2B5EF4-FFF2-40B4-BE49-F238E27FC236}">
                <a16:creationId xmlns:a16="http://schemas.microsoft.com/office/drawing/2014/main" id="{858D6B7D-66BE-305E-99D3-A19DDEC70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E2095-32BD-55A3-126F-CF7FF51A00B9}"/>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313952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2968-D7E4-5BF6-D1E5-8E65CE624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E70C1-F6BA-5909-0F54-CAE465A92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A69328-2EC4-3B9F-B6E7-5B79EE65C9D7}"/>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5" name="Footer Placeholder 4">
            <a:extLst>
              <a:ext uri="{FF2B5EF4-FFF2-40B4-BE49-F238E27FC236}">
                <a16:creationId xmlns:a16="http://schemas.microsoft.com/office/drawing/2014/main" id="{466D898C-8323-340A-4FCA-E07D78D2B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C83C0-A420-E11B-25E6-C7DC2849440B}"/>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103452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AA37-9DD1-3D7D-FD20-893C642E7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F3C84-362B-BB54-8A7B-302F8F5E69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911044-1449-56CE-9B82-304784B646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BD85D-CA20-6492-45D8-46FF01C82648}"/>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6" name="Footer Placeholder 5">
            <a:extLst>
              <a:ext uri="{FF2B5EF4-FFF2-40B4-BE49-F238E27FC236}">
                <a16:creationId xmlns:a16="http://schemas.microsoft.com/office/drawing/2014/main" id="{93CE6FDE-3342-361C-31CD-E60F14951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E4F38-1172-81F6-1757-E5540C9C1F7C}"/>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161509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BA8C-78FD-B3B2-2BA8-1F7EE6DDA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EB013A-3328-E114-571E-6EED25599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552D7-9FEC-DD26-A36D-7D45BF7FB8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DCD33B-34D7-0667-9677-94A4822AB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128E5-6D24-7E08-D37D-C4DE915B5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03560-B922-BDE0-6380-02B833A756A4}"/>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8" name="Footer Placeholder 7">
            <a:extLst>
              <a:ext uri="{FF2B5EF4-FFF2-40B4-BE49-F238E27FC236}">
                <a16:creationId xmlns:a16="http://schemas.microsoft.com/office/drawing/2014/main" id="{698BAAD4-B722-D3A3-9311-CAE35B3A30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2CDBDC-D484-0595-EEF3-D76BF7314FA6}"/>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238079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5316-8946-F032-A34B-BEBE5CBC22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12FE51-679D-0ED6-7488-8AE235AB3A2C}"/>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4" name="Footer Placeholder 3">
            <a:extLst>
              <a:ext uri="{FF2B5EF4-FFF2-40B4-BE49-F238E27FC236}">
                <a16:creationId xmlns:a16="http://schemas.microsoft.com/office/drawing/2014/main" id="{D6726F31-BA5C-BB11-FB85-4807CB68E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79ABC-C0A0-7A4D-593E-8F3C0D0E0BFD}"/>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62193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D7807-1B51-966A-881D-6B3F49937406}"/>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3" name="Footer Placeholder 2">
            <a:extLst>
              <a:ext uri="{FF2B5EF4-FFF2-40B4-BE49-F238E27FC236}">
                <a16:creationId xmlns:a16="http://schemas.microsoft.com/office/drawing/2014/main" id="{1ACD711C-1628-F7DF-6248-A5C6685EA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41F6A6-12EF-B21B-77C6-CCC79A869636}"/>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185037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5C0B-3A08-4186-5A24-69E2539C1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968C43-67D3-AA8B-8289-E540BC6F3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EE69B7-2290-1F0E-C0AF-D0C7DF989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439D5-11CA-3CD3-E6A5-37AC42F258E2}"/>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6" name="Footer Placeholder 5">
            <a:extLst>
              <a:ext uri="{FF2B5EF4-FFF2-40B4-BE49-F238E27FC236}">
                <a16:creationId xmlns:a16="http://schemas.microsoft.com/office/drawing/2014/main" id="{8ACE6B84-AC1E-AD76-B819-ED286DA62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C7410-DDE0-7CEE-13BA-4BD7CE6E5A1A}"/>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55831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2F73-A959-C337-9932-97D805E8E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89087D-7EAF-BB62-3D84-6EC0B26FE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E84372-3D89-EB60-FD0E-B0CC87F31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EA3C6-14FA-EF96-445F-A7FBA7EA2B64}"/>
              </a:ext>
            </a:extLst>
          </p:cNvPr>
          <p:cNvSpPr>
            <a:spLocks noGrp="1"/>
          </p:cNvSpPr>
          <p:nvPr>
            <p:ph type="dt" sz="half" idx="10"/>
          </p:nvPr>
        </p:nvSpPr>
        <p:spPr/>
        <p:txBody>
          <a:bodyPr/>
          <a:lstStyle/>
          <a:p>
            <a:fld id="{7A916645-722C-46FE-971F-97854F39E649}" type="datetimeFigureOut">
              <a:rPr lang="en-US" smtClean="0"/>
              <a:t>3/10/2023</a:t>
            </a:fld>
            <a:endParaRPr lang="en-US"/>
          </a:p>
        </p:txBody>
      </p:sp>
      <p:sp>
        <p:nvSpPr>
          <p:cNvPr id="6" name="Footer Placeholder 5">
            <a:extLst>
              <a:ext uri="{FF2B5EF4-FFF2-40B4-BE49-F238E27FC236}">
                <a16:creationId xmlns:a16="http://schemas.microsoft.com/office/drawing/2014/main" id="{8A3DE3DD-48F8-1AE6-48FE-6E179698D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D9670-C1ED-C065-7264-E3EBC502D8A9}"/>
              </a:ext>
            </a:extLst>
          </p:cNvPr>
          <p:cNvSpPr>
            <a:spLocks noGrp="1"/>
          </p:cNvSpPr>
          <p:nvPr>
            <p:ph type="sldNum" sz="quarter" idx="12"/>
          </p:nvPr>
        </p:nvSpPr>
        <p:spPr/>
        <p:txBody>
          <a:bodyPr/>
          <a:lstStyle/>
          <a:p>
            <a:fld id="{7597F901-AF3B-4ED3-95F3-FDF1D8D9665A}" type="slidenum">
              <a:rPr lang="en-US" smtClean="0"/>
              <a:t>‹#›</a:t>
            </a:fld>
            <a:endParaRPr lang="en-US"/>
          </a:p>
        </p:txBody>
      </p:sp>
    </p:spTree>
    <p:extLst>
      <p:ext uri="{BB962C8B-B14F-4D97-AF65-F5344CB8AC3E}">
        <p14:creationId xmlns:p14="http://schemas.microsoft.com/office/powerpoint/2010/main" val="347316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93961-D953-5E59-57BF-54B90A348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1709E-B4FF-6366-ACB6-5551D7F20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34F02-F272-753B-9DBB-1A77B6749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16645-722C-46FE-971F-97854F39E649}" type="datetimeFigureOut">
              <a:rPr lang="en-US" smtClean="0"/>
              <a:t>3/10/2023</a:t>
            </a:fld>
            <a:endParaRPr lang="en-US"/>
          </a:p>
        </p:txBody>
      </p:sp>
      <p:sp>
        <p:nvSpPr>
          <p:cNvPr id="5" name="Footer Placeholder 4">
            <a:extLst>
              <a:ext uri="{FF2B5EF4-FFF2-40B4-BE49-F238E27FC236}">
                <a16:creationId xmlns:a16="http://schemas.microsoft.com/office/drawing/2014/main" id="{FA91D981-229F-A92F-25A5-DD714BA87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E0B6BE-F12F-AFCD-3C54-25DF2FCE5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7F901-AF3B-4ED3-95F3-FDF1D8D9665A}" type="slidenum">
              <a:rPr lang="en-US" smtClean="0"/>
              <a:t>‹#›</a:t>
            </a:fld>
            <a:endParaRPr lang="en-US"/>
          </a:p>
        </p:txBody>
      </p:sp>
    </p:spTree>
    <p:extLst>
      <p:ext uri="{BB962C8B-B14F-4D97-AF65-F5344CB8AC3E}">
        <p14:creationId xmlns:p14="http://schemas.microsoft.com/office/powerpoint/2010/main" val="1222268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7559A6-728A-8F8F-0675-86469F3EF383}"/>
              </a:ext>
            </a:extLst>
          </p:cNvPr>
          <p:cNvSpPr txBox="1"/>
          <p:nvPr/>
        </p:nvSpPr>
        <p:spPr>
          <a:xfrm>
            <a:off x="2186126" y="1408875"/>
            <a:ext cx="6094520" cy="1569660"/>
          </a:xfrm>
          <a:prstGeom prst="rect">
            <a:avLst/>
          </a:prstGeom>
          <a:noFill/>
        </p:spPr>
        <p:txBody>
          <a:bodyPr wrap="square">
            <a:spAutoFit/>
          </a:bodyPr>
          <a:lstStyle/>
          <a:p>
            <a:pPr algn="l"/>
            <a:r>
              <a:rPr lang="en-US" sz="4800" b="0" i="0" dirty="0">
                <a:solidFill>
                  <a:srgbClr val="455A64"/>
                </a:solidFill>
                <a:effectLst/>
                <a:latin typeface="Poppins" panose="020B0502040204020203" pitchFamily="2" charset="0"/>
              </a:rPr>
              <a:t>Big Data Analytics Technologies</a:t>
            </a:r>
          </a:p>
        </p:txBody>
      </p:sp>
      <p:sp>
        <p:nvSpPr>
          <p:cNvPr id="6" name="TextBox 5">
            <a:extLst>
              <a:ext uri="{FF2B5EF4-FFF2-40B4-BE49-F238E27FC236}">
                <a16:creationId xmlns:a16="http://schemas.microsoft.com/office/drawing/2014/main" id="{0A784558-7EAD-B156-0F94-4D6CAB2921C1}"/>
              </a:ext>
            </a:extLst>
          </p:cNvPr>
          <p:cNvSpPr txBox="1"/>
          <p:nvPr/>
        </p:nvSpPr>
        <p:spPr>
          <a:xfrm>
            <a:off x="7141346" y="5670466"/>
            <a:ext cx="6094520" cy="830997"/>
          </a:xfrm>
          <a:prstGeom prst="rect">
            <a:avLst/>
          </a:prstGeom>
          <a:noFill/>
        </p:spPr>
        <p:txBody>
          <a:bodyPr wrap="square">
            <a:spAutoFit/>
          </a:bodyPr>
          <a:lstStyle/>
          <a:p>
            <a:pPr algn="l"/>
            <a:r>
              <a:rPr lang="en-US" sz="1600" dirty="0">
                <a:solidFill>
                  <a:srgbClr val="455A64"/>
                </a:solidFill>
                <a:latin typeface="Poppins" panose="020B0502040204020203" pitchFamily="2" charset="0"/>
              </a:rPr>
              <a:t>Tharaka </a:t>
            </a:r>
            <a:r>
              <a:rPr lang="en-US" sz="1600" dirty="0" err="1">
                <a:solidFill>
                  <a:srgbClr val="455A64"/>
                </a:solidFill>
                <a:latin typeface="Poppins" panose="020B0502040204020203" pitchFamily="2" charset="0"/>
              </a:rPr>
              <a:t>Karunarathna</a:t>
            </a:r>
            <a:endParaRPr lang="en-US" sz="1600" dirty="0">
              <a:solidFill>
                <a:srgbClr val="455A64"/>
              </a:solidFill>
              <a:latin typeface="Poppins" panose="020B0502040204020203" pitchFamily="2" charset="0"/>
            </a:endParaRPr>
          </a:p>
          <a:p>
            <a:pPr algn="l"/>
            <a:r>
              <a:rPr lang="en-US" sz="1600" b="0" i="0" dirty="0">
                <a:solidFill>
                  <a:srgbClr val="455A64"/>
                </a:solidFill>
                <a:effectLst/>
                <a:latin typeface="Poppins" panose="020B0502040204020203" pitchFamily="2" charset="0"/>
              </a:rPr>
              <a:t>209342A</a:t>
            </a:r>
          </a:p>
          <a:p>
            <a:pPr algn="l"/>
            <a:r>
              <a:rPr lang="en-US" sz="1600" dirty="0">
                <a:solidFill>
                  <a:srgbClr val="455A64"/>
                </a:solidFill>
                <a:latin typeface="Poppins" panose="020B0502040204020203" pitchFamily="2" charset="0"/>
              </a:rPr>
              <a:t>MSc in Computer Science (Data Science)</a:t>
            </a:r>
            <a:endParaRPr lang="en-US" sz="1600" b="0" i="0" dirty="0">
              <a:solidFill>
                <a:srgbClr val="455A64"/>
              </a:solidFill>
              <a:effectLst/>
              <a:latin typeface="Poppins" panose="020B0502040204020203" pitchFamily="2" charset="0"/>
            </a:endParaRPr>
          </a:p>
        </p:txBody>
      </p:sp>
    </p:spTree>
    <p:extLst>
      <p:ext uri="{BB962C8B-B14F-4D97-AF65-F5344CB8AC3E}">
        <p14:creationId xmlns:p14="http://schemas.microsoft.com/office/powerpoint/2010/main" val="22107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87ABB-90D3-C2FC-4B9E-4CFF9F62ADD0}"/>
              </a:ext>
            </a:extLst>
          </p:cNvPr>
          <p:cNvSpPr txBox="1"/>
          <p:nvPr/>
        </p:nvSpPr>
        <p:spPr>
          <a:xfrm>
            <a:off x="801209" y="858420"/>
            <a:ext cx="9168414" cy="3970318"/>
          </a:xfrm>
          <a:prstGeom prst="rect">
            <a:avLst/>
          </a:prstGeom>
          <a:noFill/>
        </p:spPr>
        <p:txBody>
          <a:bodyPr wrap="square">
            <a:spAutoFit/>
          </a:bodyPr>
          <a:lstStyle/>
          <a:p>
            <a:pPr algn="l"/>
            <a:r>
              <a:rPr lang="en-US" sz="2800" b="1" i="0" dirty="0">
                <a:solidFill>
                  <a:srgbClr val="222222"/>
                </a:solidFill>
                <a:effectLst/>
                <a:latin typeface="Source Sans Pro" panose="020B0503030403020204" pitchFamily="34" charset="0"/>
              </a:rPr>
              <a:t>What is MapReduce in Hadoop?</a:t>
            </a:r>
          </a:p>
          <a:p>
            <a:pPr algn="l"/>
            <a:endParaRPr lang="en-US" sz="2800" b="1" i="0" dirty="0">
              <a:solidFill>
                <a:srgbClr val="222222"/>
              </a:solidFill>
              <a:effectLst/>
              <a:latin typeface="Source Sans Pro" panose="020B0503030403020204" pitchFamily="34" charset="0"/>
            </a:endParaRPr>
          </a:p>
          <a:p>
            <a:pPr algn="l"/>
            <a:endParaRPr lang="en-US" sz="2800" b="1" dirty="0">
              <a:solidFill>
                <a:srgbClr val="222222"/>
              </a:solidFill>
              <a:latin typeface="Source Sans Pro" panose="020B0503030403020204" pitchFamily="34" charset="0"/>
            </a:endParaRPr>
          </a:p>
          <a:p>
            <a:pPr algn="l"/>
            <a:r>
              <a:rPr lang="en-US" sz="2800" b="1" i="0" dirty="0">
                <a:solidFill>
                  <a:srgbClr val="222222"/>
                </a:solidFill>
                <a:effectLst/>
                <a:latin typeface="Source Sans Pro" panose="020B0503030403020204" pitchFamily="34" charset="0"/>
              </a:rPr>
              <a:t>MapReduce</a:t>
            </a:r>
            <a:r>
              <a:rPr lang="en-US" sz="2800" b="0" i="0" dirty="0">
                <a:solidFill>
                  <a:srgbClr val="222222"/>
                </a:solidFill>
                <a:effectLst/>
                <a:latin typeface="Source Sans Pro" panose="020B0503030403020204" pitchFamily="34" charset="0"/>
              </a:rPr>
              <a:t> is a software framework and programming model used for processing huge amounts of data. </a:t>
            </a:r>
          </a:p>
          <a:p>
            <a:pPr algn="l"/>
            <a:endParaRPr lang="en-US" sz="2800" dirty="0">
              <a:solidFill>
                <a:srgbClr val="222222"/>
              </a:solidFill>
              <a:latin typeface="Source Sans Pro" panose="020B0503030403020204" pitchFamily="34" charset="0"/>
            </a:endParaRPr>
          </a:p>
          <a:p>
            <a:pPr algn="l"/>
            <a:r>
              <a:rPr lang="en-US" sz="2800" b="1" i="0" dirty="0">
                <a:solidFill>
                  <a:srgbClr val="222222"/>
                </a:solidFill>
                <a:effectLst/>
                <a:latin typeface="Source Sans Pro" panose="020B0503030403020204" pitchFamily="34" charset="0"/>
              </a:rPr>
              <a:t>MapReduce</a:t>
            </a:r>
            <a:r>
              <a:rPr lang="en-US" sz="2800" b="0" i="0" dirty="0">
                <a:solidFill>
                  <a:srgbClr val="222222"/>
                </a:solidFill>
                <a:effectLst/>
                <a:latin typeface="Source Sans Pro" panose="020B0503030403020204" pitchFamily="34" charset="0"/>
              </a:rPr>
              <a:t> program work in two phases, namely, Map and Reduce. Map tasks deal with splitting and mapping of data while Reduce tasks shuffle and reduce the data.</a:t>
            </a:r>
          </a:p>
        </p:txBody>
      </p:sp>
      <p:sp>
        <p:nvSpPr>
          <p:cNvPr id="4" name="TextBox 3">
            <a:extLst>
              <a:ext uri="{FF2B5EF4-FFF2-40B4-BE49-F238E27FC236}">
                <a16:creationId xmlns:a16="http://schemas.microsoft.com/office/drawing/2014/main" id="{3915B289-9A3C-BE98-1FF1-82EFD2D9CA34}"/>
              </a:ext>
            </a:extLst>
          </p:cNvPr>
          <p:cNvSpPr txBox="1"/>
          <p:nvPr/>
        </p:nvSpPr>
        <p:spPr>
          <a:xfrm>
            <a:off x="7878192" y="5919041"/>
            <a:ext cx="6094520" cy="830997"/>
          </a:xfrm>
          <a:prstGeom prst="rect">
            <a:avLst/>
          </a:prstGeom>
          <a:noFill/>
        </p:spPr>
        <p:txBody>
          <a:bodyPr wrap="square">
            <a:spAutoFit/>
          </a:bodyPr>
          <a:lstStyle/>
          <a:p>
            <a:pPr algn="l"/>
            <a:r>
              <a:rPr lang="en-US" sz="1600" dirty="0">
                <a:solidFill>
                  <a:srgbClr val="455A64"/>
                </a:solidFill>
                <a:latin typeface="Poppins" panose="020B0502040204020203" pitchFamily="2" charset="0"/>
              </a:rPr>
              <a:t>Tharaka </a:t>
            </a:r>
            <a:r>
              <a:rPr lang="en-US" sz="1600" dirty="0" err="1">
                <a:solidFill>
                  <a:srgbClr val="455A64"/>
                </a:solidFill>
                <a:latin typeface="Poppins" panose="020B0502040204020203" pitchFamily="2" charset="0"/>
              </a:rPr>
              <a:t>Karunarathna</a:t>
            </a:r>
            <a:endParaRPr lang="en-US" sz="1600" dirty="0">
              <a:solidFill>
                <a:srgbClr val="455A64"/>
              </a:solidFill>
              <a:latin typeface="Poppins" panose="020B0502040204020203" pitchFamily="2" charset="0"/>
            </a:endParaRPr>
          </a:p>
          <a:p>
            <a:pPr algn="l"/>
            <a:r>
              <a:rPr lang="en-US" sz="1600" b="0" i="0" dirty="0">
                <a:solidFill>
                  <a:srgbClr val="455A64"/>
                </a:solidFill>
                <a:effectLst/>
                <a:latin typeface="Poppins" panose="020B0502040204020203" pitchFamily="2" charset="0"/>
              </a:rPr>
              <a:t>209342A</a:t>
            </a:r>
          </a:p>
          <a:p>
            <a:pPr algn="l"/>
            <a:r>
              <a:rPr lang="en-US" sz="1600" dirty="0">
                <a:solidFill>
                  <a:srgbClr val="455A64"/>
                </a:solidFill>
                <a:latin typeface="Poppins" panose="020B0502040204020203" pitchFamily="2" charset="0"/>
              </a:rPr>
              <a:t>MSc in Computer Science (Data Science)</a:t>
            </a:r>
            <a:endParaRPr lang="en-US" sz="1600" b="0" i="0" dirty="0">
              <a:solidFill>
                <a:srgbClr val="455A64"/>
              </a:solidFill>
              <a:effectLst/>
              <a:latin typeface="Poppins" panose="020B0502040204020203" pitchFamily="2" charset="0"/>
            </a:endParaRPr>
          </a:p>
        </p:txBody>
      </p:sp>
    </p:spTree>
    <p:extLst>
      <p:ext uri="{BB962C8B-B14F-4D97-AF65-F5344CB8AC3E}">
        <p14:creationId xmlns:p14="http://schemas.microsoft.com/office/powerpoint/2010/main" val="105090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87ABB-90D3-C2FC-4B9E-4CFF9F62ADD0}"/>
              </a:ext>
            </a:extLst>
          </p:cNvPr>
          <p:cNvSpPr txBox="1"/>
          <p:nvPr/>
        </p:nvSpPr>
        <p:spPr>
          <a:xfrm>
            <a:off x="801209" y="858420"/>
            <a:ext cx="11219156" cy="4401205"/>
          </a:xfrm>
          <a:prstGeom prst="rect">
            <a:avLst/>
          </a:prstGeom>
          <a:noFill/>
        </p:spPr>
        <p:txBody>
          <a:bodyPr wrap="square">
            <a:spAutoFit/>
          </a:bodyPr>
          <a:lstStyle/>
          <a:p>
            <a:pPr algn="l"/>
            <a:r>
              <a:rPr lang="en-US" sz="2800" b="1" i="0" dirty="0">
                <a:solidFill>
                  <a:srgbClr val="222222"/>
                </a:solidFill>
                <a:effectLst/>
                <a:latin typeface="Source Sans Pro" panose="020B0503030403020204" pitchFamily="34" charset="0"/>
              </a:rPr>
              <a:t>What is Apache Spark?</a:t>
            </a:r>
          </a:p>
          <a:p>
            <a:pPr algn="l"/>
            <a:endParaRPr lang="en-US" sz="2800" b="1" dirty="0">
              <a:solidFill>
                <a:srgbClr val="222222"/>
              </a:solidFill>
              <a:latin typeface="Source Sans Pro" panose="020B0503030403020204" pitchFamily="34" charset="0"/>
            </a:endParaRPr>
          </a:p>
          <a:p>
            <a:pPr algn="l"/>
            <a:r>
              <a:rPr lang="en-US" sz="2800" b="0" i="0" dirty="0">
                <a:solidFill>
                  <a:srgbClr val="232F3E"/>
                </a:solidFill>
                <a:effectLst/>
                <a:latin typeface="AmazonEmberLight"/>
              </a:rPr>
              <a:t>Apache Spark is an open-source, distributed processing system used for big data workloads. It utilizes in-memory caching, and optimized query execution for fast analytic queries against data of any size. It provides development APIs in Java, Scala, Python and R, and supports code reuse across multiple workloads—batch processing, interactive queries, real-time analytics, machine learning, and graph processing. You’ll find it used by organizations from any industry, including at FINRA, Yelp, Zillow, </a:t>
            </a:r>
            <a:r>
              <a:rPr lang="en-US" sz="2800" b="0" i="0" dirty="0" err="1">
                <a:solidFill>
                  <a:srgbClr val="232F3E"/>
                </a:solidFill>
                <a:effectLst/>
                <a:latin typeface="AmazonEmberLight"/>
              </a:rPr>
              <a:t>DataXu</a:t>
            </a:r>
            <a:r>
              <a:rPr lang="en-US" sz="2800" b="0" i="0" dirty="0">
                <a:solidFill>
                  <a:srgbClr val="232F3E"/>
                </a:solidFill>
                <a:effectLst/>
                <a:latin typeface="AmazonEmberLight"/>
              </a:rPr>
              <a:t>, Urban Institute, and CrowdStrike.</a:t>
            </a:r>
            <a:endParaRPr lang="en-US" sz="2800" b="0" i="0" dirty="0">
              <a:solidFill>
                <a:srgbClr val="222222"/>
              </a:solidFill>
              <a:effectLst/>
              <a:latin typeface="Source Sans Pro" panose="020B0503030403020204" pitchFamily="34" charset="0"/>
            </a:endParaRPr>
          </a:p>
        </p:txBody>
      </p:sp>
      <p:sp>
        <p:nvSpPr>
          <p:cNvPr id="4" name="TextBox 3">
            <a:extLst>
              <a:ext uri="{FF2B5EF4-FFF2-40B4-BE49-F238E27FC236}">
                <a16:creationId xmlns:a16="http://schemas.microsoft.com/office/drawing/2014/main" id="{3915B289-9A3C-BE98-1FF1-82EFD2D9CA34}"/>
              </a:ext>
            </a:extLst>
          </p:cNvPr>
          <p:cNvSpPr txBox="1"/>
          <p:nvPr/>
        </p:nvSpPr>
        <p:spPr>
          <a:xfrm>
            <a:off x="7878192" y="5919041"/>
            <a:ext cx="6094520" cy="830997"/>
          </a:xfrm>
          <a:prstGeom prst="rect">
            <a:avLst/>
          </a:prstGeom>
          <a:noFill/>
        </p:spPr>
        <p:txBody>
          <a:bodyPr wrap="square">
            <a:spAutoFit/>
          </a:bodyPr>
          <a:lstStyle/>
          <a:p>
            <a:pPr algn="l"/>
            <a:r>
              <a:rPr lang="en-US" sz="1600" dirty="0">
                <a:solidFill>
                  <a:srgbClr val="455A64"/>
                </a:solidFill>
                <a:latin typeface="Poppins" panose="020B0502040204020203" pitchFamily="2" charset="0"/>
              </a:rPr>
              <a:t>Tharaka </a:t>
            </a:r>
            <a:r>
              <a:rPr lang="en-US" sz="1600" dirty="0" err="1">
                <a:solidFill>
                  <a:srgbClr val="455A64"/>
                </a:solidFill>
                <a:latin typeface="Poppins" panose="020B0502040204020203" pitchFamily="2" charset="0"/>
              </a:rPr>
              <a:t>Karunarathna</a:t>
            </a:r>
            <a:endParaRPr lang="en-US" sz="1600" dirty="0">
              <a:solidFill>
                <a:srgbClr val="455A64"/>
              </a:solidFill>
              <a:latin typeface="Poppins" panose="020B0502040204020203" pitchFamily="2" charset="0"/>
            </a:endParaRPr>
          </a:p>
          <a:p>
            <a:pPr algn="l"/>
            <a:r>
              <a:rPr lang="en-US" sz="1600" b="0" i="0" dirty="0">
                <a:solidFill>
                  <a:srgbClr val="455A64"/>
                </a:solidFill>
                <a:effectLst/>
                <a:latin typeface="Poppins" panose="020B0502040204020203" pitchFamily="2" charset="0"/>
              </a:rPr>
              <a:t>209342A</a:t>
            </a:r>
          </a:p>
          <a:p>
            <a:pPr algn="l"/>
            <a:r>
              <a:rPr lang="en-US" sz="1600" dirty="0">
                <a:solidFill>
                  <a:srgbClr val="455A64"/>
                </a:solidFill>
                <a:latin typeface="Poppins" panose="020B0502040204020203" pitchFamily="2" charset="0"/>
              </a:rPr>
              <a:t>MSc in Computer Science (Data Science)</a:t>
            </a:r>
            <a:endParaRPr lang="en-US" sz="1600" b="0" i="0" dirty="0">
              <a:solidFill>
                <a:srgbClr val="455A64"/>
              </a:solidFill>
              <a:effectLst/>
              <a:latin typeface="Poppins" panose="020B0502040204020203" pitchFamily="2" charset="0"/>
            </a:endParaRPr>
          </a:p>
        </p:txBody>
      </p:sp>
    </p:spTree>
    <p:extLst>
      <p:ext uri="{BB962C8B-B14F-4D97-AF65-F5344CB8AC3E}">
        <p14:creationId xmlns:p14="http://schemas.microsoft.com/office/powerpoint/2010/main" val="418265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192</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AmazonEmberLight</vt:lpstr>
      <vt:lpstr>Arial</vt:lpstr>
      <vt:lpstr>Calibri</vt:lpstr>
      <vt:lpstr>Calibri Light</vt:lpstr>
      <vt:lpstr>Poppins</vt:lpstr>
      <vt:lpstr>Source Sans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Tharaka</dc:creator>
  <cp:lastModifiedBy>Tharaka</cp:lastModifiedBy>
  <cp:revision>1</cp:revision>
  <dcterms:created xsi:type="dcterms:W3CDTF">2023-03-10T16:46:18Z</dcterms:created>
  <dcterms:modified xsi:type="dcterms:W3CDTF">2023-03-10T16:53:55Z</dcterms:modified>
</cp:coreProperties>
</file>