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547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5845240" cy="3287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FB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16" y="448216"/>
            <a:ext cx="3602713" cy="762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BF5F5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7017" y="1029822"/>
            <a:ext cx="2456179" cy="173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080" y="2277886"/>
            <a:ext cx="2540635" cy="762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765" marR="5080" indent="-266700">
              <a:lnSpc>
                <a:spcPct val="101000"/>
              </a:lnSpc>
              <a:spcBef>
                <a:spcPts val="90"/>
              </a:spcBef>
            </a:pPr>
            <a:r>
              <a:rPr sz="2400" spc="-1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sz="240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Engnie</a:t>
            </a:r>
            <a:r>
              <a:rPr sz="2400" spc="28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solidFill>
                  <a:srgbClr val="FEFEFE"/>
                </a:solidFill>
                <a:latin typeface="Times New Roman" pitchFamily="18" charset="0"/>
                <a:cs typeface="Times New Roman" pitchFamily="18" charset="0"/>
              </a:rPr>
              <a:t>Netlix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005" y="352425"/>
            <a:ext cx="2727960" cy="3638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625"/>
              </a:spcBef>
            </a:pPr>
            <a:r>
              <a:rPr sz="1850" spc="-10" dirty="0"/>
              <a:t>Introduction</a:t>
            </a:r>
            <a:endParaRPr sz="185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3015170" y="757999"/>
            <a:ext cx="2546794" cy="149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endParaRPr lang="en-IN" sz="1000" dirty="0" smtClean="0"/>
          </a:p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Exploring</a:t>
            </a:r>
            <a:r>
              <a:rPr sz="1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i="1" spc="-10" dirty="0">
                <a:latin typeface="Times New Roman" pitchFamily="18" charset="0"/>
                <a:cs typeface="Times New Roman" pitchFamily="18" charset="0"/>
              </a:rPr>
              <a:t>Netﬂix's </a:t>
            </a:r>
            <a:r>
              <a:rPr sz="1000" i="1" spc="10" dirty="0"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sz="1000" i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i="1" spc="10" dirty="0">
                <a:latin typeface="Times New Roman" pitchFamily="18" charset="0"/>
                <a:cs typeface="Times New Roman" pitchFamily="18" charset="0"/>
              </a:rPr>
              <a:t>Engine</a:t>
            </a:r>
            <a:r>
              <a:rPr sz="1000" i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1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satisfaction</a:t>
            </a:r>
            <a:r>
              <a:rPr sz="1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retention</a:t>
            </a:r>
            <a:r>
              <a:rPr sz="1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38430" marR="131445" algn="ctr">
              <a:lnSpc>
                <a:spcPct val="118000"/>
              </a:lnSpc>
              <a:spcBef>
                <a:spcPts val="90"/>
              </a:spcBef>
            </a:pPr>
            <a:endParaRPr sz="1000" dirty="0">
              <a:latin typeface="Times New Roman" pitchFamily="18" charset="0"/>
              <a:cs typeface="Times New Roman" pitchFamily="18" charset="0"/>
            </a:endParaRPr>
          </a:p>
          <a:p>
            <a:pPr marL="12065" marR="5080" algn="ctr">
              <a:lnSpc>
                <a:spcPts val="1410"/>
              </a:lnSpc>
              <a:spcBef>
                <a:spcPts val="65"/>
              </a:spcBef>
            </a:pPr>
            <a:r>
              <a:rPr sz="1000" dirty="0">
                <a:latin typeface="Times New Roman" pitchFamily="18" charset="0"/>
                <a:cs typeface="Times New Roman" pitchFamily="18" charset="0"/>
              </a:rPr>
              <a:t>Understanding the</a:t>
            </a:r>
            <a:r>
              <a:rPr sz="1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3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factors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driving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2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implications</a:t>
            </a:r>
            <a:r>
              <a:rPr sz="1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1000" spc="-10" dirty="0">
                <a:latin typeface="Times New Roman" pitchFamily="18" charset="0"/>
                <a:cs typeface="Times New Roman" pitchFamily="18" charset="0"/>
              </a:rPr>
              <a:t>streaming industry</a:t>
            </a:r>
            <a:r>
              <a:rPr sz="1000" spc="-10" dirty="0"/>
              <a:t>.</a:t>
            </a:r>
            <a:endParaRPr sz="1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7950" y="276225"/>
            <a:ext cx="2592070" cy="2592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596871" cy="32879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81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15"/>
              </a:spcBef>
            </a:pPr>
            <a:r>
              <a:rPr sz="1500" dirty="0"/>
              <a:t>Understanding User</a:t>
            </a:r>
            <a:r>
              <a:rPr sz="1500" spc="-25" dirty="0"/>
              <a:t> </a:t>
            </a:r>
            <a:r>
              <a:rPr sz="1500" spc="-10" dirty="0"/>
              <a:t>Behavior</a:t>
            </a:r>
            <a:endParaRPr sz="1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003550" y="1114425"/>
            <a:ext cx="2438400" cy="13138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17000"/>
              </a:lnSpc>
              <a:spcBef>
                <a:spcPts val="135"/>
              </a:spcBef>
              <a:tabLst>
                <a:tab pos="1289685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i="1" dirty="0">
                <a:latin typeface="Times New Roman" pitchFamily="18" charset="0"/>
                <a:cs typeface="Times New Roman" pitchFamily="18" charset="0"/>
              </a:rPr>
              <a:t>viewing</a:t>
            </a:r>
            <a:r>
              <a:rPr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i="1" spc="-10" dirty="0"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spc="-2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pc="-25" dirty="0" smtClean="0">
                <a:latin typeface="Times New Roman" pitchFamily="18" charset="0"/>
                <a:cs typeface="Times New Roman" pitchFamily="18" charset="0"/>
              </a:rPr>
              <a:t> preferences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Netﬂix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users.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Examining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contribute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engine,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genre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preferences,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viewing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history,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ratings.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" y="428625"/>
            <a:ext cx="2057400" cy="3969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065" rIns="0" bIns="0" rtlCol="0">
            <a:spAutoFit/>
          </a:bodyPr>
          <a:lstStyle/>
          <a:p>
            <a:pPr marR="5080" algn="l">
              <a:lnSpc>
                <a:spcPts val="1495"/>
              </a:lnSpc>
              <a:spcBef>
                <a:spcPts val="95"/>
              </a:spcBef>
            </a:pPr>
            <a:r>
              <a:rPr sz="1250" dirty="0">
                <a:solidFill>
                  <a:schemeClr val="bg1"/>
                </a:solidFill>
              </a:rPr>
              <a:t>Machine</a:t>
            </a:r>
            <a:r>
              <a:rPr sz="1250" spc="60" dirty="0">
                <a:solidFill>
                  <a:schemeClr val="bg1"/>
                </a:solidFill>
              </a:rPr>
              <a:t> </a:t>
            </a:r>
            <a:r>
              <a:rPr sz="1250" spc="-10" dirty="0">
                <a:solidFill>
                  <a:schemeClr val="bg1"/>
                </a:solidFill>
              </a:rPr>
              <a:t>Learning</a:t>
            </a:r>
            <a:endParaRPr sz="1250" dirty="0">
              <a:solidFill>
                <a:schemeClr val="bg1"/>
              </a:solidFill>
            </a:endParaRPr>
          </a:p>
          <a:p>
            <a:pPr marR="5080" algn="l">
              <a:lnSpc>
                <a:spcPts val="1495"/>
              </a:lnSpc>
            </a:pPr>
            <a:r>
              <a:rPr sz="1250" spc="-10" dirty="0">
                <a:solidFill>
                  <a:schemeClr val="bg1"/>
                </a:solidFill>
              </a:rPr>
              <a:t>Algorithms</a:t>
            </a:r>
            <a:endParaRPr sz="125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03" y="1001150"/>
            <a:ext cx="2682875" cy="140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3670" indent="-14097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153670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Cosine</a:t>
            </a:r>
            <a:r>
              <a:rPr sz="125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10" dirty="0">
                <a:latin typeface="Times New Roman" pitchFamily="18" charset="0"/>
                <a:cs typeface="Times New Roman" pitchFamily="18" charset="0"/>
              </a:rPr>
              <a:t>Similarity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  <a:p>
            <a:pPr marL="12700" marR="1141730" indent="154305">
              <a:lnSpc>
                <a:spcPct val="102000"/>
              </a:lnSpc>
              <a:spcBef>
                <a:spcPts val="25"/>
              </a:spcBef>
              <a:buAutoNum type="arabicPeriod"/>
              <a:tabLst>
                <a:tab pos="167005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12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dirty="0">
                <a:latin typeface="Times New Roman" pitchFamily="18" charset="0"/>
                <a:cs typeface="Times New Roman" pitchFamily="18" charset="0"/>
              </a:rPr>
              <a:t>Near</a:t>
            </a:r>
            <a:r>
              <a:rPr sz="12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10" dirty="0">
                <a:latin typeface="Times New Roman" pitchFamily="18" charset="0"/>
                <a:cs typeface="Times New Roman" pitchFamily="18" charset="0"/>
              </a:rPr>
              <a:t>Neighbours </a:t>
            </a:r>
            <a:r>
              <a:rPr sz="1250" spc="-25" dirty="0">
                <a:latin typeface="Times New Roman" pitchFamily="18" charset="0"/>
                <a:cs typeface="Times New Roman" pitchFamily="18" charset="0"/>
              </a:rPr>
              <a:t>3.TF-IDF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  <a:p>
            <a:pPr marL="133350" indent="-130175">
              <a:lnSpc>
                <a:spcPct val="100000"/>
              </a:lnSpc>
              <a:spcBef>
                <a:spcPts val="60"/>
              </a:spcBef>
              <a:buSzPct val="80000"/>
              <a:buAutoNum type="arabicPeriod" startAt="4"/>
              <a:tabLst>
                <a:tab pos="133350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Non</a:t>
            </a:r>
            <a:r>
              <a:rPr sz="12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dirty="0">
                <a:latin typeface="Times New Roman" pitchFamily="18" charset="0"/>
                <a:cs typeface="Times New Roman" pitchFamily="18" charset="0"/>
              </a:rPr>
              <a:t>Negation</a:t>
            </a:r>
            <a:r>
              <a:rPr sz="12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12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10" dirty="0">
                <a:latin typeface="Times New Roman" pitchFamily="18" charset="0"/>
                <a:cs typeface="Times New Roman" pitchFamily="18" charset="0"/>
              </a:rPr>
              <a:t>Factorization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  <a:p>
            <a:pPr marL="160655" indent="-147955">
              <a:lnSpc>
                <a:spcPct val="100000"/>
              </a:lnSpc>
              <a:spcBef>
                <a:spcPts val="35"/>
              </a:spcBef>
              <a:buSzPct val="80000"/>
              <a:buAutoNum type="arabicPeriod" startAt="4"/>
              <a:tabLst>
                <a:tab pos="160655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125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20" dirty="0">
                <a:latin typeface="Times New Roman" pitchFamily="18" charset="0"/>
                <a:cs typeface="Times New Roman" pitchFamily="18" charset="0"/>
              </a:rPr>
              <a:t>Tree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  <a:p>
            <a:pPr marL="177800" indent="-165100">
              <a:lnSpc>
                <a:spcPct val="100000"/>
              </a:lnSpc>
              <a:spcBef>
                <a:spcPts val="55"/>
              </a:spcBef>
              <a:buSzPct val="80000"/>
              <a:buAutoNum type="arabicPeriod" startAt="4"/>
              <a:tabLst>
                <a:tab pos="177800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sz="125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10" dirty="0">
                <a:latin typeface="Times New Roman" pitchFamily="18" charset="0"/>
                <a:cs typeface="Times New Roman" pitchFamily="18" charset="0"/>
              </a:rPr>
              <a:t>Forest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  <a:p>
            <a:pPr marL="113030" indent="-111125">
              <a:lnSpc>
                <a:spcPct val="100000"/>
              </a:lnSpc>
              <a:spcBef>
                <a:spcPts val="35"/>
              </a:spcBef>
              <a:buSzPct val="80000"/>
              <a:buAutoNum type="arabicPeriod" startAt="4"/>
              <a:tabLst>
                <a:tab pos="113030" algn="l"/>
              </a:tabLst>
            </a:pPr>
            <a:r>
              <a:rPr sz="1250" dirty="0">
                <a:latin typeface="Times New Roman" pitchFamily="18" charset="0"/>
                <a:cs typeface="Times New Roman" pitchFamily="18" charset="0"/>
              </a:rPr>
              <a:t>Naive</a:t>
            </a:r>
            <a:r>
              <a:rPr sz="125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250" spc="-10" dirty="0">
                <a:latin typeface="Times New Roman" pitchFamily="18" charset="0"/>
                <a:cs typeface="Times New Roman" pitchFamily="18" charset="0"/>
              </a:rPr>
              <a:t>Bayes</a:t>
            </a:r>
            <a:endParaRPr sz="12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78" y="215548"/>
            <a:ext cx="2528570" cy="30035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</a:rPr>
              <a:t>Personalization</a:t>
            </a:r>
            <a:r>
              <a:rPr sz="1800" spc="-55" dirty="0">
                <a:solidFill>
                  <a:schemeClr val="bg1"/>
                </a:solidFill>
              </a:rPr>
              <a:t> </a:t>
            </a:r>
            <a:r>
              <a:rPr sz="1800" dirty="0">
                <a:solidFill>
                  <a:schemeClr val="bg1"/>
                </a:solidFill>
              </a:rPr>
              <a:t>at</a:t>
            </a:r>
            <a:r>
              <a:rPr sz="1800" spc="-65" dirty="0">
                <a:solidFill>
                  <a:schemeClr val="bg1"/>
                </a:solidFill>
              </a:rPr>
              <a:t> </a:t>
            </a:r>
            <a:r>
              <a:rPr sz="1800" spc="-20" dirty="0">
                <a:solidFill>
                  <a:schemeClr val="bg1"/>
                </a:solidFill>
              </a:rPr>
              <a:t>Scale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" y="749300"/>
            <a:ext cx="2665095" cy="15151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5"/>
              </a:spcBef>
            </a:pPr>
            <a:r>
              <a:rPr lang="en-IN" sz="1250" dirty="0" smtClean="0">
                <a:latin typeface="Times New Roman" panose="02020603050405020304" charset="0"/>
                <a:cs typeface="Times New Roman" panose="02020603050405020304" charset="0"/>
              </a:rPr>
              <a:t>Examining how Netflix </a:t>
            </a:r>
            <a:r>
              <a:rPr lang="en-IN" sz="1250" dirty="0" err="1" smtClean="0">
                <a:latin typeface="Times New Roman" panose="02020603050405020304" charset="0"/>
                <a:cs typeface="Times New Roman" panose="02020603050405020304" charset="0"/>
              </a:rPr>
              <a:t>Achives</a:t>
            </a:r>
            <a:r>
              <a:rPr lang="en-IN" sz="125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12700" marR="5080" algn="just">
              <a:lnSpc>
                <a:spcPct val="118000"/>
              </a:lnSpc>
              <a:spcBef>
                <a:spcPts val="105"/>
              </a:spcBef>
            </a:pPr>
            <a:r>
              <a:rPr sz="1250" dirty="0" smtClean="0">
                <a:latin typeface="Times New Roman" panose="02020603050405020304" charset="0"/>
                <a:cs typeface="Times New Roman" panose="02020603050405020304" charset="0"/>
              </a:rPr>
              <a:t>personalization</a:t>
            </a:r>
            <a:r>
              <a:rPr lang="en-IN" altLang="en-US" sz="125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at</a:t>
            </a:r>
            <a:r>
              <a:rPr lang="en-IN" altLang="en-US" sz="12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20" dirty="0">
                <a:latin typeface="Times New Roman" panose="02020603050405020304" charset="0"/>
                <a:cs typeface="Times New Roman" panose="02020603050405020304" charset="0"/>
              </a:rPr>
              <a:t>scale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through</a:t>
            </a:r>
            <a:r>
              <a:rPr sz="1250" spc="8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sz="1250" spc="8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recommendation engine.</a:t>
            </a:r>
          </a:p>
          <a:p>
            <a:pPr marL="12700" algn="just">
              <a:lnSpc>
                <a:spcPct val="100000"/>
              </a:lnSpc>
              <a:spcBef>
                <a:spcPts val="250"/>
              </a:spcBef>
            </a:pPr>
            <a:r>
              <a:rPr sz="1250" dirty="0" smtClean="0">
                <a:latin typeface="Times New Roman" panose="02020603050405020304" charset="0"/>
                <a:cs typeface="Times New Roman" panose="02020603050405020304" charset="0"/>
              </a:rPr>
              <a:t>Understanding</a:t>
            </a:r>
            <a:r>
              <a:rPr sz="1250" spc="37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1250" spc="3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50" spc="-10" dirty="0">
                <a:latin typeface="Times New Roman" panose="02020603050405020304" charset="0"/>
                <a:cs typeface="Times New Roman" panose="02020603050405020304" charset="0"/>
              </a:rPr>
              <a:t>challanges</a:t>
            </a:r>
            <a:r>
              <a:rPr lang="en-IN" altLang="" sz="1250" spc="-10" dirty="0">
                <a:latin typeface="Times New Roman" panose="02020603050405020304" charset="0"/>
                <a:cs typeface="Times New Roman" panose="02020603050405020304" charset="0"/>
              </a:rPr>
              <a:t> and solution in delivering tailored content recommendations to millions of users world wide 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551" y="428626"/>
            <a:ext cx="1295400" cy="4045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9685" rIns="0" bIns="0" rtlCol="0">
            <a:spAutoFit/>
          </a:bodyPr>
          <a:lstStyle/>
          <a:p>
            <a:pPr marL="262255" marR="5080" indent="-250190">
              <a:lnSpc>
                <a:spcPts val="1490"/>
              </a:lnSpc>
              <a:spcBef>
                <a:spcPts val="155"/>
              </a:spcBef>
            </a:pPr>
            <a:r>
              <a:rPr sz="1250" dirty="0">
                <a:solidFill>
                  <a:schemeClr val="bg1"/>
                </a:solidFill>
              </a:rPr>
              <a:t>Enhancing</a:t>
            </a:r>
            <a:r>
              <a:rPr sz="1250" spc="150" dirty="0">
                <a:solidFill>
                  <a:schemeClr val="bg1"/>
                </a:solidFill>
              </a:rPr>
              <a:t> </a:t>
            </a:r>
            <a:r>
              <a:rPr sz="1250" spc="-25" dirty="0">
                <a:solidFill>
                  <a:schemeClr val="bg1"/>
                </a:solidFill>
              </a:rPr>
              <a:t>User </a:t>
            </a:r>
            <a:r>
              <a:rPr sz="1250" spc="-10" dirty="0">
                <a:solidFill>
                  <a:schemeClr val="bg1"/>
                </a:solidFill>
              </a:rPr>
              <a:t>Engagement</a:t>
            </a:r>
            <a:endParaRPr sz="125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16" y="1301983"/>
            <a:ext cx="952667" cy="1007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534" y="1491447"/>
            <a:ext cx="840236" cy="1127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3964" y="876171"/>
            <a:ext cx="1943100" cy="163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9880">
              <a:lnSpc>
                <a:spcPct val="118000"/>
              </a:lnSpc>
              <a:spcBef>
                <a:spcPts val="95"/>
              </a:spcBef>
            </a:pPr>
            <a:r>
              <a:rPr sz="1000" dirty="0" smtClean="0">
                <a:latin typeface="Verdana" panose="020B0604030504040204"/>
                <a:cs typeface="Verdana" panose="020B0604030504040204"/>
              </a:rPr>
              <a:t>Exploring</a:t>
            </a:r>
            <a:r>
              <a:rPr sz="1000" spc="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how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recommendation</a:t>
            </a:r>
            <a:r>
              <a:rPr sz="100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engine </a:t>
            </a:r>
            <a:r>
              <a:rPr sz="1000" dirty="0">
                <a:latin typeface="Verdana" panose="020B0604030504040204"/>
                <a:cs typeface="Verdana" panose="020B0604030504040204"/>
              </a:rPr>
              <a:t>contributes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to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889635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and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satisfaction.</a:t>
            </a:r>
            <a:endParaRPr sz="1000" dirty="0">
              <a:latin typeface="Verdana" panose="020B0604030504040204"/>
              <a:cs typeface="Verdana" panose="020B0604030504040204"/>
            </a:endParaRPr>
          </a:p>
          <a:p>
            <a:pPr marL="12700" marR="61595">
              <a:lnSpc>
                <a:spcPct val="117000"/>
              </a:lnSpc>
              <a:spcBef>
                <a:spcPts val="5"/>
              </a:spcBef>
            </a:pPr>
            <a:r>
              <a:rPr sz="1000" dirty="0">
                <a:latin typeface="Verdana" panose="020B0604030504040204"/>
                <a:cs typeface="Verdana" panose="020B0604030504040204"/>
              </a:rPr>
              <a:t>Discussing</a:t>
            </a:r>
            <a:r>
              <a:rPr sz="10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the</a:t>
            </a:r>
            <a:r>
              <a:rPr sz="1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impact</a:t>
            </a:r>
            <a:r>
              <a:rPr sz="10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of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personalized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recommendations</a:t>
            </a:r>
            <a:r>
              <a:rPr sz="10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10" dirty="0">
                <a:latin typeface="Verdana" panose="020B0604030504040204"/>
                <a:cs typeface="Verdana" panose="020B0604030504040204"/>
              </a:rPr>
              <a:t>on</a:t>
            </a:r>
            <a:r>
              <a:rPr sz="1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20" dirty="0">
                <a:latin typeface="Verdana" panose="020B0604030504040204"/>
                <a:cs typeface="Verdana" panose="020B0604030504040204"/>
              </a:rPr>
              <a:t>user </a:t>
            </a:r>
            <a:r>
              <a:rPr sz="1000" dirty="0">
                <a:latin typeface="Verdana" panose="020B0604030504040204"/>
                <a:cs typeface="Verdana" panose="020B0604030504040204"/>
              </a:rPr>
              <a:t>retention</a:t>
            </a:r>
            <a:r>
              <a:rPr sz="10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dirty="0">
                <a:latin typeface="Verdana" panose="020B0604030504040204"/>
                <a:cs typeface="Verdana" panose="020B0604030504040204"/>
              </a:rPr>
              <a:t>and</a:t>
            </a:r>
            <a:r>
              <a:rPr sz="1000" spc="-25" dirty="0">
                <a:latin typeface="Verdana" panose="020B0604030504040204"/>
                <a:cs typeface="Verdana" panose="020B0604030504040204"/>
              </a:rPr>
              <a:t> overall </a:t>
            </a:r>
            <a:r>
              <a:rPr sz="1000" spc="-10" dirty="0">
                <a:latin typeface="Verdana" panose="020B0604030504040204"/>
                <a:cs typeface="Verdana" panose="020B0604030504040204"/>
              </a:rPr>
              <a:t>viewing experience.</a:t>
            </a:r>
            <a:endParaRPr sz="10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126" y="4"/>
            <a:ext cx="2922568" cy="3287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901" rIns="0" bIns="0" rtlCol="0">
            <a:spAutoFit/>
          </a:bodyPr>
          <a:lstStyle/>
          <a:p>
            <a:pPr marL="1449070">
              <a:lnSpc>
                <a:spcPct val="100000"/>
              </a:lnSpc>
              <a:spcBef>
                <a:spcPts val="105"/>
              </a:spcBef>
            </a:pPr>
            <a:r>
              <a:rPr sz="3200" spc="35" dirty="0">
                <a:solidFill>
                  <a:srgbClr val="000000"/>
                </a:solidFill>
              </a:rPr>
              <a:t>Conclusion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58143" y="1486911"/>
            <a:ext cx="3129280" cy="676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4000"/>
              </a:lnSpc>
              <a:spcBef>
                <a:spcPts val="85"/>
              </a:spcBef>
            </a:pPr>
            <a:r>
              <a:rPr sz="1050" spc="10" dirty="0">
                <a:latin typeface="Times New Roman" pitchFamily="18" charset="0"/>
                <a:cs typeface="Times New Roman" pitchFamily="18" charset="0"/>
              </a:rPr>
              <a:t>Reﬂecting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1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10" dirty="0">
                <a:latin typeface="Times New Roman" pitchFamily="18" charset="0"/>
                <a:cs typeface="Times New Roman" pitchFamily="18" charset="0"/>
              </a:rPr>
              <a:t>transformative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1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0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10" dirty="0">
                <a:latin typeface="Times New Roman" pitchFamily="18" charset="0"/>
                <a:cs typeface="Times New Roman" pitchFamily="18" charset="0"/>
              </a:rPr>
              <a:t>Netﬂix's 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sz="105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engine</a:t>
            </a:r>
            <a:r>
              <a:rPr sz="10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0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3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20" dirty="0">
                <a:latin typeface="Times New Roman" pitchFamily="18" charset="0"/>
                <a:cs typeface="Times New Roman" pitchFamily="18" charset="0"/>
              </a:rPr>
              <a:t>streaming</a:t>
            </a:r>
            <a:r>
              <a:rPr sz="105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10" dirty="0">
                <a:latin typeface="Times New Roman" pitchFamily="18" charset="0"/>
                <a:cs typeface="Times New Roman" pitchFamily="18" charset="0"/>
              </a:rPr>
              <a:t>industry.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  <a:p>
            <a:pPr marL="30480" marR="22860" indent="-635" algn="ctr">
              <a:lnSpc>
                <a:spcPct val="101000"/>
              </a:lnSpc>
              <a:spcBef>
                <a:spcPts val="55"/>
              </a:spcBef>
            </a:pPr>
            <a:r>
              <a:rPr sz="1050" dirty="0">
                <a:latin typeface="Times New Roman" pitchFamily="18" charset="0"/>
                <a:cs typeface="Times New Roman" pitchFamily="18" charset="0"/>
              </a:rPr>
              <a:t>Emphasizing</a:t>
            </a:r>
            <a:r>
              <a:rPr sz="105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05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significance</a:t>
            </a:r>
            <a:r>
              <a:rPr sz="105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05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10" dirty="0">
                <a:latin typeface="Times New Roman" pitchFamily="18" charset="0"/>
                <a:cs typeface="Times New Roman" pitchFamily="18" charset="0"/>
              </a:rPr>
              <a:t>user-centric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sz="10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0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driving</a:t>
            </a:r>
            <a:r>
              <a:rPr sz="10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i="1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1050" i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i="1" spc="-35" dirty="0">
                <a:latin typeface="Times New Roman" pitchFamily="18" charset="0"/>
                <a:cs typeface="Times New Roman" pitchFamily="18" charset="0"/>
              </a:rPr>
              <a:t>loyalty</a:t>
            </a:r>
            <a:r>
              <a:rPr sz="1050" i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0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spc="-10" dirty="0">
                <a:latin typeface="Times New Roman" pitchFamily="18" charset="0"/>
                <a:cs typeface="Times New Roman" pitchFamily="18" charset="0"/>
              </a:rPr>
              <a:t>business success.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11" y="1807686"/>
            <a:ext cx="1374140" cy="1090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By</a:t>
            </a:r>
            <a:r>
              <a:rPr sz="1150" spc="15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BF5F5"/>
                </a:solidFill>
                <a:latin typeface="Arial MT"/>
                <a:cs typeface="Arial MT"/>
              </a:rPr>
              <a:t>Group-</a:t>
            </a:r>
            <a:r>
              <a:rPr sz="1150" spc="-50" dirty="0">
                <a:solidFill>
                  <a:srgbClr val="FBF5F5"/>
                </a:solidFill>
                <a:latin typeface="Arial MT"/>
                <a:cs typeface="Arial MT"/>
              </a:rPr>
              <a:t>4 </a:t>
            </a: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Tharakanadh</a:t>
            </a:r>
            <a:r>
              <a:rPr sz="1150" spc="-5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BF5F5"/>
                </a:solidFill>
                <a:latin typeface="Arial MT"/>
                <a:cs typeface="Arial MT"/>
              </a:rPr>
              <a:t>Sanjay </a:t>
            </a: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Abdul</a:t>
            </a:r>
            <a:r>
              <a:rPr sz="1150" spc="-65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FBF5F5"/>
                </a:solidFill>
                <a:latin typeface="Arial MT"/>
                <a:cs typeface="Arial MT"/>
              </a:rPr>
              <a:t>Aziz</a:t>
            </a:r>
            <a:endParaRPr sz="1150" dirty="0">
              <a:latin typeface="Arial MT"/>
              <a:cs typeface="Arial MT"/>
            </a:endParaRPr>
          </a:p>
          <a:p>
            <a:pPr marL="12700" marR="321310">
              <a:lnSpc>
                <a:spcPct val="101000"/>
              </a:lnSpc>
              <a:spcBef>
                <a:spcPts val="5"/>
              </a:spcBef>
            </a:pP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Sarath</a:t>
            </a:r>
            <a:r>
              <a:rPr sz="1150" spc="-30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BF5F5"/>
                </a:solidFill>
                <a:latin typeface="Arial MT"/>
                <a:cs typeface="Arial MT"/>
              </a:rPr>
              <a:t>Chandra Thanishq</a:t>
            </a:r>
            <a:endParaRPr sz="1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50" dirty="0">
                <a:solidFill>
                  <a:srgbClr val="FBF5F5"/>
                </a:solidFill>
                <a:latin typeface="Arial MT"/>
                <a:cs typeface="Arial MT"/>
              </a:rPr>
              <a:t>Prakalpa</a:t>
            </a:r>
            <a:r>
              <a:rPr sz="1150" spc="-70" dirty="0">
                <a:solidFill>
                  <a:srgbClr val="FBF5F5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FBF5F5"/>
                </a:solidFill>
                <a:latin typeface="Arial MT"/>
                <a:cs typeface="Arial MT"/>
              </a:rPr>
              <a:t>Awasthy</a:t>
            </a:r>
            <a:endParaRPr sz="115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193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Recommendation Engnie Netlix</vt:lpstr>
      <vt:lpstr>Introduction</vt:lpstr>
      <vt:lpstr>Understanding User Behavior</vt:lpstr>
      <vt:lpstr>Machine Learning Algorithms</vt:lpstr>
      <vt:lpstr>Personalization at Scale</vt:lpstr>
      <vt:lpstr>Enhancing User Engagement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Engnie Netlix</dc:title>
  <dc:creator/>
  <cp:lastModifiedBy>Abdul Aziz</cp:lastModifiedBy>
  <cp:revision>4</cp:revision>
  <dcterms:created xsi:type="dcterms:W3CDTF">2023-11-20T03:42:00Z</dcterms:created>
  <dcterms:modified xsi:type="dcterms:W3CDTF">2023-11-20T05:02:29Z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2023-11-20T11:00:00Z</vt:filetime>
  </property>
  <property fmtid="{D5CDD505-2E9C-101B-9397-08002B2CF9AE}" pid="3" name="LastSaved">
    <vt:filetime>2023-11-20T11:00:00Z</vt:filetime>
  </property>
  <property fmtid="{D5CDD505-2E9C-101B-9397-08002B2CF9AE}" pid="4" name="Producer">
    <vt:lpwstr>GPL Ghostscript 10.01.2</vt:lpwstr>
  </property>
  <property fmtid="{D5CDD505-2E9C-101B-9397-08002B2CF9AE}" pid="5" name="ICV">
    <vt:lpwstr>EC9C996D39A5408495E181611BECA0EA</vt:lpwstr>
  </property>
  <property fmtid="{D5CDD505-2E9C-101B-9397-08002B2CF9AE}" pid="6" name="KSOProductBuildVer">
    <vt:lpwstr>1033-11.2.0.11225</vt:lpwstr>
  </property>
</Properties>
</file>