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634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SALES DATASET ANALYSIS – ADVANCED EXCEL PROJECT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84D031-EA0D-3892-94D5-A3FE2253B15F}"/>
              </a:ext>
            </a:extLst>
          </p:cNvPr>
          <p:cNvSpPr txBox="1"/>
          <p:nvPr/>
        </p:nvSpPr>
        <p:spPr>
          <a:xfrm>
            <a:off x="8210939" y="4672739"/>
            <a:ext cx="2714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</a:t>
            </a:r>
          </a:p>
          <a:p>
            <a:r>
              <a:rPr lang="en-IN" dirty="0"/>
              <a:t>     THARANI VENKATESH</a:t>
            </a:r>
          </a:p>
          <a:p>
            <a:r>
              <a:rPr lang="en-IN" dirty="0"/>
              <a:t>     DA/DS</a:t>
            </a:r>
          </a:p>
          <a:p>
            <a:r>
              <a:rPr lang="en-IN" dirty="0"/>
              <a:t>     FEB 2025 BATCH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44F69B-DCCF-82CC-6A68-585AA37E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63531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F5AE-9714-D43D-3A89-F4D75C45D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F428C2-D59B-7DD6-92B2-F876F93A6FC7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9764F-C2BC-6630-652D-16EAB8832061}"/>
              </a:ext>
            </a:extLst>
          </p:cNvPr>
          <p:cNvSpPr/>
          <p:nvPr/>
        </p:nvSpPr>
        <p:spPr>
          <a:xfrm>
            <a:off x="410547" y="307910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A7614-7CBC-C073-E72F-9D26272A1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1247470"/>
            <a:ext cx="8468907" cy="43630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D360A7-FA34-E7A1-04E8-7909991B7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" y="994775"/>
            <a:ext cx="11327364" cy="555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6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7FF8-7ABD-B835-343A-A0EA3FB63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25662D-35EE-41AC-A03E-54AB6A1ABAE4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FC846-38BA-780A-0BE7-25161423D1D3}"/>
              </a:ext>
            </a:extLst>
          </p:cNvPr>
          <p:cNvSpPr/>
          <p:nvPr/>
        </p:nvSpPr>
        <p:spPr>
          <a:xfrm>
            <a:off x="432318" y="279918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Macros in Excel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B81A9-34DA-2877-C6D7-961C4AED7BC2}"/>
              </a:ext>
            </a:extLst>
          </p:cNvPr>
          <p:cNvSpPr txBox="1"/>
          <p:nvPr/>
        </p:nvSpPr>
        <p:spPr>
          <a:xfrm>
            <a:off x="432318" y="1064835"/>
            <a:ext cx="11327363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macro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 Excel is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set of instructions or commands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can be recorded and played back to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automate repetitive tasks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It is like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shortcut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performs a series of actions automatically — just by clicking a button or running the macro.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How It Works: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Excel allows you to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record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your actions (like formatting cells, entering data, or creating charts).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These recorded steps are saved as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VBA code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(Visual Basic for Applications).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You can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run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macro anytime to repeat the exact same steps — instantly!</a:t>
            </a:r>
          </a:p>
          <a:p>
            <a:pPr lvl="1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3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187A2-FF35-A296-E09B-F1F04F5FC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0029A3-29BB-DE66-B559-0472930F32D3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91EC3-8A30-27E4-AF6D-190F4509919F}"/>
              </a:ext>
            </a:extLst>
          </p:cNvPr>
          <p:cNvSpPr/>
          <p:nvPr/>
        </p:nvSpPr>
        <p:spPr>
          <a:xfrm>
            <a:off x="410547" y="307910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Screenshot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042CB-F634-372A-932D-2EFA96A6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7" y="1581537"/>
            <a:ext cx="6919215" cy="40588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ACE27A-FD13-3EBF-9881-646986A9D9DD}"/>
              </a:ext>
            </a:extLst>
          </p:cNvPr>
          <p:cNvSpPr/>
          <p:nvPr/>
        </p:nvSpPr>
        <p:spPr>
          <a:xfrm>
            <a:off x="410547" y="1156996"/>
            <a:ext cx="1520890" cy="2425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VBA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79FE9-08C8-6885-A380-F573E29E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17" y="1652993"/>
            <a:ext cx="4128519" cy="13146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FDBE5A-6676-B7FA-9BBF-624777C1C48F}"/>
              </a:ext>
            </a:extLst>
          </p:cNvPr>
          <p:cNvSpPr/>
          <p:nvPr/>
        </p:nvSpPr>
        <p:spPr>
          <a:xfrm>
            <a:off x="7514253" y="1170134"/>
            <a:ext cx="3103984" cy="322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BUTTON TO RUN VBA CODE</a:t>
            </a:r>
          </a:p>
        </p:txBody>
      </p:sp>
    </p:spTree>
    <p:extLst>
      <p:ext uri="{BB962C8B-B14F-4D97-AF65-F5344CB8AC3E}">
        <p14:creationId xmlns:p14="http://schemas.microsoft.com/office/powerpoint/2010/main" val="35219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A5606-C4C5-DBF2-FEE0-4903EC33E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0CDC9F-C51F-5A60-3293-3AA94E6374DA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3879F-91A9-D388-834B-27A6EE8C81A9}"/>
              </a:ext>
            </a:extLst>
          </p:cNvPr>
          <p:cNvSpPr/>
          <p:nvPr/>
        </p:nvSpPr>
        <p:spPr>
          <a:xfrm>
            <a:off x="432318" y="279918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Insights and Recommendations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E8AF6-F86B-D7E2-F04E-4AA6171E712C}"/>
              </a:ext>
            </a:extLst>
          </p:cNvPr>
          <p:cNvSpPr txBox="1"/>
          <p:nvPr/>
        </p:nvSpPr>
        <p:spPr>
          <a:xfrm>
            <a:off x="432318" y="1176174"/>
            <a:ext cx="113273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Shipping Mode Trends: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Standard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accounts for 59% of total adjusted sales — it's the dominant and most preferred mode.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Same Day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shipping has low adoption (6%) and may not justify broad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Product Category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drives the highest revenue with fewer units — indicating high-value items.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Office Supplies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has the highest volume but lower per-unit value.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Furniture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underperforms in both sales and quantity.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Discount Impact: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Furniture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suffers the most from discounts (16.65% loss).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Office Supplies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show better control of discounting, especially Office Supplies (only 10.62% discount impact).</a:t>
            </a:r>
          </a:p>
        </p:txBody>
      </p:sp>
    </p:spTree>
    <p:extLst>
      <p:ext uri="{BB962C8B-B14F-4D97-AF65-F5344CB8AC3E}">
        <p14:creationId xmlns:p14="http://schemas.microsoft.com/office/powerpoint/2010/main" val="2809778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5966-FEF4-7526-58EF-5BA056BA1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A520EB-E444-6743-D33F-5BBE7671C7E0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5A437-1A0A-1AD4-93D8-2C6DB30B79A1}"/>
              </a:ext>
            </a:extLst>
          </p:cNvPr>
          <p:cNvSpPr/>
          <p:nvPr/>
        </p:nvSpPr>
        <p:spPr>
          <a:xfrm>
            <a:off x="432318" y="279918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Insights and Recommendations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238CAF-C7F2-27A9-341A-0D2E6F89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6928F-B10B-01B1-A6A6-908E3AC7292F}"/>
              </a:ext>
            </a:extLst>
          </p:cNvPr>
          <p:cNvSpPr txBox="1"/>
          <p:nvPr/>
        </p:nvSpPr>
        <p:spPr>
          <a:xfrm>
            <a:off x="432317" y="1122459"/>
            <a:ext cx="113273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Shipping Optimization: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Focus campaigns and bulk orders on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Standard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Same 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premium products or metro areas.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Encourage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First/Second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 promotional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Sales Strategy: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Highlight high-margin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items with targeted promotions.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Launch bundles/subscription plans for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Office Supplies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increase value.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Rebrand and promote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Furniture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through seasonal campaigns or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Discount Strategy: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data-driven discounting — avoid excessive offers on strong products.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Reduce high discount losses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Furniture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 controlled offers.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Maintain modest, effective discounts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Office Supplies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Return Management: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Improve product details, delivery care, and packaging — especially for large items — to reduce returns.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7B5361-A6EB-3085-923B-58EC374FA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"/>
            <a:ext cx="12192000" cy="67913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8AE34E-2079-D4B0-1DE2-A6EA83523E62}"/>
              </a:ext>
            </a:extLst>
          </p:cNvPr>
          <p:cNvSpPr/>
          <p:nvPr/>
        </p:nvSpPr>
        <p:spPr>
          <a:xfrm>
            <a:off x="4141237" y="2603241"/>
            <a:ext cx="3890865" cy="905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627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8A6B40-A592-5D5E-EC08-896953BF4994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89826-EE5D-66CC-3CF8-CC31DF54BC49}"/>
              </a:ext>
            </a:extLst>
          </p:cNvPr>
          <p:cNvSpPr/>
          <p:nvPr/>
        </p:nvSpPr>
        <p:spPr>
          <a:xfrm>
            <a:off x="410547" y="307910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Project Overview &amp; Objectives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4E37D-DEF0-77B6-C573-6EE7B87136B7}"/>
              </a:ext>
            </a:extLst>
          </p:cNvPr>
          <p:cNvSpPr txBox="1"/>
          <p:nvPr/>
        </p:nvSpPr>
        <p:spPr>
          <a:xfrm>
            <a:off x="410546" y="1203649"/>
            <a:ext cx="1132736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Project Objective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         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To conduct a comprehensive analysis of sales data in order to uncover trends, evaluate sales performance, and generate actionable insights for informed business decision-making.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Goals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        Examine sales trends across different time periods.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        Pinpoint top-performing products and effective sales channels.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        Assess the influence of returns and discounts on revenue.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        Design an interactive and insightful dashboard showcasing key metrics for quick access and analysis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8662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C25A7-D499-7140-F886-5FDCB4B7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44D5B-003D-98CC-00EF-5C9C3E99CBE8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E3000A-459A-556E-EE61-9E3454F7D7E4}"/>
              </a:ext>
            </a:extLst>
          </p:cNvPr>
          <p:cNvSpPr/>
          <p:nvPr/>
        </p:nvSpPr>
        <p:spPr>
          <a:xfrm>
            <a:off x="432318" y="279918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Data Description and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1163E3-CEBC-C8C3-C2FF-688E770ACF3E}"/>
              </a:ext>
            </a:extLst>
          </p:cNvPr>
          <p:cNvSpPr txBox="1"/>
          <p:nvPr/>
        </p:nvSpPr>
        <p:spPr>
          <a:xfrm>
            <a:off x="432318" y="1155032"/>
            <a:ext cx="113273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dataset contains approximately [your actual row count] rows and [your actual column count]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columns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Sale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Product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Sale Amount ,etc..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Cleaning Process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Duplicates were identified and removed to ensure data consistency.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Standardized formatting applied to the entire dataset: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Proper Date formats (e.g., DD-MM-YYYY for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 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Ship 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Corrected erroneous sales entries and flagged negative values using conditional formulas (e.g., IFERROR).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78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A727-9337-43E3-9C0D-F6A2FDD0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32DDD-10DB-1562-9D27-0137C98BDDB7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452BE-8872-E32C-60AC-155781DC1A47}"/>
              </a:ext>
            </a:extLst>
          </p:cNvPr>
          <p:cNvSpPr/>
          <p:nvPr/>
        </p:nvSpPr>
        <p:spPr>
          <a:xfrm>
            <a:off x="410547" y="307910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Key Metrics Calculation and Data Analysis</a:t>
            </a:r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5168B-0DF3-5690-3FD6-F14C3C57151E}"/>
              </a:ext>
            </a:extLst>
          </p:cNvPr>
          <p:cNvSpPr txBox="1"/>
          <p:nvPr/>
        </p:nvSpPr>
        <p:spPr>
          <a:xfrm>
            <a:off x="410546" y="1051740"/>
            <a:ext cx="11327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Important Calculations: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1. Total sales :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$1974618.73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2. Average sales per order 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$197.58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Discount rates: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$322582.13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Screenshot: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2F7B8-083E-8469-95E0-208563A8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94" y="3429000"/>
            <a:ext cx="6963523" cy="19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3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F871-F453-747C-FF9F-E1C519E5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FA950-56B4-A0BD-638C-EFC679D6B64A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5CCDB-FB66-6C07-2B2F-78BD8E01316D}"/>
              </a:ext>
            </a:extLst>
          </p:cNvPr>
          <p:cNvSpPr/>
          <p:nvPr/>
        </p:nvSpPr>
        <p:spPr>
          <a:xfrm>
            <a:off x="410547" y="307910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Pivot Tables and Pivot Charts </a:t>
            </a:r>
            <a:endParaRPr lang="en-IN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393BD-0470-01DE-EDD9-DFEB1FD35C47}"/>
              </a:ext>
            </a:extLst>
          </p:cNvPr>
          <p:cNvSpPr txBox="1"/>
          <p:nvPr/>
        </p:nvSpPr>
        <p:spPr>
          <a:xfrm>
            <a:off x="410547" y="1063690"/>
            <a:ext cx="11327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Pivot Table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PivotTable was created using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“Ship Mode”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column to analyze sales performance across different sales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following metrics were calculated for each sales channel: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Total Sales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To understand revenue contribution by 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Average Sales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To compare average revenue per transaction.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Total Discounts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To evaluate how discounts vary by channel.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helped identify which shipping modes (e.g., First Class, Second Class, Standard Class, Same Day) were more profitable or discount-heavy.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Best-Selling Products /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Another PivotTable was used to group data by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Product 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Fields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Quantity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To identify top-selling items based on volume.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Sales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To identify products bringing in the highest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analysis helped highlight: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Top-performing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products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categories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(e.g., Technology, Furniture, Office Supplies).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Sales trends that could inform inventory and marketing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22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A07C5-B85C-9250-D203-465521B39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BD8F2C-22E1-B964-0A56-66B00C4EFF8B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A4BA2-2DE4-660D-21D9-1F92CFB65083}"/>
              </a:ext>
            </a:extLst>
          </p:cNvPr>
          <p:cNvSpPr/>
          <p:nvPr/>
        </p:nvSpPr>
        <p:spPr>
          <a:xfrm>
            <a:off x="410547" y="307910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Screenshot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F6D0C4-9798-B615-D665-36DBCAC5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7" y="1618997"/>
            <a:ext cx="4934639" cy="1810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7CA8F-D950-2F32-0C06-5565AAC4D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78" y="1159319"/>
            <a:ext cx="4432041" cy="2329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7D9528-787B-1A90-91C6-587633ADC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45" y="4569813"/>
            <a:ext cx="3667637" cy="1105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AB0BE0-A1DE-F907-0876-EFE6D5644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478" y="4196283"/>
            <a:ext cx="4432041" cy="232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6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58FFF-3031-8895-3745-42553A755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877C82-3C66-F9C5-2C94-D2A06B6069E8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D44E2-E0D8-A2C3-557F-0AFDC985A866}"/>
              </a:ext>
            </a:extLst>
          </p:cNvPr>
          <p:cNvSpPr/>
          <p:nvPr/>
        </p:nvSpPr>
        <p:spPr>
          <a:xfrm>
            <a:off x="432318" y="279918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What-If Analysis &amp; Goal Seek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84CE2-8BF6-FF9F-8BC8-F64194489FEB}"/>
              </a:ext>
            </a:extLst>
          </p:cNvPr>
          <p:cNvSpPr txBox="1"/>
          <p:nvPr/>
        </p:nvSpPr>
        <p:spPr>
          <a:xfrm>
            <a:off x="432318" y="1045029"/>
            <a:ext cx="113273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What-If Analysis: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IT helps you explore different business scenarios without changing your actual data.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Goal Seek: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It is used to reverse-calculate a value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instead of guessing hoe to reach a goal, you tell Excel your target value, and  it finds the input needed to reach it.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1.Scenario 1: 10% Increase in Sales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What-If Analysis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simulate how a 10% increase in sales would impact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total revenue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scenario showed a significant boost in revenue, emphasizing the potential of increased unit sales or price optimization.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2.Scenario 2: 5% Decrease in Discount Rate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Simulated the effect of lowering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discount rate by 5%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Results showed an increase 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Adjusted Sales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overall profitability, suggesting discount optimization could boost profit margins.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3.Scenario Manager: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Created and compared multiple sales and discount rate scenarios using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Scenario Manager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Each scenario highlighted how small changes in key variables (sales or discounts) could influence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profit or adjusted sales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56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7D69A-E63A-44B8-F80D-3F2084FF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DCF8F5-EDB2-CB37-9495-8446F3CF9522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B8124-773F-94B0-4342-DBE63DD9A433}"/>
              </a:ext>
            </a:extLst>
          </p:cNvPr>
          <p:cNvSpPr/>
          <p:nvPr/>
        </p:nvSpPr>
        <p:spPr>
          <a:xfrm>
            <a:off x="410547" y="307910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E3AB6-187C-3C60-2C52-17255FE95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1247470"/>
            <a:ext cx="8468907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75C83-DFF6-B097-276D-35E166C9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B568D8-C797-E952-FCD6-C1A064D353FA}"/>
              </a:ext>
            </a:extLst>
          </p:cNvPr>
          <p:cNvSpPr/>
          <p:nvPr/>
        </p:nvSpPr>
        <p:spPr>
          <a:xfrm>
            <a:off x="0" y="6363478"/>
            <a:ext cx="12192000" cy="4945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48A06-76D8-E966-01E7-D9338B0EECE0}"/>
              </a:ext>
            </a:extLst>
          </p:cNvPr>
          <p:cNvSpPr/>
          <p:nvPr/>
        </p:nvSpPr>
        <p:spPr>
          <a:xfrm>
            <a:off x="432318" y="279918"/>
            <a:ext cx="11327363" cy="578498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Dashboard Design &amp;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8B769-DCC0-05BD-6CE7-D2A87A3125CF}"/>
              </a:ext>
            </a:extLst>
          </p:cNvPr>
          <p:cNvSpPr txBox="1"/>
          <p:nvPr/>
        </p:nvSpPr>
        <p:spPr>
          <a:xfrm>
            <a:off x="432318" y="1045029"/>
            <a:ext cx="11327363" cy="618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interactive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Sales Dashboard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was created in Excel to visually represent the key metrics from the Super Store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dashboard enhances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accessibility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decision-making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by providing: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high-level summary of performance through KPIs.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Visual breakdowns of sales and discounts by category, sub-category, and shipping mode.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Slicers for dynamic filtering based on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Category, Sub-Category, Quarter, Order Date, and Ship Mode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KPIs (Top Row):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Total Sales: $19,74,618.73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Average Order Value: $197.58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Total Discount: $3,22,582.13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Total Orders: 9,994</a:t>
            </a:r>
          </a:p>
          <a:p>
            <a:pPr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Visual Elements: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Column Chart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showing Adjusted Sales vs Total Discount by Category.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Pie Charts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showing: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Consumer Sales Split by Category.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Sales Distribution by Ship Mode.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Bar Chart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showing quarterly performance over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Line + Column Combo Chart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comparing Sales, Adjusted Sales, and Quantity by Ship Mode.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Category/Sub-Category Charts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deep product-level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4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71af3243-3dd4-4a8d-8c0d-dd76da1f02a5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230e9df3-be65-4c73-a93b-d1236ebd677e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{C8C0A39C-05D9-4273-B85B-1143BE201F49}tf56160789_win32</Template>
  <TotalTime>144</TotalTime>
  <Words>1119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Bookman Old Style</vt:lpstr>
      <vt:lpstr>Calibri</vt:lpstr>
      <vt:lpstr>Cambria</vt:lpstr>
      <vt:lpstr>Franklin Gothic Book</vt:lpstr>
      <vt:lpstr>Wingdings</vt:lpstr>
      <vt:lpstr>Custom</vt:lpstr>
      <vt:lpstr>SALES DATASET ANALYSIS – ADVANCED EXCEL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Tharani Venkatesh</dc:creator>
  <cp:lastModifiedBy>Tharani Venkatesh</cp:lastModifiedBy>
  <cp:revision>1</cp:revision>
  <dcterms:created xsi:type="dcterms:W3CDTF">2025-04-18T16:25:27Z</dcterms:created>
  <dcterms:modified xsi:type="dcterms:W3CDTF">2025-04-18T18:59:01Z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