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1" r:id="rId6"/>
    <p:sldId id="282" r:id="rId7"/>
    <p:sldId id="283" r:id="rId8"/>
    <p:sldId id="284" r:id="rId9"/>
    <p:sldId id="285" r:id="rId10"/>
    <p:sldId id="286" r:id="rId11"/>
    <p:sldId id="287" r:id="rId12"/>
    <p:sldId id="288" r:id="rId13"/>
    <p:sldId id="2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5/13/2025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BD4E26-204C-864A-4110-F19D53EB4B1E}"/>
              </a:ext>
            </a:extLst>
          </p:cNvPr>
          <p:cNvPicPr>
            <a:picLocks noChangeAspect="1"/>
          </p:cNvPicPr>
          <p:nvPr/>
        </p:nvPicPr>
        <p:blipFill>
          <a:blip r:embed="rId3"/>
          <a:stretch>
            <a:fillRect/>
          </a:stretch>
        </p:blipFill>
        <p:spPr>
          <a:xfrm>
            <a:off x="0" y="-108155"/>
            <a:ext cx="12192000" cy="7002842"/>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00462" y="1881527"/>
            <a:ext cx="3864078" cy="1547473"/>
          </a:xfrm>
        </p:spPr>
        <p:txBody>
          <a:bodyPr>
            <a:normAutofit/>
          </a:bodyPr>
          <a:lstStyle/>
          <a:p>
            <a:pPr algn="l">
              <a:lnSpc>
                <a:spcPct val="100000"/>
              </a:lnSpc>
            </a:pPr>
            <a:r>
              <a:rPr lang="en-US" sz="2800" b="1" dirty="0">
                <a:solidFill>
                  <a:schemeClr val="tx1"/>
                </a:solidFill>
                <a:latin typeface="+mn-lt"/>
              </a:rPr>
              <a:t>CAR PRICE PREDICTION – POWER BI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61530" y="3622375"/>
            <a:ext cx="3485072" cy="1026543"/>
          </a:xfrm>
        </p:spPr>
        <p:txBody>
          <a:bodyPr>
            <a:normAutofit fontScale="92500"/>
          </a:bodyPr>
          <a:lstStyle/>
          <a:p>
            <a:pPr algn="l"/>
            <a:r>
              <a:rPr lang="en-US" b="1" dirty="0">
                <a:solidFill>
                  <a:srgbClr val="5792BA"/>
                </a:solidFill>
              </a:rPr>
              <a:t>BY: </a:t>
            </a:r>
            <a:br>
              <a:rPr lang="en-US" b="1" dirty="0">
                <a:solidFill>
                  <a:srgbClr val="5792BA"/>
                </a:solidFill>
              </a:rPr>
            </a:br>
            <a:r>
              <a:rPr lang="en-US" b="1" dirty="0">
                <a:solidFill>
                  <a:srgbClr val="5792BA"/>
                </a:solidFill>
              </a:rPr>
              <a:t>   THARANI VENKATESH</a:t>
            </a:r>
            <a:endParaRPr lang="en-US" sz="2300" b="1"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7643BB2B-644C-2729-4A1F-A03EBFECE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EDAF6-4762-8FC2-2C4E-E9051AEA9EED}"/>
              </a:ext>
            </a:extLst>
          </p:cNvPr>
          <p:cNvSpPr>
            <a:spLocks noGrp="1"/>
          </p:cNvSpPr>
          <p:nvPr>
            <p:ph type="title"/>
          </p:nvPr>
        </p:nvSpPr>
        <p:spPr>
          <a:xfrm>
            <a:off x="913794" y="2541057"/>
            <a:ext cx="10353762" cy="1257300"/>
          </a:xfrm>
        </p:spPr>
        <p:txBody>
          <a:bodyPr>
            <a:normAutofit/>
          </a:bodyPr>
          <a:lstStyle/>
          <a:p>
            <a:r>
              <a:rPr lang="en-US" sz="3200" b="1" dirty="0">
                <a:solidFill>
                  <a:schemeClr val="tx1"/>
                </a:solidFill>
                <a:latin typeface="+mn-lt"/>
              </a:rPr>
              <a:t>THANK YOU</a:t>
            </a:r>
          </a:p>
        </p:txBody>
      </p:sp>
      <p:sp>
        <p:nvSpPr>
          <p:cNvPr id="5" name="Rectangle 2">
            <a:extLst>
              <a:ext uri="{FF2B5EF4-FFF2-40B4-BE49-F238E27FC236}">
                <a16:creationId xmlns:a16="http://schemas.microsoft.com/office/drawing/2014/main" id="{D5F2E04C-BE61-C12C-D8BF-2357EFCE834D}"/>
              </a:ext>
            </a:extLst>
          </p:cNvPr>
          <p:cNvSpPr>
            <a:spLocks noGrp="1" noChangeArrowheads="1"/>
          </p:cNvSpPr>
          <p:nvPr>
            <p:ph idx="1"/>
          </p:nvPr>
        </p:nvSpPr>
        <p:spPr bwMode="auto">
          <a:xfrm>
            <a:off x="913794" y="2418732"/>
            <a:ext cx="10737432" cy="7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1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061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8CB6DF-7DC4-B936-8B11-6098C0545BB5}"/>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sz="3200" b="1" dirty="0">
                <a:solidFill>
                  <a:schemeClr val="tx1"/>
                </a:solidFill>
                <a:latin typeface="+mn-lt"/>
              </a:rPr>
              <a:t>PROJECT OBJECTIVE</a:t>
            </a:r>
          </a:p>
        </p:txBody>
      </p:sp>
      <p:sp>
        <p:nvSpPr>
          <p:cNvPr id="4" name="Content Placeholder 3">
            <a:extLst>
              <a:ext uri="{FF2B5EF4-FFF2-40B4-BE49-F238E27FC236}">
                <a16:creationId xmlns:a16="http://schemas.microsoft.com/office/drawing/2014/main" id="{801E9134-359B-978F-7F9F-D4F98FB7B35F}"/>
              </a:ext>
            </a:extLst>
          </p:cNvPr>
          <p:cNvSpPr>
            <a:spLocks noGrp="1"/>
          </p:cNvSpPr>
          <p:nvPr>
            <p:ph idx="1"/>
          </p:nvPr>
        </p:nvSpPr>
        <p:spPr/>
        <p:txBody>
          <a:bodyPr>
            <a:normAutofit/>
          </a:bodyPr>
          <a:lstStyle/>
          <a:p>
            <a:pPr marL="36900" indent="0">
              <a:buNone/>
            </a:pPr>
            <a:r>
              <a:rPr lang="en-US" sz="1800" dirty="0">
                <a:solidFill>
                  <a:schemeClr val="tx1"/>
                </a:solidFill>
              </a:rPr>
              <a:t>“The main goal of this project is to use data visualization and DAX measures to identify patterns in car prices. This can help buyers, sellers, and dealerships make informed decisions when pricing used cars.”</a:t>
            </a:r>
            <a:endParaRPr lang="en-IN" sz="1800" dirty="0">
              <a:solidFill>
                <a:schemeClr val="tx1"/>
              </a:solidFill>
            </a:endParaRP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C322357-6BBA-9815-B40F-582D0032789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494E7DE-F6C2-72C4-9868-FA9A2DA5C453}"/>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B9C1F7-61D0-A7E0-10D7-3CC3F442DAEC}"/>
              </a:ext>
            </a:extLst>
          </p:cNvPr>
          <p:cNvSpPr>
            <a:spLocks noGrp="1"/>
          </p:cNvSpPr>
          <p:nvPr>
            <p:ph type="title"/>
          </p:nvPr>
        </p:nvSpPr>
        <p:spPr>
          <a:xfrm>
            <a:off x="913795" y="609600"/>
            <a:ext cx="10353762" cy="1257300"/>
          </a:xfrm>
        </p:spPr>
        <p:txBody>
          <a:bodyPr>
            <a:normAutofit/>
          </a:bodyPr>
          <a:lstStyle/>
          <a:p>
            <a:r>
              <a:rPr lang="en-IN" sz="3200" b="1" dirty="0">
                <a:solidFill>
                  <a:schemeClr val="tx1"/>
                </a:solidFill>
                <a:latin typeface="+mn-lt"/>
              </a:rPr>
              <a:t>DATASET OVERVIEW</a:t>
            </a:r>
            <a:endParaRPr lang="en-US" sz="3200" b="1" dirty="0">
              <a:solidFill>
                <a:schemeClr val="tx1"/>
              </a:solidFill>
              <a:latin typeface="+mn-lt"/>
            </a:endParaRPr>
          </a:p>
        </p:txBody>
      </p:sp>
      <p:sp>
        <p:nvSpPr>
          <p:cNvPr id="4" name="Content Placeholder 3">
            <a:extLst>
              <a:ext uri="{FF2B5EF4-FFF2-40B4-BE49-F238E27FC236}">
                <a16:creationId xmlns:a16="http://schemas.microsoft.com/office/drawing/2014/main" id="{1027EFC9-87A0-1869-30A5-9EA6DF5BE20F}"/>
              </a:ext>
            </a:extLst>
          </p:cNvPr>
          <p:cNvSpPr>
            <a:spLocks noGrp="1"/>
          </p:cNvSpPr>
          <p:nvPr>
            <p:ph idx="1"/>
          </p:nvPr>
        </p:nvSpPr>
        <p:spPr>
          <a:xfrm>
            <a:off x="913795" y="2076450"/>
            <a:ext cx="10353762" cy="4383344"/>
          </a:xfrm>
        </p:spPr>
        <p:txBody>
          <a:bodyPr>
            <a:normAutofit/>
          </a:bodyPr>
          <a:lstStyle/>
          <a:p>
            <a:pPr>
              <a:buNone/>
            </a:pPr>
            <a:r>
              <a:rPr lang="en-US" sz="1800" dirty="0">
                <a:solidFill>
                  <a:schemeClr val="tx1"/>
                </a:solidFill>
              </a:rPr>
              <a:t>The dataset contains details of used cars, including attributes like:</a:t>
            </a:r>
          </a:p>
          <a:p>
            <a:pPr>
              <a:buFont typeface="Arial" panose="020B0604020202020204" pitchFamily="34" charset="0"/>
              <a:buChar char="•"/>
            </a:pPr>
            <a:r>
              <a:rPr lang="en-US" sz="1800" dirty="0">
                <a:solidFill>
                  <a:schemeClr val="tx1"/>
                </a:solidFill>
              </a:rPr>
              <a:t>Brand</a:t>
            </a:r>
          </a:p>
          <a:p>
            <a:pPr>
              <a:buFont typeface="Arial" panose="020B0604020202020204" pitchFamily="34" charset="0"/>
              <a:buChar char="•"/>
            </a:pPr>
            <a:r>
              <a:rPr lang="en-US" sz="1800" dirty="0">
                <a:solidFill>
                  <a:schemeClr val="tx1"/>
                </a:solidFill>
              </a:rPr>
              <a:t>Model</a:t>
            </a:r>
          </a:p>
          <a:p>
            <a:pPr>
              <a:buFont typeface="Arial" panose="020B0604020202020204" pitchFamily="34" charset="0"/>
              <a:buChar char="•"/>
            </a:pPr>
            <a:r>
              <a:rPr lang="en-US" sz="1800" dirty="0">
                <a:solidFill>
                  <a:schemeClr val="tx1"/>
                </a:solidFill>
              </a:rPr>
              <a:t>Year</a:t>
            </a:r>
          </a:p>
          <a:p>
            <a:pPr>
              <a:buFont typeface="Arial" panose="020B0604020202020204" pitchFamily="34" charset="0"/>
              <a:buChar char="•"/>
            </a:pPr>
            <a:r>
              <a:rPr lang="en-US" sz="1800" dirty="0">
                <a:solidFill>
                  <a:schemeClr val="tx1"/>
                </a:solidFill>
              </a:rPr>
              <a:t>Transmission Type</a:t>
            </a:r>
          </a:p>
          <a:p>
            <a:pPr>
              <a:buFont typeface="Arial" panose="020B0604020202020204" pitchFamily="34" charset="0"/>
              <a:buChar char="•"/>
            </a:pPr>
            <a:r>
              <a:rPr lang="en-US" sz="1800" dirty="0">
                <a:solidFill>
                  <a:schemeClr val="tx1"/>
                </a:solidFill>
              </a:rPr>
              <a:t>Fuel Type</a:t>
            </a:r>
          </a:p>
          <a:p>
            <a:pPr>
              <a:buFont typeface="Arial" panose="020B0604020202020204" pitchFamily="34" charset="0"/>
              <a:buChar char="•"/>
            </a:pPr>
            <a:r>
              <a:rPr lang="en-US" sz="1800" dirty="0">
                <a:solidFill>
                  <a:schemeClr val="tx1"/>
                </a:solidFill>
              </a:rPr>
              <a:t>Mileage</a:t>
            </a:r>
          </a:p>
          <a:p>
            <a:pPr>
              <a:buFont typeface="Arial" panose="020B0604020202020204" pitchFamily="34" charset="0"/>
              <a:buChar char="•"/>
            </a:pPr>
            <a:r>
              <a:rPr lang="en-US" sz="1800" dirty="0">
                <a:solidFill>
                  <a:schemeClr val="tx1"/>
                </a:solidFill>
              </a:rPr>
              <a:t>Engine Size</a:t>
            </a:r>
          </a:p>
          <a:p>
            <a:pPr>
              <a:buFont typeface="Arial" panose="020B0604020202020204" pitchFamily="34" charset="0"/>
              <a:buChar char="•"/>
            </a:pPr>
            <a:r>
              <a:rPr lang="en-US" sz="1800" dirty="0">
                <a:solidFill>
                  <a:schemeClr val="tx1"/>
                </a:solidFill>
              </a:rPr>
              <a:t>Car Price</a:t>
            </a:r>
          </a:p>
          <a:p>
            <a:pPr marL="36900" indent="0">
              <a:buNone/>
            </a:pPr>
            <a:r>
              <a:rPr lang="en-IN" sz="1800" b="1" dirty="0">
                <a:solidFill>
                  <a:schemeClr val="tx1"/>
                </a:solidFill>
              </a:rPr>
              <a:t>Source:</a:t>
            </a:r>
            <a:r>
              <a:rPr lang="en-IN" sz="1800" dirty="0">
                <a:solidFill>
                  <a:schemeClr val="tx1"/>
                </a:solidFill>
              </a:rPr>
              <a:t> Kaggle</a:t>
            </a:r>
            <a:endParaRPr lang="en-US" sz="1800" dirty="0">
              <a:solidFill>
                <a:schemeClr val="tx1"/>
              </a:solidFill>
            </a:endParaRPr>
          </a:p>
        </p:txBody>
      </p:sp>
    </p:spTree>
    <p:extLst>
      <p:ext uri="{BB962C8B-B14F-4D97-AF65-F5344CB8AC3E}">
        <p14:creationId xmlns:p14="http://schemas.microsoft.com/office/powerpoint/2010/main" val="239210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EBD59E29-E130-44F0-57EE-EB5252503AC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4B7EA76-A8F1-84CB-5D2E-6FE92A93D673}"/>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6CE46E2-6B72-932A-75F0-98C5AE8092F5}"/>
              </a:ext>
            </a:extLst>
          </p:cNvPr>
          <p:cNvSpPr>
            <a:spLocks noGrp="1"/>
          </p:cNvSpPr>
          <p:nvPr>
            <p:ph type="title"/>
          </p:nvPr>
        </p:nvSpPr>
        <p:spPr>
          <a:xfrm>
            <a:off x="913795" y="609600"/>
            <a:ext cx="10353762" cy="1257300"/>
          </a:xfrm>
        </p:spPr>
        <p:txBody>
          <a:bodyPr>
            <a:normAutofit/>
          </a:bodyPr>
          <a:lstStyle/>
          <a:p>
            <a:r>
              <a:rPr lang="en-US" sz="3200" b="1" dirty="0">
                <a:solidFill>
                  <a:schemeClr val="tx1"/>
                </a:solidFill>
                <a:latin typeface="+mn-lt"/>
              </a:rPr>
              <a:t>DATA CLEANING PROCESS</a:t>
            </a:r>
          </a:p>
        </p:txBody>
      </p:sp>
      <p:sp>
        <p:nvSpPr>
          <p:cNvPr id="5" name="Rectangle 2">
            <a:extLst>
              <a:ext uri="{FF2B5EF4-FFF2-40B4-BE49-F238E27FC236}">
                <a16:creationId xmlns:a16="http://schemas.microsoft.com/office/drawing/2014/main" id="{4FC5FC7D-3239-A4F7-F466-3EF60FC9C7DF}"/>
              </a:ext>
            </a:extLst>
          </p:cNvPr>
          <p:cNvSpPr>
            <a:spLocks noGrp="1" noChangeArrowheads="1"/>
          </p:cNvSpPr>
          <p:nvPr>
            <p:ph idx="1"/>
          </p:nvPr>
        </p:nvSpPr>
        <p:spPr bwMode="auto">
          <a:xfrm>
            <a:off x="913795" y="1794768"/>
            <a:ext cx="879869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Steps Performed: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Handled missing values in </a:t>
            </a:r>
            <a:r>
              <a:rPr kumimoji="0" lang="en-US" altLang="en-US" sz="1800" b="0" i="0" u="none" strike="noStrike" cap="none" normalizeH="0" baseline="0" dirty="0" err="1">
                <a:ln>
                  <a:noFill/>
                </a:ln>
                <a:solidFill>
                  <a:schemeClr val="tx1"/>
                </a:solidFill>
                <a:effectLst/>
              </a:rPr>
              <a:t>engine_size</a:t>
            </a:r>
            <a:r>
              <a:rPr kumimoji="0" lang="en-US" altLang="en-US" sz="1800" b="0" i="0" u="none" strike="noStrike" cap="none" normalizeH="0" baseline="0" dirty="0">
                <a:ln>
                  <a:noFill/>
                </a:ln>
                <a:solidFill>
                  <a:schemeClr val="tx1"/>
                </a:solidFill>
                <a:effectLst/>
              </a:rPr>
              <a:t>, mileage, and price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Changed data types for year, price, and mileage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Converted coded numeric fields into categorical labels (e.g., fuel type, transmission)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948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59FFB71C-D8D7-97E1-45C3-C4D60BBC934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E44EA74-1B4F-8147-869A-CE60F9B5ACEB}"/>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29E3B8-165E-EE75-2412-3C3CD922E148}"/>
              </a:ext>
            </a:extLst>
          </p:cNvPr>
          <p:cNvSpPr>
            <a:spLocks noGrp="1"/>
          </p:cNvSpPr>
          <p:nvPr>
            <p:ph type="title"/>
          </p:nvPr>
        </p:nvSpPr>
        <p:spPr>
          <a:xfrm>
            <a:off x="913795" y="609600"/>
            <a:ext cx="10353762" cy="1257300"/>
          </a:xfrm>
        </p:spPr>
        <p:txBody>
          <a:bodyPr>
            <a:normAutofit/>
          </a:bodyPr>
          <a:lstStyle/>
          <a:p>
            <a:r>
              <a:rPr lang="en-US" sz="3200" b="1" dirty="0">
                <a:solidFill>
                  <a:schemeClr val="tx1"/>
                </a:solidFill>
                <a:latin typeface="+mn-lt"/>
              </a:rPr>
              <a:t>DAX FUNCTIONS</a:t>
            </a:r>
          </a:p>
        </p:txBody>
      </p:sp>
      <p:sp>
        <p:nvSpPr>
          <p:cNvPr id="4" name="Rectangle 1">
            <a:extLst>
              <a:ext uri="{FF2B5EF4-FFF2-40B4-BE49-F238E27FC236}">
                <a16:creationId xmlns:a16="http://schemas.microsoft.com/office/drawing/2014/main" id="{69B959C6-377E-7527-CA33-EBE559A6DDA1}"/>
              </a:ext>
            </a:extLst>
          </p:cNvPr>
          <p:cNvSpPr>
            <a:spLocks noChangeArrowheads="1"/>
          </p:cNvSpPr>
          <p:nvPr/>
        </p:nvSpPr>
        <p:spPr bwMode="auto">
          <a:xfrm rot="10800000" flipV="1">
            <a:off x="1026760" y="1769698"/>
            <a:ext cx="10559845" cy="4195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b="1" dirty="0"/>
              <a:t>Data Analysis Expression(DAX Function)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dirty="0"/>
              <a:t>Ave</a:t>
            </a:r>
            <a:r>
              <a:rPr kumimoji="0" lang="en-US" altLang="en-US" b="0" i="0" u="none" strike="noStrike" cap="none" normalizeH="0" baseline="0" dirty="0">
                <a:ln>
                  <a:noFill/>
                </a:ln>
                <a:solidFill>
                  <a:schemeClr val="tx1"/>
                </a:solidFill>
                <a:effectLst/>
              </a:rPr>
              <a:t>rage Price = AVERAGE(</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[Price])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Avg Mileage by Fuel = CALCULATE(AVERAGE(</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[Mileage]), ALL(</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[Fuel Type]))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Brand Share (%) = DIVIDE(COUNT(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[Car ID]), [Total Cars], 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Total Cars = 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[Car ID])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Total Sales = SUM(</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[Price])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TotalCarsSold</a:t>
            </a:r>
            <a:r>
              <a:rPr kumimoji="0" lang="en-US" altLang="en-US" b="0" i="0" u="none" strike="noStrike" cap="none" normalizeH="0" baseline="0" dirty="0">
                <a:ln>
                  <a:noFill/>
                </a:ln>
                <a:solidFill>
                  <a:schemeClr val="tx1"/>
                </a:solidFill>
                <a:effectLst/>
              </a:rPr>
              <a:t> = 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[Car ID])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Unique Brands = DISTINCTCOUNT(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[Brand])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Cars per Year = 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[Car ID])</a:t>
            </a:r>
          </a:p>
        </p:txBody>
      </p:sp>
    </p:spTree>
    <p:extLst>
      <p:ext uri="{BB962C8B-B14F-4D97-AF65-F5344CB8AC3E}">
        <p14:creationId xmlns:p14="http://schemas.microsoft.com/office/powerpoint/2010/main" val="312520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A3D538C-A227-6FE9-BF51-F1E1C1C0957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99106D1-58DB-7CFA-6E65-CAC08AB65149}"/>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1CA1AB-BFEC-B883-9096-CD6086D287CC}"/>
              </a:ext>
            </a:extLst>
          </p:cNvPr>
          <p:cNvSpPr>
            <a:spLocks noGrp="1"/>
          </p:cNvSpPr>
          <p:nvPr>
            <p:ph type="title"/>
          </p:nvPr>
        </p:nvSpPr>
        <p:spPr>
          <a:xfrm>
            <a:off x="913795" y="609600"/>
            <a:ext cx="10353762" cy="1257300"/>
          </a:xfrm>
        </p:spPr>
        <p:txBody>
          <a:bodyPr>
            <a:normAutofit/>
          </a:bodyPr>
          <a:lstStyle/>
          <a:p>
            <a:r>
              <a:rPr lang="en-US" sz="3200" b="1" dirty="0">
                <a:solidFill>
                  <a:schemeClr val="tx1"/>
                </a:solidFill>
                <a:latin typeface="+mn-lt"/>
              </a:rPr>
              <a:t>DASHBOARD SUMMARY</a:t>
            </a:r>
          </a:p>
        </p:txBody>
      </p:sp>
      <p:sp>
        <p:nvSpPr>
          <p:cNvPr id="5" name="Rectangle 2">
            <a:extLst>
              <a:ext uri="{FF2B5EF4-FFF2-40B4-BE49-F238E27FC236}">
                <a16:creationId xmlns:a16="http://schemas.microsoft.com/office/drawing/2014/main" id="{9CFD6C8B-6E51-DE6A-8344-4A87FCF2E352}"/>
              </a:ext>
            </a:extLst>
          </p:cNvPr>
          <p:cNvSpPr>
            <a:spLocks noGrp="1" noChangeArrowheads="1"/>
          </p:cNvSpPr>
          <p:nvPr>
            <p:ph idx="1"/>
          </p:nvPr>
        </p:nvSpPr>
        <p:spPr bwMode="auto">
          <a:xfrm>
            <a:off x="913795" y="1866900"/>
            <a:ext cx="8064515" cy="2936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None/>
            </a:pPr>
            <a:r>
              <a:rPr lang="en-US" sz="1800" b="1" dirty="0">
                <a:solidFill>
                  <a:schemeClr val="tx1"/>
                </a:solidFill>
              </a:rPr>
              <a:t>Features Highlighted:</a:t>
            </a:r>
            <a:endParaRPr lang="en-US" sz="1800" dirty="0">
              <a:solidFill>
                <a:schemeClr val="tx1"/>
              </a:solidFill>
            </a:endParaRPr>
          </a:p>
          <a:p>
            <a:pPr>
              <a:buFont typeface="Arial" panose="020B0604020202020204" pitchFamily="34" charset="0"/>
              <a:buChar char="•"/>
            </a:pPr>
            <a:r>
              <a:rPr lang="en-US" sz="1800" dirty="0">
                <a:solidFill>
                  <a:schemeClr val="tx1"/>
                </a:solidFill>
              </a:rPr>
              <a:t>Bar chart of Average Price by Brand</a:t>
            </a:r>
          </a:p>
          <a:p>
            <a:pPr>
              <a:buFont typeface="Arial" panose="020B0604020202020204" pitchFamily="34" charset="0"/>
              <a:buChar char="•"/>
            </a:pPr>
            <a:r>
              <a:rPr lang="en-US" sz="1800" dirty="0">
                <a:solidFill>
                  <a:schemeClr val="tx1"/>
                </a:solidFill>
              </a:rPr>
              <a:t>Slicer for Transmission and brands</a:t>
            </a:r>
          </a:p>
          <a:p>
            <a:pPr>
              <a:buFont typeface="Arial" panose="020B0604020202020204" pitchFamily="34" charset="0"/>
              <a:buChar char="•"/>
            </a:pPr>
            <a:r>
              <a:rPr lang="en-US" sz="1800" dirty="0">
                <a:solidFill>
                  <a:schemeClr val="tx1"/>
                </a:solidFill>
              </a:rPr>
              <a:t>Donut chart showing car count by fuel type</a:t>
            </a:r>
          </a:p>
          <a:p>
            <a:pPr>
              <a:buFont typeface="Arial" panose="020B0604020202020204" pitchFamily="34" charset="0"/>
              <a:buChar char="•"/>
            </a:pPr>
            <a:r>
              <a:rPr lang="en-US" sz="1800" dirty="0">
                <a:solidFill>
                  <a:schemeClr val="tx1"/>
                </a:solidFill>
              </a:rPr>
              <a:t>Table with car details and pricing</a:t>
            </a:r>
          </a:p>
          <a:p>
            <a:pPr>
              <a:buFont typeface="Arial" panose="020B0604020202020204" pitchFamily="34" charset="0"/>
              <a:buChar char="•"/>
            </a:pPr>
            <a:r>
              <a:rPr lang="en-US" sz="1800" dirty="0">
                <a:solidFill>
                  <a:schemeClr val="tx1"/>
                </a:solidFill>
              </a:rPr>
              <a:t>Card visuals showing KPIs (e.g., Total sales, Average Price, Unique brands)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66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5067D2C6-A46F-BC5C-1D8A-7E7B93759547}"/>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340C2FF6-84E9-541F-86DB-6127EA42FAC7}"/>
              </a:ext>
            </a:extLst>
          </p:cNvPr>
          <p:cNvSpPr/>
          <p:nvPr/>
        </p:nvSpPr>
        <p:spPr>
          <a:xfrm>
            <a:off x="924443" y="216310"/>
            <a:ext cx="10579298" cy="50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669DF44-0F7A-DFF9-3B76-2328CEB9FEF1}"/>
              </a:ext>
            </a:extLst>
          </p:cNvPr>
          <p:cNvSpPr>
            <a:spLocks noGrp="1"/>
          </p:cNvSpPr>
          <p:nvPr>
            <p:ph type="title"/>
          </p:nvPr>
        </p:nvSpPr>
        <p:spPr>
          <a:xfrm>
            <a:off x="913795" y="98323"/>
            <a:ext cx="10353762" cy="786580"/>
          </a:xfrm>
        </p:spPr>
        <p:txBody>
          <a:bodyPr>
            <a:normAutofit/>
          </a:bodyPr>
          <a:lstStyle/>
          <a:p>
            <a:r>
              <a:rPr lang="en-US" sz="3200" b="1" dirty="0">
                <a:solidFill>
                  <a:schemeClr val="tx1"/>
                </a:solidFill>
                <a:latin typeface="+mn-lt"/>
              </a:rPr>
              <a:t>DASHBOARD</a:t>
            </a:r>
          </a:p>
        </p:txBody>
      </p:sp>
      <p:pic>
        <p:nvPicPr>
          <p:cNvPr id="12" name="Content Placeholder 11">
            <a:extLst>
              <a:ext uri="{FF2B5EF4-FFF2-40B4-BE49-F238E27FC236}">
                <a16:creationId xmlns:a16="http://schemas.microsoft.com/office/drawing/2014/main" id="{9B4C097A-549C-D999-D909-615DEAFF0653}"/>
              </a:ext>
            </a:extLst>
          </p:cNvPr>
          <p:cNvPicPr>
            <a:picLocks noGrp="1" noChangeAspect="1"/>
          </p:cNvPicPr>
          <p:nvPr>
            <p:ph idx="1"/>
          </p:nvPr>
        </p:nvPicPr>
        <p:blipFill>
          <a:blip r:embed="rId3"/>
          <a:stretch>
            <a:fillRect/>
          </a:stretch>
        </p:blipFill>
        <p:spPr>
          <a:xfrm>
            <a:off x="1149978" y="1160206"/>
            <a:ext cx="10117580" cy="5191434"/>
          </a:xfrm>
        </p:spPr>
      </p:pic>
    </p:spTree>
    <p:extLst>
      <p:ext uri="{BB962C8B-B14F-4D97-AF65-F5344CB8AC3E}">
        <p14:creationId xmlns:p14="http://schemas.microsoft.com/office/powerpoint/2010/main" val="179325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CB36FA42-6ADE-3BC0-5DBE-08FD60DD8E5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3554FD3-80EC-3166-BDEB-34293F2D18BB}"/>
              </a:ext>
            </a:extLst>
          </p:cNvPr>
          <p:cNvSpPr/>
          <p:nvPr/>
        </p:nvSpPr>
        <p:spPr>
          <a:xfrm>
            <a:off x="937379" y="412341"/>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6C030A8-D348-2DF6-2E4E-E174AE4568B0}"/>
              </a:ext>
            </a:extLst>
          </p:cNvPr>
          <p:cNvSpPr>
            <a:spLocks noGrp="1"/>
          </p:cNvSpPr>
          <p:nvPr>
            <p:ph type="title"/>
          </p:nvPr>
        </p:nvSpPr>
        <p:spPr>
          <a:xfrm>
            <a:off x="824413" y="196645"/>
            <a:ext cx="10353762" cy="1257300"/>
          </a:xfrm>
        </p:spPr>
        <p:txBody>
          <a:bodyPr>
            <a:normAutofit/>
          </a:bodyPr>
          <a:lstStyle/>
          <a:p>
            <a:r>
              <a:rPr lang="en-US" sz="3200" b="1" dirty="0">
                <a:solidFill>
                  <a:schemeClr val="tx1"/>
                </a:solidFill>
                <a:latin typeface="+mn-lt"/>
              </a:rPr>
              <a:t>INSIGHTS</a:t>
            </a:r>
          </a:p>
        </p:txBody>
      </p:sp>
      <p:sp>
        <p:nvSpPr>
          <p:cNvPr id="5" name="Rectangle 2">
            <a:extLst>
              <a:ext uri="{FF2B5EF4-FFF2-40B4-BE49-F238E27FC236}">
                <a16:creationId xmlns:a16="http://schemas.microsoft.com/office/drawing/2014/main" id="{BEB8D2E9-B38B-81BF-D093-F241A71FCE29}"/>
              </a:ext>
            </a:extLst>
          </p:cNvPr>
          <p:cNvSpPr>
            <a:spLocks noGrp="1" noChangeArrowheads="1"/>
          </p:cNvSpPr>
          <p:nvPr>
            <p:ph idx="1"/>
          </p:nvPr>
        </p:nvSpPr>
        <p:spPr bwMode="auto">
          <a:xfrm>
            <a:off x="937379" y="1040909"/>
            <a:ext cx="9949070" cy="588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None/>
            </a:pPr>
            <a:endParaRPr lang="en-US" sz="1800" dirty="0">
              <a:solidFill>
                <a:schemeClr val="tx1"/>
              </a:solidFill>
            </a:endParaRPr>
          </a:p>
          <a:p>
            <a:pPr marL="36900" indent="0">
              <a:buNone/>
            </a:pPr>
            <a:r>
              <a:rPr lang="en-US" sz="1800" b="1" dirty="0">
                <a:solidFill>
                  <a:schemeClr val="tx1"/>
                </a:solidFill>
              </a:rPr>
              <a:t>Brand Influence</a:t>
            </a:r>
            <a:r>
              <a:rPr lang="en-US" sz="1800" dirty="0">
                <a:solidFill>
                  <a:schemeClr val="tx1"/>
                </a:solidFill>
              </a:rPr>
              <a:t>:</a:t>
            </a:r>
          </a:p>
          <a:p>
            <a:pPr marL="457200" lvl="1" indent="0">
              <a:buNone/>
            </a:pPr>
            <a:r>
              <a:rPr lang="en-US" sz="1800" dirty="0">
                <a:solidFill>
                  <a:schemeClr val="tx1"/>
                </a:solidFill>
              </a:rPr>
              <a:t>Brands like </a:t>
            </a:r>
            <a:r>
              <a:rPr lang="en-US" sz="1800" b="1" dirty="0">
                <a:solidFill>
                  <a:schemeClr val="tx1"/>
                </a:solidFill>
              </a:rPr>
              <a:t>BMW</a:t>
            </a:r>
            <a:r>
              <a:rPr lang="en-US" sz="1800" dirty="0">
                <a:solidFill>
                  <a:schemeClr val="tx1"/>
                </a:solidFill>
              </a:rPr>
              <a:t>, </a:t>
            </a:r>
            <a:r>
              <a:rPr lang="en-US" sz="1800" b="1" dirty="0">
                <a:solidFill>
                  <a:schemeClr val="tx1"/>
                </a:solidFill>
              </a:rPr>
              <a:t>Audi</a:t>
            </a:r>
            <a:r>
              <a:rPr lang="en-US" sz="1800" dirty="0">
                <a:solidFill>
                  <a:schemeClr val="tx1"/>
                </a:solidFill>
              </a:rPr>
              <a:t>, and </a:t>
            </a:r>
            <a:r>
              <a:rPr lang="en-US" sz="1800" b="1" dirty="0">
                <a:solidFill>
                  <a:schemeClr val="tx1"/>
                </a:solidFill>
              </a:rPr>
              <a:t>Toyota</a:t>
            </a:r>
            <a:r>
              <a:rPr lang="en-US" sz="1800" dirty="0">
                <a:solidFill>
                  <a:schemeClr val="tx1"/>
                </a:solidFill>
              </a:rPr>
              <a:t> command higher average prices.</a:t>
            </a:r>
          </a:p>
          <a:p>
            <a:pPr marL="36900" indent="0">
              <a:buNone/>
            </a:pPr>
            <a:r>
              <a:rPr lang="en-US" sz="1800" b="1" dirty="0">
                <a:solidFill>
                  <a:schemeClr val="tx1"/>
                </a:solidFill>
              </a:rPr>
              <a:t>Fuel Type</a:t>
            </a:r>
            <a:r>
              <a:rPr lang="en-US" sz="1800" dirty="0">
                <a:solidFill>
                  <a:schemeClr val="tx1"/>
                </a:solidFill>
              </a:rPr>
              <a:t>:</a:t>
            </a:r>
          </a:p>
          <a:p>
            <a:pPr marL="457200" lvl="1" indent="0">
              <a:buNone/>
            </a:pPr>
            <a:r>
              <a:rPr lang="en-US" sz="1800" b="1" dirty="0">
                <a:solidFill>
                  <a:schemeClr val="tx1"/>
                </a:solidFill>
              </a:rPr>
              <a:t>Petrol</a:t>
            </a:r>
            <a:r>
              <a:rPr lang="en-US" sz="1800" dirty="0">
                <a:solidFill>
                  <a:schemeClr val="tx1"/>
                </a:solidFill>
              </a:rPr>
              <a:t> cars dominate the listings, but </a:t>
            </a:r>
            <a:r>
              <a:rPr lang="en-US" sz="1800" b="1" dirty="0">
                <a:solidFill>
                  <a:schemeClr val="tx1"/>
                </a:solidFill>
              </a:rPr>
              <a:t>diesel</a:t>
            </a:r>
            <a:r>
              <a:rPr lang="en-US" sz="1800" dirty="0">
                <a:solidFill>
                  <a:schemeClr val="tx1"/>
                </a:solidFill>
              </a:rPr>
              <a:t> cars tend to be priced higher.</a:t>
            </a:r>
          </a:p>
          <a:p>
            <a:pPr marL="36900" indent="0">
              <a:buNone/>
            </a:pPr>
            <a:r>
              <a:rPr lang="en-US" sz="1800" b="1" dirty="0">
                <a:solidFill>
                  <a:schemeClr val="tx1"/>
                </a:solidFill>
              </a:rPr>
              <a:t>Transmission</a:t>
            </a:r>
            <a:r>
              <a:rPr lang="en-US" sz="1800" dirty="0">
                <a:solidFill>
                  <a:schemeClr val="tx1"/>
                </a:solidFill>
              </a:rPr>
              <a:t>:</a:t>
            </a:r>
          </a:p>
          <a:p>
            <a:pPr marL="457200" lvl="1" indent="0">
              <a:buNone/>
            </a:pPr>
            <a:r>
              <a:rPr lang="en-US" sz="1800" b="1" dirty="0">
                <a:solidFill>
                  <a:schemeClr val="tx1"/>
                </a:solidFill>
              </a:rPr>
              <a:t>Manual</a:t>
            </a:r>
            <a:r>
              <a:rPr lang="en-US" sz="1800" dirty="0">
                <a:solidFill>
                  <a:schemeClr val="tx1"/>
                </a:solidFill>
              </a:rPr>
              <a:t> cars are generally cheaper than </a:t>
            </a:r>
            <a:r>
              <a:rPr lang="en-US" sz="1800" b="1" dirty="0">
                <a:solidFill>
                  <a:schemeClr val="tx1"/>
                </a:solidFill>
              </a:rPr>
              <a:t>automatic</a:t>
            </a:r>
            <a:r>
              <a:rPr lang="en-US" sz="1800" dirty="0">
                <a:solidFill>
                  <a:schemeClr val="tx1"/>
                </a:solidFill>
              </a:rPr>
              <a:t> ones.</a:t>
            </a:r>
          </a:p>
          <a:p>
            <a:pPr marL="36900" indent="0">
              <a:buNone/>
            </a:pPr>
            <a:r>
              <a:rPr lang="en-US" sz="1800" b="1" dirty="0">
                <a:solidFill>
                  <a:schemeClr val="tx1"/>
                </a:solidFill>
              </a:rPr>
              <a:t>Model Year</a:t>
            </a:r>
            <a:r>
              <a:rPr lang="en-US" sz="1800" dirty="0">
                <a:solidFill>
                  <a:schemeClr val="tx1"/>
                </a:solidFill>
              </a:rPr>
              <a:t>:</a:t>
            </a:r>
          </a:p>
          <a:p>
            <a:pPr marL="457200" lvl="1" indent="0">
              <a:buNone/>
            </a:pPr>
            <a:r>
              <a:rPr lang="en-US" sz="1800" dirty="0">
                <a:solidFill>
                  <a:schemeClr val="tx1"/>
                </a:solidFill>
              </a:rPr>
              <a:t>Newer cars have significantly higher prices.</a:t>
            </a:r>
          </a:p>
          <a:p>
            <a:pPr marL="36900" indent="0">
              <a:buNone/>
            </a:pPr>
            <a:r>
              <a:rPr lang="en-US" sz="1800" b="1" dirty="0">
                <a:solidFill>
                  <a:schemeClr val="tx1"/>
                </a:solidFill>
              </a:rPr>
              <a:t>Engine Size</a:t>
            </a:r>
            <a:r>
              <a:rPr lang="en-US" sz="1800" dirty="0">
                <a:solidFill>
                  <a:schemeClr val="tx1"/>
                </a:solidFill>
              </a:rPr>
              <a:t>:</a:t>
            </a:r>
          </a:p>
          <a:p>
            <a:pPr marL="457200" lvl="1" indent="0">
              <a:buNone/>
            </a:pPr>
            <a:r>
              <a:rPr lang="en-US" sz="1800" dirty="0">
                <a:solidFill>
                  <a:schemeClr val="tx1"/>
                </a:solidFill>
              </a:rPr>
              <a:t>Positively correlates with price — bigger engines → higher price.</a:t>
            </a:r>
          </a:p>
          <a:p>
            <a:pPr marL="36900" indent="0">
              <a:buNone/>
            </a:pPr>
            <a:r>
              <a:rPr lang="en-US" sz="1800" b="1" dirty="0">
                <a:solidFill>
                  <a:schemeClr val="tx1"/>
                </a:solidFill>
              </a:rPr>
              <a:t>Mileage</a:t>
            </a:r>
            <a:r>
              <a:rPr lang="en-US" sz="1800" dirty="0">
                <a:solidFill>
                  <a:schemeClr val="tx1"/>
                </a:solidFill>
              </a:rPr>
              <a:t>:</a:t>
            </a:r>
          </a:p>
          <a:p>
            <a:pPr marL="457200" lvl="1" indent="0">
              <a:buNone/>
            </a:pPr>
            <a:r>
              <a:rPr lang="en-US" sz="1800" dirty="0">
                <a:solidFill>
                  <a:schemeClr val="tx1"/>
                </a:solidFill>
              </a:rPr>
              <a:t>Higher mileage slightly lowers car price, but this effect is moderated by brand reputation</a:t>
            </a:r>
            <a:r>
              <a:rPr lang="en-US"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78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A6F9F7D2-A733-4557-8F75-2D52CFC9E5C5}"/>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1A6C6695-63EA-ED5D-4FD0-3910D14D0690}"/>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C13B69D-CE6B-35F1-8C97-A22B7A2C28BD}"/>
              </a:ext>
            </a:extLst>
          </p:cNvPr>
          <p:cNvSpPr>
            <a:spLocks noGrp="1"/>
          </p:cNvSpPr>
          <p:nvPr>
            <p:ph type="title"/>
          </p:nvPr>
        </p:nvSpPr>
        <p:spPr>
          <a:xfrm>
            <a:off x="913795" y="609600"/>
            <a:ext cx="10353762" cy="1257300"/>
          </a:xfrm>
        </p:spPr>
        <p:txBody>
          <a:bodyPr>
            <a:normAutofit/>
          </a:bodyPr>
          <a:lstStyle/>
          <a:p>
            <a:r>
              <a:rPr lang="en-US" sz="3200" b="1" dirty="0">
                <a:solidFill>
                  <a:schemeClr val="tx1"/>
                </a:solidFill>
                <a:latin typeface="+mn-lt"/>
              </a:rPr>
              <a:t>CONCLUSION</a:t>
            </a:r>
          </a:p>
        </p:txBody>
      </p:sp>
      <p:sp>
        <p:nvSpPr>
          <p:cNvPr id="5" name="Rectangle 2">
            <a:extLst>
              <a:ext uri="{FF2B5EF4-FFF2-40B4-BE49-F238E27FC236}">
                <a16:creationId xmlns:a16="http://schemas.microsoft.com/office/drawing/2014/main" id="{BB226468-87EE-3EE5-85F0-BE3B406051FB}"/>
              </a:ext>
            </a:extLst>
          </p:cNvPr>
          <p:cNvSpPr>
            <a:spLocks noGrp="1" noChangeArrowheads="1"/>
          </p:cNvSpPr>
          <p:nvPr>
            <p:ph idx="1"/>
          </p:nvPr>
        </p:nvSpPr>
        <p:spPr bwMode="auto">
          <a:xfrm>
            <a:off x="913794" y="2418732"/>
            <a:ext cx="10737432" cy="7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1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6F70021-B739-3B98-C720-4D78E98B11C8}"/>
              </a:ext>
            </a:extLst>
          </p:cNvPr>
          <p:cNvSpPr>
            <a:spLocks noChangeArrowheads="1"/>
          </p:cNvSpPr>
          <p:nvPr/>
        </p:nvSpPr>
        <p:spPr bwMode="auto">
          <a:xfrm>
            <a:off x="1026760" y="2082595"/>
            <a:ext cx="101278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Power BI helped me understand how different features influence car prices. By using DAX and visuals, I created an interactive dashboard that provides insights useful for car buyers, sellers, and dealerships. This project improved my skills in data cleaning, modeling, and visualization.”</a:t>
            </a:r>
          </a:p>
        </p:txBody>
      </p:sp>
    </p:spTree>
    <p:extLst>
      <p:ext uri="{BB962C8B-B14F-4D97-AF65-F5344CB8AC3E}">
        <p14:creationId xmlns:p14="http://schemas.microsoft.com/office/powerpoint/2010/main" val="2569881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Integer pillars</Template>
  <TotalTime>145</TotalTime>
  <Words>464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Nova</vt:lpstr>
      <vt:lpstr>Arial Nova Light</vt:lpstr>
      <vt:lpstr>Wingdings 2</vt:lpstr>
      <vt:lpstr>SlateVTI</vt:lpstr>
      <vt:lpstr>CAR PRICE PREDICTION – POWER BI PROJECT</vt:lpstr>
      <vt:lpstr>PROJECT OBJECTIVE</vt:lpstr>
      <vt:lpstr>DATASET OVERVIEW</vt:lpstr>
      <vt:lpstr>DATA CLEANING PROCESS</vt:lpstr>
      <vt:lpstr>DAX FUNCTIONS</vt:lpstr>
      <vt:lpstr>DASHBOARD SUMMARY</vt:lpstr>
      <vt:lpstr>DASHBOARD</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Tharani Venkatesh</dc:creator>
  <cp:lastModifiedBy>Tharani Venkatesh</cp:lastModifiedBy>
  <cp:revision>5</cp:revision>
  <dcterms:created xsi:type="dcterms:W3CDTF">2025-05-13T09:52:26Z</dcterms:created>
  <dcterms:modified xsi:type="dcterms:W3CDTF">2025-05-13T13:28:24Z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