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6" r:id="rId2"/>
    <p:sldId id="257" r:id="rId3"/>
    <p:sldId id="267" r:id="rId4"/>
    <p:sldId id="279" r:id="rId5"/>
    <p:sldId id="284" r:id="rId6"/>
    <p:sldId id="292" r:id="rId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26" autoAdjust="0"/>
    <p:restoredTop sz="87621" autoAdjust="0"/>
  </p:normalViewPr>
  <p:slideViewPr>
    <p:cSldViewPr showGuides="1">
      <p:cViewPr varScale="1">
        <p:scale>
          <a:sx n="103" d="100"/>
          <a:sy n="103" d="100"/>
        </p:scale>
        <p:origin x="331" y="58"/>
      </p:cViewPr>
      <p:guideLst>
        <p:guide orient="horz" pos="1620"/>
        <p:guide pos="28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9/10/2024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047E157E-8DCB-4F70-A0AF-5EB586A91DD4}" type="datetime1">
              <a:rPr lang="en-US" smtClean="0">
                <a:solidFill>
                  <a:srgbClr val="FFFFFF"/>
                </a:solidFill>
              </a:rPr>
              <a:t>9/10/2024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8F82E0A0-C266-4798-8C8F-B9F91E9DA37E}" type="slidenum">
              <a:rPr lang="en-US" smtClean="0">
                <a:solidFill>
                  <a:schemeClr val="tx2"/>
                </a:solidFill>
              </a:r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t>9/10/2024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t>9/10/2024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8F82E0A0-C266-4798-8C8F-B9F91E9DA37E}" type="slidenum">
              <a:rPr lang="en-US" sz="2400" b="1" smtClean="0">
                <a:solidFill>
                  <a:srgbClr val="FFFFFF"/>
                </a:solidFill>
              </a:rP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t>9/10/2024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t>9/10/2024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t>9/10/2024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t>9/10/2024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8F82E0A0-C266-4798-8C8F-B9F91E9DA37E}" type="slidenum">
              <a:rPr lang="en-US" sz="2800" b="1" smtClean="0">
                <a:solidFill>
                  <a:srgbClr val="FFFFFF"/>
                </a:solidFill>
              </a:rP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E4606EA6-EFEA-4C30-9264-4F9291A5780D}" type="datetime1">
              <a:rPr lang="en-US" smtClean="0"/>
              <a:t>9/10/2024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80000" lnSpcReduction="10000"/>
          </a:bodyPr>
          <a:lstStyle/>
          <a:p>
            <a:r>
              <a:rPr lang="en-IN" altLang="en-US" dirty="0"/>
              <a:t>22AIC14: Internet of Things &amp; It’s Application</a:t>
            </a:r>
          </a:p>
        </p:txBody>
      </p:sp>
      <p:sp>
        <p:nvSpPr>
          <p:cNvPr id="7" name="TextBox 6"/>
          <p:cNvSpPr txBox="1"/>
          <p:nvPr/>
        </p:nvSpPr>
        <p:spPr>
          <a:xfrm>
            <a:off x="71617" y="3369207"/>
            <a:ext cx="2699657" cy="922020"/>
          </a:xfrm>
          <a:prstGeom prst="rect">
            <a:avLst/>
          </a:prstGeom>
          <a:noFill/>
        </p:spPr>
        <p:txBody>
          <a:bodyPr wrap="square" rtlCol="0">
            <a:spAutoFit/>
          </a:bodyPr>
          <a:lstStyle/>
          <a:p>
            <a:r>
              <a:rPr lang="en-US" dirty="0"/>
              <a:t>Guided By   :</a:t>
            </a:r>
          </a:p>
          <a:p>
            <a:r>
              <a:rPr lang="en-US" dirty="0"/>
              <a:t> </a:t>
            </a:r>
            <a:r>
              <a:rPr lang="en-IN" altLang="en-US" dirty="0"/>
              <a:t>         Dr. K. LALITHA</a:t>
            </a:r>
            <a:endParaRPr lang="en-US" dirty="0"/>
          </a:p>
          <a:p>
            <a:r>
              <a:rPr lang="en-US" dirty="0"/>
              <a:t>     </a:t>
            </a:r>
            <a:endParaRPr lang="en-US" dirty="0">
              <a:solidFill>
                <a:srgbClr val="FF0000"/>
              </a:solidFill>
            </a:endParaRPr>
          </a:p>
        </p:txBody>
      </p:sp>
      <p:sp>
        <p:nvSpPr>
          <p:cNvPr id="8" name="TextBox 7"/>
          <p:cNvSpPr txBox="1"/>
          <p:nvPr/>
        </p:nvSpPr>
        <p:spPr>
          <a:xfrm>
            <a:off x="5811520" y="3276600"/>
            <a:ext cx="3212465" cy="1753235"/>
          </a:xfrm>
          <a:prstGeom prst="rect">
            <a:avLst/>
          </a:prstGeom>
          <a:noFill/>
        </p:spPr>
        <p:txBody>
          <a:bodyPr wrap="square" rtlCol="0">
            <a:spAutoFit/>
          </a:bodyPr>
          <a:lstStyle/>
          <a:p>
            <a:r>
              <a:rPr lang="en-US" dirty="0"/>
              <a:t>PRESENTED By   :</a:t>
            </a:r>
          </a:p>
          <a:p>
            <a:r>
              <a:rPr lang="en-US" dirty="0"/>
              <a:t> </a:t>
            </a:r>
            <a:r>
              <a:rPr lang="en-IN" altLang="en-US" dirty="0"/>
              <a:t> 22AI041- M.ROHAN</a:t>
            </a:r>
          </a:p>
          <a:p>
            <a:r>
              <a:rPr lang="en-IN" altLang="en-US" dirty="0"/>
              <a:t>  22AI055- M.THARANIDHARAN</a:t>
            </a:r>
          </a:p>
          <a:p>
            <a:r>
              <a:rPr lang="en-IN" altLang="en-US" dirty="0"/>
              <a:t>  22AI057- A.VISHNU</a:t>
            </a:r>
            <a:endParaRPr lang="en-US" dirty="0"/>
          </a:p>
          <a:p>
            <a:r>
              <a:rPr lang="en-US" dirty="0"/>
              <a:t>    </a:t>
            </a:r>
            <a:endParaRPr lang="en-US" dirty="0">
              <a:solidFill>
                <a:srgbClr val="FF0000"/>
              </a:solidFill>
            </a:endParaRPr>
          </a:p>
          <a:p>
            <a:r>
              <a:rPr lang="en-US" dirty="0">
                <a:solidFill>
                  <a:srgbClr val="FF0000"/>
                </a:solidFill>
              </a:rPr>
              <a:t>      </a:t>
            </a:r>
          </a:p>
        </p:txBody>
      </p:sp>
      <p:sp>
        <p:nvSpPr>
          <p:cNvPr id="2" name="TextBox 1"/>
          <p:cNvSpPr txBox="1"/>
          <p:nvPr/>
        </p:nvSpPr>
        <p:spPr>
          <a:xfrm>
            <a:off x="479425" y="1123950"/>
            <a:ext cx="8144510" cy="1568450"/>
          </a:xfrm>
          <a:prstGeom prst="rect">
            <a:avLst/>
          </a:prstGeom>
          <a:noFill/>
        </p:spPr>
        <p:txBody>
          <a:bodyPr wrap="square" rtlCol="0">
            <a:spAutoFit/>
          </a:bodyPr>
          <a:lstStyle/>
          <a:p>
            <a:r>
              <a:rPr lang="en-IN" sz="4800" dirty="0"/>
              <a:t>IOT Based Water Leakage          Monitor</a:t>
            </a:r>
          </a:p>
        </p:txBody>
      </p:sp>
      <p:sp>
        <p:nvSpPr>
          <p:cNvPr id="3" name="TextBox 2"/>
          <p:cNvSpPr txBox="1"/>
          <p:nvPr/>
        </p:nvSpPr>
        <p:spPr>
          <a:xfrm>
            <a:off x="71617" y="4629150"/>
            <a:ext cx="1985783" cy="368300"/>
          </a:xfrm>
          <a:prstGeom prst="rect">
            <a:avLst/>
          </a:prstGeom>
          <a:noFill/>
        </p:spPr>
        <p:txBody>
          <a:bodyPr wrap="square" rtlCol="0">
            <a:spAutoFit/>
          </a:bodyPr>
          <a:lstStyle/>
          <a:p>
            <a:r>
              <a:rPr lang="en-IN" dirty="0"/>
              <a:t>TEAM NO: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5" name="Text Box 4"/>
          <p:cNvSpPr txBox="1"/>
          <p:nvPr/>
        </p:nvSpPr>
        <p:spPr>
          <a:xfrm>
            <a:off x="373380" y="1615440"/>
            <a:ext cx="8284210" cy="2868295"/>
          </a:xfrm>
          <a:prstGeom prst="rect">
            <a:avLst/>
          </a:prstGeom>
          <a:noFill/>
        </p:spPr>
        <p:txBody>
          <a:bodyPr wrap="square" rtlCol="0">
            <a:noAutofit/>
          </a:bodyPr>
          <a:lstStyle/>
          <a:p>
            <a:r>
              <a:rPr lang="en-US"/>
              <a:t>The IoT-based water leakage monitoring system aims to detect water leaks in real-time, reducing water wastage and preventing potential damage to property. This system integrates sensors with IoT technology to continuously monitor areas prone to leakage, such as bathrooms, kitchens, pipelines, and basements. Upon detecting a leak, the system sends instant alerts to the user through a smartphone app or SMS, enabling prompt action. This solution is ideal for residential, commercial, and industrial applications, offering a cost-effective approach to water management and conservation.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p:cNvSpPr>
            <a:spLocks noGrp="1"/>
          </p:cNvSpPr>
          <p:nvPr>
            <p:ph sz="quarter" idx="14"/>
          </p:nvPr>
        </p:nvSpPr>
        <p:spPr>
          <a:xfrm flipH="1">
            <a:off x="6833870" y="2517775"/>
            <a:ext cx="444500" cy="217805"/>
          </a:xfrm>
        </p:spPr>
        <p:txBody>
          <a:bodyPr>
            <a:normAutofit fontScale="32500" lnSpcReduction="10000"/>
          </a:bodyPr>
          <a:lstStyle/>
          <a:p>
            <a:endParaRPr lang="en-IN" dirty="0"/>
          </a:p>
        </p:txBody>
      </p:sp>
      <p:sp>
        <p:nvSpPr>
          <p:cNvPr id="3" name="Text Box 2"/>
          <p:cNvSpPr txBox="1"/>
          <p:nvPr/>
        </p:nvSpPr>
        <p:spPr>
          <a:xfrm>
            <a:off x="545465" y="1506220"/>
            <a:ext cx="8217535" cy="4026535"/>
          </a:xfrm>
          <a:prstGeom prst="rect">
            <a:avLst/>
          </a:prstGeom>
          <a:noFill/>
        </p:spPr>
        <p:txBody>
          <a:bodyPr wrap="square" rtlCol="0">
            <a:noAutofit/>
          </a:bodyPr>
          <a:lstStyle/>
          <a:p>
            <a:r>
              <a:rPr lang="en-US" b="1"/>
              <a:t>Leak Detection:</a:t>
            </a:r>
            <a:r>
              <a:rPr lang="en-US"/>
              <a:t> To accurately detect water leaks in various environments and notify users in real-time.</a:t>
            </a:r>
          </a:p>
          <a:p>
            <a:r>
              <a:rPr lang="en-US" b="1"/>
              <a:t>Water Conservation:</a:t>
            </a:r>
            <a:r>
              <a:rPr lang="en-US"/>
              <a:t> To minimize water wastage by enabling quick responses to leaks.</a:t>
            </a:r>
          </a:p>
          <a:p>
            <a:r>
              <a:rPr lang="en-US" b="1"/>
              <a:t>Damage Prevention:</a:t>
            </a:r>
            <a:r>
              <a:rPr lang="en-US"/>
              <a:t> To reduce the risk of property damage caused by undetected leaks.</a:t>
            </a:r>
          </a:p>
          <a:p>
            <a:r>
              <a:rPr lang="en-US" b="1"/>
              <a:t>User Alerts:</a:t>
            </a:r>
            <a:r>
              <a:rPr lang="en-US"/>
              <a:t> To provide instant notifications to users via smartphones, ensuring timely intervention.</a:t>
            </a:r>
          </a:p>
          <a:p>
            <a:r>
              <a:rPr lang="en-US" b="1"/>
              <a:t>Data Logging:</a:t>
            </a:r>
            <a:r>
              <a:rPr lang="en-US"/>
              <a:t> To maintain a log of leakage events for future analysis and maintenance planning.</a:t>
            </a:r>
          </a:p>
          <a:p>
            <a:r>
              <a:rPr lang="en-US" b="1"/>
              <a:t>Scalability:</a:t>
            </a:r>
            <a:r>
              <a:rPr lang="en-US"/>
              <a:t> To create a scalable system that can be easily deployed in homes, offices, and large industrial settings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4" name="Text Box 3"/>
          <p:cNvSpPr txBox="1"/>
          <p:nvPr/>
        </p:nvSpPr>
        <p:spPr>
          <a:xfrm>
            <a:off x="633730" y="1550670"/>
            <a:ext cx="8841740" cy="2030095"/>
          </a:xfrm>
          <a:prstGeom prst="rect">
            <a:avLst/>
          </a:prstGeom>
          <a:noFill/>
        </p:spPr>
        <p:txBody>
          <a:bodyPr wrap="square" rtlCol="0">
            <a:spAutoFit/>
          </a:bodyPr>
          <a:lstStyle/>
          <a:p>
            <a:r>
              <a:rPr lang="en-IN" altLang="en-US"/>
              <a:t>@ </a:t>
            </a:r>
            <a:r>
              <a:rPr lang="en-US" b="1"/>
              <a:t>Sensors:</a:t>
            </a:r>
            <a:r>
              <a:rPr lang="en-IN" altLang="en-US"/>
              <a:t>1.Water Leak Sensor</a:t>
            </a:r>
          </a:p>
          <a:p>
            <a:r>
              <a:rPr lang="en-IN" altLang="en-US"/>
              <a:t>@ </a:t>
            </a:r>
            <a:r>
              <a:rPr lang="en-IN" altLang="en-US" b="1"/>
              <a:t>Processor:</a:t>
            </a:r>
            <a:r>
              <a:rPr lang="en-IN" altLang="en-US"/>
              <a:t> Arduino</a:t>
            </a:r>
          </a:p>
          <a:p>
            <a:r>
              <a:rPr lang="en-IN" altLang="en-US"/>
              <a:t>@ </a:t>
            </a:r>
            <a:r>
              <a:rPr lang="en-IN" altLang="en-US" b="1"/>
              <a:t>Connectivity Modules:</a:t>
            </a:r>
            <a:r>
              <a:rPr lang="en-IN" altLang="en-US"/>
              <a:t> 1. WiFi Module, 2.Bluetooth Module, 3. GSM Module</a:t>
            </a:r>
          </a:p>
          <a:p>
            <a:r>
              <a:rPr lang="en-IN" altLang="en-US"/>
              <a:t>@ </a:t>
            </a:r>
            <a:r>
              <a:rPr lang="en-IN" altLang="en-US" b="1"/>
              <a:t>Cloud Platform:</a:t>
            </a:r>
            <a:r>
              <a:rPr lang="en-IN" altLang="en-US"/>
              <a:t> Google Firebase</a:t>
            </a:r>
          </a:p>
          <a:p>
            <a:r>
              <a:rPr lang="en-IN" altLang="en-US"/>
              <a:t>@ </a:t>
            </a:r>
            <a:r>
              <a:rPr lang="en-IN" altLang="en-US" b="1"/>
              <a:t>Power Supply:</a:t>
            </a:r>
            <a:r>
              <a:rPr lang="en-IN" altLang="en-US"/>
              <a:t> 1.Battery Pack, 2.Power Adapter</a:t>
            </a:r>
          </a:p>
          <a:p>
            <a:r>
              <a:rPr lang="en-IN" altLang="en-US"/>
              <a:t>@ </a:t>
            </a:r>
            <a:r>
              <a:rPr lang="en-IN" altLang="en-US" b="1"/>
              <a:t>Software Components:</a:t>
            </a:r>
            <a:r>
              <a:rPr lang="en-IN" altLang="en-US"/>
              <a:t> 1.C and Python Program, 2.Web Dashboard</a:t>
            </a:r>
          </a:p>
          <a:p>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lstStyle>
          <a:p>
            <a:r>
              <a:rPr lang="en-US" dirty="0"/>
              <a:t>Flow Diagram:</a:t>
            </a:r>
          </a:p>
        </p:txBody>
      </p:sp>
      <p:pic>
        <p:nvPicPr>
          <p:cNvPr id="6" name="Picture 5">
            <a:extLst>
              <a:ext uri="{FF2B5EF4-FFF2-40B4-BE49-F238E27FC236}">
                <a16:creationId xmlns:a16="http://schemas.microsoft.com/office/drawing/2014/main" id="{32F372CE-48BA-94F9-4288-4F861383C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233" y="1352550"/>
            <a:ext cx="3263167" cy="3790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3" name="Text Box 2"/>
          <p:cNvSpPr txBox="1"/>
          <p:nvPr/>
        </p:nvSpPr>
        <p:spPr>
          <a:xfrm>
            <a:off x="772160" y="1428750"/>
            <a:ext cx="7830185" cy="3187700"/>
          </a:xfrm>
          <a:prstGeom prst="rect">
            <a:avLst/>
          </a:prstGeom>
          <a:noFill/>
        </p:spPr>
        <p:txBody>
          <a:bodyPr wrap="square" rtlCol="0">
            <a:noAutofit/>
          </a:bodyPr>
          <a:lstStyle/>
          <a:p>
            <a:r>
              <a:rPr lang="en-IN" altLang="en-US" b="1"/>
              <a:t>Hardware:</a:t>
            </a:r>
          </a:p>
          <a:p>
            <a:r>
              <a:rPr lang="en-IN" altLang="en-US" u="sng"/>
              <a:t>Micro controller:</a:t>
            </a:r>
            <a:r>
              <a:rPr lang="en-IN" altLang="en-US"/>
              <a:t> Manage operations</a:t>
            </a:r>
          </a:p>
          <a:p>
            <a:r>
              <a:rPr lang="en-IN" altLang="en-US" u="sng"/>
              <a:t>Sensor:</a:t>
            </a:r>
            <a:r>
              <a:rPr lang="en-IN" altLang="en-US"/>
              <a:t> For detecting leakage of water</a:t>
            </a:r>
          </a:p>
          <a:p>
            <a:r>
              <a:rPr lang="en-IN" altLang="en-US" u="sng"/>
              <a:t>Connective Modules:</a:t>
            </a:r>
            <a:r>
              <a:rPr lang="en-IN" altLang="en-US"/>
              <a:t> For internet connectivity and to send SMS alerts.</a:t>
            </a:r>
          </a:p>
          <a:p>
            <a:r>
              <a:rPr lang="en-IN" altLang="en-US" u="sng"/>
              <a:t>Power Supply:</a:t>
            </a:r>
            <a:r>
              <a:rPr lang="en-IN" altLang="en-US"/>
              <a:t> For stationary setups, use a power adapter for continuous operation.</a:t>
            </a:r>
          </a:p>
          <a:p>
            <a:r>
              <a:rPr lang="en-IN" altLang="en-US" b="1"/>
              <a:t>Software:</a:t>
            </a:r>
          </a:p>
          <a:p>
            <a:r>
              <a:rPr lang="en-IN" altLang="en-US" u="sng"/>
              <a:t>Embedded Programming:</a:t>
            </a:r>
            <a:r>
              <a:rPr lang="en-IN" altLang="en-US"/>
              <a:t> C programming</a:t>
            </a:r>
          </a:p>
          <a:p>
            <a:r>
              <a:rPr lang="en-IN" altLang="en-US" u="sng"/>
              <a:t>Cloud Integration :</a:t>
            </a:r>
            <a:r>
              <a:rPr lang="en-IN" altLang="en-US"/>
              <a:t> Google Firebase</a:t>
            </a:r>
          </a:p>
          <a:p>
            <a:r>
              <a:rPr lang="en-IN" altLang="en-US" u="sng"/>
              <a:t>User Interface:</a:t>
            </a:r>
            <a:r>
              <a:rPr lang="en-IN" altLang="en-US"/>
              <a:t> Mobile App to show real time sensor data and SMS alerts to notify users of leaks.</a:t>
            </a:r>
          </a:p>
          <a:p>
            <a:endParaRPr lang="en-IN" altLang="en-US"/>
          </a:p>
          <a:p>
            <a:r>
              <a:rPr lang="en-IN" altLang="en-US"/>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415</Words>
  <Application>Microsoft Office PowerPoint</Application>
  <PresentationFormat>On-screen Show (16:9)</PresentationFormat>
  <Paragraphs>48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Tw Cen MT</vt:lpstr>
      <vt:lpstr>Wingdings</vt:lpstr>
      <vt:lpstr>Wingdings 2</vt:lpstr>
      <vt:lpstr>WidescreenPresentation</vt:lpstr>
      <vt:lpstr>          </vt:lpstr>
      <vt:lpstr>Abstract</vt:lpstr>
      <vt:lpstr>Objectives:</vt:lpstr>
      <vt:lpstr>Components Required:</vt:lpstr>
      <vt:lpstr>PowerPoint Presentation</vt:lpstr>
      <vt:lpstr>Implementation: (Hardware or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2015-08-10T20:36:00Z</dcterms:created>
  <dcterms:modified xsi:type="dcterms:W3CDTF">2024-09-10T17:56:03Z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8266F193B1CA4CF9AFAED9DDF3B73DC0_13</vt:lpwstr>
  </property>
  <property fmtid="{D5CDD505-2E9C-101B-9397-08002B2CF9AE}" pid="5" name="KSOProductBuildVer">
    <vt:lpwstr>1033-12.2.0.17562</vt:lpwstr>
  </property>
</Properties>
</file>