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710" y="-67"/>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3397291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Google Shape;20;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1" name="Google Shape;21;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7" name="Google Shape;77;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8" name="Google Shape;7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3" name="Google Shape;83;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4" name="Google Shape;8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6" name="Google Shape;26;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 name="Google Shape;27;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 name="Google Shape;32;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7" name="Google Shape;37;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8" name="Google Shape;3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3" name="Google Shape;43;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0" name="Google Shape;50;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1" name="Google Shape;51;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4" name="Google Shape;5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Google Shape;65;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Google Shape;70;p10"/>
          <p:cNvSpPr>
            <a:spLocks noGrp="1"/>
          </p:cNvSpPr>
          <p:nvPr>
            <p:ph type="pic" idx="2"/>
          </p:nvPr>
        </p:nvSpPr>
        <p:spPr>
          <a:xfrm>
            <a:off x="5183188" y="987425"/>
            <a:ext cx="6172200" cy="4873625"/>
          </a:xfrm>
          <a:prstGeom prst="rect">
            <a:avLst/>
          </a:prstGeom>
          <a:noFill/>
          <a:ln>
            <a:noFill/>
          </a:ln>
        </p:spPr>
      </p:sp>
      <p:sp>
        <p:nvSpPr>
          <p:cNvPr id="71" name="Google Shape;71;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2" name="Google Shape;7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3" name="Google Shape;13;p1"/>
          <p:cNvSpPr/>
          <p:nvPr/>
        </p:nvSpPr>
        <p:spPr>
          <a:xfrm>
            <a:off x="9525" y="0"/>
            <a:ext cx="12192000" cy="10001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 name="Google Shape;14;p1" descr="A black and grey logo&#10;&#10;Description automatically generated"/>
          <p:cNvPicPr preferRelativeResize="0"/>
          <p:nvPr/>
        </p:nvPicPr>
        <p:blipFill rotWithShape="1">
          <a:blip r:embed="rId14">
            <a:alphaModFix/>
          </a:blip>
          <a:srcRect/>
          <a:stretch/>
        </p:blipFill>
        <p:spPr>
          <a:xfrm>
            <a:off x="276225" y="281781"/>
            <a:ext cx="1990990" cy="423863"/>
          </a:xfrm>
          <a:prstGeom prst="rect">
            <a:avLst/>
          </a:prstGeom>
          <a:noFill/>
          <a:ln>
            <a:noFill/>
          </a:ln>
        </p:spPr>
      </p:pic>
      <p:pic>
        <p:nvPicPr>
          <p:cNvPr id="15" name="Google Shape;15;p1" descr="A close up of a logo&#10;&#10;Description automatically generated"/>
          <p:cNvPicPr preferRelativeResize="0"/>
          <p:nvPr/>
        </p:nvPicPr>
        <p:blipFill rotWithShape="1">
          <a:blip r:embed="rId15">
            <a:alphaModFix/>
          </a:blip>
          <a:srcRect/>
          <a:stretch/>
        </p:blipFill>
        <p:spPr>
          <a:xfrm>
            <a:off x="10280899" y="226297"/>
            <a:ext cx="1644402" cy="534830"/>
          </a:xfrm>
          <a:prstGeom prst="rect">
            <a:avLst/>
          </a:prstGeom>
          <a:noFill/>
          <a:ln>
            <a:noFill/>
          </a:ln>
        </p:spPr>
      </p:pic>
      <p:pic>
        <p:nvPicPr>
          <p:cNvPr id="16" name="Google Shape;16;p1" descr="A blue and black logo&#10;&#10;Description automatically generated"/>
          <p:cNvPicPr preferRelativeResize="0"/>
          <p:nvPr/>
        </p:nvPicPr>
        <p:blipFill rotWithShape="1">
          <a:blip r:embed="rId16">
            <a:alphaModFix/>
          </a:blip>
          <a:srcRect/>
          <a:stretch/>
        </p:blipFill>
        <p:spPr>
          <a:xfrm>
            <a:off x="4321983" y="281780"/>
            <a:ext cx="1135004" cy="423864"/>
          </a:xfrm>
          <a:prstGeom prst="rect">
            <a:avLst/>
          </a:prstGeom>
          <a:noFill/>
          <a:ln>
            <a:noFill/>
          </a:ln>
        </p:spPr>
      </p:pic>
      <p:pic>
        <p:nvPicPr>
          <p:cNvPr id="17" name="Google Shape;17;p1" descr="A circular logo with people and map&#10;&#10;Description automatically generated"/>
          <p:cNvPicPr preferRelativeResize="0"/>
          <p:nvPr/>
        </p:nvPicPr>
        <p:blipFill rotWithShape="1">
          <a:blip r:embed="rId17">
            <a:alphaModFix/>
          </a:blip>
          <a:srcRect/>
          <a:stretch/>
        </p:blipFill>
        <p:spPr>
          <a:xfrm>
            <a:off x="7511755" y="136525"/>
            <a:ext cx="714375" cy="7143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p15="http://schemas.microsoft.com/office/powerpoint/2012/main">
        <p15:guide id="1" orient="horz" pos="2160">
          <p15:clr>
            <a:srgbClr val="F26B43"/>
          </p15:clr>
        </p15:guide>
        <p15:guide id="2" pos="3840">
          <p15:clr>
            <a:srgbClr val="F26B43"/>
          </p15:clr>
        </p15:guide>
        <p15:guide id="3" orient="horz" pos="52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wav"/><Relationship Id="rId1" Type="http://schemas.microsoft.com/office/2007/relationships/media" Target="../media/media1.wav"/><Relationship Id="rId5" Type="http://schemas.openxmlformats.org/officeDocument/2006/relationships/image" Target="../media/image6.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0.wav"/><Relationship Id="rId1" Type="http://schemas.microsoft.com/office/2007/relationships/media" Target="../media/media10.wav"/><Relationship Id="rId5" Type="http://schemas.openxmlformats.org/officeDocument/2006/relationships/image" Target="../media/image6.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11.wav"/><Relationship Id="rId1" Type="http://schemas.microsoft.com/office/2007/relationships/media" Target="../media/media11.wav"/><Relationship Id="rId5" Type="http://schemas.openxmlformats.org/officeDocument/2006/relationships/image" Target="../media/image7.png"/><Relationship Id="rId4"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wav"/><Relationship Id="rId1" Type="http://schemas.microsoft.com/office/2007/relationships/media" Target="../media/media2.wav"/><Relationship Id="rId5" Type="http://schemas.openxmlformats.org/officeDocument/2006/relationships/image" Target="../media/image6.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3.wav"/><Relationship Id="rId1" Type="http://schemas.microsoft.com/office/2007/relationships/media" Target="../media/media3.wav"/><Relationship Id="rId5" Type="http://schemas.openxmlformats.org/officeDocument/2006/relationships/image" Target="../media/image6.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4.wav"/><Relationship Id="rId1" Type="http://schemas.microsoft.com/office/2007/relationships/media" Target="../media/media4.wav"/><Relationship Id="rId5" Type="http://schemas.openxmlformats.org/officeDocument/2006/relationships/image" Target="../media/image6.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5.wav"/><Relationship Id="rId1" Type="http://schemas.microsoft.com/office/2007/relationships/media" Target="../media/media5.wav"/><Relationship Id="rId5" Type="http://schemas.openxmlformats.org/officeDocument/2006/relationships/image" Target="../media/image6.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6.wav"/><Relationship Id="rId1" Type="http://schemas.microsoft.com/office/2007/relationships/media" Target="../media/media6.wav"/><Relationship Id="rId5" Type="http://schemas.openxmlformats.org/officeDocument/2006/relationships/image" Target="../media/image6.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audio" Target="../media/media7.wav"/><Relationship Id="rId2" Type="http://schemas.microsoft.com/office/2007/relationships/media" Target="../media/media7.wav"/><Relationship Id="rId1" Type="http://schemas.openxmlformats.org/officeDocument/2006/relationships/tags" Target="../tags/tag1.xml"/><Relationship Id="rId6" Type="http://schemas.openxmlformats.org/officeDocument/2006/relationships/image" Target="../media/image6.png"/><Relationship Id="rId5" Type="http://schemas.openxmlformats.org/officeDocument/2006/relationships/notesSlide" Target="../notesSlides/notesSlide7.xml"/><Relationship Id="rId4"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8.wav"/><Relationship Id="rId1" Type="http://schemas.microsoft.com/office/2007/relationships/media" Target="../media/media8.wav"/><Relationship Id="rId5" Type="http://schemas.openxmlformats.org/officeDocument/2006/relationships/image" Target="../media/image6.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9.wav"/><Relationship Id="rId1" Type="http://schemas.microsoft.com/office/2007/relationships/media" Target="../media/media9.wav"/><Relationship Id="rId5" Type="http://schemas.openxmlformats.org/officeDocument/2006/relationships/image" Target="../media/image6.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txBox="1">
            <a:spLocks noGrp="1"/>
          </p:cNvSpPr>
          <p:nvPr>
            <p:ph type="ctrTitle"/>
          </p:nvPr>
        </p:nvSpPr>
        <p:spPr>
          <a:xfrm>
            <a:off x="1281661" y="2256449"/>
            <a:ext cx="9144000" cy="97777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1"/>
              </a:buClr>
              <a:buSzPts val="4000"/>
              <a:buFont typeface="Arial"/>
              <a:buNone/>
            </a:pPr>
            <a:r>
              <a:rPr lang="en-US" sz="4000" b="1">
                <a:solidFill>
                  <a:schemeClr val="accent1"/>
                </a:solidFill>
                <a:latin typeface="Arial"/>
                <a:ea typeface="Arial"/>
                <a:cs typeface="Arial"/>
                <a:sym typeface="Arial"/>
              </a:rPr>
              <a:t>An End-to-End Data Science Project with ChatGPT</a:t>
            </a:r>
            <a:endParaRPr/>
          </a:p>
        </p:txBody>
      </p:sp>
      <p:sp>
        <p:nvSpPr>
          <p:cNvPr id="92" name="Google Shape;92;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2F5496"/>
                </a:solidFill>
                <a:latin typeface="Arial"/>
                <a:ea typeface="Arial"/>
                <a:cs typeface="Arial"/>
                <a:sym typeface="Arial"/>
              </a:rPr>
              <a:t>TSP- AI ML Fundamentals (Capstone Project)</a:t>
            </a:r>
            <a:endParaRPr/>
          </a:p>
        </p:txBody>
      </p:sp>
      <p:sp>
        <p:nvSpPr>
          <p:cNvPr id="93" name="Google Shape;93;p13"/>
          <p:cNvSpPr txBox="1"/>
          <p:nvPr/>
        </p:nvSpPr>
        <p:spPr>
          <a:xfrm>
            <a:off x="1723871" y="3683404"/>
            <a:ext cx="9039066"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rgbClr val="2F5496"/>
                </a:solidFill>
                <a:latin typeface="Arial"/>
                <a:ea typeface="Arial"/>
                <a:cs typeface="Arial"/>
                <a:sym typeface="Arial"/>
              </a:rPr>
              <a:t>Presented By:</a:t>
            </a:r>
            <a:endParaRPr dirty="0"/>
          </a:p>
          <a:p>
            <a:pPr marL="0" marR="0" lvl="0" indent="0" algn="l" rtl="0">
              <a:spcBef>
                <a:spcPts val="0"/>
              </a:spcBef>
              <a:spcAft>
                <a:spcPts val="0"/>
              </a:spcAft>
              <a:buNone/>
            </a:pPr>
            <a:r>
              <a:rPr lang="en-US" sz="2000" b="1" dirty="0" err="1" smtClean="0">
                <a:solidFill>
                  <a:srgbClr val="2F5496"/>
                </a:solidFill>
              </a:rPr>
              <a:t>Tharanikkumar</a:t>
            </a:r>
            <a:r>
              <a:rPr lang="en-US" sz="2000" b="1" dirty="0" smtClean="0">
                <a:solidFill>
                  <a:srgbClr val="2F5496"/>
                </a:solidFill>
              </a:rPr>
              <a:t> V</a:t>
            </a:r>
            <a:r>
              <a:rPr lang="en-US" sz="2000" b="1" dirty="0" smtClean="0">
                <a:solidFill>
                  <a:srgbClr val="2F5496"/>
                </a:solidFill>
                <a:latin typeface="Arial"/>
                <a:ea typeface="Arial"/>
                <a:cs typeface="Arial"/>
                <a:sym typeface="Arial"/>
              </a:rPr>
              <a:t> </a:t>
            </a:r>
            <a:r>
              <a:rPr lang="en-US" sz="2000" b="1" dirty="0">
                <a:solidFill>
                  <a:srgbClr val="2F5496"/>
                </a:solidFill>
                <a:latin typeface="Arial"/>
                <a:ea typeface="Arial"/>
                <a:cs typeface="Arial"/>
                <a:sym typeface="Arial"/>
              </a:rPr>
              <a:t>– </a:t>
            </a:r>
            <a:r>
              <a:rPr lang="en-US" sz="2000" b="1" dirty="0" smtClean="0">
                <a:solidFill>
                  <a:srgbClr val="2F5496"/>
                </a:solidFill>
                <a:latin typeface="Arial"/>
                <a:ea typeface="Arial"/>
                <a:cs typeface="Arial"/>
                <a:sym typeface="Arial"/>
              </a:rPr>
              <a:t>AU810021114087</a:t>
            </a:r>
            <a:endParaRPr sz="2000" b="1" dirty="0">
              <a:solidFill>
                <a:srgbClr val="2F5496"/>
              </a:solidFill>
              <a:latin typeface="Arial"/>
              <a:ea typeface="Arial"/>
              <a:cs typeface="Arial"/>
              <a:sym typeface="Arial"/>
            </a:endParaRPr>
          </a:p>
        </p:txBody>
      </p:sp>
      <p:sp>
        <p:nvSpPr>
          <p:cNvPr id="94" name="Google Shape;94;p13"/>
          <p:cNvSpPr txBox="1"/>
          <p:nvPr/>
        </p:nvSpPr>
        <p:spPr>
          <a:xfrm>
            <a:off x="1723871" y="5194410"/>
            <a:ext cx="825958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2F5496"/>
                </a:solidFill>
                <a:latin typeface="Arial"/>
                <a:ea typeface="Arial"/>
                <a:cs typeface="Arial"/>
                <a:sym typeface="Arial"/>
              </a:rPr>
              <a:t>Guided By: Ramar Bose Sr. AI Master Trainer   </a:t>
            </a:r>
            <a:endParaRPr/>
          </a:p>
        </p:txBody>
      </p:sp>
      <p:sp>
        <p:nvSpPr>
          <p:cNvPr id="95" name="Google Shape;95;p13"/>
          <p:cNvSpPr txBox="1">
            <a:spLocks noGrp="1"/>
          </p:cNvSpPr>
          <p:nvPr>
            <p:ph type="ftr" idx="11"/>
          </p:nvPr>
        </p:nvSpPr>
        <p:spPr>
          <a:xfrm>
            <a:off x="4248462"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pic>
        <p:nvPicPr>
          <p:cNvPr id="2" name="Audio 1">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552238" y="6218238"/>
            <a:ext cx="487362" cy="48736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2839"/>
    </mc:Choice>
    <mc:Fallback xmlns="">
      <p:transition spd="slow" advTm="283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References</a:t>
            </a:r>
            <a:endParaRPr/>
          </a:p>
        </p:txBody>
      </p:sp>
      <p:sp>
        <p:nvSpPr>
          <p:cNvPr id="157" name="Google Shape;157;p22"/>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Github link, Ramar Bose , 2024</a:t>
            </a:r>
            <a:endParaRPr>
              <a:latin typeface="Times New Roman"/>
              <a:ea typeface="Times New Roman"/>
              <a:cs typeface="Times New Roman"/>
              <a:sym typeface="Times New Roman"/>
            </a:endParaRPr>
          </a:p>
          <a:p>
            <a:pPr marL="342900" lvl="0" indent="-342900" algn="l" rtl="0">
              <a:lnSpc>
                <a:spcPct val="150000"/>
              </a:lnSpc>
              <a:spcBef>
                <a:spcPts val="10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video recorded link (youtube/github), Ramar Bose , 2024</a:t>
            </a:r>
            <a:endParaRPr>
              <a:latin typeface="Times New Roman"/>
              <a:ea typeface="Times New Roman"/>
              <a:cs typeface="Times New Roman"/>
              <a:sym typeface="Times New Roman"/>
            </a:endParaRPr>
          </a:p>
          <a:p>
            <a:pPr marL="342900" lvl="0" indent="-342900" algn="l" rtl="0">
              <a:lnSpc>
                <a:spcPct val="150000"/>
              </a:lnSpc>
              <a:spcBef>
                <a:spcPts val="10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PPT &amp; Report github link, Ramar Bose , 2024 </a:t>
            </a: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600"/>
              <a:buFont typeface="Arial"/>
              <a:buNone/>
            </a:pPr>
            <a:endParaRPr sz="2600">
              <a:latin typeface="Arial"/>
              <a:ea typeface="Arial"/>
              <a:cs typeface="Arial"/>
              <a:sym typeface="Arial"/>
            </a:endParaRPr>
          </a:p>
        </p:txBody>
      </p:sp>
      <p:sp>
        <p:nvSpPr>
          <p:cNvPr id="158" name="Google Shape;158;p22"/>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pic>
        <p:nvPicPr>
          <p:cNvPr id="2" name="Audio 1">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552238" y="6218238"/>
            <a:ext cx="487362" cy="48736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836"/>
    </mc:Choice>
    <mc:Fallback xmlns="">
      <p:transition spd="slow" advTm="383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2060"/>
              </a:buClr>
              <a:buSzPts val="4400"/>
              <a:buFont typeface="Arial"/>
              <a:buNone/>
            </a:pPr>
            <a:r>
              <a:rPr lang="en-US" b="1">
                <a:solidFill>
                  <a:srgbClr val="002060"/>
                </a:solidFill>
                <a:latin typeface="Arial"/>
                <a:ea typeface="Arial"/>
                <a:cs typeface="Arial"/>
                <a:sym typeface="Arial"/>
              </a:rPr>
              <a:t>THANK YOU</a:t>
            </a:r>
            <a:endParaRPr/>
          </a:p>
        </p:txBody>
      </p:sp>
      <p:sp>
        <p:nvSpPr>
          <p:cNvPr id="164" name="Google Shape;164;p23"/>
          <p:cNvSpPr txBox="1">
            <a:spLocks noGrp="1"/>
          </p:cNvSpPr>
          <p:nvPr>
            <p:ph type="ftr" idx="11"/>
          </p:nvPr>
        </p:nvSpPr>
        <p:spPr>
          <a:xfrm>
            <a:off x="403860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pic>
        <p:nvPicPr>
          <p:cNvPr id="2" name="Audio 1">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552238" y="6218238"/>
            <a:ext cx="487362" cy="48736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902"/>
    </mc:Choice>
    <mc:Fallback xmlns="">
      <p:transition spd="slow" advTm="390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title"/>
          </p:nvPr>
        </p:nvSpPr>
        <p:spPr>
          <a:xfrm>
            <a:off x="838530" y="823512"/>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2060"/>
              </a:buClr>
              <a:buSzPts val="4400"/>
              <a:buFont typeface="Arial"/>
              <a:buNone/>
            </a:pPr>
            <a:r>
              <a:rPr lang="en-US" b="1">
                <a:solidFill>
                  <a:srgbClr val="002060"/>
                </a:solidFill>
                <a:latin typeface="Arial"/>
                <a:ea typeface="Arial"/>
                <a:cs typeface="Arial"/>
                <a:sym typeface="Arial"/>
              </a:rPr>
              <a:t>OUTLINE</a:t>
            </a:r>
            <a:endParaRPr/>
          </a:p>
        </p:txBody>
      </p:sp>
      <p:sp>
        <p:nvSpPr>
          <p:cNvPr id="101" name="Google Shape;101;p14"/>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Problem Statement </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Proposed System/Solution</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Algorithm &amp; Deployment  </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GitHub Link</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Project Demo(photos / videos)</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Conclusion</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Future Scope</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References</a:t>
            </a:r>
            <a:endParaRPr/>
          </a:p>
        </p:txBody>
      </p:sp>
      <p:sp>
        <p:nvSpPr>
          <p:cNvPr id="102" name="Google Shape;102;p14"/>
          <p:cNvSpPr txBox="1">
            <a:spLocks noGrp="1"/>
          </p:cNvSpPr>
          <p:nvPr>
            <p:ph type="ftr" idx="11"/>
          </p:nvPr>
        </p:nvSpPr>
        <p:spPr>
          <a:xfrm>
            <a:off x="4083571"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pic>
        <p:nvPicPr>
          <p:cNvPr id="2" name="Audio 1">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552238" y="6218238"/>
            <a:ext cx="487362" cy="48736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4090"/>
    </mc:Choice>
    <mc:Fallback xmlns="">
      <p:transition spd="slow" advTm="409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Problem Statement</a:t>
            </a:r>
            <a:endParaRPr sz="4400"/>
          </a:p>
        </p:txBody>
      </p:sp>
      <p:sp>
        <p:nvSpPr>
          <p:cNvPr id="108" name="Google Shape;108;p15"/>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This project aims to create a loan approval system using machine learning and ChatGPT's NLP. It will analyze past loan data to predict creditworthiness for new applicants. Integrating ChatGPT automates customer interactions, improving the loan application process. By combining analytics with conversational AI, it aims to boost accuracy and speed of approvals, enhancing the user experience for applicants and loan officers.</a:t>
            </a:r>
            <a:endParaRPr/>
          </a:p>
        </p:txBody>
      </p:sp>
      <p:sp>
        <p:nvSpPr>
          <p:cNvPr id="109" name="Google Shape;109;p15"/>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pic>
        <p:nvPicPr>
          <p:cNvPr id="2" name="Audio 1">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552238" y="6218238"/>
            <a:ext cx="487362" cy="48736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4638"/>
    </mc:Choice>
    <mc:Fallback xmlns="">
      <p:transition spd="slow" advTm="463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Proposed Solution</a:t>
            </a:r>
            <a:endParaRPr sz="4400"/>
          </a:p>
        </p:txBody>
      </p:sp>
      <p:sp>
        <p:nvSpPr>
          <p:cNvPr id="115" name="Google Shape;115;p16"/>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The proposed end-to-end data science project with ChatGPT and a loan dataset involves data preprocessing, feature engineering, and training a machine learning model for loan approval prediction. Integration of ChatGPT enables a conversational interface for user inquiries and assistance. Thorough testing ensures model accuracy in real-world scenarios.</a:t>
            </a:r>
            <a:endParaRPr/>
          </a:p>
        </p:txBody>
      </p:sp>
      <p:sp>
        <p:nvSpPr>
          <p:cNvPr id="116" name="Google Shape;116;p16"/>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pic>
        <p:nvPicPr>
          <p:cNvPr id="2" name="Audio 1">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552238" y="6218238"/>
            <a:ext cx="487362" cy="48736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5041"/>
    </mc:Choice>
    <mc:Fallback xmlns="">
      <p:transition spd="slow" advTm="504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Algorithm &amp; Deployment</a:t>
            </a:r>
            <a:endParaRPr/>
          </a:p>
        </p:txBody>
      </p:sp>
      <p:sp>
        <p:nvSpPr>
          <p:cNvPr id="122" name="Google Shape;122;p17"/>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lnSpcReduction="10000"/>
          </a:bodyPr>
          <a:lstStyle/>
          <a:p>
            <a:pPr marL="457200" lvl="0" indent="-457200" algn="l" rtl="0">
              <a:lnSpc>
                <a:spcPct val="90000"/>
              </a:lnSpc>
              <a:spcBef>
                <a:spcPts val="0"/>
              </a:spcBef>
              <a:spcAft>
                <a:spcPts val="0"/>
              </a:spcAft>
              <a:buClr>
                <a:schemeClr val="dk1"/>
              </a:buClr>
              <a:buSzPts val="2600"/>
              <a:buFont typeface="Arial"/>
              <a:buChar char="•"/>
            </a:pPr>
            <a:r>
              <a:rPr lang="en-US" sz="2600">
                <a:latin typeface="Arial"/>
                <a:ea typeface="Arial"/>
                <a:cs typeface="Arial"/>
                <a:sym typeface="Arial"/>
              </a:rPr>
              <a:t>Data preprocessing: Clean and prepare loan dataset, handle missing values and outliers.</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Feature engineering: Extract relevant information to enhance model performance.</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Machine learning model training: Train model (e.g., logistic regression, random forest) to predict loan approval/rejection based on historical data.</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Integration of ChatGPT: Enable conversational interface for user inquiries and assistance.</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Testing and evaluation: Ensure model accuracy and effectiveness in real-world scenarios.</a:t>
            </a:r>
            <a:endParaRPr/>
          </a:p>
        </p:txBody>
      </p:sp>
      <p:sp>
        <p:nvSpPr>
          <p:cNvPr id="123" name="Google Shape;123;p17"/>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pic>
        <p:nvPicPr>
          <p:cNvPr id="2" name="Audio 1">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552238" y="6218238"/>
            <a:ext cx="487362" cy="48736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5002"/>
    </mc:Choice>
    <mc:Fallback xmlns="">
      <p:transition spd="slow" advTm="500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GitHub Link</a:t>
            </a:r>
            <a:endParaRPr/>
          </a:p>
        </p:txBody>
      </p:sp>
      <p:sp>
        <p:nvSpPr>
          <p:cNvPr id="129" name="Google Shape;129;p18"/>
          <p:cNvSpPr txBox="1">
            <a:spLocks noGrp="1"/>
          </p:cNvSpPr>
          <p:nvPr>
            <p:ph type="subTitle" idx="1"/>
          </p:nvPr>
        </p:nvSpPr>
        <p:spPr>
          <a:xfrm>
            <a:off x="519659" y="3201534"/>
            <a:ext cx="11152682" cy="1359304"/>
          </a:xfrm>
          <a:prstGeom prst="rect">
            <a:avLst/>
          </a:prstGeom>
          <a:noFill/>
          <a:ln>
            <a:noFill/>
          </a:ln>
        </p:spPr>
        <p:txBody>
          <a:bodyPr spcFirstLastPara="1" wrap="square" lIns="91425" tIns="45700" rIns="91425" bIns="45700" anchor="t" anchorCtr="0">
            <a:normAutofit/>
          </a:bodyPr>
          <a:lstStyle/>
          <a:p>
            <a:pPr lvl="0">
              <a:spcBef>
                <a:spcPts val="0"/>
              </a:spcBef>
              <a:buSzPts val="2600"/>
            </a:pPr>
            <a:r>
              <a:rPr lang="en-IN" dirty="0"/>
              <a:t>https://github.com/Tharanikkumar2003/au810021114087-Tharanikkumar</a:t>
            </a:r>
            <a:endParaRPr dirty="0"/>
          </a:p>
        </p:txBody>
      </p:sp>
      <p:sp>
        <p:nvSpPr>
          <p:cNvPr id="130" name="Google Shape;130;p18"/>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pic>
        <p:nvPicPr>
          <p:cNvPr id="2" name="Audio 1">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552238" y="6218238"/>
            <a:ext cx="487362" cy="48736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6584"/>
    </mc:Choice>
    <mc:Fallback xmlns="">
      <p:transition spd="slow" advTm="658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ctrTitle"/>
          </p:nvPr>
        </p:nvSpPr>
        <p:spPr>
          <a:xfrm>
            <a:off x="1479030" y="566438"/>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3600"/>
              <a:buFont typeface="Arial"/>
              <a:buNone/>
            </a:pPr>
            <a:r>
              <a:rPr lang="en-US" sz="3600" b="1">
                <a:solidFill>
                  <a:schemeClr val="accent1"/>
                </a:solidFill>
                <a:latin typeface="Arial"/>
                <a:ea typeface="Arial"/>
                <a:cs typeface="Arial"/>
                <a:sym typeface="Arial"/>
              </a:rPr>
              <a:t>Project Demo(Recorded Video)</a:t>
            </a:r>
            <a:endParaRPr sz="3600">
              <a:solidFill>
                <a:schemeClr val="accent1"/>
              </a:solidFill>
            </a:endParaRPr>
          </a:p>
        </p:txBody>
      </p:sp>
      <p:sp>
        <p:nvSpPr>
          <p:cNvPr id="136" name="Google Shape;136;p19"/>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pic>
        <p:nvPicPr>
          <p:cNvPr id="2" name="Audio 1">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11552238" y="6218238"/>
            <a:ext cx="487362" cy="487362"/>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1306"/>
    </mc:Choice>
    <mc:Fallback xmlns="">
      <p:transition spd="slow" advTm="1130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Conclusion</a:t>
            </a:r>
            <a:endParaRPr/>
          </a:p>
        </p:txBody>
      </p:sp>
      <p:sp>
        <p:nvSpPr>
          <p:cNvPr id="143" name="Google Shape;143;p20"/>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Implementing an end-to-end data project with ChatGPT for a loan dataset enhances customer engagement and service efficiency in lending. Through NLP, it facilitates seamless communication, providing instant assistance and guidance. Meticulous data preprocessing, model training, integration, and deployment ensure accurate and relevant responses, streamlining the user experience. Continuous monitoring and updates make the system adaptive and responsive to evolving user needs, optimizing loan management processes.</a:t>
            </a:r>
            <a:endParaRPr/>
          </a:p>
        </p:txBody>
      </p:sp>
      <p:sp>
        <p:nvSpPr>
          <p:cNvPr id="144" name="Google Shape;144;p20"/>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pic>
        <p:nvPicPr>
          <p:cNvPr id="2" name="Audio 1">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552238" y="6218238"/>
            <a:ext cx="487362" cy="48736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5469"/>
    </mc:Choice>
    <mc:Fallback xmlns="">
      <p:transition spd="slow" advTm="546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Future Scope</a:t>
            </a:r>
            <a:endParaRPr/>
          </a:p>
        </p:txBody>
      </p:sp>
      <p:sp>
        <p:nvSpPr>
          <p:cNvPr id="150" name="Google Shape;150;p21"/>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In the future, leveraging ChatGPT for loan datasets offers exciting prospects. Advancements in NLP and ML will enable sophisticated loan application systems. Integration of diverse data sources like social media or transaction history can enhance risk assessment. Voice recognition can improve accessibility. Collaboration with financial institutions and regulators can ensure trust and compliance. Overall, the future of ChatGPT in loan management holds great promise for innovation and financial inclusion.</a:t>
            </a:r>
            <a:endParaRPr/>
          </a:p>
        </p:txBody>
      </p:sp>
      <p:sp>
        <p:nvSpPr>
          <p:cNvPr id="151" name="Google Shape;151;p21"/>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pic>
        <p:nvPicPr>
          <p:cNvPr id="2" name="Audio 1">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552238" y="6218238"/>
            <a:ext cx="487362" cy="48736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4390"/>
    </mc:Choice>
    <mc:Fallback xmlns="">
      <p:transition spd="slow" advTm="439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7.6"/>
</p:tagLst>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340</TotalTime>
  <Words>530</Words>
  <Application>Microsoft Office PowerPoint</Application>
  <PresentationFormat>Custom</PresentationFormat>
  <Paragraphs>48</Paragraphs>
  <Slides>11</Slides>
  <Notes>11</Notes>
  <HiddenSlides>0</HiddenSlides>
  <MMClips>11</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An End-to-End Data Science Project with ChatGPT</vt:lpstr>
      <vt:lpstr>OUTLINE</vt:lpstr>
      <vt:lpstr>Problem Statement</vt:lpstr>
      <vt:lpstr>Proposed Solution</vt:lpstr>
      <vt:lpstr>Algorithm &amp; Deployment</vt:lpstr>
      <vt:lpstr>GitHub Link</vt:lpstr>
      <vt:lpstr>Project Demo(Recorded Video)</vt:lpstr>
      <vt:lpstr>Conclusion</vt:lpstr>
      <vt:lpstr>Future Scope</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End-to-End Data Science Project with ChatGPT</dc:title>
  <cp:lastModifiedBy>Sundaraganesan</cp:lastModifiedBy>
  <cp:revision>5</cp:revision>
  <dcterms:modified xsi:type="dcterms:W3CDTF">2024-04-17T22:39:30Z</dcterms:modified>
</cp:coreProperties>
</file>