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46"/>
  </p:notesMasterIdLst>
  <p:handoutMasterIdLst>
    <p:handoutMasterId r:id="rId47"/>
  </p:handoutMasterIdLst>
  <p:sldIdLst>
    <p:sldId id="467" r:id="rId2"/>
    <p:sldId id="626" r:id="rId3"/>
    <p:sldId id="628" r:id="rId4"/>
    <p:sldId id="627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8" r:id="rId40"/>
    <p:sldId id="663" r:id="rId41"/>
    <p:sldId id="664" r:id="rId42"/>
    <p:sldId id="665" r:id="rId43"/>
    <p:sldId id="666" r:id="rId44"/>
    <p:sldId id="667" r:id="rId4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94D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 autoAdjust="0"/>
    <p:restoredTop sz="70247" autoAdjust="0"/>
  </p:normalViewPr>
  <p:slideViewPr>
    <p:cSldViewPr snapToObjects="1">
      <p:cViewPr varScale="1">
        <p:scale>
          <a:sx n="60" d="100"/>
          <a:sy n="60" d="100"/>
        </p:scale>
        <p:origin x="186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300"/>
            </a:lvl1pPr>
          </a:lstStyle>
          <a:p>
            <a:fld id="{A27D5C4E-375C-0D45-BAC9-2C7D27476EBB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3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/>
          <a:lstStyle>
            <a:lvl1pPr algn="r">
              <a:defRPr sz="1300"/>
            </a:lvl1pPr>
          </a:lstStyle>
          <a:p>
            <a:fld id="{EA472CC8-96E2-DA4F-AF59-3658B4DBAA3C}" type="datetimeFigureOut">
              <a:rPr lang="en-US" smtClean="0"/>
              <a:pPr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9" tIns="48320" rIns="96639" bIns="48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39" tIns="48320" rIns="96639" bIns="48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39" tIns="48320" rIns="96639" bIns="48320" rtlCol="0" anchor="b"/>
          <a:lstStyle>
            <a:lvl1pPr algn="r">
              <a:defRPr sz="13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2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Zeta =&gt; Capital Z, </a:t>
            </a:r>
          </a:p>
          <a:p>
            <a:r>
              <a:rPr lang="en-US" dirty="0"/>
              <a:t>small</a:t>
            </a:r>
            <a:r>
              <a:rPr lang="en-US" baseline="0" dirty="0"/>
              <a:t> case, Zeta =&gt; </a:t>
            </a:r>
            <a:r>
              <a:rPr lang="el-GR" baseline="0" dirty="0"/>
              <a:t>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4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9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2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3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5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5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9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7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86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sz="1300" dirty="0"/>
              <a:t>A 3-D demonstration here:</a:t>
            </a:r>
          </a:p>
          <a:p>
            <a:r>
              <a:rPr lang="en-US" sz="1300" dirty="0"/>
              <a:t>	http://www.csie.ntu.edu.tw/~cjlin/libsvmtools/svmtoy3d/</a:t>
            </a:r>
          </a:p>
          <a:p>
            <a:r>
              <a:rPr lang="en-US" sz="1300" dirty="0"/>
              <a:t>            http://www.csie.ntu.edu.tw/~cjlin/libsvmtools/svmtoy3d/examples/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34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9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07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0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0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77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50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46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5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5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4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3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0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89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168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</a:t>
            </a:r>
            <a:r>
              <a:rPr lang="en-US" baseline="0" dirty="0"/>
              <a:t> the properties of inequality when </a:t>
            </a:r>
            <a:r>
              <a:rPr lang="en-US" baseline="0" dirty="0" err="1"/>
              <a:t>mul</a:t>
            </a:r>
            <a:r>
              <a:rPr lang="en-US" baseline="0" dirty="0"/>
              <a:t> or div by negative numbers.</a:t>
            </a:r>
          </a:p>
          <a:p>
            <a:r>
              <a:rPr lang="en-US" baseline="0" dirty="0"/>
              <a:t>          20 &gt; -4  [valid]</a:t>
            </a:r>
          </a:p>
          <a:p>
            <a:r>
              <a:rPr lang="en-US" baseline="0" dirty="0"/>
              <a:t>       or, (20/-4) &lt;(-4/-4) [note sign has changed]</a:t>
            </a:r>
          </a:p>
          <a:p>
            <a:r>
              <a:rPr lang="en-US" baseline="0" dirty="0"/>
              <a:t>       or,  -5 &lt; 1 [valid]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Sequential minimal optimization</a:t>
            </a:r>
            <a:r>
              <a:rPr lang="en-US" dirty="0"/>
              <a:t> (</a:t>
            </a:r>
            <a:r>
              <a:rPr lang="en-US" b="1" dirty="0"/>
              <a:t>SMO</a:t>
            </a:r>
            <a:r>
              <a:rPr lang="en-US" dirty="0"/>
              <a:t>) is applied for</a:t>
            </a:r>
            <a:r>
              <a:rPr lang="en-US" baseline="0" dirty="0"/>
              <a:t> the optimization</a:t>
            </a:r>
            <a:r>
              <a:rPr lang="en-US" dirty="0"/>
              <a:t>.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49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4.wmf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5.wmf"/><Relationship Id="rId10" Type="http://schemas.openxmlformats.org/officeDocument/2006/relationships/image" Target="../media/image60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7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21.bin"/><Relationship Id="rId4" Type="http://schemas.openxmlformats.org/officeDocument/2006/relationships/hyperlink" Target="http://www.csie.ntu.edu.tw/~cjlin/papers/guide/data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emf"/><Relationship Id="rId5" Type="http://schemas.openxmlformats.org/officeDocument/2006/relationships/image" Target="../media/image29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2" y="2667000"/>
            <a:ext cx="8839200" cy="2702280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4588/5588</a:t>
            </a:r>
            <a:br>
              <a:rPr lang="en-US" dirty="0"/>
            </a:br>
            <a:r>
              <a:rPr lang="en-US" sz="4900" dirty="0"/>
              <a:t>Machine Learning II</a:t>
            </a:r>
            <a:br>
              <a:rPr lang="en-US" sz="4900" dirty="0"/>
            </a:br>
            <a:br>
              <a:rPr lang="en-US" sz="5300" dirty="0"/>
            </a:b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Chapter 3: Support Vector Machine</a:t>
            </a:r>
            <a:br>
              <a:rPr lang="en-US" sz="4400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60882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8722658" cy="5791200"/>
          </a:xfrm>
        </p:spPr>
        <p:txBody>
          <a:bodyPr/>
          <a:lstStyle/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23921"/>
              </p:ext>
            </p:extLst>
          </p:nvPr>
        </p:nvGraphicFramePr>
        <p:xfrm>
          <a:off x="838200" y="789214"/>
          <a:ext cx="4114800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4" imgW="2857500" imgH="431800" progId="Equation.3">
                  <p:embed/>
                </p:oleObj>
              </mc:Choice>
              <mc:Fallback>
                <p:oleObj name="Equation" r:id="rId4" imgW="2857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89214"/>
                        <a:ext cx="4114800" cy="61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5259"/>
              </p:ext>
            </p:extLst>
          </p:nvPr>
        </p:nvGraphicFramePr>
        <p:xfrm>
          <a:off x="1981199" y="1600200"/>
          <a:ext cx="433493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6" imgW="2438400" imgH="431800" progId="Equation.3">
                  <p:embed/>
                </p:oleObj>
              </mc:Choice>
              <mc:Fallback>
                <p:oleObj name="Equation" r:id="rId6" imgW="2438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1600200"/>
                        <a:ext cx="4334934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95400" y="175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10966"/>
              </p:ext>
            </p:extLst>
          </p:nvPr>
        </p:nvGraphicFramePr>
        <p:xfrm>
          <a:off x="1986578" y="2705100"/>
          <a:ext cx="617304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8" imgW="3022600" imgH="431800" progId="Equation.3">
                  <p:embed/>
                </p:oleObj>
              </mc:Choice>
              <mc:Fallback>
                <p:oleObj name="Equation" r:id="rId8" imgW="30226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578" y="2705100"/>
                        <a:ext cx="6173047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1374"/>
              </p:ext>
            </p:extLst>
          </p:nvPr>
        </p:nvGraphicFramePr>
        <p:xfrm>
          <a:off x="1981199" y="3962400"/>
          <a:ext cx="63889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10" imgW="3263900" imgH="431800" progId="Equation.3">
                  <p:embed/>
                </p:oleObj>
              </mc:Choice>
              <mc:Fallback>
                <p:oleObj name="Equation" r:id="rId10" imgW="3263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962400"/>
                        <a:ext cx="6388947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562100" y="3048000"/>
            <a:ext cx="4190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4207788"/>
            <a:ext cx="533400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=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676934"/>
              </p:ext>
            </p:extLst>
          </p:nvPr>
        </p:nvGraphicFramePr>
        <p:xfrm>
          <a:off x="6817659" y="4953000"/>
          <a:ext cx="1446805" cy="68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12" imgW="965200" imgH="457200" progId="Equation.3">
                  <p:embed/>
                </p:oleObj>
              </mc:Choice>
              <mc:Fallback>
                <p:oleObj name="Equation" r:id="rId12" imgW="965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659" y="4953000"/>
                        <a:ext cx="1446805" cy="687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7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200" b="1" dirty="0"/>
              <a:t>Optimal Separating </a:t>
            </a:r>
            <a:r>
              <a:rPr lang="en-US" sz="3200" b="1" dirty="0" err="1"/>
              <a:t>Hyperplanes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516563"/>
          </a:xfrm>
        </p:spPr>
        <p:txBody>
          <a:bodyPr/>
          <a:lstStyle/>
          <a:p>
            <a:r>
              <a:rPr lang="en-US" dirty="0"/>
              <a:t>Clearly, we can now express the equation as a function of </a:t>
            </a:r>
            <a:r>
              <a:rPr lang="el-GR" i="1" dirty="0">
                <a:cs typeface="Arial"/>
              </a:rPr>
              <a:t>α</a:t>
            </a:r>
            <a:r>
              <a:rPr lang="en-US" baseline="-25000" dirty="0">
                <a:cs typeface="Arial"/>
              </a:rPr>
              <a:t>i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Any simple optimization software can now solve the above eq</a:t>
            </a:r>
            <a:r>
              <a:rPr lang="en-US" baseline="30000" dirty="0"/>
              <a:t>n</a:t>
            </a:r>
            <a:r>
              <a:rPr lang="en-US" dirty="0"/>
              <a:t>.    </a:t>
            </a:r>
          </a:p>
          <a:p>
            <a:r>
              <a:rPr lang="en-US" dirty="0"/>
              <a:t>The solution must satisfy KKT conditions which includes: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1"/>
          <a:stretch/>
        </p:blipFill>
        <p:spPr bwMode="auto">
          <a:xfrm>
            <a:off x="2133600" y="1143001"/>
            <a:ext cx="490989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86"/>
          <a:stretch/>
        </p:blipFill>
        <p:spPr bwMode="auto">
          <a:xfrm>
            <a:off x="5015554" y="1981201"/>
            <a:ext cx="202794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24"/>
          <a:stretch/>
        </p:blipFill>
        <p:spPr bwMode="auto">
          <a:xfrm>
            <a:off x="685800" y="2406651"/>
            <a:ext cx="6934200" cy="83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97"/>
          <a:stretch/>
        </p:blipFill>
        <p:spPr bwMode="auto">
          <a:xfrm>
            <a:off x="2133600" y="4648200"/>
            <a:ext cx="4880456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b="1" dirty="0"/>
              <a:t>Optimal Separating </a:t>
            </a:r>
            <a:r>
              <a:rPr lang="en-US" sz="4000" b="1" dirty="0" err="1"/>
              <a:t>Hyperplanes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914400"/>
            <a:ext cx="8722658" cy="5441950"/>
          </a:xfrm>
        </p:spPr>
        <p:txBody>
          <a:bodyPr/>
          <a:lstStyle/>
          <a:p>
            <a:r>
              <a:rPr lang="en-US" dirty="0"/>
              <a:t>Now from           and    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 From                   , we see that the solution vector β is defined in terms of a linear combination of the support points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- those points defined to be on the boundary of the slab via </a:t>
            </a:r>
            <a:r>
              <a:rPr lang="en-US" i="1" dirty="0"/>
              <a:t>α</a:t>
            </a:r>
            <a:r>
              <a:rPr lang="en-US" i="1" baseline="-25000" dirty="0"/>
              <a:t>i</a:t>
            </a:r>
            <a:r>
              <a:rPr lang="en-US" dirty="0"/>
              <a:t> &gt; 0.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17152"/>
              </p:ext>
            </p:extLst>
          </p:nvPr>
        </p:nvGraphicFramePr>
        <p:xfrm>
          <a:off x="2016791" y="926886"/>
          <a:ext cx="726409" cy="39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4" imgW="419100" imgH="228600" progId="Equation.3">
                  <p:embed/>
                </p:oleObj>
              </mc:Choice>
              <mc:Fallback>
                <p:oleObj name="Equation" r:id="rId4" imgW="419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791" y="926886"/>
                        <a:ext cx="726409" cy="39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07330"/>
              </p:ext>
            </p:extLst>
          </p:nvPr>
        </p:nvGraphicFramePr>
        <p:xfrm>
          <a:off x="3505200" y="926886"/>
          <a:ext cx="2758886" cy="39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6" imgW="1790700" imgH="254000" progId="Equation.3">
                  <p:embed/>
                </p:oleObj>
              </mc:Choice>
              <mc:Fallback>
                <p:oleObj name="Equation" r:id="rId6" imgW="1790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26886"/>
                        <a:ext cx="2758886" cy="39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" r="22739"/>
          <a:stretch/>
        </p:blipFill>
        <p:spPr bwMode="auto">
          <a:xfrm>
            <a:off x="914400" y="1371600"/>
            <a:ext cx="8458199" cy="36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55"/>
          <a:stretch/>
        </p:blipFill>
        <p:spPr bwMode="auto">
          <a:xfrm>
            <a:off x="973762" y="1752600"/>
            <a:ext cx="797749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21300"/>
              </p:ext>
            </p:extLst>
          </p:nvPr>
        </p:nvGraphicFramePr>
        <p:xfrm>
          <a:off x="1573878" y="2100940"/>
          <a:ext cx="14173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0" imgW="888614" imgH="431613" progId="Equation.3">
                  <p:embed/>
                </p:oleObj>
              </mc:Choice>
              <mc:Fallback>
                <p:oleObj name="Equation" r:id="rId10" imgW="888614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878" y="2100940"/>
                        <a:ext cx="141732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29478"/>
            <a:ext cx="3033227" cy="271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95227" y="3629478"/>
            <a:ext cx="4967773" cy="9233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Figure shows the optimal separating </a:t>
            </a:r>
            <a:r>
              <a:rPr lang="en-US" dirty="0" err="1">
                <a:latin typeface="Comic Sans MS" pitchFamily="66" charset="0"/>
              </a:rPr>
              <a:t>hyperplane</a:t>
            </a:r>
            <a:r>
              <a:rPr lang="en-US" dirty="0">
                <a:latin typeface="Comic Sans MS" pitchFamily="66" charset="0"/>
              </a:rPr>
              <a:t> for the toy example; there are </a:t>
            </a:r>
            <a:r>
              <a:rPr lang="en-US" b="1" dirty="0">
                <a:latin typeface="Comic Sans MS" pitchFamily="66" charset="0"/>
              </a:rPr>
              <a:t>three</a:t>
            </a:r>
            <a:r>
              <a:rPr lang="en-US" dirty="0">
                <a:latin typeface="Comic Sans MS" pitchFamily="66" charset="0"/>
              </a:rPr>
              <a:t> support points.</a:t>
            </a:r>
          </a:p>
        </p:txBody>
      </p:sp>
      <p:pic>
        <p:nvPicPr>
          <p:cNvPr id="8235" name="Picture 43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75"/>
          <a:stretch/>
        </p:blipFill>
        <p:spPr bwMode="auto">
          <a:xfrm>
            <a:off x="3889375" y="4854933"/>
            <a:ext cx="5254625" cy="63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9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algn="just"/>
            <a:r>
              <a:rPr lang="en-US" dirty="0"/>
              <a:t>The intuition here is that a </a:t>
            </a:r>
            <a:r>
              <a:rPr lang="en-US" b="1" dirty="0">
                <a:solidFill>
                  <a:srgbClr val="FF0000"/>
                </a:solidFill>
              </a:rPr>
              <a:t>large margin on the training data will lead to good separation on the test data</a:t>
            </a:r>
            <a:r>
              <a:rPr lang="en-US" dirty="0"/>
              <a:t>. The description of the solution in terms of support points seems to suggest that the optimal </a:t>
            </a:r>
            <a:r>
              <a:rPr lang="en-US" dirty="0" err="1"/>
              <a:t>hyperplane</a:t>
            </a:r>
            <a:r>
              <a:rPr lang="en-US" dirty="0"/>
              <a:t> focuses more on the points that count, and is more robust to model misspecification.</a:t>
            </a:r>
          </a:p>
          <a:p>
            <a:pPr algn="just"/>
            <a:r>
              <a:rPr lang="en-US" dirty="0"/>
              <a:t>The LDA solution, on the other hand, depends on all of the data, even points far away from the decision boundary. </a:t>
            </a:r>
          </a:p>
          <a:p>
            <a:pPr algn="just"/>
            <a:r>
              <a:rPr lang="en-US" dirty="0"/>
              <a:t>Note, however, that the identification of these support points required the use of all the data. </a:t>
            </a:r>
          </a:p>
          <a:p>
            <a:pPr algn="just"/>
            <a:r>
              <a:rPr lang="en-US" dirty="0"/>
              <a:t>Of course, if the classes are really Gaussian, then LDA is optimal, and separating </a:t>
            </a:r>
            <a:r>
              <a:rPr lang="en-US" dirty="0" err="1"/>
              <a:t>hyperplanes</a:t>
            </a:r>
            <a:r>
              <a:rPr lang="en-US" dirty="0"/>
              <a:t> will pay a price for focusing on the (noisier) data at the boundaries of the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3" r="44046"/>
          <a:stretch/>
        </p:blipFill>
        <p:spPr bwMode="auto">
          <a:xfrm>
            <a:off x="685800" y="838199"/>
            <a:ext cx="7467600" cy="81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09350"/>
              </p:ext>
            </p:extLst>
          </p:nvPr>
        </p:nvGraphicFramePr>
        <p:xfrm>
          <a:off x="3502152" y="1703614"/>
          <a:ext cx="213969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152" y="1703614"/>
                        <a:ext cx="2139696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54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4129"/>
            <a:ext cx="6705600" cy="667871"/>
          </a:xfrm>
        </p:spPr>
        <p:txBody>
          <a:bodyPr/>
          <a:lstStyle/>
          <a:p>
            <a:br>
              <a:rPr lang="en-US" dirty="0"/>
            </a:br>
            <a:r>
              <a:rPr lang="en-US" sz="5400" b="1" dirty="0"/>
              <a:t>Overlapped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364163"/>
          </a:xfrm>
        </p:spPr>
        <p:txBody>
          <a:bodyPr/>
          <a:lstStyle/>
          <a:p>
            <a:r>
              <a:rPr lang="en-US" dirty="0"/>
              <a:t>One way to deal with the overlap is to still maximize the margin, but allow for some points to be on the wrong side of the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2" y="1600200"/>
            <a:ext cx="3810000" cy="348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9"/>
          <a:stretch/>
        </p:blipFill>
        <p:spPr bwMode="auto">
          <a:xfrm>
            <a:off x="3946072" y="1752600"/>
            <a:ext cx="5175147" cy="130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7967" y="3340976"/>
            <a:ext cx="49824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We can now set our goal to maximize the margin while softly penalizing points that lie on the wrong side of the margin boundary. We therefore minimize: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7" r="22699"/>
          <a:stretch/>
        </p:blipFill>
        <p:spPr bwMode="auto">
          <a:xfrm>
            <a:off x="3429000" y="5334000"/>
            <a:ext cx="4690422" cy="125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5909" y="5503802"/>
            <a:ext cx="100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70C0"/>
                </a:solidFill>
              </a:rPr>
              <a:t>Goal: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550380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 &gt; 0</a:t>
            </a:r>
          </a:p>
        </p:txBody>
      </p:sp>
    </p:spTree>
    <p:extLst>
      <p:ext uri="{BB962C8B-B14F-4D97-AF65-F5344CB8AC3E}">
        <p14:creationId xmlns:p14="http://schemas.microsoft.com/office/powerpoint/2010/main" val="162068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0329"/>
            <a:ext cx="6629400" cy="515471"/>
          </a:xfrm>
        </p:spPr>
        <p:txBody>
          <a:bodyPr/>
          <a:lstStyle/>
          <a:p>
            <a:r>
              <a:rPr lang="en-US" sz="4800" b="1" dirty="0"/>
              <a:t>Overlapped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943600"/>
          </a:xfrm>
        </p:spPr>
        <p:txBody>
          <a:bodyPr/>
          <a:lstStyle/>
          <a:p>
            <a:r>
              <a:rPr lang="en-US" dirty="0"/>
              <a:t>The cost parameter C &gt; 0, controls the trade-off between the slack variable penalty and the margin.</a:t>
            </a:r>
          </a:p>
          <a:p>
            <a:r>
              <a:rPr lang="en-US" dirty="0"/>
              <a:t>The parameter C is similar to regularization parameter.</a:t>
            </a:r>
          </a:p>
          <a:p>
            <a:r>
              <a:rPr lang="en-US" dirty="0"/>
              <a:t>For separable case, C = 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.</a:t>
            </a:r>
          </a:p>
          <a:p>
            <a:r>
              <a:rPr lang="en-US" dirty="0"/>
              <a:t>Anyway the Lagrange (primal) function can be given by: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99617"/>
              </p:ext>
            </p:extLst>
          </p:nvPr>
        </p:nvGraphicFramePr>
        <p:xfrm>
          <a:off x="428522" y="4038600"/>
          <a:ext cx="833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4" imgW="4686300" imgH="431800" progId="Equation.3">
                  <p:embed/>
                </p:oleObj>
              </mc:Choice>
              <mc:Fallback>
                <p:oleObj name="Equation" r:id="rId4" imgW="4686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22" y="4038600"/>
                        <a:ext cx="8331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60"/>
          <a:stretch/>
        </p:blipFill>
        <p:spPr bwMode="auto">
          <a:xfrm>
            <a:off x="2454787" y="4987847"/>
            <a:ext cx="6287729" cy="40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254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400" b="1" dirty="0"/>
              <a:t>Overlapped Classes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143000"/>
            <a:ext cx="8798858" cy="4983163"/>
          </a:xfrm>
        </p:spPr>
        <p:txBody>
          <a:bodyPr/>
          <a:lstStyle/>
          <a:p>
            <a:r>
              <a:rPr lang="en-US" dirty="0"/>
              <a:t>We minimize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w.r.t β, β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. Setting the respective derivatives to zero, we get: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By substituting above equations into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, we obtain the </a:t>
            </a:r>
            <a:r>
              <a:rPr lang="en-US" dirty="0" err="1"/>
              <a:t>Lagrangian</a:t>
            </a:r>
            <a:r>
              <a:rPr lang="en-US" dirty="0"/>
              <a:t> (Wolfe) dual objective function:</a:t>
            </a:r>
          </a:p>
          <a:p>
            <a:r>
              <a:rPr lang="en-US" dirty="0"/>
              <a:t>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01901"/>
              </p:ext>
            </p:extLst>
          </p:nvPr>
        </p:nvGraphicFramePr>
        <p:xfrm>
          <a:off x="3581400" y="1905000"/>
          <a:ext cx="1524000" cy="737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9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524000" cy="7374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61172"/>
              </p:ext>
            </p:extLst>
          </p:nvPr>
        </p:nvGraphicFramePr>
        <p:xfrm>
          <a:off x="3729653" y="2676831"/>
          <a:ext cx="1051232" cy="63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0" name="Equation" r:id="rId6" imgW="710891" imgH="431613" progId="Equation.3">
                  <p:embed/>
                </p:oleObj>
              </mc:Choice>
              <mc:Fallback>
                <p:oleObj name="Equation" r:id="rId6" imgW="71089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653" y="2676831"/>
                        <a:ext cx="1051232" cy="630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9587" b="7420"/>
          <a:stretch/>
        </p:blipFill>
        <p:spPr bwMode="auto">
          <a:xfrm>
            <a:off x="3546987" y="3307570"/>
            <a:ext cx="201499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2"/>
          <a:stretch/>
        </p:blipFill>
        <p:spPr bwMode="auto">
          <a:xfrm>
            <a:off x="2213414" y="4800600"/>
            <a:ext cx="536667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0"/>
          <a:stretch/>
        </p:blipFill>
        <p:spPr bwMode="auto">
          <a:xfrm>
            <a:off x="1450701" y="5881688"/>
            <a:ext cx="689210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475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94129"/>
            <a:ext cx="6400800" cy="820271"/>
          </a:xfrm>
        </p:spPr>
        <p:txBody>
          <a:bodyPr/>
          <a:lstStyle/>
          <a:p>
            <a:r>
              <a:rPr lang="en-US" sz="4800" b="1" dirty="0"/>
              <a:t>Overlapped Classes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441950"/>
          </a:xfrm>
        </p:spPr>
        <p:txBody>
          <a:bodyPr/>
          <a:lstStyle/>
          <a:p>
            <a:r>
              <a:rPr lang="en-US" dirty="0"/>
              <a:t>We have </a:t>
            </a:r>
          </a:p>
          <a:p>
            <a:r>
              <a:rPr lang="en-US" dirty="0"/>
              <a:t>And for KKT we include the followings further: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For the solution of β we can use: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8"/>
          <a:stretch/>
        </p:blipFill>
        <p:spPr bwMode="auto">
          <a:xfrm>
            <a:off x="2057400" y="894735"/>
            <a:ext cx="39529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80"/>
          <a:stretch/>
        </p:blipFill>
        <p:spPr bwMode="auto">
          <a:xfrm>
            <a:off x="2322498" y="2133600"/>
            <a:ext cx="368787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19819"/>
              </p:ext>
            </p:extLst>
          </p:nvPr>
        </p:nvGraphicFramePr>
        <p:xfrm>
          <a:off x="2669661" y="4114800"/>
          <a:ext cx="1371600" cy="69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6" imgW="850531" imgH="431613" progId="Equation.3">
                  <p:embed/>
                </p:oleObj>
              </mc:Choice>
              <mc:Fallback>
                <p:oleObj name="Equation" r:id="rId6" imgW="85053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661" y="4114800"/>
                        <a:ext cx="1371600" cy="693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322498" y="4950542"/>
            <a:ext cx="430057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6399"/>
            <a:ext cx="8001000" cy="968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24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400" b="1" dirty="0"/>
              <a:t>Overlapped Classes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90600"/>
            <a:ext cx="8798858" cy="536575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tuning parameter of this procedure is the cost parameter C.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21582"/>
            <a:ext cx="8077200" cy="140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7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dirty="0"/>
              <a:t>Overlapped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493126" cy="5440363"/>
          </a:xfrm>
        </p:spPr>
        <p:txBody>
          <a:bodyPr/>
          <a:lstStyle/>
          <a:p>
            <a:r>
              <a:rPr lang="en-US" dirty="0"/>
              <a:t>Effect of C for the mixture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3311525" cy="333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257550" cy="328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475" y="5105400"/>
            <a:ext cx="81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The broken lines indicate the margins, where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>
                <a:latin typeface="Arial"/>
                <a:cs typeface="Arial"/>
              </a:rPr>
              <a:t>±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972671"/>
          </a:xfrm>
        </p:spPr>
        <p:txBody>
          <a:bodyPr/>
          <a:lstStyle/>
          <a:p>
            <a:r>
              <a:rPr lang="en-US" dirty="0"/>
              <a:t>SVMs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98859" cy="4953000"/>
          </a:xfrm>
        </p:spPr>
        <p:txBody>
          <a:bodyPr>
            <a:normAutofit/>
          </a:bodyPr>
          <a:lstStyle/>
          <a:p>
            <a:r>
              <a:rPr lang="en-US" dirty="0"/>
              <a:t>Objectives behind SVM’s design</a:t>
            </a:r>
          </a:p>
          <a:p>
            <a:endParaRPr lang="en-US" dirty="0"/>
          </a:p>
          <a:p>
            <a:pPr lvl="1"/>
            <a:r>
              <a:rPr lang="en-US" dirty="0"/>
              <a:t>Identify the best decision boundary (or, class separating </a:t>
            </a:r>
            <a:r>
              <a:rPr lang="en-US" dirty="0" err="1"/>
              <a:t>hyperplane</a:t>
            </a:r>
            <a:r>
              <a:rPr lang="en-US" dirty="0"/>
              <a:t>), i.e. the decision boundary with maximum class margin.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may be no margin for overlapped class boundary; still we adjust the theme of decision boundary with maximum margin.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non-linearly separable classes, we would like to learn to transform the space into a linearly separable space.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7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200" b="1" dirty="0"/>
              <a:t>Support Vector Machines and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3999" cy="5715000"/>
          </a:xfrm>
        </p:spPr>
        <p:txBody>
          <a:bodyPr/>
          <a:lstStyle/>
          <a:p>
            <a:r>
              <a:rPr lang="en-US" dirty="0"/>
              <a:t>The support vector classifier described so far finds </a:t>
            </a:r>
            <a:r>
              <a:rPr lang="en-US" b="1" i="1" dirty="0">
                <a:solidFill>
                  <a:srgbClr val="FF0000"/>
                </a:solidFill>
              </a:rPr>
              <a:t>linear boundaries</a:t>
            </a:r>
            <a:r>
              <a:rPr lang="en-US" b="1" i="1" dirty="0"/>
              <a:t> </a:t>
            </a:r>
            <a:r>
              <a:rPr lang="en-US" dirty="0"/>
              <a:t>in the input feature space.</a:t>
            </a:r>
          </a:p>
          <a:p>
            <a:r>
              <a:rPr lang="en-US" dirty="0"/>
              <a:t>we can make the procedure more flexible by </a:t>
            </a:r>
            <a:r>
              <a:rPr lang="en-US" b="1" dirty="0">
                <a:solidFill>
                  <a:srgbClr val="FF0000"/>
                </a:solidFill>
              </a:rPr>
              <a:t>enlarging the feature space using basis expansions </a:t>
            </a:r>
            <a:r>
              <a:rPr lang="en-US" dirty="0"/>
              <a:t>such as polynomials or splines</a:t>
            </a:r>
          </a:p>
          <a:p>
            <a:r>
              <a:rPr lang="en-US" dirty="0">
                <a:solidFill>
                  <a:srgbClr val="FF0000"/>
                </a:solidFill>
              </a:rPr>
              <a:t>Generally linear boundaries in the enlarged space achieve better training-class separation, and translate to nonlinear boundaries in the original space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an extension of this idea, where the dimension of the enlarged space is allowed to get very large, infinite in some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09600" y="3932902"/>
            <a:ext cx="7696200" cy="16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8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3200" b="1" dirty="0"/>
              <a:t>Computing the SVM for Classification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98859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represent the optimization problem and its solution in a special way that </a:t>
            </a:r>
            <a:r>
              <a:rPr lang="en-US" b="1" dirty="0">
                <a:solidFill>
                  <a:srgbClr val="FF0000"/>
                </a:solidFill>
              </a:rPr>
              <a:t>only involves the input features via inner products</a:t>
            </a:r>
            <a:r>
              <a:rPr lang="en-US" dirty="0"/>
              <a:t>. We do this directly for the </a:t>
            </a:r>
            <a:r>
              <a:rPr lang="en-US" b="1" dirty="0">
                <a:solidFill>
                  <a:srgbClr val="0070C0"/>
                </a:solidFill>
              </a:rPr>
              <a:t>transformed feature vectors </a:t>
            </a:r>
            <a:r>
              <a:rPr lang="en-US" b="1" i="1" dirty="0">
                <a:solidFill>
                  <a:srgbClr val="0070C0"/>
                </a:solidFill>
              </a:rPr>
              <a:t>h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i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r>
              <a:rPr lang="en-US" b="1" dirty="0"/>
              <a:t>.</a:t>
            </a:r>
            <a:r>
              <a:rPr lang="en-US" dirty="0"/>
              <a:t> We then see that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for particular choices of </a:t>
            </a:r>
            <a:r>
              <a:rPr lang="en-US" b="1" i="1" dirty="0">
                <a:solidFill>
                  <a:srgbClr val="FF0000"/>
                </a:solidFill>
              </a:rPr>
              <a:t>h</a:t>
            </a:r>
            <a:r>
              <a:rPr lang="en-US" b="1" dirty="0">
                <a:solidFill>
                  <a:srgbClr val="FF0000"/>
                </a:solidFill>
              </a:rPr>
              <a:t>, these inner products can be computed very cheaply</a:t>
            </a:r>
            <a:r>
              <a:rPr lang="en-US" dirty="0"/>
              <a:t>.</a:t>
            </a:r>
          </a:p>
          <a:p>
            <a:r>
              <a:rPr lang="en-US" dirty="0"/>
              <a:t>Thus, the Lagrange dual function has the form: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the solution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can be written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Given </a:t>
            </a:r>
            <a:r>
              <a:rPr lang="en-US" i="1" dirty="0"/>
              <a:t>α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dirty="0"/>
              <a:t> can be determined by solving </a:t>
            </a:r>
            <a:r>
              <a:rPr lang="en-US" i="1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) = 1 for any (or all) </a:t>
            </a:r>
            <a:r>
              <a:rPr lang="en-US" i="1" dirty="0"/>
              <a:t>x</a:t>
            </a:r>
            <a:r>
              <a:rPr lang="en-US" baseline="-25000" dirty="0"/>
              <a:t>i</a:t>
            </a:r>
            <a:r>
              <a:rPr lang="en-US" dirty="0"/>
              <a:t> for which 0 &lt; </a:t>
            </a:r>
            <a:r>
              <a:rPr lang="en-US" i="1" dirty="0"/>
              <a:t>α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03069"/>
              </p:ext>
            </p:extLst>
          </p:nvPr>
        </p:nvGraphicFramePr>
        <p:xfrm>
          <a:off x="2671916" y="3009900"/>
          <a:ext cx="47396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" name="Equation" r:id="rId4" imgW="2959100" imgH="431800" progId="Equation.3">
                  <p:embed/>
                </p:oleObj>
              </mc:Choice>
              <mc:Fallback>
                <p:oleObj name="Equation" r:id="rId4" imgW="2959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916" y="3009900"/>
                        <a:ext cx="473964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02343"/>
              </p:ext>
            </p:extLst>
          </p:nvPr>
        </p:nvGraphicFramePr>
        <p:xfrm>
          <a:off x="3292576" y="4313819"/>
          <a:ext cx="2193823" cy="41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" name="Equation" r:id="rId6" imgW="1257300" imgH="241300" progId="Equation.3">
                  <p:embed/>
                </p:oleObj>
              </mc:Choice>
              <mc:Fallback>
                <p:oleObj name="Equation" r:id="rId6" imgW="1257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576" y="4313819"/>
                        <a:ext cx="2193823" cy="415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55545"/>
              </p:ext>
            </p:extLst>
          </p:nvPr>
        </p:nvGraphicFramePr>
        <p:xfrm>
          <a:off x="3886200" y="4825265"/>
          <a:ext cx="2590800" cy="66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" name="Equation" r:id="rId8" imgW="1676400" imgH="431800" progId="Equation.3">
                  <p:embed/>
                </p:oleObj>
              </mc:Choice>
              <mc:Fallback>
                <p:oleObj name="Equation" r:id="rId8" imgW="1676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25265"/>
                        <a:ext cx="2590800" cy="66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43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dirty="0"/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22659" cy="5365750"/>
          </a:xfrm>
        </p:spPr>
        <p:txBody>
          <a:bodyPr/>
          <a:lstStyle/>
          <a:p>
            <a:r>
              <a:rPr lang="en-US" dirty="0"/>
              <a:t>Practically, we need not specify the transformation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at all, but require only knowledge of the kernel function, expressed as:</a:t>
            </a:r>
          </a:p>
          <a:p>
            <a:r>
              <a:rPr lang="en-US" dirty="0"/>
              <a:t> 	</a:t>
            </a:r>
          </a:p>
          <a:p>
            <a:pPr lvl="1"/>
            <a:r>
              <a:rPr lang="en-US" dirty="0"/>
              <a:t>that computes inner products in the transformed space.</a:t>
            </a:r>
          </a:p>
          <a:p>
            <a:r>
              <a:rPr lang="en-US" i="1" dirty="0"/>
              <a:t>K</a:t>
            </a:r>
            <a:r>
              <a:rPr lang="en-US" dirty="0"/>
              <a:t> should be a symmetric positive (semi-) definite function</a:t>
            </a:r>
          </a:p>
          <a:p>
            <a:r>
              <a:rPr lang="en-US" dirty="0"/>
              <a:t>Some popular choices for </a:t>
            </a:r>
            <a:r>
              <a:rPr lang="en-US" i="1" dirty="0"/>
              <a:t>K</a:t>
            </a:r>
            <a:r>
              <a:rPr lang="en-US" dirty="0"/>
              <a:t> in the SVM literature are:</a:t>
            </a:r>
          </a:p>
          <a:p>
            <a:pPr lvl="1"/>
            <a:r>
              <a:rPr lang="en-US" dirty="0"/>
              <a:t>	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58954"/>
              </p:ext>
            </p:extLst>
          </p:nvPr>
        </p:nvGraphicFramePr>
        <p:xfrm>
          <a:off x="3318933" y="1858297"/>
          <a:ext cx="25061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Equation" r:id="rId4" imgW="1409088" imgH="253890" progId="Equation.3">
                  <p:embed/>
                </p:oleObj>
              </mc:Choice>
              <mc:Fallback>
                <p:oleObj name="Equation" r:id="rId4" imgW="1409088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933" y="1858297"/>
                        <a:ext cx="2506133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26"/>
          <a:stretch/>
        </p:blipFill>
        <p:spPr bwMode="auto">
          <a:xfrm>
            <a:off x="1600200" y="4009102"/>
            <a:ext cx="6485494" cy="943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69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4129"/>
            <a:ext cx="4836459" cy="667871"/>
          </a:xfrm>
        </p:spPr>
        <p:txBody>
          <a:bodyPr/>
          <a:lstStyle/>
          <a:p>
            <a:r>
              <a:rPr lang="en-US" sz="4800" dirty="0"/>
              <a:t>Kernel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/>
          <a:lstStyle/>
          <a:p>
            <a:r>
              <a:rPr lang="en-US" dirty="0"/>
              <a:t>Consider for example a feature space with two inputs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and a polynomial kernel of degree 2:</a:t>
            </a:r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0"/>
          <a:stretch/>
        </p:blipFill>
        <p:spPr bwMode="auto">
          <a:xfrm>
            <a:off x="914400" y="1479755"/>
            <a:ext cx="731233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398"/>
            <a:ext cx="8189259" cy="125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73"/>
          <a:stretch/>
        </p:blipFill>
        <p:spPr bwMode="auto">
          <a:xfrm>
            <a:off x="3328372" y="6292799"/>
            <a:ext cx="2005628" cy="342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077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364163"/>
          </a:xfrm>
        </p:spPr>
        <p:txBody>
          <a:bodyPr/>
          <a:lstStyle/>
          <a:p>
            <a:r>
              <a:rPr lang="en-US" dirty="0"/>
              <a:t>Therefore, in terms of </a:t>
            </a:r>
            <a:r>
              <a:rPr lang="en-US" i="1" dirty="0"/>
              <a:t>h</a:t>
            </a:r>
            <a:r>
              <a:rPr lang="en-US" dirty="0"/>
              <a:t> we can write: </a:t>
            </a:r>
          </a:p>
          <a:p>
            <a:r>
              <a:rPr lang="en-US" dirty="0"/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  So, we write: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94129"/>
            <a:ext cx="4836459" cy="667871"/>
          </a:xfrm>
        </p:spPr>
        <p:txBody>
          <a:bodyPr/>
          <a:lstStyle/>
          <a:p>
            <a:r>
              <a:rPr lang="en-US" sz="4800" dirty="0"/>
              <a:t>Kernel function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5"/>
          <a:stretch/>
        </p:blipFill>
        <p:spPr bwMode="auto">
          <a:xfrm>
            <a:off x="1676400" y="1295400"/>
            <a:ext cx="5141259" cy="346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85172"/>
              </p:ext>
            </p:extLst>
          </p:nvPr>
        </p:nvGraphicFramePr>
        <p:xfrm>
          <a:off x="2847975" y="5193335"/>
          <a:ext cx="3324225" cy="8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name="Equation" r:id="rId5" imgW="1727200" imgH="431800" progId="Equation.3">
                  <p:embed/>
                </p:oleObj>
              </mc:Choice>
              <mc:Fallback>
                <p:oleObj name="Equation" r:id="rId5" imgW="1727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193335"/>
                        <a:ext cx="3324225" cy="826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09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4129"/>
            <a:ext cx="5943600" cy="820271"/>
          </a:xfrm>
        </p:spPr>
        <p:txBody>
          <a:bodyPr/>
          <a:lstStyle/>
          <a:p>
            <a:r>
              <a:rPr lang="en-US" sz="5400" dirty="0"/>
              <a:t>Kernel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562600"/>
          </a:xfrm>
        </p:spPr>
        <p:txBody>
          <a:bodyPr/>
          <a:lstStyle/>
          <a:p>
            <a:r>
              <a:rPr lang="en-US" dirty="0"/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33296"/>
            <a:ext cx="8265459" cy="107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606675"/>
            <a:ext cx="8359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762000"/>
            <a:ext cx="8875058" cy="5364163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94129"/>
            <a:ext cx="5943600" cy="820271"/>
          </a:xfrm>
        </p:spPr>
        <p:txBody>
          <a:bodyPr/>
          <a:lstStyle/>
          <a:p>
            <a:r>
              <a:rPr lang="en-US" sz="5400" dirty="0"/>
              <a:t>Kernel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1" y="5334000"/>
            <a:ext cx="887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what are the parameters to be tuned or, value of the parameter to be predicted while using SVM with RBF for classification problem?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30" y="6126163"/>
            <a:ext cx="8875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Ans</a:t>
            </a:r>
            <a:r>
              <a:rPr lang="en-US" dirty="0"/>
              <a:t>: </a:t>
            </a:r>
            <a:r>
              <a:rPr lang="en-US" b="1" dirty="0"/>
              <a:t>C</a:t>
            </a:r>
            <a:r>
              <a:rPr lang="en-US" dirty="0"/>
              <a:t> (from SVM) and </a:t>
            </a:r>
            <a:r>
              <a:rPr lang="en-US" sz="2800" b="1" i="1" dirty="0"/>
              <a:t>γ</a:t>
            </a:r>
            <a:r>
              <a:rPr lang="en-US" dirty="0">
                <a:latin typeface="Arial"/>
                <a:cs typeface="Arial"/>
              </a:rPr>
              <a:t> (from RBF).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0600"/>
            <a:ext cx="7649119" cy="42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458"/>
            <a:ext cx="8841658" cy="820271"/>
          </a:xfrm>
        </p:spPr>
        <p:txBody>
          <a:bodyPr/>
          <a:lstStyle/>
          <a:p>
            <a:r>
              <a:rPr lang="en-US" sz="4400" dirty="0"/>
              <a:t>Impact of Kernel functions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2226"/>
            <a:ext cx="3792270" cy="385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81" y="822729"/>
            <a:ext cx="3810000" cy="388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7574" y="471025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                                                                             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44" y="5226941"/>
            <a:ext cx="8722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(a) 4th degree polynomial kernel is used</a:t>
            </a:r>
          </a:p>
          <a:p>
            <a:r>
              <a:rPr lang="en-US" dirty="0"/>
              <a:t>   (b) a radial basis kernel (with </a:t>
            </a:r>
            <a:r>
              <a:rPr lang="en-US" i="1" dirty="0"/>
              <a:t>γ</a:t>
            </a:r>
            <a:r>
              <a:rPr lang="en-US" dirty="0"/>
              <a:t> = 1) is used, having lower test error. </a:t>
            </a:r>
          </a:p>
          <a:p>
            <a:endParaRPr lang="en-US" dirty="0"/>
          </a:p>
          <a:p>
            <a:r>
              <a:rPr lang="en-US" dirty="0"/>
              <a:t>In each case </a:t>
            </a:r>
            <a:r>
              <a:rPr lang="en-US" i="1" dirty="0"/>
              <a:t>C</a:t>
            </a:r>
            <a:r>
              <a:rPr lang="en-US" dirty="0"/>
              <a:t> was tuned to approximately achieve the best test error performance, and </a:t>
            </a:r>
            <a:r>
              <a:rPr lang="en-US" i="1" dirty="0"/>
              <a:t>C</a:t>
            </a:r>
            <a:r>
              <a:rPr lang="en-US" dirty="0"/>
              <a:t> = 1 worked well in both cases.</a:t>
            </a:r>
          </a:p>
        </p:txBody>
      </p:sp>
    </p:spTree>
    <p:extLst>
      <p:ext uri="{BB962C8B-B14F-4D97-AF65-F5344CB8AC3E}">
        <p14:creationId xmlns:p14="http://schemas.microsoft.com/office/powerpoint/2010/main" val="425492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b="1" dirty="0"/>
              <a:t>Constructing Kernels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440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Self-read the details from the lecture notes (page ~17 to 20):</a:t>
            </a:r>
          </a:p>
          <a:p>
            <a:r>
              <a:rPr lang="en-US" dirty="0"/>
              <a:t> One powerful technique for constructing new kernels is to build them out of simpler kernels as building blocks.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5"/>
          <a:stretch/>
        </p:blipFill>
        <p:spPr bwMode="auto">
          <a:xfrm>
            <a:off x="456266" y="2135767"/>
            <a:ext cx="8189260" cy="30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19"/>
          <a:stretch/>
        </p:blipFill>
        <p:spPr bwMode="auto">
          <a:xfrm>
            <a:off x="172117" y="2809919"/>
            <a:ext cx="3406928" cy="3346473"/>
          </a:xfrm>
          <a:prstGeom prst="rect">
            <a:avLst/>
          </a:prstGeom>
          <a:noFill/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6" name="Picture 1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99"/>
          <a:stretch/>
        </p:blipFill>
        <p:spPr bwMode="auto">
          <a:xfrm>
            <a:off x="3296265" y="3261601"/>
            <a:ext cx="5674659" cy="238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94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400" b="1" dirty="0"/>
              <a:t>Multi-Class SVM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8258"/>
            <a:ext cx="8798858" cy="5943600"/>
          </a:xfrm>
        </p:spPr>
        <p:txBody>
          <a:bodyPr/>
          <a:lstStyle/>
          <a:p>
            <a:r>
              <a:rPr lang="en-US" sz="2000" dirty="0"/>
              <a:t>The support vector machine is fundamentally a two-class classifier.</a:t>
            </a:r>
          </a:p>
          <a:p>
            <a:r>
              <a:rPr lang="en-US" sz="2000" i="1" dirty="0"/>
              <a:t>For multiclass, one-versus-all</a:t>
            </a:r>
            <a:r>
              <a:rPr lang="en-US" sz="2000" dirty="0"/>
              <a:t> or </a:t>
            </a:r>
            <a:r>
              <a:rPr lang="en-US" sz="2000" i="1" dirty="0"/>
              <a:t>one-versus-the-rest</a:t>
            </a:r>
            <a:r>
              <a:rPr lang="en-US" sz="2000" dirty="0"/>
              <a:t> approach is commonly used. We construct </a:t>
            </a:r>
            <a:r>
              <a:rPr lang="en-US" sz="2000" i="1" dirty="0"/>
              <a:t>K</a:t>
            </a:r>
            <a:r>
              <a:rPr lang="en-US" sz="2000" dirty="0"/>
              <a:t> separate SVMs, where </a:t>
            </a:r>
            <a:r>
              <a:rPr lang="en-US" sz="2000" i="1" dirty="0" err="1"/>
              <a:t>k</a:t>
            </a:r>
            <a:r>
              <a:rPr lang="en-US" sz="2000" baseline="30000" dirty="0" err="1"/>
              <a:t>th</a:t>
            </a:r>
            <a:r>
              <a:rPr lang="en-US" sz="2000" dirty="0"/>
              <a:t> model </a:t>
            </a:r>
            <a:r>
              <a:rPr lang="en-US" sz="2000" i="1" dirty="0" err="1"/>
              <a:t>y</a:t>
            </a:r>
            <a:r>
              <a:rPr lang="en-US" sz="2000" baseline="-25000" dirty="0" err="1"/>
              <a:t>k</a:t>
            </a:r>
            <a:r>
              <a:rPr lang="en-US" sz="2000" dirty="0"/>
              <a:t>(</a:t>
            </a:r>
            <a:r>
              <a:rPr lang="en-US" sz="2000" b="1" dirty="0"/>
              <a:t>x</a:t>
            </a:r>
            <a:r>
              <a:rPr lang="en-US" sz="2000" dirty="0"/>
              <a:t>) is trained using the data from class </a:t>
            </a:r>
            <a:r>
              <a:rPr lang="en-US" sz="2000" i="1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as the positive example and the data from the remaining (</a:t>
            </a:r>
            <a:r>
              <a:rPr lang="en-US" sz="2000" i="1" dirty="0"/>
              <a:t>K-1</a:t>
            </a:r>
            <a:r>
              <a:rPr lang="en-US" sz="2000" dirty="0"/>
              <a:t>) classes as the negative examples.</a:t>
            </a:r>
          </a:p>
          <a:p>
            <a:pPr lvl="1"/>
            <a:r>
              <a:rPr lang="en-US" sz="1800" dirty="0"/>
              <a:t>Unfortunately, this heuristic approach may </a:t>
            </a:r>
            <a:r>
              <a:rPr lang="en-US" sz="1800" u="sng" dirty="0"/>
              <a:t>suffer from the problem that the different classifiers were trained on different tasks</a:t>
            </a:r>
            <a:r>
              <a:rPr lang="en-US" sz="1800" dirty="0"/>
              <a:t>, and </a:t>
            </a:r>
            <a:r>
              <a:rPr lang="en-US" sz="1800" u="sng" dirty="0"/>
              <a:t>there is no guarantee that the real valued quantities </a:t>
            </a:r>
            <a:r>
              <a:rPr lang="en-US" sz="1800" i="1" u="sng" dirty="0" err="1"/>
              <a:t>y</a:t>
            </a:r>
            <a:r>
              <a:rPr lang="en-US" sz="1800" u="sng" baseline="-25000" dirty="0" err="1"/>
              <a:t>k</a:t>
            </a:r>
            <a:r>
              <a:rPr lang="en-US" sz="1800" u="sng" dirty="0"/>
              <a:t>(</a:t>
            </a:r>
            <a:r>
              <a:rPr lang="en-US" sz="1800" b="1" u="sng" dirty="0"/>
              <a:t>x</a:t>
            </a:r>
            <a:r>
              <a:rPr lang="en-US" sz="1800" u="sng" dirty="0"/>
              <a:t>) for different classifiers will have appropriate scales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Also, if training sets are imbalanced: For instance, if we have ten classes each with equal numbers of training data points, then the individual classifiers are trained on data sets comprising 90% negative examples and only 10% positive examples.</a:t>
            </a:r>
          </a:p>
          <a:p>
            <a:pPr lvl="1"/>
            <a:r>
              <a:rPr lang="en-US" dirty="0"/>
              <a:t>Solution: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5"/>
          <a:stretch/>
        </p:blipFill>
        <p:spPr bwMode="auto">
          <a:xfrm>
            <a:off x="2133600" y="5270015"/>
            <a:ext cx="6324600" cy="107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06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30" y="94128"/>
            <a:ext cx="8147051" cy="515471"/>
          </a:xfrm>
        </p:spPr>
        <p:txBody>
          <a:bodyPr/>
          <a:lstStyle/>
          <a:p>
            <a:r>
              <a:rPr lang="en-US" sz="3600" dirty="0"/>
              <a:t>  Various Boundaries </a:t>
            </a:r>
            <a:r>
              <a:rPr lang="en-US" sz="2800" dirty="0"/>
              <a:t>(for Cancer Data)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4027"/>
            <a:ext cx="390322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008" y="2971800"/>
            <a:ext cx="32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Reg. with Indicator Fn</a:t>
            </a:r>
            <a:r>
              <a:rPr lang="en-US" dirty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78" y="533400"/>
            <a:ext cx="3792978" cy="302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6" y="3608227"/>
            <a:ext cx="4128610" cy="330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57800" y="2971800"/>
            <a:ext cx="10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LDA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7700" y="6171684"/>
            <a:ext cx="103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QDA</a:t>
            </a:r>
            <a:endParaRPr lang="en-US" dirty="0"/>
          </a:p>
        </p:txBody>
      </p:sp>
      <p:pic>
        <p:nvPicPr>
          <p:cNvPr id="70658" name="Picture 2" descr="Logistic_regression_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1" t="2856" r="5714" b="2856"/>
          <a:stretch>
            <a:fillRect/>
          </a:stretch>
        </p:blipFill>
        <p:spPr bwMode="auto">
          <a:xfrm>
            <a:off x="4855856" y="3608227"/>
            <a:ext cx="3886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84015" y="6171684"/>
            <a:ext cx="198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Logistic  Reg.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9412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533367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400" b="1" dirty="0" err="1"/>
              <a:t>MultiClass</a:t>
            </a:r>
            <a:r>
              <a:rPr lang="en-US" sz="4400" b="1" dirty="0"/>
              <a:t> SVM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685800"/>
            <a:ext cx="8875058" cy="5670550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Also, this approach may suffer like </a:t>
            </a:r>
            <a:r>
              <a:rPr lang="en-US" i="1" dirty="0"/>
              <a:t>one-versus-the-rest</a:t>
            </a:r>
            <a:r>
              <a:rPr lang="en-US" dirty="0"/>
              <a:t> approach sometimes.</a:t>
            </a:r>
          </a:p>
          <a:p>
            <a:r>
              <a:rPr lang="en-US" dirty="0"/>
              <a:t>Also, for large </a:t>
            </a:r>
            <a:r>
              <a:rPr lang="en-US" i="1" dirty="0"/>
              <a:t>K</a:t>
            </a:r>
            <a:r>
              <a:rPr lang="en-US" dirty="0"/>
              <a:t> this approach requires significantly more training time than the one-versus-the-rest approach. </a:t>
            </a:r>
          </a:p>
          <a:p>
            <a:r>
              <a:rPr lang="en-US" dirty="0"/>
              <a:t>Some improvement has been done for </a:t>
            </a:r>
            <a:r>
              <a:rPr lang="en-US" i="1" dirty="0"/>
              <a:t>one-versus-one</a:t>
            </a:r>
            <a:r>
              <a:rPr lang="en-US" dirty="0"/>
              <a:t>. </a:t>
            </a:r>
            <a:r>
              <a:rPr lang="en-US" i="1" dirty="0"/>
              <a:t>See </a:t>
            </a:r>
            <a:r>
              <a:rPr lang="en-US" i="1" dirty="0" err="1"/>
              <a:t>Dietterich</a:t>
            </a:r>
            <a:r>
              <a:rPr lang="en-US" i="1" dirty="0"/>
              <a:t> and </a:t>
            </a:r>
            <a:r>
              <a:rPr lang="en-US" i="1" dirty="0" err="1"/>
              <a:t>Bakiri</a:t>
            </a:r>
            <a:r>
              <a:rPr lang="en-US" i="1" dirty="0"/>
              <a:t> (1995), </a:t>
            </a:r>
            <a:r>
              <a:rPr lang="en-US" i="1" dirty="0" err="1"/>
              <a:t>Allwein</a:t>
            </a:r>
            <a:r>
              <a:rPr lang="en-US" i="1" dirty="0"/>
              <a:t> et al. (2000).</a:t>
            </a:r>
            <a:endParaRPr lang="en-US" dirty="0"/>
          </a:p>
          <a:p>
            <a:r>
              <a:rPr lang="en-US" dirty="0"/>
              <a:t> The application of SVMs to multiclass classification problems </a:t>
            </a:r>
            <a:r>
              <a:rPr lang="en-US" b="1" dirty="0">
                <a:solidFill>
                  <a:srgbClr val="FF0000"/>
                </a:solidFill>
              </a:rPr>
              <a:t>remains an open issue.</a:t>
            </a:r>
          </a:p>
          <a:p>
            <a:r>
              <a:rPr lang="en-US" dirty="0"/>
              <a:t>In practice the </a:t>
            </a:r>
            <a:r>
              <a:rPr lang="en-US" i="1" dirty="0"/>
              <a:t>one-versus-the-rest</a:t>
            </a:r>
            <a:r>
              <a:rPr lang="en-US" dirty="0"/>
              <a:t> approach is the most widely used in spite the mentioned limitations.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37"/>
          <a:stretch/>
        </p:blipFill>
        <p:spPr bwMode="auto">
          <a:xfrm>
            <a:off x="498474" y="768687"/>
            <a:ext cx="8645526" cy="76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58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Optional reading</a:t>
            </a:r>
            <a:r>
              <a:rPr lang="en-US" dirty="0"/>
              <a:t>: </a:t>
            </a:r>
            <a:r>
              <a:rPr lang="en-US" b="1" i="1" dirty="0"/>
              <a:t>Support Vector Machines for Regression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3200" i="1" dirty="0"/>
              <a:t>Next we will study the usage of LIBSVM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20271"/>
          </a:xfrm>
        </p:spPr>
        <p:txBody>
          <a:bodyPr/>
          <a:lstStyle/>
          <a:p>
            <a:r>
              <a:rPr lang="en-US" dirty="0"/>
              <a:t>Usage of LIBSVM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990599"/>
            <a:ext cx="8646458" cy="5730875"/>
          </a:xfrm>
        </p:spPr>
        <p:txBody>
          <a:bodyPr>
            <a:normAutofit/>
          </a:bodyPr>
          <a:lstStyle/>
          <a:p>
            <a:r>
              <a:rPr lang="en-US" dirty="0"/>
              <a:t>We will mostly be discussing the following problem characteristics and performance comparisons.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In general the following 4 kernel are suggested;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Here, </a:t>
            </a:r>
            <a:r>
              <a:rPr lang="en-US" sz="1600" dirty="0">
                <a:cs typeface="Arial"/>
              </a:rPr>
              <a:t>Ɣ</a:t>
            </a:r>
            <a:r>
              <a:rPr lang="en-US" sz="1600" dirty="0"/>
              <a:t>, </a:t>
            </a:r>
            <a:r>
              <a:rPr lang="en-US" sz="1600" i="1" dirty="0"/>
              <a:t>r</a:t>
            </a:r>
            <a:r>
              <a:rPr lang="en-US" sz="1600" dirty="0"/>
              <a:t>, and </a:t>
            </a:r>
            <a:r>
              <a:rPr lang="en-US" sz="1600" i="1" dirty="0"/>
              <a:t>d</a:t>
            </a:r>
            <a:r>
              <a:rPr lang="en-US" sz="1600" dirty="0"/>
              <a:t> are kernel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48" y="4114800"/>
            <a:ext cx="6488160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0" y="1752600"/>
            <a:ext cx="794519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133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609600"/>
            <a:ext cx="8722658" cy="5943600"/>
          </a:xfrm>
        </p:spPr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4"/>
              </a:rPr>
              <a:t>http://www.csie.ntu.edu.tw/~cjlin/papers/guide/data/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Steps to follow:</a:t>
            </a:r>
          </a:p>
          <a:p>
            <a:pPr lvl="1"/>
            <a:r>
              <a:rPr lang="en-US" dirty="0"/>
              <a:t>Transform data to the format of an SVM package</a:t>
            </a:r>
          </a:p>
          <a:p>
            <a:pPr lvl="1"/>
            <a:r>
              <a:rPr lang="en-US" dirty="0"/>
              <a:t>Conduct simple scaling on the data</a:t>
            </a:r>
          </a:p>
          <a:p>
            <a:pPr lvl="1"/>
            <a:r>
              <a:rPr lang="en-US" dirty="0"/>
              <a:t>Consider the RBF kernel </a:t>
            </a:r>
            <a:r>
              <a:rPr lang="en-US" b="1" dirty="0"/>
              <a:t>K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; </a:t>
            </a:r>
            <a:r>
              <a:rPr lang="en-US" i="1" dirty="0"/>
              <a:t>y</a:t>
            </a:r>
            <a:r>
              <a:rPr lang="en-US" dirty="0"/>
              <a:t>) = </a:t>
            </a:r>
          </a:p>
          <a:p>
            <a:pPr lvl="1"/>
            <a:r>
              <a:rPr lang="en-US" dirty="0"/>
              <a:t>Use cross-validation to find the best parameter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sz="2600" b="1" dirty="0">
                <a:sym typeface="Symbol"/>
              </a:rPr>
              <a:t></a:t>
            </a:r>
            <a:endParaRPr lang="en-US" dirty="0"/>
          </a:p>
          <a:p>
            <a:pPr lvl="1"/>
            <a:r>
              <a:rPr lang="en-US" dirty="0"/>
              <a:t>Use the best parameter C and </a:t>
            </a:r>
            <a:r>
              <a:rPr lang="en-US" sz="2600" b="1" dirty="0">
                <a:sym typeface="Symbol"/>
              </a:rPr>
              <a:t></a:t>
            </a:r>
            <a:r>
              <a:rPr lang="en-US" dirty="0"/>
              <a:t> to train the whole training set</a:t>
            </a:r>
          </a:p>
          <a:p>
            <a:pPr lvl="1"/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44233"/>
              </p:ext>
            </p:extLst>
          </p:nvPr>
        </p:nvGraphicFramePr>
        <p:xfrm>
          <a:off x="5126472" y="4114800"/>
          <a:ext cx="17319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Equation" r:id="rId5" imgW="990360" imgH="279360" progId="Equation.3">
                  <p:embed/>
                </p:oleObj>
              </mc:Choice>
              <mc:Fallback>
                <p:oleObj name="Equation" r:id="rId5" imgW="99036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472" y="4114800"/>
                        <a:ext cx="173196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529265" cy="158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51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600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30275"/>
            <a:ext cx="8798858" cy="5308293"/>
          </a:xfrm>
        </p:spPr>
        <p:txBody>
          <a:bodyPr/>
          <a:lstStyle/>
          <a:p>
            <a:r>
              <a:rPr lang="en-US" dirty="0"/>
              <a:t>SVM requires that each data instance is represented as a vector of real numbers.</a:t>
            </a:r>
          </a:p>
          <a:p>
            <a:r>
              <a:rPr lang="en-US" dirty="0"/>
              <a:t>Hence, if there are categorical attributes, we first have to convert them into numeric data. </a:t>
            </a:r>
          </a:p>
          <a:p>
            <a:r>
              <a:rPr lang="en-US" dirty="0"/>
              <a:t>It is recommended to use </a:t>
            </a:r>
            <a:r>
              <a:rPr lang="en-US" i="1" dirty="0"/>
              <a:t>m</a:t>
            </a:r>
            <a:r>
              <a:rPr lang="en-US" dirty="0"/>
              <a:t> numbers to represent an m-category attribute. Only one of the </a:t>
            </a:r>
            <a:r>
              <a:rPr lang="en-US" i="1" dirty="0"/>
              <a:t>m</a:t>
            </a:r>
            <a:r>
              <a:rPr lang="en-US" dirty="0"/>
              <a:t> numbers is one, and others are zero.</a:t>
            </a:r>
          </a:p>
          <a:p>
            <a:pPr marL="0" indent="0">
              <a:buNone/>
            </a:pPr>
            <a:r>
              <a:rPr lang="en-US" sz="900" dirty="0"/>
              <a:t> </a:t>
            </a:r>
          </a:p>
          <a:p>
            <a:pPr lvl="1"/>
            <a:r>
              <a:rPr lang="en-US" dirty="0"/>
              <a:t>For example, a three-category attribute such as {red, green, blue} can be represented as (0,0,1), (0,1,0), and (1,0,0). </a:t>
            </a:r>
          </a:p>
          <a:p>
            <a:pPr marL="457200" lvl="1" indent="0">
              <a:buNone/>
            </a:pPr>
            <a:endParaRPr lang="en-US" sz="600" dirty="0"/>
          </a:p>
          <a:p>
            <a:pPr lvl="1"/>
            <a:r>
              <a:rPr lang="en-US" dirty="0"/>
              <a:t>Experience says that if the number of values in an attribute is not too large, this coding might be more stable than using a single number.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Scaling</a:t>
            </a:r>
            <a:r>
              <a:rPr lang="en-US" dirty="0"/>
              <a:t> before applying SVM is </a:t>
            </a:r>
            <a:r>
              <a:rPr lang="en-US" dirty="0">
                <a:solidFill>
                  <a:srgbClr val="FF0000"/>
                </a:solidFill>
              </a:rPr>
              <a:t>very important</a:t>
            </a:r>
            <a:r>
              <a:rPr lang="en-US" dirty="0"/>
              <a:t>.</a:t>
            </a:r>
          </a:p>
          <a:p>
            <a:r>
              <a:rPr lang="en-US" dirty="0"/>
              <a:t>The main advantage of scaling is to avoid attributes in </a:t>
            </a:r>
            <a:r>
              <a:rPr lang="en-US" dirty="0">
                <a:solidFill>
                  <a:srgbClr val="FF0000"/>
                </a:solidFill>
              </a:rPr>
              <a:t>greater numeric ranges dominating those in smaller numeric</a:t>
            </a:r>
            <a:r>
              <a:rPr lang="en-US" dirty="0"/>
              <a:t> ranges. </a:t>
            </a:r>
          </a:p>
          <a:p>
            <a:r>
              <a:rPr lang="en-US" dirty="0"/>
              <a:t>Another advantage is to </a:t>
            </a:r>
            <a:r>
              <a:rPr lang="en-US" dirty="0">
                <a:solidFill>
                  <a:srgbClr val="FF0000"/>
                </a:solidFill>
              </a:rPr>
              <a:t>avoid numerical difficulties</a:t>
            </a:r>
            <a:r>
              <a:rPr lang="en-US" dirty="0"/>
              <a:t> during the calculation. Because kernel values usually depend on the </a:t>
            </a:r>
            <a:r>
              <a:rPr lang="en-US" dirty="0">
                <a:solidFill>
                  <a:srgbClr val="0070C0"/>
                </a:solidFill>
              </a:rPr>
              <a:t>inner products</a:t>
            </a:r>
            <a:r>
              <a:rPr lang="en-US" dirty="0"/>
              <a:t> of feature vectors, e.g. the linear kernel and the polynomial kernel, large attribute values might cause numerical problems. </a:t>
            </a:r>
          </a:p>
          <a:p>
            <a:r>
              <a:rPr lang="en-US" dirty="0"/>
              <a:t>Linearly scaling each attribute to the range [-1, +1] or [0, 1] is recommended.</a:t>
            </a:r>
          </a:p>
          <a:p>
            <a:r>
              <a:rPr lang="en-US" dirty="0"/>
              <a:t>Use the same scale for both the training and the testing data. Assume, we scaled the first attribute of training data from  </a:t>
            </a:r>
            <a:r>
              <a:rPr lang="en-US" dirty="0">
                <a:solidFill>
                  <a:srgbClr val="FF0000"/>
                </a:solidFill>
              </a:rPr>
              <a:t>[-10, +10] to [-1, +1]</a:t>
            </a:r>
            <a:r>
              <a:rPr lang="en-US" dirty="0"/>
              <a:t>. If the first attribute of testing data lies in the range </a:t>
            </a:r>
            <a:r>
              <a:rPr lang="en-US" dirty="0">
                <a:solidFill>
                  <a:srgbClr val="FF0000"/>
                </a:solidFill>
              </a:rPr>
              <a:t>[-11, +8]</a:t>
            </a:r>
            <a:r>
              <a:rPr lang="en-US" dirty="0"/>
              <a:t>, we must scale the testing data to </a:t>
            </a:r>
            <a:r>
              <a:rPr lang="en-US" dirty="0">
                <a:solidFill>
                  <a:srgbClr val="FF0000"/>
                </a:solidFill>
              </a:rPr>
              <a:t>[-1.1, +0.8]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28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000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875059" cy="5334000"/>
          </a:xfrm>
        </p:spPr>
        <p:txBody>
          <a:bodyPr/>
          <a:lstStyle/>
          <a:p>
            <a:r>
              <a:rPr lang="en-US" dirty="0"/>
              <a:t>In general, the RBF kernel is a reasonable first choice. </a:t>
            </a:r>
          </a:p>
          <a:p>
            <a:pPr lvl="1"/>
            <a:r>
              <a:rPr lang="en-US" dirty="0"/>
              <a:t>This kernel nonlinearly maps samples into a higher dimensional space. So it, unlike the linear kernel, can handle the case when the relation between class labels and attributes is nonlinear. </a:t>
            </a:r>
          </a:p>
          <a:p>
            <a:pPr lvl="1"/>
            <a:r>
              <a:rPr lang="en-US" dirty="0"/>
              <a:t>Furthermore, the linear kernel is a special case of RBF.</a:t>
            </a:r>
          </a:p>
          <a:p>
            <a:pPr lvl="1"/>
            <a:r>
              <a:rPr lang="en-US" dirty="0"/>
              <a:t>In addition, the sigmoid kernel behaves like RBF for certain parameters (Lin and Lin, 2003).</a:t>
            </a:r>
          </a:p>
          <a:p>
            <a:r>
              <a:rPr lang="en-US" dirty="0"/>
              <a:t>The second reason is the number of parameters which influences the complexity of model selection. The polynomial kernel has more parameters than the RBF kernel.</a:t>
            </a:r>
          </a:p>
          <a:p>
            <a:r>
              <a:rPr lang="en-US" dirty="0"/>
              <a:t>Finally, the RBF kernel has fewer numerical difficulties.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sz="4000" dirty="0"/>
              <a:t>Cross-validation and Grid-Search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715000"/>
          </a:xfrm>
        </p:spPr>
        <p:txBody>
          <a:bodyPr/>
          <a:lstStyle/>
          <a:p>
            <a:r>
              <a:rPr lang="en-US" dirty="0"/>
              <a:t>For RBF we need to find the best set of (C, </a:t>
            </a:r>
            <a:r>
              <a:rPr lang="en-US" dirty="0">
                <a:cs typeface="Arial"/>
              </a:rPr>
              <a:t>Ɣ). </a:t>
            </a:r>
          </a:p>
          <a:p>
            <a:r>
              <a:rPr lang="en-US" dirty="0"/>
              <a:t>A “grid-search" on C and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 using cross-validation. Various pairs of (C,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) values are tried and the one with the best cross-validation accuracy is picked or, recommended. </a:t>
            </a:r>
          </a:p>
          <a:p>
            <a:r>
              <a:rPr lang="en-US" dirty="0"/>
              <a:t>It is found that trying exponentially growing sequences of C and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 is a practical method to identify good parameters (for example, C = 2</a:t>
            </a:r>
            <a:r>
              <a:rPr lang="en-US" baseline="30000" dirty="0"/>
              <a:t>-5</a:t>
            </a:r>
            <a:r>
              <a:rPr lang="en-US" dirty="0"/>
              <a:t>, 2</a:t>
            </a:r>
            <a:r>
              <a:rPr lang="en-US" baseline="30000" dirty="0"/>
              <a:t>-3</a:t>
            </a:r>
            <a:r>
              <a:rPr lang="en-US" dirty="0"/>
              <a:t>, …, 2</a:t>
            </a:r>
            <a:r>
              <a:rPr lang="en-US" baseline="30000" dirty="0"/>
              <a:t>15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</a:t>
            </a:r>
            <a:r>
              <a:rPr lang="en-US" dirty="0"/>
              <a:t>= 2</a:t>
            </a:r>
            <a:r>
              <a:rPr lang="en-US" baseline="30000" dirty="0"/>
              <a:t>-15</a:t>
            </a:r>
            <a:r>
              <a:rPr lang="en-US" dirty="0"/>
              <a:t>, 2</a:t>
            </a:r>
            <a:r>
              <a:rPr lang="en-US" baseline="30000" dirty="0"/>
              <a:t>-13</a:t>
            </a:r>
            <a:r>
              <a:rPr lang="en-US" dirty="0"/>
              <a:t>,…, 2</a:t>
            </a:r>
            <a:r>
              <a:rPr lang="en-US" baseline="30000" dirty="0"/>
              <a:t>3</a:t>
            </a:r>
            <a:r>
              <a:rPr lang="en-US" dirty="0"/>
              <a:t>).</a:t>
            </a:r>
          </a:p>
          <a:p>
            <a:r>
              <a:rPr lang="en-US" dirty="0"/>
              <a:t>Grid search is applied for parameter search, reasons:</a:t>
            </a:r>
          </a:p>
          <a:p>
            <a:pPr lvl="1"/>
            <a:r>
              <a:rPr lang="en-US" dirty="0"/>
              <a:t>(1) piece of mind</a:t>
            </a:r>
          </a:p>
          <a:p>
            <a:pPr lvl="1"/>
            <a:r>
              <a:rPr lang="en-US" dirty="0"/>
              <a:t>(2) Computation is not much (when implemented *strategically)</a:t>
            </a:r>
          </a:p>
          <a:p>
            <a:pPr lvl="1"/>
            <a:r>
              <a:rPr lang="en-US" dirty="0"/>
              <a:t>(3) Can easily be parallelized. </a:t>
            </a:r>
          </a:p>
          <a:p>
            <a:r>
              <a:rPr lang="en-US" dirty="0"/>
              <a:t>* Strategically, grid search is better applied using coarse grid first and then for finer grid for the potential region.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0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dirty="0"/>
              <a:t>Grid Search: Coarse to 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777421" cy="383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21" y="3435350"/>
            <a:ext cx="4284663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63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dirty="0"/>
              <a:t>Cross-validation avoid </a:t>
            </a:r>
            <a:r>
              <a:rPr lang="en-US" sz="3600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5516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64" y="624348"/>
            <a:ext cx="5907036" cy="61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0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744071"/>
          </a:xfrm>
        </p:spPr>
        <p:txBody>
          <a:bodyPr/>
          <a:lstStyle/>
          <a:p>
            <a:r>
              <a:rPr lang="en-US" sz="4000" b="1" dirty="0"/>
              <a:t>Separating </a:t>
            </a:r>
            <a:r>
              <a:rPr lang="en-US" sz="4000" b="1" dirty="0" err="1"/>
              <a:t>Hyperplanes</a:t>
            </a:r>
            <a:r>
              <a:rPr lang="en-US" sz="4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4465714" cy="402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10"/>
          <a:stretch/>
        </p:blipFill>
        <p:spPr bwMode="auto">
          <a:xfrm>
            <a:off x="435428" y="4858827"/>
            <a:ext cx="5891440" cy="31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025" y="5249211"/>
            <a:ext cx="88833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orange line is the least squares solution, which misclassifies one of the training points.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Two blue separating </a:t>
            </a:r>
            <a:r>
              <a:rPr lang="en-US" dirty="0" err="1"/>
              <a:t>hyperplanes</a:t>
            </a:r>
            <a:r>
              <a:rPr lang="en-US" dirty="0"/>
              <a:t> found by the perceptron learning algorithm with different random starts.</a:t>
            </a:r>
          </a:p>
        </p:txBody>
      </p:sp>
      <p:pic>
        <p:nvPicPr>
          <p:cNvPr id="94217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95"/>
          <a:stretch/>
        </p:blipFill>
        <p:spPr bwMode="auto">
          <a:xfrm>
            <a:off x="5367635" y="2420459"/>
            <a:ext cx="3277891" cy="68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042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51" y="0"/>
            <a:ext cx="8147051" cy="515471"/>
          </a:xfrm>
        </p:spPr>
        <p:txBody>
          <a:bodyPr/>
          <a:lstStyle/>
          <a:p>
            <a:r>
              <a:rPr lang="en-US" sz="2800" dirty="0"/>
              <a:t>Example run of the proposed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515471"/>
            <a:ext cx="8798858" cy="5746750"/>
          </a:xfrm>
        </p:spPr>
        <p:txBody>
          <a:bodyPr/>
          <a:lstStyle/>
          <a:p>
            <a:r>
              <a:rPr lang="en-US" dirty="0" err="1"/>
              <a:t>Astroparticle</a:t>
            </a:r>
            <a:r>
              <a:rPr lang="en-US" dirty="0"/>
              <a:t> Physics;</a:t>
            </a:r>
          </a:p>
          <a:p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34" y="1219200"/>
            <a:ext cx="846177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72064"/>
            <a:ext cx="8435102" cy="21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3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4000" dirty="0"/>
              <a:t>Example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601980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2" y="838200"/>
            <a:ext cx="8487622" cy="348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062" y="4876800"/>
            <a:ext cx="8375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Also there is a script (easy.py) to do the same automatically to achieve this same best result.</a:t>
            </a:r>
          </a:p>
        </p:txBody>
      </p:sp>
    </p:spTree>
    <p:extLst>
      <p:ext uri="{BB962C8B-B14F-4D97-AF65-F5344CB8AC3E}">
        <p14:creationId xmlns:p14="http://schemas.microsoft.com/office/powerpoint/2010/main" val="236673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4000" dirty="0"/>
              <a:t>Example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09600"/>
            <a:ext cx="8798858" cy="5746750"/>
          </a:xfrm>
        </p:spPr>
        <p:txBody>
          <a:bodyPr/>
          <a:lstStyle/>
          <a:p>
            <a:r>
              <a:rPr lang="en-US" dirty="0"/>
              <a:t>Bioinformatics Example (Note: no test data &amp; 3 classes)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4967134" cy="103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711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06" y="4255124"/>
            <a:ext cx="6781800" cy="210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4000" dirty="0"/>
              <a:t>Example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533400"/>
            <a:ext cx="8722658" cy="5943600"/>
          </a:xfrm>
        </p:spPr>
        <p:txBody>
          <a:bodyPr/>
          <a:lstStyle/>
          <a:p>
            <a:r>
              <a:rPr lang="en-US" dirty="0"/>
              <a:t>Vehicle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" y="990600"/>
            <a:ext cx="77851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0" y="2514600"/>
            <a:ext cx="816269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2" y="4343400"/>
            <a:ext cx="726577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8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91671"/>
          </a:xfrm>
        </p:spPr>
        <p:txBody>
          <a:bodyPr/>
          <a:lstStyle/>
          <a:p>
            <a:r>
              <a:rPr lang="en-US" sz="3200" dirty="0"/>
              <a:t>When to Use Linear but not RBF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762000"/>
            <a:ext cx="8798858" cy="5594350"/>
          </a:xfrm>
        </p:spPr>
        <p:txBody>
          <a:bodyPr/>
          <a:lstStyle/>
          <a:p>
            <a:r>
              <a:rPr lang="en-US" dirty="0"/>
              <a:t>Please (continue and) check the attached document of Lin et 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4343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 x ------------</a:t>
            </a:r>
          </a:p>
        </p:txBody>
      </p:sp>
    </p:spTree>
    <p:extLst>
      <p:ext uri="{BB962C8B-B14F-4D97-AF65-F5344CB8AC3E}">
        <p14:creationId xmlns:p14="http://schemas.microsoft.com/office/powerpoint/2010/main" val="20375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0329"/>
            <a:ext cx="8798858" cy="515471"/>
          </a:xfrm>
        </p:spPr>
        <p:txBody>
          <a:bodyPr/>
          <a:lstStyle/>
          <a:p>
            <a:r>
              <a:rPr lang="en-US" sz="4400" dirty="0"/>
              <a:t>                   Vector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/>
          <a:stretch/>
        </p:blipFill>
        <p:spPr bwMode="auto">
          <a:xfrm>
            <a:off x="0" y="373697"/>
            <a:ext cx="3818954" cy="351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88"/>
          <a:stretch/>
        </p:blipFill>
        <p:spPr bwMode="auto">
          <a:xfrm>
            <a:off x="3433471" y="838200"/>
            <a:ext cx="51540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0"/>
          <a:stretch/>
        </p:blipFill>
        <p:spPr bwMode="auto">
          <a:xfrm>
            <a:off x="3411700" y="2133600"/>
            <a:ext cx="5539559" cy="83785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8"/>
          <a:stretch/>
        </p:blipFill>
        <p:spPr bwMode="auto">
          <a:xfrm>
            <a:off x="3411700" y="3124200"/>
            <a:ext cx="3581399" cy="28488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42"/>
          <a:stretch/>
        </p:blipFill>
        <p:spPr bwMode="auto">
          <a:xfrm>
            <a:off x="957756" y="3581399"/>
            <a:ext cx="5671644" cy="242894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194337" y="6201308"/>
            <a:ext cx="8654143" cy="646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Hence,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proportional to the signed distance from </a:t>
            </a:r>
            <a:r>
              <a:rPr lang="en-US" i="1" dirty="0"/>
              <a:t>x</a:t>
            </a:r>
            <a:r>
              <a:rPr lang="en-US" dirty="0"/>
              <a:t> to the </a:t>
            </a:r>
            <a:r>
              <a:rPr lang="en-US" dirty="0" err="1"/>
              <a:t>hyperplane</a:t>
            </a:r>
            <a:r>
              <a:rPr lang="en-US" dirty="0"/>
              <a:t> defined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0.</a:t>
            </a:r>
          </a:p>
        </p:txBody>
      </p:sp>
    </p:spTree>
    <p:extLst>
      <p:ext uri="{BB962C8B-B14F-4D97-AF65-F5344CB8AC3E}">
        <p14:creationId xmlns:p14="http://schemas.microsoft.com/office/powerpoint/2010/main" val="19194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r>
              <a:rPr lang="en-US" sz="3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31"/>
          <a:stretch/>
        </p:blipFill>
        <p:spPr bwMode="auto">
          <a:xfrm>
            <a:off x="152400" y="914400"/>
            <a:ext cx="4632651" cy="98804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 bwMode="auto">
          <a:xfrm>
            <a:off x="5029200" y="1013876"/>
            <a:ext cx="3311526" cy="73872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399" y="2057400"/>
            <a:ext cx="8798859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have many possible set of (</a:t>
            </a:r>
            <a:r>
              <a:rPr lang="en-US" i="1" dirty="0">
                <a:sym typeface="Symbol"/>
              </a:rPr>
              <a:t></a:t>
            </a:r>
            <a:r>
              <a:rPr lang="en-US" i="1" dirty="0"/>
              <a:t>, </a:t>
            </a:r>
            <a:r>
              <a:rPr lang="en-US" i="1" dirty="0">
                <a:sym typeface="Symbol"/>
              </a:rPr>
              <a:t></a:t>
            </a:r>
            <a:r>
              <a:rPr lang="en-US" baseline="-25000" dirty="0"/>
              <a:t>0</a:t>
            </a:r>
            <a:r>
              <a:rPr lang="en-US" dirty="0"/>
              <a:t>) to have the separating </a:t>
            </a:r>
            <a:r>
              <a:rPr lang="en-US" dirty="0" err="1"/>
              <a:t>hyperplane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However, we are interested in the one having the maximum margin.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define the margins as in the Figure below: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6986"/>
            <a:ext cx="3902228" cy="362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54628" y="3096986"/>
            <a:ext cx="4896631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decision boundary is the solid line, while broken lines bound the shaded maximal margin of width, 1+1 = 2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0" b="3114"/>
          <a:stretch/>
        </p:blipFill>
        <p:spPr bwMode="auto">
          <a:xfrm>
            <a:off x="4341825" y="4224502"/>
            <a:ext cx="3982572" cy="91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6"/>
          <a:stretch/>
        </p:blipFill>
        <p:spPr bwMode="auto">
          <a:xfrm>
            <a:off x="4419600" y="5417202"/>
            <a:ext cx="3921126" cy="9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r>
              <a:rPr lang="en-US" sz="3600" dirty="0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"/>
            <a:ext cx="3901778" cy="362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6"/>
          <a:stretch/>
        </p:blipFill>
        <p:spPr bwMode="auto">
          <a:xfrm>
            <a:off x="4038601" y="701527"/>
            <a:ext cx="4912658" cy="42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44"/>
          <a:stretch/>
        </p:blipFill>
        <p:spPr bwMode="auto">
          <a:xfrm>
            <a:off x="4054930" y="1295400"/>
            <a:ext cx="49754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64"/>
          <a:stretch/>
        </p:blipFill>
        <p:spPr bwMode="auto">
          <a:xfrm>
            <a:off x="4038600" y="2093034"/>
            <a:ext cx="4800600" cy="70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8"/>
          <a:stretch/>
        </p:blipFill>
        <p:spPr bwMode="auto">
          <a:xfrm>
            <a:off x="3962400" y="2912671"/>
            <a:ext cx="5105400" cy="63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962399" y="3752166"/>
            <a:ext cx="4988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Goal</a:t>
            </a:r>
            <a:r>
              <a:rPr lang="en-US" sz="2000" dirty="0"/>
              <a:t>: We want to maximize the projection in between the margins</a:t>
            </a: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2"/>
          <a:stretch/>
        </p:blipFill>
        <p:spPr bwMode="auto">
          <a:xfrm>
            <a:off x="2313214" y="5181600"/>
            <a:ext cx="5205860" cy="79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9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4129"/>
            <a:ext cx="8153401" cy="591671"/>
          </a:xfrm>
        </p:spPr>
        <p:txBody>
          <a:bodyPr/>
          <a:lstStyle/>
          <a:p>
            <a:r>
              <a:rPr lang="en-US" sz="4000" b="1" dirty="0"/>
              <a:t>Optimal Separating </a:t>
            </a:r>
            <a:r>
              <a:rPr lang="en-US" sz="4000" b="1" dirty="0" err="1"/>
              <a:t>Hyperplanes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914400"/>
            <a:ext cx="8798858" cy="5441950"/>
          </a:xfrm>
        </p:spPr>
        <p:txBody>
          <a:bodyPr/>
          <a:lstStyle/>
          <a:p>
            <a:r>
              <a:rPr lang="en-US" dirty="0"/>
              <a:t>We have goal:  </a:t>
            </a:r>
            <a:r>
              <a:rPr lang="en-US" b="1" dirty="0"/>
              <a:t>min || </a:t>
            </a:r>
            <a:r>
              <a:rPr lang="el-GR" b="1" dirty="0">
                <a:cs typeface="Arial"/>
              </a:rPr>
              <a:t>β</a:t>
            </a:r>
            <a:r>
              <a:rPr lang="en-US" b="1" dirty="0"/>
              <a:t>||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Finally we can write our </a:t>
            </a:r>
            <a:r>
              <a:rPr lang="en-US" b="1" i="1" dirty="0"/>
              <a:t>constrained optimization </a:t>
            </a:r>
            <a:r>
              <a:rPr lang="en-US" dirty="0"/>
              <a:t>goal as: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a </a:t>
            </a:r>
            <a:r>
              <a:rPr lang="en-US" b="1" dirty="0"/>
              <a:t>convex optimization problem</a:t>
            </a:r>
            <a:r>
              <a:rPr lang="en-US" dirty="0"/>
              <a:t>, quadratic criterion with linear inequality constraints.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33600" y="4267200"/>
            <a:ext cx="4922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1524000"/>
            <a:ext cx="4574309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94129"/>
            <a:ext cx="7654927" cy="591671"/>
          </a:xfrm>
        </p:spPr>
        <p:txBody>
          <a:bodyPr/>
          <a:lstStyle/>
          <a:p>
            <a:r>
              <a:rPr lang="en-US" sz="3600" b="1" dirty="0"/>
              <a:t>Optimal Separating </a:t>
            </a:r>
            <a:r>
              <a:rPr lang="en-US" sz="3600" b="1" dirty="0" err="1"/>
              <a:t>Hyperplanes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798858" cy="567055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Lagrange</a:t>
            </a:r>
            <a:r>
              <a:rPr lang="en-US" dirty="0"/>
              <a:t> (primal, </a:t>
            </a:r>
            <a:r>
              <a:rPr lang="en-US" i="1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) function, to be minimized w.r.t. </a:t>
            </a:r>
            <a:r>
              <a:rPr lang="en-US" i="1" dirty="0"/>
              <a:t>β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baseline="-25000" dirty="0"/>
              <a:t>0</a:t>
            </a:r>
            <a:r>
              <a:rPr lang="en-US" dirty="0"/>
              <a:t>, 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b="1" dirty="0"/>
              <a:t>Next</a:t>
            </a:r>
            <a:r>
              <a:rPr lang="en-US" dirty="0"/>
              <a:t>: we want to put the obtained new two equations into the first equation, </a:t>
            </a:r>
            <a:r>
              <a:rPr lang="en-US" b="1" i="1" dirty="0"/>
              <a:t>Lagrange</a:t>
            </a:r>
            <a:r>
              <a:rPr lang="en-US" dirty="0"/>
              <a:t> (primal, </a:t>
            </a:r>
            <a:r>
              <a:rPr lang="en-US" i="1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)  and obtain the corresponding (Wolfe) </a:t>
            </a:r>
            <a:r>
              <a:rPr lang="en-US" b="1" i="1" dirty="0"/>
              <a:t>dual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99222"/>
              </p:ext>
            </p:extLst>
          </p:nvPr>
        </p:nvGraphicFramePr>
        <p:xfrm>
          <a:off x="2209800" y="1143000"/>
          <a:ext cx="5283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" name="Equation" r:id="rId4" imgW="2971800" imgH="431800" progId="Equation.3">
                  <p:embed/>
                </p:oleObj>
              </mc:Choice>
              <mc:Fallback>
                <p:oleObj name="Equation" r:id="rId4" imgW="29718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5283200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2"/>
          <a:stretch/>
        </p:blipFill>
        <p:spPr bwMode="auto">
          <a:xfrm>
            <a:off x="997973" y="1905000"/>
            <a:ext cx="4832781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1" y="3151302"/>
            <a:ext cx="8494059" cy="106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3"/>
          <a:stretch/>
        </p:blipFill>
        <p:spPr bwMode="auto">
          <a:xfrm>
            <a:off x="573741" y="4218594"/>
            <a:ext cx="8146031" cy="68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63658"/>
              </p:ext>
            </p:extLst>
          </p:nvPr>
        </p:nvGraphicFramePr>
        <p:xfrm>
          <a:off x="3810000" y="2198688"/>
          <a:ext cx="4538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" name="Equation" r:id="rId9" imgW="2552400" imgH="431640" progId="Equation.3">
                  <p:embed/>
                </p:oleObj>
              </mc:Choice>
              <mc:Fallback>
                <p:oleObj name="Equation" r:id="rId9" imgW="25524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98688"/>
                        <a:ext cx="45386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31931</TotalTime>
  <Words>2518</Words>
  <Application>Microsoft Office PowerPoint</Application>
  <PresentationFormat>On-screen Show (4:3)</PresentationFormat>
  <Paragraphs>367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Book Antiqua</vt:lpstr>
      <vt:lpstr>Calibri</vt:lpstr>
      <vt:lpstr>Comic Sans MS</vt:lpstr>
      <vt:lpstr>Times New Roman</vt:lpstr>
      <vt:lpstr>Wingdings</vt:lpstr>
      <vt:lpstr>Wingdings 2</vt:lpstr>
      <vt:lpstr>Saddle</vt:lpstr>
      <vt:lpstr>Equation</vt:lpstr>
      <vt:lpstr>CSCI 4588/5588 Machine Learning II  Chapter 3: Support Vector Machine </vt:lpstr>
      <vt:lpstr>SVMs </vt:lpstr>
      <vt:lpstr>  Various Boundaries (for Cancer Data)</vt:lpstr>
      <vt:lpstr>Separating Hyperplanes </vt:lpstr>
      <vt:lpstr>                   Vector Algebra</vt:lpstr>
      <vt:lpstr>Optimal Separating Hyperplanes </vt:lpstr>
      <vt:lpstr>Optimal Separating Hyperplanes </vt:lpstr>
      <vt:lpstr>Optimal Separating Hyperplanes </vt:lpstr>
      <vt:lpstr>Optimal Separating Hyperplanes</vt:lpstr>
      <vt:lpstr>Optimal Separating Hyperplanes</vt:lpstr>
      <vt:lpstr>Optimal Separating Hyperplanes</vt:lpstr>
      <vt:lpstr>Optimal Separating Hyperplanes</vt:lpstr>
      <vt:lpstr>Optimal Separating Hyperplanes</vt:lpstr>
      <vt:lpstr> Overlapped Classes</vt:lpstr>
      <vt:lpstr>Overlapped Classes</vt:lpstr>
      <vt:lpstr>Overlapped Classes</vt:lpstr>
      <vt:lpstr>Overlapped Classes</vt:lpstr>
      <vt:lpstr>Overlapped Classes</vt:lpstr>
      <vt:lpstr>Overlapped Classes</vt:lpstr>
      <vt:lpstr>Support Vector Machines and Kernels</vt:lpstr>
      <vt:lpstr>Computing the SVM for Classification</vt:lpstr>
      <vt:lpstr>Kernel function</vt:lpstr>
      <vt:lpstr>Kernel function</vt:lpstr>
      <vt:lpstr>Kernel function</vt:lpstr>
      <vt:lpstr>Kernel function</vt:lpstr>
      <vt:lpstr>Kernel function</vt:lpstr>
      <vt:lpstr>Impact of Kernel functions</vt:lpstr>
      <vt:lpstr>Constructing Kernels </vt:lpstr>
      <vt:lpstr>Multi-Class SVM </vt:lpstr>
      <vt:lpstr>MultiClass SVM </vt:lpstr>
      <vt:lpstr>PowerPoint Presentation</vt:lpstr>
      <vt:lpstr>Usage of LIBSVM</vt:lpstr>
      <vt:lpstr>Real-World Examples</vt:lpstr>
      <vt:lpstr>Data Processing</vt:lpstr>
      <vt:lpstr>Scaling</vt:lpstr>
      <vt:lpstr>Model Selection</vt:lpstr>
      <vt:lpstr>Cross-validation and Grid-Search </vt:lpstr>
      <vt:lpstr>Grid Search: Coarse to Fine</vt:lpstr>
      <vt:lpstr>Cross-validation avoid overfitting</vt:lpstr>
      <vt:lpstr>Example run of the proposed procedure</vt:lpstr>
      <vt:lpstr>Example runs</vt:lpstr>
      <vt:lpstr>Example runs</vt:lpstr>
      <vt:lpstr>Example run</vt:lpstr>
      <vt:lpstr>When to Use Linear but not RBF Kernel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>Christopher Taylor</dc:creator>
  <cp:lastModifiedBy>Tamjidul Hoque</cp:lastModifiedBy>
  <cp:revision>2422</cp:revision>
  <cp:lastPrinted>2018-04-02T03:56:00Z</cp:lastPrinted>
  <dcterms:created xsi:type="dcterms:W3CDTF">2010-11-05T16:55:14Z</dcterms:created>
  <dcterms:modified xsi:type="dcterms:W3CDTF">2020-09-20T18:42:12Z</dcterms:modified>
</cp:coreProperties>
</file>