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149"/>
  </p:notesMasterIdLst>
  <p:handoutMasterIdLst>
    <p:handoutMasterId r:id="rId150"/>
  </p:handoutMasterIdLst>
  <p:sldIdLst>
    <p:sldId id="467" r:id="rId2"/>
    <p:sldId id="730" r:id="rId3"/>
    <p:sldId id="675" r:id="rId4"/>
    <p:sldId id="752" r:id="rId5"/>
    <p:sldId id="676" r:id="rId6"/>
    <p:sldId id="677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  <p:sldId id="718" r:id="rId17"/>
    <p:sldId id="719" r:id="rId18"/>
    <p:sldId id="713" r:id="rId19"/>
    <p:sldId id="714" r:id="rId20"/>
    <p:sldId id="715" r:id="rId21"/>
    <p:sldId id="716" r:id="rId22"/>
    <p:sldId id="717" r:id="rId23"/>
    <p:sldId id="720" r:id="rId24"/>
    <p:sldId id="721" r:id="rId25"/>
    <p:sldId id="722" r:id="rId26"/>
    <p:sldId id="723" r:id="rId27"/>
    <p:sldId id="724" r:id="rId28"/>
    <p:sldId id="728" r:id="rId29"/>
    <p:sldId id="725" r:id="rId30"/>
    <p:sldId id="729" r:id="rId31"/>
    <p:sldId id="689" r:id="rId32"/>
    <p:sldId id="690" r:id="rId33"/>
    <p:sldId id="692" r:id="rId34"/>
    <p:sldId id="699" r:id="rId35"/>
    <p:sldId id="700" r:id="rId36"/>
    <p:sldId id="701" r:id="rId37"/>
    <p:sldId id="702" r:id="rId38"/>
    <p:sldId id="703" r:id="rId39"/>
    <p:sldId id="704" r:id="rId40"/>
    <p:sldId id="705" r:id="rId41"/>
    <p:sldId id="706" r:id="rId42"/>
    <p:sldId id="707" r:id="rId43"/>
    <p:sldId id="708" r:id="rId44"/>
    <p:sldId id="709" r:id="rId45"/>
    <p:sldId id="753" r:id="rId46"/>
    <p:sldId id="755" r:id="rId47"/>
    <p:sldId id="756" r:id="rId48"/>
    <p:sldId id="754" r:id="rId49"/>
    <p:sldId id="757" r:id="rId50"/>
    <p:sldId id="758" r:id="rId51"/>
    <p:sldId id="759" r:id="rId52"/>
    <p:sldId id="760" r:id="rId53"/>
    <p:sldId id="762" r:id="rId54"/>
    <p:sldId id="761" r:id="rId55"/>
    <p:sldId id="772" r:id="rId56"/>
    <p:sldId id="814" r:id="rId57"/>
    <p:sldId id="765" r:id="rId58"/>
    <p:sldId id="767" r:id="rId59"/>
    <p:sldId id="768" r:id="rId60"/>
    <p:sldId id="769" r:id="rId61"/>
    <p:sldId id="770" r:id="rId62"/>
    <p:sldId id="771" r:id="rId63"/>
    <p:sldId id="852" r:id="rId64"/>
    <p:sldId id="816" r:id="rId65"/>
    <p:sldId id="817" r:id="rId66"/>
    <p:sldId id="818" r:id="rId67"/>
    <p:sldId id="853" r:id="rId68"/>
    <p:sldId id="854" r:id="rId69"/>
    <p:sldId id="855" r:id="rId70"/>
    <p:sldId id="856" r:id="rId71"/>
    <p:sldId id="773" r:id="rId72"/>
    <p:sldId id="774" r:id="rId73"/>
    <p:sldId id="775" r:id="rId74"/>
    <p:sldId id="776" r:id="rId75"/>
    <p:sldId id="777" r:id="rId76"/>
    <p:sldId id="778" r:id="rId77"/>
    <p:sldId id="779" r:id="rId78"/>
    <p:sldId id="780" r:id="rId79"/>
    <p:sldId id="781" r:id="rId80"/>
    <p:sldId id="813" r:id="rId81"/>
    <p:sldId id="783" r:id="rId82"/>
    <p:sldId id="784" r:id="rId83"/>
    <p:sldId id="785" r:id="rId84"/>
    <p:sldId id="786" r:id="rId85"/>
    <p:sldId id="787" r:id="rId86"/>
    <p:sldId id="788" r:id="rId87"/>
    <p:sldId id="809" r:id="rId88"/>
    <p:sldId id="811" r:id="rId89"/>
    <p:sldId id="810" r:id="rId90"/>
    <p:sldId id="812" r:id="rId91"/>
    <p:sldId id="857" r:id="rId92"/>
    <p:sldId id="858" r:id="rId93"/>
    <p:sldId id="859" r:id="rId94"/>
    <p:sldId id="860" r:id="rId95"/>
    <p:sldId id="789" r:id="rId96"/>
    <p:sldId id="790" r:id="rId97"/>
    <p:sldId id="791" r:id="rId98"/>
    <p:sldId id="792" r:id="rId99"/>
    <p:sldId id="793" r:id="rId100"/>
    <p:sldId id="794" r:id="rId101"/>
    <p:sldId id="795" r:id="rId102"/>
    <p:sldId id="828" r:id="rId103"/>
    <p:sldId id="796" r:id="rId104"/>
    <p:sldId id="829" r:id="rId105"/>
    <p:sldId id="830" r:id="rId106"/>
    <p:sldId id="831" r:id="rId107"/>
    <p:sldId id="832" r:id="rId108"/>
    <p:sldId id="824" r:id="rId109"/>
    <p:sldId id="826" r:id="rId110"/>
    <p:sldId id="861" r:id="rId111"/>
    <p:sldId id="827" r:id="rId112"/>
    <p:sldId id="833" r:id="rId113"/>
    <p:sldId id="834" r:id="rId114"/>
    <p:sldId id="862" r:id="rId115"/>
    <p:sldId id="835" r:id="rId116"/>
    <p:sldId id="836" r:id="rId117"/>
    <p:sldId id="837" r:id="rId118"/>
    <p:sldId id="838" r:id="rId119"/>
    <p:sldId id="839" r:id="rId120"/>
    <p:sldId id="840" r:id="rId121"/>
    <p:sldId id="841" r:id="rId122"/>
    <p:sldId id="842" r:id="rId123"/>
    <p:sldId id="844" r:id="rId124"/>
    <p:sldId id="845" r:id="rId125"/>
    <p:sldId id="846" r:id="rId126"/>
    <p:sldId id="847" r:id="rId127"/>
    <p:sldId id="848" r:id="rId128"/>
    <p:sldId id="849" r:id="rId129"/>
    <p:sldId id="850" r:id="rId130"/>
    <p:sldId id="863" r:id="rId131"/>
    <p:sldId id="851" r:id="rId132"/>
    <p:sldId id="864" r:id="rId133"/>
    <p:sldId id="865" r:id="rId134"/>
    <p:sldId id="866" r:id="rId135"/>
    <p:sldId id="867" r:id="rId136"/>
    <p:sldId id="693" r:id="rId137"/>
    <p:sldId id="694" r:id="rId138"/>
    <p:sldId id="695" r:id="rId139"/>
    <p:sldId id="697" r:id="rId140"/>
    <p:sldId id="696" r:id="rId141"/>
    <p:sldId id="669" r:id="rId142"/>
    <p:sldId id="670" r:id="rId143"/>
    <p:sldId id="671" r:id="rId144"/>
    <p:sldId id="672" r:id="rId145"/>
    <p:sldId id="673" r:id="rId146"/>
    <p:sldId id="674" r:id="rId147"/>
    <p:sldId id="868" r:id="rId148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CF8"/>
    <a:srgbClr val="B000B0"/>
    <a:srgbClr val="B3EBFF"/>
    <a:srgbClr val="FFCDCD"/>
    <a:srgbClr val="07094D"/>
    <a:srgbClr val="080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270" autoAdjust="0"/>
  </p:normalViewPr>
  <p:slideViewPr>
    <p:cSldViewPr snapToObjects="1">
      <p:cViewPr varScale="1">
        <p:scale>
          <a:sx n="76" d="100"/>
          <a:sy n="76" d="100"/>
        </p:scale>
        <p:origin x="16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r">
              <a:defRPr sz="1200"/>
            </a:lvl1pPr>
          </a:lstStyle>
          <a:p>
            <a:fld id="{A27D5C4E-375C-0D45-BAC9-2C7D27476EBB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r">
              <a:defRPr sz="1200"/>
            </a:lvl1pPr>
          </a:lstStyle>
          <a:p>
            <a:fld id="{9C8E03D8-5102-8B47-8E07-C3373636B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2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r">
              <a:defRPr sz="1200"/>
            </a:lvl1pPr>
          </a:lstStyle>
          <a:p>
            <a:fld id="{EA472CC8-96E2-DA4F-AF59-3658B4DBAA3C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8" tIns="46219" rIns="92438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8" tIns="46219" rIns="92438" bIns="462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r">
              <a:defRPr sz="1200"/>
            </a:lvl1pPr>
          </a:lstStyle>
          <a:p>
            <a:fld id="{717347E0-AEBB-E840-BDD8-2436C83FF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7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691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275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753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3587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mean (A, 2) =&gt; row wise mean of matrix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3316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mean (A, 2) =&gt; row wise mean of matrix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7366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522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073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998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76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4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9369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173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713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67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41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096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944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945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3291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448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4810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5264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888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2591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mean (A, 2) =&gt; row wise mean of matrix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434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mean (A, 2) =&gt; row wise mean of matrix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966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5873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67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8868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440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8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671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900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4726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2955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52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0903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921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2866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640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597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53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146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768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463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977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187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446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4718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944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5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2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45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1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1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50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32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3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8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4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8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2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3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3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8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5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72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39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3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7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1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85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4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0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20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47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9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92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69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84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01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070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428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66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96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749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70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6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8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90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(A, 2) =&gt; Row wise sum.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234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(A, 2) =&gt; Row wise sum.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5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04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31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3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067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095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048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504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91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23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3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24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71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933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34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77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24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123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8525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70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12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01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09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52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(A, 2) =&gt; row wise sum of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994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(A, 2) =&gt; row wise sum of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809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789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912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76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40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98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81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715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280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6901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947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56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3807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8489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7904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526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03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667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7FF49AA-5FB4-B445-9D26-BF6666E25061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A0CB-B01B-A748-B657-D0FAFEFFE4D8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FF26-BBCD-DE4B-8024-454BBE5B4B8A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8A11-2C66-9448-88A1-A5E38107FCFA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F04C6C6-F4AD-7A44-B3AE-2505FDE24BD9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506F-1ABF-0D40-986B-BA31E644D2DC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9E65AB05-FD93-AA42-AD07-984EF816C821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6BB-CAEC-204D-8944-3B2715FBA477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19-B526-0040-87DC-1E2EC540FE6B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30D5-4FF8-CF4B-9C66-1CC51F4DF38B}" type="datetime1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BE2F-4514-F649-A820-3409E8B211B6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5E9-EA82-EE4E-8CFB-822799F2D0EC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0588-083D-7445-B9C2-7D1315E62A51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48B01E-565E-D744-8F6F-916EAB403632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18E161-C840-FB4F-B633-36084F6677D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Comic Sans MS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2200" kern="1200">
          <a:solidFill>
            <a:schemeClr val="tx1"/>
          </a:solidFill>
          <a:latin typeface="Arial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Arial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154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3.bin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e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9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3.e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9.wmf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s%20It%20Possible-%20Real%20Life%20Batman.mp4" TargetMode="External"/><Relationship Id="rId7" Type="http://schemas.openxmlformats.org/officeDocument/2006/relationships/hyperlink" Target="http://www.cbsnews.com/video/watch/?id=2406085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Neural%20Network%20driving%20RC%20car.mp4" TargetMode="External"/><Relationship Id="rId5" Type="http://schemas.openxmlformats.org/officeDocument/2006/relationships/hyperlink" Target="http://www.nytimes.com/2008/05/29/science/29brain.html?_r=2&amp;" TargetMode="External"/><Relationship Id="rId4" Type="http://schemas.openxmlformats.org/officeDocument/2006/relationships/hyperlink" Target="Brainport%20Vision%20Device%20helps%20a%20blind%20man%20see.mp4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14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62" y="1447800"/>
            <a:ext cx="8839200" cy="392148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CSCI 4/5588</a:t>
            </a:r>
            <a:br>
              <a:rPr lang="en-US" sz="4800" dirty="0"/>
            </a:br>
            <a:r>
              <a:rPr lang="en-US" sz="4400" dirty="0"/>
              <a:t>Machine Learning-II</a:t>
            </a:r>
            <a:br>
              <a:rPr lang="en-US" sz="4400" dirty="0"/>
            </a:br>
            <a:br>
              <a:rPr lang="en-US" sz="500" dirty="0"/>
            </a:br>
            <a:r>
              <a:rPr lang="en-US" sz="4800" dirty="0">
                <a:effectLst/>
              </a:rPr>
              <a:t>Neural Network</a:t>
            </a:r>
            <a:br>
              <a:rPr lang="en-US" sz="3600" dirty="0"/>
            </a:br>
            <a:r>
              <a:rPr lang="en-US" sz="4800" dirty="0"/>
              <a:t>Chapter #4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496" y="4742688"/>
            <a:ext cx="8147304" cy="66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25400" dist="25400" dir="4200000" algn="ctr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560882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Md</a:t>
            </a:r>
            <a:r>
              <a:rPr lang="en-US" sz="2400" dirty="0"/>
              <a:t> </a:t>
            </a:r>
            <a:r>
              <a:rPr lang="en-US" sz="2400" dirty="0" err="1"/>
              <a:t>Tamjidul</a:t>
            </a:r>
            <a:r>
              <a:rPr lang="en-US" sz="2400" dirty="0"/>
              <a:t> </a:t>
            </a:r>
            <a:r>
              <a:rPr lang="en-US" sz="2400" dirty="0" err="1"/>
              <a:t>Hoque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3600" dirty="0"/>
              <a:t>Hidden Layer, When?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838200"/>
            <a:ext cx="8798858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3200" u="sng" dirty="0"/>
              <a:t>AND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67181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Linearly separable?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72200" y="4648200"/>
            <a:ext cx="1219200" cy="1285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737260">
            <a:off x="6126134" y="4952082"/>
            <a:ext cx="110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8" y="2667000"/>
            <a:ext cx="886309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2522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 …showing T,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07500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038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C60D3-FF45-4596-81FF-C8FD7166815F}"/>
              </a:ext>
            </a:extLst>
          </p:cNvPr>
          <p:cNvSpPr/>
          <p:nvPr/>
        </p:nvSpPr>
        <p:spPr>
          <a:xfrm flipH="1">
            <a:off x="-54857" y="4547309"/>
            <a:ext cx="1110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 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B82F2-8293-4A44-B904-13878D38957F}"/>
              </a:ext>
            </a:extLst>
          </p:cNvPr>
          <p:cNvSpPr/>
          <p:nvPr/>
        </p:nvSpPr>
        <p:spPr>
          <a:xfrm>
            <a:off x="566625" y="4355259"/>
            <a:ext cx="50017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[1,1] </a:t>
            </a:r>
          </a:p>
          <a:p>
            <a:r>
              <a:rPr lang="en-US" sz="1200" dirty="0"/>
              <a:t>=  1</a:t>
            </a:r>
          </a:p>
          <a:p>
            <a:r>
              <a:rPr lang="en-US" sz="1200" dirty="0"/>
              <a:t>  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B7557-8C1D-4B59-BE8B-4BA6F4C2D910}"/>
              </a:ext>
            </a:extLst>
          </p:cNvPr>
          <p:cNvSpPr/>
          <p:nvPr/>
        </p:nvSpPr>
        <p:spPr>
          <a:xfrm>
            <a:off x="1295401" y="4315790"/>
            <a:ext cx="2743199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60CF8"/>
                </a:solidFill>
              </a:rPr>
              <a:t>[2,1] =</a:t>
            </a:r>
          </a:p>
          <a:p>
            <a:r>
              <a:rPr lang="en-US" sz="1100" dirty="0">
                <a:solidFill>
                  <a:srgbClr val="060CF8"/>
                </a:solidFill>
              </a:rPr>
              <a:t>  -0.226356  -0.152119   0.020644  -0.090798</a:t>
            </a:r>
          </a:p>
          <a:p>
            <a:r>
              <a:rPr lang="en-US" sz="1100" dirty="0">
                <a:solidFill>
                  <a:srgbClr val="060CF8"/>
                </a:solidFill>
              </a:rPr>
              <a:t>  -0.589672  -0.270797   0.474196  -0.282510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A819A-A3C8-42D9-83EF-813604DE8820}"/>
              </a:ext>
            </a:extLst>
          </p:cNvPr>
          <p:cNvSpPr/>
          <p:nvPr/>
        </p:nvSpPr>
        <p:spPr>
          <a:xfrm>
            <a:off x="4193902" y="4293704"/>
            <a:ext cx="27431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[3,1] =</a:t>
            </a:r>
          </a:p>
          <a:p>
            <a:r>
              <a:rPr lang="en-US" sz="1200" dirty="0"/>
              <a:t>-0.79848  -0.79461  -0.78480  -0.80039</a:t>
            </a:r>
          </a:p>
          <a:p>
            <a:r>
              <a:rPr lang="en-US" sz="1200" dirty="0"/>
              <a:t>-0.78857  -0.82165  -0.90148  -0.82198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2945B9-0EA5-4E9B-BC89-4EA6F4F7AF35}"/>
              </a:ext>
            </a:extLst>
          </p:cNvPr>
          <p:cNvSpPr/>
          <p:nvPr/>
        </p:nvSpPr>
        <p:spPr>
          <a:xfrm>
            <a:off x="7024691" y="4365054"/>
            <a:ext cx="1973617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60CF8"/>
                </a:solidFill>
              </a:rPr>
              <a:t>[4,1] =  </a:t>
            </a:r>
          </a:p>
          <a:p>
            <a:r>
              <a:rPr lang="en-US" sz="900" dirty="0">
                <a:solidFill>
                  <a:srgbClr val="060CF8"/>
                </a:solidFill>
              </a:rPr>
              <a:t> 0.24298   0.24384   0.24580   0.24439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D0951E-DABD-4C28-BEE1-CAB0E8330487}"/>
              </a:ext>
            </a:extLst>
          </p:cNvPr>
          <p:cNvSpPr/>
          <p:nvPr/>
        </p:nvSpPr>
        <p:spPr>
          <a:xfrm flipH="1">
            <a:off x="-88641" y="5468225"/>
            <a:ext cx="1110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Z =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E25F0-89D8-487B-B40A-90CF861785EA}"/>
              </a:ext>
            </a:extLst>
          </p:cNvPr>
          <p:cNvSpPr/>
          <p:nvPr/>
        </p:nvSpPr>
        <p:spPr>
          <a:xfrm>
            <a:off x="419771" y="5386625"/>
            <a:ext cx="2429165" cy="877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[1,1] =</a:t>
            </a:r>
          </a:p>
          <a:p>
            <a:r>
              <a:rPr lang="pl-PL" sz="1100" dirty="0"/>
              <a:t>1.00000   0.90000   0.65000   2.45000</a:t>
            </a:r>
          </a:p>
          <a:p>
            <a:r>
              <a:rPr lang="pl-PL" sz="1100" dirty="0"/>
              <a:t>1.10000   1.90000   3.75000   3.67000</a:t>
            </a:r>
          </a:p>
          <a:p>
            <a:r>
              <a:rPr lang="pl-PL" sz="1100" dirty="0"/>
              <a:t>1.00000   1.00000   1.00000   1.00000</a:t>
            </a:r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2E59EA-1464-4509-80AB-B5BF9409079B}"/>
              </a:ext>
            </a:extLst>
          </p:cNvPr>
          <p:cNvSpPr/>
          <p:nvPr/>
        </p:nvSpPr>
        <p:spPr>
          <a:xfrm>
            <a:off x="2925136" y="5413513"/>
            <a:ext cx="2576032" cy="846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60CF8"/>
                </a:solidFill>
              </a:rPr>
              <a:t>[2,1] =</a:t>
            </a:r>
          </a:p>
          <a:p>
            <a:r>
              <a:rPr lang="en-US" sz="1100" dirty="0">
                <a:solidFill>
                  <a:srgbClr val="060CF8"/>
                </a:solidFill>
              </a:rPr>
              <a:t>     </a:t>
            </a:r>
            <a:r>
              <a:rPr lang="pl-PL" sz="1100" dirty="0">
                <a:solidFill>
                  <a:srgbClr val="060CF8"/>
                </a:solidFill>
              </a:rPr>
              <a:t>0.44365   0.46204   0.50516   0.47732</a:t>
            </a:r>
          </a:p>
          <a:p>
            <a:r>
              <a:rPr lang="en-US" sz="1100" dirty="0">
                <a:solidFill>
                  <a:srgbClr val="060CF8"/>
                </a:solidFill>
              </a:rPr>
              <a:t>     </a:t>
            </a:r>
            <a:r>
              <a:rPr lang="pl-PL" sz="1100" dirty="0">
                <a:solidFill>
                  <a:srgbClr val="060CF8"/>
                </a:solidFill>
              </a:rPr>
              <a:t>0.35671   0.43271   0.61638   0.42984</a:t>
            </a:r>
          </a:p>
          <a:p>
            <a:r>
              <a:rPr lang="pl-PL" sz="1100" dirty="0">
                <a:solidFill>
                  <a:srgbClr val="060CF8"/>
                </a:solidFill>
              </a:rPr>
              <a:t>     1.00000   1.00000   1.00000   1.00000</a:t>
            </a:r>
            <a:endParaRPr lang="en-US" sz="1100" dirty="0">
              <a:solidFill>
                <a:srgbClr val="060CF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18765-E47C-4394-8881-52DC3E7F869C}"/>
              </a:ext>
            </a:extLst>
          </p:cNvPr>
          <p:cNvSpPr/>
          <p:nvPr/>
        </p:nvSpPr>
        <p:spPr>
          <a:xfrm>
            <a:off x="5545623" y="5402013"/>
            <a:ext cx="2429165" cy="846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[3,1] =</a:t>
            </a:r>
          </a:p>
          <a:p>
            <a:r>
              <a:rPr lang="en-US" sz="1100" dirty="0"/>
              <a:t>  0.31035   0.31118   0.31329   0.30994</a:t>
            </a:r>
          </a:p>
          <a:p>
            <a:r>
              <a:rPr lang="en-US" sz="1100" dirty="0"/>
              <a:t>  0.31248   0.30541   0.28875   0.30534</a:t>
            </a:r>
          </a:p>
          <a:p>
            <a:r>
              <a:rPr lang="en-US" sz="1100" dirty="0"/>
              <a:t>  1.00000   1.00000   1.00000   1.00000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BD3CB5-3622-4371-ABB6-A08A2CBB64E7}"/>
              </a:ext>
            </a:extLst>
          </p:cNvPr>
          <p:cNvSpPr/>
          <p:nvPr/>
        </p:nvSpPr>
        <p:spPr>
          <a:xfrm>
            <a:off x="6773457" y="6331163"/>
            <a:ext cx="223811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060CF8"/>
                </a:solidFill>
              </a:rPr>
              <a:t>[4,1] =  </a:t>
            </a:r>
          </a:p>
          <a:p>
            <a:r>
              <a:rPr lang="pl-PL" sz="1050" dirty="0">
                <a:solidFill>
                  <a:srgbClr val="060CF8"/>
                </a:solidFill>
              </a:rPr>
              <a:t>0.56045   0.56066   0.56114   0.56079</a:t>
            </a:r>
            <a:endParaRPr lang="en-US" sz="1050" dirty="0">
              <a:solidFill>
                <a:srgbClr val="060C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4" grpId="0" animBg="1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101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09600" y="4089086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90442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29216-424C-489F-B205-E78E3E5BDFE1}"/>
              </a:ext>
            </a:extLst>
          </p:cNvPr>
          <p:cNvSpPr/>
          <p:nvPr/>
        </p:nvSpPr>
        <p:spPr>
          <a:xfrm>
            <a:off x="206089" y="4351138"/>
            <a:ext cx="3299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Y’-Z{end}</a:t>
            </a:r>
          </a:p>
          <a:p>
            <a:r>
              <a:rPr lang="en-US" sz="1400" dirty="0"/>
              <a:t>  </a:t>
            </a:r>
            <a:r>
              <a:rPr lang="en-US" sz="1200" dirty="0"/>
              <a:t>=  </a:t>
            </a:r>
            <a:r>
              <a:rPr lang="en-US" sz="1400" dirty="0"/>
              <a:t>-0.56045  -0.56066   0.43886   0.43921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A2ED88-FDCB-4B5B-8123-0DC1F06763EA}"/>
              </a:ext>
            </a:extLst>
          </p:cNvPr>
          <p:cNvCxnSpPr>
            <a:cxnSpLocks/>
          </p:cNvCxnSpPr>
          <p:nvPr/>
        </p:nvCxnSpPr>
        <p:spPr>
          <a:xfrm>
            <a:off x="3511825" y="4351138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978F7D-6815-47E2-96DA-ED64CAB96638}"/>
              </a:ext>
            </a:extLst>
          </p:cNvPr>
          <p:cNvSpPr/>
          <p:nvPr/>
        </p:nvSpPr>
        <p:spPr>
          <a:xfrm>
            <a:off x="178677" y="5150915"/>
            <a:ext cx="3189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Yk</a:t>
            </a:r>
            <a:r>
              <a:rPr lang="en-US" dirty="0"/>
              <a:t>-Z{end}).^2</a:t>
            </a:r>
          </a:p>
          <a:p>
            <a:r>
              <a:rPr lang="en-US" dirty="0"/>
              <a:t> </a:t>
            </a:r>
            <a:r>
              <a:rPr lang="en-US" sz="1400" dirty="0"/>
              <a:t>=  0.31410   0.31434   0.19260   0.19290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95665-F630-4C75-8780-3E0845701BB4}"/>
              </a:ext>
            </a:extLst>
          </p:cNvPr>
          <p:cNvSpPr/>
          <p:nvPr/>
        </p:nvSpPr>
        <p:spPr>
          <a:xfrm>
            <a:off x="123498" y="6070047"/>
            <a:ext cx="34579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CSqErr</a:t>
            </a:r>
            <a:r>
              <a:rPr lang="en-US" sz="1400" dirty="0"/>
              <a:t>= </a:t>
            </a:r>
            <a:r>
              <a:rPr lang="en-US" sz="1400" dirty="0" err="1"/>
              <a:t>CSqErr+sum</a:t>
            </a:r>
            <a:r>
              <a:rPr lang="en-US" sz="1400" dirty="0"/>
              <a:t>((</a:t>
            </a:r>
            <a:r>
              <a:rPr lang="en-US" sz="1400" dirty="0" err="1"/>
              <a:t>Yk</a:t>
            </a:r>
            <a:r>
              <a:rPr lang="en-US" sz="1400" dirty="0"/>
              <a:t>-Z{end}).^2)</a:t>
            </a:r>
          </a:p>
          <a:p>
            <a:r>
              <a:rPr lang="en-US" sz="1400" dirty="0" err="1"/>
              <a:t>CSqErr</a:t>
            </a:r>
            <a:r>
              <a:rPr lang="en-US" sz="1400" dirty="0"/>
              <a:t> = </a:t>
            </a:r>
            <a:r>
              <a:rPr lang="en-US" sz="1400" dirty="0" err="1"/>
              <a:t>CSqErr</a:t>
            </a:r>
            <a:r>
              <a:rPr lang="en-US" sz="1400" dirty="0"/>
              <a:t>/L(end) %Normalizing</a:t>
            </a:r>
          </a:p>
          <a:p>
            <a:r>
              <a:rPr lang="en-US" sz="1400" dirty="0" err="1"/>
              <a:t>CSqErr</a:t>
            </a:r>
            <a:r>
              <a:rPr lang="en-US" sz="1400" dirty="0"/>
              <a:t> =   1.0139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290B4C-FBD7-433D-9823-D63DA7D2E886}"/>
              </a:ext>
            </a:extLst>
          </p:cNvPr>
          <p:cNvSpPr/>
          <p:nvPr/>
        </p:nvSpPr>
        <p:spPr>
          <a:xfrm>
            <a:off x="3640405" y="4310292"/>
            <a:ext cx="4703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d{end}</a:t>
            </a:r>
            <a:r>
              <a:rPr lang="en-US" b="1" dirty="0"/>
              <a:t> </a:t>
            </a:r>
            <a:r>
              <a:rPr lang="en-US" dirty="0"/>
              <a:t>= (</a:t>
            </a:r>
            <a:r>
              <a:rPr lang="en-US" dirty="0">
                <a:solidFill>
                  <a:srgbClr val="00B050"/>
                </a:solidFill>
              </a:rPr>
              <a:t>Z{end}-</a:t>
            </a:r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b="1" dirty="0">
                <a:solidFill>
                  <a:srgbClr val="060CF8"/>
                </a:solidFill>
              </a:rPr>
              <a:t>’</a:t>
            </a:r>
            <a:r>
              <a:rPr lang="en-US" dirty="0"/>
              <a:t>) </a:t>
            </a:r>
            <a:r>
              <a:rPr lang="en-US" b="1" dirty="0">
                <a:solidFill>
                  <a:srgbClr val="C00000"/>
                </a:solidFill>
              </a:rPr>
              <a:t>.*</a:t>
            </a:r>
            <a:r>
              <a:rPr lang="en-US" dirty="0"/>
              <a:t> </a:t>
            </a:r>
            <a:r>
              <a:rPr lang="en-US" dirty="0">
                <a:solidFill>
                  <a:srgbClr val="B000B0"/>
                </a:solidFill>
              </a:rPr>
              <a:t>Z{end} </a:t>
            </a:r>
            <a:r>
              <a:rPr lang="en-US" b="1" dirty="0">
                <a:solidFill>
                  <a:srgbClr val="060CF8"/>
                </a:solidFill>
              </a:rPr>
              <a:t>.*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1-Z{end}</a:t>
            </a:r>
            <a:r>
              <a:rPr lang="en-US" dirty="0">
                <a:solidFill>
                  <a:srgbClr val="060CF8"/>
                </a:solidFill>
              </a:rPr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3684A1-070C-4B07-9639-A3D59D904C5B}"/>
              </a:ext>
            </a:extLst>
          </p:cNvPr>
          <p:cNvSpPr/>
          <p:nvPr/>
        </p:nvSpPr>
        <p:spPr>
          <a:xfrm>
            <a:off x="4192394" y="4927660"/>
            <a:ext cx="4447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= (</a:t>
            </a:r>
            <a:r>
              <a:rPr lang="en-US" sz="1600" dirty="0">
                <a:solidFill>
                  <a:srgbClr val="00B050"/>
                </a:solidFill>
              </a:rPr>
              <a:t>0.56045   0.56066  -0.43886  -0.43921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.*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B000B0"/>
                </a:solidFill>
              </a:rPr>
              <a:t>0.56045   0.56066   0.56114   0.56079</a:t>
            </a:r>
            <a:r>
              <a:rPr lang="en-US" sz="1600" dirty="0"/>
              <a:t>) </a:t>
            </a:r>
          </a:p>
          <a:p>
            <a:r>
              <a:rPr lang="en-US" sz="1600" b="1" dirty="0">
                <a:solidFill>
                  <a:srgbClr val="060CF8"/>
                </a:solidFill>
              </a:rPr>
              <a:t>.*</a:t>
            </a:r>
            <a:r>
              <a:rPr lang="en-US" sz="1600" dirty="0"/>
              <a:t>  </a:t>
            </a:r>
            <a:r>
              <a:rPr lang="en-US" sz="1600" b="1" dirty="0">
                <a:solidFill>
                  <a:srgbClr val="060CF8"/>
                </a:solidFill>
              </a:rPr>
              <a:t>(</a:t>
            </a:r>
            <a:r>
              <a:rPr lang="en-US" sz="1600" dirty="0">
                <a:solidFill>
                  <a:srgbClr val="C00000"/>
                </a:solidFill>
              </a:rPr>
              <a:t>0.43955   0.43934   0.43886   0.43921</a:t>
            </a:r>
            <a:r>
              <a:rPr lang="en-US" sz="1600" b="1" dirty="0">
                <a:solidFill>
                  <a:srgbClr val="060CF8"/>
                </a:solidFill>
              </a:rPr>
              <a:t>)</a:t>
            </a:r>
            <a:r>
              <a:rPr lang="en-US" sz="1600" dirty="0"/>
              <a:t>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C372D4-922B-409B-AF0F-2EF2568F3E70}"/>
              </a:ext>
            </a:extLst>
          </p:cNvPr>
          <p:cNvSpPr/>
          <p:nvPr/>
        </p:nvSpPr>
        <p:spPr>
          <a:xfrm>
            <a:off x="4191005" y="6063421"/>
            <a:ext cx="3663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=</a:t>
            </a:r>
            <a:r>
              <a:rPr lang="en-US" sz="1600" b="1" dirty="0">
                <a:solidFill>
                  <a:srgbClr val="060CF8"/>
                </a:solidFill>
              </a:rPr>
              <a:t> 0.13806   0.13810  -0.10807  -0.10818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290122" y="1121650"/>
            <a:ext cx="135005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(L=end=4)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1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4" grpId="0"/>
      <p:bldP spid="35" grpId="0"/>
      <p:bldP spid="3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0690-3226-41A4-A284-F53FAC2F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043323-77C5-44B3-B973-FD07CF5E14B1}"/>
              </a:ext>
            </a:extLst>
          </p:cNvPr>
          <p:cNvSpPr txBox="1">
            <a:spLocks/>
          </p:cNvSpPr>
          <p:nvPr/>
        </p:nvSpPr>
        <p:spPr>
          <a:xfrm>
            <a:off x="152401" y="141622"/>
            <a:ext cx="8798858" cy="3942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Comic Sans MS"/>
                <a:ea typeface="+mj-ea"/>
                <a:cs typeface="+mj-cs"/>
              </a:defRPr>
            </a:lvl1pPr>
          </a:lstStyle>
          <a:p>
            <a:r>
              <a:rPr lang="en-US" sz="3600"/>
              <a:t>Tracing: Back Prop (BP)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5F0744-7C14-4B23-87BE-E2EA2E74AB45}"/>
              </a:ext>
            </a:extLst>
          </p:cNvPr>
          <p:cNvCxnSpPr>
            <a:cxnSpLocks/>
          </p:cNvCxnSpPr>
          <p:nvPr/>
        </p:nvCxnSpPr>
        <p:spPr>
          <a:xfrm flipH="1">
            <a:off x="4528640" y="685800"/>
            <a:ext cx="23190" cy="6109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1B1B9F-0574-43FE-ACAE-4BAE345FA3FA}"/>
              </a:ext>
            </a:extLst>
          </p:cNvPr>
          <p:cNvSpPr txBox="1"/>
          <p:nvPr/>
        </p:nvSpPr>
        <p:spPr>
          <a:xfrm>
            <a:off x="381000" y="709856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BP Code: Online Version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682BF-8437-4F18-BA67-A845D6511249}"/>
              </a:ext>
            </a:extLst>
          </p:cNvPr>
          <p:cNvSpPr txBox="1"/>
          <p:nvPr/>
        </p:nvSpPr>
        <p:spPr>
          <a:xfrm>
            <a:off x="4848532" y="757463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BP Code: Batch Version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CA7A1-152B-4B12-8F08-5C2F3B969276}"/>
              </a:ext>
            </a:extLst>
          </p:cNvPr>
          <p:cNvSpPr/>
          <p:nvPr/>
        </p:nvSpPr>
        <p:spPr>
          <a:xfrm>
            <a:off x="4629434" y="1079188"/>
            <a:ext cx="41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d{end}=(Z{end}-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/>
              <a:t>).*Z{end}.*(1-Z{end});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7ABC8B-79AB-4A03-A57D-2C09A2BA8076}"/>
              </a:ext>
            </a:extLst>
          </p:cNvPr>
          <p:cNvSpPr/>
          <p:nvPr/>
        </p:nvSpPr>
        <p:spPr>
          <a:xfrm>
            <a:off x="35221" y="1099067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d{end}=(Z{end}-</a:t>
            </a:r>
            <a:r>
              <a:rPr lang="en-US" b="1" dirty="0" err="1">
                <a:solidFill>
                  <a:srgbClr val="C00000"/>
                </a:solidFill>
              </a:rPr>
              <a:t>Yk</a:t>
            </a:r>
            <a:r>
              <a:rPr lang="en-US" dirty="0"/>
              <a:t>).*Z{end}.*(1-Z{end});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1127F-3A74-4A80-994A-CBF65BD1394B}"/>
              </a:ext>
            </a:extLst>
          </p:cNvPr>
          <p:cNvSpPr/>
          <p:nvPr/>
        </p:nvSpPr>
        <p:spPr>
          <a:xfrm>
            <a:off x="5404" y="1899717"/>
            <a:ext cx="4598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=length(L)-1:-1:2 </a:t>
            </a:r>
          </a:p>
          <a:p>
            <a:r>
              <a:rPr lang="en-US" dirty="0"/>
              <a:t> </a:t>
            </a:r>
            <a:r>
              <a:rPr lang="en-US" sz="1100" dirty="0">
                <a:solidFill>
                  <a:srgbClr val="060CF8"/>
                </a:solidFill>
              </a:rPr>
              <a:t>d{</a:t>
            </a:r>
            <a:r>
              <a:rPr lang="en-US" sz="1100" dirty="0" err="1">
                <a:solidFill>
                  <a:srgbClr val="060CF8"/>
                </a:solidFill>
              </a:rPr>
              <a:t>i</a:t>
            </a:r>
            <a:r>
              <a:rPr lang="en-US" sz="1100" dirty="0">
                <a:solidFill>
                  <a:srgbClr val="060CF8"/>
                </a:solidFill>
              </a:rPr>
              <a:t>} = Z{</a:t>
            </a:r>
            <a:r>
              <a:rPr lang="en-US" sz="1100" dirty="0" err="1">
                <a:solidFill>
                  <a:srgbClr val="060CF8"/>
                </a:solidFill>
              </a:rPr>
              <a:t>i</a:t>
            </a:r>
            <a:r>
              <a:rPr lang="en-US" sz="1100" dirty="0">
                <a:solidFill>
                  <a:srgbClr val="060CF8"/>
                </a:solidFill>
              </a:rPr>
              <a:t>}(1:end-1).*(1-Z{</a:t>
            </a:r>
            <a:r>
              <a:rPr lang="en-US" sz="1100" dirty="0" err="1">
                <a:solidFill>
                  <a:srgbClr val="060CF8"/>
                </a:solidFill>
              </a:rPr>
              <a:t>i</a:t>
            </a:r>
            <a:r>
              <a:rPr lang="en-US" sz="1100" dirty="0">
                <a:solidFill>
                  <a:srgbClr val="060CF8"/>
                </a:solidFill>
              </a:rPr>
              <a:t>}(1:end-1))  * sum((d{i+1}'.*B{</a:t>
            </a:r>
            <a:r>
              <a:rPr lang="en-US" sz="1100" dirty="0" err="1">
                <a:solidFill>
                  <a:srgbClr val="060CF8"/>
                </a:solidFill>
              </a:rPr>
              <a:t>i</a:t>
            </a:r>
            <a:r>
              <a:rPr lang="en-US" sz="1100" dirty="0">
                <a:solidFill>
                  <a:srgbClr val="060CF8"/>
                </a:solidFill>
              </a:rPr>
              <a:t>}(1:end-1,:)),2); </a:t>
            </a:r>
          </a:p>
          <a:p>
            <a:r>
              <a:rPr lang="en-US" dirty="0"/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85EDE1-E6DE-4F3B-9769-88100A1E7865}"/>
              </a:ext>
            </a:extLst>
          </p:cNvPr>
          <p:cNvSpPr/>
          <p:nvPr/>
        </p:nvSpPr>
        <p:spPr>
          <a:xfrm>
            <a:off x="4631634" y="153963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=length(L)-1:-1:2 </a:t>
            </a:r>
          </a:p>
          <a:p>
            <a:r>
              <a:rPr lang="en-US" dirty="0"/>
              <a:t>   </a:t>
            </a:r>
            <a:r>
              <a:rPr lang="en-US" sz="1400" b="1" dirty="0">
                <a:solidFill>
                  <a:srgbClr val="060CF8"/>
                </a:solidFill>
              </a:rPr>
              <a:t>W</a:t>
            </a:r>
            <a:r>
              <a:rPr lang="en-US" sz="1400" dirty="0"/>
              <a:t>=Z{</a:t>
            </a:r>
            <a:r>
              <a:rPr lang="en-US" sz="1400" dirty="0" err="1"/>
              <a:t>i</a:t>
            </a:r>
            <a:r>
              <a:rPr lang="en-US" sz="1400" dirty="0"/>
              <a:t>}(1:end-1,:).*(1-Z{</a:t>
            </a:r>
            <a:r>
              <a:rPr lang="en-US" sz="1400" dirty="0" err="1"/>
              <a:t>i</a:t>
            </a:r>
            <a:r>
              <a:rPr lang="en-US" sz="1400" dirty="0"/>
              <a:t>}(1:end-1,:)); </a:t>
            </a:r>
            <a:r>
              <a:rPr lang="en-US" sz="1400" b="1" dirty="0">
                <a:solidFill>
                  <a:srgbClr val="C00000"/>
                </a:solidFill>
              </a:rPr>
              <a:t>D</a:t>
            </a:r>
            <a:r>
              <a:rPr lang="en-US" sz="1400" dirty="0"/>
              <a:t>= d{i+1}';</a:t>
            </a:r>
            <a:endParaRPr lang="en-US" dirty="0"/>
          </a:p>
          <a:p>
            <a:r>
              <a:rPr lang="en-US" dirty="0"/>
              <a:t>   for m = 1:Nx                             </a:t>
            </a:r>
          </a:p>
          <a:p>
            <a:r>
              <a:rPr lang="en-US" dirty="0"/>
              <a:t>        </a:t>
            </a:r>
            <a:r>
              <a:rPr lang="en-US" sz="1400" dirty="0"/>
              <a:t>d{</a:t>
            </a:r>
            <a:r>
              <a:rPr lang="en-US" sz="1400" dirty="0" err="1"/>
              <a:t>i</a:t>
            </a:r>
            <a:r>
              <a:rPr lang="en-US" sz="1400" dirty="0"/>
              <a:t>}(:,m)=W(:,m).*sum((D(m,:).*B{</a:t>
            </a:r>
            <a:r>
              <a:rPr lang="en-US" sz="1400" dirty="0" err="1"/>
              <a:t>i</a:t>
            </a:r>
            <a:r>
              <a:rPr lang="en-US" sz="1400" dirty="0"/>
              <a:t>}(1:end-1,:)),2); 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end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4C1AD0-C9B4-4B40-ACA1-11FDF83BE5D0}"/>
              </a:ext>
            </a:extLst>
          </p:cNvPr>
          <p:cNvCxnSpPr/>
          <p:nvPr/>
        </p:nvCxnSpPr>
        <p:spPr>
          <a:xfrm>
            <a:off x="152401" y="1539630"/>
            <a:ext cx="4182395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B338A-EDCB-47FA-A54D-ED15AAA9E74E}"/>
              </a:ext>
            </a:extLst>
          </p:cNvPr>
          <p:cNvCxnSpPr/>
          <p:nvPr/>
        </p:nvCxnSpPr>
        <p:spPr>
          <a:xfrm>
            <a:off x="4726461" y="1539630"/>
            <a:ext cx="4182395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4ACEE0-5A83-406C-9D2B-4F800F2174AF}"/>
              </a:ext>
            </a:extLst>
          </p:cNvPr>
          <p:cNvCxnSpPr/>
          <p:nvPr/>
        </p:nvCxnSpPr>
        <p:spPr>
          <a:xfrm>
            <a:off x="118601" y="3426552"/>
            <a:ext cx="4182395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4B50B8-23B1-4B0E-8FE3-24552EB1D152}"/>
              </a:ext>
            </a:extLst>
          </p:cNvPr>
          <p:cNvCxnSpPr/>
          <p:nvPr/>
        </p:nvCxnSpPr>
        <p:spPr>
          <a:xfrm>
            <a:off x="4692661" y="3426552"/>
            <a:ext cx="4182395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DAA53DB-8101-4E3F-B45F-863ACC4EBD45}"/>
              </a:ext>
            </a:extLst>
          </p:cNvPr>
          <p:cNvSpPr/>
          <p:nvPr/>
        </p:nvSpPr>
        <p:spPr>
          <a:xfrm>
            <a:off x="-20170" y="41180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=1:length(L)-1 </a:t>
            </a:r>
          </a:p>
          <a:p>
            <a:r>
              <a:rPr lang="en-US" dirty="0"/>
              <a:t> </a:t>
            </a:r>
            <a:r>
              <a:rPr lang="en-US" sz="1300" dirty="0">
                <a:solidFill>
                  <a:srgbClr val="060CF8"/>
                </a:solidFill>
              </a:rPr>
              <a:t>B{</a:t>
            </a:r>
            <a:r>
              <a:rPr lang="en-US" sz="1300" dirty="0" err="1">
                <a:solidFill>
                  <a:srgbClr val="060CF8"/>
                </a:solidFill>
              </a:rPr>
              <a:t>i</a:t>
            </a:r>
            <a:r>
              <a:rPr lang="en-US" sz="1300" dirty="0">
                <a:solidFill>
                  <a:srgbClr val="060CF8"/>
                </a:solidFill>
              </a:rPr>
              <a:t>}(1:end-1,:)=B{</a:t>
            </a:r>
            <a:r>
              <a:rPr lang="en-US" sz="1300" dirty="0" err="1">
                <a:solidFill>
                  <a:srgbClr val="060CF8"/>
                </a:solidFill>
              </a:rPr>
              <a:t>i</a:t>
            </a:r>
            <a:r>
              <a:rPr lang="en-US" sz="1300" dirty="0">
                <a:solidFill>
                  <a:srgbClr val="060CF8"/>
                </a:solidFill>
              </a:rPr>
              <a:t>}(1:end-1,:)-alpha.*(Z{</a:t>
            </a:r>
            <a:r>
              <a:rPr lang="en-US" sz="1300" dirty="0" err="1">
                <a:solidFill>
                  <a:srgbClr val="060CF8"/>
                </a:solidFill>
              </a:rPr>
              <a:t>i</a:t>
            </a:r>
            <a:r>
              <a:rPr lang="en-US" sz="1300" dirty="0">
                <a:solidFill>
                  <a:srgbClr val="060CF8"/>
                </a:solidFill>
              </a:rPr>
              <a:t>}(1:end-1)*d{i+1}'); </a:t>
            </a:r>
            <a:r>
              <a:rPr lang="en-US" sz="1200" dirty="0">
                <a:solidFill>
                  <a:srgbClr val="060CF8"/>
                </a:solidFill>
              </a:rPr>
              <a:t> </a:t>
            </a:r>
            <a:endParaRPr lang="en-US" dirty="0">
              <a:solidFill>
                <a:srgbClr val="060CF8"/>
              </a:solidFill>
            </a:endParaRPr>
          </a:p>
          <a:p>
            <a:r>
              <a:rPr lang="en-US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B{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}(end,:)=B{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}(end,:)-alpha.*d{i+1}';  </a:t>
            </a:r>
            <a:r>
              <a:rPr lang="en-US" sz="1400" dirty="0"/>
              <a:t>	</a:t>
            </a:r>
            <a:r>
              <a:rPr lang="en-US" dirty="0"/>
              <a:t>		</a:t>
            </a:r>
          </a:p>
          <a:p>
            <a:r>
              <a:rPr lang="en-US" dirty="0"/>
              <a:t>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AF95E2-273D-40B1-AABC-F7FE860C2CAE}"/>
              </a:ext>
            </a:extLst>
          </p:cNvPr>
          <p:cNvSpPr/>
          <p:nvPr/>
        </p:nvSpPr>
        <p:spPr>
          <a:xfrm>
            <a:off x="4592172" y="3817491"/>
            <a:ext cx="4572000" cy="305468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=1:length(L)-1 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B000B0"/>
                </a:solidFill>
              </a:rPr>
              <a:t>W = Z{</a:t>
            </a:r>
            <a:r>
              <a:rPr lang="en-US" sz="1600" dirty="0" err="1">
                <a:solidFill>
                  <a:srgbClr val="B000B0"/>
                </a:solidFill>
              </a:rPr>
              <a:t>i</a:t>
            </a:r>
            <a:r>
              <a:rPr lang="en-US" sz="1600" dirty="0">
                <a:solidFill>
                  <a:srgbClr val="B000B0"/>
                </a:solidFill>
              </a:rPr>
              <a:t>}(1:end-1,:);      </a:t>
            </a:r>
            <a:r>
              <a:rPr lang="en-US" sz="1600" dirty="0">
                <a:solidFill>
                  <a:srgbClr val="FF0000"/>
                </a:solidFill>
              </a:rPr>
              <a:t>D = d{i+1}’;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FF0000"/>
                </a:solidFill>
              </a:rPr>
              <a:t>V1 = zeros(L(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),L(i+1));  </a:t>
            </a:r>
            <a:r>
              <a:rPr lang="en-US" sz="1400" dirty="0">
                <a:solidFill>
                  <a:srgbClr val="B000B0"/>
                </a:solidFill>
              </a:rPr>
              <a:t>V2 = zeros(1,L(i+1));    </a:t>
            </a:r>
            <a:endParaRPr lang="en-US" dirty="0">
              <a:solidFill>
                <a:srgbClr val="B000B0"/>
              </a:solidFill>
            </a:endParaRPr>
          </a:p>
          <a:p>
            <a:r>
              <a:rPr lang="en-US" sz="1000" dirty="0"/>
              <a:t>   </a:t>
            </a:r>
          </a:p>
          <a:p>
            <a:r>
              <a:rPr lang="en-US" dirty="0"/>
              <a:t>    for m = 1:Nx</a:t>
            </a:r>
          </a:p>
          <a:p>
            <a:r>
              <a:rPr lang="en-US" dirty="0"/>
              <a:t>         </a:t>
            </a:r>
            <a:r>
              <a:rPr lang="en-US" sz="1600" dirty="0"/>
              <a:t>V1 = V1 + (W(:,m)*D(m,:));   </a:t>
            </a:r>
          </a:p>
          <a:p>
            <a:r>
              <a:rPr lang="en-US" sz="1600" dirty="0"/>
              <a:t>          V2 = V2 + D(m,:);</a:t>
            </a:r>
            <a:r>
              <a:rPr lang="en-US" dirty="0"/>
              <a:t>     </a:t>
            </a:r>
          </a:p>
          <a:p>
            <a:r>
              <a:rPr lang="en-US" dirty="0"/>
              <a:t>     end </a:t>
            </a:r>
          </a:p>
          <a:p>
            <a:endParaRPr lang="en-US" sz="1050" dirty="0">
              <a:solidFill>
                <a:srgbClr val="060CF8"/>
              </a:solidFill>
            </a:endParaRPr>
          </a:p>
          <a:p>
            <a:r>
              <a:rPr lang="en-US" sz="1600" dirty="0">
                <a:solidFill>
                  <a:srgbClr val="060CF8"/>
                </a:solidFill>
              </a:rPr>
              <a:t>  B{</a:t>
            </a:r>
            <a:r>
              <a:rPr lang="en-US" sz="1600" dirty="0" err="1">
                <a:solidFill>
                  <a:srgbClr val="060CF8"/>
                </a:solidFill>
              </a:rPr>
              <a:t>i</a:t>
            </a:r>
            <a:r>
              <a:rPr lang="en-US" sz="1600" dirty="0">
                <a:solidFill>
                  <a:srgbClr val="060CF8"/>
                </a:solidFill>
              </a:rPr>
              <a:t>}(1:end-1,:)=B{</a:t>
            </a:r>
            <a:r>
              <a:rPr lang="en-US" sz="1600" dirty="0" err="1">
                <a:solidFill>
                  <a:srgbClr val="060CF8"/>
                </a:solidFill>
              </a:rPr>
              <a:t>i</a:t>
            </a:r>
            <a:r>
              <a:rPr lang="en-US" sz="1600" dirty="0">
                <a:solidFill>
                  <a:srgbClr val="060CF8"/>
                </a:solidFill>
              </a:rPr>
              <a:t>}(1:end-1,:)-(alpha/</a:t>
            </a:r>
            <a:r>
              <a:rPr lang="en-US" sz="1600" dirty="0" err="1">
                <a:solidFill>
                  <a:srgbClr val="060CF8"/>
                </a:solidFill>
              </a:rPr>
              <a:t>Nx</a:t>
            </a:r>
            <a:r>
              <a:rPr lang="en-US" sz="1600" dirty="0">
                <a:solidFill>
                  <a:srgbClr val="060CF8"/>
                </a:solidFill>
              </a:rPr>
              <a:t>).*</a:t>
            </a:r>
            <a:r>
              <a:rPr lang="en-US" sz="1600" b="1" dirty="0">
                <a:solidFill>
                  <a:srgbClr val="C00000"/>
                </a:solidFill>
              </a:rPr>
              <a:t>V1</a:t>
            </a:r>
            <a:r>
              <a:rPr lang="en-US" sz="1600" dirty="0">
                <a:solidFill>
                  <a:srgbClr val="060CF8"/>
                </a:solidFill>
              </a:rPr>
              <a:t>;</a:t>
            </a:r>
            <a:r>
              <a:rPr lang="en-US" sz="1600" dirty="0"/>
              <a:t>            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B{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}(end,:) = B{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}(end,:)-(alpha/</a:t>
            </a:r>
            <a:r>
              <a:rPr lang="en-US" sz="1600" dirty="0" err="1">
                <a:solidFill>
                  <a:srgbClr val="C00000"/>
                </a:solidFill>
              </a:rPr>
              <a:t>Nx</a:t>
            </a:r>
            <a:r>
              <a:rPr lang="en-US" sz="1600" dirty="0">
                <a:solidFill>
                  <a:srgbClr val="C00000"/>
                </a:solidFill>
              </a:rPr>
              <a:t>).*</a:t>
            </a:r>
            <a:r>
              <a:rPr lang="en-US" sz="1600" b="1" dirty="0">
                <a:solidFill>
                  <a:srgbClr val="060CF8"/>
                </a:solidFill>
              </a:rPr>
              <a:t>V2</a:t>
            </a:r>
            <a:r>
              <a:rPr lang="en-US" sz="1600" b="1" dirty="0">
                <a:solidFill>
                  <a:srgbClr val="C00000"/>
                </a:solidFill>
              </a:rPr>
              <a:t>;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</a:p>
          <a:p>
            <a:r>
              <a:rPr lang="en-US" dirty="0"/>
              <a:t>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6888A-0BA8-44E0-99B5-BB10A8DF9F67}"/>
              </a:ext>
            </a:extLst>
          </p:cNvPr>
          <p:cNvSpPr txBox="1"/>
          <p:nvPr/>
        </p:nvSpPr>
        <p:spPr>
          <a:xfrm>
            <a:off x="5334000" y="346214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Update Betas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4BB848-D602-428E-8DFA-C6CE55CC1982}"/>
              </a:ext>
            </a:extLst>
          </p:cNvPr>
          <p:cNvSpPr txBox="1"/>
          <p:nvPr/>
        </p:nvSpPr>
        <p:spPr>
          <a:xfrm>
            <a:off x="698468" y="345969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Update Betas </a:t>
            </a:r>
          </a:p>
        </p:txBody>
      </p:sp>
    </p:spTree>
    <p:extLst>
      <p:ext uri="{BB962C8B-B14F-4D97-AF65-F5344CB8AC3E}">
        <p14:creationId xmlns:p14="http://schemas.microsoft.com/office/powerpoint/2010/main" val="85765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1" grpId="0"/>
      <p:bldP spid="22" grpId="0" animBg="1"/>
      <p:bldP spid="23" grpId="0"/>
      <p:bldP spid="2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103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1" y="439589"/>
            <a:ext cx="7314932" cy="332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609600" y="3810000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657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198240" y="1139389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8DBE7-03BB-4931-8554-7187B8D23F6C}"/>
              </a:ext>
            </a:extLst>
          </p:cNvPr>
          <p:cNvSpPr/>
          <p:nvPr/>
        </p:nvSpPr>
        <p:spPr>
          <a:xfrm>
            <a:off x="346547" y="404702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7E333E-1017-4765-A330-EF5427353CFC}"/>
              </a:ext>
            </a:extLst>
          </p:cNvPr>
          <p:cNvCxnSpPr>
            <a:cxnSpLocks/>
          </p:cNvCxnSpPr>
          <p:nvPr/>
        </p:nvCxnSpPr>
        <p:spPr>
          <a:xfrm>
            <a:off x="990600" y="4026932"/>
            <a:ext cx="0" cy="25300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169119" y="564157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8C548-A928-456C-9211-5B7825C2028E}"/>
              </a:ext>
            </a:extLst>
          </p:cNvPr>
          <p:cNvSpPr/>
          <p:nvPr/>
        </p:nvSpPr>
        <p:spPr>
          <a:xfrm>
            <a:off x="1277252" y="3844812"/>
            <a:ext cx="3522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60CF8"/>
                </a:solidFill>
              </a:rPr>
              <a:t>W=Z{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}(1:end-1,:).*(1-Z{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B47E-23B1-4F8B-98E6-33CA5CD93502}"/>
              </a:ext>
            </a:extLst>
          </p:cNvPr>
          <p:cNvSpPr/>
          <p:nvPr/>
        </p:nvSpPr>
        <p:spPr>
          <a:xfrm>
            <a:off x="1687014" y="4187607"/>
            <a:ext cx="29695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0.21403   0.21435   0.21514   0.21388</a:t>
            </a:r>
          </a:p>
          <a:p>
            <a:r>
              <a:rPr lang="en-US" sz="1400" dirty="0"/>
              <a:t>0.21484   0.21214   0.20537   0.21211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70431-8ECA-4B8C-A60C-418633B27EB0}"/>
              </a:ext>
            </a:extLst>
          </p:cNvPr>
          <p:cNvSpPr/>
          <p:nvPr/>
        </p:nvSpPr>
        <p:spPr>
          <a:xfrm>
            <a:off x="1259521" y="4156525"/>
            <a:ext cx="47320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W=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90A6-67A1-494A-BFA0-B6199E15C1DC}"/>
              </a:ext>
            </a:extLst>
          </p:cNvPr>
          <p:cNvSpPr/>
          <p:nvPr/>
        </p:nvSpPr>
        <p:spPr>
          <a:xfrm>
            <a:off x="5142878" y="3790966"/>
            <a:ext cx="1180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D= d{i+1}';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24C9BC-E9E9-49A9-8FC2-153595406E34}"/>
              </a:ext>
            </a:extLst>
          </p:cNvPr>
          <p:cNvSpPr/>
          <p:nvPr/>
        </p:nvSpPr>
        <p:spPr>
          <a:xfrm>
            <a:off x="1359124" y="4871189"/>
            <a:ext cx="496388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for m = 1:Nx                             </a:t>
            </a:r>
          </a:p>
          <a:p>
            <a:r>
              <a:rPr lang="en-US" sz="1600" dirty="0"/>
              <a:t>     </a:t>
            </a:r>
            <a:r>
              <a:rPr lang="en-US" sz="1600" b="1" dirty="0">
                <a:solidFill>
                  <a:srgbClr val="060CF8"/>
                </a:solidFill>
              </a:rPr>
              <a:t>d{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}(:,m)=W(:,m).*sum((D(m,:).*B{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}(1:end-1,:)),2); </a:t>
            </a:r>
          </a:p>
          <a:p>
            <a:r>
              <a:rPr lang="en-US" sz="1600" dirty="0"/>
              <a:t>end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BF60B4-0695-4428-A08D-8CEE49211C84}"/>
              </a:ext>
            </a:extLst>
          </p:cNvPr>
          <p:cNvSpPr/>
          <p:nvPr/>
        </p:nvSpPr>
        <p:spPr>
          <a:xfrm>
            <a:off x="1324912" y="5858620"/>
            <a:ext cx="610399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0CF8"/>
                </a:solidFill>
              </a:rPr>
              <a:t>d{3}</a:t>
            </a:r>
            <a:r>
              <a:rPr lang="en-US" dirty="0"/>
              <a:t>=  </a:t>
            </a:r>
            <a:r>
              <a:rPr lang="en-US" b="1" dirty="0">
                <a:solidFill>
                  <a:srgbClr val="060CF8"/>
                </a:solidFill>
              </a:rPr>
              <a:t>-0.0127668  -0.0127890   0.0100451   0.0099960</a:t>
            </a:r>
          </a:p>
          <a:p>
            <a:r>
              <a:rPr lang="en-US" b="1" dirty="0">
                <a:solidFill>
                  <a:srgbClr val="060CF8"/>
                </a:solidFill>
              </a:rPr>
              <a:t>            -0.0051157  -0.0050528   0.0038280   0.0039574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1DA19-7C70-4C2F-9192-A2EC738E68FB}"/>
              </a:ext>
            </a:extLst>
          </p:cNvPr>
          <p:cNvSpPr/>
          <p:nvPr/>
        </p:nvSpPr>
        <p:spPr>
          <a:xfrm>
            <a:off x="5309850" y="4092950"/>
            <a:ext cx="87098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0.13806</a:t>
            </a:r>
          </a:p>
          <a:p>
            <a:r>
              <a:rPr lang="en-US" sz="1200" dirty="0"/>
              <a:t>0.13810</a:t>
            </a:r>
          </a:p>
          <a:p>
            <a:r>
              <a:rPr lang="en-US" sz="1200" dirty="0"/>
              <a:t>-0.10807</a:t>
            </a:r>
          </a:p>
          <a:p>
            <a:r>
              <a:rPr lang="en-US" sz="1200" dirty="0"/>
              <a:t>-0.10818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6D82C5-0628-4C1D-B76F-AC26C994082F}"/>
              </a:ext>
            </a:extLst>
          </p:cNvPr>
          <p:cNvSpPr/>
          <p:nvPr/>
        </p:nvSpPr>
        <p:spPr>
          <a:xfrm>
            <a:off x="7072602" y="4382420"/>
            <a:ext cx="1540806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/>
              <a:t>B{</a:t>
            </a:r>
            <a:r>
              <a:rPr lang="en-US" sz="1600" dirty="0" err="1"/>
              <a:t>i</a:t>
            </a:r>
            <a:r>
              <a:rPr lang="en-US" sz="1600" dirty="0"/>
              <a:t>}(1:end-1,:)=</a:t>
            </a:r>
          </a:p>
          <a:p>
            <a:r>
              <a:rPr lang="en-US" dirty="0"/>
              <a:t> </a:t>
            </a:r>
            <a:r>
              <a:rPr lang="en-US" sz="1600" dirty="0"/>
              <a:t>-0.43204</a:t>
            </a:r>
          </a:p>
          <a:p>
            <a:r>
              <a:rPr lang="en-US" sz="1600" dirty="0"/>
              <a:t> -0.17247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129DAC-3DC6-40E9-B121-A8C16A69A30F}"/>
              </a:ext>
            </a:extLst>
          </p:cNvPr>
          <p:cNvCxnSpPr>
            <a:endCxn id="48" idx="1"/>
          </p:cNvCxnSpPr>
          <p:nvPr/>
        </p:nvCxnSpPr>
        <p:spPr>
          <a:xfrm flipV="1">
            <a:off x="5309850" y="4813307"/>
            <a:ext cx="1762752" cy="365561"/>
          </a:xfrm>
          <a:prstGeom prst="straightConnector1">
            <a:avLst/>
          </a:prstGeom>
          <a:ln w="31750" cmpd="sng">
            <a:solidFill>
              <a:srgbClr val="0709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 animBg="1"/>
      <p:bldP spid="15" grpId="0" animBg="1"/>
      <p:bldP spid="18" grpId="0"/>
      <p:bldP spid="26" grpId="0" animBg="1"/>
      <p:bldP spid="44" grpId="0" animBg="1"/>
      <p:bldP spid="24" grpId="0" animBg="1"/>
      <p:bldP spid="4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104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1" y="439589"/>
            <a:ext cx="7314932" cy="332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609600" y="3810000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657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198240" y="1139389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8DBE7-03BB-4931-8554-7187B8D23F6C}"/>
              </a:ext>
            </a:extLst>
          </p:cNvPr>
          <p:cNvSpPr/>
          <p:nvPr/>
        </p:nvSpPr>
        <p:spPr>
          <a:xfrm>
            <a:off x="346547" y="404702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7E333E-1017-4765-A330-EF5427353CFC}"/>
              </a:ext>
            </a:extLst>
          </p:cNvPr>
          <p:cNvCxnSpPr>
            <a:cxnSpLocks/>
          </p:cNvCxnSpPr>
          <p:nvPr/>
        </p:nvCxnSpPr>
        <p:spPr>
          <a:xfrm>
            <a:off x="990600" y="4026932"/>
            <a:ext cx="0" cy="25300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169119" y="564157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8C548-A928-456C-9211-5B7825C2028E}"/>
              </a:ext>
            </a:extLst>
          </p:cNvPr>
          <p:cNvSpPr/>
          <p:nvPr/>
        </p:nvSpPr>
        <p:spPr>
          <a:xfrm>
            <a:off x="1277252" y="3844812"/>
            <a:ext cx="3522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60CF8"/>
                </a:solidFill>
              </a:rPr>
              <a:t>W=Z{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}(1:end-1,:).*(1-Z{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B47E-23B1-4F8B-98E6-33CA5CD93502}"/>
              </a:ext>
            </a:extLst>
          </p:cNvPr>
          <p:cNvSpPr/>
          <p:nvPr/>
        </p:nvSpPr>
        <p:spPr>
          <a:xfrm>
            <a:off x="1687014" y="4187607"/>
            <a:ext cx="29695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0.24682   0.24856   0.24997   0.24949</a:t>
            </a:r>
          </a:p>
          <a:p>
            <a:r>
              <a:rPr lang="en-US" sz="1400" dirty="0"/>
              <a:t>0.22947   0.24547   0.23646   0.24508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70431-8ECA-4B8C-A60C-418633B27EB0}"/>
              </a:ext>
            </a:extLst>
          </p:cNvPr>
          <p:cNvSpPr/>
          <p:nvPr/>
        </p:nvSpPr>
        <p:spPr>
          <a:xfrm>
            <a:off x="1259521" y="4156525"/>
            <a:ext cx="47320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W=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90A6-67A1-494A-BFA0-B6199E15C1DC}"/>
              </a:ext>
            </a:extLst>
          </p:cNvPr>
          <p:cNvSpPr/>
          <p:nvPr/>
        </p:nvSpPr>
        <p:spPr>
          <a:xfrm>
            <a:off x="5142878" y="3790966"/>
            <a:ext cx="1180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D= d{i+1}';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24C9BC-E9E9-49A9-8FC2-153595406E34}"/>
              </a:ext>
            </a:extLst>
          </p:cNvPr>
          <p:cNvSpPr/>
          <p:nvPr/>
        </p:nvSpPr>
        <p:spPr>
          <a:xfrm>
            <a:off x="1359124" y="4871189"/>
            <a:ext cx="496388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for m = 1:Nx                             </a:t>
            </a:r>
          </a:p>
          <a:p>
            <a:r>
              <a:rPr lang="en-US" sz="1600" dirty="0"/>
              <a:t>     </a:t>
            </a:r>
            <a:r>
              <a:rPr lang="en-US" sz="1600" b="1" dirty="0">
                <a:solidFill>
                  <a:srgbClr val="060CF8"/>
                </a:solidFill>
              </a:rPr>
              <a:t>d{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}(:,m)=W(:,m).*sum((D(m,:).*B{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}(1:end-1,:)),2); </a:t>
            </a:r>
          </a:p>
          <a:p>
            <a:r>
              <a:rPr lang="en-US" sz="1600" dirty="0"/>
              <a:t>end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BF60B4-0695-4428-A08D-8CEE49211C84}"/>
              </a:ext>
            </a:extLst>
          </p:cNvPr>
          <p:cNvSpPr/>
          <p:nvPr/>
        </p:nvSpPr>
        <p:spPr>
          <a:xfrm>
            <a:off x="1324912" y="5858620"/>
            <a:ext cx="668149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0CF8"/>
                </a:solidFill>
              </a:rPr>
              <a:t>d{2}</a:t>
            </a:r>
            <a:r>
              <a:rPr lang="en-US" dirty="0"/>
              <a:t>=  </a:t>
            </a:r>
            <a:r>
              <a:rPr lang="en-US" b="1" dirty="0">
                <a:solidFill>
                  <a:srgbClr val="060CF8"/>
                </a:solidFill>
              </a:rPr>
              <a:t>0.001237183   0.001246274  -0.000980970  -0.000977927</a:t>
            </a:r>
          </a:p>
          <a:p>
            <a:r>
              <a:rPr lang="en-US" b="1" dirty="0">
                <a:solidFill>
                  <a:srgbClr val="060CF8"/>
                </a:solidFill>
              </a:rPr>
              <a:t>            0.000083716   0.000082462  -0.000048709  -0.000065171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1DA19-7C70-4C2F-9192-A2EC738E68FB}"/>
              </a:ext>
            </a:extLst>
          </p:cNvPr>
          <p:cNvSpPr/>
          <p:nvPr/>
        </p:nvSpPr>
        <p:spPr>
          <a:xfrm>
            <a:off x="4941328" y="4092950"/>
            <a:ext cx="175020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-0.0127668  -0.0051157</a:t>
            </a:r>
          </a:p>
          <a:p>
            <a:r>
              <a:rPr lang="en-US" sz="1200" dirty="0"/>
              <a:t>-0.0127890  -0.0050528</a:t>
            </a:r>
          </a:p>
          <a:p>
            <a:r>
              <a:rPr lang="en-US" sz="1200" dirty="0"/>
              <a:t> 0.0100451   0.0038280</a:t>
            </a:r>
          </a:p>
          <a:p>
            <a:r>
              <a:rPr lang="en-US" sz="1200" dirty="0"/>
              <a:t> 0.0099960   0.0039574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6D82C5-0628-4C1D-B76F-AC26C994082F}"/>
              </a:ext>
            </a:extLst>
          </p:cNvPr>
          <p:cNvSpPr/>
          <p:nvPr/>
        </p:nvSpPr>
        <p:spPr>
          <a:xfrm>
            <a:off x="6969876" y="4508448"/>
            <a:ext cx="2048959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/>
              <a:t>B{</a:t>
            </a:r>
            <a:r>
              <a:rPr lang="en-US" sz="1600" dirty="0" err="1"/>
              <a:t>i</a:t>
            </a:r>
            <a:r>
              <a:rPr lang="en-US" sz="1600" dirty="0"/>
              <a:t>}(1:end-1,:)=</a:t>
            </a:r>
          </a:p>
          <a:p>
            <a:r>
              <a:rPr lang="en-US" dirty="0"/>
              <a:t> </a:t>
            </a:r>
            <a:r>
              <a:rPr lang="en-US" sz="1600" dirty="0"/>
              <a:t>-0.352890  -0.099131</a:t>
            </a:r>
          </a:p>
          <a:p>
            <a:r>
              <a:rPr lang="en-US" sz="1600" dirty="0"/>
              <a:t>   0.136254  -0.411356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129DAC-3DC6-40E9-B121-A8C16A69A30F}"/>
              </a:ext>
            </a:extLst>
          </p:cNvPr>
          <p:cNvCxnSpPr>
            <a:cxnSpLocks/>
          </p:cNvCxnSpPr>
          <p:nvPr/>
        </p:nvCxnSpPr>
        <p:spPr>
          <a:xfrm flipV="1">
            <a:off x="5343275" y="4911061"/>
            <a:ext cx="1634754" cy="271170"/>
          </a:xfrm>
          <a:prstGeom prst="straightConnector1">
            <a:avLst/>
          </a:prstGeom>
          <a:ln w="31750" cmpd="sng">
            <a:solidFill>
              <a:srgbClr val="0709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099489F-41C0-4066-B98D-A6DEE1AF6B65}"/>
              </a:ext>
            </a:extLst>
          </p:cNvPr>
          <p:cNvSpPr/>
          <p:nvPr/>
        </p:nvSpPr>
        <p:spPr>
          <a:xfrm>
            <a:off x="3030439" y="576722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 animBg="1"/>
      <p:bldP spid="15" grpId="0" animBg="1"/>
      <p:bldP spid="18" grpId="0"/>
      <p:bldP spid="26" grpId="0" animBg="1"/>
      <p:bldP spid="44" grpId="0" animBg="1"/>
      <p:bldP spid="24" grpId="0" animBg="1"/>
      <p:bldP spid="4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105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490425" y="3994657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3036555" y="3810000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Beta(1)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647591" y="112165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354620" y="60412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630255" y="612427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214825" y="3988123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-54137" y="421787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/>
              <a:t> = 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490425" y="4224402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F3D58A-3DB4-4782-AAAC-7CF8C481EEFB}"/>
              </a:ext>
            </a:extLst>
          </p:cNvPr>
          <p:cNvSpPr/>
          <p:nvPr/>
        </p:nvSpPr>
        <p:spPr>
          <a:xfrm>
            <a:off x="484286" y="4045339"/>
            <a:ext cx="1911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 = Z{</a:t>
            </a:r>
            <a:r>
              <a:rPr lang="en-US" sz="1600" dirty="0" err="1"/>
              <a:t>i</a:t>
            </a:r>
            <a:r>
              <a:rPr lang="en-US" sz="1600" dirty="0"/>
              <a:t>}(1:end-1,:);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4E4BEC-8EE0-4158-A4FF-78144C00FEFB}"/>
              </a:ext>
            </a:extLst>
          </p:cNvPr>
          <p:cNvGrpSpPr/>
          <p:nvPr/>
        </p:nvGrpSpPr>
        <p:grpSpPr>
          <a:xfrm>
            <a:off x="515768" y="4345226"/>
            <a:ext cx="3291401" cy="527397"/>
            <a:chOff x="698329" y="4450512"/>
            <a:chExt cx="3291401" cy="5273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BD6B9D-A021-4E81-ACFF-2F63710014A3}"/>
                </a:ext>
              </a:extLst>
            </p:cNvPr>
            <p:cNvSpPr/>
            <p:nvPr/>
          </p:nvSpPr>
          <p:spPr>
            <a:xfrm>
              <a:off x="698329" y="4450512"/>
              <a:ext cx="518091" cy="30777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W =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878B0-3998-45A2-9CAD-A225D127AFDE}"/>
                </a:ext>
              </a:extLst>
            </p:cNvPr>
            <p:cNvSpPr/>
            <p:nvPr/>
          </p:nvSpPr>
          <p:spPr>
            <a:xfrm>
              <a:off x="1086758" y="4454689"/>
              <a:ext cx="2902972" cy="52322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/>
                <a:t>1.00000   0.90000   0.65000   2.45000</a:t>
              </a:r>
            </a:p>
            <a:p>
              <a:r>
                <a:rPr lang="en-US" sz="1400" dirty="0"/>
                <a:t>1.10000   1.90000   3.75000   3.67000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5921-90F7-40C5-BD7D-ECA97026327B}"/>
              </a:ext>
            </a:extLst>
          </p:cNvPr>
          <p:cNvSpPr/>
          <p:nvPr/>
        </p:nvSpPr>
        <p:spPr>
          <a:xfrm>
            <a:off x="3478452" y="4105444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V1 = zeros(L(</a:t>
            </a:r>
            <a:r>
              <a:rPr lang="en-US" sz="1200" dirty="0" err="1"/>
              <a:t>i</a:t>
            </a:r>
            <a:r>
              <a:rPr lang="en-US" sz="1200" dirty="0"/>
              <a:t>),L(i+1));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3CD44-1B4C-47C9-8F27-71373B56916F}"/>
              </a:ext>
            </a:extLst>
          </p:cNvPr>
          <p:cNvGrpSpPr/>
          <p:nvPr/>
        </p:nvGrpSpPr>
        <p:grpSpPr>
          <a:xfrm>
            <a:off x="3842200" y="4365830"/>
            <a:ext cx="1037515" cy="461665"/>
            <a:chOff x="3774161" y="4329837"/>
            <a:chExt cx="1037515" cy="4616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5CC292-4D05-4C24-A2BA-362BEBD34E81}"/>
                </a:ext>
              </a:extLst>
            </p:cNvPr>
            <p:cNvSpPr/>
            <p:nvPr/>
          </p:nvSpPr>
          <p:spPr>
            <a:xfrm>
              <a:off x="3774161" y="4354465"/>
              <a:ext cx="558166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V1 =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99E3C0-3BA1-4EDF-BCC5-8926696F1801}"/>
                </a:ext>
              </a:extLst>
            </p:cNvPr>
            <p:cNvSpPr/>
            <p:nvPr/>
          </p:nvSpPr>
          <p:spPr>
            <a:xfrm>
              <a:off x="4239076" y="4329837"/>
              <a:ext cx="572600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0   0</a:t>
              </a:r>
            </a:p>
            <a:p>
              <a:r>
                <a:rPr lang="en-US" sz="1200" dirty="0"/>
                <a:t>0   0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07426-75A5-40AF-AC8A-95A00BA78306}"/>
              </a:ext>
            </a:extLst>
          </p:cNvPr>
          <p:cNvSpPr/>
          <p:nvPr/>
        </p:nvSpPr>
        <p:spPr>
          <a:xfrm>
            <a:off x="5194101" y="4010849"/>
            <a:ext cx="15584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V2 = zeros(</a:t>
            </a:r>
            <a:r>
              <a:rPr lang="en-US" sz="1600" b="1" dirty="0">
                <a:solidFill>
                  <a:srgbClr val="060CF8"/>
                </a:solidFill>
              </a:rPr>
              <a:t>1</a:t>
            </a:r>
            <a:r>
              <a:rPr lang="en-US" sz="1200" dirty="0"/>
              <a:t>,L(i+1))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9CFD-BF25-45E1-A42A-6B39CF77D020}"/>
              </a:ext>
            </a:extLst>
          </p:cNvPr>
          <p:cNvSpPr/>
          <p:nvPr/>
        </p:nvSpPr>
        <p:spPr>
          <a:xfrm>
            <a:off x="5308520" y="4335052"/>
            <a:ext cx="760905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V2 =</a:t>
            </a:r>
          </a:p>
          <a:p>
            <a:r>
              <a:rPr lang="en-US" sz="1200" dirty="0"/>
              <a:t>     0   0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FDB5EE-798C-4CF8-A7AB-BB3F48FF3FDD}"/>
              </a:ext>
            </a:extLst>
          </p:cNvPr>
          <p:cNvSpPr/>
          <p:nvPr/>
        </p:nvSpPr>
        <p:spPr>
          <a:xfrm>
            <a:off x="6846235" y="4283778"/>
            <a:ext cx="22839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0.001237183   0.000083716</a:t>
            </a:r>
          </a:p>
          <a:p>
            <a:r>
              <a:rPr lang="en-US" sz="1400" dirty="0"/>
              <a:t> 0.001246274   0.000082462</a:t>
            </a:r>
          </a:p>
          <a:p>
            <a:r>
              <a:rPr lang="en-US" sz="1400" dirty="0"/>
              <a:t>-0.000980970  -0.000048709</a:t>
            </a:r>
          </a:p>
          <a:p>
            <a:r>
              <a:rPr lang="en-US" sz="1400" dirty="0"/>
              <a:t>-0.000977927  -0.000065171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BEA43-4204-4119-9B09-ADC10B849C87}"/>
              </a:ext>
            </a:extLst>
          </p:cNvPr>
          <p:cNvSpPr/>
          <p:nvPr/>
        </p:nvSpPr>
        <p:spPr>
          <a:xfrm>
            <a:off x="6802684" y="4024528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 = d{i+1}';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4937CB-333B-45EB-A132-3A95E357CE80}"/>
              </a:ext>
            </a:extLst>
          </p:cNvPr>
          <p:cNvGrpSpPr/>
          <p:nvPr/>
        </p:nvGrpSpPr>
        <p:grpSpPr>
          <a:xfrm>
            <a:off x="533977" y="4904074"/>
            <a:ext cx="6204904" cy="277526"/>
            <a:chOff x="709377" y="5042713"/>
            <a:chExt cx="7063021" cy="26842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DE3BD-03C4-4EA7-931D-182C8256C6A3}"/>
                </a:ext>
              </a:extLst>
            </p:cNvPr>
            <p:cNvSpPr/>
            <p:nvPr/>
          </p:nvSpPr>
          <p:spPr>
            <a:xfrm>
              <a:off x="709377" y="5042713"/>
              <a:ext cx="7063021" cy="2684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da-DK" sz="1400" dirty="0"/>
                <a:t>for m = 1:Nx        </a:t>
              </a:r>
              <a:r>
                <a:rPr lang="da-DK" sz="1400" dirty="0">
                  <a:solidFill>
                    <a:srgbClr val="060CF8"/>
                  </a:solidFill>
                </a:rPr>
                <a:t>V1 = V1 + (W(:,m)*D(m,:)); </a:t>
              </a:r>
              <a:r>
                <a:rPr lang="da-DK" sz="1400" dirty="0"/>
                <a:t>  </a:t>
              </a:r>
              <a:r>
                <a:rPr lang="da-DK" sz="1400" dirty="0">
                  <a:solidFill>
                    <a:srgbClr val="FF0000"/>
                  </a:solidFill>
                </a:rPr>
                <a:t>V2 = V2 + D(m,:); </a:t>
              </a:r>
              <a:r>
                <a:rPr lang="da-DK" sz="1400" dirty="0"/>
                <a:t>       end</a:t>
              </a:r>
              <a:endParaRPr lang="en-US" sz="1400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BEAC27A-5E11-44AC-B137-7663C1C605C5}"/>
                </a:ext>
              </a:extLst>
            </p:cNvPr>
            <p:cNvSpPr/>
            <p:nvPr/>
          </p:nvSpPr>
          <p:spPr>
            <a:xfrm>
              <a:off x="2039499" y="5078019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158D1D9-16E3-4B9B-AB18-650F801CBE08}"/>
                </a:ext>
              </a:extLst>
            </p:cNvPr>
            <p:cNvSpPr/>
            <p:nvPr/>
          </p:nvSpPr>
          <p:spPr>
            <a:xfrm rot="10800000">
              <a:off x="6581501" y="5089577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2CF1EA2-2113-4C6E-8A17-9205349454FC}"/>
              </a:ext>
            </a:extLst>
          </p:cNvPr>
          <p:cNvSpPr/>
          <p:nvPr/>
        </p:nvSpPr>
        <p:spPr>
          <a:xfrm>
            <a:off x="568148" y="5257800"/>
            <a:ext cx="491824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B{</a:t>
            </a:r>
            <a:r>
              <a:rPr lang="en-US" sz="1400" b="1" dirty="0" err="1"/>
              <a:t>i</a:t>
            </a:r>
            <a:r>
              <a:rPr lang="en-US" sz="1400" b="1" dirty="0"/>
              <a:t>}(1:end-1,:) 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>
                <a:solidFill>
                  <a:srgbClr val="060CF8"/>
                </a:solidFill>
              </a:rPr>
              <a:t>B{</a:t>
            </a:r>
            <a:r>
              <a:rPr lang="en-US" sz="1400" dirty="0" err="1">
                <a:solidFill>
                  <a:srgbClr val="060CF8"/>
                </a:solidFill>
              </a:rPr>
              <a:t>i</a:t>
            </a:r>
            <a:r>
              <a:rPr lang="en-US" sz="1400" dirty="0">
                <a:solidFill>
                  <a:srgbClr val="060CF8"/>
                </a:solidFill>
              </a:rPr>
              <a:t>}(1:end-1,:)          </a:t>
            </a:r>
            <a:r>
              <a:rPr lang="en-US" sz="1400" dirty="0"/>
              <a:t>-  (</a:t>
            </a:r>
            <a:r>
              <a:rPr lang="en-US" sz="1400" dirty="0">
                <a:sym typeface="Symbol" panose="05050102010706020507" pitchFamily="18" charset="2"/>
              </a:rPr>
              <a:t>alpha</a:t>
            </a:r>
            <a:r>
              <a:rPr lang="en-US" sz="1400" dirty="0"/>
              <a:t>/</a:t>
            </a:r>
            <a:r>
              <a:rPr lang="en-US" sz="1400" dirty="0" err="1"/>
              <a:t>Nx</a:t>
            </a:r>
            <a:r>
              <a:rPr lang="en-US" sz="1400" dirty="0"/>
              <a:t>)     </a:t>
            </a:r>
            <a:r>
              <a:rPr lang="en-US" sz="1400" b="1" dirty="0">
                <a:solidFill>
                  <a:srgbClr val="060CF8"/>
                </a:solidFill>
              </a:rPr>
              <a:t>.*</a:t>
            </a:r>
            <a:r>
              <a:rPr lang="en-US" sz="1400" dirty="0"/>
              <a:t>    </a:t>
            </a:r>
            <a:r>
              <a:rPr lang="en-US" sz="1400" b="1" dirty="0">
                <a:solidFill>
                  <a:srgbClr val="C00000"/>
                </a:solidFill>
              </a:rPr>
              <a:t>V1</a:t>
            </a:r>
            <a:r>
              <a:rPr lang="en-US" sz="1400" dirty="0"/>
              <a:t>;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5FCD40-6996-4732-ACBD-C654E1545154}"/>
              </a:ext>
            </a:extLst>
          </p:cNvPr>
          <p:cNvGrpSpPr/>
          <p:nvPr/>
        </p:nvGrpSpPr>
        <p:grpSpPr>
          <a:xfrm>
            <a:off x="484287" y="5562600"/>
            <a:ext cx="5687839" cy="496335"/>
            <a:chOff x="484287" y="5649552"/>
            <a:chExt cx="5687839" cy="4963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602763-04A5-46EC-B3B8-24863A9C86CA}"/>
                </a:ext>
              </a:extLst>
            </p:cNvPr>
            <p:cNvSpPr/>
            <p:nvPr/>
          </p:nvSpPr>
          <p:spPr>
            <a:xfrm>
              <a:off x="4279843" y="5715000"/>
              <a:ext cx="1892283" cy="430887"/>
            </a:xfrm>
            <a:prstGeom prst="rect">
              <a:avLst/>
            </a:prstGeom>
            <a:solidFill>
              <a:srgbClr val="FFCDCD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/>
                <a:t>-0.000674723  -0.000033397</a:t>
              </a:r>
            </a:p>
            <a:p>
              <a:r>
                <a:rPr lang="en-US" sz="1100" dirty="0"/>
                <a:t>-0.003538810  -0.000173069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DFF4F5-CF25-4F28-941F-05349EB7750B}"/>
                </a:ext>
              </a:extLst>
            </p:cNvPr>
            <p:cNvSpPr/>
            <p:nvPr/>
          </p:nvSpPr>
          <p:spPr>
            <a:xfrm>
              <a:off x="2071298" y="5692471"/>
              <a:ext cx="1445974" cy="430887"/>
            </a:xfrm>
            <a:prstGeom prst="rect">
              <a:avLst/>
            </a:prstGeom>
            <a:solidFill>
              <a:srgbClr val="B3EBFF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/>
                <a:t>-0.058111  -0.404926</a:t>
              </a:r>
            </a:p>
            <a:p>
              <a:r>
                <a:rPr lang="en-US" sz="1100" dirty="0"/>
                <a:t> 0.085533   0.347979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0DAD78-C421-45B9-BA0A-8C75C0F86F77}"/>
                </a:ext>
              </a:extLst>
            </p:cNvPr>
            <p:cNvSpPr/>
            <p:nvPr/>
          </p:nvSpPr>
          <p:spPr>
            <a:xfrm>
              <a:off x="4029721" y="5664759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815762-94BE-404F-BE85-20F68B2A6AC6}"/>
                </a:ext>
              </a:extLst>
            </p:cNvPr>
            <p:cNvSpPr/>
            <p:nvPr/>
          </p:nvSpPr>
          <p:spPr>
            <a:xfrm>
              <a:off x="484287" y="5674528"/>
              <a:ext cx="165072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-0.058077  -0.404924 =</a:t>
              </a:r>
            </a:p>
            <a:p>
              <a:r>
                <a:rPr lang="en-US" sz="1200" dirty="0"/>
                <a:t> 0.085710   0.347987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/>
                <p:nvPr/>
              </p:nvSpPr>
              <p:spPr>
                <a:xfrm>
                  <a:off x="3354620" y="5649552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0" y="5649552"/>
                  <a:ext cx="798648" cy="276392"/>
                </a:xfrm>
                <a:prstGeom prst="rect">
                  <a:avLst/>
                </a:prstGeom>
                <a:blipFill>
                  <a:blip r:embed="rId4"/>
                  <a:stretch>
                    <a:fillRect t="-95556" r="-21374" b="-1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32020F-3C98-4185-BDFF-0F078E679231}"/>
              </a:ext>
            </a:extLst>
          </p:cNvPr>
          <p:cNvSpPr/>
          <p:nvPr/>
        </p:nvSpPr>
        <p:spPr>
          <a:xfrm>
            <a:off x="475260" y="6096000"/>
            <a:ext cx="4833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B{</a:t>
            </a:r>
            <a:r>
              <a:rPr lang="en-US" sz="1600" b="1" dirty="0" err="1"/>
              <a:t>i</a:t>
            </a:r>
            <a:r>
              <a:rPr lang="en-US" sz="1600" b="1" dirty="0"/>
              <a:t>}(end,:)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60CF8"/>
                </a:solidFill>
              </a:rPr>
              <a:t>B{</a:t>
            </a:r>
            <a:r>
              <a:rPr lang="en-US" sz="1600" dirty="0" err="1">
                <a:solidFill>
                  <a:srgbClr val="060CF8"/>
                </a:solidFill>
              </a:rPr>
              <a:t>i</a:t>
            </a:r>
            <a:r>
              <a:rPr lang="en-US" sz="1600" dirty="0">
                <a:solidFill>
                  <a:srgbClr val="060CF8"/>
                </a:solidFill>
              </a:rPr>
              <a:t>}(end,:)</a:t>
            </a:r>
            <a:r>
              <a:rPr lang="en-US" sz="1600" dirty="0"/>
              <a:t>     -  (alpha/</a:t>
            </a:r>
            <a:r>
              <a:rPr lang="en-US" sz="1600" dirty="0" err="1"/>
              <a:t>Nx</a:t>
            </a:r>
            <a:r>
              <a:rPr lang="en-US" sz="1600" dirty="0"/>
              <a:t>)   </a:t>
            </a:r>
            <a:r>
              <a:rPr lang="en-US" sz="1600" b="1" dirty="0">
                <a:solidFill>
                  <a:srgbClr val="060CF8"/>
                </a:solidFill>
              </a:rPr>
              <a:t>.*</a:t>
            </a:r>
            <a:r>
              <a:rPr lang="en-US" sz="1600" dirty="0"/>
              <a:t>   </a:t>
            </a:r>
            <a:r>
              <a:rPr lang="en-US" sz="1600" b="1" dirty="0">
                <a:solidFill>
                  <a:srgbClr val="FF0000"/>
                </a:solidFill>
              </a:rPr>
              <a:t>V2</a:t>
            </a:r>
            <a:r>
              <a:rPr lang="en-US" sz="1600" dirty="0"/>
              <a:t>;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95A331F-25EA-4E26-A478-906B2BC89A5D}"/>
              </a:ext>
            </a:extLst>
          </p:cNvPr>
          <p:cNvGrpSpPr/>
          <p:nvPr/>
        </p:nvGrpSpPr>
        <p:grpSpPr>
          <a:xfrm>
            <a:off x="114869" y="6400800"/>
            <a:ext cx="6396696" cy="369332"/>
            <a:chOff x="114869" y="6488668"/>
            <a:chExt cx="6396696" cy="3693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50E20-B8D7-4C2E-82FC-7322801BC550}"/>
                </a:ext>
              </a:extLst>
            </p:cNvPr>
            <p:cNvSpPr/>
            <p:nvPr/>
          </p:nvSpPr>
          <p:spPr>
            <a:xfrm>
              <a:off x="4307115" y="6550223"/>
              <a:ext cx="2204450" cy="307777"/>
            </a:xfrm>
            <a:prstGeom prst="rect">
              <a:avLst/>
            </a:prstGeom>
            <a:solidFill>
              <a:srgbClr val="FFCDCD"/>
            </a:solidFill>
          </p:spPr>
          <p:txBody>
            <a:bodyPr wrap="none">
              <a:spAutoFit/>
            </a:bodyPr>
            <a:lstStyle/>
            <a:p>
              <a:r>
                <a:rPr lang="en-US" sz="1400" dirty="0"/>
                <a:t>0.000524559   0.000052299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8507ED-8F85-4348-980F-FC58C42A5C98}"/>
                </a:ext>
              </a:extLst>
            </p:cNvPr>
            <p:cNvSpPr/>
            <p:nvPr/>
          </p:nvSpPr>
          <p:spPr>
            <a:xfrm>
              <a:off x="4038600" y="6488668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/>
                <p:nvPr/>
              </p:nvSpPr>
              <p:spPr>
                <a:xfrm>
                  <a:off x="3272851" y="6544964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851" y="6544964"/>
                  <a:ext cx="798648" cy="276392"/>
                </a:xfrm>
                <a:prstGeom prst="rect">
                  <a:avLst/>
                </a:prstGeom>
                <a:blipFill>
                  <a:blip r:embed="rId5"/>
                  <a:stretch>
                    <a:fillRect t="-93478" r="-20611" b="-14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34CFBB-F711-4B82-B609-9C98EE12BAC7}"/>
                </a:ext>
              </a:extLst>
            </p:cNvPr>
            <p:cNvSpPr/>
            <p:nvPr/>
          </p:nvSpPr>
          <p:spPr>
            <a:xfrm>
              <a:off x="1832795" y="6539718"/>
              <a:ext cx="1560042" cy="307777"/>
            </a:xfrm>
            <a:prstGeom prst="rect">
              <a:avLst/>
            </a:prstGeom>
            <a:solidFill>
              <a:srgbClr val="B3EBFF"/>
            </a:solidFill>
          </p:spPr>
          <p:txBody>
            <a:bodyPr wrap="none">
              <a:spAutoFit/>
            </a:bodyPr>
            <a:lstStyle/>
            <a:p>
              <a:r>
                <a:rPr lang="en-US" sz="1400" dirty="0"/>
                <a:t>-0.26233  -0.56752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A44BED-2ABB-422C-AFC8-2EA67D7775D8}"/>
                </a:ext>
              </a:extLst>
            </p:cNvPr>
            <p:cNvSpPr/>
            <p:nvPr/>
          </p:nvSpPr>
          <p:spPr>
            <a:xfrm>
              <a:off x="114869" y="6546709"/>
              <a:ext cx="171393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-0.26236  -0.56753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11" grpId="0"/>
      <p:bldP spid="14" grpId="0"/>
      <p:bldP spid="15" grpId="0" animBg="1"/>
      <p:bldP spid="18" grpId="0" animBg="1"/>
      <p:bldP spid="16" grpId="0"/>
      <p:bldP spid="38" grpId="0" animBg="1"/>
      <p:bldP spid="5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106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490425" y="3994657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3036555" y="3810000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Beta(1)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647591" y="112165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354620" y="60412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630255" y="612427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214825" y="3988123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-54137" y="421787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/>
              <a:t> =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490425" y="4224402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F3D58A-3DB4-4782-AAAC-7CF8C481EEFB}"/>
              </a:ext>
            </a:extLst>
          </p:cNvPr>
          <p:cNvSpPr/>
          <p:nvPr/>
        </p:nvSpPr>
        <p:spPr>
          <a:xfrm>
            <a:off x="484286" y="4045339"/>
            <a:ext cx="1911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 = Z{</a:t>
            </a:r>
            <a:r>
              <a:rPr lang="en-US" sz="1600" dirty="0" err="1"/>
              <a:t>i</a:t>
            </a:r>
            <a:r>
              <a:rPr lang="en-US" sz="1600" dirty="0"/>
              <a:t>}(1:end-1,:);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4E4BEC-8EE0-4158-A4FF-78144C00FEFB}"/>
              </a:ext>
            </a:extLst>
          </p:cNvPr>
          <p:cNvGrpSpPr/>
          <p:nvPr/>
        </p:nvGrpSpPr>
        <p:grpSpPr>
          <a:xfrm>
            <a:off x="515768" y="4345226"/>
            <a:ext cx="3291401" cy="527397"/>
            <a:chOff x="698329" y="4450512"/>
            <a:chExt cx="3291401" cy="5273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BD6B9D-A021-4E81-ACFF-2F63710014A3}"/>
                </a:ext>
              </a:extLst>
            </p:cNvPr>
            <p:cNvSpPr/>
            <p:nvPr/>
          </p:nvSpPr>
          <p:spPr>
            <a:xfrm>
              <a:off x="698329" y="4450512"/>
              <a:ext cx="518091" cy="30777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W =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878B0-3998-45A2-9CAD-A225D127AFDE}"/>
                </a:ext>
              </a:extLst>
            </p:cNvPr>
            <p:cNvSpPr/>
            <p:nvPr/>
          </p:nvSpPr>
          <p:spPr>
            <a:xfrm>
              <a:off x="1086758" y="4454689"/>
              <a:ext cx="2902972" cy="52322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/>
                <a:t>0.44365   0.46204   0.50516   0.47732</a:t>
              </a:r>
            </a:p>
            <a:p>
              <a:r>
                <a:rPr lang="en-US" sz="1400" dirty="0"/>
                <a:t>0.35671   0.43271   0.61638   0.42984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5921-90F7-40C5-BD7D-ECA97026327B}"/>
              </a:ext>
            </a:extLst>
          </p:cNvPr>
          <p:cNvSpPr/>
          <p:nvPr/>
        </p:nvSpPr>
        <p:spPr>
          <a:xfrm>
            <a:off x="3478452" y="4105444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V1 = zeros(L(</a:t>
            </a:r>
            <a:r>
              <a:rPr lang="en-US" sz="1200" dirty="0" err="1"/>
              <a:t>i</a:t>
            </a:r>
            <a:r>
              <a:rPr lang="en-US" sz="1200" dirty="0"/>
              <a:t>),L(i+1));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3CD44-1B4C-47C9-8F27-71373B56916F}"/>
              </a:ext>
            </a:extLst>
          </p:cNvPr>
          <p:cNvGrpSpPr/>
          <p:nvPr/>
        </p:nvGrpSpPr>
        <p:grpSpPr>
          <a:xfrm>
            <a:off x="3842200" y="4365830"/>
            <a:ext cx="1037515" cy="461665"/>
            <a:chOff x="3774161" y="4329837"/>
            <a:chExt cx="1037515" cy="4616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5CC292-4D05-4C24-A2BA-362BEBD34E81}"/>
                </a:ext>
              </a:extLst>
            </p:cNvPr>
            <p:cNvSpPr/>
            <p:nvPr/>
          </p:nvSpPr>
          <p:spPr>
            <a:xfrm>
              <a:off x="3774161" y="4354465"/>
              <a:ext cx="558166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V1 =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99E3C0-3BA1-4EDF-BCC5-8926696F1801}"/>
                </a:ext>
              </a:extLst>
            </p:cNvPr>
            <p:cNvSpPr/>
            <p:nvPr/>
          </p:nvSpPr>
          <p:spPr>
            <a:xfrm>
              <a:off x="4239076" y="4329837"/>
              <a:ext cx="572600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0   0</a:t>
              </a:r>
            </a:p>
            <a:p>
              <a:r>
                <a:rPr lang="en-US" sz="1200" dirty="0"/>
                <a:t>0   0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07426-75A5-40AF-AC8A-95A00BA78306}"/>
              </a:ext>
            </a:extLst>
          </p:cNvPr>
          <p:cNvSpPr/>
          <p:nvPr/>
        </p:nvSpPr>
        <p:spPr>
          <a:xfrm>
            <a:off x="5194101" y="4010849"/>
            <a:ext cx="15584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V2 = zeros(</a:t>
            </a:r>
            <a:r>
              <a:rPr lang="en-US" sz="1600" b="1" dirty="0">
                <a:solidFill>
                  <a:srgbClr val="060CF8"/>
                </a:solidFill>
              </a:rPr>
              <a:t>1</a:t>
            </a:r>
            <a:r>
              <a:rPr lang="en-US" sz="1200" dirty="0"/>
              <a:t>,L(i+1))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9CFD-BF25-45E1-A42A-6B39CF77D020}"/>
              </a:ext>
            </a:extLst>
          </p:cNvPr>
          <p:cNvSpPr/>
          <p:nvPr/>
        </p:nvSpPr>
        <p:spPr>
          <a:xfrm>
            <a:off x="5308520" y="4335052"/>
            <a:ext cx="760905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V2 =</a:t>
            </a:r>
          </a:p>
          <a:p>
            <a:r>
              <a:rPr lang="en-US" sz="1200" dirty="0"/>
              <a:t>     0   0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FDB5EE-798C-4CF8-A7AB-BB3F48FF3FDD}"/>
              </a:ext>
            </a:extLst>
          </p:cNvPr>
          <p:cNvSpPr/>
          <p:nvPr/>
        </p:nvSpPr>
        <p:spPr>
          <a:xfrm>
            <a:off x="6846235" y="4283778"/>
            <a:ext cx="228399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-0.0127668  -0.0051157</a:t>
            </a:r>
          </a:p>
          <a:p>
            <a:r>
              <a:rPr lang="en-US" sz="1600" dirty="0"/>
              <a:t>-0.0127890  -0.0050528</a:t>
            </a:r>
          </a:p>
          <a:p>
            <a:r>
              <a:rPr lang="en-US" sz="1600" dirty="0"/>
              <a:t> 0.0100451   0.0038280</a:t>
            </a:r>
          </a:p>
          <a:p>
            <a:r>
              <a:rPr lang="en-US" sz="1600" dirty="0"/>
              <a:t> 0.0099960   0.0039574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BEA43-4204-4119-9B09-ADC10B849C87}"/>
              </a:ext>
            </a:extLst>
          </p:cNvPr>
          <p:cNvSpPr/>
          <p:nvPr/>
        </p:nvSpPr>
        <p:spPr>
          <a:xfrm>
            <a:off x="6802684" y="4024528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 = d{i+1}';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4937CB-333B-45EB-A132-3A95E357CE80}"/>
              </a:ext>
            </a:extLst>
          </p:cNvPr>
          <p:cNvGrpSpPr/>
          <p:nvPr/>
        </p:nvGrpSpPr>
        <p:grpSpPr>
          <a:xfrm>
            <a:off x="533977" y="4904074"/>
            <a:ext cx="6204904" cy="277526"/>
            <a:chOff x="709377" y="5042713"/>
            <a:chExt cx="7063021" cy="26842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DE3BD-03C4-4EA7-931D-182C8256C6A3}"/>
                </a:ext>
              </a:extLst>
            </p:cNvPr>
            <p:cNvSpPr/>
            <p:nvPr/>
          </p:nvSpPr>
          <p:spPr>
            <a:xfrm>
              <a:off x="709377" y="5042713"/>
              <a:ext cx="7063021" cy="2684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da-DK" sz="1400" dirty="0"/>
                <a:t>for m = 1:Nx        </a:t>
              </a:r>
              <a:r>
                <a:rPr lang="da-DK" sz="1400" dirty="0">
                  <a:solidFill>
                    <a:srgbClr val="060CF8"/>
                  </a:solidFill>
                </a:rPr>
                <a:t>V1 = V1 + (W(:,m)*D(m,:)); </a:t>
              </a:r>
              <a:r>
                <a:rPr lang="da-DK" sz="1400" dirty="0"/>
                <a:t>  </a:t>
              </a:r>
              <a:r>
                <a:rPr lang="da-DK" sz="1400" dirty="0">
                  <a:solidFill>
                    <a:srgbClr val="FF0000"/>
                  </a:solidFill>
                </a:rPr>
                <a:t>V2 = V2 + D(m,:); </a:t>
              </a:r>
              <a:r>
                <a:rPr lang="da-DK" sz="1400" dirty="0"/>
                <a:t>       end</a:t>
              </a:r>
              <a:endParaRPr lang="en-US" sz="1400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BEAC27A-5E11-44AC-B137-7663C1C605C5}"/>
                </a:ext>
              </a:extLst>
            </p:cNvPr>
            <p:cNvSpPr/>
            <p:nvPr/>
          </p:nvSpPr>
          <p:spPr>
            <a:xfrm>
              <a:off x="2039499" y="5078019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158D1D9-16E3-4B9B-AB18-650F801CBE08}"/>
                </a:ext>
              </a:extLst>
            </p:cNvPr>
            <p:cNvSpPr/>
            <p:nvPr/>
          </p:nvSpPr>
          <p:spPr>
            <a:xfrm rot="10800000">
              <a:off x="6581501" y="5089577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2CF1EA2-2113-4C6E-8A17-9205349454FC}"/>
              </a:ext>
            </a:extLst>
          </p:cNvPr>
          <p:cNvSpPr/>
          <p:nvPr/>
        </p:nvSpPr>
        <p:spPr>
          <a:xfrm>
            <a:off x="568148" y="5257800"/>
            <a:ext cx="491824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B{</a:t>
            </a:r>
            <a:r>
              <a:rPr lang="en-US" sz="1400" b="1" dirty="0" err="1"/>
              <a:t>i</a:t>
            </a:r>
            <a:r>
              <a:rPr lang="en-US" sz="1400" b="1" dirty="0"/>
              <a:t>}(1:end-1,:) 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>
                <a:solidFill>
                  <a:srgbClr val="060CF8"/>
                </a:solidFill>
              </a:rPr>
              <a:t>B{</a:t>
            </a:r>
            <a:r>
              <a:rPr lang="en-US" sz="1400" dirty="0" err="1">
                <a:solidFill>
                  <a:srgbClr val="060CF8"/>
                </a:solidFill>
              </a:rPr>
              <a:t>i</a:t>
            </a:r>
            <a:r>
              <a:rPr lang="en-US" sz="1400" dirty="0">
                <a:solidFill>
                  <a:srgbClr val="060CF8"/>
                </a:solidFill>
              </a:rPr>
              <a:t>}(1:end-1,:)          </a:t>
            </a:r>
            <a:r>
              <a:rPr lang="en-US" sz="1400" dirty="0"/>
              <a:t>-  (</a:t>
            </a:r>
            <a:r>
              <a:rPr lang="en-US" sz="1400" dirty="0">
                <a:sym typeface="Symbol" panose="05050102010706020507" pitchFamily="18" charset="2"/>
              </a:rPr>
              <a:t>alpha</a:t>
            </a:r>
            <a:r>
              <a:rPr lang="en-US" sz="1400" dirty="0"/>
              <a:t>/</a:t>
            </a:r>
            <a:r>
              <a:rPr lang="en-US" sz="1400" dirty="0" err="1"/>
              <a:t>Nx</a:t>
            </a:r>
            <a:r>
              <a:rPr lang="en-US" sz="1400" dirty="0"/>
              <a:t>)     </a:t>
            </a:r>
            <a:r>
              <a:rPr lang="en-US" sz="1400" b="1" dirty="0">
                <a:solidFill>
                  <a:srgbClr val="060CF8"/>
                </a:solidFill>
              </a:rPr>
              <a:t>.*</a:t>
            </a:r>
            <a:r>
              <a:rPr lang="en-US" sz="1400" dirty="0"/>
              <a:t>    </a:t>
            </a:r>
            <a:r>
              <a:rPr lang="en-US" sz="1400" b="1" dirty="0">
                <a:solidFill>
                  <a:srgbClr val="C00000"/>
                </a:solidFill>
              </a:rPr>
              <a:t>V1</a:t>
            </a:r>
            <a:r>
              <a:rPr lang="en-US" sz="1400" dirty="0"/>
              <a:t>;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5FCD40-6996-4732-ACBD-C654E1545154}"/>
              </a:ext>
            </a:extLst>
          </p:cNvPr>
          <p:cNvGrpSpPr/>
          <p:nvPr/>
        </p:nvGrpSpPr>
        <p:grpSpPr>
          <a:xfrm>
            <a:off x="484287" y="5562600"/>
            <a:ext cx="5687839" cy="496335"/>
            <a:chOff x="484287" y="5649552"/>
            <a:chExt cx="5687839" cy="4963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602763-04A5-46EC-B3B8-24863A9C86CA}"/>
                </a:ext>
              </a:extLst>
            </p:cNvPr>
            <p:cNvSpPr/>
            <p:nvPr/>
          </p:nvSpPr>
          <p:spPr>
            <a:xfrm>
              <a:off x="4279843" y="5715000"/>
              <a:ext cx="1892283" cy="430887"/>
            </a:xfrm>
            <a:prstGeom prst="rect">
              <a:avLst/>
            </a:prstGeom>
            <a:solidFill>
              <a:srgbClr val="FFCDCD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/>
                <a:t>-0.001727439  -0.000781449</a:t>
              </a:r>
            </a:p>
            <a:p>
              <a:r>
                <a:rPr lang="en-US" sz="1100" dirty="0"/>
                <a:t> 0.000400239   0.000049367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DFF4F5-CF25-4F28-941F-05349EB7750B}"/>
                </a:ext>
              </a:extLst>
            </p:cNvPr>
            <p:cNvSpPr/>
            <p:nvPr/>
          </p:nvSpPr>
          <p:spPr>
            <a:xfrm>
              <a:off x="2071298" y="5692471"/>
              <a:ext cx="1445974" cy="430887"/>
            </a:xfrm>
            <a:prstGeom prst="rect">
              <a:avLst/>
            </a:prstGeom>
            <a:solidFill>
              <a:srgbClr val="B3EBFF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/>
                <a:t>-0.352890  -0.099131</a:t>
              </a:r>
            </a:p>
            <a:p>
              <a:r>
                <a:rPr lang="en-US" sz="1100" dirty="0"/>
                <a:t> 0.136254  -0.411356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0DAD78-C421-45B9-BA0A-8C75C0F86F77}"/>
                </a:ext>
              </a:extLst>
            </p:cNvPr>
            <p:cNvSpPr/>
            <p:nvPr/>
          </p:nvSpPr>
          <p:spPr>
            <a:xfrm>
              <a:off x="4029721" y="5664759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815762-94BE-404F-BE85-20F68B2A6AC6}"/>
                </a:ext>
              </a:extLst>
            </p:cNvPr>
            <p:cNvSpPr/>
            <p:nvPr/>
          </p:nvSpPr>
          <p:spPr>
            <a:xfrm>
              <a:off x="484287" y="5674528"/>
              <a:ext cx="165072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-0.352804  -0.099091 =</a:t>
              </a:r>
            </a:p>
            <a:p>
              <a:r>
                <a:rPr lang="en-US" sz="1200" dirty="0"/>
                <a:t> 0.136234  -0.411358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/>
                <p:nvPr/>
              </p:nvSpPr>
              <p:spPr>
                <a:xfrm>
                  <a:off x="3354620" y="5649552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0" y="5649552"/>
                  <a:ext cx="798648" cy="276392"/>
                </a:xfrm>
                <a:prstGeom prst="rect">
                  <a:avLst/>
                </a:prstGeom>
                <a:blipFill>
                  <a:blip r:embed="rId4"/>
                  <a:stretch>
                    <a:fillRect t="-95556" r="-21374" b="-1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32020F-3C98-4185-BDFF-0F078E679231}"/>
              </a:ext>
            </a:extLst>
          </p:cNvPr>
          <p:cNvSpPr/>
          <p:nvPr/>
        </p:nvSpPr>
        <p:spPr>
          <a:xfrm>
            <a:off x="475260" y="6096000"/>
            <a:ext cx="4833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B{</a:t>
            </a:r>
            <a:r>
              <a:rPr lang="en-US" sz="1600" b="1" dirty="0" err="1"/>
              <a:t>i</a:t>
            </a:r>
            <a:r>
              <a:rPr lang="en-US" sz="1600" b="1" dirty="0"/>
              <a:t>}(end,:)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60CF8"/>
                </a:solidFill>
              </a:rPr>
              <a:t>B{</a:t>
            </a:r>
            <a:r>
              <a:rPr lang="en-US" sz="1600" dirty="0" err="1">
                <a:solidFill>
                  <a:srgbClr val="060CF8"/>
                </a:solidFill>
              </a:rPr>
              <a:t>i</a:t>
            </a:r>
            <a:r>
              <a:rPr lang="en-US" sz="1600" dirty="0">
                <a:solidFill>
                  <a:srgbClr val="060CF8"/>
                </a:solidFill>
              </a:rPr>
              <a:t>}(end,:)</a:t>
            </a:r>
            <a:r>
              <a:rPr lang="en-US" sz="1600" dirty="0"/>
              <a:t>     -  (alpha/</a:t>
            </a:r>
            <a:r>
              <a:rPr lang="en-US" sz="1600" dirty="0" err="1"/>
              <a:t>Nx</a:t>
            </a:r>
            <a:r>
              <a:rPr lang="en-US" sz="1600" dirty="0"/>
              <a:t>)   </a:t>
            </a:r>
            <a:r>
              <a:rPr lang="en-US" sz="1600" b="1" dirty="0">
                <a:solidFill>
                  <a:srgbClr val="060CF8"/>
                </a:solidFill>
              </a:rPr>
              <a:t>.*</a:t>
            </a:r>
            <a:r>
              <a:rPr lang="en-US" sz="1600" dirty="0"/>
              <a:t>   </a:t>
            </a:r>
            <a:r>
              <a:rPr lang="en-US" sz="1600" b="1" dirty="0">
                <a:solidFill>
                  <a:srgbClr val="FF0000"/>
                </a:solidFill>
              </a:rPr>
              <a:t>V2</a:t>
            </a:r>
            <a:r>
              <a:rPr lang="en-US" sz="1600" dirty="0"/>
              <a:t>;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95A331F-25EA-4E26-A478-906B2BC89A5D}"/>
              </a:ext>
            </a:extLst>
          </p:cNvPr>
          <p:cNvGrpSpPr/>
          <p:nvPr/>
        </p:nvGrpSpPr>
        <p:grpSpPr>
          <a:xfrm>
            <a:off x="114869" y="6400800"/>
            <a:ext cx="6111361" cy="369332"/>
            <a:chOff x="114869" y="6488668"/>
            <a:chExt cx="6111361" cy="3693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50E20-B8D7-4C2E-82FC-7322801BC550}"/>
                </a:ext>
              </a:extLst>
            </p:cNvPr>
            <p:cNvSpPr/>
            <p:nvPr/>
          </p:nvSpPr>
          <p:spPr>
            <a:xfrm>
              <a:off x="4307115" y="6550223"/>
              <a:ext cx="1919115" cy="307777"/>
            </a:xfrm>
            <a:prstGeom prst="rect">
              <a:avLst/>
            </a:prstGeom>
            <a:solidFill>
              <a:srgbClr val="FFCDCD"/>
            </a:solidFill>
          </p:spPr>
          <p:txBody>
            <a:bodyPr wrap="none">
              <a:spAutoFit/>
            </a:bodyPr>
            <a:lstStyle/>
            <a:p>
              <a:r>
                <a:rPr lang="en-US" sz="1400" dirty="0"/>
                <a:t>-0.0055147  -0.0023830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8507ED-8F85-4348-980F-FC58C42A5C98}"/>
                </a:ext>
              </a:extLst>
            </p:cNvPr>
            <p:cNvSpPr/>
            <p:nvPr/>
          </p:nvSpPr>
          <p:spPr>
            <a:xfrm>
              <a:off x="4038600" y="6488668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/>
                <p:nvPr/>
              </p:nvSpPr>
              <p:spPr>
                <a:xfrm>
                  <a:off x="3272851" y="6544964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851" y="6544964"/>
                  <a:ext cx="798648" cy="276392"/>
                </a:xfrm>
                <a:prstGeom prst="rect">
                  <a:avLst/>
                </a:prstGeom>
                <a:blipFill>
                  <a:blip r:embed="rId5"/>
                  <a:stretch>
                    <a:fillRect t="-93478" r="-20611" b="-14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34CFBB-F711-4B82-B609-9C98EE12BAC7}"/>
                </a:ext>
              </a:extLst>
            </p:cNvPr>
            <p:cNvSpPr/>
            <p:nvPr/>
          </p:nvSpPr>
          <p:spPr>
            <a:xfrm>
              <a:off x="1832795" y="6539718"/>
              <a:ext cx="1560042" cy="307777"/>
            </a:xfrm>
            <a:prstGeom prst="rect">
              <a:avLst/>
            </a:prstGeom>
            <a:solidFill>
              <a:srgbClr val="B3EBFF"/>
            </a:solidFill>
          </p:spPr>
          <p:txBody>
            <a:bodyPr wrap="none">
              <a:spAutoFit/>
            </a:bodyPr>
            <a:lstStyle/>
            <a:p>
              <a:r>
                <a:rPr lang="en-US" sz="1400" dirty="0"/>
                <a:t>-0.69052  -0.59785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A44BED-2ABB-422C-AFC8-2EA67D7775D8}"/>
                </a:ext>
              </a:extLst>
            </p:cNvPr>
            <p:cNvSpPr/>
            <p:nvPr/>
          </p:nvSpPr>
          <p:spPr>
            <a:xfrm>
              <a:off x="114869" y="6546709"/>
              <a:ext cx="171393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-0.69025  -0.59773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7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11" grpId="0"/>
      <p:bldP spid="14" grpId="0"/>
      <p:bldP spid="15" grpId="0" animBg="1"/>
      <p:bldP spid="18" grpId="0" animBg="1"/>
      <p:bldP spid="16" grpId="0"/>
      <p:bldP spid="38" grpId="0" animBg="1"/>
      <p:bldP spid="5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107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490425" y="3994657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3036555" y="3810000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Beta(1)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647591" y="112165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354620" y="60412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630255" y="612427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214825" y="3988123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-54137" y="421787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/>
              <a:t> = 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490425" y="4224402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F3D58A-3DB4-4782-AAAC-7CF8C481EEFB}"/>
              </a:ext>
            </a:extLst>
          </p:cNvPr>
          <p:cNvSpPr/>
          <p:nvPr/>
        </p:nvSpPr>
        <p:spPr>
          <a:xfrm>
            <a:off x="484286" y="4045339"/>
            <a:ext cx="1911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 = Z{</a:t>
            </a:r>
            <a:r>
              <a:rPr lang="en-US" sz="1600" dirty="0" err="1"/>
              <a:t>i</a:t>
            </a:r>
            <a:r>
              <a:rPr lang="en-US" sz="1600" dirty="0"/>
              <a:t>}(1:end-1,:);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4E4BEC-8EE0-4158-A4FF-78144C00FEFB}"/>
              </a:ext>
            </a:extLst>
          </p:cNvPr>
          <p:cNvGrpSpPr/>
          <p:nvPr/>
        </p:nvGrpSpPr>
        <p:grpSpPr>
          <a:xfrm>
            <a:off x="515768" y="4345226"/>
            <a:ext cx="3291401" cy="527397"/>
            <a:chOff x="698329" y="4450512"/>
            <a:chExt cx="3291401" cy="5273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BD6B9D-A021-4E81-ACFF-2F63710014A3}"/>
                </a:ext>
              </a:extLst>
            </p:cNvPr>
            <p:cNvSpPr/>
            <p:nvPr/>
          </p:nvSpPr>
          <p:spPr>
            <a:xfrm>
              <a:off x="698329" y="4450512"/>
              <a:ext cx="518091" cy="30777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W =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878B0-3998-45A2-9CAD-A225D127AFDE}"/>
                </a:ext>
              </a:extLst>
            </p:cNvPr>
            <p:cNvSpPr/>
            <p:nvPr/>
          </p:nvSpPr>
          <p:spPr>
            <a:xfrm>
              <a:off x="1086758" y="4454689"/>
              <a:ext cx="2902972" cy="52322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/>
                <a:t>0.31035   0.31118   0.31329   0.30994</a:t>
              </a:r>
            </a:p>
            <a:p>
              <a:r>
                <a:rPr lang="en-US" sz="1400" dirty="0"/>
                <a:t>0.31248   0.30541   0.28875   0.30534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5921-90F7-40C5-BD7D-ECA97026327B}"/>
              </a:ext>
            </a:extLst>
          </p:cNvPr>
          <p:cNvSpPr/>
          <p:nvPr/>
        </p:nvSpPr>
        <p:spPr>
          <a:xfrm>
            <a:off x="3478452" y="4105444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V1 = zeros(L(</a:t>
            </a:r>
            <a:r>
              <a:rPr lang="en-US" sz="1200" dirty="0" err="1"/>
              <a:t>i</a:t>
            </a:r>
            <a:r>
              <a:rPr lang="en-US" sz="1200" dirty="0"/>
              <a:t>),L(i+1));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3CD44-1B4C-47C9-8F27-71373B56916F}"/>
              </a:ext>
            </a:extLst>
          </p:cNvPr>
          <p:cNvGrpSpPr/>
          <p:nvPr/>
        </p:nvGrpSpPr>
        <p:grpSpPr>
          <a:xfrm>
            <a:off x="3842200" y="4365830"/>
            <a:ext cx="1037515" cy="461665"/>
            <a:chOff x="3774161" y="4329837"/>
            <a:chExt cx="1037515" cy="4616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5CC292-4D05-4C24-A2BA-362BEBD34E81}"/>
                </a:ext>
              </a:extLst>
            </p:cNvPr>
            <p:cNvSpPr/>
            <p:nvPr/>
          </p:nvSpPr>
          <p:spPr>
            <a:xfrm>
              <a:off x="3774161" y="4354465"/>
              <a:ext cx="558166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V1 =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99E3C0-3BA1-4EDF-BCC5-8926696F1801}"/>
                </a:ext>
              </a:extLst>
            </p:cNvPr>
            <p:cNvSpPr/>
            <p:nvPr/>
          </p:nvSpPr>
          <p:spPr>
            <a:xfrm>
              <a:off x="4239076" y="4329837"/>
              <a:ext cx="572600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0   0</a:t>
              </a:r>
            </a:p>
            <a:p>
              <a:r>
                <a:rPr lang="en-US" sz="1200" dirty="0"/>
                <a:t>0   0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07426-75A5-40AF-AC8A-95A00BA78306}"/>
              </a:ext>
            </a:extLst>
          </p:cNvPr>
          <p:cNvSpPr/>
          <p:nvPr/>
        </p:nvSpPr>
        <p:spPr>
          <a:xfrm>
            <a:off x="5194101" y="4010849"/>
            <a:ext cx="15584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V2 = zeros(</a:t>
            </a:r>
            <a:r>
              <a:rPr lang="en-US" sz="1600" b="1" dirty="0">
                <a:solidFill>
                  <a:srgbClr val="060CF8"/>
                </a:solidFill>
              </a:rPr>
              <a:t>1</a:t>
            </a:r>
            <a:r>
              <a:rPr lang="en-US" sz="1200" dirty="0"/>
              <a:t>,L(i+1))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9CFD-BF25-45E1-A42A-6B39CF77D020}"/>
              </a:ext>
            </a:extLst>
          </p:cNvPr>
          <p:cNvSpPr/>
          <p:nvPr/>
        </p:nvSpPr>
        <p:spPr>
          <a:xfrm>
            <a:off x="5308520" y="4335052"/>
            <a:ext cx="760905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V2 =</a:t>
            </a:r>
          </a:p>
          <a:p>
            <a:r>
              <a:rPr lang="en-US" sz="1200" dirty="0"/>
              <a:t>     0   0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FDB5EE-798C-4CF8-A7AB-BB3F48FF3FDD}"/>
              </a:ext>
            </a:extLst>
          </p:cNvPr>
          <p:cNvSpPr/>
          <p:nvPr/>
        </p:nvSpPr>
        <p:spPr>
          <a:xfrm>
            <a:off x="7035270" y="4283778"/>
            <a:ext cx="109054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0.13806</a:t>
            </a:r>
          </a:p>
          <a:p>
            <a:r>
              <a:rPr lang="en-US" sz="1600" dirty="0"/>
              <a:t> 0.13810</a:t>
            </a:r>
          </a:p>
          <a:p>
            <a:r>
              <a:rPr lang="en-US" sz="1600" dirty="0"/>
              <a:t>-0.10807</a:t>
            </a:r>
          </a:p>
          <a:p>
            <a:r>
              <a:rPr lang="en-US" sz="1600" dirty="0"/>
              <a:t>-0.10818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BEA43-4204-4119-9B09-ADC10B849C87}"/>
              </a:ext>
            </a:extLst>
          </p:cNvPr>
          <p:cNvSpPr/>
          <p:nvPr/>
        </p:nvSpPr>
        <p:spPr>
          <a:xfrm>
            <a:off x="6802684" y="4024528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 = d{i+1}';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4937CB-333B-45EB-A132-3A95E357CE80}"/>
              </a:ext>
            </a:extLst>
          </p:cNvPr>
          <p:cNvGrpSpPr/>
          <p:nvPr/>
        </p:nvGrpSpPr>
        <p:grpSpPr>
          <a:xfrm>
            <a:off x="533977" y="4904074"/>
            <a:ext cx="6204904" cy="277526"/>
            <a:chOff x="709377" y="5042713"/>
            <a:chExt cx="7063021" cy="26842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DE3BD-03C4-4EA7-931D-182C8256C6A3}"/>
                </a:ext>
              </a:extLst>
            </p:cNvPr>
            <p:cNvSpPr/>
            <p:nvPr/>
          </p:nvSpPr>
          <p:spPr>
            <a:xfrm>
              <a:off x="709377" y="5042713"/>
              <a:ext cx="7063021" cy="2684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da-DK" sz="1400" dirty="0"/>
                <a:t>for m = 1:Nx        </a:t>
              </a:r>
              <a:r>
                <a:rPr lang="da-DK" sz="1400" dirty="0">
                  <a:solidFill>
                    <a:srgbClr val="060CF8"/>
                  </a:solidFill>
                </a:rPr>
                <a:t>V1 = V1 + (W(:,m)*D(m,:)); </a:t>
              </a:r>
              <a:r>
                <a:rPr lang="da-DK" sz="1400" dirty="0"/>
                <a:t>  </a:t>
              </a:r>
              <a:r>
                <a:rPr lang="da-DK" sz="1400" dirty="0">
                  <a:solidFill>
                    <a:srgbClr val="FF0000"/>
                  </a:solidFill>
                </a:rPr>
                <a:t>V2 = V2 + D(m,:); </a:t>
              </a:r>
              <a:r>
                <a:rPr lang="da-DK" sz="1400" dirty="0"/>
                <a:t>       end</a:t>
              </a:r>
              <a:endParaRPr lang="en-US" sz="1400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BEAC27A-5E11-44AC-B137-7663C1C605C5}"/>
                </a:ext>
              </a:extLst>
            </p:cNvPr>
            <p:cNvSpPr/>
            <p:nvPr/>
          </p:nvSpPr>
          <p:spPr>
            <a:xfrm>
              <a:off x="2039499" y="5078019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158D1D9-16E3-4B9B-AB18-650F801CBE08}"/>
                </a:ext>
              </a:extLst>
            </p:cNvPr>
            <p:cNvSpPr/>
            <p:nvPr/>
          </p:nvSpPr>
          <p:spPr>
            <a:xfrm rot="10800000">
              <a:off x="6581501" y="5089577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2CF1EA2-2113-4C6E-8A17-9205349454FC}"/>
              </a:ext>
            </a:extLst>
          </p:cNvPr>
          <p:cNvSpPr/>
          <p:nvPr/>
        </p:nvSpPr>
        <p:spPr>
          <a:xfrm>
            <a:off x="568148" y="5257800"/>
            <a:ext cx="46533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B{</a:t>
            </a:r>
            <a:r>
              <a:rPr lang="en-US" sz="1400" b="1" dirty="0" err="1"/>
              <a:t>i</a:t>
            </a:r>
            <a:r>
              <a:rPr lang="en-US" sz="1400" b="1" dirty="0"/>
              <a:t>}(1:end-1,:) 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>
                <a:solidFill>
                  <a:srgbClr val="060CF8"/>
                </a:solidFill>
              </a:rPr>
              <a:t>B{</a:t>
            </a:r>
            <a:r>
              <a:rPr lang="en-US" sz="1400" dirty="0" err="1">
                <a:solidFill>
                  <a:srgbClr val="060CF8"/>
                </a:solidFill>
              </a:rPr>
              <a:t>i</a:t>
            </a:r>
            <a:r>
              <a:rPr lang="en-US" sz="1400" dirty="0">
                <a:solidFill>
                  <a:srgbClr val="060CF8"/>
                </a:solidFill>
              </a:rPr>
              <a:t>}(1:end-1,:)   </a:t>
            </a:r>
            <a:r>
              <a:rPr lang="en-US" sz="1400" dirty="0"/>
              <a:t>-  (</a:t>
            </a:r>
            <a:r>
              <a:rPr lang="en-US" sz="1400" dirty="0">
                <a:sym typeface="Symbol" panose="05050102010706020507" pitchFamily="18" charset="2"/>
              </a:rPr>
              <a:t>alpha</a:t>
            </a:r>
            <a:r>
              <a:rPr lang="en-US" sz="1400" dirty="0"/>
              <a:t>/</a:t>
            </a:r>
            <a:r>
              <a:rPr lang="en-US" sz="1400" dirty="0" err="1"/>
              <a:t>Nx</a:t>
            </a:r>
            <a:r>
              <a:rPr lang="en-US" sz="1400" dirty="0"/>
              <a:t>)  </a:t>
            </a:r>
            <a:r>
              <a:rPr lang="en-US" sz="1400" b="1" dirty="0">
                <a:solidFill>
                  <a:srgbClr val="060CF8"/>
                </a:solidFill>
              </a:rPr>
              <a:t>.*</a:t>
            </a:r>
            <a:r>
              <a:rPr lang="en-US" sz="1400" dirty="0"/>
              <a:t>   </a:t>
            </a:r>
            <a:r>
              <a:rPr lang="en-US" sz="1400" b="1" dirty="0">
                <a:solidFill>
                  <a:srgbClr val="C00000"/>
                </a:solidFill>
              </a:rPr>
              <a:t>V1</a:t>
            </a:r>
            <a:r>
              <a:rPr lang="en-US" sz="1400" dirty="0"/>
              <a:t>;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5FCD40-6996-4732-ACBD-C654E1545154}"/>
              </a:ext>
            </a:extLst>
          </p:cNvPr>
          <p:cNvGrpSpPr/>
          <p:nvPr/>
        </p:nvGrpSpPr>
        <p:grpSpPr>
          <a:xfrm>
            <a:off x="1033859" y="5539379"/>
            <a:ext cx="4187648" cy="509862"/>
            <a:chOff x="1033859" y="5626331"/>
            <a:chExt cx="4187648" cy="5098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602763-04A5-46EC-B3B8-24863A9C86CA}"/>
                </a:ext>
              </a:extLst>
            </p:cNvPr>
            <p:cNvSpPr/>
            <p:nvPr/>
          </p:nvSpPr>
          <p:spPr>
            <a:xfrm>
              <a:off x="4307115" y="5702296"/>
              <a:ext cx="914392" cy="430887"/>
            </a:xfrm>
            <a:prstGeom prst="rect">
              <a:avLst/>
            </a:prstGeom>
            <a:solidFill>
              <a:srgbClr val="FFCDCD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/>
                <a:t>0.018436</a:t>
              </a:r>
            </a:p>
            <a:p>
              <a:r>
                <a:rPr lang="en-US" sz="1100" dirty="0"/>
                <a:t>0.021083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DFF4F5-CF25-4F28-941F-05349EB7750B}"/>
                </a:ext>
              </a:extLst>
            </p:cNvPr>
            <p:cNvSpPr/>
            <p:nvPr/>
          </p:nvSpPr>
          <p:spPr>
            <a:xfrm>
              <a:off x="1966532" y="5669825"/>
              <a:ext cx="1014491" cy="430887"/>
            </a:xfrm>
            <a:prstGeom prst="rect">
              <a:avLst/>
            </a:prstGeom>
            <a:solidFill>
              <a:srgbClr val="B3EBFF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/>
                <a:t>-0.43204</a:t>
              </a:r>
            </a:p>
            <a:p>
              <a:r>
                <a:rPr lang="en-US" sz="1100" dirty="0"/>
                <a:t>-0.17247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0DAD78-C421-45B9-BA0A-8C75C0F86F77}"/>
                </a:ext>
              </a:extLst>
            </p:cNvPr>
            <p:cNvSpPr/>
            <p:nvPr/>
          </p:nvSpPr>
          <p:spPr>
            <a:xfrm>
              <a:off x="3962149" y="5626331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815762-94BE-404F-BE85-20F68B2A6AC6}"/>
                </a:ext>
              </a:extLst>
            </p:cNvPr>
            <p:cNvSpPr/>
            <p:nvPr/>
          </p:nvSpPr>
          <p:spPr>
            <a:xfrm>
              <a:off x="1033859" y="5674528"/>
              <a:ext cx="86946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-0.43296=</a:t>
              </a:r>
            </a:p>
            <a:p>
              <a:r>
                <a:rPr lang="en-US" sz="1200" dirty="0"/>
                <a:t>-0.17352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/>
                <p:nvPr/>
              </p:nvSpPr>
              <p:spPr>
                <a:xfrm>
                  <a:off x="3091632" y="5653233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632" y="5653233"/>
                  <a:ext cx="798648" cy="276392"/>
                </a:xfrm>
                <a:prstGeom prst="rect">
                  <a:avLst/>
                </a:prstGeom>
                <a:blipFill>
                  <a:blip r:embed="rId4"/>
                  <a:stretch>
                    <a:fillRect t="-95556" r="-21374" b="-1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32020F-3C98-4185-BDFF-0F078E679231}"/>
              </a:ext>
            </a:extLst>
          </p:cNvPr>
          <p:cNvSpPr/>
          <p:nvPr/>
        </p:nvSpPr>
        <p:spPr>
          <a:xfrm>
            <a:off x="475260" y="6096000"/>
            <a:ext cx="471884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B{</a:t>
            </a:r>
            <a:r>
              <a:rPr lang="en-US" sz="1600" b="1" dirty="0" err="1"/>
              <a:t>i</a:t>
            </a:r>
            <a:r>
              <a:rPr lang="en-US" sz="1600" b="1" dirty="0"/>
              <a:t>}(end,:)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60CF8"/>
                </a:solidFill>
              </a:rPr>
              <a:t>B{</a:t>
            </a:r>
            <a:r>
              <a:rPr lang="en-US" sz="1600" dirty="0" err="1">
                <a:solidFill>
                  <a:srgbClr val="060CF8"/>
                </a:solidFill>
              </a:rPr>
              <a:t>i</a:t>
            </a:r>
            <a:r>
              <a:rPr lang="en-US" sz="1600" dirty="0">
                <a:solidFill>
                  <a:srgbClr val="060CF8"/>
                </a:solidFill>
              </a:rPr>
              <a:t>}(end,:)</a:t>
            </a:r>
            <a:r>
              <a:rPr lang="en-US" sz="1600" dirty="0"/>
              <a:t>  -  (alpha/</a:t>
            </a:r>
            <a:r>
              <a:rPr lang="en-US" sz="1600" dirty="0" err="1"/>
              <a:t>Nx</a:t>
            </a:r>
            <a:r>
              <a:rPr lang="en-US" sz="1600" dirty="0"/>
              <a:t>)   </a:t>
            </a:r>
            <a:r>
              <a:rPr lang="en-US" sz="1600" b="1" dirty="0">
                <a:solidFill>
                  <a:srgbClr val="060CF8"/>
                </a:solidFill>
              </a:rPr>
              <a:t>.*</a:t>
            </a:r>
            <a:r>
              <a:rPr lang="en-US" sz="1600" dirty="0"/>
              <a:t>   </a:t>
            </a:r>
            <a:r>
              <a:rPr lang="en-US" sz="1600" b="1" dirty="0">
                <a:solidFill>
                  <a:srgbClr val="FF0000"/>
                </a:solidFill>
              </a:rPr>
              <a:t>V2</a:t>
            </a:r>
            <a:r>
              <a:rPr lang="en-US" sz="1600" dirty="0"/>
              <a:t>;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95A331F-25EA-4E26-A478-906B2BC89A5D}"/>
              </a:ext>
            </a:extLst>
          </p:cNvPr>
          <p:cNvGrpSpPr/>
          <p:nvPr/>
        </p:nvGrpSpPr>
        <p:grpSpPr>
          <a:xfrm>
            <a:off x="809815" y="6377236"/>
            <a:ext cx="4214400" cy="384349"/>
            <a:chOff x="780756" y="6465104"/>
            <a:chExt cx="4214400" cy="38434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50E20-B8D7-4C2E-82FC-7322801BC550}"/>
                </a:ext>
              </a:extLst>
            </p:cNvPr>
            <p:cNvSpPr/>
            <p:nvPr/>
          </p:nvSpPr>
          <p:spPr>
            <a:xfrm>
              <a:off x="4137229" y="6539717"/>
              <a:ext cx="857927" cy="307777"/>
            </a:xfrm>
            <a:prstGeom prst="rect">
              <a:avLst/>
            </a:prstGeom>
            <a:solidFill>
              <a:srgbClr val="FFCDCD"/>
            </a:solidFill>
          </p:spPr>
          <p:txBody>
            <a:bodyPr wrap="none">
              <a:spAutoFit/>
            </a:bodyPr>
            <a:lstStyle/>
            <a:p>
              <a:r>
                <a:rPr lang="en-US" sz="1400" dirty="0"/>
                <a:t>0.059914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8507ED-8F85-4348-980F-FC58C42A5C98}"/>
                </a:ext>
              </a:extLst>
            </p:cNvPr>
            <p:cNvSpPr/>
            <p:nvPr/>
          </p:nvSpPr>
          <p:spPr>
            <a:xfrm>
              <a:off x="3826538" y="6465104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/>
                <p:nvPr/>
              </p:nvSpPr>
              <p:spPr>
                <a:xfrm>
                  <a:off x="2905693" y="6522422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693" y="6522422"/>
                  <a:ext cx="798648" cy="276392"/>
                </a:xfrm>
                <a:prstGeom prst="rect">
                  <a:avLst/>
                </a:prstGeom>
                <a:blipFill>
                  <a:blip r:embed="rId5"/>
                  <a:stretch>
                    <a:fillRect t="-95556" r="-21374" b="-1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34CFBB-F711-4B82-B609-9C98EE12BAC7}"/>
                </a:ext>
              </a:extLst>
            </p:cNvPr>
            <p:cNvSpPr/>
            <p:nvPr/>
          </p:nvSpPr>
          <p:spPr>
            <a:xfrm>
              <a:off x="1779787" y="6539718"/>
              <a:ext cx="768159" cy="307777"/>
            </a:xfrm>
            <a:prstGeom prst="rect">
              <a:avLst/>
            </a:prstGeom>
            <a:solidFill>
              <a:srgbClr val="B3EBFF"/>
            </a:solidFill>
          </p:spPr>
          <p:txBody>
            <a:bodyPr wrap="none">
              <a:spAutoFit/>
            </a:bodyPr>
            <a:lstStyle/>
            <a:p>
              <a:r>
                <a:rPr lang="en-US" sz="1400" dirty="0"/>
                <a:t>0.43096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A44BED-2ABB-422C-AFC8-2EA67D7775D8}"/>
                </a:ext>
              </a:extLst>
            </p:cNvPr>
            <p:cNvSpPr/>
            <p:nvPr/>
          </p:nvSpPr>
          <p:spPr>
            <a:xfrm>
              <a:off x="780756" y="6541676"/>
              <a:ext cx="92204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0.42796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71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11" grpId="0"/>
      <p:bldP spid="14" grpId="0"/>
      <p:bldP spid="15" grpId="0" animBg="1"/>
      <p:bldP spid="18" grpId="0" animBg="1"/>
      <p:bldP spid="16" grpId="0"/>
      <p:bldP spid="38" grpId="0" animBg="1"/>
      <p:bldP spid="5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7DB9C-C094-403D-9CBD-886115A7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BF0F2-CC32-4A99-BD81-BCCBBF86205F}"/>
              </a:ext>
            </a:extLst>
          </p:cNvPr>
          <p:cNvSpPr txBox="1"/>
          <p:nvPr/>
        </p:nvSpPr>
        <p:spPr>
          <a:xfrm>
            <a:off x="161819" y="300481"/>
            <a:ext cx="49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L=[2 2 2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] % </a:t>
            </a:r>
            <a:r>
              <a:rPr lang="en-US" b="1" dirty="0">
                <a:solidFill>
                  <a:srgbClr val="060CF8"/>
                </a:solidFill>
              </a:rPr>
              <a:t>Batch</a:t>
            </a:r>
            <a:r>
              <a:rPr lang="en-US" dirty="0"/>
              <a:t> / One Node Output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27BD9-DF5F-4204-B897-82E5096DE829}"/>
              </a:ext>
            </a:extLst>
          </p:cNvPr>
          <p:cNvSpPr/>
          <p:nvPr/>
        </p:nvSpPr>
        <p:spPr>
          <a:xfrm>
            <a:off x="5791200" y="243970"/>
            <a:ext cx="297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Min_Error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0.0604</a:t>
            </a:r>
          </a:p>
          <a:p>
            <a:r>
              <a:rPr lang="en-US" dirty="0" err="1"/>
              <a:t>Min_Error_Epoch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10000</a:t>
            </a:r>
          </a:p>
          <a:p>
            <a:r>
              <a:rPr lang="en-US" dirty="0" err="1"/>
              <a:t>Max_Epoch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10000</a:t>
            </a:r>
          </a:p>
          <a:p>
            <a:endParaRPr lang="en-US" dirty="0">
              <a:solidFill>
                <a:srgbClr val="060CF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72421-D678-451C-905C-974B6E55D0E6}"/>
              </a:ext>
            </a:extLst>
          </p:cNvPr>
          <p:cNvSpPr txBox="1"/>
          <p:nvPr/>
        </p:nvSpPr>
        <p:spPr>
          <a:xfrm>
            <a:off x="3009900" y="116774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7B659-B656-4B71-BB7C-17E37D82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24698"/>
            <a:ext cx="7543800" cy="56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818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1365-5A6E-4119-B3DE-043CA302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51AFA-A995-4C17-9411-24BD405F1277}"/>
              </a:ext>
            </a:extLst>
          </p:cNvPr>
          <p:cNvSpPr txBox="1"/>
          <p:nvPr/>
        </p:nvSpPr>
        <p:spPr>
          <a:xfrm>
            <a:off x="3035449" y="45284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7956-2F28-46AB-89BB-9326ED1D22FA}"/>
              </a:ext>
            </a:extLst>
          </p:cNvPr>
          <p:cNvSpPr/>
          <p:nvPr/>
        </p:nvSpPr>
        <p:spPr>
          <a:xfrm>
            <a:off x="228600" y="26817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2 2 1]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8743D-8BC8-45B9-9AA7-553ECDC6C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74704"/>
            <a:ext cx="7848600" cy="59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1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3600" dirty="0"/>
              <a:t>Hidden Layer, When?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838200"/>
            <a:ext cx="8798858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sz="3200" u="sng" dirty="0"/>
              <a:t>XOR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3957" y="1643828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Linearly separable?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93871" y="2142652"/>
            <a:ext cx="1230086" cy="759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" y="1485962"/>
            <a:ext cx="5257801" cy="264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1" y="4311134"/>
            <a:ext cx="879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extend the truth-table to use the linearly separable logic functions, right?   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26632"/>
            <a:ext cx="3457563" cy="2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9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1365-5A6E-4119-B3DE-043CA302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51AFA-A995-4C17-9411-24BD405F1277}"/>
              </a:ext>
            </a:extLst>
          </p:cNvPr>
          <p:cNvSpPr txBox="1"/>
          <p:nvPr/>
        </p:nvSpPr>
        <p:spPr>
          <a:xfrm>
            <a:off x="3035449" y="45284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7956-2F28-46AB-89BB-9326ED1D22FA}"/>
              </a:ext>
            </a:extLst>
          </p:cNvPr>
          <p:cNvSpPr/>
          <p:nvPr/>
        </p:nvSpPr>
        <p:spPr>
          <a:xfrm>
            <a:off x="228600" y="26817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2 2 1]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ED837-3E65-4F41-B14A-292132C97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60272"/>
            <a:ext cx="7966862" cy="59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9248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C67B-42DD-4AB2-992A-E70312D5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09895"/>
          </a:xfrm>
        </p:spPr>
        <p:txBody>
          <a:bodyPr/>
          <a:lstStyle/>
          <a:p>
            <a:r>
              <a:rPr lang="en-US" sz="4000" dirty="0"/>
              <a:t>Test Cases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05DC2-D349-48D5-91D2-AD6F84BF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61E9A-CBCE-45E3-8FA9-0B1BCCD97DCA}"/>
              </a:ext>
            </a:extLst>
          </p:cNvPr>
          <p:cNvSpPr/>
          <p:nvPr/>
        </p:nvSpPr>
        <p:spPr>
          <a:xfrm>
            <a:off x="3265760" y="2909286"/>
            <a:ext cx="2444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Ans (2) =   0.9583 </a:t>
            </a:r>
          </a:p>
          <a:p>
            <a:r>
              <a:rPr lang="fr-FR" dirty="0"/>
              <a:t>     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2B761-7528-4482-82E6-07668366F5DC}"/>
              </a:ext>
            </a:extLst>
          </p:cNvPr>
          <p:cNvSpPr/>
          <p:nvPr/>
        </p:nvSpPr>
        <p:spPr>
          <a:xfrm>
            <a:off x="795132" y="2667000"/>
            <a:ext cx="2287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2 [5.0, 4.0]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58467-5A9F-4CE2-B67F-8B809F8A56AC}"/>
              </a:ext>
            </a:extLst>
          </p:cNvPr>
          <p:cNvSpPr/>
          <p:nvPr/>
        </p:nvSpPr>
        <p:spPr>
          <a:xfrm>
            <a:off x="795132" y="1338472"/>
            <a:ext cx="2596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1 [0.5, 0.3]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68DE9-CBCB-42B3-B1C0-EA2E0395581F}"/>
              </a:ext>
            </a:extLst>
          </p:cNvPr>
          <p:cNvSpPr/>
          <p:nvPr/>
        </p:nvSpPr>
        <p:spPr>
          <a:xfrm>
            <a:off x="3285955" y="16285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Ans (1)  =    0.0119</a:t>
            </a:r>
          </a:p>
          <a:p>
            <a:r>
              <a:rPr lang="fr-FR" dirty="0"/>
              <a:t>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E0D97-BA2B-4161-9E95-57C6FCD4A1C2}"/>
              </a:ext>
            </a:extLst>
          </p:cNvPr>
          <p:cNvSpPr txBox="1"/>
          <p:nvPr/>
        </p:nvSpPr>
        <p:spPr>
          <a:xfrm>
            <a:off x="6324600" y="1581517"/>
            <a:ext cx="176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Benign: 0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763BB-38F6-41B4-BC96-D51CC6C2EDCB}"/>
              </a:ext>
            </a:extLst>
          </p:cNvPr>
          <p:cNvSpPr txBox="1"/>
          <p:nvPr/>
        </p:nvSpPr>
        <p:spPr>
          <a:xfrm>
            <a:off x="6076122" y="2905973"/>
            <a:ext cx="176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Malignant: 1</a:t>
            </a:r>
          </a:p>
          <a:p>
            <a:r>
              <a:rPr lang="en-US" dirty="0"/>
              <a:t>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0A971E-954A-48E1-8E53-955F1994D5A3}"/>
              </a:ext>
            </a:extLst>
          </p:cNvPr>
          <p:cNvSpPr/>
          <p:nvPr/>
        </p:nvSpPr>
        <p:spPr>
          <a:xfrm>
            <a:off x="228600" y="593512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2 2 1]  /Batch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23879-11B8-46A5-8B49-89A5F34FA07D}"/>
              </a:ext>
            </a:extLst>
          </p:cNvPr>
          <p:cNvSpPr txBox="1"/>
          <p:nvPr/>
        </p:nvSpPr>
        <p:spPr>
          <a:xfrm>
            <a:off x="45720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Z</a:t>
            </a:r>
            <a:r>
              <a:rPr lang="en-US" b="1" u="sng" baseline="-25000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FD4B7-E3F1-442F-87A4-EEA049E3EFB9}"/>
              </a:ext>
            </a:extLst>
          </p:cNvPr>
          <p:cNvSpPr txBox="1"/>
          <p:nvPr/>
        </p:nvSpPr>
        <p:spPr>
          <a:xfrm>
            <a:off x="6957099" y="12457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Y</a:t>
            </a:r>
            <a:endParaRPr lang="en-US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32543542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7DB9C-C094-403D-9CBD-886115A7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BF0F2-CC32-4A99-BD81-BCCBBF86205F}"/>
              </a:ext>
            </a:extLst>
          </p:cNvPr>
          <p:cNvSpPr txBox="1"/>
          <p:nvPr/>
        </p:nvSpPr>
        <p:spPr>
          <a:xfrm>
            <a:off x="136419" y="457200"/>
            <a:ext cx="49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L=[2 </a:t>
            </a:r>
            <a:r>
              <a:rPr lang="en-US" b="1" dirty="0">
                <a:solidFill>
                  <a:srgbClr val="060CF8"/>
                </a:solidFill>
              </a:rPr>
              <a:t>4 4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] % </a:t>
            </a:r>
            <a:r>
              <a:rPr lang="en-US" b="1" dirty="0">
                <a:solidFill>
                  <a:srgbClr val="060CF8"/>
                </a:solidFill>
              </a:rPr>
              <a:t>Batch</a:t>
            </a:r>
            <a:r>
              <a:rPr lang="en-US" dirty="0"/>
              <a:t> / One Node Output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27BD9-DF5F-4204-B897-82E5096DE829}"/>
              </a:ext>
            </a:extLst>
          </p:cNvPr>
          <p:cNvSpPr/>
          <p:nvPr/>
        </p:nvSpPr>
        <p:spPr>
          <a:xfrm>
            <a:off x="5791200" y="243970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Min_Error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0.0597</a:t>
            </a:r>
          </a:p>
          <a:p>
            <a:r>
              <a:rPr lang="en-US" dirty="0" err="1"/>
              <a:t>Min_Error_Epoch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10000</a:t>
            </a:r>
          </a:p>
          <a:p>
            <a:r>
              <a:rPr lang="en-US" dirty="0" err="1"/>
              <a:t>Max_Epoch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10000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72421-D678-451C-905C-974B6E55D0E6}"/>
              </a:ext>
            </a:extLst>
          </p:cNvPr>
          <p:cNvSpPr txBox="1"/>
          <p:nvPr/>
        </p:nvSpPr>
        <p:spPr>
          <a:xfrm>
            <a:off x="3048000" y="123656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D5F7C-9153-4CD2-AC08-3DB56F18E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41" y="1329424"/>
            <a:ext cx="7354918" cy="55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46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1365-5A6E-4119-B3DE-043CA302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51AFA-A995-4C17-9411-24BD405F1277}"/>
              </a:ext>
            </a:extLst>
          </p:cNvPr>
          <p:cNvSpPr txBox="1"/>
          <p:nvPr/>
        </p:nvSpPr>
        <p:spPr>
          <a:xfrm>
            <a:off x="3035449" y="45284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7956-2F28-46AB-89BB-9326ED1D22FA}"/>
              </a:ext>
            </a:extLst>
          </p:cNvPr>
          <p:cNvSpPr/>
          <p:nvPr/>
        </p:nvSpPr>
        <p:spPr>
          <a:xfrm>
            <a:off x="228600" y="26817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</a:t>
            </a:r>
            <a:r>
              <a:rPr lang="en-US" b="1" dirty="0">
                <a:solidFill>
                  <a:srgbClr val="060CF8"/>
                </a:solidFill>
              </a:rPr>
              <a:t>4 4</a:t>
            </a:r>
            <a:r>
              <a:rPr lang="en-US" dirty="0"/>
              <a:t> 1]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DD3F0-7EBA-426A-BBC8-945766A73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73" y="822172"/>
            <a:ext cx="8017471" cy="60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186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1365-5A6E-4119-B3DE-043CA302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51AFA-A995-4C17-9411-24BD405F1277}"/>
              </a:ext>
            </a:extLst>
          </p:cNvPr>
          <p:cNvSpPr txBox="1"/>
          <p:nvPr/>
        </p:nvSpPr>
        <p:spPr>
          <a:xfrm>
            <a:off x="3035449" y="100263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7956-2F28-46AB-89BB-9326ED1D22FA}"/>
              </a:ext>
            </a:extLst>
          </p:cNvPr>
          <p:cNvSpPr/>
          <p:nvPr/>
        </p:nvSpPr>
        <p:spPr>
          <a:xfrm>
            <a:off x="228600" y="26817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</a:t>
            </a:r>
            <a:r>
              <a:rPr lang="en-US" b="1" dirty="0">
                <a:solidFill>
                  <a:srgbClr val="060CF8"/>
                </a:solidFill>
              </a:rPr>
              <a:t>4 4</a:t>
            </a:r>
            <a:r>
              <a:rPr lang="en-US" dirty="0"/>
              <a:t> 1]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64443-C066-428F-8B05-0BE5C9B0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97" y="1187297"/>
            <a:ext cx="7351122" cy="553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0609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C67B-42DD-4AB2-992A-E70312D5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09895"/>
          </a:xfrm>
        </p:spPr>
        <p:txBody>
          <a:bodyPr/>
          <a:lstStyle/>
          <a:p>
            <a:r>
              <a:rPr lang="en-US" sz="4000" dirty="0"/>
              <a:t>Test Cases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05DC2-D349-48D5-91D2-AD6F84BF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61E9A-CBCE-45E3-8FA9-0B1BCCD97DCA}"/>
              </a:ext>
            </a:extLst>
          </p:cNvPr>
          <p:cNvSpPr/>
          <p:nvPr/>
        </p:nvSpPr>
        <p:spPr>
          <a:xfrm>
            <a:off x="3265760" y="2909286"/>
            <a:ext cx="2444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Ans (2) =   0.9935 </a:t>
            </a:r>
          </a:p>
          <a:p>
            <a:r>
              <a:rPr lang="fr-FR" dirty="0"/>
              <a:t>     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2B761-7528-4482-82E6-07668366F5DC}"/>
              </a:ext>
            </a:extLst>
          </p:cNvPr>
          <p:cNvSpPr/>
          <p:nvPr/>
        </p:nvSpPr>
        <p:spPr>
          <a:xfrm>
            <a:off x="795132" y="2667000"/>
            <a:ext cx="2287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2 [5.0, 4.0]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58467-5A9F-4CE2-B67F-8B809F8A56AC}"/>
              </a:ext>
            </a:extLst>
          </p:cNvPr>
          <p:cNvSpPr/>
          <p:nvPr/>
        </p:nvSpPr>
        <p:spPr>
          <a:xfrm>
            <a:off x="795132" y="1338472"/>
            <a:ext cx="2596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1 [0.5, 0.3]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68DE9-CBCB-42B3-B1C0-EA2E0395581F}"/>
              </a:ext>
            </a:extLst>
          </p:cNvPr>
          <p:cNvSpPr/>
          <p:nvPr/>
        </p:nvSpPr>
        <p:spPr>
          <a:xfrm>
            <a:off x="3285955" y="16285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Ans (1)  =    0.0034</a:t>
            </a:r>
          </a:p>
          <a:p>
            <a:r>
              <a:rPr lang="fr-FR" dirty="0"/>
              <a:t>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E0D97-BA2B-4161-9E95-57C6FCD4A1C2}"/>
              </a:ext>
            </a:extLst>
          </p:cNvPr>
          <p:cNvSpPr txBox="1"/>
          <p:nvPr/>
        </p:nvSpPr>
        <p:spPr>
          <a:xfrm>
            <a:off x="6324600" y="1581517"/>
            <a:ext cx="176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Benign: 0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763BB-38F6-41B4-BC96-D51CC6C2EDCB}"/>
              </a:ext>
            </a:extLst>
          </p:cNvPr>
          <p:cNvSpPr txBox="1"/>
          <p:nvPr/>
        </p:nvSpPr>
        <p:spPr>
          <a:xfrm>
            <a:off x="6076122" y="2905973"/>
            <a:ext cx="176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Malignant: 1</a:t>
            </a:r>
          </a:p>
          <a:p>
            <a:r>
              <a:rPr lang="en-US" dirty="0"/>
              <a:t>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0A971E-954A-48E1-8E53-955F1994D5A3}"/>
              </a:ext>
            </a:extLst>
          </p:cNvPr>
          <p:cNvSpPr/>
          <p:nvPr/>
        </p:nvSpPr>
        <p:spPr>
          <a:xfrm>
            <a:off x="228600" y="593512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</a:t>
            </a:r>
            <a:r>
              <a:rPr lang="en-US" b="1" dirty="0">
                <a:solidFill>
                  <a:srgbClr val="060CF8"/>
                </a:solidFill>
              </a:rPr>
              <a:t>4 4</a:t>
            </a:r>
            <a:r>
              <a:rPr lang="en-US" dirty="0"/>
              <a:t> 1]  /Batch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23879-11B8-46A5-8B49-89A5F34FA07D}"/>
              </a:ext>
            </a:extLst>
          </p:cNvPr>
          <p:cNvSpPr txBox="1"/>
          <p:nvPr/>
        </p:nvSpPr>
        <p:spPr>
          <a:xfrm>
            <a:off x="45720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Z</a:t>
            </a:r>
            <a:r>
              <a:rPr lang="en-US" b="1" u="sng" baseline="-25000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FD4B7-E3F1-442F-87A4-EEA049E3EFB9}"/>
              </a:ext>
            </a:extLst>
          </p:cNvPr>
          <p:cNvSpPr txBox="1"/>
          <p:nvPr/>
        </p:nvSpPr>
        <p:spPr>
          <a:xfrm>
            <a:off x="6957099" y="12457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Y</a:t>
            </a:r>
            <a:endParaRPr lang="en-US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31986874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71" y="231449"/>
            <a:ext cx="8798858" cy="854075"/>
          </a:xfrm>
        </p:spPr>
        <p:txBody>
          <a:bodyPr/>
          <a:lstStyle/>
          <a:p>
            <a:r>
              <a:rPr lang="en-US" sz="4000" dirty="0"/>
              <a:t>Tracing: </a:t>
            </a:r>
            <a:br>
              <a:rPr lang="en-US" sz="4000" dirty="0"/>
            </a:br>
            <a:r>
              <a:rPr lang="en-US" sz="2800" dirty="0"/>
              <a:t>ANN for </a:t>
            </a:r>
            <a:r>
              <a:rPr lang="en-US" sz="2800" b="1" dirty="0">
                <a:solidFill>
                  <a:srgbClr val="060CF8"/>
                </a:solidFill>
              </a:rPr>
              <a:t>Batch Learning</a:t>
            </a:r>
            <a:r>
              <a:rPr lang="en-US" sz="2800" dirty="0"/>
              <a:t> with </a:t>
            </a:r>
            <a:r>
              <a:rPr lang="en-US" sz="2800" b="1" dirty="0">
                <a:solidFill>
                  <a:srgbClr val="C00000"/>
                </a:solidFill>
              </a:rPr>
              <a:t>Two</a:t>
            </a:r>
            <a:r>
              <a:rPr lang="en-US" sz="2800" dirty="0"/>
              <a:t> Output Node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116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D6EAA5D-DF35-4654-9062-E0B951327988}"/>
              </a:ext>
            </a:extLst>
          </p:cNvPr>
          <p:cNvGraphicFramePr>
            <a:graphicFrameLocks noGrp="1"/>
          </p:cNvGraphicFramePr>
          <p:nvPr/>
        </p:nvGraphicFramePr>
        <p:xfrm>
          <a:off x="1578429" y="2021840"/>
          <a:ext cx="2133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700099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66547934"/>
                    </a:ext>
                  </a:extLst>
                </a:gridCol>
              </a:tblGrid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Size (X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 (X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4908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83275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03759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30169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87466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046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B08400-7AAE-4DC1-801E-98F92DCBFF54}"/>
              </a:ext>
            </a:extLst>
          </p:cNvPr>
          <p:cNvSpPr txBox="1"/>
          <p:nvPr/>
        </p:nvSpPr>
        <p:spPr>
          <a:xfrm>
            <a:off x="805543" y="2347444"/>
            <a:ext cx="71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X</a:t>
            </a:r>
            <a:r>
              <a:rPr lang="en-US" b="1" dirty="0"/>
              <a:t>=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0736687-AB6F-4DD5-90C6-D95C6326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94712"/>
              </p:ext>
            </p:extLst>
          </p:nvPr>
        </p:nvGraphicFramePr>
        <p:xfrm>
          <a:off x="5540831" y="1991360"/>
          <a:ext cx="137160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615966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B,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8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9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7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62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2E97F4-80E6-404B-89AC-67746997B088}"/>
              </a:ext>
            </a:extLst>
          </p:cNvPr>
          <p:cNvSpPr txBox="1"/>
          <p:nvPr/>
        </p:nvSpPr>
        <p:spPr>
          <a:xfrm>
            <a:off x="4778833" y="2347444"/>
            <a:ext cx="71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Y</a:t>
            </a:r>
            <a:r>
              <a:rPr lang="en-US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2C1D8-CE5A-402E-8627-C47BEB99F444}"/>
              </a:ext>
            </a:extLst>
          </p:cNvPr>
          <p:cNvSpPr txBox="1"/>
          <p:nvPr/>
        </p:nvSpPr>
        <p:spPr>
          <a:xfrm>
            <a:off x="2608786" y="4202181"/>
            <a:ext cx="46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Network</a:t>
            </a:r>
            <a:r>
              <a:rPr lang="en-US" sz="3200" b="1" dirty="0"/>
              <a:t>, L </a:t>
            </a:r>
            <a:r>
              <a:rPr lang="en-US" sz="2800" b="1" dirty="0"/>
              <a:t>= [2 2 2 </a:t>
            </a:r>
            <a:r>
              <a:rPr lang="en-US" sz="2800" b="1" dirty="0">
                <a:solidFill>
                  <a:srgbClr val="C00000"/>
                </a:solidFill>
              </a:rPr>
              <a:t>2</a:t>
            </a:r>
            <a:r>
              <a:rPr lang="en-US" sz="28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8803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200" dirty="0"/>
              <a:t>Tracing</a:t>
            </a:r>
            <a:r>
              <a:rPr lang="en-US" dirty="0"/>
              <a:t>: </a:t>
            </a:r>
            <a:r>
              <a:rPr lang="en-US" sz="3600" dirty="0"/>
              <a:t>Initialize Betas Randomly 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35A8E-F830-49BB-9660-F845A4D0F812}"/>
              </a:ext>
            </a:extLst>
          </p:cNvPr>
          <p:cNvSpPr txBox="1"/>
          <p:nvPr/>
        </p:nvSpPr>
        <p:spPr>
          <a:xfrm>
            <a:off x="859079" y="4761526"/>
            <a:ext cx="2590796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[1,1] =</a:t>
            </a:r>
          </a:p>
          <a:p>
            <a:endParaRPr lang="pl-PL" sz="1000" dirty="0"/>
          </a:p>
          <a:p>
            <a:r>
              <a:rPr lang="pl-PL" dirty="0"/>
              <a:t>   0.216937   0.652051</a:t>
            </a:r>
          </a:p>
          <a:p>
            <a:r>
              <a:rPr lang="pl-PL" dirty="0"/>
              <a:t>   0.411549  -0.045039</a:t>
            </a:r>
          </a:p>
          <a:p>
            <a:r>
              <a:rPr lang="pl-PL" dirty="0"/>
              <a:t>   0.613799   0.413166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63D4F-E897-4429-B0DE-891F39A0B2ED}"/>
              </a:ext>
            </a:extLst>
          </p:cNvPr>
          <p:cNvSpPr txBox="1"/>
          <p:nvPr/>
        </p:nvSpPr>
        <p:spPr>
          <a:xfrm>
            <a:off x="3528387" y="4761526"/>
            <a:ext cx="2590795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[2,1] =</a:t>
            </a:r>
          </a:p>
          <a:p>
            <a:endParaRPr lang="pl-PL" sz="900" dirty="0"/>
          </a:p>
          <a:p>
            <a:r>
              <a:rPr lang="pl-PL" dirty="0"/>
              <a:t>   </a:t>
            </a:r>
            <a:r>
              <a:rPr lang="en-US" dirty="0"/>
              <a:t> </a:t>
            </a:r>
            <a:r>
              <a:rPr lang="pl-PL" dirty="0"/>
              <a:t> 0.660601  -0.103519</a:t>
            </a:r>
          </a:p>
          <a:p>
            <a:r>
              <a:rPr lang="pl-PL" dirty="0"/>
              <a:t>     0.171086   0.097580</a:t>
            </a:r>
          </a:p>
          <a:p>
            <a:r>
              <a:rPr lang="pl-PL" dirty="0"/>
              <a:t>     0.246479   0.244508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6C777-2864-4A4F-9E29-3419829505E2}"/>
              </a:ext>
            </a:extLst>
          </p:cNvPr>
          <p:cNvSpPr txBox="1"/>
          <p:nvPr/>
        </p:nvSpPr>
        <p:spPr>
          <a:xfrm>
            <a:off x="6206337" y="4736500"/>
            <a:ext cx="2744922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[3,1] =</a:t>
            </a:r>
          </a:p>
          <a:p>
            <a:endParaRPr lang="pl-PL" sz="900" dirty="0"/>
          </a:p>
          <a:p>
            <a:r>
              <a:rPr lang="pl-PL" dirty="0"/>
              <a:t>    -0.5051583   0.4843785</a:t>
            </a:r>
          </a:p>
          <a:p>
            <a:r>
              <a:rPr lang="pl-PL" dirty="0"/>
              <a:t>     0.6852166   0.1692277</a:t>
            </a:r>
          </a:p>
          <a:p>
            <a:r>
              <a:rPr lang="pl-PL" dirty="0"/>
              <a:t>    -0.0076186  -0.6312365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3C1641-C334-4FF9-8380-3C8155695E6F}"/>
              </a:ext>
            </a:extLst>
          </p:cNvPr>
          <p:cNvGrpSpPr/>
          <p:nvPr/>
        </p:nvGrpSpPr>
        <p:grpSpPr>
          <a:xfrm>
            <a:off x="152401" y="4602024"/>
            <a:ext cx="8798858" cy="1829091"/>
            <a:chOff x="381000" y="4640595"/>
            <a:chExt cx="7948888" cy="18290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CCB7FE-6411-4B98-8239-08B62F032C92}"/>
                </a:ext>
              </a:extLst>
            </p:cNvPr>
            <p:cNvSpPr txBox="1"/>
            <p:nvPr/>
          </p:nvSpPr>
          <p:spPr>
            <a:xfrm>
              <a:off x="381000" y="471536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B=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292F4D-9BEB-4EA5-979B-AF6DC4FBEE33}"/>
                </a:ext>
              </a:extLst>
            </p:cNvPr>
            <p:cNvCxnSpPr/>
            <p:nvPr/>
          </p:nvCxnSpPr>
          <p:spPr>
            <a:xfrm>
              <a:off x="893618" y="4715360"/>
              <a:ext cx="0" cy="175432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BEBC1D-7A5C-4DBA-B8B2-CA0838049561}"/>
                </a:ext>
              </a:extLst>
            </p:cNvPr>
            <p:cNvCxnSpPr/>
            <p:nvPr/>
          </p:nvCxnSpPr>
          <p:spPr>
            <a:xfrm>
              <a:off x="8329888" y="4640595"/>
              <a:ext cx="0" cy="175432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5DCBBDA-E3FA-401A-B972-562A94C29615}"/>
              </a:ext>
            </a:extLst>
          </p:cNvPr>
          <p:cNvSpPr/>
          <p:nvPr/>
        </p:nvSpPr>
        <p:spPr>
          <a:xfrm>
            <a:off x="381000" y="4307478"/>
            <a:ext cx="7336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Loop (</a:t>
            </a:r>
            <a:r>
              <a:rPr lang="en-US" dirty="0" err="1"/>
              <a:t>i</a:t>
            </a:r>
            <a:r>
              <a:rPr lang="en-US" dirty="0"/>
              <a:t>=1 to L-1): B{</a:t>
            </a:r>
            <a:r>
              <a:rPr lang="en-US" dirty="0" err="1"/>
              <a:t>i</a:t>
            </a:r>
            <a:r>
              <a:rPr lang="en-US" dirty="0"/>
              <a:t>} =[1.4.*</a:t>
            </a:r>
            <a:r>
              <a:rPr lang="en-US" b="1" dirty="0">
                <a:solidFill>
                  <a:srgbClr val="00B050"/>
                </a:solidFill>
              </a:rPr>
              <a:t>rand</a:t>
            </a:r>
            <a:r>
              <a:rPr lang="en-US" dirty="0"/>
              <a:t>(L(</a:t>
            </a:r>
            <a:r>
              <a:rPr lang="en-US" dirty="0" err="1"/>
              <a:t>i</a:t>
            </a:r>
            <a:r>
              <a:rPr lang="en-US" dirty="0"/>
              <a:t>)+1,L(i+1))-0.7];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DA8D3-D7FA-4E00-B5F9-D6BC99FA07DA}"/>
              </a:ext>
            </a:extLst>
          </p:cNvPr>
          <p:cNvSpPr/>
          <p:nvPr/>
        </p:nvSpPr>
        <p:spPr>
          <a:xfrm>
            <a:off x="2190505" y="6372227"/>
            <a:ext cx="472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Next T, Z, d cells are initialized (not shown).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38AD66-4753-44A3-9629-523F4AE6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748409"/>
            <a:ext cx="7448272" cy="34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3" grpId="0"/>
      <p:bldP spid="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600" dirty="0"/>
              <a:t>Tracing…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0ED21-184C-4EA7-B7B8-688F6481DDAB}"/>
              </a:ext>
            </a:extLst>
          </p:cNvPr>
          <p:cNvSpPr/>
          <p:nvPr/>
        </p:nvSpPr>
        <p:spPr>
          <a:xfrm>
            <a:off x="6692988" y="531276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CSqErr</a:t>
            </a:r>
            <a:r>
              <a:rPr lang="en-US" dirty="0"/>
              <a:t>=0;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16C627-51F3-439A-8BFF-455E82EC5FF7}"/>
              </a:ext>
            </a:extLst>
          </p:cNvPr>
          <p:cNvCxnSpPr/>
          <p:nvPr/>
        </p:nvCxnSpPr>
        <p:spPr>
          <a:xfrm>
            <a:off x="485290" y="4692303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44D3F7-F795-4307-8A83-EA8CCAC614E3}"/>
              </a:ext>
            </a:extLst>
          </p:cNvPr>
          <p:cNvSpPr/>
          <p:nvPr/>
        </p:nvSpPr>
        <p:spPr>
          <a:xfrm>
            <a:off x="485290" y="4758770"/>
            <a:ext cx="4277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Z{1} = [X </a:t>
            </a:r>
            <a:r>
              <a:rPr lang="es-ES" b="1" dirty="0" err="1">
                <a:solidFill>
                  <a:srgbClr val="060CF8"/>
                </a:solidFill>
              </a:rPr>
              <a:t>ones</a:t>
            </a:r>
            <a:r>
              <a:rPr lang="es-ES" b="1" dirty="0">
                <a:solidFill>
                  <a:srgbClr val="060CF8"/>
                </a:solidFill>
              </a:rPr>
              <a:t>(</a:t>
            </a:r>
            <a:r>
              <a:rPr lang="es-ES" b="1" dirty="0" err="1">
                <a:solidFill>
                  <a:srgbClr val="060CF8"/>
                </a:solidFill>
              </a:rPr>
              <a:t>Nx</a:t>
            </a:r>
            <a:r>
              <a:rPr lang="es-ES" b="1" dirty="0">
                <a:solidFill>
                  <a:srgbClr val="060CF8"/>
                </a:solidFill>
              </a:rPr>
              <a:t>, 1)</a:t>
            </a:r>
            <a:r>
              <a:rPr lang="es-ES" dirty="0"/>
              <a:t>]’;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   1.00000   0.90000   0.65000   2.45000</a:t>
            </a:r>
          </a:p>
          <a:p>
            <a:r>
              <a:rPr lang="en-US" dirty="0"/>
              <a:t>   1.10000   1.90000   3.75000   3.67000</a:t>
            </a:r>
          </a:p>
          <a:p>
            <a:r>
              <a:rPr lang="en-US" dirty="0"/>
              <a:t>   1.00000   1.00000   1.00000   1.00000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D78B0-C931-466B-B5CA-CD3F02E82D00}"/>
              </a:ext>
            </a:extLst>
          </p:cNvPr>
          <p:cNvSpPr/>
          <p:nvPr/>
        </p:nvSpPr>
        <p:spPr>
          <a:xfrm>
            <a:off x="4451704" y="4692303"/>
            <a:ext cx="15680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 = </a:t>
            </a:r>
            <a:r>
              <a:rPr lang="en-US" sz="1600" dirty="0"/>
              <a:t>1   1   0   0</a:t>
            </a:r>
          </a:p>
          <a:p>
            <a:r>
              <a:rPr lang="en-US" sz="1600" dirty="0"/>
              <a:t>        0   0   1   1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569585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526689" y="4384919"/>
            <a:ext cx="205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code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44024-C6AA-4513-A1C9-0E682E9385E6}"/>
              </a:ext>
            </a:extLst>
          </p:cNvPr>
          <p:cNvCxnSpPr/>
          <p:nvPr/>
        </p:nvCxnSpPr>
        <p:spPr>
          <a:xfrm>
            <a:off x="6172200" y="4763470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F959F2-89F0-4F89-9C33-053DF95BD247}"/>
              </a:ext>
            </a:extLst>
          </p:cNvPr>
          <p:cNvCxnSpPr/>
          <p:nvPr/>
        </p:nvCxnSpPr>
        <p:spPr>
          <a:xfrm>
            <a:off x="4343400" y="4780002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A75DC9-3AA7-4846-8680-CEDE227BCDDE}"/>
              </a:ext>
            </a:extLst>
          </p:cNvPr>
          <p:cNvSpPr/>
          <p:nvPr/>
        </p:nvSpPr>
        <p:spPr>
          <a:xfrm>
            <a:off x="6707056" y="4811759"/>
            <a:ext cx="1598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60CF8"/>
                </a:solidFill>
              </a:rPr>
              <a:t> </a:t>
            </a:r>
            <a:r>
              <a:rPr lang="en-US" b="1" u="sng" dirty="0">
                <a:solidFill>
                  <a:srgbClr val="060CF8"/>
                </a:solidFill>
              </a:rPr>
              <a:t>Loop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C7C1E2-9E41-4087-8127-EEA6B62E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24" y="823926"/>
            <a:ext cx="7448272" cy="34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22" grpId="0"/>
      <p:bldP spid="1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119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07500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038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8122F-24F5-46EB-B074-08490F2DBD29}"/>
              </a:ext>
            </a:extLst>
          </p:cNvPr>
          <p:cNvSpPr/>
          <p:nvPr/>
        </p:nvSpPr>
        <p:spPr>
          <a:xfrm>
            <a:off x="1490748" y="4492620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T{i+1} = B{</a:t>
            </a:r>
            <a:r>
              <a:rPr lang="en-US" dirty="0" err="1"/>
              <a:t>i</a:t>
            </a:r>
            <a:r>
              <a:rPr lang="en-US" dirty="0"/>
              <a:t>}' * Z{</a:t>
            </a:r>
            <a:r>
              <a:rPr lang="en-US" dirty="0" err="1"/>
              <a:t>i</a:t>
            </a:r>
            <a:r>
              <a:rPr lang="en-US" dirty="0"/>
              <a:t>};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03122B-C5D6-487F-ADBD-92AB5A68872D}"/>
              </a:ext>
            </a:extLst>
          </p:cNvPr>
          <p:cNvSpPr/>
          <p:nvPr/>
        </p:nvSpPr>
        <p:spPr>
          <a:xfrm>
            <a:off x="-32861" y="481122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FBA6AC-14F4-473C-8FDA-747F7CABECFB}"/>
              </a:ext>
            </a:extLst>
          </p:cNvPr>
          <p:cNvCxnSpPr/>
          <p:nvPr/>
        </p:nvCxnSpPr>
        <p:spPr>
          <a:xfrm>
            <a:off x="457200" y="4784586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3902E5-FE4C-4C47-B93C-5AC2F6C92A8C}"/>
              </a:ext>
            </a:extLst>
          </p:cNvPr>
          <p:cNvSpPr/>
          <p:nvPr/>
        </p:nvSpPr>
        <p:spPr>
          <a:xfrm>
            <a:off x="6400800" y="4921293"/>
            <a:ext cx="2667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Z{1}=</a:t>
            </a:r>
          </a:p>
          <a:p>
            <a:r>
              <a:rPr lang="en-US" sz="1400" dirty="0"/>
              <a:t>   </a:t>
            </a:r>
            <a:r>
              <a:rPr lang="en-US" sz="1200" dirty="0"/>
              <a:t>1.00000   0.90000   0.65000   2.45000</a:t>
            </a:r>
          </a:p>
          <a:p>
            <a:r>
              <a:rPr lang="en-US" sz="1200" dirty="0"/>
              <a:t>   1.10000   1.90000   3.75000   3.67000</a:t>
            </a:r>
          </a:p>
          <a:p>
            <a:r>
              <a:rPr lang="en-US" sz="1200" dirty="0"/>
              <a:t>   1.00000   1.00000   1.00000   1.00000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8665A-3D5C-44C2-A5F3-A2228B69984C}"/>
              </a:ext>
            </a:extLst>
          </p:cNvPr>
          <p:cNvSpPr/>
          <p:nvPr/>
        </p:nvSpPr>
        <p:spPr>
          <a:xfrm>
            <a:off x="504802" y="4945839"/>
            <a:ext cx="3381398" cy="800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T{2}=</a:t>
            </a:r>
          </a:p>
          <a:p>
            <a:r>
              <a:rPr lang="en-US" sz="1400" dirty="0"/>
              <a:t>    1.28344   1.59099   2.29812   2.65568</a:t>
            </a:r>
          </a:p>
          <a:p>
            <a:r>
              <a:rPr lang="en-US" sz="1400" dirty="0"/>
              <a:t>    1.01567   0.91444   0.66810   1.84540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497DD-FEF0-4FD9-B5E7-1DAACF929527}"/>
              </a:ext>
            </a:extLst>
          </p:cNvPr>
          <p:cNvSpPr/>
          <p:nvPr/>
        </p:nvSpPr>
        <p:spPr>
          <a:xfrm>
            <a:off x="3422641" y="492129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60CF8"/>
                </a:solidFill>
              </a:rPr>
              <a:t>=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6C5A9D-4E21-43BE-8128-75FE2D524E01}"/>
              </a:ext>
            </a:extLst>
          </p:cNvPr>
          <p:cNvSpPr/>
          <p:nvPr/>
        </p:nvSpPr>
        <p:spPr>
          <a:xfrm>
            <a:off x="6248400" y="4945839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60CF8"/>
                </a:solidFill>
              </a:rPr>
              <a:t>*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1FDA78-A9BE-4908-85B0-FDF2370D4C2E}"/>
              </a:ext>
            </a:extLst>
          </p:cNvPr>
          <p:cNvCxnSpPr/>
          <p:nvPr/>
        </p:nvCxnSpPr>
        <p:spPr>
          <a:xfrm>
            <a:off x="9031356" y="4861952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5A0CE2-5CBE-4B85-AF3D-72DC4586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64" y="595189"/>
            <a:ext cx="7448272" cy="34308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91CAED-03B6-4F8E-A198-6A1747037AEE}"/>
              </a:ext>
            </a:extLst>
          </p:cNvPr>
          <p:cNvSpPr/>
          <p:nvPr/>
        </p:nvSpPr>
        <p:spPr>
          <a:xfrm>
            <a:off x="3661584" y="4969935"/>
            <a:ext cx="2754007" cy="800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B{1}’=</a:t>
            </a:r>
          </a:p>
          <a:p>
            <a:r>
              <a:rPr lang="en-US" sz="1400" dirty="0"/>
              <a:t>     0.216937   0.411549   0.613799</a:t>
            </a:r>
          </a:p>
          <a:p>
            <a:r>
              <a:rPr lang="en-US" sz="1400" dirty="0"/>
              <a:t>     0.652051  -0.045039   0.413166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09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6" grpId="0"/>
      <p:bldP spid="9" grpId="0" animBg="1"/>
      <p:bldP spid="12" grpId="0" animBg="1"/>
      <p:bldP spid="14" grpId="0"/>
      <p:bldP spid="19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3600" dirty="0"/>
              <a:t>Hidden Layer, When?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838199"/>
            <a:ext cx="8798858" cy="5883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sz="3200" u="sng" dirty="0"/>
              <a:t>XOR</a:t>
            </a:r>
          </a:p>
          <a:p>
            <a:pPr marL="0" indent="0">
              <a:buNone/>
            </a:pPr>
            <a:endParaRPr lang="en-US" sz="3200" u="sng" dirty="0"/>
          </a:p>
          <a:p>
            <a:pPr marL="0" indent="0">
              <a:buNone/>
            </a:pPr>
            <a:endParaRPr lang="en-US" sz="3200" u="sng" dirty="0"/>
          </a:p>
          <a:p>
            <a:pPr marL="0" indent="0">
              <a:buNone/>
            </a:pPr>
            <a:endParaRPr lang="en-US" sz="3200" u="sng" dirty="0"/>
          </a:p>
          <a:p>
            <a:pPr marL="0" indent="0">
              <a:buNone/>
            </a:pPr>
            <a:endParaRPr lang="en-US" sz="3200" u="sng" dirty="0"/>
          </a:p>
          <a:p>
            <a:pPr marL="0" indent="0">
              <a:buNone/>
            </a:pPr>
            <a:endParaRPr lang="en-US" sz="3200" u="sng" dirty="0"/>
          </a:p>
          <a:p>
            <a:pPr marL="0" indent="0"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Answer</a:t>
            </a:r>
            <a:r>
              <a:rPr lang="en-US" sz="3200" dirty="0"/>
              <a:t>: ‘Hidden layer’, when the output classes are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linearly separable.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62200"/>
            <a:ext cx="2966654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16"/>
          <p:cNvSpPr>
            <a:spLocks noChangeArrowheads="1"/>
          </p:cNvSpPr>
          <p:nvPr/>
        </p:nvSpPr>
        <p:spPr bwMode="auto">
          <a:xfrm>
            <a:off x="481057" y="1152524"/>
            <a:ext cx="142609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5" y="1213304"/>
            <a:ext cx="4110440" cy="43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06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 (FP)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120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07500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038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8122F-24F5-46EB-B074-08490F2DBD29}"/>
              </a:ext>
            </a:extLst>
          </p:cNvPr>
          <p:cNvSpPr/>
          <p:nvPr/>
        </p:nvSpPr>
        <p:spPr>
          <a:xfrm>
            <a:off x="1485718" y="4421030"/>
            <a:ext cx="447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Z{i+1}=[(1./(1+exp(-T{i+1}))); </a:t>
            </a:r>
            <a:r>
              <a:rPr lang="en-US" b="1" dirty="0">
                <a:solidFill>
                  <a:srgbClr val="060CF8"/>
                </a:solidFill>
              </a:rPr>
              <a:t>ones(Nx,1)'</a:t>
            </a:r>
            <a:r>
              <a:rPr lang="en-US" dirty="0"/>
              <a:t>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CBEED-E755-400A-830C-5E201E801F84}"/>
              </a:ext>
            </a:extLst>
          </p:cNvPr>
          <p:cNvSpPr/>
          <p:nvPr/>
        </p:nvSpPr>
        <p:spPr>
          <a:xfrm>
            <a:off x="-50512" y="480754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172CD4-BEB2-464D-A36C-486B0D3B4DC8}"/>
              </a:ext>
            </a:extLst>
          </p:cNvPr>
          <p:cNvCxnSpPr/>
          <p:nvPr/>
        </p:nvCxnSpPr>
        <p:spPr>
          <a:xfrm>
            <a:off x="457200" y="472125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9347D-6ED5-49BD-A7C0-3EA8FCB3551B}"/>
              </a:ext>
            </a:extLst>
          </p:cNvPr>
          <p:cNvSpPr/>
          <p:nvPr/>
        </p:nvSpPr>
        <p:spPr>
          <a:xfrm>
            <a:off x="457201" y="4884282"/>
            <a:ext cx="313198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Z{2}=</a:t>
            </a:r>
          </a:p>
          <a:p>
            <a:r>
              <a:rPr lang="en-US" sz="1400" dirty="0"/>
              <a:t>     0.78303   0.83075   0.90872   0.93436</a:t>
            </a:r>
          </a:p>
          <a:p>
            <a:r>
              <a:rPr lang="en-US" sz="1400" dirty="0"/>
              <a:t>     0.73413   0.71391   0.66108   0.86359</a:t>
            </a:r>
          </a:p>
          <a:p>
            <a:r>
              <a:rPr lang="en-US" sz="1400" dirty="0"/>
              <a:t>     1.00000   1.00000   1.00000   1.00000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06C182-9829-45AD-948C-E68409C927CF}"/>
              </a:ext>
            </a:extLst>
          </p:cNvPr>
          <p:cNvSpPr/>
          <p:nvPr/>
        </p:nvSpPr>
        <p:spPr>
          <a:xfrm>
            <a:off x="3729308" y="4967396"/>
            <a:ext cx="4471096" cy="800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T{2}=</a:t>
            </a:r>
          </a:p>
          <a:p>
            <a:r>
              <a:rPr lang="en-US" sz="1400" dirty="0"/>
              <a:t>    </a:t>
            </a:r>
            <a:r>
              <a:rPr lang="en-US" sz="1400" i="1" dirty="0" err="1"/>
              <a:t>f</a:t>
            </a:r>
            <a:r>
              <a:rPr lang="en-US" sz="1400" baseline="-25000" dirty="0" err="1"/>
              <a:t>sig</a:t>
            </a:r>
            <a:r>
              <a:rPr lang="en-US" sz="1400" dirty="0"/>
              <a:t>(1.28344)   </a:t>
            </a:r>
            <a:r>
              <a:rPr lang="en-US" sz="1400" i="1" dirty="0" err="1"/>
              <a:t>f</a:t>
            </a:r>
            <a:r>
              <a:rPr lang="en-US" sz="1400" baseline="-25000" dirty="0" err="1"/>
              <a:t>sig</a:t>
            </a:r>
            <a:r>
              <a:rPr lang="en-US" sz="1400" dirty="0"/>
              <a:t>(1.59099)   </a:t>
            </a:r>
            <a:r>
              <a:rPr lang="en-US" sz="1400" i="1" dirty="0" err="1"/>
              <a:t>f</a:t>
            </a:r>
            <a:r>
              <a:rPr lang="en-US" sz="1400" baseline="-25000" dirty="0" err="1"/>
              <a:t>sig</a:t>
            </a:r>
            <a:r>
              <a:rPr lang="en-US" sz="1400" dirty="0"/>
              <a:t>(2.29812)   </a:t>
            </a:r>
            <a:r>
              <a:rPr lang="en-US" sz="1400" i="1" dirty="0" err="1"/>
              <a:t>f</a:t>
            </a:r>
            <a:r>
              <a:rPr lang="en-US" sz="1400" baseline="-25000" dirty="0" err="1"/>
              <a:t>sig</a:t>
            </a:r>
            <a:r>
              <a:rPr lang="en-US" sz="1400" dirty="0"/>
              <a:t>(2.65568)</a:t>
            </a:r>
          </a:p>
          <a:p>
            <a:r>
              <a:rPr lang="en-US" sz="1400" dirty="0"/>
              <a:t>    </a:t>
            </a:r>
            <a:r>
              <a:rPr lang="en-US" sz="1400" i="1" dirty="0" err="1"/>
              <a:t>f</a:t>
            </a:r>
            <a:r>
              <a:rPr lang="en-US" sz="1400" baseline="-25000" dirty="0" err="1"/>
              <a:t>sig</a:t>
            </a:r>
            <a:r>
              <a:rPr lang="en-US" sz="1400" dirty="0"/>
              <a:t>(1.01567)   </a:t>
            </a:r>
            <a:r>
              <a:rPr lang="en-US" sz="1400" i="1" dirty="0" err="1"/>
              <a:t>f</a:t>
            </a:r>
            <a:r>
              <a:rPr lang="en-US" sz="1400" baseline="-25000" dirty="0" err="1"/>
              <a:t>sig</a:t>
            </a:r>
            <a:r>
              <a:rPr lang="en-US" sz="1400" dirty="0"/>
              <a:t>(0.91444)   </a:t>
            </a:r>
            <a:r>
              <a:rPr lang="en-US" sz="1400" i="1" dirty="0" err="1"/>
              <a:t>f</a:t>
            </a:r>
            <a:r>
              <a:rPr lang="en-US" sz="1400" baseline="-25000" dirty="0" err="1"/>
              <a:t>sig</a:t>
            </a:r>
            <a:r>
              <a:rPr lang="en-US" sz="1400" dirty="0"/>
              <a:t>(0.66810)   </a:t>
            </a:r>
            <a:r>
              <a:rPr lang="en-US" sz="1400" i="1" dirty="0" err="1"/>
              <a:t>f</a:t>
            </a:r>
            <a:r>
              <a:rPr lang="en-US" sz="1400" baseline="-25000" dirty="0" err="1"/>
              <a:t>sig</a:t>
            </a:r>
            <a:r>
              <a:rPr lang="en-US" sz="1400" dirty="0"/>
              <a:t>(1.84540)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EA571-7706-4B80-96CF-B5034F29AAF3}"/>
              </a:ext>
            </a:extLst>
          </p:cNvPr>
          <p:cNvSpPr/>
          <p:nvPr/>
        </p:nvSpPr>
        <p:spPr>
          <a:xfrm>
            <a:off x="8319919" y="4855915"/>
            <a:ext cx="74788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And </a:t>
            </a:r>
          </a:p>
          <a:p>
            <a:r>
              <a:rPr lang="en-US" sz="1400" dirty="0"/>
              <a:t>add: </a:t>
            </a:r>
          </a:p>
          <a:p>
            <a:r>
              <a:rPr lang="en-US" sz="1400" dirty="0"/>
              <a:t>Z</a:t>
            </a:r>
            <a:r>
              <a:rPr lang="en-US" sz="1400" baseline="-25000" dirty="0"/>
              <a:t>0</a:t>
            </a:r>
            <a:r>
              <a:rPr lang="en-US" sz="1400" dirty="0"/>
              <a:t>{2} = </a:t>
            </a:r>
          </a:p>
          <a:p>
            <a:r>
              <a:rPr lang="en-US" sz="1400" b="1" dirty="0">
                <a:solidFill>
                  <a:srgbClr val="060CF8"/>
                </a:solidFill>
              </a:rPr>
              <a:t>1 1 1 1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70A8B-949E-4871-B07E-55A2C778284B}"/>
              </a:ext>
            </a:extLst>
          </p:cNvPr>
          <p:cNvSpPr/>
          <p:nvPr/>
        </p:nvSpPr>
        <p:spPr>
          <a:xfrm>
            <a:off x="3429000" y="4851955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60CF8"/>
                </a:solidFill>
              </a:rPr>
              <a:t>=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7597C4-7A3A-4A80-AA64-D6F5728866EC}"/>
              </a:ext>
            </a:extLst>
          </p:cNvPr>
          <p:cNvCxnSpPr/>
          <p:nvPr/>
        </p:nvCxnSpPr>
        <p:spPr>
          <a:xfrm>
            <a:off x="9088793" y="472125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457E29D-0B3B-414C-A059-56DFDB431DFE}"/>
              </a:ext>
            </a:extLst>
          </p:cNvPr>
          <p:cNvSpPr/>
          <p:nvPr/>
        </p:nvSpPr>
        <p:spPr>
          <a:xfrm>
            <a:off x="4309748" y="3244334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i="1" baseline="-25000" dirty="0"/>
              <a:t>sig 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A61579-5D00-4A48-A43B-DB2CFB383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531364"/>
            <a:ext cx="7448272" cy="34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1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5" grpId="0"/>
      <p:bldP spid="3" grpId="0" animBg="1"/>
      <p:bldP spid="21" grpId="0" animBg="1"/>
      <p:bldP spid="7" grpId="0" animBg="1"/>
      <p:bldP spid="10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 …showing T,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121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07500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038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C60D3-FF45-4596-81FF-C8FD7166815F}"/>
              </a:ext>
            </a:extLst>
          </p:cNvPr>
          <p:cNvSpPr/>
          <p:nvPr/>
        </p:nvSpPr>
        <p:spPr>
          <a:xfrm flipH="1">
            <a:off x="-54857" y="4547309"/>
            <a:ext cx="740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 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B82F2-8293-4A44-B904-13878D38957F}"/>
              </a:ext>
            </a:extLst>
          </p:cNvPr>
          <p:cNvSpPr/>
          <p:nvPr/>
        </p:nvSpPr>
        <p:spPr>
          <a:xfrm>
            <a:off x="533400" y="4435879"/>
            <a:ext cx="50017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[1,1] </a:t>
            </a:r>
          </a:p>
          <a:p>
            <a:r>
              <a:rPr lang="en-US" sz="1200" dirty="0"/>
              <a:t>=  1</a:t>
            </a:r>
          </a:p>
          <a:p>
            <a:r>
              <a:rPr lang="en-US" sz="1200" dirty="0"/>
              <a:t>  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B7557-8C1D-4B59-BE8B-4BA6F4C2D910}"/>
              </a:ext>
            </a:extLst>
          </p:cNvPr>
          <p:cNvSpPr/>
          <p:nvPr/>
        </p:nvSpPr>
        <p:spPr>
          <a:xfrm>
            <a:off x="1073125" y="4396410"/>
            <a:ext cx="2576033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60CF8"/>
                </a:solidFill>
              </a:rPr>
              <a:t>[2,1] =</a:t>
            </a:r>
          </a:p>
          <a:p>
            <a:r>
              <a:rPr lang="en-US" sz="1100" dirty="0">
                <a:solidFill>
                  <a:srgbClr val="060CF8"/>
                </a:solidFill>
              </a:rPr>
              <a:t>     1.28344   1.59099   2.29812   2.65568</a:t>
            </a:r>
          </a:p>
          <a:p>
            <a:r>
              <a:rPr lang="en-US" sz="1100" dirty="0">
                <a:solidFill>
                  <a:srgbClr val="060CF8"/>
                </a:solidFill>
              </a:rPr>
              <a:t>     1.01567   0.91444   0.66810   1.84540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A819A-A3C8-42D9-83EF-813604DE8820}"/>
              </a:ext>
            </a:extLst>
          </p:cNvPr>
          <p:cNvSpPr/>
          <p:nvPr/>
        </p:nvSpPr>
        <p:spPr>
          <a:xfrm>
            <a:off x="3688708" y="4397514"/>
            <a:ext cx="27431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[3,1] =</a:t>
            </a:r>
          </a:p>
          <a:p>
            <a:r>
              <a:rPr lang="en-US" sz="1200" dirty="0"/>
              <a:t>     0.88935   0.91742   0.95988   1.01147</a:t>
            </a:r>
          </a:p>
          <a:p>
            <a:r>
              <a:rPr lang="en-US" sz="1200" dirty="0"/>
              <a:t>     0.23509   0.22817   0.21495   0.23205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2945B9-0EA5-4E9B-BC89-4EA6F4F7AF35}"/>
              </a:ext>
            </a:extLst>
          </p:cNvPr>
          <p:cNvSpPr/>
          <p:nvPr/>
        </p:nvSpPr>
        <p:spPr>
          <a:xfrm>
            <a:off x="6478273" y="4416298"/>
            <a:ext cx="2589170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60CF8"/>
                </a:solidFill>
              </a:rPr>
              <a:t>[4,1] =  </a:t>
            </a:r>
          </a:p>
          <a:p>
            <a:r>
              <a:rPr lang="en-US" sz="900" dirty="0">
                <a:solidFill>
                  <a:srgbClr val="060CF8"/>
                </a:solidFill>
              </a:rPr>
              <a:t>    0.0170422   0.0129645   0.0063907   0.0041278</a:t>
            </a:r>
          </a:p>
          <a:p>
            <a:r>
              <a:rPr lang="en-US" sz="900" dirty="0">
                <a:solidFill>
                  <a:srgbClr val="060CF8"/>
                </a:solidFill>
              </a:rPr>
              <a:t>   -0.1934160  -0.1909151  -0.1873105  -0.1816509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D0951E-DABD-4C28-BEE1-CAB0E8330487}"/>
              </a:ext>
            </a:extLst>
          </p:cNvPr>
          <p:cNvSpPr/>
          <p:nvPr/>
        </p:nvSpPr>
        <p:spPr>
          <a:xfrm flipH="1">
            <a:off x="-43350" y="5237392"/>
            <a:ext cx="1110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Z =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E25F0-89D8-487B-B40A-90CF861785EA}"/>
              </a:ext>
            </a:extLst>
          </p:cNvPr>
          <p:cNvSpPr/>
          <p:nvPr/>
        </p:nvSpPr>
        <p:spPr>
          <a:xfrm>
            <a:off x="419771" y="5207128"/>
            <a:ext cx="2429165" cy="877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[1,1] =</a:t>
            </a:r>
          </a:p>
          <a:p>
            <a:r>
              <a:rPr lang="pl-PL" sz="1100" dirty="0"/>
              <a:t>1.00000   0.90000   0.65000   2.45000</a:t>
            </a:r>
          </a:p>
          <a:p>
            <a:r>
              <a:rPr lang="pl-PL" sz="1100" dirty="0"/>
              <a:t>1.10000   1.90000   3.75000   3.67000</a:t>
            </a:r>
          </a:p>
          <a:p>
            <a:r>
              <a:rPr lang="pl-PL" sz="1100" dirty="0"/>
              <a:t>1.00000   1.00000   1.00000   1.00000</a:t>
            </a:r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2E59EA-1464-4509-80AB-B5BF9409079B}"/>
              </a:ext>
            </a:extLst>
          </p:cNvPr>
          <p:cNvSpPr/>
          <p:nvPr/>
        </p:nvSpPr>
        <p:spPr>
          <a:xfrm>
            <a:off x="2937224" y="5222517"/>
            <a:ext cx="2576032" cy="846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60CF8"/>
                </a:solidFill>
              </a:rPr>
              <a:t>[2,1] =</a:t>
            </a:r>
          </a:p>
          <a:p>
            <a:r>
              <a:rPr lang="en-US" sz="1100" dirty="0">
                <a:solidFill>
                  <a:srgbClr val="060CF8"/>
                </a:solidFill>
              </a:rPr>
              <a:t>     </a:t>
            </a:r>
            <a:r>
              <a:rPr lang="pl-PL" sz="1100" dirty="0">
                <a:solidFill>
                  <a:srgbClr val="060CF8"/>
                </a:solidFill>
              </a:rPr>
              <a:t>0.78303   0.83075   0.90872   0.93436</a:t>
            </a:r>
          </a:p>
          <a:p>
            <a:r>
              <a:rPr lang="pl-PL" sz="1100" dirty="0">
                <a:solidFill>
                  <a:srgbClr val="060CF8"/>
                </a:solidFill>
              </a:rPr>
              <a:t>     0.73413   0.71391   0.66108   0.86359</a:t>
            </a:r>
          </a:p>
          <a:p>
            <a:r>
              <a:rPr lang="pl-PL" sz="1100" dirty="0">
                <a:solidFill>
                  <a:srgbClr val="060CF8"/>
                </a:solidFill>
              </a:rPr>
              <a:t>     1.00000   1.00000   1.00000   1.00000</a:t>
            </a:r>
            <a:endParaRPr lang="en-US" sz="1100" dirty="0">
              <a:solidFill>
                <a:srgbClr val="060CF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18765-E47C-4394-8881-52DC3E7F869C}"/>
              </a:ext>
            </a:extLst>
          </p:cNvPr>
          <p:cNvSpPr/>
          <p:nvPr/>
        </p:nvSpPr>
        <p:spPr>
          <a:xfrm>
            <a:off x="5545623" y="5222517"/>
            <a:ext cx="2429165" cy="846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[3,1] =</a:t>
            </a:r>
          </a:p>
          <a:p>
            <a:r>
              <a:rPr lang="en-US" sz="1100" dirty="0"/>
              <a:t>  0.70876   0.71452   0.72310   0.73331</a:t>
            </a:r>
          </a:p>
          <a:p>
            <a:r>
              <a:rPr lang="en-US" sz="1100" dirty="0"/>
              <a:t>  0.55850   0.55680   0.55353   0.55775</a:t>
            </a:r>
          </a:p>
          <a:p>
            <a:r>
              <a:rPr lang="en-US" sz="1100" dirty="0"/>
              <a:t>  1.00000   1.00000   1.00000   1.00000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BD3CB5-3622-4371-ABB6-A08A2CBB64E7}"/>
              </a:ext>
            </a:extLst>
          </p:cNvPr>
          <p:cNvSpPr/>
          <p:nvPr/>
        </p:nvSpPr>
        <p:spPr>
          <a:xfrm>
            <a:off x="6597482" y="6137702"/>
            <a:ext cx="2429165" cy="577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60CF8"/>
                </a:solidFill>
              </a:rPr>
              <a:t>[4,1] =  </a:t>
            </a:r>
          </a:p>
          <a:p>
            <a:r>
              <a:rPr lang="en-US" sz="1050" dirty="0">
                <a:solidFill>
                  <a:srgbClr val="060CF8"/>
                </a:solidFill>
              </a:rPr>
              <a:t>    </a:t>
            </a:r>
            <a:r>
              <a:rPr lang="pl-PL" sz="1050" dirty="0">
                <a:solidFill>
                  <a:srgbClr val="060CF8"/>
                </a:solidFill>
              </a:rPr>
              <a:t>0.50426   0.50324   0.50160   0.50103</a:t>
            </a:r>
          </a:p>
          <a:p>
            <a:r>
              <a:rPr lang="pl-PL" sz="1050" dirty="0">
                <a:solidFill>
                  <a:srgbClr val="060CF8"/>
                </a:solidFill>
              </a:rPr>
              <a:t> </a:t>
            </a:r>
            <a:r>
              <a:rPr lang="en-US" sz="1050" dirty="0">
                <a:solidFill>
                  <a:srgbClr val="060CF8"/>
                </a:solidFill>
              </a:rPr>
              <a:t>   </a:t>
            </a:r>
            <a:r>
              <a:rPr lang="pl-PL" sz="1050" dirty="0">
                <a:solidFill>
                  <a:srgbClr val="060CF8"/>
                </a:solidFill>
              </a:rPr>
              <a:t>0.45180   0.45242   0.45331   0.45471</a:t>
            </a:r>
            <a:endParaRPr lang="en-US" sz="1050" dirty="0">
              <a:solidFill>
                <a:srgbClr val="060CF8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24A9BF-00FA-457B-B718-11AD2BB8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531364"/>
            <a:ext cx="7448272" cy="34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4" grpId="0" animBg="1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122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09600" y="4089086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90442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29216-424C-489F-B205-E78E3E5BDFE1}"/>
              </a:ext>
            </a:extLst>
          </p:cNvPr>
          <p:cNvSpPr/>
          <p:nvPr/>
        </p:nvSpPr>
        <p:spPr>
          <a:xfrm>
            <a:off x="318515" y="4234992"/>
            <a:ext cx="3299110" cy="800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Y-Z{end}</a:t>
            </a:r>
          </a:p>
          <a:p>
            <a:r>
              <a:rPr lang="en-US" sz="1400" dirty="0"/>
              <a:t>  </a:t>
            </a:r>
            <a:r>
              <a:rPr lang="en-US" sz="1200" dirty="0"/>
              <a:t>=  </a:t>
            </a:r>
            <a:r>
              <a:rPr lang="en-US" sz="1400" dirty="0"/>
              <a:t>0.49574   0.49676  -0.50160  -0.50103</a:t>
            </a:r>
          </a:p>
          <a:p>
            <a:r>
              <a:rPr lang="en-US" sz="1400" dirty="0"/>
              <a:t>     -0.45180  -0.45242   0.54669   0.54529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A2ED88-FDCB-4B5B-8123-0DC1F06763EA}"/>
              </a:ext>
            </a:extLst>
          </p:cNvPr>
          <p:cNvCxnSpPr>
            <a:cxnSpLocks/>
          </p:cNvCxnSpPr>
          <p:nvPr/>
        </p:nvCxnSpPr>
        <p:spPr>
          <a:xfrm>
            <a:off x="4272795" y="4310292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978F7D-6815-47E2-96DA-ED64CAB96638}"/>
              </a:ext>
            </a:extLst>
          </p:cNvPr>
          <p:cNvSpPr/>
          <p:nvPr/>
        </p:nvSpPr>
        <p:spPr>
          <a:xfrm>
            <a:off x="337183" y="5150915"/>
            <a:ext cx="3189693" cy="86177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Yk</a:t>
            </a:r>
            <a:r>
              <a:rPr lang="en-US" dirty="0"/>
              <a:t>-Z{end}).^2</a:t>
            </a:r>
          </a:p>
          <a:p>
            <a:r>
              <a:rPr lang="en-US" dirty="0"/>
              <a:t> </a:t>
            </a:r>
            <a:r>
              <a:rPr lang="en-US" sz="1400" dirty="0"/>
              <a:t>=  0.24576   0.24677   0.25160   0.25103</a:t>
            </a:r>
          </a:p>
          <a:p>
            <a:r>
              <a:rPr lang="en-US" sz="1400" dirty="0"/>
              <a:t>      0.20412   0.20468   0.29887   0.29734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95665-F630-4C75-8780-3E0845701BB4}"/>
              </a:ext>
            </a:extLst>
          </p:cNvPr>
          <p:cNvSpPr/>
          <p:nvPr/>
        </p:nvSpPr>
        <p:spPr>
          <a:xfrm>
            <a:off x="103594" y="6124976"/>
            <a:ext cx="4102100" cy="754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/>
              <a:t>CSqErr</a:t>
            </a:r>
            <a:r>
              <a:rPr lang="en-US" sz="1500" dirty="0"/>
              <a:t>= </a:t>
            </a:r>
            <a:r>
              <a:rPr lang="en-US" sz="1500" dirty="0" err="1"/>
              <a:t>CSqErr+sum</a:t>
            </a:r>
            <a:r>
              <a:rPr lang="en-US" sz="1500" dirty="0"/>
              <a:t>(sum(((Y-Z{end}).^2),1))</a:t>
            </a:r>
          </a:p>
          <a:p>
            <a:r>
              <a:rPr lang="en-US" sz="1400" dirty="0" err="1"/>
              <a:t>CSqErr</a:t>
            </a:r>
            <a:r>
              <a:rPr lang="en-US" sz="1400" dirty="0"/>
              <a:t> = </a:t>
            </a:r>
            <a:r>
              <a:rPr lang="en-US" sz="1400" dirty="0" err="1"/>
              <a:t>CSqErr</a:t>
            </a:r>
            <a:r>
              <a:rPr lang="en-US" sz="1400" dirty="0"/>
              <a:t>/L(end) %Normalizing</a:t>
            </a:r>
          </a:p>
          <a:p>
            <a:r>
              <a:rPr lang="en-US" sz="1400" dirty="0" err="1"/>
              <a:t>CSqErr</a:t>
            </a:r>
            <a:r>
              <a:rPr lang="en-US" sz="1400" dirty="0"/>
              <a:t> =   1.0001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290B4C-FBD7-433D-9823-D63DA7D2E886}"/>
              </a:ext>
            </a:extLst>
          </p:cNvPr>
          <p:cNvSpPr/>
          <p:nvPr/>
        </p:nvSpPr>
        <p:spPr>
          <a:xfrm>
            <a:off x="4346242" y="4217995"/>
            <a:ext cx="45437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d{end}</a:t>
            </a:r>
            <a:r>
              <a:rPr lang="en-US" b="1" dirty="0"/>
              <a:t> </a:t>
            </a:r>
            <a:r>
              <a:rPr lang="en-US" dirty="0"/>
              <a:t>= (</a:t>
            </a:r>
            <a:r>
              <a:rPr lang="en-US" dirty="0">
                <a:solidFill>
                  <a:srgbClr val="00B050"/>
                </a:solidFill>
              </a:rPr>
              <a:t>Z{end}-</a:t>
            </a:r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b="1" dirty="0">
                <a:solidFill>
                  <a:srgbClr val="060CF8"/>
                </a:solidFill>
              </a:rPr>
              <a:t>’</a:t>
            </a:r>
            <a:r>
              <a:rPr lang="en-US" dirty="0"/>
              <a:t>) </a:t>
            </a:r>
            <a:r>
              <a:rPr lang="en-US" b="1" dirty="0">
                <a:solidFill>
                  <a:srgbClr val="C00000"/>
                </a:solidFill>
              </a:rPr>
              <a:t>.*</a:t>
            </a:r>
            <a:r>
              <a:rPr lang="en-US" dirty="0"/>
              <a:t> </a:t>
            </a:r>
            <a:r>
              <a:rPr lang="en-US" dirty="0">
                <a:solidFill>
                  <a:srgbClr val="B000B0"/>
                </a:solidFill>
              </a:rPr>
              <a:t>Z{end} </a:t>
            </a:r>
            <a:r>
              <a:rPr lang="en-US" b="1" dirty="0">
                <a:solidFill>
                  <a:srgbClr val="060CF8"/>
                </a:solidFill>
              </a:rPr>
              <a:t>.*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1-Z{end}</a:t>
            </a:r>
            <a:r>
              <a:rPr lang="en-US" dirty="0">
                <a:solidFill>
                  <a:srgbClr val="060CF8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3684A1-070C-4B07-9639-A3D59D904C5B}"/>
                  </a:ext>
                </a:extLst>
              </p:cNvPr>
              <p:cNvSpPr/>
              <p:nvPr/>
            </p:nvSpPr>
            <p:spPr>
              <a:xfrm>
                <a:off x="5078374" y="4644814"/>
                <a:ext cx="3758421" cy="1367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−0.49574  −0.49676   0.50160   0.50103</m:t>
                            </m:r>
                          </m:e>
                          <m:e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0.45180   0.45242  −0.54669  −0.54529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endParaRPr lang="en-US" sz="500" dirty="0"/>
              </a:p>
              <a:p>
                <a:endParaRPr lang="en-US" sz="100" dirty="0"/>
              </a:p>
              <a:p>
                <a:r>
                  <a:rPr lang="en-US" sz="1600" dirty="0"/>
                  <a:t>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.*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B000B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solidFill>
                                  <a:srgbClr val="B000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solidFill>
                                  <a:srgbClr val="B000B0"/>
                                </a:solidFill>
                                <a:latin typeface="Cambria Math" panose="02040503050406030204" pitchFamily="18" charset="0"/>
                              </a:rPr>
                              <m:t>0.50426   0.50324   0.50160   0.50103</m:t>
                            </m:r>
                          </m:e>
                          <m:e>
                            <m:r>
                              <a:rPr lang="en-US" sz="1400" i="1">
                                <a:solidFill>
                                  <a:srgbClr val="B000B0"/>
                                </a:solidFill>
                                <a:latin typeface="Cambria Math" panose="02040503050406030204" pitchFamily="18" charset="0"/>
                              </a:rPr>
                              <m:t>0.45180   0.45242   0.45331   0.45471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600" dirty="0"/>
              </a:p>
              <a:p>
                <a:r>
                  <a:rPr lang="en-US" sz="1600" b="1" dirty="0">
                    <a:solidFill>
                      <a:srgbClr val="060CF8"/>
                    </a:solidFill>
                  </a:rPr>
                  <a:t>.*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1" i="1" dirty="0" smtClean="0">
                            <a:solidFill>
                              <a:srgbClr val="060CF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solidFill>
                                  <a:srgbClr val="060C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dirty="0">
                                <a:solidFill>
                                  <a:srgbClr val="060CF8"/>
                                </a:solidFill>
                                <a:latin typeface="Cambria Math" panose="02040503050406030204" pitchFamily="18" charset="0"/>
                              </a:rPr>
                              <m:t>0.49574   0.49676   0.49840   0.49897</m:t>
                            </m:r>
                          </m:e>
                          <m:e>
                            <m:r>
                              <a:rPr lang="en-US" sz="1400" b="0" i="1" dirty="0">
                                <a:solidFill>
                                  <a:srgbClr val="060CF8"/>
                                </a:solidFill>
                                <a:latin typeface="Cambria Math" panose="02040503050406030204" pitchFamily="18" charset="0"/>
                              </a:rPr>
                              <m:t>0.54820   0.54758   0.54669   0.54529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3684A1-070C-4B07-9639-A3D59D904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74" y="4644814"/>
                <a:ext cx="3758421" cy="1367875"/>
              </a:xfrm>
              <a:prstGeom prst="rect">
                <a:avLst/>
              </a:prstGeom>
              <a:blipFill>
                <a:blip r:embed="rId3"/>
                <a:stretch>
                  <a:fillRect l="-810" b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7C372D4-922B-409B-AF0F-2EF2568F3E70}"/>
              </a:ext>
            </a:extLst>
          </p:cNvPr>
          <p:cNvSpPr/>
          <p:nvPr/>
        </p:nvSpPr>
        <p:spPr>
          <a:xfrm>
            <a:off x="4539452" y="6109587"/>
            <a:ext cx="360547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/>
              <a:t>=</a:t>
            </a:r>
            <a:r>
              <a:rPr lang="en-US" sz="1600" b="1" dirty="0">
                <a:solidFill>
                  <a:srgbClr val="060CF8"/>
                </a:solidFill>
              </a:rPr>
              <a:t> -0.12393  -0.12418   0.12540   0.12526</a:t>
            </a:r>
          </a:p>
          <a:p>
            <a:r>
              <a:rPr lang="en-US" sz="1600" b="1" dirty="0">
                <a:solidFill>
                  <a:srgbClr val="060CF8"/>
                </a:solidFill>
              </a:rPr>
              <a:t>     0.11190   0.11208  -0.13548  -0.13520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B2E5CE-B3E1-4C26-AF96-6D15AC560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94" y="531364"/>
            <a:ext cx="7448272" cy="343082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290122" y="828777"/>
            <a:ext cx="135005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(L=end=4)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123</a:t>
            </a:fld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609600" y="3810000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657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8DBE7-03BB-4931-8554-7187B8D23F6C}"/>
              </a:ext>
            </a:extLst>
          </p:cNvPr>
          <p:cNvSpPr/>
          <p:nvPr/>
        </p:nvSpPr>
        <p:spPr>
          <a:xfrm>
            <a:off x="346547" y="404702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7E333E-1017-4765-A330-EF5427353CFC}"/>
              </a:ext>
            </a:extLst>
          </p:cNvPr>
          <p:cNvCxnSpPr>
            <a:cxnSpLocks/>
          </p:cNvCxnSpPr>
          <p:nvPr/>
        </p:nvCxnSpPr>
        <p:spPr>
          <a:xfrm>
            <a:off x="990600" y="4026932"/>
            <a:ext cx="0" cy="25300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8C548-A928-456C-9211-5B7825C2028E}"/>
              </a:ext>
            </a:extLst>
          </p:cNvPr>
          <p:cNvSpPr/>
          <p:nvPr/>
        </p:nvSpPr>
        <p:spPr>
          <a:xfrm>
            <a:off x="1277252" y="3844812"/>
            <a:ext cx="3522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60CF8"/>
                </a:solidFill>
              </a:rPr>
              <a:t>W=Z{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}(1:end-1,:).*(1-Z{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B47E-23B1-4F8B-98E6-33CA5CD93502}"/>
              </a:ext>
            </a:extLst>
          </p:cNvPr>
          <p:cNvSpPr/>
          <p:nvPr/>
        </p:nvSpPr>
        <p:spPr>
          <a:xfrm>
            <a:off x="1687014" y="4187607"/>
            <a:ext cx="296953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0.20642   0.20398   0.20023   0.19557</a:t>
            </a:r>
          </a:p>
          <a:p>
            <a:r>
              <a:rPr lang="en-US" sz="1400" dirty="0"/>
              <a:t>0.24658   0.24677   0.24713   0.24666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70431-8ECA-4B8C-A60C-418633B27EB0}"/>
              </a:ext>
            </a:extLst>
          </p:cNvPr>
          <p:cNvSpPr/>
          <p:nvPr/>
        </p:nvSpPr>
        <p:spPr>
          <a:xfrm>
            <a:off x="1259521" y="4156525"/>
            <a:ext cx="47320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W=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90A6-67A1-494A-BFA0-B6199E15C1DC}"/>
              </a:ext>
            </a:extLst>
          </p:cNvPr>
          <p:cNvSpPr/>
          <p:nvPr/>
        </p:nvSpPr>
        <p:spPr>
          <a:xfrm>
            <a:off x="4964555" y="3790966"/>
            <a:ext cx="1180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D= d{i+1}';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24C9BC-E9E9-49A9-8FC2-153595406E34}"/>
              </a:ext>
            </a:extLst>
          </p:cNvPr>
          <p:cNvSpPr/>
          <p:nvPr/>
        </p:nvSpPr>
        <p:spPr>
          <a:xfrm>
            <a:off x="1359124" y="4871189"/>
            <a:ext cx="496388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for m = 1:Nx                             </a:t>
            </a:r>
          </a:p>
          <a:p>
            <a:r>
              <a:rPr lang="en-US" sz="1600" dirty="0"/>
              <a:t>     </a:t>
            </a:r>
            <a:r>
              <a:rPr lang="en-US" sz="1600" b="1" dirty="0">
                <a:solidFill>
                  <a:srgbClr val="060CF8"/>
                </a:solidFill>
              </a:rPr>
              <a:t>d{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}(:,m)=W(:,m).*sum((D(m,:).*B{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}(1:end-1,:)),2); </a:t>
            </a:r>
          </a:p>
          <a:p>
            <a:r>
              <a:rPr lang="en-US" sz="1600" dirty="0"/>
              <a:t>end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BF60B4-0695-4428-A08D-8CEE49211C84}"/>
              </a:ext>
            </a:extLst>
          </p:cNvPr>
          <p:cNvSpPr/>
          <p:nvPr/>
        </p:nvSpPr>
        <p:spPr>
          <a:xfrm>
            <a:off x="1324913" y="5858620"/>
            <a:ext cx="4998098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0CF8"/>
                </a:solidFill>
              </a:rPr>
              <a:t>d{3}</a:t>
            </a:r>
            <a:r>
              <a:rPr lang="en-US" dirty="0"/>
              <a:t>=    </a:t>
            </a:r>
            <a:r>
              <a:rPr lang="en-US" sz="1600" b="1" dirty="0">
                <a:solidFill>
                  <a:srgbClr val="060CF8"/>
                </a:solidFill>
              </a:rPr>
              <a:t>0.024111   0.023870  -0.025823  -0.025182</a:t>
            </a:r>
          </a:p>
          <a:p>
            <a:r>
              <a:rPr lang="en-US" sz="1600" dirty="0"/>
              <a:t>              </a:t>
            </a:r>
            <a:r>
              <a:rPr lang="en-US" sz="1600" b="1" dirty="0">
                <a:solidFill>
                  <a:srgbClr val="060CF8"/>
                </a:solidFill>
              </a:rPr>
              <a:t>-0.016269  -0.016318   0.015569   0.015527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1DA19-7C70-4C2F-9192-A2EC738E68FB}"/>
              </a:ext>
            </a:extLst>
          </p:cNvPr>
          <p:cNvSpPr/>
          <p:nvPr/>
        </p:nvSpPr>
        <p:spPr>
          <a:xfrm>
            <a:off x="4966343" y="4092950"/>
            <a:ext cx="13566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-0.12393   0.11190</a:t>
            </a:r>
          </a:p>
          <a:p>
            <a:r>
              <a:rPr lang="en-US" sz="1200" dirty="0"/>
              <a:t>-0.12418   0.11208</a:t>
            </a:r>
          </a:p>
          <a:p>
            <a:r>
              <a:rPr lang="en-US" sz="1200" dirty="0"/>
              <a:t> 0.12540  -0.13548</a:t>
            </a:r>
          </a:p>
          <a:p>
            <a:r>
              <a:rPr lang="en-US" sz="1200" dirty="0"/>
              <a:t> 0.12526  -0.13520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6D82C5-0628-4C1D-B76F-AC26C994082F}"/>
              </a:ext>
            </a:extLst>
          </p:cNvPr>
          <p:cNvSpPr/>
          <p:nvPr/>
        </p:nvSpPr>
        <p:spPr>
          <a:xfrm>
            <a:off x="7072602" y="4382420"/>
            <a:ext cx="1826141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/>
              <a:t>B{</a:t>
            </a:r>
            <a:r>
              <a:rPr lang="en-US" sz="1600" dirty="0" err="1"/>
              <a:t>i</a:t>
            </a:r>
            <a:r>
              <a:rPr lang="en-US" sz="1600" dirty="0"/>
              <a:t>}(1:end-1,:)=</a:t>
            </a:r>
          </a:p>
          <a:p>
            <a:r>
              <a:rPr lang="en-US" dirty="0"/>
              <a:t> </a:t>
            </a:r>
            <a:r>
              <a:rPr lang="en-US" sz="1600" dirty="0"/>
              <a:t>-0.50516   0.48438</a:t>
            </a:r>
          </a:p>
          <a:p>
            <a:r>
              <a:rPr lang="en-US" sz="1600" dirty="0"/>
              <a:t>   0.68522   0.16923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129DAC-3DC6-40E9-B121-A8C16A69A30F}"/>
              </a:ext>
            </a:extLst>
          </p:cNvPr>
          <p:cNvCxnSpPr>
            <a:endCxn id="48" idx="1"/>
          </p:cNvCxnSpPr>
          <p:nvPr/>
        </p:nvCxnSpPr>
        <p:spPr>
          <a:xfrm flipV="1">
            <a:off x="5309850" y="4813307"/>
            <a:ext cx="1762752" cy="365562"/>
          </a:xfrm>
          <a:prstGeom prst="straightConnector1">
            <a:avLst/>
          </a:prstGeom>
          <a:ln w="31750" cmpd="sng">
            <a:solidFill>
              <a:srgbClr val="0709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3A35075-6F29-4114-92F8-1399DDC3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10" y="589174"/>
            <a:ext cx="6793949" cy="312943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8A8CDFE-5E2A-4F3B-A2BF-64DA16131820}"/>
              </a:ext>
            </a:extLst>
          </p:cNvPr>
          <p:cNvGrpSpPr/>
          <p:nvPr/>
        </p:nvGrpSpPr>
        <p:grpSpPr>
          <a:xfrm>
            <a:off x="5124483" y="627242"/>
            <a:ext cx="2606426" cy="694981"/>
            <a:chOff x="5226924" y="973592"/>
            <a:chExt cx="2606426" cy="69498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7D30F4-0D3A-4BDF-9D50-E40197A82C69}"/>
                </a:ext>
              </a:extLst>
            </p:cNvPr>
            <p:cNvSpPr/>
            <p:nvPr/>
          </p:nvSpPr>
          <p:spPr>
            <a:xfrm>
              <a:off x="7198240" y="1139389"/>
              <a:ext cx="635110" cy="5291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07000"/>
                </a:lnSpc>
              </a:pPr>
              <a:r>
                <a:rPr lang="en-US" sz="2800" b="1" dirty="0">
                  <a:solidFill>
                    <a:srgbClr val="060CF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  <a:r>
                <a:rPr lang="en-US" sz="2800" b="1" baseline="30000" dirty="0">
                  <a:solidFill>
                    <a:srgbClr val="060CF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(4)</a:t>
              </a:r>
              <a:endParaRPr lang="en-US" dirty="0">
                <a:solidFill>
                  <a:srgbClr val="060CF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2CFA90-8287-47C8-9D6C-8E5C9AE53F8B}"/>
                </a:ext>
              </a:extLst>
            </p:cNvPr>
            <p:cNvSpPr/>
            <p:nvPr/>
          </p:nvSpPr>
          <p:spPr>
            <a:xfrm>
              <a:off x="5226924" y="973592"/>
              <a:ext cx="635110" cy="5291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07000"/>
                </a:lnSpc>
              </a:pPr>
              <a:r>
                <a:rPr lang="en-US" sz="2800" b="1" dirty="0">
                  <a:solidFill>
                    <a:srgbClr val="060CF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  <a:r>
                <a:rPr lang="en-US" sz="2800" b="1" baseline="30000" dirty="0">
                  <a:solidFill>
                    <a:srgbClr val="060CF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(3)</a:t>
              </a:r>
              <a:endParaRPr lang="en-US" dirty="0">
                <a:solidFill>
                  <a:srgbClr val="060CF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19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 animBg="1"/>
      <p:bldP spid="15" grpId="0" animBg="1"/>
      <p:bldP spid="18" grpId="0"/>
      <p:bldP spid="26" grpId="0" animBg="1"/>
      <p:bldP spid="44" grpId="0" animBg="1"/>
      <p:bldP spid="24" grpId="0" animBg="1"/>
      <p:bldP spid="4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124</a:t>
            </a:fld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609600" y="3810000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657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8DBE7-03BB-4931-8554-7187B8D23F6C}"/>
              </a:ext>
            </a:extLst>
          </p:cNvPr>
          <p:cNvSpPr/>
          <p:nvPr/>
        </p:nvSpPr>
        <p:spPr>
          <a:xfrm>
            <a:off x="346547" y="404702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7E333E-1017-4765-A330-EF5427353CFC}"/>
              </a:ext>
            </a:extLst>
          </p:cNvPr>
          <p:cNvCxnSpPr>
            <a:cxnSpLocks/>
          </p:cNvCxnSpPr>
          <p:nvPr/>
        </p:nvCxnSpPr>
        <p:spPr>
          <a:xfrm>
            <a:off x="990600" y="4026932"/>
            <a:ext cx="0" cy="25300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8C548-A928-456C-9211-5B7825C2028E}"/>
              </a:ext>
            </a:extLst>
          </p:cNvPr>
          <p:cNvSpPr/>
          <p:nvPr/>
        </p:nvSpPr>
        <p:spPr>
          <a:xfrm>
            <a:off x="1277252" y="3844812"/>
            <a:ext cx="3522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60CF8"/>
                </a:solidFill>
              </a:rPr>
              <a:t>W=Z{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}(1:end-1,:).*(1-Z{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B47E-23B1-4F8B-98E6-33CA5CD93502}"/>
              </a:ext>
            </a:extLst>
          </p:cNvPr>
          <p:cNvSpPr/>
          <p:nvPr/>
        </p:nvSpPr>
        <p:spPr>
          <a:xfrm>
            <a:off x="1687014" y="4187607"/>
            <a:ext cx="3130083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/>
              <a:t>0.169891   0.140601   0.082947   0.061331</a:t>
            </a:r>
          </a:p>
          <a:p>
            <a:r>
              <a:rPr lang="en-US" sz="1300" dirty="0"/>
              <a:t>0.195184   0.204244   0.224054   0.117805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70431-8ECA-4B8C-A60C-418633B27EB0}"/>
              </a:ext>
            </a:extLst>
          </p:cNvPr>
          <p:cNvSpPr/>
          <p:nvPr/>
        </p:nvSpPr>
        <p:spPr>
          <a:xfrm>
            <a:off x="1259521" y="4156525"/>
            <a:ext cx="47320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W=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90A6-67A1-494A-BFA0-B6199E15C1DC}"/>
              </a:ext>
            </a:extLst>
          </p:cNvPr>
          <p:cNvSpPr/>
          <p:nvPr/>
        </p:nvSpPr>
        <p:spPr>
          <a:xfrm>
            <a:off x="5142878" y="3790966"/>
            <a:ext cx="1180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D= d{i+1}';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24C9BC-E9E9-49A9-8FC2-153595406E34}"/>
              </a:ext>
            </a:extLst>
          </p:cNvPr>
          <p:cNvSpPr/>
          <p:nvPr/>
        </p:nvSpPr>
        <p:spPr>
          <a:xfrm>
            <a:off x="1359124" y="4871189"/>
            <a:ext cx="496388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for m = 1:Nx                             </a:t>
            </a:r>
          </a:p>
          <a:p>
            <a:r>
              <a:rPr lang="en-US" sz="1600" dirty="0"/>
              <a:t>     </a:t>
            </a:r>
            <a:r>
              <a:rPr lang="en-US" sz="1600" b="1" dirty="0">
                <a:solidFill>
                  <a:srgbClr val="060CF8"/>
                </a:solidFill>
              </a:rPr>
              <a:t>d{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}(:,m)=W(:,m).*sum((D(m,:).*B{</a:t>
            </a:r>
            <a:r>
              <a:rPr lang="en-US" sz="1600" b="1" dirty="0" err="1">
                <a:solidFill>
                  <a:srgbClr val="060CF8"/>
                </a:solidFill>
              </a:rPr>
              <a:t>i</a:t>
            </a:r>
            <a:r>
              <a:rPr lang="en-US" sz="1600" b="1" dirty="0">
                <a:solidFill>
                  <a:srgbClr val="060CF8"/>
                </a:solidFill>
              </a:rPr>
              <a:t>}(1:end-1,:)),2); </a:t>
            </a:r>
          </a:p>
          <a:p>
            <a:r>
              <a:rPr lang="en-US" sz="1600" dirty="0"/>
              <a:t>end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BF60B4-0695-4428-A08D-8CEE49211C84}"/>
              </a:ext>
            </a:extLst>
          </p:cNvPr>
          <p:cNvSpPr/>
          <p:nvPr/>
        </p:nvSpPr>
        <p:spPr>
          <a:xfrm>
            <a:off x="1324912" y="5858620"/>
            <a:ext cx="5228288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0CF8"/>
                </a:solidFill>
              </a:rPr>
              <a:t>d{2}</a:t>
            </a:r>
            <a:r>
              <a:rPr lang="en-US" dirty="0"/>
              <a:t>= </a:t>
            </a:r>
            <a:r>
              <a:rPr lang="en-US" sz="1600" b="1" dirty="0">
                <a:solidFill>
                  <a:srgbClr val="060CF8"/>
                </a:solidFill>
              </a:rPr>
              <a:t>0.00299208   0.00245463  -0.00154867  -0.00111885</a:t>
            </a:r>
          </a:p>
          <a:p>
            <a:r>
              <a:rPr lang="en-US" sz="1600" b="1" dirty="0">
                <a:solidFill>
                  <a:srgbClr val="060CF8"/>
                </a:solidFill>
              </a:rPr>
              <a:t>            0.00049527   0.00050889  -0.00064948  -0.00032905</a:t>
            </a:r>
            <a:endParaRPr lang="en-US" b="1" dirty="0">
              <a:solidFill>
                <a:srgbClr val="060CF8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1DA19-7C70-4C2F-9192-A2EC738E68FB}"/>
              </a:ext>
            </a:extLst>
          </p:cNvPr>
          <p:cNvSpPr/>
          <p:nvPr/>
        </p:nvSpPr>
        <p:spPr>
          <a:xfrm>
            <a:off x="5056780" y="4104792"/>
            <a:ext cx="163475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 0.024111  -0.016269</a:t>
            </a:r>
          </a:p>
          <a:p>
            <a:r>
              <a:rPr lang="en-US" sz="1200" dirty="0"/>
              <a:t> 0.023870  -0.016318</a:t>
            </a:r>
          </a:p>
          <a:p>
            <a:r>
              <a:rPr lang="en-US" sz="1200" dirty="0"/>
              <a:t>-0.025823   0.015569</a:t>
            </a:r>
          </a:p>
          <a:p>
            <a:r>
              <a:rPr lang="en-US" sz="1200" dirty="0"/>
              <a:t>-0.025182   0.015527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6D82C5-0628-4C1D-B76F-AC26C994082F}"/>
              </a:ext>
            </a:extLst>
          </p:cNvPr>
          <p:cNvSpPr/>
          <p:nvPr/>
        </p:nvSpPr>
        <p:spPr>
          <a:xfrm>
            <a:off x="6969876" y="4508448"/>
            <a:ext cx="2048959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/>
              <a:t>B{</a:t>
            </a:r>
            <a:r>
              <a:rPr lang="en-US" sz="1600" dirty="0" err="1"/>
              <a:t>i</a:t>
            </a:r>
            <a:r>
              <a:rPr lang="en-US" sz="1600" dirty="0"/>
              <a:t>}(1:end-1,:)=</a:t>
            </a:r>
          </a:p>
          <a:p>
            <a:r>
              <a:rPr lang="en-US" dirty="0"/>
              <a:t> </a:t>
            </a:r>
            <a:r>
              <a:rPr lang="en-US" sz="1600" dirty="0"/>
              <a:t>-0.352890  -0.099131</a:t>
            </a:r>
          </a:p>
          <a:p>
            <a:r>
              <a:rPr lang="en-US" sz="1600" dirty="0"/>
              <a:t>   0.136254  -0.411356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129DAC-3DC6-40E9-B121-A8C16A69A30F}"/>
              </a:ext>
            </a:extLst>
          </p:cNvPr>
          <p:cNvCxnSpPr>
            <a:cxnSpLocks/>
          </p:cNvCxnSpPr>
          <p:nvPr/>
        </p:nvCxnSpPr>
        <p:spPr>
          <a:xfrm flipV="1">
            <a:off x="5343275" y="4911061"/>
            <a:ext cx="1634754" cy="271170"/>
          </a:xfrm>
          <a:prstGeom prst="straightConnector1">
            <a:avLst/>
          </a:prstGeom>
          <a:ln w="31750" cmpd="sng">
            <a:solidFill>
              <a:srgbClr val="0709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2F7103B-2B3E-4C85-871C-E8122A965DF7}"/>
              </a:ext>
            </a:extLst>
          </p:cNvPr>
          <p:cNvGrpSpPr/>
          <p:nvPr/>
        </p:nvGrpSpPr>
        <p:grpSpPr>
          <a:xfrm>
            <a:off x="1359124" y="605200"/>
            <a:ext cx="6487500" cy="2988276"/>
            <a:chOff x="1359124" y="605200"/>
            <a:chExt cx="6487500" cy="298827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6EE6E7-D0DE-4A8C-AC2A-9E0141F2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124" y="605200"/>
              <a:ext cx="6487500" cy="298827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45A4C0-EFCD-41E3-A542-C431D5B54270}"/>
                </a:ext>
              </a:extLst>
            </p:cNvPr>
            <p:cNvGrpSpPr/>
            <p:nvPr/>
          </p:nvGrpSpPr>
          <p:grpSpPr>
            <a:xfrm>
              <a:off x="3286573" y="678143"/>
              <a:ext cx="4460181" cy="621541"/>
              <a:chOff x="3150968" y="554052"/>
              <a:chExt cx="4460181" cy="62154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7D30F4-0D3A-4BDF-9D50-E40197A82C69}"/>
                  </a:ext>
                </a:extLst>
              </p:cNvPr>
              <p:cNvSpPr/>
              <p:nvPr/>
            </p:nvSpPr>
            <p:spPr>
              <a:xfrm>
                <a:off x="6976039" y="646409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(4)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2CFA90-8287-47C8-9D6C-8E5C9AE53F8B}"/>
                  </a:ext>
                </a:extLst>
              </p:cNvPr>
              <p:cNvSpPr/>
              <p:nvPr/>
            </p:nvSpPr>
            <p:spPr>
              <a:xfrm>
                <a:off x="5169119" y="564157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99489F-41C0-4066-B98D-A6DEE1AF6B65}"/>
                  </a:ext>
                </a:extLst>
              </p:cNvPr>
              <p:cNvSpPr/>
              <p:nvPr/>
            </p:nvSpPr>
            <p:spPr>
              <a:xfrm>
                <a:off x="3150968" y="554052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61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 animBg="1"/>
      <p:bldP spid="15" grpId="0" animBg="1"/>
      <p:bldP spid="18" grpId="0"/>
      <p:bldP spid="26" grpId="0" animBg="1"/>
      <p:bldP spid="44" grpId="0" animBg="1"/>
      <p:bldP spid="24" grpId="0" animBg="1"/>
      <p:bldP spid="4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125</a:t>
            </a:fld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490425" y="3994657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3036555" y="3810000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Beta(1)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214825" y="3988123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-54137" y="421787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/>
              <a:t> = 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490425" y="4224402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F3D58A-3DB4-4782-AAAC-7CF8C481EEFB}"/>
              </a:ext>
            </a:extLst>
          </p:cNvPr>
          <p:cNvSpPr/>
          <p:nvPr/>
        </p:nvSpPr>
        <p:spPr>
          <a:xfrm>
            <a:off x="484286" y="4045339"/>
            <a:ext cx="1911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 = Z{</a:t>
            </a:r>
            <a:r>
              <a:rPr lang="en-US" sz="1600" dirty="0" err="1"/>
              <a:t>i</a:t>
            </a:r>
            <a:r>
              <a:rPr lang="en-US" sz="1600" dirty="0"/>
              <a:t>}(1:end-1,:);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4E4BEC-8EE0-4158-A4FF-78144C00FEFB}"/>
              </a:ext>
            </a:extLst>
          </p:cNvPr>
          <p:cNvGrpSpPr/>
          <p:nvPr/>
        </p:nvGrpSpPr>
        <p:grpSpPr>
          <a:xfrm>
            <a:off x="515768" y="4345226"/>
            <a:ext cx="3291401" cy="527397"/>
            <a:chOff x="698329" y="4450512"/>
            <a:chExt cx="3291401" cy="5273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BD6B9D-A021-4E81-ACFF-2F63710014A3}"/>
                </a:ext>
              </a:extLst>
            </p:cNvPr>
            <p:cNvSpPr/>
            <p:nvPr/>
          </p:nvSpPr>
          <p:spPr>
            <a:xfrm>
              <a:off x="698329" y="4450512"/>
              <a:ext cx="518091" cy="30777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W =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878B0-3998-45A2-9CAD-A225D127AFDE}"/>
                </a:ext>
              </a:extLst>
            </p:cNvPr>
            <p:cNvSpPr/>
            <p:nvPr/>
          </p:nvSpPr>
          <p:spPr>
            <a:xfrm>
              <a:off x="1086758" y="4454689"/>
              <a:ext cx="2902972" cy="52322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/>
                <a:t>1.00000   0.90000   0.65000   2.45000</a:t>
              </a:r>
            </a:p>
            <a:p>
              <a:r>
                <a:rPr lang="en-US" sz="1400" dirty="0"/>
                <a:t>1.10000   1.90000   3.75000   3.67000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5921-90F7-40C5-BD7D-ECA97026327B}"/>
              </a:ext>
            </a:extLst>
          </p:cNvPr>
          <p:cNvSpPr/>
          <p:nvPr/>
        </p:nvSpPr>
        <p:spPr>
          <a:xfrm>
            <a:off x="3478452" y="4105444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V1 = zeros(L(</a:t>
            </a:r>
            <a:r>
              <a:rPr lang="en-US" sz="1200" dirty="0" err="1"/>
              <a:t>i</a:t>
            </a:r>
            <a:r>
              <a:rPr lang="en-US" sz="1200" dirty="0"/>
              <a:t>),L(i+1));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3CD44-1B4C-47C9-8F27-71373B56916F}"/>
              </a:ext>
            </a:extLst>
          </p:cNvPr>
          <p:cNvGrpSpPr/>
          <p:nvPr/>
        </p:nvGrpSpPr>
        <p:grpSpPr>
          <a:xfrm>
            <a:off x="3842200" y="4365830"/>
            <a:ext cx="1037515" cy="461665"/>
            <a:chOff x="3774161" y="4329837"/>
            <a:chExt cx="1037515" cy="4616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5CC292-4D05-4C24-A2BA-362BEBD34E81}"/>
                </a:ext>
              </a:extLst>
            </p:cNvPr>
            <p:cNvSpPr/>
            <p:nvPr/>
          </p:nvSpPr>
          <p:spPr>
            <a:xfrm>
              <a:off x="3774161" y="4354465"/>
              <a:ext cx="558166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V1 =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99E3C0-3BA1-4EDF-BCC5-8926696F1801}"/>
                </a:ext>
              </a:extLst>
            </p:cNvPr>
            <p:cNvSpPr/>
            <p:nvPr/>
          </p:nvSpPr>
          <p:spPr>
            <a:xfrm>
              <a:off x="4239076" y="4329837"/>
              <a:ext cx="572600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0   0</a:t>
              </a:r>
            </a:p>
            <a:p>
              <a:r>
                <a:rPr lang="en-US" sz="1200" dirty="0"/>
                <a:t>0   0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07426-75A5-40AF-AC8A-95A00BA78306}"/>
              </a:ext>
            </a:extLst>
          </p:cNvPr>
          <p:cNvSpPr/>
          <p:nvPr/>
        </p:nvSpPr>
        <p:spPr>
          <a:xfrm>
            <a:off x="5194101" y="4010849"/>
            <a:ext cx="15584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V2 = zeros(</a:t>
            </a:r>
            <a:r>
              <a:rPr lang="en-US" sz="1600" b="1" dirty="0">
                <a:solidFill>
                  <a:srgbClr val="060CF8"/>
                </a:solidFill>
              </a:rPr>
              <a:t>1</a:t>
            </a:r>
            <a:r>
              <a:rPr lang="en-US" sz="1200" dirty="0"/>
              <a:t>,L(i+1))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9CFD-BF25-45E1-A42A-6B39CF77D020}"/>
              </a:ext>
            </a:extLst>
          </p:cNvPr>
          <p:cNvSpPr/>
          <p:nvPr/>
        </p:nvSpPr>
        <p:spPr>
          <a:xfrm>
            <a:off x="5308520" y="4335052"/>
            <a:ext cx="760905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V2 =</a:t>
            </a:r>
          </a:p>
          <a:p>
            <a:r>
              <a:rPr lang="en-US" sz="1200" dirty="0"/>
              <a:t>     0   0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FDB5EE-798C-4CF8-A7AB-BB3F48FF3FDD}"/>
              </a:ext>
            </a:extLst>
          </p:cNvPr>
          <p:cNvSpPr/>
          <p:nvPr/>
        </p:nvSpPr>
        <p:spPr>
          <a:xfrm>
            <a:off x="6846236" y="4283778"/>
            <a:ext cx="215793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0.00299208   0.00049527</a:t>
            </a:r>
          </a:p>
          <a:p>
            <a:r>
              <a:rPr lang="en-US" sz="1400" dirty="0"/>
              <a:t> 0.00245463   0.00050889</a:t>
            </a:r>
          </a:p>
          <a:p>
            <a:r>
              <a:rPr lang="en-US" sz="1400" dirty="0"/>
              <a:t>-0.00154867  -0.00064948</a:t>
            </a:r>
          </a:p>
          <a:p>
            <a:r>
              <a:rPr lang="en-US" sz="1400" dirty="0"/>
              <a:t>-0.00111885  -0.00032905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BEA43-4204-4119-9B09-ADC10B849C87}"/>
              </a:ext>
            </a:extLst>
          </p:cNvPr>
          <p:cNvSpPr/>
          <p:nvPr/>
        </p:nvSpPr>
        <p:spPr>
          <a:xfrm>
            <a:off x="6802684" y="4024528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 = d{i+1}';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4937CB-333B-45EB-A132-3A95E357CE80}"/>
              </a:ext>
            </a:extLst>
          </p:cNvPr>
          <p:cNvGrpSpPr/>
          <p:nvPr/>
        </p:nvGrpSpPr>
        <p:grpSpPr>
          <a:xfrm>
            <a:off x="533977" y="4904074"/>
            <a:ext cx="6204904" cy="277526"/>
            <a:chOff x="709377" y="5042713"/>
            <a:chExt cx="7063021" cy="26842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DE3BD-03C4-4EA7-931D-182C8256C6A3}"/>
                </a:ext>
              </a:extLst>
            </p:cNvPr>
            <p:cNvSpPr/>
            <p:nvPr/>
          </p:nvSpPr>
          <p:spPr>
            <a:xfrm>
              <a:off x="709377" y="5042713"/>
              <a:ext cx="7063021" cy="2684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da-DK" sz="1400" dirty="0"/>
                <a:t>for m = 1:Nx        </a:t>
              </a:r>
              <a:r>
                <a:rPr lang="da-DK" sz="1400" dirty="0">
                  <a:solidFill>
                    <a:srgbClr val="060CF8"/>
                  </a:solidFill>
                </a:rPr>
                <a:t>V1 = V1 + (W(:,m)*D(m,:)); </a:t>
              </a:r>
              <a:r>
                <a:rPr lang="da-DK" sz="1400" dirty="0"/>
                <a:t>  </a:t>
              </a:r>
              <a:r>
                <a:rPr lang="da-DK" sz="1400" dirty="0">
                  <a:solidFill>
                    <a:srgbClr val="FF0000"/>
                  </a:solidFill>
                </a:rPr>
                <a:t>V2 = V2 + D(m,:); </a:t>
              </a:r>
              <a:r>
                <a:rPr lang="da-DK" sz="1400" dirty="0"/>
                <a:t>       end</a:t>
              </a:r>
              <a:endParaRPr lang="en-US" sz="1400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BEAC27A-5E11-44AC-B137-7663C1C605C5}"/>
                </a:ext>
              </a:extLst>
            </p:cNvPr>
            <p:cNvSpPr/>
            <p:nvPr/>
          </p:nvSpPr>
          <p:spPr>
            <a:xfrm>
              <a:off x="2039499" y="5078019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158D1D9-16E3-4B9B-AB18-650F801CBE08}"/>
                </a:ext>
              </a:extLst>
            </p:cNvPr>
            <p:cNvSpPr/>
            <p:nvPr/>
          </p:nvSpPr>
          <p:spPr>
            <a:xfrm rot="10800000">
              <a:off x="6581501" y="5089577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2CF1EA2-2113-4C6E-8A17-9205349454FC}"/>
              </a:ext>
            </a:extLst>
          </p:cNvPr>
          <p:cNvSpPr/>
          <p:nvPr/>
        </p:nvSpPr>
        <p:spPr>
          <a:xfrm>
            <a:off x="568148" y="5257800"/>
            <a:ext cx="491824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B{</a:t>
            </a:r>
            <a:r>
              <a:rPr lang="en-US" sz="1400" b="1" dirty="0" err="1"/>
              <a:t>i</a:t>
            </a:r>
            <a:r>
              <a:rPr lang="en-US" sz="1400" b="1" dirty="0"/>
              <a:t>}(1:end-1,:) 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>
                <a:solidFill>
                  <a:srgbClr val="060CF8"/>
                </a:solidFill>
              </a:rPr>
              <a:t>B{</a:t>
            </a:r>
            <a:r>
              <a:rPr lang="en-US" sz="1400" dirty="0" err="1">
                <a:solidFill>
                  <a:srgbClr val="060CF8"/>
                </a:solidFill>
              </a:rPr>
              <a:t>i</a:t>
            </a:r>
            <a:r>
              <a:rPr lang="en-US" sz="1400" dirty="0">
                <a:solidFill>
                  <a:srgbClr val="060CF8"/>
                </a:solidFill>
              </a:rPr>
              <a:t>}(1:end-1,:)          </a:t>
            </a:r>
            <a:r>
              <a:rPr lang="en-US" sz="1400" dirty="0"/>
              <a:t>-  (</a:t>
            </a:r>
            <a:r>
              <a:rPr lang="en-US" sz="1400" dirty="0">
                <a:sym typeface="Symbol" panose="05050102010706020507" pitchFamily="18" charset="2"/>
              </a:rPr>
              <a:t>alpha</a:t>
            </a:r>
            <a:r>
              <a:rPr lang="en-US" sz="1400" dirty="0"/>
              <a:t>/</a:t>
            </a:r>
            <a:r>
              <a:rPr lang="en-US" sz="1400" dirty="0" err="1"/>
              <a:t>Nx</a:t>
            </a:r>
            <a:r>
              <a:rPr lang="en-US" sz="1400" dirty="0"/>
              <a:t>)     </a:t>
            </a:r>
            <a:r>
              <a:rPr lang="en-US" sz="1400" b="1" dirty="0">
                <a:solidFill>
                  <a:srgbClr val="060CF8"/>
                </a:solidFill>
              </a:rPr>
              <a:t>.*</a:t>
            </a:r>
            <a:r>
              <a:rPr lang="en-US" sz="1400" dirty="0"/>
              <a:t>    </a:t>
            </a:r>
            <a:r>
              <a:rPr lang="en-US" sz="1400" b="1" dirty="0">
                <a:solidFill>
                  <a:srgbClr val="C00000"/>
                </a:solidFill>
              </a:rPr>
              <a:t>V1</a:t>
            </a:r>
            <a:r>
              <a:rPr lang="en-US" sz="1400" dirty="0"/>
              <a:t>;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5FCD40-6996-4732-ACBD-C654E1545154}"/>
              </a:ext>
            </a:extLst>
          </p:cNvPr>
          <p:cNvGrpSpPr/>
          <p:nvPr/>
        </p:nvGrpSpPr>
        <p:grpSpPr>
          <a:xfrm>
            <a:off x="484287" y="5562600"/>
            <a:ext cx="5687839" cy="496335"/>
            <a:chOff x="484287" y="5649552"/>
            <a:chExt cx="5687839" cy="4963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602763-04A5-46EC-B3B8-24863A9C86CA}"/>
                </a:ext>
              </a:extLst>
            </p:cNvPr>
            <p:cNvSpPr/>
            <p:nvPr/>
          </p:nvSpPr>
          <p:spPr>
            <a:xfrm>
              <a:off x="4279843" y="5715000"/>
              <a:ext cx="1892283" cy="430887"/>
            </a:xfrm>
            <a:prstGeom prst="rect">
              <a:avLst/>
            </a:prstGeom>
            <a:solidFill>
              <a:srgbClr val="FFCDCD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/>
                <a:t>  0.00145343  -0.00027507</a:t>
              </a:r>
            </a:p>
            <a:p>
              <a:r>
                <a:rPr lang="en-US" sz="1100" dirty="0"/>
                <a:t> -0.00195860  -0.00213151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DFF4F5-CF25-4F28-941F-05349EB7750B}"/>
                </a:ext>
              </a:extLst>
            </p:cNvPr>
            <p:cNvSpPr/>
            <p:nvPr/>
          </p:nvSpPr>
          <p:spPr>
            <a:xfrm>
              <a:off x="2071298" y="5692471"/>
              <a:ext cx="1445974" cy="415498"/>
            </a:xfrm>
            <a:prstGeom prst="rect">
              <a:avLst/>
            </a:prstGeom>
            <a:solidFill>
              <a:srgbClr val="B3EBFF"/>
            </a:solidFill>
          </p:spPr>
          <p:txBody>
            <a:bodyPr wrap="square">
              <a:spAutoFit/>
            </a:bodyPr>
            <a:lstStyle/>
            <a:p>
              <a:r>
                <a:rPr lang="en-US" sz="1050" dirty="0"/>
                <a:t> 0.216937   0.652051</a:t>
              </a:r>
            </a:p>
            <a:p>
              <a:r>
                <a:rPr lang="en-US" sz="1050" dirty="0"/>
                <a:t> 0.411549  -0.045039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0DAD78-C421-45B9-BA0A-8C75C0F86F77}"/>
                </a:ext>
              </a:extLst>
            </p:cNvPr>
            <p:cNvSpPr/>
            <p:nvPr/>
          </p:nvSpPr>
          <p:spPr>
            <a:xfrm>
              <a:off x="4029721" y="5664759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815762-94BE-404F-BE85-20F68B2A6AC6}"/>
                </a:ext>
              </a:extLst>
            </p:cNvPr>
            <p:cNvSpPr/>
            <p:nvPr/>
          </p:nvSpPr>
          <p:spPr>
            <a:xfrm>
              <a:off x="484287" y="5674528"/>
              <a:ext cx="165072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0.216865   0.652065 =</a:t>
              </a:r>
            </a:p>
            <a:p>
              <a:r>
                <a:rPr lang="en-US" sz="1200" dirty="0"/>
                <a:t>0.411647  -0.044932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/>
                <p:nvPr/>
              </p:nvSpPr>
              <p:spPr>
                <a:xfrm>
                  <a:off x="3354620" y="5649552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0" y="5649552"/>
                  <a:ext cx="798648" cy="276392"/>
                </a:xfrm>
                <a:prstGeom prst="rect">
                  <a:avLst/>
                </a:prstGeom>
                <a:blipFill>
                  <a:blip r:embed="rId4"/>
                  <a:stretch>
                    <a:fillRect t="-95556" r="-21374" b="-1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32020F-3C98-4185-BDFF-0F078E679231}"/>
              </a:ext>
            </a:extLst>
          </p:cNvPr>
          <p:cNvSpPr/>
          <p:nvPr/>
        </p:nvSpPr>
        <p:spPr>
          <a:xfrm>
            <a:off x="475260" y="6096000"/>
            <a:ext cx="4833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B{</a:t>
            </a:r>
            <a:r>
              <a:rPr lang="en-US" sz="1600" b="1" dirty="0" err="1"/>
              <a:t>i</a:t>
            </a:r>
            <a:r>
              <a:rPr lang="en-US" sz="1600" b="1" dirty="0"/>
              <a:t>}(end,:)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60CF8"/>
                </a:solidFill>
              </a:rPr>
              <a:t>B{</a:t>
            </a:r>
            <a:r>
              <a:rPr lang="en-US" sz="1600" dirty="0" err="1">
                <a:solidFill>
                  <a:srgbClr val="060CF8"/>
                </a:solidFill>
              </a:rPr>
              <a:t>i</a:t>
            </a:r>
            <a:r>
              <a:rPr lang="en-US" sz="1600" dirty="0">
                <a:solidFill>
                  <a:srgbClr val="060CF8"/>
                </a:solidFill>
              </a:rPr>
              <a:t>}(end,:)</a:t>
            </a:r>
            <a:r>
              <a:rPr lang="en-US" sz="1600" dirty="0"/>
              <a:t>     -  (alpha/</a:t>
            </a:r>
            <a:r>
              <a:rPr lang="en-US" sz="1600" dirty="0" err="1"/>
              <a:t>Nx</a:t>
            </a:r>
            <a:r>
              <a:rPr lang="en-US" sz="1600" dirty="0"/>
              <a:t>)   </a:t>
            </a:r>
            <a:r>
              <a:rPr lang="en-US" sz="1600" b="1" dirty="0">
                <a:solidFill>
                  <a:srgbClr val="060CF8"/>
                </a:solidFill>
              </a:rPr>
              <a:t>.*</a:t>
            </a:r>
            <a:r>
              <a:rPr lang="en-US" sz="1600" dirty="0"/>
              <a:t>   </a:t>
            </a:r>
            <a:r>
              <a:rPr lang="en-US" sz="1600" b="1" dirty="0">
                <a:solidFill>
                  <a:srgbClr val="FF0000"/>
                </a:solidFill>
              </a:rPr>
              <a:t>V2</a:t>
            </a:r>
            <a:r>
              <a:rPr lang="en-US" sz="1600" dirty="0"/>
              <a:t>;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95A331F-25EA-4E26-A478-906B2BC89A5D}"/>
              </a:ext>
            </a:extLst>
          </p:cNvPr>
          <p:cNvGrpSpPr/>
          <p:nvPr/>
        </p:nvGrpSpPr>
        <p:grpSpPr>
          <a:xfrm>
            <a:off x="188607" y="6400800"/>
            <a:ext cx="6322958" cy="369332"/>
            <a:chOff x="188607" y="6488668"/>
            <a:chExt cx="6322958" cy="3693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50E20-B8D7-4C2E-82FC-7322801BC550}"/>
                </a:ext>
              </a:extLst>
            </p:cNvPr>
            <p:cNvSpPr/>
            <p:nvPr/>
          </p:nvSpPr>
          <p:spPr>
            <a:xfrm>
              <a:off x="4307115" y="6550223"/>
              <a:ext cx="2204450" cy="307777"/>
            </a:xfrm>
            <a:prstGeom prst="rect">
              <a:avLst/>
            </a:prstGeom>
            <a:solidFill>
              <a:srgbClr val="FFCDCD"/>
            </a:solidFill>
          </p:spPr>
          <p:txBody>
            <a:bodyPr wrap="none">
              <a:spAutoFit/>
            </a:bodyPr>
            <a:lstStyle/>
            <a:p>
              <a:r>
                <a:rPr lang="en-US" sz="1400" dirty="0"/>
                <a:t>0.002779192   0.000025621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8507ED-8F85-4348-980F-FC58C42A5C98}"/>
                </a:ext>
              </a:extLst>
            </p:cNvPr>
            <p:cNvSpPr/>
            <p:nvPr/>
          </p:nvSpPr>
          <p:spPr>
            <a:xfrm>
              <a:off x="4038600" y="6488668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/>
                <p:nvPr/>
              </p:nvSpPr>
              <p:spPr>
                <a:xfrm>
                  <a:off x="3272851" y="6544964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851" y="6544964"/>
                  <a:ext cx="798648" cy="276392"/>
                </a:xfrm>
                <a:prstGeom prst="rect">
                  <a:avLst/>
                </a:prstGeom>
                <a:blipFill>
                  <a:blip r:embed="rId5"/>
                  <a:stretch>
                    <a:fillRect t="-93478" r="-20611" b="-14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34CFBB-F711-4B82-B609-9C98EE12BAC7}"/>
                </a:ext>
              </a:extLst>
            </p:cNvPr>
            <p:cNvSpPr/>
            <p:nvPr/>
          </p:nvSpPr>
          <p:spPr>
            <a:xfrm>
              <a:off x="1832795" y="6539718"/>
              <a:ext cx="1486304" cy="307777"/>
            </a:xfrm>
            <a:prstGeom prst="rect">
              <a:avLst/>
            </a:prstGeom>
            <a:solidFill>
              <a:srgbClr val="B3EBFF"/>
            </a:solidFill>
          </p:spPr>
          <p:txBody>
            <a:bodyPr wrap="none">
              <a:spAutoFit/>
            </a:bodyPr>
            <a:lstStyle/>
            <a:p>
              <a:r>
                <a:rPr lang="en-US" sz="1400" dirty="0"/>
                <a:t>0.61380   0.41317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A44BED-2ABB-422C-AFC8-2EA67D7775D8}"/>
                </a:ext>
              </a:extLst>
            </p:cNvPr>
            <p:cNvSpPr/>
            <p:nvPr/>
          </p:nvSpPr>
          <p:spPr>
            <a:xfrm>
              <a:off x="188607" y="6546709"/>
              <a:ext cx="1640193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0.61366   0.41316 =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486D91-F2AC-434A-9229-02489F5A1DBE}"/>
              </a:ext>
            </a:extLst>
          </p:cNvPr>
          <p:cNvGrpSpPr/>
          <p:nvPr/>
        </p:nvGrpSpPr>
        <p:grpSpPr>
          <a:xfrm>
            <a:off x="1359124" y="605200"/>
            <a:ext cx="6487500" cy="2988276"/>
            <a:chOff x="1359124" y="605200"/>
            <a:chExt cx="6487500" cy="298827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4139A95-7DE6-48D0-AA83-9A6F5225D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24" y="605200"/>
              <a:ext cx="6487500" cy="2988276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D6CDCF5-1D92-4E6B-ADCB-AB6A74214068}"/>
                </a:ext>
              </a:extLst>
            </p:cNvPr>
            <p:cNvGrpSpPr/>
            <p:nvPr/>
          </p:nvGrpSpPr>
          <p:grpSpPr>
            <a:xfrm>
              <a:off x="3286573" y="678143"/>
              <a:ext cx="4460181" cy="621541"/>
              <a:chOff x="3150968" y="554052"/>
              <a:chExt cx="4460181" cy="62154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9CF5B1-3B73-40E1-8479-A0FD765D20DF}"/>
                  </a:ext>
                </a:extLst>
              </p:cNvPr>
              <p:cNvSpPr/>
              <p:nvPr/>
            </p:nvSpPr>
            <p:spPr>
              <a:xfrm>
                <a:off x="6976039" y="646409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(4)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8B23747-4AD2-45E2-A949-54C4729D56D0}"/>
                  </a:ext>
                </a:extLst>
              </p:cNvPr>
              <p:cNvSpPr/>
              <p:nvPr/>
            </p:nvSpPr>
            <p:spPr>
              <a:xfrm>
                <a:off x="5169119" y="564157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894CBB8-D56D-4EDB-A3DB-5883E3B44559}"/>
                  </a:ext>
                </a:extLst>
              </p:cNvPr>
              <p:cNvSpPr/>
              <p:nvPr/>
            </p:nvSpPr>
            <p:spPr>
              <a:xfrm>
                <a:off x="3150968" y="554052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29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11" grpId="0"/>
      <p:bldP spid="14" grpId="0"/>
      <p:bldP spid="15" grpId="0" animBg="1"/>
      <p:bldP spid="18" grpId="0" animBg="1"/>
      <p:bldP spid="16" grpId="0"/>
      <p:bldP spid="38" grpId="0" animBg="1"/>
      <p:bldP spid="5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126</a:t>
            </a:fld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490425" y="3994657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3036555" y="3810000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Beta(1)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214825" y="3988123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-54137" y="421787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/>
              <a:t> =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490425" y="4224402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F3D58A-3DB4-4782-AAAC-7CF8C481EEFB}"/>
              </a:ext>
            </a:extLst>
          </p:cNvPr>
          <p:cNvSpPr/>
          <p:nvPr/>
        </p:nvSpPr>
        <p:spPr>
          <a:xfrm>
            <a:off x="484286" y="4045339"/>
            <a:ext cx="1911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 = Z{</a:t>
            </a:r>
            <a:r>
              <a:rPr lang="en-US" sz="1600" dirty="0" err="1"/>
              <a:t>i</a:t>
            </a:r>
            <a:r>
              <a:rPr lang="en-US" sz="1600" dirty="0"/>
              <a:t>}(1:end-1,:);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4E4BEC-8EE0-4158-A4FF-78144C00FEFB}"/>
              </a:ext>
            </a:extLst>
          </p:cNvPr>
          <p:cNvGrpSpPr/>
          <p:nvPr/>
        </p:nvGrpSpPr>
        <p:grpSpPr>
          <a:xfrm>
            <a:off x="515768" y="4345226"/>
            <a:ext cx="3291401" cy="527397"/>
            <a:chOff x="698329" y="4450512"/>
            <a:chExt cx="3291401" cy="5273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BD6B9D-A021-4E81-ACFF-2F63710014A3}"/>
                </a:ext>
              </a:extLst>
            </p:cNvPr>
            <p:cNvSpPr/>
            <p:nvPr/>
          </p:nvSpPr>
          <p:spPr>
            <a:xfrm>
              <a:off x="698329" y="4450512"/>
              <a:ext cx="518091" cy="30777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W =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878B0-3998-45A2-9CAD-A225D127AFDE}"/>
                </a:ext>
              </a:extLst>
            </p:cNvPr>
            <p:cNvSpPr/>
            <p:nvPr/>
          </p:nvSpPr>
          <p:spPr>
            <a:xfrm>
              <a:off x="1086758" y="4454689"/>
              <a:ext cx="2902972" cy="52322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/>
                <a:t>0.78303   0.83075   0.90872   0.93436</a:t>
              </a:r>
            </a:p>
            <a:p>
              <a:r>
                <a:rPr lang="en-US" sz="1400" dirty="0"/>
                <a:t>0.73413   0.71391   0.66108   0.86359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5921-90F7-40C5-BD7D-ECA97026327B}"/>
              </a:ext>
            </a:extLst>
          </p:cNvPr>
          <p:cNvSpPr/>
          <p:nvPr/>
        </p:nvSpPr>
        <p:spPr>
          <a:xfrm>
            <a:off x="3478452" y="4105444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V1 = zeros(L(</a:t>
            </a:r>
            <a:r>
              <a:rPr lang="en-US" sz="1200" dirty="0" err="1"/>
              <a:t>i</a:t>
            </a:r>
            <a:r>
              <a:rPr lang="en-US" sz="1200" dirty="0"/>
              <a:t>),L(i+1));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3CD44-1B4C-47C9-8F27-71373B56916F}"/>
              </a:ext>
            </a:extLst>
          </p:cNvPr>
          <p:cNvGrpSpPr/>
          <p:nvPr/>
        </p:nvGrpSpPr>
        <p:grpSpPr>
          <a:xfrm>
            <a:off x="3842200" y="4365830"/>
            <a:ext cx="1037515" cy="461665"/>
            <a:chOff x="3774161" y="4329837"/>
            <a:chExt cx="1037515" cy="4616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5CC292-4D05-4C24-A2BA-362BEBD34E81}"/>
                </a:ext>
              </a:extLst>
            </p:cNvPr>
            <p:cNvSpPr/>
            <p:nvPr/>
          </p:nvSpPr>
          <p:spPr>
            <a:xfrm>
              <a:off x="3774161" y="4354465"/>
              <a:ext cx="558166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V1 =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99E3C0-3BA1-4EDF-BCC5-8926696F1801}"/>
                </a:ext>
              </a:extLst>
            </p:cNvPr>
            <p:cNvSpPr/>
            <p:nvPr/>
          </p:nvSpPr>
          <p:spPr>
            <a:xfrm>
              <a:off x="4239076" y="4329837"/>
              <a:ext cx="572600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0   0</a:t>
              </a:r>
            </a:p>
            <a:p>
              <a:r>
                <a:rPr lang="en-US" sz="1200" dirty="0"/>
                <a:t>0   0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07426-75A5-40AF-AC8A-95A00BA78306}"/>
              </a:ext>
            </a:extLst>
          </p:cNvPr>
          <p:cNvSpPr/>
          <p:nvPr/>
        </p:nvSpPr>
        <p:spPr>
          <a:xfrm>
            <a:off x="5194101" y="4010849"/>
            <a:ext cx="15584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V2 = zeros(</a:t>
            </a:r>
            <a:r>
              <a:rPr lang="en-US" sz="1600" b="1" dirty="0">
                <a:solidFill>
                  <a:srgbClr val="060CF8"/>
                </a:solidFill>
              </a:rPr>
              <a:t>1</a:t>
            </a:r>
            <a:r>
              <a:rPr lang="en-US" sz="1200" dirty="0"/>
              <a:t>,L(i+1))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9CFD-BF25-45E1-A42A-6B39CF77D020}"/>
              </a:ext>
            </a:extLst>
          </p:cNvPr>
          <p:cNvSpPr/>
          <p:nvPr/>
        </p:nvSpPr>
        <p:spPr>
          <a:xfrm>
            <a:off x="5308520" y="4335052"/>
            <a:ext cx="760905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V2 =</a:t>
            </a:r>
          </a:p>
          <a:p>
            <a:r>
              <a:rPr lang="en-US" sz="1200" dirty="0"/>
              <a:t>     0   0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FDB5EE-798C-4CF8-A7AB-BB3F48FF3FDD}"/>
              </a:ext>
            </a:extLst>
          </p:cNvPr>
          <p:cNvSpPr/>
          <p:nvPr/>
        </p:nvSpPr>
        <p:spPr>
          <a:xfrm>
            <a:off x="6846236" y="4283778"/>
            <a:ext cx="205019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  0.024111  -0.016269</a:t>
            </a:r>
          </a:p>
          <a:p>
            <a:r>
              <a:rPr lang="en-US" sz="1600" dirty="0"/>
              <a:t>   0.023870  -0.016318</a:t>
            </a:r>
          </a:p>
          <a:p>
            <a:r>
              <a:rPr lang="en-US" sz="1600" dirty="0"/>
              <a:t>  -0.025823   0.015569</a:t>
            </a:r>
          </a:p>
          <a:p>
            <a:r>
              <a:rPr lang="en-US" sz="1600" dirty="0"/>
              <a:t>  -0.025182   0.015527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BEA43-4204-4119-9B09-ADC10B849C87}"/>
              </a:ext>
            </a:extLst>
          </p:cNvPr>
          <p:cNvSpPr/>
          <p:nvPr/>
        </p:nvSpPr>
        <p:spPr>
          <a:xfrm>
            <a:off x="6802684" y="4024528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 = d{i+1}';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4937CB-333B-45EB-A132-3A95E357CE80}"/>
              </a:ext>
            </a:extLst>
          </p:cNvPr>
          <p:cNvGrpSpPr/>
          <p:nvPr/>
        </p:nvGrpSpPr>
        <p:grpSpPr>
          <a:xfrm>
            <a:off x="533977" y="4904074"/>
            <a:ext cx="6204904" cy="277526"/>
            <a:chOff x="709377" y="5042713"/>
            <a:chExt cx="7063021" cy="26842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DE3BD-03C4-4EA7-931D-182C8256C6A3}"/>
                </a:ext>
              </a:extLst>
            </p:cNvPr>
            <p:cNvSpPr/>
            <p:nvPr/>
          </p:nvSpPr>
          <p:spPr>
            <a:xfrm>
              <a:off x="709377" y="5042713"/>
              <a:ext cx="7063021" cy="2684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da-DK" sz="1400" dirty="0"/>
                <a:t>for m = 1:Nx        </a:t>
              </a:r>
              <a:r>
                <a:rPr lang="da-DK" sz="1400" dirty="0">
                  <a:solidFill>
                    <a:srgbClr val="060CF8"/>
                  </a:solidFill>
                </a:rPr>
                <a:t>V1 = V1 + (W(:,m)*D(m,:)); </a:t>
              </a:r>
              <a:r>
                <a:rPr lang="da-DK" sz="1400" dirty="0"/>
                <a:t>  </a:t>
              </a:r>
              <a:r>
                <a:rPr lang="da-DK" sz="1400" dirty="0">
                  <a:solidFill>
                    <a:srgbClr val="FF0000"/>
                  </a:solidFill>
                </a:rPr>
                <a:t>V2 = V2 + D(m,:); </a:t>
              </a:r>
              <a:r>
                <a:rPr lang="da-DK" sz="1400" dirty="0"/>
                <a:t>       end</a:t>
              </a:r>
              <a:endParaRPr lang="en-US" sz="1400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BEAC27A-5E11-44AC-B137-7663C1C605C5}"/>
                </a:ext>
              </a:extLst>
            </p:cNvPr>
            <p:cNvSpPr/>
            <p:nvPr/>
          </p:nvSpPr>
          <p:spPr>
            <a:xfrm>
              <a:off x="2039499" y="5078019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158D1D9-16E3-4B9B-AB18-650F801CBE08}"/>
                </a:ext>
              </a:extLst>
            </p:cNvPr>
            <p:cNvSpPr/>
            <p:nvPr/>
          </p:nvSpPr>
          <p:spPr>
            <a:xfrm rot="10800000">
              <a:off x="6581501" y="5089577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2CF1EA2-2113-4C6E-8A17-9205349454FC}"/>
              </a:ext>
            </a:extLst>
          </p:cNvPr>
          <p:cNvSpPr/>
          <p:nvPr/>
        </p:nvSpPr>
        <p:spPr>
          <a:xfrm>
            <a:off x="568148" y="5257800"/>
            <a:ext cx="491824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B{</a:t>
            </a:r>
            <a:r>
              <a:rPr lang="en-US" sz="1400" b="1" dirty="0" err="1"/>
              <a:t>i</a:t>
            </a:r>
            <a:r>
              <a:rPr lang="en-US" sz="1400" b="1" dirty="0"/>
              <a:t>}(1:end-1,:) 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>
                <a:solidFill>
                  <a:srgbClr val="060CF8"/>
                </a:solidFill>
              </a:rPr>
              <a:t>B{</a:t>
            </a:r>
            <a:r>
              <a:rPr lang="en-US" sz="1400" dirty="0" err="1">
                <a:solidFill>
                  <a:srgbClr val="060CF8"/>
                </a:solidFill>
              </a:rPr>
              <a:t>i</a:t>
            </a:r>
            <a:r>
              <a:rPr lang="en-US" sz="1400" dirty="0">
                <a:solidFill>
                  <a:srgbClr val="060CF8"/>
                </a:solidFill>
              </a:rPr>
              <a:t>}(1:end-1,:)          </a:t>
            </a:r>
            <a:r>
              <a:rPr lang="en-US" sz="1400" dirty="0"/>
              <a:t>-  (</a:t>
            </a:r>
            <a:r>
              <a:rPr lang="en-US" sz="1400" dirty="0">
                <a:sym typeface="Symbol" panose="05050102010706020507" pitchFamily="18" charset="2"/>
              </a:rPr>
              <a:t>alpha</a:t>
            </a:r>
            <a:r>
              <a:rPr lang="en-US" sz="1400" dirty="0"/>
              <a:t>/</a:t>
            </a:r>
            <a:r>
              <a:rPr lang="en-US" sz="1400" dirty="0" err="1"/>
              <a:t>Nx</a:t>
            </a:r>
            <a:r>
              <a:rPr lang="en-US" sz="1400" dirty="0"/>
              <a:t>)     </a:t>
            </a:r>
            <a:r>
              <a:rPr lang="en-US" sz="1400" b="1" dirty="0">
                <a:solidFill>
                  <a:srgbClr val="060CF8"/>
                </a:solidFill>
              </a:rPr>
              <a:t>.*</a:t>
            </a:r>
            <a:r>
              <a:rPr lang="en-US" sz="1400" dirty="0"/>
              <a:t>    </a:t>
            </a:r>
            <a:r>
              <a:rPr lang="en-US" sz="1400" b="1" dirty="0">
                <a:solidFill>
                  <a:srgbClr val="C00000"/>
                </a:solidFill>
              </a:rPr>
              <a:t>V1</a:t>
            </a:r>
            <a:r>
              <a:rPr lang="en-US" sz="1400" dirty="0"/>
              <a:t>;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5FCD40-6996-4732-ACBD-C654E1545154}"/>
              </a:ext>
            </a:extLst>
          </p:cNvPr>
          <p:cNvGrpSpPr/>
          <p:nvPr/>
        </p:nvGrpSpPr>
        <p:grpSpPr>
          <a:xfrm>
            <a:off x="484287" y="5562600"/>
            <a:ext cx="5687839" cy="496335"/>
            <a:chOff x="484287" y="5649552"/>
            <a:chExt cx="5687839" cy="4963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602763-04A5-46EC-B3B8-24863A9C86CA}"/>
                </a:ext>
              </a:extLst>
            </p:cNvPr>
            <p:cNvSpPr/>
            <p:nvPr/>
          </p:nvSpPr>
          <p:spPr>
            <a:xfrm>
              <a:off x="4279843" y="5715000"/>
              <a:ext cx="1892283" cy="430887"/>
            </a:xfrm>
            <a:prstGeom prst="rect">
              <a:avLst/>
            </a:prstGeom>
            <a:solidFill>
              <a:srgbClr val="FFCDCD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/>
                <a:t>  -0.00828539   0.00235997</a:t>
              </a:r>
            </a:p>
            <a:p>
              <a:r>
                <a:rPr lang="en-US" sz="1100" dirty="0"/>
                <a:t>  -0.00407653   0.00010791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DFF4F5-CF25-4F28-941F-05349EB7750B}"/>
                </a:ext>
              </a:extLst>
            </p:cNvPr>
            <p:cNvSpPr/>
            <p:nvPr/>
          </p:nvSpPr>
          <p:spPr>
            <a:xfrm>
              <a:off x="2071298" y="5692471"/>
              <a:ext cx="1445974" cy="430887"/>
            </a:xfrm>
            <a:prstGeom prst="rect">
              <a:avLst/>
            </a:prstGeom>
            <a:solidFill>
              <a:srgbClr val="B3EBFF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/>
                <a:t>0.660601  -0.103519</a:t>
              </a:r>
            </a:p>
            <a:p>
              <a:r>
                <a:rPr lang="en-US" sz="1100" dirty="0"/>
                <a:t>0.171086   0.097580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0DAD78-C421-45B9-BA0A-8C75C0F86F77}"/>
                </a:ext>
              </a:extLst>
            </p:cNvPr>
            <p:cNvSpPr/>
            <p:nvPr/>
          </p:nvSpPr>
          <p:spPr>
            <a:xfrm>
              <a:off x="4029721" y="5664759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815762-94BE-404F-BE85-20F68B2A6AC6}"/>
                </a:ext>
              </a:extLst>
            </p:cNvPr>
            <p:cNvSpPr/>
            <p:nvPr/>
          </p:nvSpPr>
          <p:spPr>
            <a:xfrm>
              <a:off x="484287" y="5674528"/>
              <a:ext cx="165072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 0.661015  -0.103637 =</a:t>
              </a:r>
            </a:p>
            <a:p>
              <a:r>
                <a:rPr lang="en-US" sz="1200" dirty="0"/>
                <a:t> 0.171290   0.097575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/>
                <p:nvPr/>
              </p:nvSpPr>
              <p:spPr>
                <a:xfrm>
                  <a:off x="3354620" y="5649552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0" y="5649552"/>
                  <a:ext cx="798648" cy="276392"/>
                </a:xfrm>
                <a:prstGeom prst="rect">
                  <a:avLst/>
                </a:prstGeom>
                <a:blipFill>
                  <a:blip r:embed="rId4"/>
                  <a:stretch>
                    <a:fillRect t="-95556" r="-21374" b="-1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32020F-3C98-4185-BDFF-0F078E679231}"/>
              </a:ext>
            </a:extLst>
          </p:cNvPr>
          <p:cNvSpPr/>
          <p:nvPr/>
        </p:nvSpPr>
        <p:spPr>
          <a:xfrm>
            <a:off x="475260" y="6096000"/>
            <a:ext cx="4833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B{</a:t>
            </a:r>
            <a:r>
              <a:rPr lang="en-US" sz="1600" b="1" dirty="0" err="1"/>
              <a:t>i</a:t>
            </a:r>
            <a:r>
              <a:rPr lang="en-US" sz="1600" b="1" dirty="0"/>
              <a:t>}(end,:)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60CF8"/>
                </a:solidFill>
              </a:rPr>
              <a:t>B{</a:t>
            </a:r>
            <a:r>
              <a:rPr lang="en-US" sz="1600" dirty="0" err="1">
                <a:solidFill>
                  <a:srgbClr val="060CF8"/>
                </a:solidFill>
              </a:rPr>
              <a:t>i</a:t>
            </a:r>
            <a:r>
              <a:rPr lang="en-US" sz="1600" dirty="0">
                <a:solidFill>
                  <a:srgbClr val="060CF8"/>
                </a:solidFill>
              </a:rPr>
              <a:t>}(end,:)</a:t>
            </a:r>
            <a:r>
              <a:rPr lang="en-US" sz="1600" dirty="0"/>
              <a:t>     -  (alpha/</a:t>
            </a:r>
            <a:r>
              <a:rPr lang="en-US" sz="1600" dirty="0" err="1"/>
              <a:t>Nx</a:t>
            </a:r>
            <a:r>
              <a:rPr lang="en-US" sz="1600" dirty="0"/>
              <a:t>)   </a:t>
            </a:r>
            <a:r>
              <a:rPr lang="en-US" sz="1600" b="1" dirty="0">
                <a:solidFill>
                  <a:srgbClr val="060CF8"/>
                </a:solidFill>
              </a:rPr>
              <a:t>.*</a:t>
            </a:r>
            <a:r>
              <a:rPr lang="en-US" sz="1600" dirty="0"/>
              <a:t>   </a:t>
            </a:r>
            <a:r>
              <a:rPr lang="en-US" sz="1600" b="1" dirty="0">
                <a:solidFill>
                  <a:srgbClr val="FF0000"/>
                </a:solidFill>
              </a:rPr>
              <a:t>V2</a:t>
            </a:r>
            <a:r>
              <a:rPr lang="en-US" sz="1600" dirty="0"/>
              <a:t>;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95A331F-25EA-4E26-A478-906B2BC89A5D}"/>
              </a:ext>
            </a:extLst>
          </p:cNvPr>
          <p:cNvGrpSpPr/>
          <p:nvPr/>
        </p:nvGrpSpPr>
        <p:grpSpPr>
          <a:xfrm>
            <a:off x="188607" y="6400800"/>
            <a:ext cx="6037623" cy="369332"/>
            <a:chOff x="188607" y="6488668"/>
            <a:chExt cx="6037623" cy="3693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50E20-B8D7-4C2E-82FC-7322801BC550}"/>
                </a:ext>
              </a:extLst>
            </p:cNvPr>
            <p:cNvSpPr/>
            <p:nvPr/>
          </p:nvSpPr>
          <p:spPr>
            <a:xfrm>
              <a:off x="4307115" y="6550223"/>
              <a:ext cx="1919115" cy="307777"/>
            </a:xfrm>
            <a:prstGeom prst="rect">
              <a:avLst/>
            </a:prstGeom>
            <a:solidFill>
              <a:srgbClr val="FFCDCD"/>
            </a:solidFill>
          </p:spPr>
          <p:txBody>
            <a:bodyPr wrap="none">
              <a:spAutoFit/>
            </a:bodyPr>
            <a:lstStyle/>
            <a:p>
              <a:r>
                <a:rPr lang="en-US" sz="1400" dirty="0"/>
                <a:t>-0.0030243  -0.0014913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8507ED-8F85-4348-980F-FC58C42A5C98}"/>
                </a:ext>
              </a:extLst>
            </p:cNvPr>
            <p:cNvSpPr/>
            <p:nvPr/>
          </p:nvSpPr>
          <p:spPr>
            <a:xfrm>
              <a:off x="4038600" y="6488668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/>
                <p:nvPr/>
              </p:nvSpPr>
              <p:spPr>
                <a:xfrm>
                  <a:off x="3272851" y="6544964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851" y="6544964"/>
                  <a:ext cx="798648" cy="276392"/>
                </a:xfrm>
                <a:prstGeom prst="rect">
                  <a:avLst/>
                </a:prstGeom>
                <a:blipFill>
                  <a:blip r:embed="rId5"/>
                  <a:stretch>
                    <a:fillRect t="-93478" r="-20611" b="-14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34CFBB-F711-4B82-B609-9C98EE12BAC7}"/>
                </a:ext>
              </a:extLst>
            </p:cNvPr>
            <p:cNvSpPr/>
            <p:nvPr/>
          </p:nvSpPr>
          <p:spPr>
            <a:xfrm>
              <a:off x="1832795" y="6539718"/>
              <a:ext cx="1486304" cy="307777"/>
            </a:xfrm>
            <a:prstGeom prst="rect">
              <a:avLst/>
            </a:prstGeom>
            <a:solidFill>
              <a:srgbClr val="B3EBFF"/>
            </a:solidFill>
          </p:spPr>
          <p:txBody>
            <a:bodyPr wrap="none">
              <a:spAutoFit/>
            </a:bodyPr>
            <a:lstStyle/>
            <a:p>
              <a:r>
                <a:rPr lang="en-US" sz="1400" dirty="0"/>
                <a:t>0.24648   0.24451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A44BED-2ABB-422C-AFC8-2EA67D7775D8}"/>
                </a:ext>
              </a:extLst>
            </p:cNvPr>
            <p:cNvSpPr/>
            <p:nvPr/>
          </p:nvSpPr>
          <p:spPr>
            <a:xfrm>
              <a:off x="188607" y="6546709"/>
              <a:ext cx="1640193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0.24663   0.24458 =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7DCE3B-4591-4704-BCB4-FF9053347602}"/>
              </a:ext>
            </a:extLst>
          </p:cNvPr>
          <p:cNvGrpSpPr/>
          <p:nvPr/>
        </p:nvGrpSpPr>
        <p:grpSpPr>
          <a:xfrm>
            <a:off x="1359124" y="605200"/>
            <a:ext cx="6487500" cy="2988276"/>
            <a:chOff x="1359124" y="605200"/>
            <a:chExt cx="6487500" cy="298827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9C1ECA6-55B6-473F-8766-0AE52CE33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24" y="605200"/>
              <a:ext cx="6487500" cy="2988276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F7D1D7-CD13-4DD7-8F46-88C7AE8A36D9}"/>
                </a:ext>
              </a:extLst>
            </p:cNvPr>
            <p:cNvGrpSpPr/>
            <p:nvPr/>
          </p:nvGrpSpPr>
          <p:grpSpPr>
            <a:xfrm>
              <a:off x="3286573" y="678143"/>
              <a:ext cx="4460181" cy="621541"/>
              <a:chOff x="3150968" y="554052"/>
              <a:chExt cx="4460181" cy="62154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733FF2E-825D-4D85-A60E-472437A2BAA2}"/>
                  </a:ext>
                </a:extLst>
              </p:cNvPr>
              <p:cNvSpPr/>
              <p:nvPr/>
            </p:nvSpPr>
            <p:spPr>
              <a:xfrm>
                <a:off x="6976039" y="646409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(4)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C9A4A3-1E4C-4AF9-BC40-8F053E4E434C}"/>
                  </a:ext>
                </a:extLst>
              </p:cNvPr>
              <p:cNvSpPr/>
              <p:nvPr/>
            </p:nvSpPr>
            <p:spPr>
              <a:xfrm>
                <a:off x="5169119" y="564157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5FE12A1-435C-4D77-B3A9-F251B9E11DC1}"/>
                  </a:ext>
                </a:extLst>
              </p:cNvPr>
              <p:cNvSpPr/>
              <p:nvPr/>
            </p:nvSpPr>
            <p:spPr>
              <a:xfrm>
                <a:off x="3150968" y="554052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39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11" grpId="0"/>
      <p:bldP spid="14" grpId="0"/>
      <p:bldP spid="15" grpId="0" animBg="1"/>
      <p:bldP spid="18" grpId="0" animBg="1"/>
      <p:bldP spid="16" grpId="0"/>
      <p:bldP spid="38" grpId="0" animBg="1"/>
      <p:bldP spid="5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127</a:t>
            </a:fld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490425" y="3994657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3036555" y="3810000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Beta(1)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214825" y="3988123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-54137" y="421787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/>
              <a:t> = 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490425" y="4224402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F3D58A-3DB4-4782-AAAC-7CF8C481EEFB}"/>
              </a:ext>
            </a:extLst>
          </p:cNvPr>
          <p:cNvSpPr/>
          <p:nvPr/>
        </p:nvSpPr>
        <p:spPr>
          <a:xfrm>
            <a:off x="484286" y="4045339"/>
            <a:ext cx="1911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 = Z{</a:t>
            </a:r>
            <a:r>
              <a:rPr lang="en-US" sz="1600" dirty="0" err="1"/>
              <a:t>i</a:t>
            </a:r>
            <a:r>
              <a:rPr lang="en-US" sz="1600" dirty="0"/>
              <a:t>}(1:end-1,:);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4E4BEC-8EE0-4158-A4FF-78144C00FEFB}"/>
              </a:ext>
            </a:extLst>
          </p:cNvPr>
          <p:cNvGrpSpPr/>
          <p:nvPr/>
        </p:nvGrpSpPr>
        <p:grpSpPr>
          <a:xfrm>
            <a:off x="515768" y="4345226"/>
            <a:ext cx="3291401" cy="527397"/>
            <a:chOff x="698329" y="4450512"/>
            <a:chExt cx="3291401" cy="5273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BD6B9D-A021-4E81-ACFF-2F63710014A3}"/>
                </a:ext>
              </a:extLst>
            </p:cNvPr>
            <p:cNvSpPr/>
            <p:nvPr/>
          </p:nvSpPr>
          <p:spPr>
            <a:xfrm>
              <a:off x="698329" y="4450512"/>
              <a:ext cx="518091" cy="30777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W =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878B0-3998-45A2-9CAD-A225D127AFDE}"/>
                </a:ext>
              </a:extLst>
            </p:cNvPr>
            <p:cNvSpPr/>
            <p:nvPr/>
          </p:nvSpPr>
          <p:spPr>
            <a:xfrm>
              <a:off x="1086758" y="4454689"/>
              <a:ext cx="2902972" cy="52322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/>
                <a:t>0.70876   0.71452   0.72310   0.73331</a:t>
              </a:r>
            </a:p>
            <a:p>
              <a:r>
                <a:rPr lang="en-US" sz="1400" dirty="0"/>
                <a:t>0.55850   0.55680   0.55353   0.55775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5921-90F7-40C5-BD7D-ECA97026327B}"/>
              </a:ext>
            </a:extLst>
          </p:cNvPr>
          <p:cNvSpPr/>
          <p:nvPr/>
        </p:nvSpPr>
        <p:spPr>
          <a:xfrm>
            <a:off x="3478452" y="4105444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V1 = zeros(L(</a:t>
            </a:r>
            <a:r>
              <a:rPr lang="en-US" sz="1200" dirty="0" err="1"/>
              <a:t>i</a:t>
            </a:r>
            <a:r>
              <a:rPr lang="en-US" sz="1200" dirty="0"/>
              <a:t>),L(i+1));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3CD44-1B4C-47C9-8F27-71373B56916F}"/>
              </a:ext>
            </a:extLst>
          </p:cNvPr>
          <p:cNvGrpSpPr/>
          <p:nvPr/>
        </p:nvGrpSpPr>
        <p:grpSpPr>
          <a:xfrm>
            <a:off x="3842200" y="4365830"/>
            <a:ext cx="1037515" cy="461665"/>
            <a:chOff x="3774161" y="4329837"/>
            <a:chExt cx="1037515" cy="4616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5CC292-4D05-4C24-A2BA-362BEBD34E81}"/>
                </a:ext>
              </a:extLst>
            </p:cNvPr>
            <p:cNvSpPr/>
            <p:nvPr/>
          </p:nvSpPr>
          <p:spPr>
            <a:xfrm>
              <a:off x="3774161" y="4354465"/>
              <a:ext cx="558166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V1 =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99E3C0-3BA1-4EDF-BCC5-8926696F1801}"/>
                </a:ext>
              </a:extLst>
            </p:cNvPr>
            <p:cNvSpPr/>
            <p:nvPr/>
          </p:nvSpPr>
          <p:spPr>
            <a:xfrm>
              <a:off x="4239076" y="4329837"/>
              <a:ext cx="572600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0   0</a:t>
              </a:r>
            </a:p>
            <a:p>
              <a:r>
                <a:rPr lang="en-US" sz="1200" dirty="0"/>
                <a:t>0   0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07426-75A5-40AF-AC8A-95A00BA78306}"/>
              </a:ext>
            </a:extLst>
          </p:cNvPr>
          <p:cNvSpPr/>
          <p:nvPr/>
        </p:nvSpPr>
        <p:spPr>
          <a:xfrm>
            <a:off x="5194101" y="4010849"/>
            <a:ext cx="15584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V2 = zeros(</a:t>
            </a:r>
            <a:r>
              <a:rPr lang="en-US" sz="1600" b="1" dirty="0">
                <a:solidFill>
                  <a:srgbClr val="060CF8"/>
                </a:solidFill>
              </a:rPr>
              <a:t>1</a:t>
            </a:r>
            <a:r>
              <a:rPr lang="en-US" sz="1200" dirty="0"/>
              <a:t>,L(i+1))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9CFD-BF25-45E1-A42A-6B39CF77D020}"/>
              </a:ext>
            </a:extLst>
          </p:cNvPr>
          <p:cNvSpPr/>
          <p:nvPr/>
        </p:nvSpPr>
        <p:spPr>
          <a:xfrm>
            <a:off x="5308520" y="4335052"/>
            <a:ext cx="760905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V2 =</a:t>
            </a:r>
          </a:p>
          <a:p>
            <a:r>
              <a:rPr lang="en-US" sz="1200" dirty="0"/>
              <a:t>     0   0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FDB5EE-798C-4CF8-A7AB-BB3F48FF3FDD}"/>
              </a:ext>
            </a:extLst>
          </p:cNvPr>
          <p:cNvSpPr/>
          <p:nvPr/>
        </p:nvSpPr>
        <p:spPr>
          <a:xfrm>
            <a:off x="7198587" y="4288886"/>
            <a:ext cx="1812267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-0.12393   0.11190</a:t>
            </a:r>
          </a:p>
          <a:p>
            <a:r>
              <a:rPr lang="en-US" sz="1600" dirty="0"/>
              <a:t>-0.12418   0.11208</a:t>
            </a:r>
          </a:p>
          <a:p>
            <a:r>
              <a:rPr lang="en-US" sz="1600" dirty="0"/>
              <a:t> 0.12540  -0.13548</a:t>
            </a:r>
          </a:p>
          <a:p>
            <a:r>
              <a:rPr lang="en-US" sz="1600" dirty="0"/>
              <a:t> 0.12526  -0.13520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BEA43-4204-4119-9B09-ADC10B849C87}"/>
              </a:ext>
            </a:extLst>
          </p:cNvPr>
          <p:cNvSpPr/>
          <p:nvPr/>
        </p:nvSpPr>
        <p:spPr>
          <a:xfrm>
            <a:off x="6802684" y="4024528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 = d{i+1}';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4937CB-333B-45EB-A132-3A95E357CE80}"/>
              </a:ext>
            </a:extLst>
          </p:cNvPr>
          <p:cNvGrpSpPr/>
          <p:nvPr/>
        </p:nvGrpSpPr>
        <p:grpSpPr>
          <a:xfrm>
            <a:off x="533977" y="4904074"/>
            <a:ext cx="6204904" cy="277526"/>
            <a:chOff x="709377" y="5042713"/>
            <a:chExt cx="7063021" cy="26842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DE3BD-03C4-4EA7-931D-182C8256C6A3}"/>
                </a:ext>
              </a:extLst>
            </p:cNvPr>
            <p:cNvSpPr/>
            <p:nvPr/>
          </p:nvSpPr>
          <p:spPr>
            <a:xfrm>
              <a:off x="709377" y="5042713"/>
              <a:ext cx="7063021" cy="2684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da-DK" sz="1400" dirty="0"/>
                <a:t>for m = 1:Nx        </a:t>
              </a:r>
              <a:r>
                <a:rPr lang="da-DK" sz="1400" dirty="0">
                  <a:solidFill>
                    <a:srgbClr val="060CF8"/>
                  </a:solidFill>
                </a:rPr>
                <a:t>V1 = V1 + (W(:,m)*D(m,:)); </a:t>
              </a:r>
              <a:r>
                <a:rPr lang="da-DK" sz="1400" dirty="0"/>
                <a:t>  </a:t>
              </a:r>
              <a:r>
                <a:rPr lang="da-DK" sz="1400" dirty="0">
                  <a:solidFill>
                    <a:srgbClr val="FF0000"/>
                  </a:solidFill>
                </a:rPr>
                <a:t>V2 = V2 + D(m,:); </a:t>
              </a:r>
              <a:r>
                <a:rPr lang="da-DK" sz="1400" dirty="0"/>
                <a:t>       end</a:t>
              </a:r>
              <a:endParaRPr lang="en-US" sz="1400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BEAC27A-5E11-44AC-B137-7663C1C605C5}"/>
                </a:ext>
              </a:extLst>
            </p:cNvPr>
            <p:cNvSpPr/>
            <p:nvPr/>
          </p:nvSpPr>
          <p:spPr>
            <a:xfrm>
              <a:off x="2039499" y="5078019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158D1D9-16E3-4B9B-AB18-650F801CBE08}"/>
                </a:ext>
              </a:extLst>
            </p:cNvPr>
            <p:cNvSpPr/>
            <p:nvPr/>
          </p:nvSpPr>
          <p:spPr>
            <a:xfrm rot="10800000">
              <a:off x="6581501" y="5089577"/>
              <a:ext cx="228600" cy="195173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2CF1EA2-2113-4C6E-8A17-9205349454FC}"/>
              </a:ext>
            </a:extLst>
          </p:cNvPr>
          <p:cNvSpPr/>
          <p:nvPr/>
        </p:nvSpPr>
        <p:spPr>
          <a:xfrm>
            <a:off x="568148" y="5257800"/>
            <a:ext cx="46533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B{</a:t>
            </a:r>
            <a:r>
              <a:rPr lang="en-US" sz="1400" b="1" dirty="0" err="1"/>
              <a:t>i</a:t>
            </a:r>
            <a:r>
              <a:rPr lang="en-US" sz="1400" b="1" dirty="0"/>
              <a:t>}(1:end-1,:) 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>
                <a:solidFill>
                  <a:srgbClr val="060CF8"/>
                </a:solidFill>
              </a:rPr>
              <a:t>B{</a:t>
            </a:r>
            <a:r>
              <a:rPr lang="en-US" sz="1400" dirty="0" err="1">
                <a:solidFill>
                  <a:srgbClr val="060CF8"/>
                </a:solidFill>
              </a:rPr>
              <a:t>i</a:t>
            </a:r>
            <a:r>
              <a:rPr lang="en-US" sz="1400" dirty="0">
                <a:solidFill>
                  <a:srgbClr val="060CF8"/>
                </a:solidFill>
              </a:rPr>
              <a:t>}(1:end-1,:)   </a:t>
            </a:r>
            <a:r>
              <a:rPr lang="en-US" sz="1400" dirty="0"/>
              <a:t>-  (</a:t>
            </a:r>
            <a:r>
              <a:rPr lang="en-US" sz="1400" dirty="0">
                <a:sym typeface="Symbol" panose="05050102010706020507" pitchFamily="18" charset="2"/>
              </a:rPr>
              <a:t>alpha</a:t>
            </a:r>
            <a:r>
              <a:rPr lang="en-US" sz="1400" dirty="0"/>
              <a:t>/</a:t>
            </a:r>
            <a:r>
              <a:rPr lang="en-US" sz="1400" dirty="0" err="1"/>
              <a:t>Nx</a:t>
            </a:r>
            <a:r>
              <a:rPr lang="en-US" sz="1400" dirty="0"/>
              <a:t>)  </a:t>
            </a:r>
            <a:r>
              <a:rPr lang="en-US" sz="1400" b="1" dirty="0">
                <a:solidFill>
                  <a:srgbClr val="060CF8"/>
                </a:solidFill>
              </a:rPr>
              <a:t>.*</a:t>
            </a:r>
            <a:r>
              <a:rPr lang="en-US" sz="1400" dirty="0"/>
              <a:t>   </a:t>
            </a:r>
            <a:r>
              <a:rPr lang="en-US" sz="1400" b="1" dirty="0">
                <a:solidFill>
                  <a:srgbClr val="C00000"/>
                </a:solidFill>
              </a:rPr>
              <a:t>V1</a:t>
            </a:r>
            <a:r>
              <a:rPr lang="en-US" sz="1400" dirty="0"/>
              <a:t>;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5FCD40-6996-4732-ACBD-C654E1545154}"/>
              </a:ext>
            </a:extLst>
          </p:cNvPr>
          <p:cNvGrpSpPr/>
          <p:nvPr/>
        </p:nvGrpSpPr>
        <p:grpSpPr>
          <a:xfrm>
            <a:off x="685802" y="5514277"/>
            <a:ext cx="6053078" cy="719630"/>
            <a:chOff x="1033858" y="5601229"/>
            <a:chExt cx="4012747" cy="7196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602763-04A5-46EC-B3B8-24863A9C86CA}"/>
                </a:ext>
              </a:extLst>
            </p:cNvPr>
            <p:cNvSpPr/>
            <p:nvPr/>
          </p:nvSpPr>
          <p:spPr>
            <a:xfrm>
              <a:off x="3738923" y="5677680"/>
              <a:ext cx="1307682" cy="430887"/>
            </a:xfrm>
            <a:prstGeom prst="rect">
              <a:avLst/>
            </a:prstGeom>
            <a:solidFill>
              <a:srgbClr val="FFCDCD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/>
                <a:t>0.00596232  -0.03771999</a:t>
              </a:r>
            </a:p>
            <a:p>
              <a:r>
                <a:rPr lang="en-US" sz="1100" dirty="0"/>
                <a:t>0.00091616  -0.02550179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DFF4F5-CF25-4F28-941F-05349EB7750B}"/>
                </a:ext>
              </a:extLst>
            </p:cNvPr>
            <p:cNvSpPr/>
            <p:nvPr/>
          </p:nvSpPr>
          <p:spPr>
            <a:xfrm>
              <a:off x="1966532" y="5669825"/>
              <a:ext cx="1014491" cy="430887"/>
            </a:xfrm>
            <a:prstGeom prst="rect">
              <a:avLst/>
            </a:prstGeom>
            <a:solidFill>
              <a:srgbClr val="B3EBFF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/>
                <a:t>  -0.50516   0.48438</a:t>
              </a:r>
            </a:p>
            <a:p>
              <a:r>
                <a:rPr lang="en-US" sz="1100" dirty="0"/>
                <a:t>   0.68522   0.16923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0DAD78-C421-45B9-BA0A-8C75C0F86F77}"/>
                </a:ext>
              </a:extLst>
            </p:cNvPr>
            <p:cNvSpPr/>
            <p:nvPr/>
          </p:nvSpPr>
          <p:spPr>
            <a:xfrm>
              <a:off x="3522485" y="5601229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815762-94BE-404F-BE85-20F68B2A6AC6}"/>
                </a:ext>
              </a:extLst>
            </p:cNvPr>
            <p:cNvSpPr/>
            <p:nvPr/>
          </p:nvSpPr>
          <p:spPr>
            <a:xfrm>
              <a:off x="1033858" y="5674528"/>
              <a:ext cx="101448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/>
                <a:t>-0.50546   0.48626 =</a:t>
              </a:r>
            </a:p>
            <a:p>
              <a:r>
                <a:rPr lang="en-US" sz="1200" dirty="0"/>
                <a:t> 0.68517   0.17050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/>
                <p:nvPr/>
              </p:nvSpPr>
              <p:spPr>
                <a:xfrm>
                  <a:off x="2897522" y="5665965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5BFCB0-C35C-480F-9D00-4E10F6134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522" y="5665965"/>
                  <a:ext cx="798648" cy="276392"/>
                </a:xfrm>
                <a:prstGeom prst="rect">
                  <a:avLst/>
                </a:prstGeom>
                <a:blipFill>
                  <a:blip r:embed="rId3"/>
                  <a:stretch>
                    <a:fillRect t="-93478" b="-14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32020F-3C98-4185-BDFF-0F078E679231}"/>
              </a:ext>
            </a:extLst>
          </p:cNvPr>
          <p:cNvSpPr/>
          <p:nvPr/>
        </p:nvSpPr>
        <p:spPr>
          <a:xfrm>
            <a:off x="475260" y="6096000"/>
            <a:ext cx="471884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B{</a:t>
            </a:r>
            <a:r>
              <a:rPr lang="en-US" sz="1600" b="1" dirty="0" err="1"/>
              <a:t>i</a:t>
            </a:r>
            <a:r>
              <a:rPr lang="en-US" sz="1600" b="1" dirty="0"/>
              <a:t>}(end,:)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60CF8"/>
                </a:solidFill>
              </a:rPr>
              <a:t>B{</a:t>
            </a:r>
            <a:r>
              <a:rPr lang="en-US" sz="1600" dirty="0" err="1">
                <a:solidFill>
                  <a:srgbClr val="060CF8"/>
                </a:solidFill>
              </a:rPr>
              <a:t>i</a:t>
            </a:r>
            <a:r>
              <a:rPr lang="en-US" sz="1600" dirty="0">
                <a:solidFill>
                  <a:srgbClr val="060CF8"/>
                </a:solidFill>
              </a:rPr>
              <a:t>}(end,:)</a:t>
            </a:r>
            <a:r>
              <a:rPr lang="en-US" sz="1600" dirty="0"/>
              <a:t>  -  (alpha/</a:t>
            </a:r>
            <a:r>
              <a:rPr lang="en-US" sz="1600" dirty="0" err="1"/>
              <a:t>Nx</a:t>
            </a:r>
            <a:r>
              <a:rPr lang="en-US" sz="1600" dirty="0"/>
              <a:t>)   </a:t>
            </a:r>
            <a:r>
              <a:rPr lang="en-US" sz="1600" b="1" dirty="0">
                <a:solidFill>
                  <a:srgbClr val="060CF8"/>
                </a:solidFill>
              </a:rPr>
              <a:t>.*</a:t>
            </a:r>
            <a:r>
              <a:rPr lang="en-US" sz="1600" dirty="0"/>
              <a:t>   </a:t>
            </a:r>
            <a:r>
              <a:rPr lang="en-US" sz="1600" b="1" dirty="0">
                <a:solidFill>
                  <a:srgbClr val="FF0000"/>
                </a:solidFill>
              </a:rPr>
              <a:t>V2</a:t>
            </a:r>
            <a:r>
              <a:rPr lang="en-US" sz="1600" dirty="0"/>
              <a:t>;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95A331F-25EA-4E26-A478-906B2BC89A5D}"/>
              </a:ext>
            </a:extLst>
          </p:cNvPr>
          <p:cNvGrpSpPr/>
          <p:nvPr/>
        </p:nvGrpSpPr>
        <p:grpSpPr>
          <a:xfrm>
            <a:off x="192741" y="6415977"/>
            <a:ext cx="6837275" cy="371777"/>
            <a:chOff x="621035" y="6503845"/>
            <a:chExt cx="5800813" cy="3717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50E20-B8D7-4C2E-82FC-7322801BC550}"/>
                </a:ext>
              </a:extLst>
            </p:cNvPr>
            <p:cNvSpPr/>
            <p:nvPr/>
          </p:nvSpPr>
          <p:spPr>
            <a:xfrm>
              <a:off x="4754697" y="6539717"/>
              <a:ext cx="1667151" cy="307777"/>
            </a:xfrm>
            <a:prstGeom prst="rect">
              <a:avLst/>
            </a:prstGeom>
            <a:solidFill>
              <a:srgbClr val="FFCDCD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/>
                <a:t>0.0025452  -0.0467059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8507ED-8F85-4348-980F-FC58C42A5C98}"/>
                </a:ext>
              </a:extLst>
            </p:cNvPr>
            <p:cNvSpPr/>
            <p:nvPr/>
          </p:nvSpPr>
          <p:spPr>
            <a:xfrm>
              <a:off x="4450258" y="6503845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60CF8"/>
                  </a:solidFill>
                </a:rPr>
                <a:t>.*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/>
                <p:nvPr/>
              </p:nvSpPr>
              <p:spPr>
                <a:xfrm>
                  <a:off x="3767196" y="6559603"/>
                  <a:ext cx="798648" cy="276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𝑁𝑥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583C5F6-4922-4119-9C92-D9C039C66C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196" y="6559603"/>
                  <a:ext cx="798648" cy="276392"/>
                </a:xfrm>
                <a:prstGeom prst="rect">
                  <a:avLst/>
                </a:prstGeom>
                <a:blipFill>
                  <a:blip r:embed="rId4"/>
                  <a:stretch>
                    <a:fillRect t="-95556" r="-8442" b="-1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34CFBB-F711-4B82-B609-9C98EE12BAC7}"/>
                </a:ext>
              </a:extLst>
            </p:cNvPr>
            <p:cNvSpPr/>
            <p:nvPr/>
          </p:nvSpPr>
          <p:spPr>
            <a:xfrm>
              <a:off x="2251037" y="6539718"/>
              <a:ext cx="1659468" cy="307777"/>
            </a:xfrm>
            <a:prstGeom prst="rect">
              <a:avLst/>
            </a:prstGeom>
            <a:solidFill>
              <a:srgbClr val="B3EBFF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/>
                <a:t>-0.0076186  -0.6312365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A44BED-2ABB-422C-AFC8-2EA67D7775D8}"/>
                </a:ext>
              </a:extLst>
            </p:cNvPr>
            <p:cNvSpPr/>
            <p:nvPr/>
          </p:nvSpPr>
          <p:spPr>
            <a:xfrm>
              <a:off x="621035" y="6567845"/>
              <a:ext cx="175165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/>
                <a:t>-0.0077459  -0.6289012 =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95560D-09E9-469E-B6E4-B20EDD99D4BA}"/>
              </a:ext>
            </a:extLst>
          </p:cNvPr>
          <p:cNvGrpSpPr/>
          <p:nvPr/>
        </p:nvGrpSpPr>
        <p:grpSpPr>
          <a:xfrm>
            <a:off x="1359124" y="605200"/>
            <a:ext cx="6487500" cy="2988276"/>
            <a:chOff x="1359124" y="605200"/>
            <a:chExt cx="6487500" cy="298827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E848BCF-070E-4C2C-9216-BCCD8240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9124" y="605200"/>
              <a:ext cx="6487500" cy="2988276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82EEF9C-3A4B-49C7-BDF9-F9DC1482362A}"/>
                </a:ext>
              </a:extLst>
            </p:cNvPr>
            <p:cNvGrpSpPr/>
            <p:nvPr/>
          </p:nvGrpSpPr>
          <p:grpSpPr>
            <a:xfrm>
              <a:off x="3286573" y="678143"/>
              <a:ext cx="4460181" cy="621541"/>
              <a:chOff x="3150968" y="554052"/>
              <a:chExt cx="4460181" cy="62154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0E206A8-D08F-4EBD-A87A-AF21E4A59FC8}"/>
                  </a:ext>
                </a:extLst>
              </p:cNvPr>
              <p:cNvSpPr/>
              <p:nvPr/>
            </p:nvSpPr>
            <p:spPr>
              <a:xfrm>
                <a:off x="6976039" y="646409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(4)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7E25AA8-59CA-45A7-8DEA-A82980B2D3F7}"/>
                  </a:ext>
                </a:extLst>
              </p:cNvPr>
              <p:cNvSpPr/>
              <p:nvPr/>
            </p:nvSpPr>
            <p:spPr>
              <a:xfrm>
                <a:off x="5169119" y="564157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78BA44B-117D-46EA-BB2D-7E3DEE34F869}"/>
                  </a:ext>
                </a:extLst>
              </p:cNvPr>
              <p:cNvSpPr/>
              <p:nvPr/>
            </p:nvSpPr>
            <p:spPr>
              <a:xfrm>
                <a:off x="3150968" y="554052"/>
                <a:ext cx="635110" cy="529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800" b="1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800" b="1" baseline="30000" dirty="0">
                    <a:solidFill>
                      <a:srgbClr val="060CF8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(2)</a:t>
                </a:r>
                <a:endParaRPr lang="en-US" dirty="0">
                  <a:solidFill>
                    <a:srgbClr val="060CF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17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11" grpId="0"/>
      <p:bldP spid="14" grpId="0"/>
      <p:bldP spid="15" grpId="0" animBg="1"/>
      <p:bldP spid="18" grpId="0" animBg="1"/>
      <p:bldP spid="16" grpId="0"/>
      <p:bldP spid="38" grpId="0" animBg="1"/>
      <p:bldP spid="5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7DB9C-C094-403D-9CBD-886115A7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BF0F2-CC32-4A99-BD81-BCCBBF86205F}"/>
              </a:ext>
            </a:extLst>
          </p:cNvPr>
          <p:cNvSpPr txBox="1"/>
          <p:nvPr/>
        </p:nvSpPr>
        <p:spPr>
          <a:xfrm>
            <a:off x="161819" y="300481"/>
            <a:ext cx="49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L=[2 2 2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] % </a:t>
            </a:r>
            <a:r>
              <a:rPr lang="en-US" b="1" dirty="0">
                <a:solidFill>
                  <a:srgbClr val="060CF8"/>
                </a:solidFill>
              </a:rPr>
              <a:t>Batch</a:t>
            </a:r>
            <a:r>
              <a:rPr lang="en-US" dirty="0"/>
              <a:t> / </a:t>
            </a:r>
            <a:r>
              <a:rPr lang="en-US" b="1" dirty="0">
                <a:solidFill>
                  <a:srgbClr val="C00000"/>
                </a:solidFill>
              </a:rPr>
              <a:t>Two</a:t>
            </a:r>
            <a:r>
              <a:rPr lang="en-US" dirty="0"/>
              <a:t> Node Output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27BD9-DF5F-4204-B897-82E5096DE829}"/>
              </a:ext>
            </a:extLst>
          </p:cNvPr>
          <p:cNvSpPr/>
          <p:nvPr/>
        </p:nvSpPr>
        <p:spPr>
          <a:xfrm>
            <a:off x="6093740" y="136525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Min_Error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0.0592</a:t>
            </a:r>
          </a:p>
          <a:p>
            <a:r>
              <a:rPr lang="en-US" dirty="0" err="1"/>
              <a:t>Min_Error_Epoch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10000</a:t>
            </a:r>
          </a:p>
          <a:p>
            <a:r>
              <a:rPr lang="en-US" dirty="0" err="1"/>
              <a:t>Max_Epoch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10000</a:t>
            </a:r>
          </a:p>
          <a:p>
            <a:endParaRPr lang="en-US" dirty="0">
              <a:solidFill>
                <a:srgbClr val="060CF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72421-D678-451C-905C-974B6E55D0E6}"/>
              </a:ext>
            </a:extLst>
          </p:cNvPr>
          <p:cNvSpPr txBox="1"/>
          <p:nvPr/>
        </p:nvSpPr>
        <p:spPr>
          <a:xfrm>
            <a:off x="2895600" y="107496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93A4-7EE2-4946-911B-CB5895F28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1" y="1136167"/>
            <a:ext cx="7583518" cy="57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0836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1365-5A6E-4119-B3DE-043CA302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51AFA-A995-4C17-9411-24BD405F1277}"/>
              </a:ext>
            </a:extLst>
          </p:cNvPr>
          <p:cNvSpPr txBox="1"/>
          <p:nvPr/>
        </p:nvSpPr>
        <p:spPr>
          <a:xfrm>
            <a:off x="3035449" y="90568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7956-2F28-46AB-89BB-9326ED1D22FA}"/>
              </a:ext>
            </a:extLst>
          </p:cNvPr>
          <p:cNvSpPr/>
          <p:nvPr/>
        </p:nvSpPr>
        <p:spPr>
          <a:xfrm>
            <a:off x="228600" y="26817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2 2 2]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33F6E-FC47-4E0C-B2DE-0523479D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90347"/>
            <a:ext cx="7661250" cy="5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9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67871"/>
          </a:xfrm>
        </p:spPr>
        <p:txBody>
          <a:bodyPr/>
          <a:lstStyle/>
          <a:p>
            <a:r>
              <a:rPr lang="en-US" u="sng" dirty="0"/>
              <a:t>Notation for 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1" y="762000"/>
            <a:ext cx="737893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641475" y="4724400"/>
            <a:ext cx="4424045" cy="381000"/>
            <a:chOff x="1641475" y="4724400"/>
            <a:chExt cx="4424045" cy="38100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4779162"/>
                </p:ext>
              </p:extLst>
            </p:nvPr>
          </p:nvGraphicFramePr>
          <p:xfrm>
            <a:off x="2895600" y="4724400"/>
            <a:ext cx="316992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96" name="Equation" r:id="rId5" imgW="1981200" imgH="241300" progId="Equation.3">
                    <p:embed/>
                  </p:oleObj>
                </mc:Choice>
                <mc:Fallback>
                  <p:oleObj name="Equation" r:id="rId5" imgW="1981200" imgH="241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4724400"/>
                          <a:ext cx="3169920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1475" y="4724400"/>
              <a:ext cx="12541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 (T):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944586" y="5105400"/>
            <a:ext cx="5778073" cy="646331"/>
            <a:chOff x="2944586" y="5105400"/>
            <a:chExt cx="5778073" cy="646331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9285116"/>
                </p:ext>
              </p:extLst>
            </p:nvPr>
          </p:nvGraphicFramePr>
          <p:xfrm>
            <a:off x="2944586" y="5257800"/>
            <a:ext cx="152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97" name="Equation" r:id="rId7" imgW="914400" imgH="228600" progId="Equation.3">
                    <p:embed/>
                  </p:oleObj>
                </mc:Choice>
                <mc:Fallback>
                  <p:oleObj name="Equation" r:id="rId7" imgW="9144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586" y="5257800"/>
                          <a:ext cx="1524000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4724400" y="5105400"/>
              <a:ext cx="3998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Arial"/>
                  <a:cs typeface="Arial"/>
                </a:rPr>
                <a:t>σ</a:t>
              </a:r>
              <a:r>
                <a:rPr lang="en-US" dirty="0">
                  <a:latin typeface="Arial"/>
                  <a:cs typeface="Arial"/>
                </a:rPr>
                <a:t> = activation function, </a:t>
              </a:r>
            </a:p>
            <a:p>
              <a:r>
                <a:rPr lang="en-US" dirty="0">
                  <a:latin typeface="Arial"/>
                  <a:cs typeface="Arial"/>
                </a:rPr>
                <a:t>Z = output of the activation function</a:t>
              </a:r>
              <a:endParaRPr lang="en-US" dirty="0"/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586" y="5742207"/>
            <a:ext cx="5700940" cy="395186"/>
            <a:chOff x="2944586" y="5742207"/>
            <a:chExt cx="5700940" cy="395186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1522490"/>
                </p:ext>
              </p:extLst>
            </p:nvPr>
          </p:nvGraphicFramePr>
          <p:xfrm>
            <a:off x="2944586" y="5742207"/>
            <a:ext cx="1542174" cy="385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98" name="Equation" r:id="rId9" imgW="1028254" imgH="253890" progId="Equation.3">
                    <p:embed/>
                  </p:oleObj>
                </mc:Choice>
                <mc:Fallback>
                  <p:oleObj name="Equation" r:id="rId9" imgW="1028254" imgH="2538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586" y="5742207"/>
                          <a:ext cx="1542174" cy="3855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4800600" y="5768061"/>
              <a:ext cx="3844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sigmoid is the activation fn..</a:t>
              </a:r>
            </a:p>
          </p:txBody>
        </p:sp>
      </p:grp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60617"/>
              </p:ext>
            </p:extLst>
          </p:nvPr>
        </p:nvGraphicFramePr>
        <p:xfrm>
          <a:off x="2944586" y="6241758"/>
          <a:ext cx="4980214" cy="40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9" name="Equation" r:id="rId11" imgW="3200400" imgH="254000" progId="Equation.3">
                  <p:embed/>
                </p:oleObj>
              </mc:Choice>
              <mc:Fallback>
                <p:oleObj name="Equation" r:id="rId11" imgW="3200400" imgH="254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586" y="6241758"/>
                        <a:ext cx="4980214" cy="400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6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1365-5A6E-4119-B3DE-043CA302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51AFA-A995-4C17-9411-24BD405F1277}"/>
              </a:ext>
            </a:extLst>
          </p:cNvPr>
          <p:cNvSpPr txBox="1"/>
          <p:nvPr/>
        </p:nvSpPr>
        <p:spPr>
          <a:xfrm>
            <a:off x="3035449" y="90568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7956-2F28-46AB-89BB-9326ED1D22FA}"/>
              </a:ext>
            </a:extLst>
          </p:cNvPr>
          <p:cNvSpPr/>
          <p:nvPr/>
        </p:nvSpPr>
        <p:spPr>
          <a:xfrm>
            <a:off x="228600" y="26817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2 2 2]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93776-698C-4CEB-BF3C-70182EED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6" y="1090347"/>
            <a:ext cx="7764705" cy="58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38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C67B-42DD-4AB2-992A-E70312D5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09895"/>
          </a:xfrm>
        </p:spPr>
        <p:txBody>
          <a:bodyPr/>
          <a:lstStyle/>
          <a:p>
            <a:r>
              <a:rPr lang="en-US" sz="4000" dirty="0"/>
              <a:t>Test Cases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05DC2-D349-48D5-91D2-AD6F84BF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61E9A-CBCE-45E3-8FA9-0B1BCCD97DCA}"/>
              </a:ext>
            </a:extLst>
          </p:cNvPr>
          <p:cNvSpPr/>
          <p:nvPr/>
        </p:nvSpPr>
        <p:spPr>
          <a:xfrm>
            <a:off x="3265760" y="2909286"/>
            <a:ext cx="2444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Ans (2) =  0.0503</a:t>
            </a:r>
          </a:p>
          <a:p>
            <a:r>
              <a:rPr lang="fr-FR" dirty="0"/>
              <a:t>                  0.9478</a:t>
            </a:r>
          </a:p>
          <a:p>
            <a:r>
              <a:rPr lang="fr-FR" dirty="0"/>
              <a:t>     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2B761-7528-4482-82E6-07668366F5DC}"/>
              </a:ext>
            </a:extLst>
          </p:cNvPr>
          <p:cNvSpPr/>
          <p:nvPr/>
        </p:nvSpPr>
        <p:spPr>
          <a:xfrm>
            <a:off x="795132" y="2667000"/>
            <a:ext cx="2287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2 [5.0, 4.0]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58467-5A9F-4CE2-B67F-8B809F8A56AC}"/>
              </a:ext>
            </a:extLst>
          </p:cNvPr>
          <p:cNvSpPr/>
          <p:nvPr/>
        </p:nvSpPr>
        <p:spPr>
          <a:xfrm>
            <a:off x="795132" y="1338472"/>
            <a:ext cx="2596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1 [0.5, 0.3]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68DE9-CBCB-42B3-B1C0-EA2E0395581F}"/>
              </a:ext>
            </a:extLst>
          </p:cNvPr>
          <p:cNvSpPr/>
          <p:nvPr/>
        </p:nvSpPr>
        <p:spPr>
          <a:xfrm>
            <a:off x="3285955" y="16285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Ans (1)  = 0.9700</a:t>
            </a:r>
          </a:p>
          <a:p>
            <a:r>
              <a:rPr lang="fr-FR" dirty="0"/>
              <a:t>                  0.0313</a:t>
            </a:r>
          </a:p>
          <a:p>
            <a:r>
              <a:rPr lang="fr-FR" dirty="0"/>
              <a:t>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E0D97-BA2B-4161-9E95-57C6FCD4A1C2}"/>
              </a:ext>
            </a:extLst>
          </p:cNvPr>
          <p:cNvSpPr txBox="1"/>
          <p:nvPr/>
        </p:nvSpPr>
        <p:spPr>
          <a:xfrm>
            <a:off x="6324600" y="1581517"/>
            <a:ext cx="176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Benign: 1</a:t>
            </a:r>
          </a:p>
          <a:p>
            <a:r>
              <a:rPr lang="en-US" dirty="0"/>
              <a:t>               0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763BB-38F6-41B4-BC96-D51CC6C2EDCB}"/>
              </a:ext>
            </a:extLst>
          </p:cNvPr>
          <p:cNvSpPr txBox="1"/>
          <p:nvPr/>
        </p:nvSpPr>
        <p:spPr>
          <a:xfrm>
            <a:off x="6076122" y="2905973"/>
            <a:ext cx="176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Malignant: 0</a:t>
            </a:r>
          </a:p>
          <a:p>
            <a:r>
              <a:rPr lang="en-US" dirty="0"/>
              <a:t>                      1</a:t>
            </a:r>
          </a:p>
          <a:p>
            <a:r>
              <a:rPr lang="en-US" dirty="0"/>
              <a:t>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0A971E-954A-48E1-8E53-955F1994D5A3}"/>
              </a:ext>
            </a:extLst>
          </p:cNvPr>
          <p:cNvSpPr/>
          <p:nvPr/>
        </p:nvSpPr>
        <p:spPr>
          <a:xfrm>
            <a:off x="228600" y="593512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2 2 2]  /Batch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23879-11B8-46A5-8B49-89A5F34FA07D}"/>
              </a:ext>
            </a:extLst>
          </p:cNvPr>
          <p:cNvSpPr txBox="1"/>
          <p:nvPr/>
        </p:nvSpPr>
        <p:spPr>
          <a:xfrm>
            <a:off x="45720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Z</a:t>
            </a:r>
            <a:r>
              <a:rPr lang="en-US" b="1" u="sng" baseline="-25000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FD4B7-E3F1-442F-87A4-EEA049E3EFB9}"/>
              </a:ext>
            </a:extLst>
          </p:cNvPr>
          <p:cNvSpPr txBox="1"/>
          <p:nvPr/>
        </p:nvSpPr>
        <p:spPr>
          <a:xfrm>
            <a:off x="6957099" y="12457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Y</a:t>
            </a:r>
            <a:endParaRPr lang="en-US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194885127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7DB9C-C094-403D-9CBD-886115A7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BF0F2-CC32-4A99-BD81-BCCBBF86205F}"/>
              </a:ext>
            </a:extLst>
          </p:cNvPr>
          <p:cNvSpPr txBox="1"/>
          <p:nvPr/>
        </p:nvSpPr>
        <p:spPr>
          <a:xfrm>
            <a:off x="161819" y="300481"/>
            <a:ext cx="49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L=[2 4 4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] % </a:t>
            </a:r>
            <a:r>
              <a:rPr lang="en-US" b="1" dirty="0">
                <a:solidFill>
                  <a:srgbClr val="060CF8"/>
                </a:solidFill>
              </a:rPr>
              <a:t>Batch</a:t>
            </a:r>
            <a:r>
              <a:rPr lang="en-US" dirty="0"/>
              <a:t> / </a:t>
            </a:r>
            <a:r>
              <a:rPr lang="en-US" b="1" dirty="0">
                <a:solidFill>
                  <a:srgbClr val="C00000"/>
                </a:solidFill>
              </a:rPr>
              <a:t>Two</a:t>
            </a:r>
            <a:r>
              <a:rPr lang="en-US" dirty="0"/>
              <a:t> Node Output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27BD9-DF5F-4204-B897-82E5096DE829}"/>
              </a:ext>
            </a:extLst>
          </p:cNvPr>
          <p:cNvSpPr/>
          <p:nvPr/>
        </p:nvSpPr>
        <p:spPr>
          <a:xfrm>
            <a:off x="6093740" y="136525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Min_Error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0.0588</a:t>
            </a:r>
          </a:p>
          <a:p>
            <a:r>
              <a:rPr lang="en-US" dirty="0" err="1"/>
              <a:t>Min_Error_Epoch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10000</a:t>
            </a:r>
          </a:p>
          <a:p>
            <a:r>
              <a:rPr lang="en-US" dirty="0" err="1"/>
              <a:t>Max_Epoch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10000</a:t>
            </a:r>
          </a:p>
          <a:p>
            <a:endParaRPr lang="en-US" dirty="0">
              <a:solidFill>
                <a:srgbClr val="060CF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72421-D678-451C-905C-974B6E55D0E6}"/>
              </a:ext>
            </a:extLst>
          </p:cNvPr>
          <p:cNvSpPr txBox="1"/>
          <p:nvPr/>
        </p:nvSpPr>
        <p:spPr>
          <a:xfrm>
            <a:off x="2895600" y="107496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CDBEE-8616-4144-92C3-EB6ABC22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81" y="1259633"/>
            <a:ext cx="7573838" cy="57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355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1365-5A6E-4119-B3DE-043CA302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51AFA-A995-4C17-9411-24BD405F1277}"/>
              </a:ext>
            </a:extLst>
          </p:cNvPr>
          <p:cNvSpPr txBox="1"/>
          <p:nvPr/>
        </p:nvSpPr>
        <p:spPr>
          <a:xfrm>
            <a:off x="3035449" y="90568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7956-2F28-46AB-89BB-9326ED1D22FA}"/>
              </a:ext>
            </a:extLst>
          </p:cNvPr>
          <p:cNvSpPr/>
          <p:nvPr/>
        </p:nvSpPr>
        <p:spPr>
          <a:xfrm>
            <a:off x="228600" y="26817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4 4 2]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D6FF3-12B9-47F0-BD89-6FB83FCC6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31081"/>
            <a:ext cx="7906545" cy="59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250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1365-5A6E-4119-B3DE-043CA302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51AFA-A995-4C17-9411-24BD405F1277}"/>
              </a:ext>
            </a:extLst>
          </p:cNvPr>
          <p:cNvSpPr txBox="1"/>
          <p:nvPr/>
        </p:nvSpPr>
        <p:spPr>
          <a:xfrm>
            <a:off x="3124199" y="107410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7956-2F28-46AB-89BB-9326ED1D22FA}"/>
              </a:ext>
            </a:extLst>
          </p:cNvPr>
          <p:cNvSpPr/>
          <p:nvPr/>
        </p:nvSpPr>
        <p:spPr>
          <a:xfrm>
            <a:off x="228600" y="26817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4 4 2]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1031E-FA09-4EB8-8F32-4054A57A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36" y="1258774"/>
            <a:ext cx="7437527" cy="55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139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C67B-42DD-4AB2-992A-E70312D5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09895"/>
          </a:xfrm>
        </p:spPr>
        <p:txBody>
          <a:bodyPr/>
          <a:lstStyle/>
          <a:p>
            <a:r>
              <a:rPr lang="en-US" sz="4000" dirty="0"/>
              <a:t>Test Cases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05DC2-D349-48D5-91D2-AD6F84BF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61E9A-CBCE-45E3-8FA9-0B1BCCD97DCA}"/>
              </a:ext>
            </a:extLst>
          </p:cNvPr>
          <p:cNvSpPr/>
          <p:nvPr/>
        </p:nvSpPr>
        <p:spPr>
          <a:xfrm>
            <a:off x="3265760" y="2909286"/>
            <a:ext cx="2444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Ans (2) =  0.0170</a:t>
            </a:r>
          </a:p>
          <a:p>
            <a:r>
              <a:rPr lang="fr-FR" dirty="0"/>
              <a:t>                  0.9841</a:t>
            </a:r>
          </a:p>
          <a:p>
            <a:r>
              <a:rPr lang="fr-FR" dirty="0"/>
              <a:t>     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2B761-7528-4482-82E6-07668366F5DC}"/>
              </a:ext>
            </a:extLst>
          </p:cNvPr>
          <p:cNvSpPr/>
          <p:nvPr/>
        </p:nvSpPr>
        <p:spPr>
          <a:xfrm>
            <a:off x="795132" y="2667000"/>
            <a:ext cx="2287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2 [5.0, 4.0]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58467-5A9F-4CE2-B67F-8B809F8A56AC}"/>
              </a:ext>
            </a:extLst>
          </p:cNvPr>
          <p:cNvSpPr/>
          <p:nvPr/>
        </p:nvSpPr>
        <p:spPr>
          <a:xfrm>
            <a:off x="795132" y="1338472"/>
            <a:ext cx="2596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1 [0.5, 0.3]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68DE9-CBCB-42B3-B1C0-EA2E0395581F}"/>
              </a:ext>
            </a:extLst>
          </p:cNvPr>
          <p:cNvSpPr/>
          <p:nvPr/>
        </p:nvSpPr>
        <p:spPr>
          <a:xfrm>
            <a:off x="3285955" y="16285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Ans (1)  = 0.9896</a:t>
            </a:r>
          </a:p>
          <a:p>
            <a:r>
              <a:rPr lang="fr-FR" dirty="0"/>
              <a:t>                  0.0095</a:t>
            </a:r>
          </a:p>
          <a:p>
            <a:r>
              <a:rPr lang="fr-FR" dirty="0"/>
              <a:t>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E0D97-BA2B-4161-9E95-57C6FCD4A1C2}"/>
              </a:ext>
            </a:extLst>
          </p:cNvPr>
          <p:cNvSpPr txBox="1"/>
          <p:nvPr/>
        </p:nvSpPr>
        <p:spPr>
          <a:xfrm>
            <a:off x="6324600" y="1581517"/>
            <a:ext cx="176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Benign: 1</a:t>
            </a:r>
          </a:p>
          <a:p>
            <a:r>
              <a:rPr lang="en-US" dirty="0"/>
              <a:t>               0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763BB-38F6-41B4-BC96-D51CC6C2EDCB}"/>
              </a:ext>
            </a:extLst>
          </p:cNvPr>
          <p:cNvSpPr txBox="1"/>
          <p:nvPr/>
        </p:nvSpPr>
        <p:spPr>
          <a:xfrm>
            <a:off x="6076122" y="2905973"/>
            <a:ext cx="176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Malignant: 0</a:t>
            </a:r>
          </a:p>
          <a:p>
            <a:r>
              <a:rPr lang="en-US" dirty="0"/>
              <a:t>                      1</a:t>
            </a:r>
          </a:p>
          <a:p>
            <a:r>
              <a:rPr lang="en-US" dirty="0"/>
              <a:t>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0A971E-954A-48E1-8E53-955F1994D5A3}"/>
              </a:ext>
            </a:extLst>
          </p:cNvPr>
          <p:cNvSpPr/>
          <p:nvPr/>
        </p:nvSpPr>
        <p:spPr>
          <a:xfrm>
            <a:off x="228600" y="593512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4 4 2]  /Batch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23879-11B8-46A5-8B49-89A5F34FA07D}"/>
              </a:ext>
            </a:extLst>
          </p:cNvPr>
          <p:cNvSpPr txBox="1"/>
          <p:nvPr/>
        </p:nvSpPr>
        <p:spPr>
          <a:xfrm>
            <a:off x="45720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Z</a:t>
            </a:r>
            <a:r>
              <a:rPr lang="en-US" b="1" u="sng" baseline="-25000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FD4B7-E3F1-442F-87A4-EEA049E3EFB9}"/>
              </a:ext>
            </a:extLst>
          </p:cNvPr>
          <p:cNvSpPr txBox="1"/>
          <p:nvPr/>
        </p:nvSpPr>
        <p:spPr>
          <a:xfrm>
            <a:off x="6957099" y="12457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Y</a:t>
            </a:r>
            <a:endParaRPr lang="en-US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6421737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94129"/>
            <a:ext cx="8722658" cy="667871"/>
          </a:xfrm>
        </p:spPr>
        <p:txBody>
          <a:bodyPr/>
          <a:lstStyle/>
          <a:p>
            <a:r>
              <a:rPr lang="en-US" sz="3200" dirty="0"/>
              <a:t>Some Issues in Training NN (important)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90600"/>
            <a:ext cx="8722658" cy="5486400"/>
          </a:xfrm>
        </p:spPr>
        <p:txBody>
          <a:bodyPr/>
          <a:lstStyle/>
          <a:p>
            <a:r>
              <a:rPr lang="en-US" dirty="0"/>
              <a:t>The model is generally overparametrized, and the optimization problem can be nonconvex and unstable unless certain guidelines are followed.</a:t>
            </a:r>
          </a:p>
          <a:p>
            <a:r>
              <a:rPr lang="en-US" u="sng" dirty="0"/>
              <a:t>Starting values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the weights are near zero, then the operative part of the sigmoid is roughly linear, and hence the neural network collapses into an approximately linear model.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Use of exact zero weights leads to zero derivatives and perfect symmetry, and the algorithm never moves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b="1" dirty="0">
                <a:solidFill>
                  <a:srgbClr val="FF0000"/>
                </a:solidFill>
              </a:rPr>
              <a:t>Starting instead with large weights often leads to poor solutions.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b="1" dirty="0"/>
              <a:t>Usually starting values for weights are chosen to be random values near zero</a:t>
            </a:r>
            <a:r>
              <a:rPr lang="en-US" dirty="0"/>
              <a:t>. </a:t>
            </a:r>
            <a:r>
              <a:rPr lang="en-US" u="sng" dirty="0"/>
              <a:t>Hence the model starts out nearly linear, and becomes nonlinear as the weights increase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182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762000"/>
            <a:ext cx="8722658" cy="5791200"/>
          </a:xfrm>
        </p:spPr>
        <p:txBody>
          <a:bodyPr/>
          <a:lstStyle/>
          <a:p>
            <a:r>
              <a:rPr lang="en-US" i="1" dirty="0" err="1"/>
              <a:t>Overfitting</a:t>
            </a:r>
            <a:r>
              <a:rPr lang="en-US" i="1" dirty="0"/>
              <a:t>: </a:t>
            </a:r>
            <a:r>
              <a:rPr lang="en-US" u="sng" dirty="0"/>
              <a:t>Often neural networks have too many weights and can </a:t>
            </a:r>
            <a:r>
              <a:rPr lang="en-US" u="sng" dirty="0" err="1"/>
              <a:t>overfit</a:t>
            </a:r>
            <a:r>
              <a:rPr lang="en-US" u="sng" dirty="0"/>
              <a:t> the data.</a:t>
            </a:r>
          </a:p>
          <a:p>
            <a:endParaRPr lang="en-US" sz="100" u="sng" dirty="0"/>
          </a:p>
          <a:p>
            <a:pPr lvl="1"/>
            <a:r>
              <a:rPr lang="en-US" dirty="0"/>
              <a:t>Early stopping rule was used to avoid </a:t>
            </a:r>
            <a:r>
              <a:rPr lang="en-US" dirty="0" err="1"/>
              <a:t>overfitting</a:t>
            </a:r>
            <a:r>
              <a:rPr lang="en-US" dirty="0"/>
              <a:t> before.</a:t>
            </a:r>
          </a:p>
          <a:p>
            <a:pPr lvl="1"/>
            <a:endParaRPr lang="en-US" sz="900" dirty="0"/>
          </a:p>
          <a:p>
            <a:pPr lvl="1"/>
            <a:r>
              <a:rPr lang="en-US" dirty="0"/>
              <a:t>A validation dataset is useful for determining when to stop, since we expect the validation error to start increasing.</a:t>
            </a:r>
          </a:p>
          <a:p>
            <a:pPr lvl="1"/>
            <a:endParaRPr lang="en-US" sz="400" u="sng" dirty="0"/>
          </a:p>
          <a:p>
            <a:pPr lvl="1"/>
            <a:r>
              <a:rPr lang="en-US" u="sng" dirty="0"/>
              <a:t>A more explicit method for regularization is weight decay, which is analogous to ridge regression used for linear models. We add a penalty to the error function</a:t>
            </a:r>
            <a:r>
              <a:rPr lang="en-US" dirty="0"/>
              <a:t>:</a:t>
            </a:r>
          </a:p>
          <a:p>
            <a:pPr lvl="8"/>
            <a:endParaRPr lang="en-US" dirty="0"/>
          </a:p>
          <a:p>
            <a:pPr lvl="2"/>
            <a:r>
              <a:rPr lang="en-US" dirty="0"/>
              <a:t>and λ ≥ 0 is a tuning parameter. Larger values of λ will tend to shrink the weights toward zero: typically cross-validation is used to estimate λ.</a:t>
            </a:r>
          </a:p>
          <a:p>
            <a:pPr lvl="1"/>
            <a:r>
              <a:rPr lang="en-US" dirty="0"/>
              <a:t>Other forms for the penalty have been proposed, known as the </a:t>
            </a:r>
            <a:r>
              <a:rPr lang="en-US" b="1" i="1" dirty="0"/>
              <a:t>weight elimination penalty: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1" y="94129"/>
            <a:ext cx="8722658" cy="667871"/>
          </a:xfrm>
        </p:spPr>
        <p:txBody>
          <a:bodyPr/>
          <a:lstStyle/>
          <a:p>
            <a:r>
              <a:rPr lang="en-US" sz="3200" dirty="0"/>
              <a:t>Some Issues in Training NN …</a:t>
            </a:r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5"/>
          <a:stretch/>
        </p:blipFill>
        <p:spPr bwMode="auto">
          <a:xfrm>
            <a:off x="3657600" y="6100082"/>
            <a:ext cx="2982095" cy="62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9307" name="Picture 21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64"/>
          <a:stretch/>
        </p:blipFill>
        <p:spPr bwMode="auto">
          <a:xfrm>
            <a:off x="4572000" y="4015468"/>
            <a:ext cx="285995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9758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94129"/>
            <a:ext cx="8722658" cy="591671"/>
          </a:xfrm>
        </p:spPr>
        <p:txBody>
          <a:bodyPr/>
          <a:lstStyle/>
          <a:p>
            <a:r>
              <a:rPr lang="en-US" sz="2800" dirty="0" err="1"/>
              <a:t>Overfitting</a:t>
            </a:r>
            <a:r>
              <a:rPr lang="en-US" sz="2800" dirty="0"/>
              <a:t> … (Some Issues in Training 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138</a:t>
            </a:fld>
            <a:endParaRPr lang="en-US"/>
          </a:p>
        </p:txBody>
      </p:sp>
      <p:pic>
        <p:nvPicPr>
          <p:cNvPr id="901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" y="838200"/>
            <a:ext cx="920206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6230" y="5657671"/>
            <a:ext cx="875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Panel (a) uses no weight decay, and </a:t>
            </a:r>
            <a:r>
              <a:rPr lang="en-US" dirty="0" err="1"/>
              <a:t>overfits</a:t>
            </a:r>
            <a:r>
              <a:rPr lang="en-US" dirty="0"/>
              <a:t> the training data. </a:t>
            </a:r>
          </a:p>
          <a:p>
            <a:r>
              <a:rPr lang="en-US" dirty="0"/>
              <a:t>Panel (b) uses weight decay, and achieves close to the Bayes error rate (broken purple boundary).</a:t>
            </a:r>
          </a:p>
        </p:txBody>
      </p:sp>
    </p:spTree>
    <p:extLst>
      <p:ext uri="{BB962C8B-B14F-4D97-AF65-F5344CB8AC3E}">
        <p14:creationId xmlns:p14="http://schemas.microsoft.com/office/powerpoint/2010/main" val="2015376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371600"/>
            <a:ext cx="8798858" cy="4754563"/>
          </a:xfrm>
        </p:spPr>
        <p:txBody>
          <a:bodyPr/>
          <a:lstStyle/>
          <a:p>
            <a:r>
              <a:rPr lang="en-US" u="sng" dirty="0"/>
              <a:t>Since the scaling of the inputs determines the effective scaling of the weights in the bottom layer, it can have a large effect on the quality of the final solution.</a:t>
            </a:r>
            <a:r>
              <a:rPr lang="en-US" dirty="0"/>
              <a:t> </a:t>
            </a:r>
          </a:p>
          <a:p>
            <a:r>
              <a:rPr lang="en-US" b="1" dirty="0"/>
              <a:t>At the outset it is best to standardize all inputs to have mean zero and standard deviation one</a:t>
            </a:r>
            <a:r>
              <a:rPr lang="en-US" dirty="0"/>
              <a:t>. </a:t>
            </a:r>
          </a:p>
          <a:p>
            <a:r>
              <a:rPr lang="en-US" u="sng" dirty="0"/>
              <a:t>This ensures all inputs are treated equally in the regularization process and allows one to choose a meaningful range for the random starting weights. </a:t>
            </a:r>
          </a:p>
          <a:p>
            <a:r>
              <a:rPr lang="en-US" u="sng" dirty="0"/>
              <a:t>With standardized inputs, it is typical to take random uniform weights over the range [−0.7, +0.7].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9361" y="389964"/>
            <a:ext cx="8147051" cy="591671"/>
          </a:xfrm>
        </p:spPr>
        <p:txBody>
          <a:bodyPr/>
          <a:lstStyle/>
          <a:p>
            <a:r>
              <a:rPr lang="en-US" sz="3200" dirty="0"/>
              <a:t>Scaling … (Some Issues in Training NN)</a:t>
            </a:r>
          </a:p>
        </p:txBody>
      </p:sp>
    </p:spTree>
    <p:extLst>
      <p:ext uri="{BB962C8B-B14F-4D97-AF65-F5344CB8AC3E}">
        <p14:creationId xmlns:p14="http://schemas.microsoft.com/office/powerpoint/2010/main" val="30701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dirty="0"/>
              <a:t>Activation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82" y="1143000"/>
            <a:ext cx="6538024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799" y="4981192"/>
            <a:ext cx="8839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Plot of the sigmoid function </a:t>
            </a:r>
            <a:r>
              <a:rPr lang="en-US" sz="2400" i="1" dirty="0"/>
              <a:t>σ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en-US" sz="2400" dirty="0"/>
              <a:t>) = 1/(1+exp(−</a:t>
            </a:r>
            <a:r>
              <a:rPr lang="en-US" sz="2400" i="1" dirty="0"/>
              <a:t>v</a:t>
            </a:r>
            <a:r>
              <a:rPr lang="en-US" sz="2400" dirty="0"/>
              <a:t>)) (red curve), commonly used in the hidden layer of a neural network.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σ(</a:t>
            </a:r>
            <a:r>
              <a:rPr lang="en-US" sz="2400" dirty="0" err="1"/>
              <a:t>sv</a:t>
            </a:r>
            <a:r>
              <a:rPr lang="en-US" sz="2400" dirty="0"/>
              <a:t>) for </a:t>
            </a:r>
            <a:r>
              <a:rPr lang="en-US" sz="2400" i="1" dirty="0"/>
              <a:t>s</a:t>
            </a:r>
            <a:r>
              <a:rPr lang="en-US" sz="2400" dirty="0"/>
              <a:t> = 1/2 (blue curve)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σ(</a:t>
            </a:r>
            <a:r>
              <a:rPr lang="en-US" sz="2400" dirty="0" err="1"/>
              <a:t>sv</a:t>
            </a:r>
            <a:r>
              <a:rPr lang="en-US" sz="2400" dirty="0"/>
              <a:t>) for </a:t>
            </a:r>
            <a:r>
              <a:rPr lang="en-US" sz="2400" i="1" dirty="0"/>
              <a:t>s</a:t>
            </a:r>
            <a:r>
              <a:rPr lang="en-US" sz="2400" dirty="0"/>
              <a:t> = 10 (purple curve) </a:t>
            </a:r>
          </a:p>
        </p:txBody>
      </p:sp>
    </p:spTree>
    <p:extLst>
      <p:ext uri="{BB962C8B-B14F-4D97-AF65-F5344CB8AC3E}">
        <p14:creationId xmlns:p14="http://schemas.microsoft.com/office/powerpoint/2010/main" val="199191210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3999" cy="591671"/>
          </a:xfrm>
        </p:spPr>
        <p:txBody>
          <a:bodyPr/>
          <a:lstStyle/>
          <a:p>
            <a:r>
              <a:rPr lang="en-US" sz="2800" dirty="0"/>
              <a:t>Number of Hidden Units and Layers … </a:t>
            </a:r>
            <a:br>
              <a:rPr lang="en-US" sz="2800" dirty="0"/>
            </a:br>
            <a:r>
              <a:rPr lang="en-US" sz="2800" dirty="0"/>
              <a:t>(Some Issues in Training 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43000"/>
            <a:ext cx="8722658" cy="5213350"/>
          </a:xfrm>
        </p:spPr>
        <p:txBody>
          <a:bodyPr/>
          <a:lstStyle/>
          <a:p>
            <a:r>
              <a:rPr lang="en-US" u="sng" dirty="0"/>
              <a:t>Generally speaking it is better to have too many hidden units than too few</a:t>
            </a:r>
            <a:r>
              <a:rPr lang="en-US" dirty="0"/>
              <a:t>. </a:t>
            </a:r>
          </a:p>
          <a:p>
            <a:r>
              <a:rPr lang="en-US" dirty="0"/>
              <a:t>With too few hidden units, the model might not have enough flexibility to capture the nonlinearities in the data; </a:t>
            </a:r>
          </a:p>
          <a:p>
            <a:r>
              <a:rPr lang="en-US" b="1" i="1" dirty="0"/>
              <a:t>with too many hidden units, the extra weights can be shrunk toward zero if appropriate regularization is used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r>
              <a:rPr lang="en-US" u="sng" dirty="0"/>
              <a:t>Typically the number of hidden units is somewhere in the range of 5 to 100, with the number increasing with the number of inputs and number of training cases.</a:t>
            </a:r>
            <a:r>
              <a:rPr lang="en-US" dirty="0"/>
              <a:t> </a:t>
            </a:r>
          </a:p>
          <a:p>
            <a:r>
              <a:rPr lang="en-US" b="1" i="1" dirty="0"/>
              <a:t>It is most common to put down a reasonably large number of units and train them with regularization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930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8768CD-25EB-48C2-9634-BE1AB16A9B38}"/>
              </a:ext>
            </a:extLst>
          </p:cNvPr>
          <p:cNvSpPr/>
          <p:nvPr/>
        </p:nvSpPr>
        <p:spPr>
          <a:xfrm>
            <a:off x="124385" y="762000"/>
            <a:ext cx="889523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confusion matrix</a:t>
            </a:r>
            <a:r>
              <a:rPr lang="en-US" b="1" dirty="0"/>
              <a:t>:  </a:t>
            </a:r>
            <a:r>
              <a:rPr lang="en-US" dirty="0"/>
              <a:t>Here, we make </a:t>
            </a:r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square matrix </a:t>
            </a:r>
            <a:r>
              <a:rPr lang="en-US" dirty="0"/>
              <a:t>that contains all the possible classes in both the horizontal and vertical directions and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050" dirty="0"/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dirty="0"/>
              <a:t>list the classes along the </a:t>
            </a:r>
            <a:r>
              <a:rPr lang="en-US" dirty="0">
                <a:solidFill>
                  <a:srgbClr val="FF0000"/>
                </a:solidFill>
              </a:rPr>
              <a:t>top</a:t>
            </a:r>
            <a:r>
              <a:rPr lang="en-US" dirty="0"/>
              <a:t> of a table as the </a:t>
            </a:r>
            <a:r>
              <a:rPr lang="en-US" dirty="0">
                <a:solidFill>
                  <a:srgbClr val="FF0000"/>
                </a:solidFill>
              </a:rPr>
              <a:t>predicted outputs</a:t>
            </a:r>
            <a:r>
              <a:rPr lang="en-US" dirty="0"/>
              <a:t>, and then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900" dirty="0"/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dirty="0"/>
              <a:t>down the left-hand side as the </a:t>
            </a:r>
            <a:r>
              <a:rPr lang="en-US" dirty="0">
                <a:solidFill>
                  <a:srgbClr val="FF0000"/>
                </a:solidFill>
              </a:rPr>
              <a:t>targets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Example, the element of the matrix at (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) tells us how many input patterns were put into class </a:t>
            </a:r>
            <a:r>
              <a:rPr lang="en-US" b="1" i="1" dirty="0" err="1"/>
              <a:t>i</a:t>
            </a:r>
            <a:r>
              <a:rPr lang="en-US" dirty="0"/>
              <a:t> in the targets, but class </a:t>
            </a:r>
            <a:r>
              <a:rPr lang="en-US" b="1" i="1" dirty="0"/>
              <a:t>j</a:t>
            </a:r>
            <a:r>
              <a:rPr lang="en-US" dirty="0"/>
              <a:t> by the algorithm.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Anything on the leading diagonal (the diagonal that starts at the top left of the matrix and runs down to the bottom right) is a correct answer.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that we have three classes: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baseline="-25000" dirty="0"/>
              <a:t>3</a:t>
            </a:r>
            <a:r>
              <a:rPr lang="en-US" dirty="0"/>
              <a:t>. Now we count the number of times that the output was class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when the target was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 then when the target was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, and so on until we’ve filled in the table: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C5A4A-C7F2-4395-AE26-66E7838367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379" y="5376862"/>
            <a:ext cx="17049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571D1C6-4D8B-4F04-B667-2D839B86BD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8475" y="93663"/>
            <a:ext cx="845343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Formulas for Measuring </a:t>
            </a:r>
            <a:r>
              <a:rPr lang="en-US" sz="2800" u="sng" dirty="0">
                <a:latin typeface="Calibri" pitchFamily="34" charset="0"/>
              </a:rPr>
              <a:t>C</a:t>
            </a:r>
            <a:r>
              <a:rPr kumimoji="0" 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lassification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</a:t>
            </a:r>
            <a:r>
              <a:rPr lang="en-US" sz="2800" u="sng" dirty="0">
                <a:latin typeface="Calibri" pitchFamily="34" charset="0"/>
              </a:rPr>
              <a:t>P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erformance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03391-E7D8-4722-90FC-65F0021C4582}"/>
              </a:ext>
            </a:extLst>
          </p:cNvPr>
          <p:cNvSpPr txBox="1"/>
          <p:nvPr/>
        </p:nvSpPr>
        <p:spPr>
          <a:xfrm>
            <a:off x="5867400" y="553179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Output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2209D71-22F7-41D8-9991-F8B52B12E93C}"/>
              </a:ext>
            </a:extLst>
          </p:cNvPr>
          <p:cNvSpPr/>
          <p:nvPr/>
        </p:nvSpPr>
        <p:spPr>
          <a:xfrm>
            <a:off x="5577354" y="5640259"/>
            <a:ext cx="290046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452784" cy="515471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8768CD-25EB-48C2-9634-BE1AB16A9B38}"/>
              </a:ext>
            </a:extLst>
          </p:cNvPr>
          <p:cNvSpPr/>
          <p:nvPr/>
        </p:nvSpPr>
        <p:spPr>
          <a:xfrm>
            <a:off x="124385" y="762000"/>
            <a:ext cx="889523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Accuracy metrics: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 a new test method is applied to screen people for cancer. The test results can be positive (have cancer) or negative (do not have cancer).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prediction or test results for each subject may or may not match the subject's actual status. In this context, the terminologies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u="sng" dirty="0"/>
              <a:t>True Positive (TP)</a:t>
            </a:r>
            <a:r>
              <a:rPr lang="en-US" dirty="0"/>
              <a:t> refers to the situation, where subjects having cancers are predicted to have cancer;</a:t>
            </a:r>
          </a:p>
          <a:p>
            <a:pPr lvl="1"/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u="sng" dirty="0"/>
              <a:t>True Negative (TN)</a:t>
            </a:r>
            <a:r>
              <a:rPr lang="en-US" dirty="0"/>
              <a:t> refers to the situation, where subjects do not have cancer are predicted to have no cancer;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u="sng" dirty="0"/>
              <a:t>False Positive (FP)</a:t>
            </a:r>
            <a:r>
              <a:rPr lang="en-US" dirty="0"/>
              <a:t> refers to the situation, where subjects do not have cancer but are predicted to have cancer;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u="sng" dirty="0"/>
              <a:t>False Negative (FN)</a:t>
            </a:r>
            <a:r>
              <a:rPr lang="en-US" dirty="0"/>
              <a:t> refers to the situation, where subjects have cancer but are predicted to have no cancer.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/>
              <p:nvPr/>
            </p:nvSpPr>
            <p:spPr>
              <a:xfrm>
                <a:off x="124385" y="762000"/>
                <a:ext cx="8895230" cy="5634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… Accuracy metrics: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i="1" dirty="0">
                    <a:solidFill>
                      <a:srgbClr val="060CF8"/>
                    </a:solidFill>
                  </a:rPr>
                  <a:t>Accuracy</a:t>
                </a:r>
                <a:r>
                  <a:rPr lang="en-US" dirty="0"/>
                  <a:t> is then defined as the sum of the number of true positives and true negatives divided by the total number of examples (where, # indicates ‘number of’, and TP stands for True Positive, etc.):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𝒄𝒄𝒖𝒓𝒂𝒄𝒚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𝑚𝑎𝑑𝑒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problem with accuracy is that it doesn’t tell us everything about the results, since it turns four numbers into just one. Thus, we need additional metrics: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b="1" i="1" dirty="0">
                    <a:solidFill>
                      <a:srgbClr val="060CF8"/>
                    </a:solidFill>
                  </a:rPr>
                  <a:t>Sensitivity</a:t>
                </a:r>
                <a:r>
                  <a:rPr lang="en-US" dirty="0"/>
                  <a:t> (also known as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true positive rate</a:t>
                </a:r>
                <a:r>
                  <a:rPr lang="en-US" dirty="0"/>
                  <a:t>, </a:t>
                </a:r>
                <a:r>
                  <a:rPr lang="en-US" b="1" i="1" u="sng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,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probability of detection</a:t>
                </a:r>
                <a:r>
                  <a:rPr lang="en-US" b="1" i="1" dirty="0"/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hit rate</a:t>
                </a:r>
                <a:r>
                  <a:rPr lang="en-US" dirty="0"/>
                  <a:t>) is the ratio of positive data points that are correctly predicted as positive, with respect to all positive data points.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5" y="762000"/>
                <a:ext cx="8895230" cy="5634299"/>
              </a:xfrm>
              <a:prstGeom prst="rect">
                <a:avLst/>
              </a:prstGeom>
              <a:blipFill>
                <a:blip r:embed="rId3"/>
                <a:stretch>
                  <a:fillRect l="-548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E72343-253A-48C2-AAE1-1607C7E4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3663"/>
            <a:ext cx="8453438" cy="51593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72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/>
              <p:nvPr/>
            </p:nvSpPr>
            <p:spPr>
              <a:xfrm>
                <a:off x="124385" y="762000"/>
                <a:ext cx="8895230" cy="5132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… Accuracy metrics: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r>
                  <a:rPr lang="en-US" b="1" i="1" dirty="0"/>
                  <a:t>b. </a:t>
                </a:r>
                <a:r>
                  <a:rPr lang="en-US" b="1" i="1" dirty="0">
                    <a:solidFill>
                      <a:srgbClr val="060CF8"/>
                    </a:solidFill>
                  </a:rPr>
                  <a:t>Specificity</a:t>
                </a:r>
                <a:r>
                  <a:rPr lang="en-US" dirty="0"/>
                  <a:t> (also known as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true negative rate</a:t>
                </a:r>
                <a:r>
                  <a:rPr lang="en-US" dirty="0"/>
                  <a:t>,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selectivity</a:t>
                </a:r>
                <a:r>
                  <a:rPr lang="en-US" dirty="0"/>
                  <a:t>) is the ratio of the negative data points that are correctly predicted as negative, with respect to all negative data points.</a:t>
                </a:r>
              </a:p>
              <a:p>
                <a:endParaRPr lang="en-US" dirty="0"/>
              </a:p>
              <a:p>
                <a:r>
                  <a:rPr lang="en-US" dirty="0"/>
                  <a:t>					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𝑆𝑝𝑒𝑐𝑖𝑓𝑖𝑐𝑖𝑡𝑦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r>
                  <a:rPr lang="en-US" dirty="0"/>
                  <a:t>c. </a:t>
                </a:r>
                <a:r>
                  <a:rPr lang="en-US" b="1" i="1" dirty="0">
                    <a:solidFill>
                      <a:srgbClr val="060CF8"/>
                    </a:solidFill>
                  </a:rPr>
                  <a:t>Precision</a:t>
                </a:r>
                <a:r>
                  <a:rPr lang="en-US" dirty="0"/>
                  <a:t> (also known as </a:t>
                </a:r>
                <a:r>
                  <a:rPr lang="en-US" dirty="0">
                    <a:solidFill>
                      <a:srgbClr val="C00000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positive predictive value</a:t>
                </a:r>
                <a:r>
                  <a:rPr lang="en-US" dirty="0"/>
                  <a:t>) is the number of correct positive results divided by the number of positive results predicted by the classifier. That is, precision is defined as the accuracy of the judgment.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086100" lvl="6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5" y="762000"/>
                <a:ext cx="8895230" cy="5132687"/>
              </a:xfrm>
              <a:prstGeom prst="rect">
                <a:avLst/>
              </a:prstGeom>
              <a:blipFill>
                <a:blip r:embed="rId3"/>
                <a:stretch>
                  <a:fillRect l="-548" t="-594" r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86BF9DB-B7FC-40CE-85F5-5D46B784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3663"/>
            <a:ext cx="8453438" cy="51593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83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/>
              <p:nvPr/>
            </p:nvSpPr>
            <p:spPr>
              <a:xfrm>
                <a:off x="124385" y="762000"/>
                <a:ext cx="8895230" cy="5233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… Accuracy metrics: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r>
                  <a:rPr lang="en-US" b="1" i="1" dirty="0"/>
                  <a:t>d. False positive rate</a:t>
                </a:r>
                <a:r>
                  <a:rPr lang="en-US" dirty="0"/>
                  <a:t> is the is calculated as the ratio between the number of negative events wrongly categorized as positive (false positives) and the total number of actual negative events.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𝐹𝑃𝑅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𝑠𝑝𝑒𝑐𝑖𝑓𝑖𝑐𝑖𝑡𝑦</m:t>
                    </m:r>
                  </m:oMath>
                </a14:m>
                <a:endParaRPr lang="en-US" dirty="0"/>
              </a:p>
              <a:p>
                <a:pPr marL="3086100" lvl="6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086100" lvl="6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        </a:t>
                </a:r>
                <a:r>
                  <a:rPr lang="en-US" i="1" dirty="0"/>
                  <a:t>e</a:t>
                </a:r>
                <a:r>
                  <a:rPr lang="en-US" dirty="0"/>
                  <a:t>. </a:t>
                </a:r>
                <a:r>
                  <a:rPr lang="en-US" b="1" dirty="0"/>
                  <a:t>F-measure (</a:t>
                </a:r>
                <a:r>
                  <a:rPr lang="en-US" dirty="0"/>
                  <a:t>also known as F-score): An F</a:t>
                </a:r>
                <a:r>
                  <a:rPr lang="en-US" baseline="-25000" dirty="0"/>
                  <a:t>1</a:t>
                </a:r>
                <a:r>
                  <a:rPr lang="en-US" dirty="0"/>
                  <a:t>-score is composed of precision and recall, both calculated as percentages and combined as harmonic mean to assign a single number, easy for comprehension. This is also known as F-measure or balanced F-score:</a:t>
                </a:r>
              </a:p>
              <a:p>
                <a:endParaRPr lang="en-US" dirty="0"/>
              </a:p>
              <a:p>
                <a:r>
                  <a:rPr lang="en-US" dirty="0"/>
                  <a:t>	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pPr lvl="6"/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5" y="762000"/>
                <a:ext cx="8895230" cy="5233740"/>
              </a:xfrm>
              <a:prstGeom prst="rect">
                <a:avLst/>
              </a:prstGeom>
              <a:blipFill>
                <a:blip r:embed="rId3"/>
                <a:stretch>
                  <a:fillRect l="-548" t="-582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FEE59D24-C5D9-452F-BD48-C35DE01A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3663"/>
            <a:ext cx="8453438" cy="51593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12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8768CD-25EB-48C2-9634-BE1AB16A9B38}"/>
              </a:ext>
            </a:extLst>
          </p:cNvPr>
          <p:cNvSpPr/>
          <p:nvPr/>
        </p:nvSpPr>
        <p:spPr>
          <a:xfrm>
            <a:off x="124385" y="762000"/>
            <a:ext cx="88952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The </a:t>
            </a:r>
            <a:r>
              <a:rPr lang="en-US" b="1" u="sng" dirty="0"/>
              <a:t>R</a:t>
            </a:r>
            <a:r>
              <a:rPr lang="en-US" b="1" dirty="0"/>
              <a:t>eceiver </a:t>
            </a:r>
            <a:r>
              <a:rPr lang="en-US" b="1" u="sng" dirty="0"/>
              <a:t>O</a:t>
            </a:r>
            <a:r>
              <a:rPr lang="en-US" b="1" dirty="0"/>
              <a:t>perator </a:t>
            </a:r>
            <a:r>
              <a:rPr lang="en-US" b="1" u="sng" dirty="0"/>
              <a:t>C</a:t>
            </a:r>
            <a:r>
              <a:rPr lang="en-US" b="1" dirty="0"/>
              <a:t>haracteristic (ROC) curve</a:t>
            </a:r>
            <a:r>
              <a:rPr lang="en-US" dirty="0"/>
              <a:t>: To draw ROC curve, TPR and FPR both are computed at threshold values such as (0.00, 0.02, 0.04, …., 1.00) and a graph is drawn (see Figure 1). The AUC is the area under the curve of the plot. AUC close to or equal to 1.0 indicates the best performance.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</a:t>
            </a:r>
          </a:p>
          <a:p>
            <a:pPr lvl="6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4FD61-996E-44D8-AB3C-87AFA43FBA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86" y="2054660"/>
            <a:ext cx="5047828" cy="38889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5F2BF-BE45-42A9-B8FC-E2B1E307B770}"/>
              </a:ext>
            </a:extLst>
          </p:cNvPr>
          <p:cNvSpPr/>
          <p:nvPr/>
        </p:nvSpPr>
        <p:spPr>
          <a:xfrm>
            <a:off x="202680" y="6100471"/>
            <a:ext cx="882687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An example of an ROC curve. The diagonal line represents exactly a chance, so anything above the line is better than chance, and the further from the line, the better.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D4A536-6AB5-4EDB-B1E2-5582D0D2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3663"/>
            <a:ext cx="8453438" cy="51593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64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/>
              <p:nvPr/>
            </p:nvSpPr>
            <p:spPr>
              <a:xfrm>
                <a:off x="124385" y="762000"/>
                <a:ext cx="8895230" cy="6256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Unbalanced datasets</a:t>
                </a:r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 that for the accuracy, we have implicitly assumed that there are the same number of positive and negative examples in the dataset (which is known as a balanced dataset).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this is often not true (this can potentially cause problems for the learners). In the case where it is not, we can compute the </a:t>
                </a:r>
                <a:r>
                  <a:rPr lang="en-US" b="1" i="1" dirty="0"/>
                  <a:t>balanced accuracy</a:t>
                </a:r>
                <a:r>
                  <a:rPr lang="en-US" dirty="0"/>
                  <a:t> as the sum of sensitivity and specificity divided by 2. </a:t>
                </a:r>
                <a:endParaRPr lang="en-US" sz="1600" dirty="0"/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𝐵𝑎𝑙𝑎𝑛𝑐𝑒𝑑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𝑆𝑒𝑛𝑠𝑖𝑡𝑖𝑣𝑖𝑡𝑦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𝑆𝑝𝑒𝑐𝑖𝑓𝑖𝑐𝑖𝑡𝑦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more correct measure is </a:t>
                </a:r>
                <a:r>
                  <a:rPr lang="en-US" b="1" i="1" dirty="0"/>
                  <a:t>Matthew’s Correlation Coefficient </a:t>
                </a:r>
                <a:r>
                  <a:rPr lang="en-US" b="1" dirty="0"/>
                  <a:t>(MCC)</a:t>
                </a:r>
                <a:r>
                  <a:rPr lang="en-US" dirty="0"/>
                  <a:t>, which is computed as: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𝑀𝐶𝐶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pPr lvl="6"/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5" y="762000"/>
                <a:ext cx="8895230" cy="6256585"/>
              </a:xfrm>
              <a:prstGeom prst="rect">
                <a:avLst/>
              </a:prstGeom>
              <a:blipFill>
                <a:blip r:embed="rId3"/>
                <a:stretch>
                  <a:fillRect l="-548" t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DE45CA-A6DC-4357-8B8E-DE1E148CB4F3}"/>
              </a:ext>
            </a:extLst>
          </p:cNvPr>
          <p:cNvSpPr txBox="1"/>
          <p:nvPr/>
        </p:nvSpPr>
        <p:spPr>
          <a:xfrm>
            <a:off x="7696200" y="6172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FF90CF-504F-44EE-BEF5-F76746FB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3663"/>
            <a:ext cx="8453438" cy="51593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491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400" dirty="0"/>
              <a:t>Fitting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199"/>
            <a:ext cx="8798859" cy="5883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Here, we seek values for parameters (i.e., </a:t>
            </a:r>
            <a:r>
              <a:rPr lang="en-US" dirty="0">
                <a:sym typeface="Symbol"/>
              </a:rPr>
              <a:t></a:t>
            </a:r>
            <a:r>
              <a:rPr lang="en-US" dirty="0"/>
              <a:t>) of  neural network model that make the model fit the training data well. </a:t>
            </a:r>
          </a:p>
          <a:p>
            <a:r>
              <a:rPr lang="en-US" dirty="0"/>
              <a:t>For regression, we use sum-of-squared errors as our measure of fit (error function)</a:t>
            </a:r>
          </a:p>
          <a:p>
            <a:endParaRPr lang="en-US" dirty="0"/>
          </a:p>
          <a:p>
            <a:r>
              <a:rPr lang="en-US" dirty="0"/>
              <a:t>More generally we will be using Error (E) as: </a:t>
            </a:r>
          </a:p>
          <a:p>
            <a:endParaRPr lang="en-US" dirty="0"/>
          </a:p>
          <a:p>
            <a:r>
              <a:rPr lang="en-US" dirty="0"/>
              <a:t>The generic approach to minimizing E(</a:t>
            </a:r>
            <a:r>
              <a:rPr lang="en-US" dirty="0">
                <a:sym typeface="Symbol"/>
              </a:rPr>
              <a:t></a:t>
            </a:r>
            <a:r>
              <a:rPr lang="en-US" dirty="0"/>
              <a:t>) is by </a:t>
            </a:r>
            <a:r>
              <a:rPr lang="en-US" dirty="0">
                <a:solidFill>
                  <a:srgbClr val="FF0000"/>
                </a:solidFill>
              </a:rPr>
              <a:t>gradient descent</a:t>
            </a:r>
            <a:r>
              <a:rPr lang="en-US" dirty="0"/>
              <a:t>, called back-propagation in this setting.</a:t>
            </a:r>
          </a:p>
          <a:p>
            <a:r>
              <a:rPr lang="en-US" dirty="0"/>
              <a:t>Because of the compositional form of the model, the gradient can be easily derived using the </a:t>
            </a:r>
            <a:r>
              <a:rPr lang="en-US" dirty="0">
                <a:solidFill>
                  <a:srgbClr val="FF0000"/>
                </a:solidFill>
              </a:rPr>
              <a:t>chain rule</a:t>
            </a:r>
            <a:r>
              <a:rPr lang="en-US" dirty="0"/>
              <a:t> for differentiation.</a:t>
            </a:r>
          </a:p>
          <a:p>
            <a:r>
              <a:rPr lang="en-US" dirty="0"/>
              <a:t>This can be computed by a forward and backward sweep over the network, keeping track only of quantities local to each unit.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937661"/>
              </p:ext>
            </p:extLst>
          </p:nvPr>
        </p:nvGraphicFramePr>
        <p:xfrm>
          <a:off x="3352800" y="2286000"/>
          <a:ext cx="279218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32" name="Equation" r:id="rId4" imgW="1765300" imgH="431800" progId="Equation.3">
                  <p:embed/>
                </p:oleObj>
              </mc:Choice>
              <mc:Fallback>
                <p:oleObj name="Equation" r:id="rId4" imgW="17653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279218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499202"/>
              </p:ext>
            </p:extLst>
          </p:nvPr>
        </p:nvGraphicFramePr>
        <p:xfrm>
          <a:off x="6324600" y="3276600"/>
          <a:ext cx="2438399" cy="66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33" name="Equation" r:id="rId6" imgW="1562100" imgH="431800" progId="Equation.3">
                  <p:embed/>
                </p:oleObj>
              </mc:Choice>
              <mc:Fallback>
                <p:oleObj name="Equation" r:id="rId6" imgW="1562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76600"/>
                        <a:ext cx="2438399" cy="669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86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67871"/>
          </a:xfrm>
        </p:spPr>
        <p:txBody>
          <a:bodyPr/>
          <a:lstStyle/>
          <a:p>
            <a:r>
              <a:rPr lang="en-US" u="sng" dirty="0"/>
              <a:t>Notation for 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1" y="762000"/>
            <a:ext cx="737893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641475" y="4724400"/>
            <a:ext cx="4424045" cy="381000"/>
            <a:chOff x="1641475" y="4724400"/>
            <a:chExt cx="4424045" cy="38100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2895600" y="4724400"/>
            <a:ext cx="316992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06" name="Equation" r:id="rId5" imgW="1981200" imgH="241300" progId="Equation.3">
                    <p:embed/>
                  </p:oleObj>
                </mc:Choice>
                <mc:Fallback>
                  <p:oleObj name="Equation" r:id="rId5" imgW="19812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4724400"/>
                          <a:ext cx="3169920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1475" y="4724400"/>
              <a:ext cx="12541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 (T):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944586" y="5105400"/>
            <a:ext cx="5778073" cy="646331"/>
            <a:chOff x="2944586" y="5105400"/>
            <a:chExt cx="5778073" cy="646331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944586" y="5257800"/>
            <a:ext cx="152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07" name="Equation" r:id="rId7" imgW="914400" imgH="228600" progId="Equation.3">
                    <p:embed/>
                  </p:oleObj>
                </mc:Choice>
                <mc:Fallback>
                  <p:oleObj name="Equation" r:id="rId7" imgW="914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586" y="5257800"/>
                          <a:ext cx="1524000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4724400" y="5105400"/>
              <a:ext cx="3998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Arial"/>
                  <a:cs typeface="Arial"/>
                </a:rPr>
                <a:t>σ</a:t>
              </a:r>
              <a:r>
                <a:rPr lang="en-US" dirty="0">
                  <a:latin typeface="Arial"/>
                  <a:cs typeface="Arial"/>
                </a:rPr>
                <a:t> = activation function, </a:t>
              </a:r>
            </a:p>
            <a:p>
              <a:r>
                <a:rPr lang="en-US" dirty="0">
                  <a:latin typeface="Arial"/>
                  <a:cs typeface="Arial"/>
                </a:rPr>
                <a:t>Z = output of the activation function</a:t>
              </a:r>
              <a:endParaRPr lang="en-US" dirty="0"/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586" y="5742207"/>
            <a:ext cx="5700940" cy="395186"/>
            <a:chOff x="2944586" y="5742207"/>
            <a:chExt cx="5700940" cy="395186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2944586" y="5742207"/>
            <a:ext cx="1542174" cy="385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08" name="Equation" r:id="rId9" imgW="1028254" imgH="253890" progId="Equation.3">
                    <p:embed/>
                  </p:oleObj>
                </mc:Choice>
                <mc:Fallback>
                  <p:oleObj name="Equation" r:id="rId9" imgW="1028254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586" y="5742207"/>
                          <a:ext cx="1542174" cy="3855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4800600" y="5768061"/>
              <a:ext cx="3844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sigmoid is the activation fn..</a:t>
              </a:r>
            </a:p>
          </p:txBody>
        </p:sp>
      </p:grp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944586" y="6241758"/>
          <a:ext cx="4980214" cy="40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09" name="Equation" r:id="rId11" imgW="3200400" imgH="254000" progId="Equation.3">
                  <p:embed/>
                </p:oleObj>
              </mc:Choice>
              <mc:Fallback>
                <p:oleObj name="Equation" r:id="rId11" imgW="3200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586" y="6241758"/>
                        <a:ext cx="4980214" cy="400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50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u="sng" dirty="0"/>
              <a:t>Figure for Coding Purpose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75" y="1780699"/>
            <a:ext cx="8498162" cy="386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75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dirty="0"/>
              <a:t>Formulating Back-Propagation </a:t>
            </a:r>
            <a:r>
              <a:rPr lang="en-US" sz="4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3" y="1905000"/>
            <a:ext cx="8686800" cy="242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dirty="0"/>
              <a:t>Formulating Back-Propagation </a:t>
            </a:r>
            <a:r>
              <a:rPr lang="en-US" sz="4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8475" y="1143000"/>
            <a:ext cx="8264525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back-propagation learning rule is based on gradient descent. </a:t>
            </a:r>
          </a:p>
          <a:p>
            <a:pPr marL="342900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Here, we want to minimize the error by changing the weights. </a:t>
            </a:r>
          </a:p>
          <a:p>
            <a:pPr marL="342900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weights are initialized with random values, and then they are changed in a direction that will reduce the error: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734" y="2971800"/>
            <a:ext cx="826452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overall idea of the error back-propagation will be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- to compute the discrepancy of the targeted output versus the predicted output from output node(s) first and 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- then to propagate backward to compute the discrepancy for each of the nodes in the hidden layer except the input layer. 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Question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So, why not input layer?</a:t>
            </a:r>
          </a:p>
          <a:p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Because we do not want to change the input layer.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7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972671"/>
          </a:xfrm>
        </p:spPr>
        <p:txBody>
          <a:bodyPr/>
          <a:lstStyle/>
          <a:p>
            <a:r>
              <a:rPr lang="en-US" dirty="0"/>
              <a:t>Central Idea of 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98859" cy="4953000"/>
          </a:xfrm>
        </p:spPr>
        <p:txBody>
          <a:bodyPr>
            <a:normAutofit/>
          </a:bodyPr>
          <a:lstStyle/>
          <a:p>
            <a:r>
              <a:rPr lang="en-US" dirty="0"/>
              <a:t>Here for Artificial Neural Network (ANN), we will extend our previous models for classification problem. </a:t>
            </a:r>
          </a:p>
          <a:p>
            <a:r>
              <a:rPr lang="en-US" dirty="0">
                <a:solidFill>
                  <a:srgbClr val="002060"/>
                </a:solidFill>
              </a:rPr>
              <a:t>The central idea is to extract linear combinations of the inputs as derived features, and then model the target as a nonlinear function of these features. The result is a powerful learning method, with widespread applications in many fields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We can use parametric forms of the basis functions and the parameter values are adapted during training.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most successful model of this type on the context of pattern recognition is the </a:t>
            </a:r>
            <a:r>
              <a:rPr lang="en-US" b="1" i="1" dirty="0">
                <a:solidFill>
                  <a:srgbClr val="002060"/>
                </a:solidFill>
              </a:rPr>
              <a:t>feed-forward neural network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r>
              <a:rPr lang="en-US" dirty="0"/>
              <a:t>The formulation of the ANN was inspired by the idea of mimicking the brain.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1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dirty="0"/>
              <a:t>Formulating Back-Propagation </a:t>
            </a:r>
            <a:r>
              <a:rPr lang="en-US" sz="4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First we will compute the rate of changes of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error with respect to the weight connected to the output node(s)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5" y="2133600"/>
            <a:ext cx="8345060" cy="32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dirty="0"/>
              <a:t>Formulating Back-Propagation </a:t>
            </a:r>
            <a:r>
              <a:rPr lang="en-US" sz="4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" y="1676400"/>
            <a:ext cx="868296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17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dirty="0"/>
              <a:t>Formulating Back-Propagation </a:t>
            </a:r>
            <a:r>
              <a:rPr lang="en-US" sz="4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39" y="1676400"/>
            <a:ext cx="834446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3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dirty="0"/>
              <a:t>Formulating Back-Propagation </a:t>
            </a:r>
            <a:r>
              <a:rPr lang="en-US" sz="4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570259" cy="19936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599" y="4495800"/>
            <a:ext cx="8722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Let us next compute the rate of changes of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error with respect to the weight for the hidden layer(s)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similarly.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4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dirty="0"/>
              <a:t>Formulating Back-Propagation </a:t>
            </a:r>
            <a:r>
              <a:rPr lang="en-US" sz="4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6708"/>
          <a:stretch/>
        </p:blipFill>
        <p:spPr>
          <a:xfrm>
            <a:off x="474525" y="1219200"/>
            <a:ext cx="831473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43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dirty="0"/>
              <a:t>Formulating Back-Propagation </a:t>
            </a:r>
            <a:r>
              <a:rPr lang="en-US" sz="4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008" r="13277"/>
          <a:stretch/>
        </p:blipFill>
        <p:spPr>
          <a:xfrm>
            <a:off x="425576" y="1524000"/>
            <a:ext cx="824607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9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dirty="0"/>
              <a:t>Formulating Back-Propagation </a:t>
            </a:r>
            <a:r>
              <a:rPr lang="en-US" sz="4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2" y="914400"/>
            <a:ext cx="8655135" cy="3450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538" r="40425"/>
          <a:stretch/>
        </p:blipFill>
        <p:spPr>
          <a:xfrm>
            <a:off x="381000" y="4559571"/>
            <a:ext cx="5562600" cy="1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80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dirty="0"/>
              <a:t>Formulating Back-Propagation </a:t>
            </a:r>
            <a:r>
              <a:rPr lang="en-US" sz="4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04" y="1600200"/>
            <a:ext cx="8374016" cy="35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64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u="sng" dirty="0"/>
              <a:t>Figure for Coding Purpose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75" y="1780699"/>
            <a:ext cx="8498162" cy="386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 rot="20262915">
            <a:off x="2895" y="1062391"/>
            <a:ext cx="2569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982375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dirty="0"/>
              <a:t>Formulating Back-Propagation </a:t>
            </a:r>
            <a:r>
              <a:rPr lang="en-US" sz="4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965786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Bias term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 we revisit the network Figure, we see the bias terms supply +1 to the node(s) of the next layer always. 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 we use Equation 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for the bias term at layer (L-1), we can rewrite equation 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as: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476916"/>
            <a:ext cx="8694054" cy="36952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0731" y="6349969"/>
            <a:ext cx="8530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Now, we have generated required equations to describe the back-propagation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dirty="0"/>
              <a:t>The Brain Unit: Neuron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5" y="1143000"/>
            <a:ext cx="8060344" cy="349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399" y="4953000"/>
            <a:ext cx="8798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Dendrites receive signals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Cell body, accumulating signals can spike to transmit electric nerve impulses  if the accumulation is above some threshold value.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Axon transmits the signal to the terminals (synapse). Axon is like a plastic-coated electrical wire.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86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94129"/>
            <a:ext cx="8915400" cy="820271"/>
          </a:xfrm>
        </p:spPr>
        <p:txBody>
          <a:bodyPr/>
          <a:lstStyle/>
          <a:p>
            <a:r>
              <a:rPr lang="en-US" sz="4800" dirty="0">
                <a:solidFill>
                  <a:srgbClr val="00B050"/>
                </a:solidFill>
              </a:rPr>
              <a:t>Recall</a:t>
            </a:r>
            <a:r>
              <a:rPr lang="en-US" sz="4800" dirty="0"/>
              <a:t>: </a:t>
            </a:r>
            <a:r>
              <a:rPr lang="en-US" sz="3600" dirty="0"/>
              <a:t>Forward Propagation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952" t="12329" r="25010" b="12329"/>
          <a:stretch/>
        </p:blipFill>
        <p:spPr>
          <a:xfrm>
            <a:off x="1483659" y="1187916"/>
            <a:ext cx="6400800" cy="5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37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41" y="457200"/>
            <a:ext cx="8147051" cy="609600"/>
          </a:xfrm>
        </p:spPr>
        <p:txBody>
          <a:bodyPr/>
          <a:lstStyle/>
          <a:p>
            <a:r>
              <a:rPr lang="en-US" sz="2800" b="1" dirty="0"/>
              <a:t>Algorithm 1:  Error Back-propagation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1" y="519225"/>
            <a:ext cx="8798858" cy="5959475"/>
          </a:xfrm>
        </p:spPr>
        <p:txBody>
          <a:bodyPr/>
          <a:lstStyle/>
          <a:p>
            <a:pPr lvl="0"/>
            <a:r>
              <a:rPr lang="en-US" dirty="0"/>
              <a:t>From a data point (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), apply an input vector 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 to the network and forward propagate through the network (as we computed the logistic regression) as we described in (11.5).</a:t>
            </a:r>
          </a:p>
          <a:p>
            <a:r>
              <a:rPr lang="en-US" dirty="0"/>
              <a:t>For each of the output node / unit compute the error term </a:t>
            </a:r>
          </a:p>
          <a:p>
            <a:endParaRPr lang="en-US" dirty="0"/>
          </a:p>
          <a:p>
            <a:r>
              <a:rPr lang="en-US" sz="2000" dirty="0"/>
              <a:t>For each of the hidden layer node /unit compute the error term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67562"/>
              </p:ext>
            </p:extLst>
          </p:nvPr>
        </p:nvGraphicFramePr>
        <p:xfrm>
          <a:off x="7839954" y="1828800"/>
          <a:ext cx="426783" cy="350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6" name="Equation" r:id="rId4" imgW="203024" imgH="203024" progId="Equation.3">
                  <p:embed/>
                </p:oleObj>
              </mc:Choice>
              <mc:Fallback>
                <p:oleObj name="Equation" r:id="rId4" imgW="203024" imgH="2030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954" y="1828800"/>
                        <a:ext cx="426783" cy="350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72631"/>
              </p:ext>
            </p:extLst>
          </p:nvPr>
        </p:nvGraphicFramePr>
        <p:xfrm>
          <a:off x="3113313" y="2255349"/>
          <a:ext cx="3200401" cy="43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7" name="Equation" r:id="rId6" imgW="1752600" imgH="241300" progId="Equation.3">
                  <p:embed/>
                </p:oleObj>
              </mc:Choice>
              <mc:Fallback>
                <p:oleObj name="Equation" r:id="rId6" imgW="17526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313" y="2255349"/>
                        <a:ext cx="3200401" cy="434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002055"/>
              </p:ext>
            </p:extLst>
          </p:nvPr>
        </p:nvGraphicFramePr>
        <p:xfrm>
          <a:off x="7772400" y="2947190"/>
          <a:ext cx="714646" cy="40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8" name="Equation" r:id="rId8" imgW="355320" imgH="203040" progId="Equation.3">
                  <p:embed/>
                </p:oleObj>
              </mc:Choice>
              <mc:Fallback>
                <p:oleObj name="Equation" r:id="rId8" imgW="3553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947190"/>
                        <a:ext cx="714646" cy="405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96219"/>
              </p:ext>
            </p:extLst>
          </p:nvPr>
        </p:nvGraphicFramePr>
        <p:xfrm>
          <a:off x="2626843" y="3332214"/>
          <a:ext cx="45381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9" name="Equation" r:id="rId10" imgW="2552700" imgH="431800" progId="Equation.3">
                  <p:embed/>
                </p:oleObj>
              </mc:Choice>
              <mc:Fallback>
                <p:oleObj name="Equation" r:id="rId10" imgW="25527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843" y="3332214"/>
                        <a:ext cx="4538133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032" name="Picture 16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" r="10717"/>
          <a:stretch/>
        </p:blipFill>
        <p:spPr bwMode="auto">
          <a:xfrm>
            <a:off x="1108075" y="4132314"/>
            <a:ext cx="7273925" cy="61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49" name="Picture 3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1" y="5105399"/>
            <a:ext cx="8209429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839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3200" b="1" dirty="0"/>
              <a:t>Error Back-propagation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838199"/>
            <a:ext cx="8722658" cy="5883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two-pass procedure is known as back-propagation. It has also been called the </a:t>
            </a:r>
            <a:r>
              <a:rPr lang="en-US" b="1" i="1" dirty="0"/>
              <a:t>delta rule.</a:t>
            </a:r>
          </a:p>
          <a:p>
            <a:r>
              <a:rPr lang="en-US" dirty="0"/>
              <a:t>The advantages of back-propagation are:  simple, local in nature.</a:t>
            </a:r>
          </a:p>
          <a:p>
            <a:r>
              <a:rPr lang="en-US" dirty="0"/>
              <a:t>In the back propagation algorithm, </a:t>
            </a:r>
            <a:r>
              <a:rPr lang="en-US" u="sng" dirty="0"/>
              <a:t>each hidden unit passes and receives information only to and from units that share a connection</a:t>
            </a:r>
            <a:r>
              <a:rPr lang="en-US" dirty="0"/>
              <a:t>.</a:t>
            </a:r>
          </a:p>
          <a:p>
            <a:pPr lvl="1"/>
            <a:r>
              <a:rPr lang="en-US" u="sng" dirty="0"/>
              <a:t>Hence it can be implemented efficiently on a parallel architecture computer.</a:t>
            </a:r>
          </a:p>
          <a:p>
            <a:r>
              <a:rPr lang="en-US" dirty="0"/>
              <a:t>Processing each observation one at a time, updating the gradient after each training case, and cycling through the training cases many times as it is in (11.13):                                 , </a:t>
            </a:r>
          </a:p>
          <a:p>
            <a:r>
              <a:rPr lang="en-US" dirty="0"/>
              <a:t>It can also be a </a:t>
            </a:r>
            <a:r>
              <a:rPr lang="en-US" dirty="0">
                <a:solidFill>
                  <a:srgbClr val="060CF8"/>
                </a:solidFill>
              </a:rPr>
              <a:t>batch learning</a:t>
            </a:r>
            <a:r>
              <a:rPr lang="en-US" dirty="0"/>
              <a:t>:                            ,  </a:t>
            </a:r>
          </a:p>
          <a:p>
            <a:r>
              <a:rPr lang="en-US" dirty="0"/>
              <a:t>A training </a:t>
            </a:r>
            <a:r>
              <a:rPr lang="en-US" b="1" dirty="0"/>
              <a:t>epoch</a:t>
            </a:r>
            <a:r>
              <a:rPr lang="en-US" dirty="0"/>
              <a:t> refers to one sweep through the entire training set.</a:t>
            </a:r>
            <a:endParaRPr lang="en-US" u="sng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45653"/>
              </p:ext>
            </p:extLst>
          </p:nvPr>
        </p:nvGraphicFramePr>
        <p:xfrm>
          <a:off x="4486754" y="4749800"/>
          <a:ext cx="2514601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22" name="Equation" r:id="rId4" imgW="1917700" imgH="228600" progId="Equation.3">
                  <p:embed/>
                </p:oleObj>
              </mc:Choice>
              <mc:Fallback>
                <p:oleObj name="Equation" r:id="rId4" imgW="1917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754" y="4749800"/>
                        <a:ext cx="2514601" cy="279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88604"/>
              </p:ext>
            </p:extLst>
          </p:nvPr>
        </p:nvGraphicFramePr>
        <p:xfrm>
          <a:off x="7216348" y="4791075"/>
          <a:ext cx="17240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23" name="Equation" r:id="rId6" imgW="1727200" imgH="241300" progId="Equation.3">
                  <p:embed/>
                </p:oleObj>
              </mc:Choice>
              <mc:Fallback>
                <p:oleObj name="Equation" r:id="rId6" imgW="17272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348" y="4791075"/>
                        <a:ext cx="17240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930800"/>
              </p:ext>
            </p:extLst>
          </p:nvPr>
        </p:nvGraphicFramePr>
        <p:xfrm>
          <a:off x="4539343" y="5210413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24" name="Equation" r:id="rId8" imgW="2362200" imgH="419100" progId="Equation.3">
                  <p:embed/>
                </p:oleObj>
              </mc:Choice>
              <mc:Fallback>
                <p:oleObj name="Equation" r:id="rId8" imgW="2362200" imgH="4191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343" y="5210413"/>
                        <a:ext cx="2362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425064"/>
              </p:ext>
            </p:extLst>
          </p:nvPr>
        </p:nvGraphicFramePr>
        <p:xfrm>
          <a:off x="6921046" y="5210413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25" name="Equation" r:id="rId10" imgW="2133600" imgH="419100" progId="Equation.3">
                  <p:embed/>
                </p:oleObj>
              </mc:Choice>
              <mc:Fallback>
                <p:oleObj name="Equation" r:id="rId10" imgW="2133600" imgH="4191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046" y="5210413"/>
                        <a:ext cx="2133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212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b="1" dirty="0"/>
              <a:t>Error Back-propagation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98859" cy="5181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learning rate </a:t>
            </a:r>
            <a:r>
              <a:rPr lang="en-US" dirty="0">
                <a:sym typeface="Symbol"/>
              </a:rPr>
              <a:t></a:t>
            </a:r>
            <a:r>
              <a:rPr lang="en-US" dirty="0"/>
              <a:t> for </a:t>
            </a:r>
            <a:r>
              <a:rPr lang="en-US" dirty="0">
                <a:solidFill>
                  <a:srgbClr val="060CF8"/>
                </a:solidFill>
              </a:rPr>
              <a:t>batch learning </a:t>
            </a:r>
            <a:r>
              <a:rPr lang="en-US" dirty="0"/>
              <a:t>is usually taken to be a constant, and can also be optimized by a line search that minimizes the error function at each update.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>
                <a:solidFill>
                  <a:srgbClr val="060CF8"/>
                </a:solidFill>
              </a:rPr>
              <a:t>online learning </a:t>
            </a:r>
            <a:r>
              <a:rPr lang="en-US" dirty="0">
                <a:sym typeface="Symbol"/>
              </a:rPr>
              <a:t></a:t>
            </a:r>
            <a:r>
              <a:rPr lang="en-US" dirty="0"/>
              <a:t> should decrease to zero as the iteration     </a:t>
            </a:r>
            <a:r>
              <a:rPr lang="en-US" i="1" dirty="0"/>
              <a:t>r </a:t>
            </a:r>
            <a:r>
              <a:rPr lang="en-US" dirty="0"/>
              <a:t>→ ∞.</a:t>
            </a:r>
          </a:p>
          <a:p>
            <a:pPr lvl="1"/>
            <a:r>
              <a:rPr lang="en-US" dirty="0"/>
              <a:t>(Online =&gt; </a:t>
            </a:r>
            <a:r>
              <a:rPr lang="en-US" dirty="0">
                <a:solidFill>
                  <a:srgbClr val="060CF8"/>
                </a:solidFill>
              </a:rPr>
              <a:t>online training</a:t>
            </a:r>
            <a:r>
              <a:rPr lang="en-US" dirty="0"/>
              <a:t> implies that a learning step is taken place at each </a:t>
            </a:r>
            <a:r>
              <a:rPr lang="en-US" u="sng" dirty="0"/>
              <a:t>presentation</a:t>
            </a:r>
            <a:r>
              <a:rPr lang="en-US" dirty="0"/>
              <a:t> of a randomly drawn training pattern. Online training is especially useful when the training patterns are drawn from a time-dependent environmental distribution).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6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990600"/>
          </a:xfrm>
        </p:spPr>
        <p:txBody>
          <a:bodyPr/>
          <a:lstStyle/>
          <a:p>
            <a:r>
              <a:rPr lang="en-US" dirty="0"/>
              <a:t>Program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90600"/>
            <a:ext cx="8798858" cy="536574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% ////////// </a:t>
            </a:r>
            <a:r>
              <a:rPr lang="en-US" sz="2800" dirty="0"/>
              <a:t>initialization</a:t>
            </a:r>
          </a:p>
          <a:p>
            <a:pPr lvl="1"/>
            <a:r>
              <a:rPr lang="en-US" dirty="0"/>
              <a:t>L=[2 4 4 1];   </a:t>
            </a:r>
            <a:r>
              <a:rPr lang="en-US" sz="1000" dirty="0"/>
              <a:t>% // Defining the layers: Total of 4 layers, # of nodes are 2, 4, 4, 1 respectively from input to output layer</a:t>
            </a:r>
            <a:endParaRPr lang="en-US" dirty="0"/>
          </a:p>
          <a:p>
            <a:pPr lvl="1"/>
            <a:r>
              <a:rPr lang="en-US" dirty="0"/>
              <a:t>alpha = 0.2;   </a:t>
            </a:r>
            <a:r>
              <a:rPr lang="en-US" sz="1100" dirty="0"/>
              <a:t>% //usually alpha &lt; 0, ranging from 0.1 to 1</a:t>
            </a:r>
            <a:endParaRPr lang="en-US" dirty="0"/>
          </a:p>
          <a:p>
            <a:pPr lvl="1"/>
            <a:r>
              <a:rPr lang="en-US" dirty="0" err="1"/>
              <a:t>target_mse</a:t>
            </a:r>
            <a:r>
              <a:rPr lang="en-US" dirty="0"/>
              <a:t>=0.05 </a:t>
            </a:r>
            <a:r>
              <a:rPr lang="en-US" sz="1300" dirty="0"/>
              <a:t>% // one of the exit condition</a:t>
            </a:r>
          </a:p>
          <a:p>
            <a:pPr lvl="1"/>
            <a:r>
              <a:rPr lang="en-US" dirty="0" err="1"/>
              <a:t>Max_Epoch</a:t>
            </a:r>
            <a:r>
              <a:rPr lang="en-US" dirty="0"/>
              <a:t>=2000  </a:t>
            </a:r>
            <a:r>
              <a:rPr lang="en-US" sz="1300" dirty="0"/>
              <a:t>% // one of the exit condition</a:t>
            </a:r>
            <a:endParaRPr lang="en-US" dirty="0"/>
          </a:p>
          <a:p>
            <a:pPr lvl="1"/>
            <a:r>
              <a:rPr lang="en-US" dirty="0" err="1"/>
              <a:t>Min_Error</a:t>
            </a:r>
            <a:r>
              <a:rPr lang="en-US" dirty="0"/>
              <a:t>=</a:t>
            </a:r>
            <a:r>
              <a:rPr lang="en-US" dirty="0" err="1"/>
              <a:t>Inf</a:t>
            </a:r>
            <a:endParaRPr lang="en-US" dirty="0"/>
          </a:p>
          <a:p>
            <a:pPr lvl="1"/>
            <a:r>
              <a:rPr lang="en-US" dirty="0" err="1"/>
              <a:t>Min_Error_Epoch</a:t>
            </a:r>
            <a:r>
              <a:rPr lang="en-US" dirty="0"/>
              <a:t>=-1</a:t>
            </a:r>
          </a:p>
          <a:p>
            <a:pPr lvl="1"/>
            <a:r>
              <a:rPr lang="en-US" dirty="0"/>
              <a:t>epoch=0;       </a:t>
            </a:r>
            <a:r>
              <a:rPr lang="en-US" sz="1100" dirty="0"/>
              <a:t>% // 1 epoch =&gt; One forward and backward sweep of the net for each training sample </a:t>
            </a:r>
          </a:p>
          <a:p>
            <a:pPr lvl="1"/>
            <a:r>
              <a:rPr lang="en-US" dirty="0" err="1"/>
              <a:t>mse</a:t>
            </a:r>
            <a:r>
              <a:rPr lang="en-US" dirty="0"/>
              <a:t> =</a:t>
            </a:r>
            <a:r>
              <a:rPr lang="en-US" dirty="0" err="1"/>
              <a:t>Inf</a:t>
            </a:r>
            <a:r>
              <a:rPr lang="en-US" dirty="0"/>
              <a:t>;      </a:t>
            </a:r>
            <a:r>
              <a:rPr lang="en-US" sz="1400" dirty="0"/>
              <a:t>% // initializing the Mean Squared Error with a very large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39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129"/>
            <a:ext cx="9143999" cy="896471"/>
          </a:xfrm>
        </p:spPr>
        <p:txBody>
          <a:bodyPr/>
          <a:lstStyle/>
          <a:p>
            <a:r>
              <a:rPr lang="en-US" dirty="0"/>
              <a:t>Program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0600"/>
            <a:ext cx="9143998" cy="5562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% ////////// </a:t>
            </a:r>
            <a:r>
              <a:rPr lang="en-US" sz="3200" dirty="0"/>
              <a:t>load datasets</a:t>
            </a:r>
            <a:endParaRPr lang="en-US" dirty="0"/>
          </a:p>
          <a:p>
            <a:pPr lvl="1"/>
            <a:r>
              <a:rPr lang="en-US" dirty="0"/>
              <a:t>load X.txt           </a:t>
            </a:r>
            <a:r>
              <a:rPr lang="en-US" sz="1600" dirty="0"/>
              <a:t>% // contains features: Column1: x1 (size) and Column2: x2 (age)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Nx,P</a:t>
            </a:r>
            <a:r>
              <a:rPr lang="en-US" dirty="0"/>
              <a:t>]=size(X);  </a:t>
            </a:r>
            <a:r>
              <a:rPr lang="en-US" sz="1600" dirty="0"/>
              <a:t>% // </a:t>
            </a:r>
            <a:r>
              <a:rPr lang="en-US" sz="1600" dirty="0" err="1"/>
              <a:t>Nx</a:t>
            </a:r>
            <a:r>
              <a:rPr lang="en-US" sz="1600" dirty="0"/>
              <a:t> = # of sample in X, P= # of feature in X</a:t>
            </a:r>
          </a:p>
          <a:p>
            <a:pPr lvl="1"/>
            <a:r>
              <a:rPr lang="en-US" dirty="0"/>
              <a:t>load Y.txt            </a:t>
            </a:r>
            <a:r>
              <a:rPr lang="en-US" sz="1400" dirty="0"/>
              <a:t>% // Target Output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Ny,K</a:t>
            </a:r>
            <a:r>
              <a:rPr lang="en-US" dirty="0"/>
              <a:t>]=size(Y);   </a:t>
            </a:r>
            <a:r>
              <a:rPr lang="en-US" sz="1050" dirty="0"/>
              <a:t>% // </a:t>
            </a:r>
            <a:r>
              <a:rPr lang="en-US" sz="1050" dirty="0" err="1"/>
              <a:t>Ny</a:t>
            </a:r>
            <a:r>
              <a:rPr lang="en-US" sz="1050" dirty="0"/>
              <a:t> = # of target output in Y, K= # of class for K classes when K&gt;=3 otherwise, K=1 (for Binary case)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12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486"/>
            <a:ext cx="9143999" cy="820271"/>
          </a:xfrm>
        </p:spPr>
        <p:txBody>
          <a:bodyPr/>
          <a:lstStyle/>
          <a:p>
            <a:r>
              <a:rPr lang="en-US" dirty="0"/>
              <a:t>Program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832757"/>
            <a:ext cx="8798858" cy="52934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% // You may optionally check the dimensions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% Optional: </a:t>
            </a:r>
            <a:r>
              <a:rPr lang="en-US" sz="1300" dirty="0"/>
              <a:t>Since input and output are kept in different files, it is better to verify the loaded sample size/dimensions.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Nx</a:t>
            </a:r>
            <a:r>
              <a:rPr lang="en-US" dirty="0"/>
              <a:t> ~= </a:t>
            </a:r>
            <a:r>
              <a:rPr lang="en-US" dirty="0" err="1"/>
              <a:t>Ny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     error ('The input/output sample sizes do not match');</a:t>
            </a:r>
          </a:p>
          <a:p>
            <a:pPr lvl="1"/>
            <a:r>
              <a:rPr lang="en-US" dirty="0"/>
              <a:t>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% Optional</a:t>
            </a:r>
          </a:p>
          <a:p>
            <a:pPr lvl="1"/>
            <a:r>
              <a:rPr lang="en-US" dirty="0"/>
              <a:t>if L(1) ~= P</a:t>
            </a:r>
          </a:p>
          <a:p>
            <a:pPr lvl="1"/>
            <a:r>
              <a:rPr lang="en-US" dirty="0"/>
              <a:t>       </a:t>
            </a:r>
            <a:r>
              <a:rPr lang="en-US" sz="1900" dirty="0"/>
              <a:t>error ('The number of input nodes must be equal to the size of the features') </a:t>
            </a:r>
            <a:endParaRPr lang="en-US" dirty="0"/>
          </a:p>
          <a:p>
            <a:pPr lvl="1"/>
            <a:r>
              <a:rPr lang="en-US" dirty="0"/>
              <a:t>end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% Optional</a:t>
            </a:r>
          </a:p>
          <a:p>
            <a:pPr lvl="1"/>
            <a:r>
              <a:rPr lang="en-US" dirty="0"/>
              <a:t>if L(end) ~= K</a:t>
            </a:r>
          </a:p>
          <a:p>
            <a:pPr lvl="1"/>
            <a:r>
              <a:rPr lang="en-US" dirty="0"/>
              <a:t>       error ('The number of output node should be equal to K')</a:t>
            </a:r>
          </a:p>
          <a:p>
            <a:pPr lvl="1"/>
            <a:r>
              <a:rPr lang="en-US" dirty="0"/>
              <a:t>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0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129"/>
            <a:ext cx="9143999" cy="744071"/>
          </a:xfrm>
        </p:spPr>
        <p:txBody>
          <a:bodyPr/>
          <a:lstStyle/>
          <a:p>
            <a:r>
              <a:rPr lang="en-US" dirty="0"/>
              <a:t>Program Code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38200"/>
            <a:ext cx="8951258" cy="5287963"/>
          </a:xfrm>
        </p:spPr>
        <p:txBody>
          <a:bodyPr>
            <a:normAutofit/>
          </a:bodyPr>
          <a:lstStyle/>
          <a:p>
            <a:r>
              <a:rPr lang="en-US" dirty="0"/>
              <a:t>% Allocate the matrix to present and operate the ANN</a:t>
            </a:r>
          </a:p>
          <a:p>
            <a:pPr lvl="1"/>
            <a:r>
              <a:rPr lang="en-US" sz="1800" u="sng" dirty="0"/>
              <a:t>% forming the number of Beta/weight matrix needed in between the layers</a:t>
            </a:r>
          </a:p>
          <a:p>
            <a:pPr lvl="1"/>
            <a:r>
              <a:rPr lang="en-US" dirty="0"/>
              <a:t>B=cell(length(L)-1,1); 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=1:length(L)-1       </a:t>
            </a:r>
            <a:r>
              <a:rPr lang="en-US" sz="1600" dirty="0"/>
              <a:t> % Assign uniform random values in [-0.7, 0.7] </a:t>
            </a:r>
          </a:p>
          <a:p>
            <a:pPr lvl="1"/>
            <a:r>
              <a:rPr lang="en-US" dirty="0"/>
              <a:t>      B{</a:t>
            </a:r>
            <a:r>
              <a:rPr lang="en-US" dirty="0" err="1"/>
              <a:t>i</a:t>
            </a:r>
            <a:r>
              <a:rPr lang="en-US" dirty="0"/>
              <a:t>} =[1.4.*</a:t>
            </a:r>
            <a:r>
              <a:rPr lang="en-US" b="1" dirty="0">
                <a:solidFill>
                  <a:srgbClr val="00B050"/>
                </a:solidFill>
              </a:rPr>
              <a:t>rand</a:t>
            </a:r>
            <a:r>
              <a:rPr lang="en-US" dirty="0"/>
              <a:t>(L(</a:t>
            </a:r>
            <a:r>
              <a:rPr lang="en-US" dirty="0" err="1"/>
              <a:t>i</a:t>
            </a:r>
            <a:r>
              <a:rPr lang="en-US" dirty="0"/>
              <a:t>)+1,L(i+1))-0.7];	</a:t>
            </a:r>
          </a:p>
          <a:p>
            <a:pPr lvl="1"/>
            <a:r>
              <a:rPr lang="en-US" b="1" dirty="0"/>
              <a:t>end </a:t>
            </a:r>
          </a:p>
          <a:p>
            <a:pPr lvl="1"/>
            <a:endParaRPr lang="en-US" dirty="0"/>
          </a:p>
          <a:p>
            <a:pPr lvl="1"/>
            <a:r>
              <a:rPr lang="en-US" u="sng" dirty="0"/>
              <a:t>%Let us allocate places for Term, T </a:t>
            </a:r>
          </a:p>
          <a:p>
            <a:pPr lvl="1"/>
            <a:r>
              <a:rPr lang="en-US" dirty="0"/>
              <a:t>T=cell(length(L),1);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=1:length(L)</a:t>
            </a:r>
          </a:p>
          <a:p>
            <a:pPr lvl="1"/>
            <a:r>
              <a:rPr lang="en-US" dirty="0"/>
              <a:t>	T{</a:t>
            </a:r>
            <a:r>
              <a:rPr lang="en-US" dirty="0" err="1"/>
              <a:t>i</a:t>
            </a:r>
            <a:r>
              <a:rPr lang="en-US" dirty="0"/>
              <a:t>} =ones (L(</a:t>
            </a:r>
            <a:r>
              <a:rPr lang="en-US" dirty="0" err="1"/>
              <a:t>i</a:t>
            </a:r>
            <a:r>
              <a:rPr lang="en-US" dirty="0"/>
              <a:t>),1);</a:t>
            </a:r>
          </a:p>
          <a:p>
            <a:pPr lvl="1"/>
            <a:r>
              <a:rPr lang="en-US" b="1" dirty="0"/>
              <a:t>end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5634E0-49EF-4EBA-BF27-982DF45B7585}"/>
              </a:ext>
            </a:extLst>
          </p:cNvPr>
          <p:cNvSpPr/>
          <p:nvPr/>
        </p:nvSpPr>
        <p:spPr>
          <a:xfrm>
            <a:off x="5346035" y="3328765"/>
            <a:ext cx="1268361" cy="671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3468B-1A20-4595-A45E-A6FED8376C25}"/>
              </a:ext>
            </a:extLst>
          </p:cNvPr>
          <p:cNvSpPr/>
          <p:nvPr/>
        </p:nvSpPr>
        <p:spPr>
          <a:xfrm>
            <a:off x="6614396" y="3429000"/>
            <a:ext cx="2057400" cy="96981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0.66721   0.56750</a:t>
            </a:r>
            <a:endParaRPr lang="en-US" sz="105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0.51195   0.17222</a:t>
            </a:r>
            <a:endParaRPr lang="en-US" sz="105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0.19843   0.20340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27C5EB-8679-4D7F-B314-A1EA665F44BB}"/>
              </a:ext>
            </a:extLst>
          </p:cNvPr>
          <p:cNvCxnSpPr>
            <a:cxnSpLocks/>
          </p:cNvCxnSpPr>
          <p:nvPr/>
        </p:nvCxnSpPr>
        <p:spPr>
          <a:xfrm>
            <a:off x="2924965" y="3131322"/>
            <a:ext cx="2490775" cy="53340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129"/>
            <a:ext cx="9143999" cy="896471"/>
          </a:xfrm>
        </p:spPr>
        <p:txBody>
          <a:bodyPr/>
          <a:lstStyle/>
          <a:p>
            <a:r>
              <a:rPr lang="en-US" dirty="0"/>
              <a:t>Program Code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90600"/>
            <a:ext cx="8798858" cy="5638800"/>
          </a:xfrm>
        </p:spPr>
        <p:txBody>
          <a:bodyPr/>
          <a:lstStyle/>
          <a:p>
            <a:r>
              <a:rPr lang="en-US" u="sng" dirty="0"/>
              <a:t>%Let us allocate places for activation, i.e., Z</a:t>
            </a:r>
          </a:p>
          <a:p>
            <a:pPr lvl="1"/>
            <a:r>
              <a:rPr lang="en-US" dirty="0"/>
              <a:t>Z=cell(length(L),1);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=1:length(L)-1</a:t>
            </a:r>
          </a:p>
          <a:p>
            <a:pPr lvl="1"/>
            <a:r>
              <a:rPr lang="en-US" dirty="0"/>
              <a:t>       Z{</a:t>
            </a:r>
            <a:r>
              <a:rPr lang="en-US" dirty="0" err="1"/>
              <a:t>i</a:t>
            </a:r>
            <a:r>
              <a:rPr lang="en-US" dirty="0"/>
              <a:t>} =zeros (L(</a:t>
            </a:r>
            <a:r>
              <a:rPr lang="en-US" dirty="0" err="1"/>
              <a:t>i</a:t>
            </a:r>
            <a:r>
              <a:rPr lang="en-US" dirty="0"/>
              <a:t>)+1,1); </a:t>
            </a:r>
            <a:r>
              <a:rPr lang="en-US" sz="1050" dirty="0"/>
              <a:t>% it does not matter how do we initialize (with '0' or '1', or whatever,) this is fine!</a:t>
            </a:r>
            <a:endParaRPr lang="en-US" dirty="0"/>
          </a:p>
          <a:p>
            <a:pPr lvl="1"/>
            <a:r>
              <a:rPr lang="en-US" b="1" dirty="0"/>
              <a:t>end</a:t>
            </a:r>
          </a:p>
          <a:p>
            <a:pPr lvl="1"/>
            <a:r>
              <a:rPr lang="en-US" dirty="0"/>
              <a:t>Z{end} =zeros (L(end),1);  </a:t>
            </a:r>
            <a:r>
              <a:rPr lang="en-US" sz="1800" dirty="0"/>
              <a:t>% at the final layer there is no Bias unit</a:t>
            </a:r>
          </a:p>
          <a:p>
            <a:pPr lvl="1"/>
            <a:endParaRPr lang="en-US" sz="1800" dirty="0"/>
          </a:p>
          <a:p>
            <a:r>
              <a:rPr lang="en-US" u="sng" dirty="0"/>
              <a:t>%Let us allocate places for error term delta, d</a:t>
            </a:r>
          </a:p>
          <a:p>
            <a:pPr lvl="1"/>
            <a:r>
              <a:rPr lang="en-US" sz="1800" dirty="0"/>
              <a:t>d=cell(length(L),1);</a:t>
            </a:r>
          </a:p>
          <a:p>
            <a:pPr lvl="1"/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=1:length(L)</a:t>
            </a:r>
          </a:p>
          <a:p>
            <a:pPr lvl="1"/>
            <a:r>
              <a:rPr lang="en-US" sz="1800" dirty="0"/>
              <a:t>	d{</a:t>
            </a:r>
            <a:r>
              <a:rPr lang="en-US" sz="1800" dirty="0" err="1"/>
              <a:t>i</a:t>
            </a:r>
            <a:r>
              <a:rPr lang="en-US" sz="1800" dirty="0"/>
              <a:t>} =zeros (L(</a:t>
            </a:r>
            <a:r>
              <a:rPr lang="en-US" sz="1800" dirty="0" err="1"/>
              <a:t>i</a:t>
            </a:r>
            <a:r>
              <a:rPr lang="en-US" sz="1800" dirty="0"/>
              <a:t>),1);</a:t>
            </a:r>
          </a:p>
          <a:p>
            <a:pPr lvl="1"/>
            <a:r>
              <a:rPr lang="en-US" sz="1800" b="1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2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8815"/>
            <a:ext cx="8798858" cy="744071"/>
          </a:xfrm>
        </p:spPr>
        <p:txBody>
          <a:bodyPr/>
          <a:lstStyle/>
          <a:p>
            <a:r>
              <a:rPr lang="en-US" dirty="0"/>
              <a:t>Program Code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199"/>
            <a:ext cx="8991599" cy="6019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b="1" u="sng" dirty="0">
                <a:solidFill>
                  <a:srgbClr val="002060"/>
                </a:solidFill>
              </a:rPr>
              <a:t>Main part of the program</a:t>
            </a:r>
            <a:endParaRPr lang="en-US" sz="1800" b="1" u="sng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B000B0"/>
                </a:solidFill>
              </a:rPr>
              <a:t>while</a:t>
            </a:r>
            <a:r>
              <a:rPr lang="en-US" dirty="0">
                <a:solidFill>
                  <a:srgbClr val="B000B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mse</a:t>
            </a:r>
            <a:r>
              <a:rPr lang="en-US" dirty="0"/>
              <a:t> &gt; </a:t>
            </a:r>
            <a:r>
              <a:rPr lang="en-US" dirty="0" err="1"/>
              <a:t>target_mse</a:t>
            </a:r>
            <a:r>
              <a:rPr lang="en-US" dirty="0"/>
              <a:t>) &amp;&amp; (epoch &lt; </a:t>
            </a:r>
            <a:r>
              <a:rPr lang="en-US" dirty="0" err="1"/>
              <a:t>Max_Epoch</a:t>
            </a:r>
            <a:r>
              <a:rPr lang="en-US" sz="1800" dirty="0"/>
              <a:t>)</a:t>
            </a:r>
            <a:r>
              <a:rPr lang="en-US" sz="900" dirty="0"/>
              <a:t>   % outer loop with exit conditions</a:t>
            </a:r>
          </a:p>
          <a:p>
            <a:pPr lvl="1"/>
            <a:r>
              <a:rPr lang="en-US" sz="1800" dirty="0" err="1"/>
              <a:t>CSqErr</a:t>
            </a:r>
            <a:r>
              <a:rPr lang="en-US" sz="1800" dirty="0"/>
              <a:t>=0;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for j=1:Nx </a:t>
            </a:r>
            <a:r>
              <a:rPr lang="en-US" sz="1800" dirty="0"/>
              <a:t>		    % // for loop #1		</a:t>
            </a:r>
          </a:p>
          <a:p>
            <a:pPr lvl="1"/>
            <a:r>
              <a:rPr lang="en-US" sz="1800" dirty="0"/>
              <a:t>      Z{1} = [X(j,:) 1]';   % // Load Inputs with bias=1</a:t>
            </a:r>
          </a:p>
          <a:p>
            <a:pPr lvl="1"/>
            <a:r>
              <a:rPr lang="en-US" sz="1800" dirty="0"/>
              <a:t>      </a:t>
            </a:r>
            <a:r>
              <a:rPr lang="en-US" sz="1800" dirty="0" err="1"/>
              <a:t>Yk</a:t>
            </a:r>
            <a:r>
              <a:rPr lang="en-US" sz="1800" dirty="0"/>
              <a:t>   = Y(j,:)'; 	    % // Load Corresponding Desired or Target output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% forward propagation 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… … … … … … … </a:t>
            </a:r>
          </a:p>
          <a:p>
            <a:pPr lvl="1"/>
            <a:r>
              <a:rPr lang="en-US" sz="1600" dirty="0" err="1"/>
              <a:t>CSqErr</a:t>
            </a:r>
            <a:r>
              <a:rPr lang="en-US" sz="1600" dirty="0"/>
              <a:t>= </a:t>
            </a:r>
            <a:r>
              <a:rPr lang="en-US" sz="1600" dirty="0" err="1"/>
              <a:t>CSqErr+sum</a:t>
            </a:r>
            <a:r>
              <a:rPr lang="en-US" sz="1600" dirty="0"/>
              <a:t>((</a:t>
            </a:r>
            <a:r>
              <a:rPr lang="en-US" sz="1600" dirty="0" err="1"/>
              <a:t>Yk</a:t>
            </a:r>
            <a:r>
              <a:rPr lang="en-US" sz="1600" dirty="0"/>
              <a:t>-Z{end}).^2);</a:t>
            </a:r>
          </a:p>
          <a:p>
            <a:pPr lvl="1"/>
            <a:r>
              <a:rPr lang="en-US" sz="1600" dirty="0"/>
              <a:t>% back propagation</a:t>
            </a:r>
          </a:p>
          <a:p>
            <a:pPr lvl="2"/>
            <a:r>
              <a:rPr lang="en-US" sz="1400" dirty="0"/>
              <a:t>Compute error term delta backward</a:t>
            </a:r>
          </a:p>
          <a:p>
            <a:pPr lvl="3"/>
            <a:r>
              <a:rPr 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… … … … … … …</a:t>
            </a:r>
            <a:endParaRPr lang="en-US" sz="1400" dirty="0"/>
          </a:p>
          <a:p>
            <a:pPr lvl="2"/>
            <a:r>
              <a:rPr lang="en-US" sz="1400" dirty="0"/>
              <a:t>Update the weight / parameter (B) of the network</a:t>
            </a:r>
          </a:p>
          <a:p>
            <a:pPr lvl="3"/>
            <a:r>
              <a:rPr 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… … … … … … …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end</a:t>
            </a:r>
            <a:r>
              <a:rPr lang="en-US" sz="1600" dirty="0"/>
              <a:t>   % for loop #1</a:t>
            </a:r>
          </a:p>
          <a:p>
            <a:r>
              <a:rPr lang="en-US" sz="1800" b="1" dirty="0">
                <a:solidFill>
                  <a:srgbClr val="B000B0"/>
                </a:solidFill>
              </a:rPr>
              <a:t>end</a:t>
            </a:r>
            <a:r>
              <a:rPr lang="en-US" sz="1800" dirty="0"/>
              <a:t>  % while end</a:t>
            </a:r>
          </a:p>
          <a:p>
            <a:pPr lvl="2"/>
            <a:endParaRPr lang="en-US" sz="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711" y="202986"/>
            <a:ext cx="8147051" cy="591671"/>
          </a:xfrm>
        </p:spPr>
        <p:txBody>
          <a:bodyPr/>
          <a:lstStyle/>
          <a:p>
            <a:r>
              <a:rPr lang="en-US" sz="4000" b="1" dirty="0"/>
              <a:t>Given: Cancer Dataset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99128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91"/>
          <a:stretch/>
        </p:blipFill>
        <p:spPr bwMode="auto">
          <a:xfrm>
            <a:off x="498475" y="4757057"/>
            <a:ext cx="529045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5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94129"/>
            <a:ext cx="8798858" cy="667871"/>
          </a:xfrm>
        </p:spPr>
        <p:txBody>
          <a:bodyPr/>
          <a:lstStyle/>
          <a:p>
            <a:r>
              <a:rPr lang="en-US" dirty="0"/>
              <a:t>Program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638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% </a:t>
            </a:r>
            <a:r>
              <a:rPr lang="en-US" u="sng" dirty="0"/>
              <a:t>forward propagation </a:t>
            </a:r>
            <a:r>
              <a:rPr lang="en-US" dirty="0"/>
              <a:t>    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=1:length(L)-1</a:t>
            </a:r>
          </a:p>
          <a:p>
            <a:pPr lvl="1"/>
            <a:r>
              <a:rPr lang="en-US" dirty="0"/>
              <a:t>       T{i+1} = B{</a:t>
            </a:r>
            <a:r>
              <a:rPr lang="en-US" dirty="0" err="1"/>
              <a:t>i</a:t>
            </a:r>
            <a:r>
              <a:rPr lang="en-US" dirty="0"/>
              <a:t>}' * Z{</a:t>
            </a:r>
            <a:r>
              <a:rPr lang="en-US" dirty="0" err="1"/>
              <a:t>i</a:t>
            </a:r>
            <a:r>
              <a:rPr lang="en-US" dirty="0"/>
              <a:t>};            </a:t>
            </a:r>
          </a:p>
          <a:p>
            <a:pPr lvl="1"/>
            <a:r>
              <a:rPr lang="en-US" dirty="0"/>
              <a:t>             if (i+1)&lt;length(L)</a:t>
            </a:r>
          </a:p>
          <a:p>
            <a:pPr lvl="1"/>
            <a:r>
              <a:rPr lang="en-US" dirty="0"/>
              <a:t>               Z{i+1}=[(1./(1+exp(-T{i+1}))) ;1];</a:t>
            </a:r>
          </a:p>
          <a:p>
            <a:pPr lvl="1"/>
            <a:r>
              <a:rPr lang="en-US" dirty="0"/>
              <a:t>             else  </a:t>
            </a:r>
          </a:p>
          <a:p>
            <a:pPr lvl="1"/>
            <a:r>
              <a:rPr lang="en-US" dirty="0"/>
              <a:t>               Z{i+1}=(1./(1+exp(-T{i+1}))); </a:t>
            </a:r>
          </a:p>
          <a:p>
            <a:pPr lvl="1"/>
            <a:r>
              <a:rPr lang="en-US" dirty="0"/>
              <a:t>             end </a:t>
            </a:r>
          </a:p>
          <a:p>
            <a:pPr lvl="1"/>
            <a:r>
              <a:rPr lang="en-US" b="1" dirty="0"/>
              <a:t>end </a:t>
            </a:r>
            <a:r>
              <a:rPr lang="en-US" dirty="0"/>
              <a:t> % // end of forward propagation</a:t>
            </a:r>
          </a:p>
          <a:p>
            <a:pPr lvl="1"/>
            <a:r>
              <a:rPr lang="en-US" dirty="0" err="1"/>
              <a:t>CSqErr</a:t>
            </a:r>
            <a:r>
              <a:rPr lang="en-US" dirty="0"/>
              <a:t>= </a:t>
            </a:r>
            <a:r>
              <a:rPr lang="en-US" dirty="0" err="1"/>
              <a:t>CSqErr+sum</a:t>
            </a:r>
            <a:r>
              <a:rPr lang="en-US" dirty="0"/>
              <a:t>((</a:t>
            </a:r>
            <a:r>
              <a:rPr lang="en-US" dirty="0" err="1"/>
              <a:t>Yk</a:t>
            </a:r>
            <a:r>
              <a:rPr lang="en-US" dirty="0"/>
              <a:t>-Z{end}).^2);  </a:t>
            </a:r>
            <a:r>
              <a:rPr lang="en-US" sz="1100" dirty="0"/>
              <a:t>% // collect sample wise Cumulative </a:t>
            </a:r>
            <a:r>
              <a:rPr lang="en-US" sz="1100" dirty="0" err="1"/>
              <a:t>Sq</a:t>
            </a:r>
            <a:r>
              <a:rPr lang="en-US" sz="1100" dirty="0"/>
              <a:t> Err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820271"/>
          </a:xfrm>
        </p:spPr>
        <p:txBody>
          <a:bodyPr/>
          <a:lstStyle/>
          <a:p>
            <a:r>
              <a:rPr lang="en-US" sz="4000" dirty="0"/>
              <a:t>Program Code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599" cy="5562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% // delta error term for the output layer</a:t>
            </a:r>
          </a:p>
          <a:p>
            <a:pPr lvl="1"/>
            <a:r>
              <a:rPr lang="en-US" sz="1800" dirty="0"/>
              <a:t>d{end}=(Z{end}-</a:t>
            </a:r>
            <a:r>
              <a:rPr lang="en-US" sz="1800" dirty="0" err="1"/>
              <a:t>Yk</a:t>
            </a:r>
            <a:r>
              <a:rPr lang="en-US" sz="1800" dirty="0"/>
              <a:t>).*Z{end}.*(1-Z{end});</a:t>
            </a:r>
            <a:r>
              <a:rPr lang="en-US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// For batch processing you need to take extra care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2000" b="1" dirty="0"/>
              <a:t>% //compute the error term for all the hidden layer (and skip the input layer).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=length(L)-1:-1:2 </a:t>
            </a:r>
          </a:p>
          <a:p>
            <a:pPr lvl="1"/>
            <a:r>
              <a:rPr lang="en-US" dirty="0"/>
              <a:t>             </a:t>
            </a:r>
            <a:r>
              <a:rPr lang="en-US" sz="1800" dirty="0"/>
              <a:t>d{</a:t>
            </a:r>
            <a:r>
              <a:rPr lang="en-US" sz="1800" dirty="0" err="1"/>
              <a:t>i</a:t>
            </a:r>
            <a:r>
              <a:rPr lang="en-US" sz="1800" dirty="0"/>
              <a:t>}=Z{</a:t>
            </a:r>
            <a:r>
              <a:rPr lang="en-US" sz="1800" dirty="0" err="1"/>
              <a:t>i</a:t>
            </a:r>
            <a:r>
              <a:rPr lang="en-US" sz="1800" dirty="0"/>
              <a:t>}(1:end-1).*(1-Z{</a:t>
            </a:r>
            <a:r>
              <a:rPr lang="en-US" sz="1800" dirty="0" err="1"/>
              <a:t>i</a:t>
            </a:r>
            <a:r>
              <a:rPr lang="en-US" sz="1800" dirty="0"/>
              <a:t>}(1:end-1)).*sum((d{i+1}'.*B{</a:t>
            </a:r>
            <a:r>
              <a:rPr lang="en-US" sz="1800" dirty="0" err="1"/>
              <a:t>i</a:t>
            </a:r>
            <a:r>
              <a:rPr lang="en-US" sz="1800" dirty="0"/>
              <a:t>}(1:end-1,:)),2);</a:t>
            </a:r>
          </a:p>
          <a:p>
            <a:pPr lvl="1"/>
            <a:r>
              <a:rPr lang="en-US" sz="1800" dirty="0"/>
              <a:t>                      % //sum(A,2) =&gt; row wise sum</a:t>
            </a:r>
          </a:p>
          <a:p>
            <a:pPr lvl="1"/>
            <a:r>
              <a:rPr lang="en-US" b="1" dirty="0"/>
              <a:t>end</a:t>
            </a:r>
            <a:r>
              <a:rPr lang="en-US" dirty="0"/>
              <a:t> </a:t>
            </a:r>
          </a:p>
          <a:p>
            <a:r>
              <a:rPr lang="en-US" b="1" dirty="0"/>
              <a:t>% Now we will update the parameters / weights</a:t>
            </a:r>
          </a:p>
          <a:p>
            <a:pPr lvl="1"/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=1:length(L)-1 </a:t>
            </a:r>
          </a:p>
          <a:p>
            <a:pPr lvl="1"/>
            <a:r>
              <a:rPr lang="en-US" sz="1800" dirty="0"/>
              <a:t>          B{</a:t>
            </a:r>
            <a:r>
              <a:rPr lang="en-US" sz="1800" dirty="0" err="1"/>
              <a:t>i</a:t>
            </a:r>
            <a:r>
              <a:rPr lang="en-US" sz="1800" dirty="0"/>
              <a:t>}(1:end-1,:)=B{</a:t>
            </a:r>
            <a:r>
              <a:rPr lang="en-US" sz="1800" dirty="0" err="1"/>
              <a:t>i</a:t>
            </a:r>
            <a:r>
              <a:rPr lang="en-US" sz="1800" dirty="0"/>
              <a:t>}(1:end-1,:)-alpha.*(Z{</a:t>
            </a:r>
            <a:r>
              <a:rPr lang="en-US" sz="1800" dirty="0" err="1"/>
              <a:t>i</a:t>
            </a:r>
            <a:r>
              <a:rPr lang="en-US" sz="1800" dirty="0"/>
              <a:t>}(1:end-1)*d{i+1}'); </a:t>
            </a:r>
          </a:p>
          <a:p>
            <a:pPr lvl="1"/>
            <a:r>
              <a:rPr lang="en-US" sz="1800" dirty="0"/>
              <a:t>          B{</a:t>
            </a:r>
            <a:r>
              <a:rPr lang="en-US" sz="1800" dirty="0" err="1"/>
              <a:t>i</a:t>
            </a:r>
            <a:r>
              <a:rPr lang="en-US" sz="1800" dirty="0"/>
              <a:t>}(end,:)=B{</a:t>
            </a:r>
            <a:r>
              <a:rPr lang="en-US" sz="1800" dirty="0" err="1"/>
              <a:t>i</a:t>
            </a:r>
            <a:r>
              <a:rPr lang="en-US" sz="1800" dirty="0"/>
              <a:t>}(end,:)-alpha.*d{i+1}';  		</a:t>
            </a:r>
          </a:p>
          <a:p>
            <a:pPr lvl="1"/>
            <a:r>
              <a:rPr lang="en-US" sz="1800" b="1" dirty="0"/>
              <a:t>end</a:t>
            </a:r>
            <a:r>
              <a:rPr lang="en-US" sz="1800" dirty="0"/>
              <a:t> </a:t>
            </a:r>
          </a:p>
          <a:p>
            <a:r>
              <a:rPr lang="en-US" b="1" dirty="0"/>
              <a:t>end</a:t>
            </a:r>
            <a:r>
              <a:rPr lang="en-US" dirty="0"/>
              <a:t> % loop ends for N sample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24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3115"/>
            <a:ext cx="8798858" cy="591671"/>
          </a:xfrm>
        </p:spPr>
        <p:txBody>
          <a:bodyPr/>
          <a:lstStyle/>
          <a:p>
            <a:r>
              <a:rPr lang="en-US" dirty="0"/>
              <a:t>Program Code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838200"/>
            <a:ext cx="8798858" cy="5638800"/>
          </a:xfrm>
        </p:spPr>
        <p:txBody>
          <a:bodyPr/>
          <a:lstStyle/>
          <a:p>
            <a:pPr lvl="1"/>
            <a:r>
              <a:rPr lang="en-US" dirty="0" err="1"/>
              <a:t>CSqErr</a:t>
            </a:r>
            <a:r>
              <a:rPr lang="en-US" dirty="0"/>
              <a:t>= (</a:t>
            </a:r>
            <a:r>
              <a:rPr lang="en-US" dirty="0" err="1"/>
              <a:t>CSqErr</a:t>
            </a:r>
            <a:r>
              <a:rPr lang="en-US" dirty="0"/>
              <a:t>) /(</a:t>
            </a:r>
            <a:r>
              <a:rPr lang="en-US" dirty="0" err="1"/>
              <a:t>Nx</a:t>
            </a:r>
            <a:r>
              <a:rPr lang="en-US" dirty="0"/>
              <a:t>);        </a:t>
            </a:r>
            <a:r>
              <a:rPr lang="en-US" sz="1400" dirty="0"/>
              <a:t>% //Average error of N sample after an epoch </a:t>
            </a:r>
          </a:p>
          <a:p>
            <a:pPr lvl="1"/>
            <a:r>
              <a:rPr lang="en-US" dirty="0" err="1"/>
              <a:t>mse</a:t>
            </a:r>
            <a:r>
              <a:rPr lang="en-US" dirty="0"/>
              <a:t>=</a:t>
            </a:r>
            <a:r>
              <a:rPr lang="en-US" dirty="0" err="1"/>
              <a:t>CSqErr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epoch  = epoch+1</a:t>
            </a:r>
          </a:p>
          <a:p>
            <a:pPr lvl="1"/>
            <a:r>
              <a:rPr lang="en-US" dirty="0"/>
              <a:t>    </a:t>
            </a:r>
          </a:p>
          <a:p>
            <a:pPr lvl="1"/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mse</a:t>
            </a:r>
            <a:r>
              <a:rPr lang="en-US" dirty="0"/>
              <a:t> &lt; </a:t>
            </a:r>
            <a:r>
              <a:rPr lang="en-US" dirty="0" err="1"/>
              <a:t>Min_Error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Min_Error</a:t>
            </a:r>
            <a:r>
              <a:rPr lang="en-US" dirty="0"/>
              <a:t>=</a:t>
            </a:r>
            <a:r>
              <a:rPr lang="en-US" dirty="0" err="1"/>
              <a:t>mse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Min_Error_Epoch</a:t>
            </a:r>
            <a:r>
              <a:rPr lang="en-US" dirty="0"/>
              <a:t>=epoch;</a:t>
            </a:r>
          </a:p>
          <a:p>
            <a:pPr lvl="1"/>
            <a:r>
              <a:rPr lang="en-US" dirty="0"/>
              <a:t>   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r>
              <a:rPr lang="en-US" dirty="0"/>
              <a:t>end % //</a:t>
            </a:r>
            <a:r>
              <a:rPr lang="en-US" dirty="0" err="1"/>
              <a:t>while_end</a:t>
            </a:r>
            <a:endParaRPr lang="en-US" dirty="0"/>
          </a:p>
          <a:p>
            <a:r>
              <a:rPr lang="en-US" dirty="0"/>
              <a:t>%//////////////////// </a:t>
            </a:r>
            <a:r>
              <a:rPr lang="en-US" u="sng" dirty="0"/>
              <a:t>Transition from Training to Testing </a:t>
            </a:r>
            <a:r>
              <a:rPr lang="en-US" dirty="0"/>
              <a:t>///////////////</a:t>
            </a:r>
          </a:p>
          <a:p>
            <a:r>
              <a:rPr lang="en-US" dirty="0"/>
              <a:t>Now you should save:</a:t>
            </a:r>
          </a:p>
          <a:p>
            <a:pPr lvl="1"/>
            <a:r>
              <a:rPr lang="en-US" dirty="0"/>
              <a:t>Save: </a:t>
            </a:r>
            <a:r>
              <a:rPr lang="en-US" b="1" dirty="0"/>
              <a:t>L = [2 4 4 1]</a:t>
            </a:r>
            <a:r>
              <a:rPr lang="en-US" dirty="0"/>
              <a:t>   or, whatever structure you used for ANN</a:t>
            </a:r>
          </a:p>
          <a:p>
            <a:pPr lvl="1"/>
            <a:r>
              <a:rPr lang="en-US" dirty="0"/>
              <a:t>Save: </a:t>
            </a:r>
            <a:r>
              <a:rPr lang="en-US" b="1" dirty="0"/>
              <a:t>the best B found</a:t>
            </a:r>
            <a:r>
              <a:rPr lang="en-US" dirty="0"/>
              <a:t> % this will be used for prediction or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6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94129"/>
            <a:ext cx="8722658" cy="820271"/>
          </a:xfrm>
        </p:spPr>
        <p:txBody>
          <a:bodyPr/>
          <a:lstStyle/>
          <a:p>
            <a:r>
              <a:rPr lang="en-US" dirty="0"/>
              <a:t>Program Code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14399"/>
            <a:ext cx="8722658" cy="580707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% ///////	 Test section</a:t>
            </a:r>
          </a:p>
          <a:p>
            <a:pPr lvl="1"/>
            <a:r>
              <a:rPr lang="en-US" dirty="0"/>
              <a:t>Here we basically load </a:t>
            </a:r>
            <a:r>
              <a:rPr lang="en-US" b="1" dirty="0"/>
              <a:t>B</a:t>
            </a:r>
            <a:r>
              <a:rPr lang="en-US" dirty="0"/>
              <a:t>’s saved values for the network </a:t>
            </a:r>
          </a:p>
          <a:p>
            <a:pPr lvl="1"/>
            <a:r>
              <a:rPr lang="en-US" dirty="0"/>
              <a:t>and run forward propagation for the query data: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X=[0.5 0.3; 5 4]    % test these two-points</a:t>
            </a:r>
          </a:p>
          <a:p>
            <a:pPr lvl="1"/>
            <a:r>
              <a:rPr lang="en-US" dirty="0"/>
              <a:t>for j=1:2</a:t>
            </a:r>
          </a:p>
          <a:p>
            <a:pPr lvl="2"/>
            <a:r>
              <a:rPr lang="en-US" dirty="0"/>
              <a:t>Z{1} = [X(j,:) 1]';</a:t>
            </a:r>
          </a:p>
          <a:p>
            <a:pPr lvl="2"/>
            <a:r>
              <a:rPr lang="en-US" b="1" u="sng" dirty="0"/>
              <a:t>% // forward propagation 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=1:length(L)-1</a:t>
            </a:r>
          </a:p>
          <a:p>
            <a:pPr lvl="2"/>
            <a:r>
              <a:rPr lang="en-US" dirty="0"/>
              <a:t>       	   	  T{i+1} = B{</a:t>
            </a:r>
            <a:r>
              <a:rPr lang="en-US" dirty="0" err="1"/>
              <a:t>i</a:t>
            </a:r>
            <a:r>
              <a:rPr lang="en-US" dirty="0"/>
              <a:t>}' * Z{</a:t>
            </a:r>
            <a:r>
              <a:rPr lang="en-US" dirty="0" err="1"/>
              <a:t>i</a:t>
            </a:r>
            <a:r>
              <a:rPr lang="en-US" dirty="0"/>
              <a:t>};</a:t>
            </a:r>
          </a:p>
          <a:p>
            <a:pPr lvl="2"/>
            <a:r>
              <a:rPr lang="en-US" dirty="0"/>
              <a:t>            </a:t>
            </a:r>
          </a:p>
          <a:p>
            <a:pPr lvl="2"/>
            <a:r>
              <a:rPr lang="en-US" dirty="0"/>
              <a:t>             if (i+1)&lt;length(L)</a:t>
            </a:r>
          </a:p>
          <a:p>
            <a:pPr lvl="2"/>
            <a:r>
              <a:rPr lang="en-US" dirty="0"/>
              <a:t>               Z{i+1}=[(1./(1+exp(-T{i+1}))) ;1];</a:t>
            </a:r>
          </a:p>
          <a:p>
            <a:pPr lvl="2"/>
            <a:r>
              <a:rPr lang="en-US" dirty="0"/>
              <a:t>             else  </a:t>
            </a:r>
          </a:p>
          <a:p>
            <a:pPr lvl="2"/>
            <a:r>
              <a:rPr lang="en-US" dirty="0"/>
              <a:t>               Z{i+1}=(1./(1+exp(-T{i+1}))); </a:t>
            </a:r>
          </a:p>
          <a:p>
            <a:pPr lvl="2"/>
            <a:r>
              <a:rPr lang="en-US" dirty="0"/>
              <a:t>             end </a:t>
            </a:r>
          </a:p>
          <a:p>
            <a:pPr lvl="2"/>
            <a:r>
              <a:rPr lang="en-US" dirty="0"/>
              <a:t>      end  % //end of forward propagation </a:t>
            </a:r>
          </a:p>
          <a:p>
            <a:pPr lvl="2"/>
            <a:r>
              <a:rPr lang="en-US" dirty="0"/>
              <a:t>       Z{end}  </a:t>
            </a:r>
            <a:r>
              <a:rPr lang="en-US" b="1" dirty="0">
                <a:solidFill>
                  <a:srgbClr val="FF0000"/>
                </a:solidFill>
              </a:rPr>
              <a:t>% print the result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   </a:t>
            </a:r>
            <a:r>
              <a:rPr lang="en-US" b="1" dirty="0"/>
              <a:t>end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70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94129"/>
            <a:ext cx="8798858" cy="896471"/>
          </a:xfrm>
        </p:spPr>
        <p:txBody>
          <a:bodyPr/>
          <a:lstStyle/>
          <a:p>
            <a:r>
              <a:rPr lang="en-US" dirty="0"/>
              <a:t>Program Code … (graph)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90600"/>
            <a:ext cx="8798858" cy="5562600"/>
          </a:xfrm>
        </p:spPr>
        <p:txBody>
          <a:bodyPr/>
          <a:lstStyle/>
          <a:p>
            <a:r>
              <a:rPr lang="en-US" dirty="0"/>
              <a:t>% Initialize </a:t>
            </a:r>
          </a:p>
          <a:p>
            <a:pPr lvl="1"/>
            <a:r>
              <a:rPr lang="en-US" dirty="0"/>
              <a:t>Err=[];</a:t>
            </a:r>
          </a:p>
          <a:p>
            <a:pPr lvl="1"/>
            <a:r>
              <a:rPr lang="en-US" dirty="0" err="1"/>
              <a:t>Epo</a:t>
            </a:r>
            <a:r>
              <a:rPr lang="en-US" dirty="0"/>
              <a:t>=[];</a:t>
            </a:r>
          </a:p>
          <a:p>
            <a:pPr marL="1371600" lvl="3" indent="0">
              <a:buNone/>
            </a:pPr>
            <a:r>
              <a:rPr lang="en-US" dirty="0"/>
              <a:t>…..</a:t>
            </a:r>
          </a:p>
          <a:p>
            <a:pPr marL="914400" lvl="2" indent="0">
              <a:buNone/>
            </a:pPr>
            <a:r>
              <a:rPr lang="en-US" sz="1600" dirty="0" err="1"/>
              <a:t>mse</a:t>
            </a:r>
            <a:r>
              <a:rPr lang="en-US" sz="1600" dirty="0"/>
              <a:t>=</a:t>
            </a:r>
            <a:r>
              <a:rPr lang="en-US" sz="1600" dirty="0" err="1"/>
              <a:t>CSqErr</a:t>
            </a:r>
            <a:r>
              <a:rPr lang="en-US" sz="1600" dirty="0"/>
              <a:t> </a:t>
            </a:r>
          </a:p>
          <a:p>
            <a:pPr marL="914400" lvl="2" indent="0">
              <a:buNone/>
            </a:pPr>
            <a:r>
              <a:rPr lang="en-US" sz="1600" dirty="0"/>
              <a:t>epoch  = epoch+1</a:t>
            </a:r>
          </a:p>
          <a:p>
            <a:pPr marL="914400" lvl="2" indent="0">
              <a:buNone/>
            </a:pPr>
            <a:r>
              <a:rPr lang="en-US" dirty="0"/>
              <a:t>Err = [Err </a:t>
            </a:r>
            <a:r>
              <a:rPr lang="en-US" dirty="0" err="1"/>
              <a:t>mse</a:t>
            </a:r>
            <a:r>
              <a:rPr lang="en-US" dirty="0"/>
              <a:t>];</a:t>
            </a:r>
          </a:p>
          <a:p>
            <a:pPr marL="914400" lvl="2" indent="0">
              <a:buNone/>
            </a:pPr>
            <a:r>
              <a:rPr lang="en-US" dirty="0" err="1"/>
              <a:t>Epo</a:t>
            </a:r>
            <a:r>
              <a:rPr lang="en-US" dirty="0"/>
              <a:t> = [</a:t>
            </a:r>
            <a:r>
              <a:rPr lang="en-US" dirty="0" err="1"/>
              <a:t>Epo</a:t>
            </a:r>
            <a:r>
              <a:rPr lang="en-US" dirty="0"/>
              <a:t> epoch];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plot (</a:t>
            </a:r>
            <a:r>
              <a:rPr lang="en-US" dirty="0" err="1"/>
              <a:t>Epo,Err</a:t>
            </a:r>
            <a:r>
              <a:rPr lang="en-US" dirty="0"/>
              <a:t>)  % plot based on full epoch</a:t>
            </a:r>
          </a:p>
          <a:p>
            <a:pPr marL="457200" lvl="1" indent="0">
              <a:buNone/>
            </a:pPr>
            <a:r>
              <a:rPr lang="en-US" dirty="0"/>
              <a:t>plot (</a:t>
            </a:r>
            <a:r>
              <a:rPr lang="en-US" dirty="0" err="1"/>
              <a:t>Epo</a:t>
            </a:r>
            <a:r>
              <a:rPr lang="en-US" dirty="0"/>
              <a:t>(1:300),Err(1:300))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581400" y="2438400"/>
            <a:ext cx="5334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296956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loop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08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71" y="231449"/>
            <a:ext cx="8798858" cy="854075"/>
          </a:xfrm>
        </p:spPr>
        <p:txBody>
          <a:bodyPr/>
          <a:lstStyle/>
          <a:p>
            <a:r>
              <a:rPr lang="en-US" sz="4000" dirty="0"/>
              <a:t>Tracing: </a:t>
            </a:r>
            <a:br>
              <a:rPr lang="en-US" sz="4000" dirty="0"/>
            </a:br>
            <a:r>
              <a:rPr lang="en-US" sz="2800" dirty="0"/>
              <a:t>ANN for </a:t>
            </a:r>
            <a:r>
              <a:rPr lang="en-US" sz="2800" b="1" dirty="0">
                <a:solidFill>
                  <a:srgbClr val="060CF8"/>
                </a:solidFill>
              </a:rPr>
              <a:t>Online Learning</a:t>
            </a:r>
            <a:r>
              <a:rPr lang="en-US" sz="2800" dirty="0"/>
              <a:t> with </a:t>
            </a:r>
            <a:r>
              <a:rPr lang="en-US" sz="2800" b="1" dirty="0">
                <a:solidFill>
                  <a:srgbClr val="C00000"/>
                </a:solidFill>
              </a:rPr>
              <a:t>One</a:t>
            </a:r>
            <a:r>
              <a:rPr lang="en-US" sz="2800" dirty="0"/>
              <a:t> Output Node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D6EAA5D-DF35-4654-9062-E0B95132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80769"/>
              </p:ext>
            </p:extLst>
          </p:nvPr>
        </p:nvGraphicFramePr>
        <p:xfrm>
          <a:off x="1578429" y="2021840"/>
          <a:ext cx="2133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700099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66547934"/>
                    </a:ext>
                  </a:extLst>
                </a:gridCol>
              </a:tblGrid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Size (X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 (X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4908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83275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03759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30169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87466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53676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36575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046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B08400-7AAE-4DC1-801E-98F92DCBFF54}"/>
              </a:ext>
            </a:extLst>
          </p:cNvPr>
          <p:cNvSpPr txBox="1"/>
          <p:nvPr/>
        </p:nvSpPr>
        <p:spPr>
          <a:xfrm>
            <a:off x="805543" y="2347444"/>
            <a:ext cx="71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X</a:t>
            </a:r>
            <a:r>
              <a:rPr lang="en-US" b="1" dirty="0"/>
              <a:t>=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0736687-AB6F-4DD5-90C6-D95C6326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19898"/>
              </p:ext>
            </p:extLst>
          </p:nvPr>
        </p:nvGraphicFramePr>
        <p:xfrm>
          <a:off x="5540831" y="1991360"/>
          <a:ext cx="137160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615966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B=0, M=1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8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9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0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7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0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745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2E97F4-80E6-404B-89AC-67746997B088}"/>
              </a:ext>
            </a:extLst>
          </p:cNvPr>
          <p:cNvSpPr txBox="1"/>
          <p:nvPr/>
        </p:nvSpPr>
        <p:spPr>
          <a:xfrm>
            <a:off x="4778833" y="2347444"/>
            <a:ext cx="71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Y</a:t>
            </a:r>
            <a:r>
              <a:rPr lang="en-US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2C1D8-CE5A-402E-8627-C47BEB99F444}"/>
              </a:ext>
            </a:extLst>
          </p:cNvPr>
          <p:cNvSpPr txBox="1"/>
          <p:nvPr/>
        </p:nvSpPr>
        <p:spPr>
          <a:xfrm>
            <a:off x="2433868" y="5387159"/>
            <a:ext cx="46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Network</a:t>
            </a:r>
            <a:r>
              <a:rPr lang="en-US" sz="3200" b="1" dirty="0"/>
              <a:t>, L </a:t>
            </a:r>
            <a:r>
              <a:rPr lang="en-US" sz="2800" b="1" dirty="0"/>
              <a:t>= [2 2 2 </a:t>
            </a:r>
            <a:r>
              <a:rPr lang="en-US" sz="2800" b="1" dirty="0">
                <a:solidFill>
                  <a:srgbClr val="C00000"/>
                </a:solidFill>
              </a:rPr>
              <a:t>1</a:t>
            </a:r>
            <a:r>
              <a:rPr lang="en-US" sz="28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80668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200" dirty="0"/>
              <a:t>Tracing</a:t>
            </a:r>
            <a:r>
              <a:rPr lang="en-US" dirty="0"/>
              <a:t>: </a:t>
            </a:r>
            <a:r>
              <a:rPr lang="en-US" sz="3600" dirty="0"/>
              <a:t>Initialize Betas Randomly 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9492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35A8E-F830-49BB-9660-F845A4D0F812}"/>
              </a:ext>
            </a:extLst>
          </p:cNvPr>
          <p:cNvSpPr txBox="1"/>
          <p:nvPr/>
        </p:nvSpPr>
        <p:spPr>
          <a:xfrm>
            <a:off x="914400" y="4745421"/>
            <a:ext cx="2590796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[1,1] =</a:t>
            </a:r>
          </a:p>
          <a:p>
            <a:endParaRPr lang="pl-PL" sz="1000" dirty="0"/>
          </a:p>
          <a:p>
            <a:r>
              <a:rPr lang="pl-PL" dirty="0"/>
              <a:t>     0.585143  -0.213483</a:t>
            </a:r>
          </a:p>
          <a:p>
            <a:r>
              <a:rPr lang="pl-PL" dirty="0"/>
              <a:t>    -0.151677   0.425369</a:t>
            </a:r>
          </a:p>
          <a:p>
            <a:r>
              <a:rPr lang="pl-PL" dirty="0"/>
              <a:t>     0.075912   0.556787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63D4F-E897-4429-B0DE-891F39A0B2ED}"/>
              </a:ext>
            </a:extLst>
          </p:cNvPr>
          <p:cNvSpPr txBox="1"/>
          <p:nvPr/>
        </p:nvSpPr>
        <p:spPr>
          <a:xfrm>
            <a:off x="3625821" y="4761526"/>
            <a:ext cx="2317775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[2,1] =</a:t>
            </a:r>
          </a:p>
          <a:p>
            <a:endParaRPr lang="pl-PL" sz="900" dirty="0"/>
          </a:p>
          <a:p>
            <a:r>
              <a:rPr lang="pl-PL" dirty="0"/>
              <a:t>     0.11724   0.18954</a:t>
            </a:r>
          </a:p>
          <a:p>
            <a:r>
              <a:rPr lang="pl-PL" dirty="0"/>
              <a:t>     0.66658  -0.19445</a:t>
            </a:r>
          </a:p>
          <a:p>
            <a:r>
              <a:rPr lang="pl-PL" dirty="0"/>
              <a:t>    -0.55347  -0.69737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6C777-2864-4A4F-9E29-3419829505E2}"/>
              </a:ext>
            </a:extLst>
          </p:cNvPr>
          <p:cNvSpPr txBox="1"/>
          <p:nvPr/>
        </p:nvSpPr>
        <p:spPr>
          <a:xfrm>
            <a:off x="6072105" y="4736500"/>
            <a:ext cx="1624096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[3,1] =</a:t>
            </a:r>
          </a:p>
          <a:p>
            <a:endParaRPr lang="pl-PL" sz="900" dirty="0"/>
          </a:p>
          <a:p>
            <a:r>
              <a:rPr lang="pl-PL" dirty="0"/>
              <a:t>   </a:t>
            </a:r>
            <a:r>
              <a:rPr lang="en-US" dirty="0"/>
              <a:t> </a:t>
            </a:r>
            <a:r>
              <a:rPr lang="pl-PL" dirty="0"/>
              <a:t> 0.10551</a:t>
            </a:r>
          </a:p>
          <a:p>
            <a:r>
              <a:rPr lang="pl-PL" dirty="0"/>
              <a:t>     0.11362</a:t>
            </a:r>
          </a:p>
          <a:p>
            <a:r>
              <a:rPr lang="pl-PL" dirty="0"/>
              <a:t>    -0.47057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3C1641-C334-4FF9-8380-3C8155695E6F}"/>
              </a:ext>
            </a:extLst>
          </p:cNvPr>
          <p:cNvGrpSpPr/>
          <p:nvPr/>
        </p:nvGrpSpPr>
        <p:grpSpPr>
          <a:xfrm>
            <a:off x="381000" y="4669193"/>
            <a:ext cx="7336460" cy="1800493"/>
            <a:chOff x="381000" y="4669193"/>
            <a:chExt cx="7336460" cy="18004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CCB7FE-6411-4B98-8239-08B62F032C92}"/>
                </a:ext>
              </a:extLst>
            </p:cNvPr>
            <p:cNvSpPr txBox="1"/>
            <p:nvPr/>
          </p:nvSpPr>
          <p:spPr>
            <a:xfrm>
              <a:off x="381000" y="471536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B=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292F4D-9BEB-4EA5-979B-AF6DC4FBEE33}"/>
                </a:ext>
              </a:extLst>
            </p:cNvPr>
            <p:cNvCxnSpPr/>
            <p:nvPr/>
          </p:nvCxnSpPr>
          <p:spPr>
            <a:xfrm>
              <a:off x="893618" y="4715360"/>
              <a:ext cx="0" cy="175432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BEBC1D-7A5C-4DBA-B8B2-CA0838049561}"/>
                </a:ext>
              </a:extLst>
            </p:cNvPr>
            <p:cNvCxnSpPr/>
            <p:nvPr/>
          </p:nvCxnSpPr>
          <p:spPr>
            <a:xfrm>
              <a:off x="7717460" y="4669193"/>
              <a:ext cx="0" cy="175432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5DCBBDA-E3FA-401A-B972-562A94C29615}"/>
              </a:ext>
            </a:extLst>
          </p:cNvPr>
          <p:cNvSpPr/>
          <p:nvPr/>
        </p:nvSpPr>
        <p:spPr>
          <a:xfrm>
            <a:off x="381000" y="4307478"/>
            <a:ext cx="7336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Loop (</a:t>
            </a:r>
            <a:r>
              <a:rPr lang="en-US" dirty="0" err="1"/>
              <a:t>i</a:t>
            </a:r>
            <a:r>
              <a:rPr lang="en-US" dirty="0"/>
              <a:t>=1 to L-1): B{</a:t>
            </a:r>
            <a:r>
              <a:rPr lang="en-US" dirty="0" err="1"/>
              <a:t>i</a:t>
            </a:r>
            <a:r>
              <a:rPr lang="en-US" dirty="0"/>
              <a:t>} =[1.4.*</a:t>
            </a:r>
            <a:r>
              <a:rPr lang="en-US" b="1" dirty="0">
                <a:solidFill>
                  <a:srgbClr val="00B050"/>
                </a:solidFill>
              </a:rPr>
              <a:t>rand</a:t>
            </a:r>
            <a:r>
              <a:rPr lang="en-US" dirty="0"/>
              <a:t>(L(</a:t>
            </a:r>
            <a:r>
              <a:rPr lang="en-US" dirty="0" err="1"/>
              <a:t>i</a:t>
            </a:r>
            <a:r>
              <a:rPr lang="en-US" dirty="0"/>
              <a:t>)+1,L(i+1))-0.7];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DA8D3-D7FA-4E00-B5F9-D6BC99FA07DA}"/>
              </a:ext>
            </a:extLst>
          </p:cNvPr>
          <p:cNvSpPr/>
          <p:nvPr/>
        </p:nvSpPr>
        <p:spPr>
          <a:xfrm>
            <a:off x="780091" y="6407414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B{1} =[1.4.*</a:t>
            </a:r>
            <a:r>
              <a:rPr lang="en-US" b="1" dirty="0">
                <a:solidFill>
                  <a:srgbClr val="00B050"/>
                </a:solidFill>
              </a:rPr>
              <a:t>rand</a:t>
            </a:r>
            <a:r>
              <a:rPr lang="en-US" dirty="0"/>
              <a:t>(3, 2)-0.7]</a:t>
            </a:r>
          </a:p>
        </p:txBody>
      </p:sp>
    </p:spTree>
    <p:extLst>
      <p:ext uri="{BB962C8B-B14F-4D97-AF65-F5344CB8AC3E}">
        <p14:creationId xmlns:p14="http://schemas.microsoft.com/office/powerpoint/2010/main" val="240851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3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600" dirty="0"/>
              <a:t>Tracing</a:t>
            </a:r>
            <a:r>
              <a:rPr lang="en-US" dirty="0"/>
              <a:t>: </a:t>
            </a:r>
            <a:r>
              <a:rPr lang="en-US" sz="4000" dirty="0"/>
              <a:t>T cell creation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9492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35A8E-F830-49BB-9660-F845A4D0F812}"/>
              </a:ext>
            </a:extLst>
          </p:cNvPr>
          <p:cNvSpPr txBox="1"/>
          <p:nvPr/>
        </p:nvSpPr>
        <p:spPr>
          <a:xfrm>
            <a:off x="964322" y="4736499"/>
            <a:ext cx="1435822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[1,1] =</a:t>
            </a:r>
          </a:p>
          <a:p>
            <a:endParaRPr lang="pl-PL" sz="1000" dirty="0"/>
          </a:p>
          <a:p>
            <a:r>
              <a:rPr lang="pl-PL" dirty="0"/>
              <a:t>     </a:t>
            </a:r>
            <a:r>
              <a:rPr lang="en-US" dirty="0"/>
              <a:t>1</a:t>
            </a:r>
          </a:p>
          <a:p>
            <a:r>
              <a:rPr lang="en-US" dirty="0"/>
              <a:t>     1</a:t>
            </a:r>
            <a:endParaRPr lang="pl-PL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63D4F-E897-4429-B0DE-891F39A0B2ED}"/>
              </a:ext>
            </a:extLst>
          </p:cNvPr>
          <p:cNvSpPr txBox="1"/>
          <p:nvPr/>
        </p:nvSpPr>
        <p:spPr>
          <a:xfrm>
            <a:off x="3050135" y="4775089"/>
            <a:ext cx="1293265" cy="106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[2,1] =</a:t>
            </a:r>
          </a:p>
          <a:p>
            <a:endParaRPr lang="pl-PL" sz="900" dirty="0"/>
          </a:p>
          <a:p>
            <a:r>
              <a:rPr lang="en-US" dirty="0"/>
              <a:t>	1</a:t>
            </a:r>
          </a:p>
          <a:p>
            <a:r>
              <a:rPr lang="en-US" dirty="0"/>
              <a:t>	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6C777-2864-4A4F-9E29-3419829505E2}"/>
              </a:ext>
            </a:extLst>
          </p:cNvPr>
          <p:cNvSpPr txBox="1"/>
          <p:nvPr/>
        </p:nvSpPr>
        <p:spPr>
          <a:xfrm>
            <a:off x="5222443" y="4736500"/>
            <a:ext cx="1178354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[3,1] =</a:t>
            </a:r>
          </a:p>
          <a:p>
            <a:endParaRPr lang="pl-PL" sz="900" dirty="0"/>
          </a:p>
          <a:p>
            <a:r>
              <a:rPr lang="pl-PL" dirty="0"/>
              <a:t>    </a:t>
            </a:r>
            <a:r>
              <a:rPr lang="en-US" dirty="0"/>
              <a:t>1</a:t>
            </a:r>
          </a:p>
          <a:p>
            <a:r>
              <a:rPr lang="en-US" dirty="0"/>
              <a:t>    1</a:t>
            </a:r>
            <a:endParaRPr lang="pl-PL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CB7FE-6411-4B98-8239-08B62F032C92}"/>
              </a:ext>
            </a:extLst>
          </p:cNvPr>
          <p:cNvSpPr txBox="1"/>
          <p:nvPr/>
        </p:nvSpPr>
        <p:spPr>
          <a:xfrm>
            <a:off x="389122" y="466919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292F4D-9BEB-4EA5-979B-AF6DC4FBEE33}"/>
              </a:ext>
            </a:extLst>
          </p:cNvPr>
          <p:cNvCxnSpPr/>
          <p:nvPr/>
        </p:nvCxnSpPr>
        <p:spPr>
          <a:xfrm>
            <a:off x="901740" y="4669193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BEBC1D-7A5C-4DBA-B8B2-CA0838049561}"/>
              </a:ext>
            </a:extLst>
          </p:cNvPr>
          <p:cNvCxnSpPr/>
          <p:nvPr/>
        </p:nvCxnSpPr>
        <p:spPr>
          <a:xfrm>
            <a:off x="8686800" y="4579687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F2EE9E-62CA-4A12-956D-DC17C0608762}"/>
              </a:ext>
            </a:extLst>
          </p:cNvPr>
          <p:cNvSpPr txBox="1"/>
          <p:nvPr/>
        </p:nvSpPr>
        <p:spPr>
          <a:xfrm>
            <a:off x="7464147" y="4669193"/>
            <a:ext cx="840623" cy="106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</a:t>
            </a:r>
            <a:r>
              <a:rPr lang="en-US" dirty="0"/>
              <a:t>4</a:t>
            </a:r>
            <a:r>
              <a:rPr lang="pl-PL" dirty="0"/>
              <a:t>,1] =</a:t>
            </a:r>
          </a:p>
          <a:p>
            <a:endParaRPr lang="pl-PL" sz="900" dirty="0"/>
          </a:p>
          <a:p>
            <a:r>
              <a:rPr lang="pl-PL" dirty="0"/>
              <a:t>    </a:t>
            </a:r>
            <a:r>
              <a:rPr lang="en-US" dirty="0"/>
              <a:t>1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38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600" dirty="0"/>
              <a:t>Tracing</a:t>
            </a:r>
            <a:r>
              <a:rPr lang="en-US" dirty="0"/>
              <a:t>: Z</a:t>
            </a:r>
            <a:r>
              <a:rPr lang="en-US" sz="4000" dirty="0"/>
              <a:t> cell creation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9492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35A8E-F830-49BB-9660-F845A4D0F812}"/>
              </a:ext>
            </a:extLst>
          </p:cNvPr>
          <p:cNvSpPr txBox="1"/>
          <p:nvPr/>
        </p:nvSpPr>
        <p:spPr>
          <a:xfrm>
            <a:off x="891755" y="4765492"/>
            <a:ext cx="1435822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[1,1] =</a:t>
            </a:r>
          </a:p>
          <a:p>
            <a:endParaRPr lang="pl-PL" sz="1000" dirty="0"/>
          </a:p>
          <a:p>
            <a:r>
              <a:rPr lang="pl-PL" dirty="0"/>
              <a:t>     </a:t>
            </a:r>
            <a:r>
              <a:rPr lang="en-US" dirty="0"/>
              <a:t>0</a:t>
            </a:r>
          </a:p>
          <a:p>
            <a:r>
              <a:rPr lang="en-US" dirty="0"/>
              <a:t>     0</a:t>
            </a:r>
            <a:endParaRPr lang="pl-PL" dirty="0"/>
          </a:p>
          <a:p>
            <a:r>
              <a:rPr lang="en-US" dirty="0"/>
              <a:t>    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63D4F-E897-4429-B0DE-891F39A0B2ED}"/>
              </a:ext>
            </a:extLst>
          </p:cNvPr>
          <p:cNvSpPr txBox="1"/>
          <p:nvPr/>
        </p:nvSpPr>
        <p:spPr>
          <a:xfrm>
            <a:off x="3050135" y="4775089"/>
            <a:ext cx="1293265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[2,1] =</a:t>
            </a:r>
          </a:p>
          <a:p>
            <a:endParaRPr lang="pl-PL" sz="900" dirty="0"/>
          </a:p>
          <a:p>
            <a:r>
              <a:rPr lang="en-US" dirty="0"/>
              <a:t>	0</a:t>
            </a:r>
          </a:p>
          <a:p>
            <a:r>
              <a:rPr lang="en-US" dirty="0"/>
              <a:t>	0</a:t>
            </a:r>
          </a:p>
          <a:p>
            <a:r>
              <a:rPr lang="en-US" dirty="0"/>
              <a:t>	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6C777-2864-4A4F-9E29-3419829505E2}"/>
              </a:ext>
            </a:extLst>
          </p:cNvPr>
          <p:cNvSpPr txBox="1"/>
          <p:nvPr/>
        </p:nvSpPr>
        <p:spPr>
          <a:xfrm>
            <a:off x="5222443" y="4736500"/>
            <a:ext cx="1178354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[3,1] =</a:t>
            </a:r>
          </a:p>
          <a:p>
            <a:endParaRPr lang="pl-PL" sz="900" dirty="0"/>
          </a:p>
          <a:p>
            <a:r>
              <a:rPr lang="pl-PL" dirty="0"/>
              <a:t>    </a:t>
            </a:r>
            <a:r>
              <a:rPr lang="en-US" dirty="0"/>
              <a:t>0</a:t>
            </a:r>
          </a:p>
          <a:p>
            <a:r>
              <a:rPr lang="en-US" dirty="0"/>
              <a:t>    0</a:t>
            </a:r>
            <a:endParaRPr lang="pl-PL" dirty="0"/>
          </a:p>
          <a:p>
            <a:r>
              <a:rPr lang="en-US" dirty="0"/>
              <a:t>    0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CB7FE-6411-4B98-8239-08B62F032C92}"/>
              </a:ext>
            </a:extLst>
          </p:cNvPr>
          <p:cNvSpPr txBox="1"/>
          <p:nvPr/>
        </p:nvSpPr>
        <p:spPr>
          <a:xfrm>
            <a:off x="389122" y="466919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292F4D-9BEB-4EA5-979B-AF6DC4FBEE33}"/>
              </a:ext>
            </a:extLst>
          </p:cNvPr>
          <p:cNvCxnSpPr/>
          <p:nvPr/>
        </p:nvCxnSpPr>
        <p:spPr>
          <a:xfrm>
            <a:off x="901740" y="4669193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BEBC1D-7A5C-4DBA-B8B2-CA0838049561}"/>
              </a:ext>
            </a:extLst>
          </p:cNvPr>
          <p:cNvCxnSpPr/>
          <p:nvPr/>
        </p:nvCxnSpPr>
        <p:spPr>
          <a:xfrm>
            <a:off x="8686800" y="4579687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F2EE9E-62CA-4A12-956D-DC17C0608762}"/>
              </a:ext>
            </a:extLst>
          </p:cNvPr>
          <p:cNvSpPr txBox="1"/>
          <p:nvPr/>
        </p:nvSpPr>
        <p:spPr>
          <a:xfrm>
            <a:off x="7464147" y="4669193"/>
            <a:ext cx="840623" cy="106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</a:t>
            </a:r>
            <a:r>
              <a:rPr lang="en-US" dirty="0"/>
              <a:t>4</a:t>
            </a:r>
            <a:r>
              <a:rPr lang="pl-PL" dirty="0"/>
              <a:t>,1] =</a:t>
            </a:r>
          </a:p>
          <a:p>
            <a:endParaRPr lang="pl-PL" sz="900" dirty="0"/>
          </a:p>
          <a:p>
            <a:r>
              <a:rPr lang="pl-PL" dirty="0"/>
              <a:t>    </a:t>
            </a:r>
            <a:r>
              <a:rPr lang="en-US" dirty="0"/>
              <a:t>0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118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600" dirty="0"/>
              <a:t>Tracing</a:t>
            </a:r>
            <a:r>
              <a:rPr lang="en-US" dirty="0"/>
              <a:t>: </a:t>
            </a:r>
            <a:r>
              <a:rPr lang="en-US" sz="4000" dirty="0"/>
              <a:t>d (delta) cell creation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9492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35A8E-F830-49BB-9660-F845A4D0F812}"/>
              </a:ext>
            </a:extLst>
          </p:cNvPr>
          <p:cNvSpPr txBox="1"/>
          <p:nvPr/>
        </p:nvSpPr>
        <p:spPr>
          <a:xfrm>
            <a:off x="891755" y="4765492"/>
            <a:ext cx="1435822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[1,1] =</a:t>
            </a:r>
          </a:p>
          <a:p>
            <a:endParaRPr lang="pl-PL" sz="1000" dirty="0"/>
          </a:p>
          <a:p>
            <a:r>
              <a:rPr lang="pl-PL" dirty="0"/>
              <a:t>     </a:t>
            </a:r>
            <a:r>
              <a:rPr lang="en-US" dirty="0"/>
              <a:t>0</a:t>
            </a:r>
          </a:p>
          <a:p>
            <a:r>
              <a:rPr lang="en-US" dirty="0"/>
              <a:t>     0</a:t>
            </a:r>
            <a:endParaRPr lang="pl-PL" dirty="0"/>
          </a:p>
          <a:p>
            <a:r>
              <a:rPr lang="en-US" dirty="0"/>
              <a:t>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63D4F-E897-4429-B0DE-891F39A0B2ED}"/>
              </a:ext>
            </a:extLst>
          </p:cNvPr>
          <p:cNvSpPr txBox="1"/>
          <p:nvPr/>
        </p:nvSpPr>
        <p:spPr>
          <a:xfrm>
            <a:off x="3050135" y="4775089"/>
            <a:ext cx="1293265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[2,1] =</a:t>
            </a:r>
          </a:p>
          <a:p>
            <a:endParaRPr lang="pl-PL" sz="900" dirty="0"/>
          </a:p>
          <a:p>
            <a:r>
              <a:rPr lang="en-US" dirty="0"/>
              <a:t>	0</a:t>
            </a:r>
          </a:p>
          <a:p>
            <a:r>
              <a:rPr lang="en-US" dirty="0"/>
              <a:t>	0</a:t>
            </a:r>
          </a:p>
          <a:p>
            <a:r>
              <a:rPr lang="en-US" dirty="0"/>
              <a:t>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6C777-2864-4A4F-9E29-3419829505E2}"/>
              </a:ext>
            </a:extLst>
          </p:cNvPr>
          <p:cNvSpPr txBox="1"/>
          <p:nvPr/>
        </p:nvSpPr>
        <p:spPr>
          <a:xfrm>
            <a:off x="5222443" y="4736500"/>
            <a:ext cx="1178354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[3,1] =</a:t>
            </a:r>
          </a:p>
          <a:p>
            <a:endParaRPr lang="pl-PL" sz="900" dirty="0"/>
          </a:p>
          <a:p>
            <a:r>
              <a:rPr lang="pl-PL" dirty="0"/>
              <a:t>    </a:t>
            </a:r>
            <a:r>
              <a:rPr lang="en-US" dirty="0"/>
              <a:t>0</a:t>
            </a:r>
          </a:p>
          <a:p>
            <a:r>
              <a:rPr lang="en-US" dirty="0"/>
              <a:t>    0</a:t>
            </a:r>
            <a:endParaRPr lang="pl-PL" dirty="0"/>
          </a:p>
          <a:p>
            <a:r>
              <a:rPr lang="en-US" dirty="0"/>
              <a:t>   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CB7FE-6411-4B98-8239-08B62F032C92}"/>
              </a:ext>
            </a:extLst>
          </p:cNvPr>
          <p:cNvSpPr txBox="1"/>
          <p:nvPr/>
        </p:nvSpPr>
        <p:spPr>
          <a:xfrm>
            <a:off x="228600" y="4736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292F4D-9BEB-4EA5-979B-AF6DC4FBEE33}"/>
              </a:ext>
            </a:extLst>
          </p:cNvPr>
          <p:cNvCxnSpPr/>
          <p:nvPr/>
        </p:nvCxnSpPr>
        <p:spPr>
          <a:xfrm>
            <a:off x="838200" y="4669193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BEBC1D-7A5C-4DBA-B8B2-CA0838049561}"/>
              </a:ext>
            </a:extLst>
          </p:cNvPr>
          <p:cNvCxnSpPr/>
          <p:nvPr/>
        </p:nvCxnSpPr>
        <p:spPr>
          <a:xfrm>
            <a:off x="8686800" y="4579687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F2EE9E-62CA-4A12-956D-DC17C0608762}"/>
              </a:ext>
            </a:extLst>
          </p:cNvPr>
          <p:cNvSpPr txBox="1"/>
          <p:nvPr/>
        </p:nvSpPr>
        <p:spPr>
          <a:xfrm>
            <a:off x="7464147" y="4669193"/>
            <a:ext cx="840623" cy="106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</a:t>
            </a:r>
            <a:r>
              <a:rPr lang="en-US" dirty="0"/>
              <a:t>4</a:t>
            </a:r>
            <a:r>
              <a:rPr lang="pl-PL" dirty="0"/>
              <a:t>,1] =</a:t>
            </a:r>
          </a:p>
          <a:p>
            <a:endParaRPr lang="pl-PL" sz="900" dirty="0"/>
          </a:p>
          <a:p>
            <a:r>
              <a:rPr lang="pl-PL" dirty="0"/>
              <a:t>    </a:t>
            </a:r>
            <a:r>
              <a:rPr lang="en-US" dirty="0"/>
              <a:t>0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76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94129"/>
            <a:ext cx="8798858" cy="744071"/>
          </a:xfrm>
        </p:spPr>
        <p:txBody>
          <a:bodyPr/>
          <a:lstStyle/>
          <a:p>
            <a:r>
              <a:rPr lang="en-US" dirty="0"/>
              <a:t>Brain, the Neural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066799"/>
            <a:ext cx="8798858" cy="5654675"/>
          </a:xfrm>
        </p:spPr>
        <p:txBody>
          <a:bodyPr>
            <a:normAutofit/>
          </a:bodyPr>
          <a:lstStyle/>
          <a:p>
            <a:r>
              <a:rPr lang="en-US" dirty="0"/>
              <a:t>We can think of the brain as a massive neural network.</a:t>
            </a:r>
          </a:p>
          <a:p>
            <a:r>
              <a:rPr lang="en-US" dirty="0"/>
              <a:t>We can think of ANN as a brain: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we adjust the weights (</a:t>
            </a:r>
            <a:r>
              <a:rPr lang="el-GR" dirty="0">
                <a:cs typeface="Arial"/>
              </a:rPr>
              <a:t>β</a:t>
            </a:r>
            <a:r>
              <a:rPr lang="en-US" dirty="0"/>
              <a:t>) of the combination of the logistic regression by training. Analogy: </a:t>
            </a:r>
            <a:r>
              <a:rPr lang="en-US" u="sng" dirty="0"/>
              <a:t>We exercise to train our brains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750412" cy="34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163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600" dirty="0"/>
              <a:t>Tracing…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9492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50ED21-184C-4EA7-B7B8-688F6481DDAB}"/>
              </a:ext>
            </a:extLst>
          </p:cNvPr>
          <p:cNvSpPr/>
          <p:nvPr/>
        </p:nvSpPr>
        <p:spPr>
          <a:xfrm>
            <a:off x="609600" y="533400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CSqErr</a:t>
            </a:r>
            <a:r>
              <a:rPr lang="en-US" dirty="0"/>
              <a:t>=0;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16C627-51F3-439A-8BFF-455E82EC5FF7}"/>
              </a:ext>
            </a:extLst>
          </p:cNvPr>
          <p:cNvCxnSpPr/>
          <p:nvPr/>
        </p:nvCxnSpPr>
        <p:spPr>
          <a:xfrm>
            <a:off x="2057400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5166A78-D866-4EBA-82BF-77FC0689AD5E}"/>
              </a:ext>
            </a:extLst>
          </p:cNvPr>
          <p:cNvSpPr/>
          <p:nvPr/>
        </p:nvSpPr>
        <p:spPr>
          <a:xfrm>
            <a:off x="2316390" y="5305832"/>
            <a:ext cx="1180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Loop:</a:t>
            </a:r>
          </a:p>
          <a:p>
            <a:r>
              <a:rPr lang="en-US" dirty="0"/>
              <a:t> j=1 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FC97-C638-4454-A87B-9ACC1D9B5E6B}"/>
              </a:ext>
            </a:extLst>
          </p:cNvPr>
          <p:cNvCxnSpPr/>
          <p:nvPr/>
        </p:nvCxnSpPr>
        <p:spPr>
          <a:xfrm>
            <a:off x="3657600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44D3F7-F795-4307-8A83-EA8CCAC614E3}"/>
              </a:ext>
            </a:extLst>
          </p:cNvPr>
          <p:cNvSpPr/>
          <p:nvPr/>
        </p:nvSpPr>
        <p:spPr>
          <a:xfrm>
            <a:off x="3818680" y="4964668"/>
            <a:ext cx="17892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Z{1} = [X(j,:) 1]’;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   1.0000</a:t>
            </a:r>
          </a:p>
          <a:p>
            <a:r>
              <a:rPr lang="en-US" dirty="0"/>
              <a:t>   1.1000</a:t>
            </a:r>
          </a:p>
          <a:p>
            <a:r>
              <a:rPr lang="en-US" dirty="0"/>
              <a:t>   1.0000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9D80C9-DD19-47BF-BD34-7D03871BDA11}"/>
              </a:ext>
            </a:extLst>
          </p:cNvPr>
          <p:cNvCxnSpPr/>
          <p:nvPr/>
        </p:nvCxnSpPr>
        <p:spPr>
          <a:xfrm>
            <a:off x="5607952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D78B0-C931-466B-B5CA-CD3F02E82D00}"/>
              </a:ext>
            </a:extLst>
          </p:cNvPr>
          <p:cNvSpPr/>
          <p:nvPr/>
        </p:nvSpPr>
        <p:spPr>
          <a:xfrm>
            <a:off x="5790052" y="4923528"/>
            <a:ext cx="1436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Yk</a:t>
            </a:r>
            <a:r>
              <a:rPr lang="en-US" dirty="0"/>
              <a:t>   = Y(j,:)’;</a:t>
            </a:r>
          </a:p>
          <a:p>
            <a:endParaRPr lang="en-US" dirty="0"/>
          </a:p>
          <a:p>
            <a:r>
              <a:rPr lang="en-US" dirty="0"/>
              <a:t>=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569585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526689" y="4384919"/>
            <a:ext cx="205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code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44024-C6AA-4513-A1C9-0E682E9385E6}"/>
              </a:ext>
            </a:extLst>
          </p:cNvPr>
          <p:cNvCxnSpPr/>
          <p:nvPr/>
        </p:nvCxnSpPr>
        <p:spPr>
          <a:xfrm>
            <a:off x="7248368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1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07500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038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8122F-24F5-46EB-B074-08490F2DBD29}"/>
              </a:ext>
            </a:extLst>
          </p:cNvPr>
          <p:cNvSpPr/>
          <p:nvPr/>
        </p:nvSpPr>
        <p:spPr>
          <a:xfrm>
            <a:off x="1490748" y="4492620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T{i+1} = B{</a:t>
            </a:r>
            <a:r>
              <a:rPr lang="en-US" dirty="0" err="1"/>
              <a:t>i</a:t>
            </a:r>
            <a:r>
              <a:rPr lang="en-US" dirty="0"/>
              <a:t>}' * Z{</a:t>
            </a:r>
            <a:r>
              <a:rPr lang="en-US" dirty="0" err="1"/>
              <a:t>i</a:t>
            </a:r>
            <a:r>
              <a:rPr lang="en-US" dirty="0"/>
              <a:t>};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03122B-C5D6-487F-ADBD-92AB5A68872D}"/>
              </a:ext>
            </a:extLst>
          </p:cNvPr>
          <p:cNvSpPr/>
          <p:nvPr/>
        </p:nvSpPr>
        <p:spPr>
          <a:xfrm>
            <a:off x="327311" y="482616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FBA6AC-14F4-473C-8FDA-747F7CABECFB}"/>
              </a:ext>
            </a:extLst>
          </p:cNvPr>
          <p:cNvCxnSpPr/>
          <p:nvPr/>
        </p:nvCxnSpPr>
        <p:spPr>
          <a:xfrm>
            <a:off x="1249357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91CAED-03B6-4F8E-A198-6A1747037AEE}"/>
              </a:ext>
            </a:extLst>
          </p:cNvPr>
          <p:cNvSpPr/>
          <p:nvPr/>
        </p:nvSpPr>
        <p:spPr>
          <a:xfrm>
            <a:off x="3485206" y="5010835"/>
            <a:ext cx="333245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B{1}’=</a:t>
            </a:r>
          </a:p>
          <a:p>
            <a:r>
              <a:rPr lang="en-US" dirty="0"/>
              <a:t>   0.585143  -0.151677   0.075912</a:t>
            </a:r>
          </a:p>
          <a:p>
            <a:r>
              <a:rPr lang="en-US" dirty="0"/>
              <a:t>  -0.213483   0.425369   0.556787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902E5-FE4C-4C47-B93C-5AC2F6C92A8C}"/>
              </a:ext>
            </a:extLst>
          </p:cNvPr>
          <p:cNvSpPr/>
          <p:nvPr/>
        </p:nvSpPr>
        <p:spPr>
          <a:xfrm>
            <a:off x="7053649" y="4725642"/>
            <a:ext cx="119920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Z{1}=</a:t>
            </a:r>
          </a:p>
          <a:p>
            <a:r>
              <a:rPr lang="en-US" dirty="0"/>
              <a:t>   1.0000</a:t>
            </a:r>
          </a:p>
          <a:p>
            <a:r>
              <a:rPr lang="en-US" dirty="0"/>
              <a:t>   1.1000</a:t>
            </a:r>
          </a:p>
          <a:p>
            <a:r>
              <a:rPr lang="en-US" dirty="0"/>
              <a:t>   1.0000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8665A-3D5C-44C2-A5F3-A2228B69984C}"/>
              </a:ext>
            </a:extLst>
          </p:cNvPr>
          <p:cNvSpPr/>
          <p:nvPr/>
        </p:nvSpPr>
        <p:spPr>
          <a:xfrm>
            <a:off x="1327583" y="5032309"/>
            <a:ext cx="136445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T{2}=</a:t>
            </a:r>
          </a:p>
          <a:p>
            <a:r>
              <a:rPr lang="en-US" dirty="0"/>
              <a:t>   0.49421</a:t>
            </a:r>
          </a:p>
          <a:p>
            <a:r>
              <a:rPr lang="en-US" dirty="0"/>
              <a:t>   0.81121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497DD-FEF0-4FD9-B5E7-1DAACF929527}"/>
              </a:ext>
            </a:extLst>
          </p:cNvPr>
          <p:cNvSpPr/>
          <p:nvPr/>
        </p:nvSpPr>
        <p:spPr>
          <a:xfrm>
            <a:off x="2925089" y="5079006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6C5A9D-4E21-43BE-8128-75FE2D524E01}"/>
              </a:ext>
            </a:extLst>
          </p:cNvPr>
          <p:cNvSpPr/>
          <p:nvPr/>
        </p:nvSpPr>
        <p:spPr>
          <a:xfrm>
            <a:off x="6817660" y="4995888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7132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6" grpId="0"/>
      <p:bldP spid="6" grpId="0" animBg="1"/>
      <p:bldP spid="9" grpId="0" animBg="1"/>
      <p:bldP spid="12" grpId="0" animBg="1"/>
      <p:bldP spid="14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 (FP)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07500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038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8122F-24F5-46EB-B074-08490F2DBD29}"/>
              </a:ext>
            </a:extLst>
          </p:cNvPr>
          <p:cNvSpPr/>
          <p:nvPr/>
        </p:nvSpPr>
        <p:spPr>
          <a:xfrm>
            <a:off x="1490748" y="4492620"/>
            <a:ext cx="362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Z{i+1} = [(1./(1+exp(-T{i+1}))) ;1];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CBEED-E755-400A-830C-5E201E801F84}"/>
              </a:ext>
            </a:extLst>
          </p:cNvPr>
          <p:cNvSpPr/>
          <p:nvPr/>
        </p:nvSpPr>
        <p:spPr>
          <a:xfrm>
            <a:off x="327311" y="482616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172CD4-BEB2-464D-A36C-486B0D3B4DC8}"/>
              </a:ext>
            </a:extLst>
          </p:cNvPr>
          <p:cNvCxnSpPr/>
          <p:nvPr/>
        </p:nvCxnSpPr>
        <p:spPr>
          <a:xfrm>
            <a:off x="1249357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9347D-6ED5-49BD-A7C0-3EA8FCB3551B}"/>
              </a:ext>
            </a:extLst>
          </p:cNvPr>
          <p:cNvSpPr/>
          <p:nvPr/>
        </p:nvSpPr>
        <p:spPr>
          <a:xfrm>
            <a:off x="1493376" y="5059716"/>
            <a:ext cx="132602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Z{2}</a:t>
            </a:r>
          </a:p>
          <a:p>
            <a:r>
              <a:rPr lang="en-US" dirty="0"/>
              <a:t>     0.62110</a:t>
            </a:r>
          </a:p>
          <a:p>
            <a:r>
              <a:rPr lang="en-US" dirty="0"/>
              <a:t>     0.69237</a:t>
            </a:r>
          </a:p>
          <a:p>
            <a:r>
              <a:rPr lang="en-US" dirty="0"/>
              <a:t>     1.00000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06C182-9829-45AD-948C-E68409C927CF}"/>
              </a:ext>
            </a:extLst>
          </p:cNvPr>
          <p:cNvSpPr/>
          <p:nvPr/>
        </p:nvSpPr>
        <p:spPr>
          <a:xfrm>
            <a:off x="3479150" y="5189484"/>
            <a:ext cx="166098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T{2}=</a:t>
            </a:r>
          </a:p>
          <a:p>
            <a:r>
              <a:rPr lang="en-US" dirty="0"/>
              <a:t>  </a:t>
            </a:r>
            <a:r>
              <a:rPr lang="en-US" i="1" dirty="0"/>
              <a:t>f</a:t>
            </a:r>
            <a:r>
              <a:rPr lang="en-US" i="1" baseline="-25000" dirty="0"/>
              <a:t>sig </a:t>
            </a:r>
            <a:r>
              <a:rPr lang="en-US" dirty="0"/>
              <a:t>(0.49421)</a:t>
            </a:r>
          </a:p>
          <a:p>
            <a:r>
              <a:rPr lang="en-US" dirty="0"/>
              <a:t>  </a:t>
            </a:r>
            <a:r>
              <a:rPr lang="en-US" i="1" dirty="0"/>
              <a:t>f</a:t>
            </a:r>
            <a:r>
              <a:rPr lang="en-US" i="1" baseline="-25000" dirty="0"/>
              <a:t>sig </a:t>
            </a:r>
            <a:r>
              <a:rPr lang="en-US" dirty="0"/>
              <a:t>(0.81121)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EA571-7706-4B80-96CF-B5034F29AAF3}"/>
              </a:ext>
            </a:extLst>
          </p:cNvPr>
          <p:cNvSpPr/>
          <p:nvPr/>
        </p:nvSpPr>
        <p:spPr>
          <a:xfrm>
            <a:off x="5257800" y="5334000"/>
            <a:ext cx="23928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And add: Z</a:t>
            </a:r>
            <a:r>
              <a:rPr lang="en-US" baseline="-25000" dirty="0"/>
              <a:t>0</a:t>
            </a:r>
            <a:r>
              <a:rPr lang="en-US" dirty="0"/>
              <a:t>{2} =1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70A8B-949E-4871-B07E-55A2C778284B}"/>
              </a:ext>
            </a:extLst>
          </p:cNvPr>
          <p:cNvSpPr/>
          <p:nvPr/>
        </p:nvSpPr>
        <p:spPr>
          <a:xfrm>
            <a:off x="2844187" y="529119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9270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5" grpId="0"/>
      <p:bldP spid="3" grpId="0" animBg="1"/>
      <p:bldP spid="21" grpId="0" animBg="1"/>
      <p:bldP spid="7" grpId="0" animBg="1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 …showing T,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07500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038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C60D3-FF45-4596-81FF-C8FD7166815F}"/>
              </a:ext>
            </a:extLst>
          </p:cNvPr>
          <p:cNvSpPr/>
          <p:nvPr/>
        </p:nvSpPr>
        <p:spPr>
          <a:xfrm flipH="1">
            <a:off x="402300" y="4716857"/>
            <a:ext cx="1110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 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B82F2-8293-4A44-B904-13878D38957F}"/>
              </a:ext>
            </a:extLst>
          </p:cNvPr>
          <p:cNvSpPr/>
          <p:nvPr/>
        </p:nvSpPr>
        <p:spPr>
          <a:xfrm>
            <a:off x="1148058" y="4449065"/>
            <a:ext cx="93503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[1,1] =</a:t>
            </a:r>
          </a:p>
          <a:p>
            <a:r>
              <a:rPr lang="en-US" dirty="0"/>
              <a:t>     1</a:t>
            </a:r>
          </a:p>
          <a:p>
            <a:r>
              <a:rPr lang="en-US" dirty="0"/>
              <a:t>   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B7557-8C1D-4B59-BE8B-4BA6F4C2D910}"/>
              </a:ext>
            </a:extLst>
          </p:cNvPr>
          <p:cNvSpPr/>
          <p:nvPr/>
        </p:nvSpPr>
        <p:spPr>
          <a:xfrm>
            <a:off x="3048000" y="4346074"/>
            <a:ext cx="1524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[2,1] =</a:t>
            </a:r>
          </a:p>
          <a:p>
            <a:r>
              <a:rPr lang="en-US" dirty="0"/>
              <a:t>     0.49421</a:t>
            </a:r>
          </a:p>
          <a:p>
            <a:r>
              <a:rPr lang="en-US" dirty="0"/>
              <a:t>     0.81121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A819A-A3C8-42D9-83EF-813604DE8820}"/>
              </a:ext>
            </a:extLst>
          </p:cNvPr>
          <p:cNvSpPr/>
          <p:nvPr/>
        </p:nvSpPr>
        <p:spPr>
          <a:xfrm>
            <a:off x="5486400" y="4320312"/>
            <a:ext cx="1524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[3,1] =</a:t>
            </a:r>
          </a:p>
          <a:p>
            <a:r>
              <a:rPr lang="en-US" dirty="0"/>
              <a:t>     -0.019140</a:t>
            </a:r>
          </a:p>
          <a:p>
            <a:r>
              <a:rPr lang="en-US" dirty="0"/>
              <a:t>     -0.714277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2945B9-0EA5-4E9B-BC89-4EA6F4F7AF35}"/>
              </a:ext>
            </a:extLst>
          </p:cNvPr>
          <p:cNvSpPr/>
          <p:nvPr/>
        </p:nvSpPr>
        <p:spPr>
          <a:xfrm>
            <a:off x="7338709" y="4407932"/>
            <a:ext cx="128112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[4,1] =  </a:t>
            </a:r>
          </a:p>
          <a:p>
            <a:r>
              <a:rPr lang="en-US" dirty="0"/>
              <a:t>    -0.38098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D0951E-DABD-4C28-BEE1-CAB0E8330487}"/>
              </a:ext>
            </a:extLst>
          </p:cNvPr>
          <p:cNvSpPr/>
          <p:nvPr/>
        </p:nvSpPr>
        <p:spPr>
          <a:xfrm flipH="1">
            <a:off x="402300" y="5683497"/>
            <a:ext cx="1110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Z =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E25F0-89D8-487B-B40A-90CF861785EA}"/>
              </a:ext>
            </a:extLst>
          </p:cNvPr>
          <p:cNvSpPr/>
          <p:nvPr/>
        </p:nvSpPr>
        <p:spPr>
          <a:xfrm>
            <a:off x="1044932" y="5615582"/>
            <a:ext cx="12410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[1,1] =</a:t>
            </a:r>
          </a:p>
          <a:p>
            <a:r>
              <a:rPr lang="en-US" dirty="0"/>
              <a:t>     </a:t>
            </a:r>
            <a:r>
              <a:rPr lang="pl-PL" dirty="0"/>
              <a:t>1.0000</a:t>
            </a:r>
          </a:p>
          <a:p>
            <a:r>
              <a:rPr lang="pl-PL" dirty="0"/>
              <a:t>     1.1000</a:t>
            </a:r>
          </a:p>
          <a:p>
            <a:r>
              <a:rPr lang="pl-PL" dirty="0"/>
              <a:t>     1.0000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2E59EA-1464-4509-80AB-B5BF9409079B}"/>
              </a:ext>
            </a:extLst>
          </p:cNvPr>
          <p:cNvSpPr/>
          <p:nvPr/>
        </p:nvSpPr>
        <p:spPr>
          <a:xfrm>
            <a:off x="3027829" y="5596170"/>
            <a:ext cx="1524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[2,1] =</a:t>
            </a:r>
          </a:p>
          <a:p>
            <a:r>
              <a:rPr lang="en-US" dirty="0"/>
              <a:t>     0.62110</a:t>
            </a:r>
          </a:p>
          <a:p>
            <a:r>
              <a:rPr lang="en-US" dirty="0"/>
              <a:t>     0.69237</a:t>
            </a:r>
          </a:p>
          <a:p>
            <a:r>
              <a:rPr lang="en-US" dirty="0"/>
              <a:t>     1.00000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18765-E47C-4394-8881-52DC3E7F869C}"/>
              </a:ext>
            </a:extLst>
          </p:cNvPr>
          <p:cNvSpPr/>
          <p:nvPr/>
        </p:nvSpPr>
        <p:spPr>
          <a:xfrm>
            <a:off x="5486400" y="5512002"/>
            <a:ext cx="1524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[3,1] =</a:t>
            </a:r>
          </a:p>
          <a:p>
            <a:r>
              <a:rPr lang="en-US" dirty="0"/>
              <a:t>     0.49522</a:t>
            </a:r>
          </a:p>
          <a:p>
            <a:r>
              <a:rPr lang="en-US" dirty="0"/>
              <a:t>     0.32865</a:t>
            </a:r>
          </a:p>
          <a:p>
            <a:r>
              <a:rPr lang="en-US" dirty="0"/>
              <a:t>     1.00000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BD3CB5-3622-4371-ABB6-A08A2CBB64E7}"/>
              </a:ext>
            </a:extLst>
          </p:cNvPr>
          <p:cNvSpPr/>
          <p:nvPr/>
        </p:nvSpPr>
        <p:spPr>
          <a:xfrm>
            <a:off x="7304411" y="5520640"/>
            <a:ext cx="12811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[4,1] =  </a:t>
            </a:r>
          </a:p>
          <a:p>
            <a:r>
              <a:rPr lang="en-US" dirty="0"/>
              <a:t>      0.40589</a:t>
            </a:r>
          </a:p>
        </p:txBody>
      </p:sp>
    </p:spTree>
    <p:extLst>
      <p:ext uri="{BB962C8B-B14F-4D97-AF65-F5344CB8AC3E}">
        <p14:creationId xmlns:p14="http://schemas.microsoft.com/office/powerpoint/2010/main" val="388873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4" grpId="0" animBg="1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09600" y="4089086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90442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29216-424C-489F-B205-E78E3E5BDFE1}"/>
              </a:ext>
            </a:extLst>
          </p:cNvPr>
          <p:cNvSpPr/>
          <p:nvPr/>
        </p:nvSpPr>
        <p:spPr>
          <a:xfrm>
            <a:off x="206090" y="4351138"/>
            <a:ext cx="147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Yk</a:t>
            </a:r>
            <a:r>
              <a:rPr lang="en-US" dirty="0"/>
              <a:t>-Z{end}</a:t>
            </a:r>
          </a:p>
          <a:p>
            <a:r>
              <a:rPr lang="en-US" dirty="0"/>
              <a:t>  = -0.40589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A2ED88-FDCB-4B5B-8123-0DC1F06763EA}"/>
              </a:ext>
            </a:extLst>
          </p:cNvPr>
          <p:cNvCxnSpPr>
            <a:cxnSpLocks/>
          </p:cNvCxnSpPr>
          <p:nvPr/>
        </p:nvCxnSpPr>
        <p:spPr>
          <a:xfrm>
            <a:off x="4419600" y="4273752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978F7D-6815-47E2-96DA-ED64CAB96638}"/>
              </a:ext>
            </a:extLst>
          </p:cNvPr>
          <p:cNvSpPr/>
          <p:nvPr/>
        </p:nvSpPr>
        <p:spPr>
          <a:xfrm>
            <a:off x="178677" y="5150915"/>
            <a:ext cx="1954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Yk</a:t>
            </a:r>
            <a:r>
              <a:rPr lang="en-US" dirty="0"/>
              <a:t>-Z{end}).^2</a:t>
            </a:r>
          </a:p>
          <a:p>
            <a:r>
              <a:rPr lang="en-US" dirty="0"/>
              <a:t> = 0.16475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95665-F630-4C75-8780-3E0845701BB4}"/>
              </a:ext>
            </a:extLst>
          </p:cNvPr>
          <p:cNvSpPr/>
          <p:nvPr/>
        </p:nvSpPr>
        <p:spPr>
          <a:xfrm>
            <a:off x="123498" y="58169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CSqErr</a:t>
            </a:r>
            <a:r>
              <a:rPr lang="en-US" dirty="0"/>
              <a:t> = </a:t>
            </a:r>
            <a:r>
              <a:rPr lang="en-US" dirty="0" err="1"/>
              <a:t>CSqErr+sum</a:t>
            </a:r>
            <a:r>
              <a:rPr lang="en-US" dirty="0"/>
              <a:t>((</a:t>
            </a:r>
            <a:r>
              <a:rPr lang="en-US" dirty="0" err="1"/>
              <a:t>Yk</a:t>
            </a:r>
            <a:r>
              <a:rPr lang="en-US" dirty="0"/>
              <a:t>-Z{end}).^2)</a:t>
            </a:r>
          </a:p>
          <a:p>
            <a:r>
              <a:rPr lang="en-US" dirty="0" err="1"/>
              <a:t>CSqErr</a:t>
            </a:r>
            <a:r>
              <a:rPr lang="en-US" dirty="0"/>
              <a:t> = </a:t>
            </a:r>
            <a:r>
              <a:rPr lang="en-US" dirty="0" err="1"/>
              <a:t>CSqErr</a:t>
            </a:r>
            <a:r>
              <a:rPr lang="en-US" dirty="0"/>
              <a:t>/L(end) %Normalizing </a:t>
            </a:r>
          </a:p>
          <a:p>
            <a:r>
              <a:rPr lang="en-US" dirty="0" err="1"/>
              <a:t>CSqErr</a:t>
            </a:r>
            <a:r>
              <a:rPr lang="en-US" dirty="0"/>
              <a:t> = 0.16475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290B4C-FBD7-433D-9823-D63DA7D2E886}"/>
              </a:ext>
            </a:extLst>
          </p:cNvPr>
          <p:cNvSpPr/>
          <p:nvPr/>
        </p:nvSpPr>
        <p:spPr>
          <a:xfrm>
            <a:off x="4642595" y="4442235"/>
            <a:ext cx="435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60CF8"/>
                </a:solidFill>
              </a:rPr>
              <a:t>d{end}</a:t>
            </a:r>
            <a:r>
              <a:rPr lang="en-US" dirty="0"/>
              <a:t> = (Z{end}-</a:t>
            </a:r>
            <a:r>
              <a:rPr lang="en-US" dirty="0" err="1"/>
              <a:t>Yk</a:t>
            </a:r>
            <a:r>
              <a:rPr lang="en-US" dirty="0"/>
              <a:t>).*Z{end}.*(1-Z{end})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3684A1-070C-4B07-9639-A3D59D904C5B}"/>
              </a:ext>
            </a:extLst>
          </p:cNvPr>
          <p:cNvSpPr/>
          <p:nvPr/>
        </p:nvSpPr>
        <p:spPr>
          <a:xfrm>
            <a:off x="5470829" y="4966248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0.40589 .* 0.40589 .* 0.59411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C372D4-922B-409B-AF0F-2EF2568F3E70}"/>
              </a:ext>
            </a:extLst>
          </p:cNvPr>
          <p:cNvSpPr/>
          <p:nvPr/>
        </p:nvSpPr>
        <p:spPr>
          <a:xfrm>
            <a:off x="5515856" y="5612580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b="1" dirty="0">
                <a:solidFill>
                  <a:srgbClr val="060CF8"/>
                </a:solidFill>
              </a:rPr>
              <a:t>0.097878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290122" y="1121650"/>
            <a:ext cx="135005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(L=end=4)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7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4" grpId="0"/>
      <p:bldP spid="35" grpId="0"/>
      <p:bldP spid="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09600" y="3918466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7338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647591" y="112165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8DBE7-03BB-4931-8554-7187B8D23F6C}"/>
              </a:ext>
            </a:extLst>
          </p:cNvPr>
          <p:cNvSpPr/>
          <p:nvPr/>
        </p:nvSpPr>
        <p:spPr>
          <a:xfrm>
            <a:off x="10106" y="431041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7E333E-1017-4765-A330-EF5427353CFC}"/>
              </a:ext>
            </a:extLst>
          </p:cNvPr>
          <p:cNvCxnSpPr>
            <a:cxnSpLocks/>
          </p:cNvCxnSpPr>
          <p:nvPr/>
        </p:nvCxnSpPr>
        <p:spPr>
          <a:xfrm>
            <a:off x="704339" y="4572000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354620" y="60412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114909-1C6F-4B1E-8AFA-7186B476C51F}"/>
              </a:ext>
            </a:extLst>
          </p:cNvPr>
          <p:cNvSpPr/>
          <p:nvPr/>
        </p:nvSpPr>
        <p:spPr>
          <a:xfrm>
            <a:off x="494224" y="4003036"/>
            <a:ext cx="8155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d{</a:t>
            </a:r>
            <a:r>
              <a:rPr lang="en-US" dirty="0" err="1"/>
              <a:t>i</a:t>
            </a:r>
            <a:r>
              <a:rPr lang="en-US" dirty="0"/>
              <a:t>} = Z{</a:t>
            </a:r>
            <a:r>
              <a:rPr lang="en-US" dirty="0" err="1"/>
              <a:t>i</a:t>
            </a:r>
            <a:r>
              <a:rPr lang="en-US" dirty="0"/>
              <a:t>}(1:end-1) </a:t>
            </a:r>
            <a:r>
              <a:rPr lang="en-US" b="1" dirty="0">
                <a:solidFill>
                  <a:srgbClr val="060CF8"/>
                </a:solidFill>
              </a:rPr>
              <a:t>.*</a:t>
            </a:r>
            <a:r>
              <a:rPr lang="en-US" dirty="0"/>
              <a:t> (1-Z{</a:t>
            </a:r>
            <a:r>
              <a:rPr lang="en-US" dirty="0" err="1"/>
              <a:t>i</a:t>
            </a:r>
            <a:r>
              <a:rPr lang="en-US" dirty="0"/>
              <a:t>}(1:end-1)) </a:t>
            </a:r>
            <a:r>
              <a:rPr lang="en-US" b="1" dirty="0">
                <a:solidFill>
                  <a:srgbClr val="060CF8"/>
                </a:solidFill>
              </a:rPr>
              <a:t>.* sum(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/>
              <a:t>d{i+1}’   </a:t>
            </a:r>
            <a:r>
              <a:rPr lang="en-US" b="1" dirty="0">
                <a:solidFill>
                  <a:srgbClr val="060CF8"/>
                </a:solidFill>
              </a:rPr>
              <a:t>.* </a:t>
            </a:r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}(1:end-1,:)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rgbClr val="060CF8"/>
                </a:solidFill>
              </a:rPr>
              <a:t>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644752" y="60665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B2E692-F014-4242-99AF-B061BF86AAAE}"/>
              </a:ext>
            </a:extLst>
          </p:cNvPr>
          <p:cNvGrpSpPr/>
          <p:nvPr/>
        </p:nvGrpSpPr>
        <p:grpSpPr>
          <a:xfrm>
            <a:off x="1226068" y="4488164"/>
            <a:ext cx="2562817" cy="698564"/>
            <a:chOff x="1226068" y="4488164"/>
            <a:chExt cx="2562817" cy="6985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ACD2C0-36AA-4A05-A5E5-FDDB810551A3}"/>
                </a:ext>
              </a:extLst>
            </p:cNvPr>
            <p:cNvSpPr/>
            <p:nvPr/>
          </p:nvSpPr>
          <p:spPr>
            <a:xfrm>
              <a:off x="1226068" y="4527461"/>
              <a:ext cx="122481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 = 0.49522</a:t>
              </a:r>
            </a:p>
            <a:p>
              <a:r>
                <a:rPr lang="en-US" dirty="0"/>
                <a:t>     0.32865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52021B-FF7D-4827-8A95-2DE216933C9F}"/>
                </a:ext>
              </a:extLst>
            </p:cNvPr>
            <p:cNvSpPr/>
            <p:nvPr/>
          </p:nvSpPr>
          <p:spPr>
            <a:xfrm>
              <a:off x="2371356" y="4488164"/>
              <a:ext cx="3626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60CF8"/>
                  </a:solidFill>
                </a:rPr>
                <a:t>.*</a:t>
              </a:r>
              <a:endParaRPr lang="en-US" sz="2000" dirty="0">
                <a:solidFill>
                  <a:srgbClr val="060CF8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FB42FE-41D8-46F0-8773-29EF1EBA3C14}"/>
                </a:ext>
              </a:extLst>
            </p:cNvPr>
            <p:cNvSpPr/>
            <p:nvPr/>
          </p:nvSpPr>
          <p:spPr>
            <a:xfrm>
              <a:off x="2665545" y="4540397"/>
              <a:ext cx="112334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 0.50478</a:t>
              </a:r>
            </a:p>
            <a:p>
              <a:r>
                <a:rPr lang="en-US" dirty="0"/>
                <a:t> 0.67135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15CFFC-C8AA-4FB7-94FB-74C4906AF781}"/>
              </a:ext>
            </a:extLst>
          </p:cNvPr>
          <p:cNvCxnSpPr/>
          <p:nvPr/>
        </p:nvCxnSpPr>
        <p:spPr>
          <a:xfrm>
            <a:off x="1510062" y="5201784"/>
            <a:ext cx="2085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529215-FA3B-40D4-BCB9-1C2A2910035E}"/>
              </a:ext>
            </a:extLst>
          </p:cNvPr>
          <p:cNvSpPr/>
          <p:nvPr/>
        </p:nvSpPr>
        <p:spPr>
          <a:xfrm>
            <a:off x="2516918" y="5231177"/>
            <a:ext cx="117651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0.24998</a:t>
            </a:r>
          </a:p>
          <a:p>
            <a:r>
              <a:rPr lang="en-US" dirty="0"/>
              <a:t>   0.22064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CFED04-826B-45C2-A189-7BB3D9AC9B1B}"/>
              </a:ext>
            </a:extLst>
          </p:cNvPr>
          <p:cNvSpPr/>
          <p:nvPr/>
        </p:nvSpPr>
        <p:spPr>
          <a:xfrm>
            <a:off x="4323614" y="5277010"/>
            <a:ext cx="362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60CF8"/>
                </a:solidFill>
              </a:rPr>
              <a:t>.*</a:t>
            </a:r>
            <a:endParaRPr lang="en-US" sz="2000" dirty="0">
              <a:solidFill>
                <a:srgbClr val="060CF8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28E7EC-1502-4693-AF85-91151C7D4421}"/>
              </a:ext>
            </a:extLst>
          </p:cNvPr>
          <p:cNvCxnSpPr>
            <a:cxnSpLocks/>
          </p:cNvCxnSpPr>
          <p:nvPr/>
        </p:nvCxnSpPr>
        <p:spPr>
          <a:xfrm>
            <a:off x="4237673" y="5296171"/>
            <a:ext cx="4729960" cy="37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77E4059-C1B9-4EF4-9B84-36247200924E}"/>
                  </a:ext>
                </a:extLst>
              </p:cNvPr>
              <p:cNvSpPr/>
              <p:nvPr/>
            </p:nvSpPr>
            <p:spPr>
              <a:xfrm>
                <a:off x="4928664" y="5352431"/>
                <a:ext cx="3716635" cy="554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0.010328 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.011120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0.010328 </m:t>
                            </m:r>
                          </m:e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0.011120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77E4059-C1B9-4EF4-9B84-362472009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64" y="5352431"/>
                <a:ext cx="3716635" cy="554254"/>
              </a:xfrm>
              <a:prstGeom prst="rect">
                <a:avLst/>
              </a:prstGeom>
              <a:blipFill>
                <a:blip r:embed="rId4"/>
                <a:stretch>
                  <a:fillRect l="-1478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26EA24AA-806E-4E00-930E-8CD4D6C1D86B}"/>
              </a:ext>
            </a:extLst>
          </p:cNvPr>
          <p:cNvSpPr/>
          <p:nvPr/>
        </p:nvSpPr>
        <p:spPr>
          <a:xfrm>
            <a:off x="812815" y="6121922"/>
            <a:ext cx="223518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d{3} = </a:t>
            </a:r>
            <a:r>
              <a:rPr lang="en-US" b="1" dirty="0"/>
              <a:t>0.0025817</a:t>
            </a:r>
          </a:p>
          <a:p>
            <a:r>
              <a:rPr lang="en-US" b="1" dirty="0"/>
              <a:t>           0.0024536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DB1F13-2CBF-4BDE-B2E2-0CEB09EB509D}"/>
              </a:ext>
            </a:extLst>
          </p:cNvPr>
          <p:cNvGrpSpPr/>
          <p:nvPr/>
        </p:nvGrpSpPr>
        <p:grpSpPr>
          <a:xfrm>
            <a:off x="4494732" y="4333544"/>
            <a:ext cx="4620208" cy="855883"/>
            <a:chOff x="4370530" y="4318244"/>
            <a:chExt cx="4620208" cy="85588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2ABED03-C53B-460E-9B89-D5520FE8B59B}"/>
                </a:ext>
              </a:extLst>
            </p:cNvPr>
            <p:cNvGrpSpPr/>
            <p:nvPr/>
          </p:nvGrpSpPr>
          <p:grpSpPr>
            <a:xfrm>
              <a:off x="4370530" y="4394863"/>
              <a:ext cx="3223348" cy="779264"/>
              <a:chOff x="4466555" y="4378720"/>
              <a:chExt cx="3223349" cy="77926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F7A8C2-661D-4D48-948C-68AC0124F6ED}"/>
                  </a:ext>
                </a:extLst>
              </p:cNvPr>
              <p:cNvSpPr/>
              <p:nvPr/>
            </p:nvSpPr>
            <p:spPr>
              <a:xfrm>
                <a:off x="4850687" y="4435462"/>
                <a:ext cx="1123340" cy="584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1600" dirty="0"/>
                  <a:t>d{i+1}’ </a:t>
                </a:r>
              </a:p>
              <a:p>
                <a:r>
                  <a:rPr lang="fr-FR" sz="1600" dirty="0"/>
                  <a:t>= </a:t>
                </a:r>
                <a:r>
                  <a:rPr lang="fr-FR" sz="1400" dirty="0"/>
                  <a:t>0.097878</a:t>
                </a:r>
                <a:endParaRPr lang="en-US" sz="16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1BF3DB-3FE8-44E0-9AE1-7F581793D1D3}"/>
                  </a:ext>
                </a:extLst>
              </p:cNvPr>
              <p:cNvSpPr/>
              <p:nvPr/>
            </p:nvSpPr>
            <p:spPr>
              <a:xfrm>
                <a:off x="6226016" y="4378720"/>
                <a:ext cx="1463888" cy="7792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da-DK" sz="1600" dirty="0"/>
                  <a:t>B{i}(1:end-1, :) </a:t>
                </a:r>
              </a:p>
              <a:p>
                <a:r>
                  <a:rPr lang="da-DK" sz="1600" dirty="0"/>
                  <a:t>= 0.10551</a:t>
                </a:r>
              </a:p>
              <a:p>
                <a:r>
                  <a:rPr lang="da-DK" sz="1600" dirty="0"/>
                  <a:t>    0.11362</a:t>
                </a:r>
                <a:endParaRPr lang="en-US" sz="16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2C8AA5-B3EC-4880-8103-95DAD3B8AC29}"/>
                  </a:ext>
                </a:extLst>
              </p:cNvPr>
              <p:cNvSpPr/>
              <p:nvPr/>
            </p:nvSpPr>
            <p:spPr>
              <a:xfrm>
                <a:off x="5911559" y="4385374"/>
                <a:ext cx="362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60CF8"/>
                    </a:solidFill>
                  </a:rPr>
                  <a:t>.*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650C3D7-FE2D-40D5-9BB4-DD426ECB20B2}"/>
                  </a:ext>
                </a:extLst>
              </p:cNvPr>
              <p:cNvSpPr/>
              <p:nvPr/>
            </p:nvSpPr>
            <p:spPr>
              <a:xfrm>
                <a:off x="4466555" y="4409992"/>
                <a:ext cx="3626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rgbClr val="060CF8"/>
                    </a:solidFill>
                  </a:rPr>
                  <a:t>.*</a:t>
                </a:r>
                <a:endParaRPr lang="en-US" sz="2000" dirty="0">
                  <a:solidFill>
                    <a:srgbClr val="060CF8"/>
                  </a:solidFill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09340D-3A7E-4BF8-AA0E-0BB50A1565A6}"/>
                </a:ext>
              </a:extLst>
            </p:cNvPr>
            <p:cNvSpPr/>
            <p:nvPr/>
          </p:nvSpPr>
          <p:spPr>
            <a:xfrm>
              <a:off x="7845866" y="4318244"/>
              <a:ext cx="1144872" cy="7792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sz="1600" dirty="0"/>
                <a:t>0.010328</a:t>
              </a:r>
            </a:p>
            <a:p>
              <a:r>
                <a:rPr lang="en-US" sz="1600" dirty="0"/>
                <a:t>0.011120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3C987E-CD21-44BF-BCA4-C5AC8D6AEDBC}"/>
                </a:ext>
              </a:extLst>
            </p:cNvPr>
            <p:cNvSpPr/>
            <p:nvPr/>
          </p:nvSpPr>
          <p:spPr>
            <a:xfrm>
              <a:off x="7593962" y="4335558"/>
              <a:ext cx="2303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60CF8"/>
                  </a:solidFill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3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23" grpId="0" animBg="1"/>
      <p:bldP spid="40" grpId="0"/>
      <p:bldP spid="29" grpId="0" animBg="1"/>
      <p:bldP spid="3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09600" y="3918466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7338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647591" y="112165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8DBE7-03BB-4931-8554-7187B8D23F6C}"/>
              </a:ext>
            </a:extLst>
          </p:cNvPr>
          <p:cNvSpPr/>
          <p:nvPr/>
        </p:nvSpPr>
        <p:spPr>
          <a:xfrm>
            <a:off x="10106" y="431041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7E333E-1017-4765-A330-EF5427353CFC}"/>
              </a:ext>
            </a:extLst>
          </p:cNvPr>
          <p:cNvCxnSpPr>
            <a:cxnSpLocks/>
          </p:cNvCxnSpPr>
          <p:nvPr/>
        </p:nvCxnSpPr>
        <p:spPr>
          <a:xfrm>
            <a:off x="704339" y="4572000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354620" y="60412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114909-1C6F-4B1E-8AFA-7186B476C51F}"/>
              </a:ext>
            </a:extLst>
          </p:cNvPr>
          <p:cNvSpPr/>
          <p:nvPr/>
        </p:nvSpPr>
        <p:spPr>
          <a:xfrm>
            <a:off x="494224" y="4003036"/>
            <a:ext cx="8155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d{</a:t>
            </a:r>
            <a:r>
              <a:rPr lang="en-US" dirty="0" err="1"/>
              <a:t>i</a:t>
            </a:r>
            <a:r>
              <a:rPr lang="en-US" dirty="0"/>
              <a:t>} = Z{</a:t>
            </a:r>
            <a:r>
              <a:rPr lang="en-US" dirty="0" err="1"/>
              <a:t>i</a:t>
            </a:r>
            <a:r>
              <a:rPr lang="en-US" dirty="0"/>
              <a:t>}(1:end-1) </a:t>
            </a:r>
            <a:r>
              <a:rPr lang="en-US" b="1" dirty="0">
                <a:solidFill>
                  <a:srgbClr val="060CF8"/>
                </a:solidFill>
              </a:rPr>
              <a:t>.*</a:t>
            </a:r>
            <a:r>
              <a:rPr lang="en-US" dirty="0"/>
              <a:t> (1-Z{</a:t>
            </a:r>
            <a:r>
              <a:rPr lang="en-US" dirty="0" err="1"/>
              <a:t>i</a:t>
            </a:r>
            <a:r>
              <a:rPr lang="en-US" dirty="0"/>
              <a:t>}(1:end-1)) </a:t>
            </a:r>
            <a:r>
              <a:rPr lang="en-US" b="1" dirty="0">
                <a:solidFill>
                  <a:srgbClr val="060CF8"/>
                </a:solidFill>
              </a:rPr>
              <a:t>.* sum(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/>
              <a:t>d{i+1}’   </a:t>
            </a:r>
            <a:r>
              <a:rPr lang="en-US" b="1" dirty="0">
                <a:solidFill>
                  <a:srgbClr val="060CF8"/>
                </a:solidFill>
              </a:rPr>
              <a:t>.* </a:t>
            </a:r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}(1:end-1,:)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rgbClr val="060CF8"/>
                </a:solidFill>
              </a:rPr>
              <a:t>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644752" y="60665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B2E692-F014-4242-99AF-B061BF86AAAE}"/>
              </a:ext>
            </a:extLst>
          </p:cNvPr>
          <p:cNvGrpSpPr/>
          <p:nvPr/>
        </p:nvGrpSpPr>
        <p:grpSpPr>
          <a:xfrm>
            <a:off x="1226068" y="4488164"/>
            <a:ext cx="2562817" cy="698564"/>
            <a:chOff x="1226068" y="4488164"/>
            <a:chExt cx="2562817" cy="6985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ACD2C0-36AA-4A05-A5E5-FDDB810551A3}"/>
                </a:ext>
              </a:extLst>
            </p:cNvPr>
            <p:cNvSpPr/>
            <p:nvPr/>
          </p:nvSpPr>
          <p:spPr>
            <a:xfrm>
              <a:off x="1226068" y="4527461"/>
              <a:ext cx="122481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 = 0.62110</a:t>
              </a:r>
            </a:p>
            <a:p>
              <a:r>
                <a:rPr lang="en-US" dirty="0"/>
                <a:t>     0.69237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52021B-FF7D-4827-8A95-2DE216933C9F}"/>
                </a:ext>
              </a:extLst>
            </p:cNvPr>
            <p:cNvSpPr/>
            <p:nvPr/>
          </p:nvSpPr>
          <p:spPr>
            <a:xfrm>
              <a:off x="2371356" y="4488164"/>
              <a:ext cx="3626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60CF8"/>
                  </a:solidFill>
                </a:rPr>
                <a:t>.*</a:t>
              </a:r>
              <a:endParaRPr lang="en-US" sz="2000" dirty="0">
                <a:solidFill>
                  <a:srgbClr val="060CF8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FB42FE-41D8-46F0-8773-29EF1EBA3C14}"/>
                </a:ext>
              </a:extLst>
            </p:cNvPr>
            <p:cNvSpPr/>
            <p:nvPr/>
          </p:nvSpPr>
          <p:spPr>
            <a:xfrm>
              <a:off x="2665545" y="4540397"/>
              <a:ext cx="112334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 0.37890</a:t>
              </a:r>
            </a:p>
            <a:p>
              <a:r>
                <a:rPr lang="en-US" dirty="0"/>
                <a:t> 0.30763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15CFFC-C8AA-4FB7-94FB-74C4906AF781}"/>
              </a:ext>
            </a:extLst>
          </p:cNvPr>
          <p:cNvCxnSpPr/>
          <p:nvPr/>
        </p:nvCxnSpPr>
        <p:spPr>
          <a:xfrm>
            <a:off x="1510062" y="5201784"/>
            <a:ext cx="2085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529215-FA3B-40D4-BCB9-1C2A2910035E}"/>
              </a:ext>
            </a:extLst>
          </p:cNvPr>
          <p:cNvSpPr/>
          <p:nvPr/>
        </p:nvSpPr>
        <p:spPr>
          <a:xfrm>
            <a:off x="2516918" y="5231177"/>
            <a:ext cx="117651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0.23534</a:t>
            </a:r>
          </a:p>
          <a:p>
            <a:r>
              <a:rPr lang="en-US" dirty="0"/>
              <a:t>   0.21299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CFED04-826B-45C2-A189-7BB3D9AC9B1B}"/>
              </a:ext>
            </a:extLst>
          </p:cNvPr>
          <p:cNvSpPr/>
          <p:nvPr/>
        </p:nvSpPr>
        <p:spPr>
          <a:xfrm>
            <a:off x="4051496" y="5288168"/>
            <a:ext cx="362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60CF8"/>
                </a:solidFill>
              </a:rPr>
              <a:t>.*</a:t>
            </a:r>
            <a:endParaRPr lang="en-US" sz="2000" dirty="0">
              <a:solidFill>
                <a:srgbClr val="060CF8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28E7EC-1502-4693-AF85-91151C7D4421}"/>
              </a:ext>
            </a:extLst>
          </p:cNvPr>
          <p:cNvCxnSpPr>
            <a:cxnSpLocks/>
          </p:cNvCxnSpPr>
          <p:nvPr/>
        </p:nvCxnSpPr>
        <p:spPr>
          <a:xfrm>
            <a:off x="4237673" y="5296171"/>
            <a:ext cx="4729960" cy="37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77E4059-C1B9-4EF4-9B84-36247200924E}"/>
                  </a:ext>
                </a:extLst>
              </p:cNvPr>
              <p:cNvSpPr/>
              <p:nvPr/>
            </p:nvSpPr>
            <p:spPr>
              <a:xfrm>
                <a:off x="4343402" y="5352431"/>
                <a:ext cx="4301898" cy="4559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00030267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00046506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00172088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  −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00047710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00076773</m:t>
                            </m:r>
                          </m:e>
                          <m:e>
                            <m:r>
                              <a:rPr lang="en-US" sz="1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00124379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77E4059-C1B9-4EF4-9B84-362472009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2" y="5352431"/>
                <a:ext cx="4301898" cy="455959"/>
              </a:xfrm>
              <a:prstGeom prst="rect">
                <a:avLst/>
              </a:prstGeom>
              <a:blipFill>
                <a:blip r:embed="rId4"/>
                <a:stretch>
                  <a:fillRect l="-127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26EA24AA-806E-4E00-930E-8CD4D6C1D86B}"/>
              </a:ext>
            </a:extLst>
          </p:cNvPr>
          <p:cNvSpPr/>
          <p:nvPr/>
        </p:nvSpPr>
        <p:spPr>
          <a:xfrm>
            <a:off x="812815" y="6121922"/>
            <a:ext cx="223518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d{2} = </a:t>
            </a:r>
            <a:r>
              <a:rPr lang="en-US" b="1" dirty="0"/>
              <a:t>0.00018067</a:t>
            </a:r>
          </a:p>
          <a:p>
            <a:r>
              <a:rPr lang="en-US" b="1" dirty="0"/>
              <a:t>            0.00026492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ABED03-C53B-460E-9B89-D5520FE8B59B}"/>
              </a:ext>
            </a:extLst>
          </p:cNvPr>
          <p:cNvGrpSpPr/>
          <p:nvPr/>
        </p:nvGrpSpPr>
        <p:grpSpPr>
          <a:xfrm>
            <a:off x="4343401" y="4410163"/>
            <a:ext cx="4691053" cy="779264"/>
            <a:chOff x="4357099" y="4378720"/>
            <a:chExt cx="3392978" cy="7792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7A8C2-661D-4D48-948C-68AC0124F6ED}"/>
                </a:ext>
              </a:extLst>
            </p:cNvPr>
            <p:cNvSpPr/>
            <p:nvPr/>
          </p:nvSpPr>
          <p:spPr>
            <a:xfrm>
              <a:off x="4605052" y="4435462"/>
              <a:ext cx="1541082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fr-FR" sz="1600" dirty="0"/>
                <a:t>d{i+1}’ </a:t>
              </a:r>
            </a:p>
            <a:p>
              <a:r>
                <a:rPr lang="fr-FR" sz="1600" dirty="0"/>
                <a:t>= </a:t>
              </a:r>
              <a:r>
                <a:rPr lang="fr-FR" sz="1400" dirty="0"/>
                <a:t>0.0025817   0.0024536</a:t>
              </a:r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1BF3DB-3FE8-44E0-9AE1-7F581793D1D3}"/>
                </a:ext>
              </a:extLst>
            </p:cNvPr>
            <p:cNvSpPr/>
            <p:nvPr/>
          </p:nvSpPr>
          <p:spPr>
            <a:xfrm>
              <a:off x="6286189" y="4378720"/>
              <a:ext cx="1463888" cy="7792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da-DK" sz="1600" dirty="0"/>
                <a:t>B{i}(1:end-1, :) </a:t>
              </a:r>
            </a:p>
            <a:p>
              <a:r>
                <a:rPr lang="da-DK" sz="1600" dirty="0"/>
                <a:t>= 0.11724   0.18954</a:t>
              </a:r>
            </a:p>
            <a:p>
              <a:r>
                <a:rPr lang="da-DK" sz="1600" dirty="0"/>
                <a:t>    0.66658  -0.19445</a:t>
              </a:r>
              <a:endParaRPr lang="en-US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2C8AA5-B3EC-4880-8103-95DAD3B8AC29}"/>
                </a:ext>
              </a:extLst>
            </p:cNvPr>
            <p:cNvSpPr/>
            <p:nvPr/>
          </p:nvSpPr>
          <p:spPr>
            <a:xfrm>
              <a:off x="6086732" y="4385374"/>
              <a:ext cx="362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60CF8"/>
                  </a:solidFill>
                </a:rPr>
                <a:t>.*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50C3D7-FE2D-40D5-9BB4-DD426ECB20B2}"/>
                </a:ext>
              </a:extLst>
            </p:cNvPr>
            <p:cNvSpPr/>
            <p:nvPr/>
          </p:nvSpPr>
          <p:spPr>
            <a:xfrm>
              <a:off x="4357099" y="4409992"/>
              <a:ext cx="3626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60CF8"/>
                  </a:solidFill>
                </a:rPr>
                <a:t>.*</a:t>
              </a:r>
              <a:endParaRPr lang="en-US" sz="2000" dirty="0">
                <a:solidFill>
                  <a:srgbClr val="060CF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1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23" grpId="0" animBg="1"/>
      <p:bldP spid="40" grpId="0"/>
      <p:bldP spid="29" grpId="0" animBg="1"/>
      <p:bldP spid="3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4102888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918231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Beta(1)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647591" y="112165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354620" y="60412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544280" y="625865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96354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}(1:end-1,:)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}(1:end-1,:)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189951"/>
            <a:ext cx="248978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da-DK" dirty="0"/>
              <a:t>Z{i}(1:end-1) * d{i+1}'</a:t>
            </a:r>
            <a:r>
              <a:rPr lang="en-US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9B27B-7C74-4BCA-9657-543747355F3E}"/>
              </a:ext>
            </a:extLst>
          </p:cNvPr>
          <p:cNvSpPr/>
          <p:nvPr/>
        </p:nvSpPr>
        <p:spPr>
          <a:xfrm>
            <a:off x="6421839" y="4670975"/>
            <a:ext cx="25294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0.00018067   0.00026492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5AFF14-39A7-48B0-92B1-EDA58712DA0A}"/>
              </a:ext>
            </a:extLst>
          </p:cNvPr>
          <p:cNvSpPr/>
          <p:nvPr/>
        </p:nvSpPr>
        <p:spPr>
          <a:xfrm>
            <a:off x="6179390" y="4659617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372759" y="4638372"/>
            <a:ext cx="806631" cy="615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1.0000</a:t>
            </a:r>
          </a:p>
          <a:p>
            <a:r>
              <a:rPr lang="en-US" sz="1600" dirty="0"/>
              <a:t> 1.1000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02681" y="4712732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47104" y="5525947"/>
            <a:ext cx="227866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  0.58514  -0.21348</a:t>
            </a:r>
          </a:p>
          <a:p>
            <a:r>
              <a:rPr lang="en-US" sz="1600" dirty="0"/>
              <a:t>    -0.15168   0.42537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253159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/>
          <p:nvPr/>
        </p:nvCxnSpPr>
        <p:spPr>
          <a:xfrm>
            <a:off x="3354620" y="4638372"/>
            <a:ext cx="0" cy="88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137813" y="5496050"/>
            <a:ext cx="2866781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0.000036135   0.000052984</a:t>
            </a:r>
          </a:p>
          <a:p>
            <a:r>
              <a:rPr lang="en-US" sz="1600" dirty="0"/>
              <a:t>0.000039748   0.000058282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780717" y="5576655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6179575"/>
            <a:ext cx="22224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0.58511  -0.21354</a:t>
            </a:r>
          </a:p>
          <a:p>
            <a:r>
              <a:rPr lang="en-US" sz="1600" dirty="0"/>
              <a:t>  -0.15172   0.42531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4102888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918231"/>
            <a:ext cx="347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Beta(1) [Bias ]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647591" y="112165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354620" y="60412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630255" y="625484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>
            <a:off x="5895976" y="4114800"/>
            <a:ext cx="2605200" cy="0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189951"/>
            <a:ext cx="8659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d{i+1}’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302076" y="4671042"/>
            <a:ext cx="234551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0.00018067   0.00026492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50065" y="4648200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36591" y="5373547"/>
            <a:ext cx="23441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</a:t>
            </a:r>
            <a:r>
              <a:rPr lang="en-US" dirty="0"/>
              <a:t>0.075912   0.556787</a:t>
            </a:r>
            <a:endParaRPr lang="en-US" sz="16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105400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>
            <a:cxnSpLocks/>
          </p:cNvCxnSpPr>
          <p:nvPr/>
        </p:nvCxnSpPr>
        <p:spPr>
          <a:xfrm>
            <a:off x="3354620" y="4638372"/>
            <a:ext cx="0" cy="73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180045" y="5334000"/>
            <a:ext cx="289715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0.000036135   0.000052984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800600" y="5334000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5862290"/>
            <a:ext cx="27434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= 0.075876   0.556734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67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4102888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918231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Beta(2)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647591" y="112165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354620" y="60412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674694" y="637447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96354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}(1:end-1,:)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}(1:end-1,:)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189951"/>
            <a:ext cx="248978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da-DK" dirty="0"/>
              <a:t>Z{i}(1:end-1) * d{i+1}'</a:t>
            </a:r>
            <a:r>
              <a:rPr lang="en-US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9B27B-7C74-4BCA-9657-543747355F3E}"/>
              </a:ext>
            </a:extLst>
          </p:cNvPr>
          <p:cNvSpPr/>
          <p:nvPr/>
        </p:nvSpPr>
        <p:spPr>
          <a:xfrm>
            <a:off x="6552266" y="4688650"/>
            <a:ext cx="248978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1600" dirty="0"/>
              <a:t>0.0025817   0.0024536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5AFF14-39A7-48B0-92B1-EDA58712DA0A}"/>
              </a:ext>
            </a:extLst>
          </p:cNvPr>
          <p:cNvSpPr/>
          <p:nvPr/>
        </p:nvSpPr>
        <p:spPr>
          <a:xfrm>
            <a:off x="6326369" y="475906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307374" y="4638372"/>
            <a:ext cx="112178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0.62110</a:t>
            </a:r>
          </a:p>
          <a:p>
            <a:r>
              <a:rPr lang="en-US" dirty="0"/>
              <a:t>0.69237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02681" y="4712732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47104" y="5525947"/>
            <a:ext cx="227866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  0.11724   0.18954</a:t>
            </a:r>
          </a:p>
          <a:p>
            <a:r>
              <a:rPr lang="en-US" sz="1600" dirty="0"/>
              <a:t>      0.66658  -0.19445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253159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/>
          <p:nvPr/>
        </p:nvCxnSpPr>
        <p:spPr>
          <a:xfrm>
            <a:off x="3354620" y="4638372"/>
            <a:ext cx="0" cy="88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058016" y="5465945"/>
            <a:ext cx="27143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 0.00032069   0.00030479</a:t>
            </a:r>
          </a:p>
          <a:p>
            <a:r>
              <a:rPr lang="en-US" sz="1600" dirty="0"/>
              <a:t>  0.00035749   0.00033976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780717" y="5576655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6179575"/>
            <a:ext cx="22224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 0.11692   0.18923</a:t>
            </a:r>
          </a:p>
          <a:p>
            <a:r>
              <a:rPr lang="en-US" sz="1600" dirty="0"/>
              <a:t>     0.66622  -0.19479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4129"/>
            <a:ext cx="8534399" cy="896471"/>
          </a:xfrm>
        </p:spPr>
        <p:txBody>
          <a:bodyPr/>
          <a:lstStyle/>
          <a:p>
            <a:r>
              <a:rPr lang="en-US" sz="4400" dirty="0"/>
              <a:t>Train the NN: Brain or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43000"/>
            <a:ext cx="8340726" cy="4983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Regarding training your Brain or ANN here are some exciting examples:</a:t>
            </a:r>
          </a:p>
          <a:p>
            <a:pPr lvl="1"/>
            <a:r>
              <a:rPr lang="en-US" dirty="0">
                <a:hlinkClick r:id="rId3" action="ppaction://hlinkfile"/>
              </a:rPr>
              <a:t>Train to see like a bat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4" action="ppaction://hlinkfile"/>
              </a:rPr>
              <a:t>Train your other part of the brain to see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5"/>
              </a:rPr>
              <a:t>Brain Interface </a:t>
            </a:r>
            <a:r>
              <a:rPr lang="en-US" dirty="0"/>
              <a:t>(see the Nature paper for detail)</a:t>
            </a:r>
          </a:p>
          <a:p>
            <a:pPr lvl="1"/>
            <a:r>
              <a:rPr lang="en-US" dirty="0">
                <a:hlinkClick r:id="rId6" action="ppaction://hlinkfile"/>
              </a:rPr>
              <a:t>Train ANN to drive </a:t>
            </a:r>
            <a:r>
              <a:rPr lang="en-US" dirty="0"/>
              <a:t>or fly, or ….</a:t>
            </a:r>
          </a:p>
          <a:p>
            <a:pPr lvl="1"/>
            <a:r>
              <a:rPr lang="en-US" dirty="0"/>
              <a:t>NN could be formed to perform extremely powerfully task for a particular purpose. Example: </a:t>
            </a:r>
            <a:r>
              <a:rPr lang="en-US" dirty="0">
                <a:hlinkClick r:id="rId7"/>
              </a:rPr>
              <a:t>Brain-Man</a:t>
            </a:r>
            <a:r>
              <a:rPr lang="en-US" dirty="0"/>
              <a:t>.</a:t>
            </a:r>
          </a:p>
          <a:p>
            <a:r>
              <a:rPr lang="en-US" dirty="0"/>
              <a:t>Motivations: </a:t>
            </a:r>
          </a:p>
          <a:p>
            <a:pPr lvl="1"/>
            <a:r>
              <a:rPr lang="en-US" dirty="0"/>
              <a:t>NN can be a very powerful tools </a:t>
            </a:r>
          </a:p>
          <a:p>
            <a:pPr lvl="1"/>
            <a:r>
              <a:rPr lang="en-US" dirty="0"/>
              <a:t>Can be used for developing exciting applications </a:t>
            </a:r>
          </a:p>
          <a:p>
            <a:pPr lvl="1"/>
            <a:r>
              <a:rPr lang="en-US" dirty="0"/>
              <a:t>Can be used to build complex problem solver without hand-coding the criteria and for building most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74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4007909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823252"/>
            <a:ext cx="347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Beta(2) [Bias ]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647591" y="112165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354620" y="60412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660047" y="597765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>
            <a:off x="5895976" y="4019821"/>
            <a:ext cx="2605200" cy="0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189951"/>
            <a:ext cx="8659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d{i+1}’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302076" y="4671042"/>
            <a:ext cx="214033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0.0025817   0.0024536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50065" y="4648200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36591" y="5373547"/>
            <a:ext cx="23441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</a:t>
            </a:r>
            <a:r>
              <a:rPr lang="en-US" dirty="0"/>
              <a:t>-0.55347  -0.69737</a:t>
            </a:r>
            <a:endParaRPr lang="en-US" sz="16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105400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>
            <a:cxnSpLocks/>
          </p:cNvCxnSpPr>
          <p:nvPr/>
        </p:nvCxnSpPr>
        <p:spPr>
          <a:xfrm>
            <a:off x="3354620" y="4638372"/>
            <a:ext cx="0" cy="73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180045" y="5334000"/>
            <a:ext cx="289715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0.00051633   0.00049073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800600" y="5334000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5862290"/>
            <a:ext cx="27434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= -0.55399  -0.69786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9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3994657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810000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Beta(3)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647591" y="112165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354620" y="60412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601013" y="59977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3988123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}(1:end-1,:)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}(1:end-1,:)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226799"/>
            <a:ext cx="305541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da-DK" dirty="0"/>
              <a:t>Z{i}(1:end-1)  *   d{i+1}'</a:t>
            </a:r>
            <a:r>
              <a:rPr lang="en-US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9B27B-7C74-4BCA-9657-543747355F3E}"/>
              </a:ext>
            </a:extLst>
          </p:cNvPr>
          <p:cNvSpPr/>
          <p:nvPr/>
        </p:nvSpPr>
        <p:spPr>
          <a:xfrm>
            <a:off x="6972327" y="4688650"/>
            <a:ext cx="197892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 0.097878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5AFF14-39A7-48B0-92B1-EDA58712DA0A}"/>
              </a:ext>
            </a:extLst>
          </p:cNvPr>
          <p:cNvSpPr/>
          <p:nvPr/>
        </p:nvSpPr>
        <p:spPr>
          <a:xfrm>
            <a:off x="6705600" y="475906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415867" y="4638372"/>
            <a:ext cx="960519" cy="615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 0.49522</a:t>
            </a:r>
          </a:p>
          <a:p>
            <a:r>
              <a:rPr lang="en-US" sz="1600" dirty="0"/>
              <a:t>  0.32865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02681" y="4712732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47104" y="5525947"/>
            <a:ext cx="227866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  0.10551</a:t>
            </a:r>
          </a:p>
          <a:p>
            <a:r>
              <a:rPr lang="en-US" sz="1600" dirty="0"/>
              <a:t>     0.11362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253159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/>
          <p:nvPr/>
        </p:nvCxnSpPr>
        <p:spPr>
          <a:xfrm>
            <a:off x="3354620" y="4638372"/>
            <a:ext cx="0" cy="88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296864" y="5566312"/>
            <a:ext cx="1408736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0.0096941</a:t>
            </a:r>
          </a:p>
          <a:p>
            <a:r>
              <a:rPr lang="en-US" sz="1600" dirty="0"/>
              <a:t> 0.0064336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780717" y="5576655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6179575"/>
            <a:ext cx="22224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 0.095821</a:t>
            </a:r>
          </a:p>
          <a:p>
            <a:r>
              <a:rPr lang="en-US" sz="1600" dirty="0"/>
              <a:t>     0.107182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3994657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810000"/>
            <a:ext cx="347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Beta(3) [Bias ]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647591" y="1121650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354620" y="60412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630255" y="610998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>
            <a:off x="5895976" y="4006569"/>
            <a:ext cx="2605200" cy="0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189951"/>
            <a:ext cx="8659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d{i+1}’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302076" y="4671042"/>
            <a:ext cx="101181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0.097878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50065" y="4648200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36591" y="5373547"/>
            <a:ext cx="23441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</a:t>
            </a:r>
            <a:r>
              <a:rPr lang="pl-PL" dirty="0"/>
              <a:t>-0.47057</a:t>
            </a:r>
            <a:endParaRPr lang="en-US" sz="16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105400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>
            <a:cxnSpLocks/>
          </p:cNvCxnSpPr>
          <p:nvPr/>
        </p:nvCxnSpPr>
        <p:spPr>
          <a:xfrm>
            <a:off x="3354620" y="4638372"/>
            <a:ext cx="0" cy="73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180045" y="5334000"/>
            <a:ext cx="289715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0.019576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800600" y="5334000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5862290"/>
            <a:ext cx="27434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= </a:t>
            </a:r>
            <a:r>
              <a:rPr lang="pl-PL" sz="2000" dirty="0"/>
              <a:t>‭-0.49014‬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48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3F81-6916-4C9E-96E6-DBAD9F26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228318"/>
            <a:ext cx="8147051" cy="63770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97FF6-89C4-4496-A5CD-5C42EADA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8D16-773E-428A-ACF4-C847EBD50D81}"/>
              </a:ext>
            </a:extLst>
          </p:cNvPr>
          <p:cNvSpPr/>
          <p:nvPr/>
        </p:nvSpPr>
        <p:spPr>
          <a:xfrm>
            <a:off x="6019801" y="83746"/>
            <a:ext cx="3123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Min_Error</a:t>
            </a:r>
            <a:r>
              <a:rPr lang="en-US" dirty="0"/>
              <a:t> =  </a:t>
            </a:r>
            <a:r>
              <a:rPr lang="en-US" b="1" dirty="0">
                <a:solidFill>
                  <a:srgbClr val="060CF8"/>
                </a:solidFill>
              </a:rPr>
              <a:t>0.0596</a:t>
            </a:r>
          </a:p>
          <a:p>
            <a:r>
              <a:rPr lang="en-US" dirty="0" err="1"/>
              <a:t>Min_Error_Epoch</a:t>
            </a:r>
            <a:r>
              <a:rPr lang="en-US" dirty="0"/>
              <a:t> =  </a:t>
            </a:r>
            <a:r>
              <a:rPr lang="en-US" b="1" dirty="0">
                <a:solidFill>
                  <a:srgbClr val="060CF8"/>
                </a:solidFill>
              </a:rPr>
              <a:t>10000</a:t>
            </a:r>
          </a:p>
          <a:p>
            <a:r>
              <a:rPr lang="en-US" dirty="0" err="1"/>
              <a:t>Max_Epoch</a:t>
            </a:r>
            <a:r>
              <a:rPr lang="en-US" dirty="0"/>
              <a:t> = </a:t>
            </a:r>
            <a:r>
              <a:rPr lang="en-US" b="1" dirty="0">
                <a:solidFill>
                  <a:srgbClr val="060CF8"/>
                </a:solidFill>
              </a:rPr>
              <a:t>10000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6DBB5-41AB-47F7-BB5C-20688DD065BA}"/>
              </a:ext>
            </a:extLst>
          </p:cNvPr>
          <p:cNvSpPr txBox="1"/>
          <p:nvPr/>
        </p:nvSpPr>
        <p:spPr>
          <a:xfrm>
            <a:off x="3048000" y="119798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F67F85-05DD-44FC-B267-C831D2DB1A9B}"/>
              </a:ext>
            </a:extLst>
          </p:cNvPr>
          <p:cNvSpPr/>
          <p:nvPr/>
        </p:nvSpPr>
        <p:spPr>
          <a:xfrm>
            <a:off x="77718" y="527833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L=[2 2 2 </a:t>
            </a:r>
            <a:r>
              <a:rPr lang="en-US" b="1" dirty="0">
                <a:solidFill>
                  <a:srgbClr val="060CF8"/>
                </a:solidFill>
              </a:rPr>
              <a:t>1</a:t>
            </a:r>
            <a:r>
              <a:rPr lang="en-US" dirty="0"/>
              <a:t>] % One Output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1C71C-80BC-4C58-98A9-9EFC53C7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83908"/>
            <a:ext cx="7467600" cy="56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63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ACD08-46FC-4457-9872-AC94D285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17D5F-52FA-4266-859E-F57B2741FD4C}"/>
              </a:ext>
            </a:extLst>
          </p:cNvPr>
          <p:cNvSpPr/>
          <p:nvPr/>
        </p:nvSpPr>
        <p:spPr>
          <a:xfrm>
            <a:off x="381000" y="547172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L=[2 2 2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130C5-125A-4702-A607-CE18FA144FA9}"/>
              </a:ext>
            </a:extLst>
          </p:cNvPr>
          <p:cNvSpPr txBox="1"/>
          <p:nvPr/>
        </p:nvSpPr>
        <p:spPr>
          <a:xfrm>
            <a:off x="2895600" y="89030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94A715-3CA1-4B5D-A009-EBF77589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34" y="1143681"/>
            <a:ext cx="7410786" cy="55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65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9D016-F923-4A12-BC61-E87B352F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CDCA8-9662-4AA4-926A-07003043D098}"/>
              </a:ext>
            </a:extLst>
          </p:cNvPr>
          <p:cNvSpPr/>
          <p:nvPr/>
        </p:nvSpPr>
        <p:spPr>
          <a:xfrm>
            <a:off x="381000" y="547172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L=[2 2 2 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4500D-E9B1-4917-8309-7666B31034B2}"/>
              </a:ext>
            </a:extLst>
          </p:cNvPr>
          <p:cNvSpPr txBox="1"/>
          <p:nvPr/>
        </p:nvSpPr>
        <p:spPr>
          <a:xfrm>
            <a:off x="2895600" y="89030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4A290-0D8D-4E4E-ADD8-FD70B159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45165"/>
            <a:ext cx="7427259" cy="559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173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C67B-42DD-4AB2-992A-E70312D5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09895"/>
          </a:xfrm>
        </p:spPr>
        <p:txBody>
          <a:bodyPr/>
          <a:lstStyle/>
          <a:p>
            <a:r>
              <a:rPr lang="en-US" sz="4000" dirty="0"/>
              <a:t>Test Cases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05DC2-D349-48D5-91D2-AD6F84BF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61E9A-CBCE-45E3-8FA9-0B1BCCD97DCA}"/>
              </a:ext>
            </a:extLst>
          </p:cNvPr>
          <p:cNvSpPr/>
          <p:nvPr/>
        </p:nvSpPr>
        <p:spPr>
          <a:xfrm>
            <a:off x="3265760" y="2909286"/>
            <a:ext cx="2444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Ans (2) =   0.9850 </a:t>
            </a:r>
          </a:p>
          <a:p>
            <a:r>
              <a:rPr lang="fr-FR" dirty="0"/>
              <a:t>     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2B761-7528-4482-82E6-07668366F5DC}"/>
              </a:ext>
            </a:extLst>
          </p:cNvPr>
          <p:cNvSpPr/>
          <p:nvPr/>
        </p:nvSpPr>
        <p:spPr>
          <a:xfrm>
            <a:off x="795132" y="2667000"/>
            <a:ext cx="2287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2 [5.0, 4.0]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58467-5A9F-4CE2-B67F-8B809F8A56AC}"/>
              </a:ext>
            </a:extLst>
          </p:cNvPr>
          <p:cNvSpPr/>
          <p:nvPr/>
        </p:nvSpPr>
        <p:spPr>
          <a:xfrm>
            <a:off x="795132" y="1338472"/>
            <a:ext cx="2596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1 [0.5, 0.3]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68DE9-CBCB-42B3-B1C0-EA2E0395581F}"/>
              </a:ext>
            </a:extLst>
          </p:cNvPr>
          <p:cNvSpPr/>
          <p:nvPr/>
        </p:nvSpPr>
        <p:spPr>
          <a:xfrm>
            <a:off x="3285955" y="16285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Ans (1)  =    0.0117</a:t>
            </a:r>
          </a:p>
          <a:p>
            <a:r>
              <a:rPr lang="fr-FR" dirty="0"/>
              <a:t>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E0D97-BA2B-4161-9E95-57C6FCD4A1C2}"/>
              </a:ext>
            </a:extLst>
          </p:cNvPr>
          <p:cNvSpPr txBox="1"/>
          <p:nvPr/>
        </p:nvSpPr>
        <p:spPr>
          <a:xfrm>
            <a:off x="6324600" y="1581517"/>
            <a:ext cx="176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Benign: 0 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763BB-38F6-41B4-BC96-D51CC6C2EDCB}"/>
              </a:ext>
            </a:extLst>
          </p:cNvPr>
          <p:cNvSpPr txBox="1"/>
          <p:nvPr/>
        </p:nvSpPr>
        <p:spPr>
          <a:xfrm>
            <a:off x="6076122" y="2905973"/>
            <a:ext cx="176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Malignant: 1</a:t>
            </a:r>
          </a:p>
          <a:p>
            <a:r>
              <a:rPr lang="en-US" dirty="0"/>
              <a:t>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0A971E-954A-48E1-8E53-955F1994D5A3}"/>
              </a:ext>
            </a:extLst>
          </p:cNvPr>
          <p:cNvSpPr/>
          <p:nvPr/>
        </p:nvSpPr>
        <p:spPr>
          <a:xfrm>
            <a:off x="228600" y="593512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2 2 1]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AB899-C402-4F1F-9671-F4944BF739CF}"/>
              </a:ext>
            </a:extLst>
          </p:cNvPr>
          <p:cNvSpPr txBox="1"/>
          <p:nvPr/>
        </p:nvSpPr>
        <p:spPr>
          <a:xfrm>
            <a:off x="45720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Z</a:t>
            </a:r>
            <a:r>
              <a:rPr lang="en-US" b="1" u="sng" baseline="-25000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2C45E-7DC3-402B-81A7-096C7377B099}"/>
              </a:ext>
            </a:extLst>
          </p:cNvPr>
          <p:cNvSpPr txBox="1"/>
          <p:nvPr/>
        </p:nvSpPr>
        <p:spPr>
          <a:xfrm>
            <a:off x="6957099" y="12457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Y</a:t>
            </a:r>
            <a:r>
              <a:rPr lang="en-US" b="1" u="sng" baseline="-25000" dirty="0" err="1"/>
              <a:t>k</a:t>
            </a:r>
            <a:endParaRPr lang="en-US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2649653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3F81-6916-4C9E-96E6-DBAD9F26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228318"/>
            <a:ext cx="8147051" cy="63770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97FF6-89C4-4496-A5CD-5C42EADA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8D16-773E-428A-ACF4-C847EBD50D81}"/>
              </a:ext>
            </a:extLst>
          </p:cNvPr>
          <p:cNvSpPr/>
          <p:nvPr/>
        </p:nvSpPr>
        <p:spPr>
          <a:xfrm>
            <a:off x="6019801" y="83746"/>
            <a:ext cx="3123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Min_Error</a:t>
            </a:r>
            <a:r>
              <a:rPr lang="en-US" dirty="0"/>
              <a:t> =  </a:t>
            </a:r>
            <a:r>
              <a:rPr lang="en-US" b="1" dirty="0">
                <a:solidFill>
                  <a:srgbClr val="060CF8"/>
                </a:solidFill>
              </a:rPr>
              <a:t>0.0580</a:t>
            </a:r>
          </a:p>
          <a:p>
            <a:r>
              <a:rPr lang="en-US" dirty="0" err="1"/>
              <a:t>Min_Error_Epoch</a:t>
            </a:r>
            <a:r>
              <a:rPr lang="en-US" dirty="0"/>
              <a:t> =  </a:t>
            </a:r>
            <a:r>
              <a:rPr lang="en-US" b="1" dirty="0">
                <a:solidFill>
                  <a:srgbClr val="060CF8"/>
                </a:solidFill>
              </a:rPr>
              <a:t>10000</a:t>
            </a:r>
          </a:p>
          <a:p>
            <a:r>
              <a:rPr lang="en-US" dirty="0" err="1"/>
              <a:t>Max_Epoch</a:t>
            </a:r>
            <a:r>
              <a:rPr lang="en-US" dirty="0"/>
              <a:t> = </a:t>
            </a:r>
            <a:r>
              <a:rPr lang="en-US" b="1" dirty="0">
                <a:solidFill>
                  <a:srgbClr val="060CF8"/>
                </a:solidFill>
              </a:rPr>
              <a:t>10000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6DBB5-41AB-47F7-BB5C-20688DD065BA}"/>
              </a:ext>
            </a:extLst>
          </p:cNvPr>
          <p:cNvSpPr txBox="1"/>
          <p:nvPr/>
        </p:nvSpPr>
        <p:spPr>
          <a:xfrm>
            <a:off x="3048000" y="119798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F67F85-05DD-44FC-B267-C831D2DB1A9B}"/>
              </a:ext>
            </a:extLst>
          </p:cNvPr>
          <p:cNvSpPr/>
          <p:nvPr/>
        </p:nvSpPr>
        <p:spPr>
          <a:xfrm>
            <a:off x="77718" y="527833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L=[2 </a:t>
            </a:r>
            <a:r>
              <a:rPr lang="en-US" b="1" dirty="0">
                <a:solidFill>
                  <a:srgbClr val="060CF8"/>
                </a:solidFill>
              </a:rPr>
              <a:t>4 4</a:t>
            </a:r>
            <a:r>
              <a:rPr lang="en-US" dirty="0"/>
              <a:t> </a:t>
            </a:r>
            <a:r>
              <a:rPr lang="en-US" b="1" dirty="0"/>
              <a:t>1</a:t>
            </a:r>
            <a:r>
              <a:rPr lang="en-US" dirty="0"/>
              <a:t>] % One Output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1C71C-80BC-4C58-98A9-9EFC53C7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83908"/>
            <a:ext cx="7467600" cy="56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50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ACD08-46FC-4457-9872-AC94D285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17D5F-52FA-4266-859E-F57B2741FD4C}"/>
              </a:ext>
            </a:extLst>
          </p:cNvPr>
          <p:cNvSpPr/>
          <p:nvPr/>
        </p:nvSpPr>
        <p:spPr>
          <a:xfrm>
            <a:off x="381000" y="547172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L=[2 4 4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130C5-125A-4702-A607-CE18FA144FA9}"/>
              </a:ext>
            </a:extLst>
          </p:cNvPr>
          <p:cNvSpPr txBox="1"/>
          <p:nvPr/>
        </p:nvSpPr>
        <p:spPr>
          <a:xfrm>
            <a:off x="2895600" y="89030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94A715-3CA1-4B5D-A009-EBF77589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34" y="1143681"/>
            <a:ext cx="7410786" cy="55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738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9D016-F923-4A12-BC61-E87B352F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CDCA8-9662-4AA4-926A-07003043D098}"/>
              </a:ext>
            </a:extLst>
          </p:cNvPr>
          <p:cNvSpPr/>
          <p:nvPr/>
        </p:nvSpPr>
        <p:spPr>
          <a:xfrm>
            <a:off x="381000" y="547172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L=[2 4 4 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4500D-E9B1-4917-8309-7666B31034B2}"/>
              </a:ext>
            </a:extLst>
          </p:cNvPr>
          <p:cNvSpPr txBox="1"/>
          <p:nvPr/>
        </p:nvSpPr>
        <p:spPr>
          <a:xfrm>
            <a:off x="2895600" y="89030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4A290-0D8D-4E4E-ADD8-FD70B159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45165"/>
            <a:ext cx="7427259" cy="559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3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820271"/>
          </a:xfrm>
        </p:spPr>
        <p:txBody>
          <a:bodyPr/>
          <a:lstStyle/>
          <a:p>
            <a:r>
              <a:rPr lang="en-US" dirty="0"/>
              <a:t>Modeling Neuron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8" y="1083129"/>
            <a:ext cx="4541189" cy="196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12" y="3048000"/>
            <a:ext cx="3753657" cy="36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6715" y="1706432"/>
            <a:ext cx="1424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Neuron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4697511" y="1816107"/>
            <a:ext cx="489204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403" y="4114799"/>
            <a:ext cx="228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Modeling single neuron as logistic unit</a:t>
            </a:r>
          </a:p>
        </p:txBody>
      </p:sp>
      <p:sp>
        <p:nvSpPr>
          <p:cNvPr id="10" name="Left Arrow 9"/>
          <p:cNvSpPr/>
          <p:nvPr/>
        </p:nvSpPr>
        <p:spPr>
          <a:xfrm rot="10800000">
            <a:off x="3559301" y="4425783"/>
            <a:ext cx="653796" cy="39369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249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C67B-42DD-4AB2-992A-E70312D5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09895"/>
          </a:xfrm>
        </p:spPr>
        <p:txBody>
          <a:bodyPr/>
          <a:lstStyle/>
          <a:p>
            <a:r>
              <a:rPr lang="en-US" sz="4000" dirty="0"/>
              <a:t>Test Cases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05DC2-D349-48D5-91D2-AD6F84BF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61E9A-CBCE-45E3-8FA9-0B1BCCD97DCA}"/>
              </a:ext>
            </a:extLst>
          </p:cNvPr>
          <p:cNvSpPr/>
          <p:nvPr/>
        </p:nvSpPr>
        <p:spPr>
          <a:xfrm>
            <a:off x="3265760" y="2909286"/>
            <a:ext cx="2444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Ans (2) =   0.9750 </a:t>
            </a:r>
          </a:p>
          <a:p>
            <a:r>
              <a:rPr lang="fr-FR" dirty="0"/>
              <a:t>     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2B761-7528-4482-82E6-07668366F5DC}"/>
              </a:ext>
            </a:extLst>
          </p:cNvPr>
          <p:cNvSpPr/>
          <p:nvPr/>
        </p:nvSpPr>
        <p:spPr>
          <a:xfrm>
            <a:off x="795132" y="2667000"/>
            <a:ext cx="2287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2 [5.0, 4.0]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58467-5A9F-4CE2-B67F-8B809F8A56AC}"/>
              </a:ext>
            </a:extLst>
          </p:cNvPr>
          <p:cNvSpPr/>
          <p:nvPr/>
        </p:nvSpPr>
        <p:spPr>
          <a:xfrm>
            <a:off x="795132" y="1338472"/>
            <a:ext cx="2596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1 [0.5, 0.3]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68DE9-CBCB-42B3-B1C0-EA2E0395581F}"/>
              </a:ext>
            </a:extLst>
          </p:cNvPr>
          <p:cNvSpPr/>
          <p:nvPr/>
        </p:nvSpPr>
        <p:spPr>
          <a:xfrm>
            <a:off x="3285955" y="16285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Ans (1)  =    0.0063</a:t>
            </a:r>
          </a:p>
          <a:p>
            <a:r>
              <a:rPr lang="fr-FR" dirty="0"/>
              <a:t>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E0D97-BA2B-4161-9E95-57C6FCD4A1C2}"/>
              </a:ext>
            </a:extLst>
          </p:cNvPr>
          <p:cNvSpPr txBox="1"/>
          <p:nvPr/>
        </p:nvSpPr>
        <p:spPr>
          <a:xfrm>
            <a:off x="6324600" y="1581517"/>
            <a:ext cx="176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Benign: 0 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763BB-38F6-41B4-BC96-D51CC6C2EDCB}"/>
              </a:ext>
            </a:extLst>
          </p:cNvPr>
          <p:cNvSpPr txBox="1"/>
          <p:nvPr/>
        </p:nvSpPr>
        <p:spPr>
          <a:xfrm>
            <a:off x="6076122" y="2905973"/>
            <a:ext cx="176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Malignant: 1</a:t>
            </a:r>
          </a:p>
          <a:p>
            <a:r>
              <a:rPr lang="en-US" dirty="0"/>
              <a:t>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0A971E-954A-48E1-8E53-955F1994D5A3}"/>
              </a:ext>
            </a:extLst>
          </p:cNvPr>
          <p:cNvSpPr/>
          <p:nvPr/>
        </p:nvSpPr>
        <p:spPr>
          <a:xfrm>
            <a:off x="228600" y="593512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4 4 1]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AB899-C402-4F1F-9671-F4944BF739CF}"/>
              </a:ext>
            </a:extLst>
          </p:cNvPr>
          <p:cNvSpPr txBox="1"/>
          <p:nvPr/>
        </p:nvSpPr>
        <p:spPr>
          <a:xfrm>
            <a:off x="45720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Z</a:t>
            </a:r>
            <a:r>
              <a:rPr lang="en-US" b="1" u="sng" baseline="-25000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2C45E-7DC3-402B-81A7-096C7377B099}"/>
              </a:ext>
            </a:extLst>
          </p:cNvPr>
          <p:cNvSpPr txBox="1"/>
          <p:nvPr/>
        </p:nvSpPr>
        <p:spPr>
          <a:xfrm>
            <a:off x="6957099" y="12457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Y</a:t>
            </a:r>
            <a:r>
              <a:rPr lang="en-US" b="1" u="sng" baseline="-25000" dirty="0" err="1"/>
              <a:t>k</a:t>
            </a:r>
            <a:endParaRPr lang="en-US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11239529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71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D6EAA5D-DF35-4654-9062-E0B95132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05766"/>
              </p:ext>
            </p:extLst>
          </p:nvPr>
        </p:nvGraphicFramePr>
        <p:xfrm>
          <a:off x="1578429" y="1640840"/>
          <a:ext cx="2133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700099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66547934"/>
                    </a:ext>
                  </a:extLst>
                </a:gridCol>
              </a:tblGrid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Size (X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 (X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4908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83275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03759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30169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87466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53676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36575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046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B08400-7AAE-4DC1-801E-98F92DCBFF54}"/>
              </a:ext>
            </a:extLst>
          </p:cNvPr>
          <p:cNvSpPr txBox="1"/>
          <p:nvPr/>
        </p:nvSpPr>
        <p:spPr>
          <a:xfrm>
            <a:off x="805543" y="1966444"/>
            <a:ext cx="71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X</a:t>
            </a:r>
            <a:r>
              <a:rPr lang="en-US" b="1" dirty="0"/>
              <a:t>=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0736687-AB6F-4DD5-90C6-D95C6326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08635"/>
              </p:ext>
            </p:extLst>
          </p:nvPr>
        </p:nvGraphicFramePr>
        <p:xfrm>
          <a:off x="5540831" y="1610360"/>
          <a:ext cx="137160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615966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B,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8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9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0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7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0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745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2E97F4-80E6-404B-89AC-67746997B088}"/>
              </a:ext>
            </a:extLst>
          </p:cNvPr>
          <p:cNvSpPr txBox="1"/>
          <p:nvPr/>
        </p:nvSpPr>
        <p:spPr>
          <a:xfrm>
            <a:off x="4778833" y="1966444"/>
            <a:ext cx="71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Y</a:t>
            </a:r>
            <a:r>
              <a:rPr lang="en-US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2C1D8-CE5A-402E-8627-C47BEB99F444}"/>
              </a:ext>
            </a:extLst>
          </p:cNvPr>
          <p:cNvSpPr txBox="1"/>
          <p:nvPr/>
        </p:nvSpPr>
        <p:spPr>
          <a:xfrm>
            <a:off x="2433868" y="5058153"/>
            <a:ext cx="46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Network</a:t>
            </a:r>
            <a:r>
              <a:rPr lang="en-US" sz="3200" b="1" dirty="0"/>
              <a:t>, L </a:t>
            </a:r>
            <a:r>
              <a:rPr lang="en-US" sz="2800" b="1" dirty="0"/>
              <a:t>= [2 2 2 </a:t>
            </a:r>
            <a:r>
              <a:rPr lang="en-US" sz="2800" b="1" dirty="0">
                <a:solidFill>
                  <a:srgbClr val="C00000"/>
                </a:solidFill>
              </a:rPr>
              <a:t>2</a:t>
            </a:r>
            <a:r>
              <a:rPr lang="en-US" sz="2800" b="1" dirty="0"/>
              <a:t>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268F34-8A6E-415D-94E6-DDCA2A2A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93663"/>
            <a:ext cx="8875059" cy="1049337"/>
          </a:xfrm>
        </p:spPr>
        <p:txBody>
          <a:bodyPr/>
          <a:lstStyle/>
          <a:p>
            <a:r>
              <a:rPr lang="en-US" sz="4000" dirty="0"/>
              <a:t>Tracing: </a:t>
            </a:r>
            <a:br>
              <a:rPr lang="en-US" sz="4000" dirty="0"/>
            </a:br>
            <a:r>
              <a:rPr lang="en-US" sz="2500" dirty="0"/>
              <a:t>ANN for </a:t>
            </a:r>
            <a:r>
              <a:rPr lang="en-US" sz="2500" b="1" dirty="0">
                <a:solidFill>
                  <a:srgbClr val="060CF8"/>
                </a:solidFill>
              </a:rPr>
              <a:t>Online Learning</a:t>
            </a:r>
            <a:r>
              <a:rPr lang="en-US" sz="2500" dirty="0"/>
              <a:t> with </a:t>
            </a:r>
            <a:r>
              <a:rPr lang="en-US" sz="2500" b="1" dirty="0">
                <a:solidFill>
                  <a:srgbClr val="C00000"/>
                </a:solidFill>
              </a:rPr>
              <a:t>Two</a:t>
            </a:r>
            <a:r>
              <a:rPr lang="en-US" sz="2500" dirty="0"/>
              <a:t> Output Nodes </a:t>
            </a:r>
          </a:p>
        </p:txBody>
      </p:sp>
    </p:spTree>
    <p:extLst>
      <p:ext uri="{BB962C8B-B14F-4D97-AF65-F5344CB8AC3E}">
        <p14:creationId xmlns:p14="http://schemas.microsoft.com/office/powerpoint/2010/main" val="2647230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200" dirty="0"/>
              <a:t>Tracing</a:t>
            </a:r>
            <a:r>
              <a:rPr lang="en-US" dirty="0"/>
              <a:t>: </a:t>
            </a:r>
            <a:r>
              <a:rPr lang="en-US" sz="3600" dirty="0"/>
              <a:t>Initialize Betas Randomly 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35A8E-F830-49BB-9660-F845A4D0F812}"/>
              </a:ext>
            </a:extLst>
          </p:cNvPr>
          <p:cNvSpPr txBox="1"/>
          <p:nvPr/>
        </p:nvSpPr>
        <p:spPr>
          <a:xfrm>
            <a:off x="966673" y="4745421"/>
            <a:ext cx="2590796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[1,1] =</a:t>
            </a:r>
          </a:p>
          <a:p>
            <a:endParaRPr lang="pl-PL" sz="1000" dirty="0"/>
          </a:p>
          <a:p>
            <a:r>
              <a:rPr lang="pl-PL" dirty="0"/>
              <a:t>    </a:t>
            </a:r>
            <a:r>
              <a:rPr lang="en-US" dirty="0"/>
              <a:t> </a:t>
            </a:r>
            <a:r>
              <a:rPr lang="pl-PL" dirty="0"/>
              <a:t>-0.347446   0.688175</a:t>
            </a:r>
          </a:p>
          <a:p>
            <a:r>
              <a:rPr lang="pl-PL" dirty="0"/>
              <a:t>     0.673095   0.650170</a:t>
            </a:r>
          </a:p>
          <a:p>
            <a:r>
              <a:rPr lang="pl-PL" dirty="0"/>
              <a:t>     0.289817  -0.079249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63D4F-E897-4429-B0DE-891F39A0B2ED}"/>
              </a:ext>
            </a:extLst>
          </p:cNvPr>
          <p:cNvSpPr txBox="1"/>
          <p:nvPr/>
        </p:nvSpPr>
        <p:spPr>
          <a:xfrm>
            <a:off x="3618275" y="4758417"/>
            <a:ext cx="244628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[2,1] =</a:t>
            </a:r>
          </a:p>
          <a:p>
            <a:endParaRPr lang="pl-PL" sz="900" dirty="0"/>
          </a:p>
          <a:p>
            <a:r>
              <a:rPr lang="pl-PL" dirty="0"/>
              <a:t>   </a:t>
            </a:r>
            <a:r>
              <a:rPr lang="en-US" dirty="0"/>
              <a:t> </a:t>
            </a:r>
            <a:r>
              <a:rPr lang="pl-PL" dirty="0"/>
              <a:t>-0.21845   0.59235</a:t>
            </a:r>
          </a:p>
          <a:p>
            <a:r>
              <a:rPr lang="pl-PL" dirty="0"/>
              <a:t>     0.15622  -0.30422</a:t>
            </a:r>
          </a:p>
          <a:p>
            <a:r>
              <a:rPr lang="pl-PL" dirty="0"/>
              <a:t>     0.25791   0.46981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6C777-2864-4A4F-9E29-3419829505E2}"/>
              </a:ext>
            </a:extLst>
          </p:cNvPr>
          <p:cNvSpPr txBox="1"/>
          <p:nvPr/>
        </p:nvSpPr>
        <p:spPr>
          <a:xfrm>
            <a:off x="6224478" y="4745421"/>
            <a:ext cx="2445171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[3,1] =</a:t>
            </a:r>
          </a:p>
          <a:p>
            <a:endParaRPr lang="pl-PL" sz="900" dirty="0"/>
          </a:p>
          <a:p>
            <a:r>
              <a:rPr lang="en-US" dirty="0"/>
              <a:t>    </a:t>
            </a:r>
            <a:r>
              <a:rPr lang="pl-PL" dirty="0"/>
              <a:t>-0.068978  -0.172063</a:t>
            </a:r>
          </a:p>
          <a:p>
            <a:r>
              <a:rPr lang="pl-PL" dirty="0"/>
              <a:t>    -0.650880   0.173561</a:t>
            </a:r>
          </a:p>
          <a:p>
            <a:r>
              <a:rPr lang="pl-PL" dirty="0"/>
              <a:t>    -0.419864  -0.321464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3C1641-C334-4FF9-8380-3C8155695E6F}"/>
              </a:ext>
            </a:extLst>
          </p:cNvPr>
          <p:cNvGrpSpPr/>
          <p:nvPr/>
        </p:nvGrpSpPr>
        <p:grpSpPr>
          <a:xfrm>
            <a:off x="381000" y="4669193"/>
            <a:ext cx="8382000" cy="1800493"/>
            <a:chOff x="381000" y="4669193"/>
            <a:chExt cx="7336460" cy="18004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CCB7FE-6411-4B98-8239-08B62F032C92}"/>
                </a:ext>
              </a:extLst>
            </p:cNvPr>
            <p:cNvSpPr txBox="1"/>
            <p:nvPr/>
          </p:nvSpPr>
          <p:spPr>
            <a:xfrm>
              <a:off x="381000" y="471536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B=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292F4D-9BEB-4EA5-979B-AF6DC4FBEE33}"/>
                </a:ext>
              </a:extLst>
            </p:cNvPr>
            <p:cNvCxnSpPr/>
            <p:nvPr/>
          </p:nvCxnSpPr>
          <p:spPr>
            <a:xfrm>
              <a:off x="893618" y="4715360"/>
              <a:ext cx="0" cy="175432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BEBC1D-7A5C-4DBA-B8B2-CA0838049561}"/>
                </a:ext>
              </a:extLst>
            </p:cNvPr>
            <p:cNvCxnSpPr/>
            <p:nvPr/>
          </p:nvCxnSpPr>
          <p:spPr>
            <a:xfrm>
              <a:off x="7717460" y="4669193"/>
              <a:ext cx="0" cy="175432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5DCBBDA-E3FA-401A-B972-562A94C29615}"/>
              </a:ext>
            </a:extLst>
          </p:cNvPr>
          <p:cNvSpPr/>
          <p:nvPr/>
        </p:nvSpPr>
        <p:spPr>
          <a:xfrm>
            <a:off x="381000" y="4307478"/>
            <a:ext cx="7336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Loop (</a:t>
            </a:r>
            <a:r>
              <a:rPr lang="en-US" dirty="0" err="1"/>
              <a:t>i</a:t>
            </a:r>
            <a:r>
              <a:rPr lang="en-US" dirty="0"/>
              <a:t>=1 to L-1): B{</a:t>
            </a:r>
            <a:r>
              <a:rPr lang="en-US" dirty="0" err="1"/>
              <a:t>i</a:t>
            </a:r>
            <a:r>
              <a:rPr lang="en-US" dirty="0"/>
              <a:t>} =[1.4.*</a:t>
            </a:r>
            <a:r>
              <a:rPr lang="en-US" b="1" dirty="0">
                <a:solidFill>
                  <a:srgbClr val="00B050"/>
                </a:solidFill>
              </a:rPr>
              <a:t>rand</a:t>
            </a:r>
            <a:r>
              <a:rPr lang="en-US" dirty="0"/>
              <a:t>(L(</a:t>
            </a:r>
            <a:r>
              <a:rPr lang="en-US" dirty="0" err="1"/>
              <a:t>i</a:t>
            </a:r>
            <a:r>
              <a:rPr lang="en-US" dirty="0"/>
              <a:t>)+1,L(i+1))-0.7];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D18098-E959-4A50-985B-81F7272A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86" y="756071"/>
            <a:ext cx="7448272" cy="34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600" dirty="0"/>
              <a:t>Tracing</a:t>
            </a:r>
            <a:r>
              <a:rPr lang="en-US" dirty="0"/>
              <a:t>: </a:t>
            </a:r>
            <a:r>
              <a:rPr lang="en-US" sz="4000" dirty="0"/>
              <a:t>T, Z, d cells creation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381D3B-55CD-4E36-B244-4BF46EBC0AF9}"/>
              </a:ext>
            </a:extLst>
          </p:cNvPr>
          <p:cNvGrpSpPr/>
          <p:nvPr/>
        </p:nvGrpSpPr>
        <p:grpSpPr>
          <a:xfrm>
            <a:off x="225310" y="4579687"/>
            <a:ext cx="8085209" cy="1413512"/>
            <a:chOff x="191354" y="4348728"/>
            <a:chExt cx="8085209" cy="14135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35A8E-F830-49BB-9660-F845A4D0F812}"/>
                </a:ext>
              </a:extLst>
            </p:cNvPr>
            <p:cNvSpPr txBox="1"/>
            <p:nvPr/>
          </p:nvSpPr>
          <p:spPr>
            <a:xfrm>
              <a:off x="991594" y="4408023"/>
              <a:ext cx="1435822" cy="1354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dirty="0"/>
                <a:t>[1,1] =</a:t>
              </a:r>
            </a:p>
            <a:p>
              <a:endParaRPr lang="pl-PL" sz="1000" dirty="0"/>
            </a:p>
            <a:p>
              <a:r>
                <a:rPr lang="pl-PL" dirty="0"/>
                <a:t>     </a:t>
              </a:r>
              <a:r>
                <a:rPr lang="en-US" dirty="0"/>
                <a:t>1</a:t>
              </a:r>
            </a:p>
            <a:p>
              <a:r>
                <a:rPr lang="en-US" dirty="0"/>
                <a:t>     1</a:t>
              </a:r>
              <a:endParaRPr lang="pl-PL" dirty="0"/>
            </a:p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63D4F-E897-4429-B0DE-891F39A0B2ED}"/>
                </a:ext>
              </a:extLst>
            </p:cNvPr>
            <p:cNvSpPr txBox="1"/>
            <p:nvPr/>
          </p:nvSpPr>
          <p:spPr>
            <a:xfrm>
              <a:off x="3050135" y="4413334"/>
              <a:ext cx="1293265" cy="1061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dirty="0"/>
                <a:t>[2,1] =</a:t>
              </a:r>
            </a:p>
            <a:p>
              <a:endParaRPr lang="pl-PL" sz="900" dirty="0"/>
            </a:p>
            <a:p>
              <a:r>
                <a:rPr lang="en-US" dirty="0"/>
                <a:t>	1</a:t>
              </a:r>
            </a:p>
            <a:p>
              <a:r>
                <a:rPr lang="en-US" dirty="0"/>
                <a:t>	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E6C777-2864-4A4F-9E29-3419829505E2}"/>
                </a:ext>
              </a:extLst>
            </p:cNvPr>
            <p:cNvSpPr txBox="1"/>
            <p:nvPr/>
          </p:nvSpPr>
          <p:spPr>
            <a:xfrm>
              <a:off x="5209054" y="4408023"/>
              <a:ext cx="1178354" cy="1338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dirty="0"/>
                <a:t>[3,1] =</a:t>
              </a:r>
            </a:p>
            <a:p>
              <a:endParaRPr lang="pl-PL" sz="900" dirty="0"/>
            </a:p>
            <a:p>
              <a:r>
                <a:rPr lang="pl-PL" dirty="0"/>
                <a:t>    </a:t>
              </a:r>
              <a:r>
                <a:rPr lang="en-US" dirty="0"/>
                <a:t>1</a:t>
              </a:r>
            </a:p>
            <a:p>
              <a:r>
                <a:rPr lang="en-US" dirty="0"/>
                <a:t>    1</a:t>
              </a:r>
              <a:endParaRPr lang="pl-PL" dirty="0"/>
            </a:p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CCB7FE-6411-4B98-8239-08B62F032C92}"/>
                </a:ext>
              </a:extLst>
            </p:cNvPr>
            <p:cNvSpPr txBox="1"/>
            <p:nvPr/>
          </p:nvSpPr>
          <p:spPr>
            <a:xfrm>
              <a:off x="191354" y="434872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T=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F2EE9E-62CA-4A12-956D-DC17C0608762}"/>
                </a:ext>
              </a:extLst>
            </p:cNvPr>
            <p:cNvSpPr txBox="1"/>
            <p:nvPr/>
          </p:nvSpPr>
          <p:spPr>
            <a:xfrm>
              <a:off x="7435940" y="4408023"/>
              <a:ext cx="840623" cy="1338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dirty="0"/>
                <a:t>[</a:t>
              </a:r>
              <a:r>
                <a:rPr lang="en-US" dirty="0"/>
                <a:t>4</a:t>
              </a:r>
              <a:r>
                <a:rPr lang="pl-PL" dirty="0"/>
                <a:t>,1] =</a:t>
              </a:r>
            </a:p>
            <a:p>
              <a:endParaRPr lang="pl-PL" sz="900" dirty="0"/>
            </a:p>
            <a:p>
              <a:r>
                <a:rPr lang="pl-PL" dirty="0"/>
                <a:t>    </a:t>
              </a:r>
              <a:r>
                <a:rPr lang="en-US" dirty="0"/>
                <a:t>1</a:t>
              </a:r>
            </a:p>
            <a:p>
              <a:r>
                <a:rPr lang="en-US" dirty="0"/>
                <a:t>    1</a:t>
              </a:r>
            </a:p>
            <a:p>
              <a:r>
                <a:rPr lang="en-US" dirty="0"/>
                <a:t>    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5B56939-51F1-4726-93F6-36D05DA7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86" y="756071"/>
            <a:ext cx="7448272" cy="34308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FF424AB-25D6-4596-B868-867D94BDDC43}"/>
              </a:ext>
            </a:extLst>
          </p:cNvPr>
          <p:cNvGrpSpPr/>
          <p:nvPr/>
        </p:nvGrpSpPr>
        <p:grpSpPr>
          <a:xfrm>
            <a:off x="234536" y="4598852"/>
            <a:ext cx="8113416" cy="1408195"/>
            <a:chOff x="191354" y="5105831"/>
            <a:chExt cx="8113416" cy="14081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9015B0-BCDC-4191-B364-8E34DC4055D1}"/>
                </a:ext>
              </a:extLst>
            </p:cNvPr>
            <p:cNvSpPr txBox="1"/>
            <p:nvPr/>
          </p:nvSpPr>
          <p:spPr>
            <a:xfrm>
              <a:off x="982364" y="5159809"/>
              <a:ext cx="1435822" cy="1354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dirty="0"/>
                <a:t>[1,1] =</a:t>
              </a:r>
            </a:p>
            <a:p>
              <a:endParaRPr lang="pl-PL" sz="1000" dirty="0"/>
            </a:p>
            <a:p>
              <a:r>
                <a:rPr lang="pl-PL" dirty="0"/>
                <a:t>     </a:t>
              </a:r>
              <a:r>
                <a:rPr lang="en-US" dirty="0"/>
                <a:t>0</a:t>
              </a:r>
            </a:p>
            <a:p>
              <a:r>
                <a:rPr lang="en-US" dirty="0"/>
                <a:t>     0</a:t>
              </a:r>
              <a:endParaRPr lang="pl-PL" dirty="0"/>
            </a:p>
            <a:p>
              <a:r>
                <a:rPr lang="en-US" dirty="0"/>
                <a:t>     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02AF0F-1DB3-4C26-B47A-522FD8818D2E}"/>
                </a:ext>
              </a:extLst>
            </p:cNvPr>
            <p:cNvSpPr txBox="1"/>
            <p:nvPr/>
          </p:nvSpPr>
          <p:spPr>
            <a:xfrm>
              <a:off x="3059365" y="5105831"/>
              <a:ext cx="1293265" cy="1338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dirty="0"/>
                <a:t>[2,1] =</a:t>
              </a:r>
            </a:p>
            <a:p>
              <a:endParaRPr lang="pl-PL" sz="900" dirty="0"/>
            </a:p>
            <a:p>
              <a:r>
                <a:rPr lang="en-US" dirty="0"/>
                <a:t>	0</a:t>
              </a:r>
            </a:p>
            <a:p>
              <a:r>
                <a:rPr lang="en-US" dirty="0"/>
                <a:t>	0</a:t>
              </a:r>
            </a:p>
            <a:p>
              <a:r>
                <a:rPr lang="en-US" dirty="0"/>
                <a:t>	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391C49-59D3-44EB-B313-D527918E040C}"/>
                </a:ext>
              </a:extLst>
            </p:cNvPr>
            <p:cNvSpPr txBox="1"/>
            <p:nvPr/>
          </p:nvSpPr>
          <p:spPr>
            <a:xfrm>
              <a:off x="5209054" y="5151343"/>
              <a:ext cx="1178354" cy="1338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dirty="0"/>
                <a:t>[3,1] =</a:t>
              </a:r>
            </a:p>
            <a:p>
              <a:endParaRPr lang="pl-PL" sz="900" dirty="0"/>
            </a:p>
            <a:p>
              <a:r>
                <a:rPr lang="pl-PL" dirty="0"/>
                <a:t>    </a:t>
              </a:r>
              <a:r>
                <a:rPr lang="en-US" dirty="0"/>
                <a:t>0</a:t>
              </a:r>
            </a:p>
            <a:p>
              <a:r>
                <a:rPr lang="en-US" dirty="0"/>
                <a:t>    0</a:t>
              </a:r>
              <a:endParaRPr lang="pl-PL" dirty="0"/>
            </a:p>
            <a:p>
              <a:r>
                <a:rPr lang="en-US" dirty="0"/>
                <a:t>    0	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F61B1B-11C4-43FD-891E-5FE105473152}"/>
                </a:ext>
              </a:extLst>
            </p:cNvPr>
            <p:cNvSpPr txBox="1"/>
            <p:nvPr/>
          </p:nvSpPr>
          <p:spPr>
            <a:xfrm>
              <a:off x="7464147" y="5244330"/>
              <a:ext cx="840623" cy="1061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dirty="0"/>
                <a:t>[</a:t>
              </a:r>
              <a:r>
                <a:rPr lang="en-US" dirty="0"/>
                <a:t>4</a:t>
              </a:r>
              <a:r>
                <a:rPr lang="pl-PL" dirty="0"/>
                <a:t>,1] =</a:t>
              </a:r>
            </a:p>
            <a:p>
              <a:endParaRPr lang="pl-PL" sz="900" dirty="0"/>
            </a:p>
            <a:p>
              <a:r>
                <a:rPr lang="pl-PL" dirty="0"/>
                <a:t>    </a:t>
              </a:r>
              <a:r>
                <a:rPr lang="en-US" dirty="0"/>
                <a:t>0</a:t>
              </a:r>
            </a:p>
            <a:p>
              <a:r>
                <a:rPr lang="en-US" dirty="0"/>
                <a:t>    0  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C37414-6A2B-4DC8-B0DB-048785010EA4}"/>
                </a:ext>
              </a:extLst>
            </p:cNvPr>
            <p:cNvSpPr txBox="1"/>
            <p:nvPr/>
          </p:nvSpPr>
          <p:spPr>
            <a:xfrm>
              <a:off x="191354" y="5105831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Z=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A1DAF-967F-4C5D-9317-304296E51B31}"/>
              </a:ext>
            </a:extLst>
          </p:cNvPr>
          <p:cNvGrpSpPr/>
          <p:nvPr/>
        </p:nvGrpSpPr>
        <p:grpSpPr>
          <a:xfrm>
            <a:off x="234536" y="4613241"/>
            <a:ext cx="8094699" cy="1383641"/>
            <a:chOff x="60111" y="4736068"/>
            <a:chExt cx="8094699" cy="1383641"/>
          </a:xfrm>
          <a:solidFill>
            <a:schemeClr val="bg1">
              <a:lumMod val="95000"/>
            </a:schemeClr>
          </a:solidFill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F69786-95D1-42D5-93AB-E0714CB81491}"/>
                </a:ext>
              </a:extLst>
            </p:cNvPr>
            <p:cNvSpPr txBox="1"/>
            <p:nvPr/>
          </p:nvSpPr>
          <p:spPr>
            <a:xfrm>
              <a:off x="891755" y="4765492"/>
              <a:ext cx="1435822" cy="13542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[1,1] =</a:t>
              </a:r>
            </a:p>
            <a:p>
              <a:endParaRPr lang="pl-PL" sz="1000" dirty="0"/>
            </a:p>
            <a:p>
              <a:r>
                <a:rPr lang="pl-PL" dirty="0"/>
                <a:t>     </a:t>
              </a:r>
              <a:r>
                <a:rPr lang="en-US" dirty="0"/>
                <a:t>0</a:t>
              </a:r>
            </a:p>
            <a:p>
              <a:r>
                <a:rPr lang="en-US" dirty="0"/>
                <a:t>     0</a:t>
              </a:r>
              <a:endParaRPr lang="pl-PL" dirty="0"/>
            </a:p>
            <a:p>
              <a:r>
                <a:rPr lang="en-US" dirty="0"/>
                <a:t>   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9CFC12-BFE8-4AF1-BF6D-713A9BEB3E7E}"/>
                </a:ext>
              </a:extLst>
            </p:cNvPr>
            <p:cNvSpPr txBox="1"/>
            <p:nvPr/>
          </p:nvSpPr>
          <p:spPr>
            <a:xfrm>
              <a:off x="2930094" y="4747434"/>
              <a:ext cx="1293265" cy="13388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[2,1] =</a:t>
              </a:r>
            </a:p>
            <a:p>
              <a:endParaRPr lang="pl-PL" sz="900" dirty="0"/>
            </a:p>
            <a:p>
              <a:r>
                <a:rPr lang="en-US" dirty="0"/>
                <a:t>	0</a:t>
              </a:r>
            </a:p>
            <a:p>
              <a:r>
                <a:rPr lang="en-US" dirty="0"/>
                <a:t>	0</a:t>
              </a:r>
            </a:p>
            <a:p>
              <a:r>
                <a:rPr lang="en-US" dirty="0"/>
                <a:t>	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0CE1C9-1757-4097-9C54-7D0AF7F5F1D8}"/>
                </a:ext>
              </a:extLst>
            </p:cNvPr>
            <p:cNvSpPr txBox="1"/>
            <p:nvPr/>
          </p:nvSpPr>
          <p:spPr>
            <a:xfrm>
              <a:off x="5116775" y="4744870"/>
              <a:ext cx="1178354" cy="13388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[3,1] =</a:t>
              </a:r>
            </a:p>
            <a:p>
              <a:endParaRPr lang="pl-PL" sz="900" dirty="0"/>
            </a:p>
            <a:p>
              <a:r>
                <a:rPr lang="pl-PL" dirty="0"/>
                <a:t>    </a:t>
              </a:r>
              <a:r>
                <a:rPr lang="en-US" dirty="0"/>
                <a:t>0</a:t>
              </a:r>
            </a:p>
            <a:p>
              <a:r>
                <a:rPr lang="en-US" dirty="0"/>
                <a:t>    0</a:t>
              </a:r>
              <a:endParaRPr lang="pl-PL" dirty="0"/>
            </a:p>
            <a:p>
              <a:r>
                <a:rPr lang="en-US" dirty="0"/>
                <a:t>    	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B55262-D45A-418C-82D0-D4169461EA65}"/>
                </a:ext>
              </a:extLst>
            </p:cNvPr>
            <p:cNvSpPr txBox="1"/>
            <p:nvPr/>
          </p:nvSpPr>
          <p:spPr>
            <a:xfrm>
              <a:off x="60111" y="4736068"/>
              <a:ext cx="56151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d=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1C3046-C227-46BE-B418-9C4C694439D6}"/>
                </a:ext>
              </a:extLst>
            </p:cNvPr>
            <p:cNvSpPr txBox="1"/>
            <p:nvPr/>
          </p:nvSpPr>
          <p:spPr>
            <a:xfrm>
              <a:off x="7314187" y="4775089"/>
              <a:ext cx="840623" cy="13388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[</a:t>
              </a:r>
              <a:r>
                <a:rPr lang="en-US" dirty="0"/>
                <a:t>4</a:t>
              </a:r>
              <a:r>
                <a:rPr lang="pl-PL" dirty="0"/>
                <a:t>,1] =</a:t>
              </a:r>
            </a:p>
            <a:p>
              <a:endParaRPr lang="pl-PL" sz="900" dirty="0"/>
            </a:p>
            <a:p>
              <a:r>
                <a:rPr lang="pl-PL" dirty="0"/>
                <a:t>    </a:t>
              </a:r>
              <a:r>
                <a:rPr lang="en-US" dirty="0"/>
                <a:t>0</a:t>
              </a:r>
            </a:p>
            <a:p>
              <a:r>
                <a:rPr lang="en-US" dirty="0"/>
                <a:t>    0</a:t>
              </a:r>
            </a:p>
            <a:p>
              <a:r>
                <a:rPr lang="en-US" dirty="0"/>
                <a:t>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8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600" dirty="0"/>
              <a:t>Tracing…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0ED21-184C-4EA7-B7B8-688F6481DDAB}"/>
              </a:ext>
            </a:extLst>
          </p:cNvPr>
          <p:cNvSpPr/>
          <p:nvPr/>
        </p:nvSpPr>
        <p:spPr>
          <a:xfrm>
            <a:off x="609600" y="533400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CSqErr</a:t>
            </a:r>
            <a:r>
              <a:rPr lang="en-US" dirty="0"/>
              <a:t>=0;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16C627-51F3-439A-8BFF-455E82EC5FF7}"/>
              </a:ext>
            </a:extLst>
          </p:cNvPr>
          <p:cNvCxnSpPr/>
          <p:nvPr/>
        </p:nvCxnSpPr>
        <p:spPr>
          <a:xfrm>
            <a:off x="2057400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5166A78-D866-4EBA-82BF-77FC0689AD5E}"/>
              </a:ext>
            </a:extLst>
          </p:cNvPr>
          <p:cNvSpPr/>
          <p:nvPr/>
        </p:nvSpPr>
        <p:spPr>
          <a:xfrm>
            <a:off x="2316390" y="5305832"/>
            <a:ext cx="1180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Loop:</a:t>
            </a:r>
          </a:p>
          <a:p>
            <a:r>
              <a:rPr lang="en-US" dirty="0"/>
              <a:t> j=1 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6FC97-C638-4454-A87B-9ACC1D9B5E6B}"/>
              </a:ext>
            </a:extLst>
          </p:cNvPr>
          <p:cNvCxnSpPr/>
          <p:nvPr/>
        </p:nvCxnSpPr>
        <p:spPr>
          <a:xfrm>
            <a:off x="3657600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44D3F7-F795-4307-8A83-EA8CCAC614E3}"/>
              </a:ext>
            </a:extLst>
          </p:cNvPr>
          <p:cNvSpPr/>
          <p:nvPr/>
        </p:nvSpPr>
        <p:spPr>
          <a:xfrm>
            <a:off x="3818680" y="4964668"/>
            <a:ext cx="17892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Z{1} = [X(j,:) 1]’;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   1.0000</a:t>
            </a:r>
          </a:p>
          <a:p>
            <a:r>
              <a:rPr lang="en-US" dirty="0"/>
              <a:t>   1.1000</a:t>
            </a:r>
          </a:p>
          <a:p>
            <a:r>
              <a:rPr lang="en-US" dirty="0"/>
              <a:t>   1.0000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9D80C9-DD19-47BF-BD34-7D03871BDA11}"/>
              </a:ext>
            </a:extLst>
          </p:cNvPr>
          <p:cNvCxnSpPr/>
          <p:nvPr/>
        </p:nvCxnSpPr>
        <p:spPr>
          <a:xfrm>
            <a:off x="5607952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D78B0-C931-466B-B5CA-CD3F02E82D00}"/>
              </a:ext>
            </a:extLst>
          </p:cNvPr>
          <p:cNvSpPr/>
          <p:nvPr/>
        </p:nvSpPr>
        <p:spPr>
          <a:xfrm>
            <a:off x="5790052" y="4923528"/>
            <a:ext cx="14366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Yk</a:t>
            </a:r>
            <a:r>
              <a:rPr lang="en-US" dirty="0"/>
              <a:t>   = Y(j,:)’;</a:t>
            </a:r>
          </a:p>
          <a:p>
            <a:endParaRPr lang="en-US" dirty="0"/>
          </a:p>
          <a:p>
            <a:r>
              <a:rPr lang="en-US" dirty="0"/>
              <a:t>= 1</a:t>
            </a:r>
          </a:p>
          <a:p>
            <a:r>
              <a:rPr lang="en-US" dirty="0"/>
              <a:t>   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569585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526689" y="4384919"/>
            <a:ext cx="205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code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44024-C6AA-4513-A1C9-0E682E9385E6}"/>
              </a:ext>
            </a:extLst>
          </p:cNvPr>
          <p:cNvCxnSpPr/>
          <p:nvPr/>
        </p:nvCxnSpPr>
        <p:spPr>
          <a:xfrm>
            <a:off x="7248368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33A3C09-A319-43FB-AABA-8128790C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86" y="756071"/>
            <a:ext cx="7448272" cy="34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1" grpId="0"/>
      <p:bldP spid="2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75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96952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128052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8122F-24F5-46EB-B074-08490F2DBD29}"/>
              </a:ext>
            </a:extLst>
          </p:cNvPr>
          <p:cNvSpPr/>
          <p:nvPr/>
        </p:nvSpPr>
        <p:spPr>
          <a:xfrm>
            <a:off x="1490748" y="4492620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T{i+1} = B{</a:t>
            </a:r>
            <a:r>
              <a:rPr lang="en-US" dirty="0" err="1"/>
              <a:t>i</a:t>
            </a:r>
            <a:r>
              <a:rPr lang="en-US" dirty="0"/>
              <a:t>}' * Z{</a:t>
            </a:r>
            <a:r>
              <a:rPr lang="en-US" dirty="0" err="1"/>
              <a:t>i</a:t>
            </a:r>
            <a:r>
              <a:rPr lang="en-US" dirty="0"/>
              <a:t>};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03122B-C5D6-487F-ADBD-92AB5A68872D}"/>
              </a:ext>
            </a:extLst>
          </p:cNvPr>
          <p:cNvSpPr/>
          <p:nvPr/>
        </p:nvSpPr>
        <p:spPr>
          <a:xfrm>
            <a:off x="327311" y="482616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FBA6AC-14F4-473C-8FDA-747F7CABECFB}"/>
              </a:ext>
            </a:extLst>
          </p:cNvPr>
          <p:cNvCxnSpPr/>
          <p:nvPr/>
        </p:nvCxnSpPr>
        <p:spPr>
          <a:xfrm>
            <a:off x="1249357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91CAED-03B6-4F8E-A198-6A1747037AEE}"/>
              </a:ext>
            </a:extLst>
          </p:cNvPr>
          <p:cNvSpPr/>
          <p:nvPr/>
        </p:nvSpPr>
        <p:spPr>
          <a:xfrm>
            <a:off x="3485205" y="5010835"/>
            <a:ext cx="344898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B{1}’=</a:t>
            </a:r>
          </a:p>
          <a:p>
            <a:r>
              <a:rPr lang="en-US" dirty="0"/>
              <a:t>   -0.347446   0.673095   0.289817</a:t>
            </a:r>
          </a:p>
          <a:p>
            <a:r>
              <a:rPr lang="en-US" dirty="0"/>
              <a:t>    0.688175   0.650170  -0.079249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902E5-FE4C-4C47-B93C-5AC2F6C92A8C}"/>
              </a:ext>
            </a:extLst>
          </p:cNvPr>
          <p:cNvSpPr/>
          <p:nvPr/>
        </p:nvSpPr>
        <p:spPr>
          <a:xfrm>
            <a:off x="7053649" y="4725642"/>
            <a:ext cx="119920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Z{1}=</a:t>
            </a:r>
          </a:p>
          <a:p>
            <a:r>
              <a:rPr lang="en-US" dirty="0"/>
              <a:t>   1.0000</a:t>
            </a:r>
          </a:p>
          <a:p>
            <a:r>
              <a:rPr lang="en-US" dirty="0"/>
              <a:t>   1.1000</a:t>
            </a:r>
          </a:p>
          <a:p>
            <a:r>
              <a:rPr lang="en-US" dirty="0"/>
              <a:t>   1.0000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8665A-3D5C-44C2-A5F3-A2228B69984C}"/>
              </a:ext>
            </a:extLst>
          </p:cNvPr>
          <p:cNvSpPr/>
          <p:nvPr/>
        </p:nvSpPr>
        <p:spPr>
          <a:xfrm>
            <a:off x="1327583" y="5032309"/>
            <a:ext cx="136445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T{2}=</a:t>
            </a:r>
          </a:p>
          <a:p>
            <a:r>
              <a:rPr lang="en-US" dirty="0"/>
              <a:t>    0.68278</a:t>
            </a:r>
          </a:p>
          <a:p>
            <a:r>
              <a:rPr lang="en-US" dirty="0"/>
              <a:t>    1.32411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497DD-FEF0-4FD9-B5E7-1DAACF929527}"/>
              </a:ext>
            </a:extLst>
          </p:cNvPr>
          <p:cNvSpPr/>
          <p:nvPr/>
        </p:nvSpPr>
        <p:spPr>
          <a:xfrm>
            <a:off x="2925089" y="5079006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6C5A9D-4E21-43BE-8128-75FE2D524E01}"/>
              </a:ext>
            </a:extLst>
          </p:cNvPr>
          <p:cNvSpPr/>
          <p:nvPr/>
        </p:nvSpPr>
        <p:spPr>
          <a:xfrm>
            <a:off x="6817660" y="4995888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D87C8F-2887-4F1D-B5D5-13589EA33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86" y="756071"/>
            <a:ext cx="7448272" cy="34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6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6" grpId="0"/>
      <p:bldP spid="6" grpId="0" animBg="1"/>
      <p:bldP spid="9" grpId="0" animBg="1"/>
      <p:bldP spid="12" grpId="0" animBg="1"/>
      <p:bldP spid="14" grpId="0"/>
      <p:bldP spid="1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 (FP)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76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95368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126468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8122F-24F5-46EB-B074-08490F2DBD29}"/>
              </a:ext>
            </a:extLst>
          </p:cNvPr>
          <p:cNvSpPr/>
          <p:nvPr/>
        </p:nvSpPr>
        <p:spPr>
          <a:xfrm>
            <a:off x="1490748" y="4492620"/>
            <a:ext cx="362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Z{i+1} = [(1./(1+exp(-T{i+1}))) ;1];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CBEED-E755-400A-830C-5E201E801F84}"/>
              </a:ext>
            </a:extLst>
          </p:cNvPr>
          <p:cNvSpPr/>
          <p:nvPr/>
        </p:nvSpPr>
        <p:spPr>
          <a:xfrm>
            <a:off x="327311" y="482616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172CD4-BEB2-464D-A36C-486B0D3B4DC8}"/>
              </a:ext>
            </a:extLst>
          </p:cNvPr>
          <p:cNvCxnSpPr/>
          <p:nvPr/>
        </p:nvCxnSpPr>
        <p:spPr>
          <a:xfrm>
            <a:off x="1249357" y="482616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9347D-6ED5-49BD-A7C0-3EA8FCB3551B}"/>
              </a:ext>
            </a:extLst>
          </p:cNvPr>
          <p:cNvSpPr/>
          <p:nvPr/>
        </p:nvSpPr>
        <p:spPr>
          <a:xfrm>
            <a:off x="1493376" y="5059716"/>
            <a:ext cx="132602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Z{2}</a:t>
            </a:r>
          </a:p>
          <a:p>
            <a:r>
              <a:rPr lang="en-US" dirty="0"/>
              <a:t>     0.66436</a:t>
            </a:r>
          </a:p>
          <a:p>
            <a:r>
              <a:rPr lang="en-US" dirty="0"/>
              <a:t>     0.78987</a:t>
            </a:r>
          </a:p>
          <a:p>
            <a:r>
              <a:rPr lang="en-US" dirty="0"/>
              <a:t>     1.00000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06C182-9829-45AD-948C-E68409C927CF}"/>
              </a:ext>
            </a:extLst>
          </p:cNvPr>
          <p:cNvSpPr/>
          <p:nvPr/>
        </p:nvSpPr>
        <p:spPr>
          <a:xfrm>
            <a:off x="3479150" y="5189484"/>
            <a:ext cx="166098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T{2}=</a:t>
            </a:r>
          </a:p>
          <a:p>
            <a:r>
              <a:rPr lang="en-US" dirty="0"/>
              <a:t>  </a:t>
            </a:r>
            <a:r>
              <a:rPr lang="en-US" i="1" dirty="0"/>
              <a:t>f</a:t>
            </a:r>
            <a:r>
              <a:rPr lang="en-US" i="1" baseline="-25000" dirty="0"/>
              <a:t>sig </a:t>
            </a:r>
            <a:r>
              <a:rPr lang="en-US" dirty="0"/>
              <a:t>(0.68278)</a:t>
            </a:r>
          </a:p>
          <a:p>
            <a:r>
              <a:rPr lang="en-US" dirty="0"/>
              <a:t>  </a:t>
            </a:r>
            <a:r>
              <a:rPr lang="en-US" i="1" dirty="0"/>
              <a:t>f</a:t>
            </a:r>
            <a:r>
              <a:rPr lang="en-US" i="1" baseline="-25000" dirty="0"/>
              <a:t>sig </a:t>
            </a:r>
            <a:r>
              <a:rPr lang="en-US" dirty="0"/>
              <a:t>(1.32411)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EA571-7706-4B80-96CF-B5034F29AAF3}"/>
              </a:ext>
            </a:extLst>
          </p:cNvPr>
          <p:cNvSpPr/>
          <p:nvPr/>
        </p:nvSpPr>
        <p:spPr>
          <a:xfrm>
            <a:off x="5257800" y="5334000"/>
            <a:ext cx="23928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And add: Z</a:t>
            </a:r>
            <a:r>
              <a:rPr lang="en-US" baseline="-25000" dirty="0"/>
              <a:t>0</a:t>
            </a:r>
            <a:r>
              <a:rPr lang="en-US" dirty="0"/>
              <a:t>{2} =1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70A8B-949E-4871-B07E-55A2C778284B}"/>
              </a:ext>
            </a:extLst>
          </p:cNvPr>
          <p:cNvSpPr/>
          <p:nvPr/>
        </p:nvSpPr>
        <p:spPr>
          <a:xfrm>
            <a:off x="2844187" y="529119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7A3CCF-E1F4-4FFA-97E9-CC10F7122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86" y="756071"/>
            <a:ext cx="7448272" cy="34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8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5" grpId="0"/>
      <p:bldP spid="3" grpId="0" animBg="1"/>
      <p:bldP spid="21" grpId="0" animBg="1"/>
      <p:bldP spid="7" grpId="0" animBg="1"/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 …showing T,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77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95368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126468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C60D3-FF45-4596-81FF-C8FD7166815F}"/>
              </a:ext>
            </a:extLst>
          </p:cNvPr>
          <p:cNvSpPr/>
          <p:nvPr/>
        </p:nvSpPr>
        <p:spPr>
          <a:xfrm flipH="1">
            <a:off x="402300" y="4716857"/>
            <a:ext cx="1110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 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B82F2-8293-4A44-B904-13878D38957F}"/>
              </a:ext>
            </a:extLst>
          </p:cNvPr>
          <p:cNvSpPr/>
          <p:nvPr/>
        </p:nvSpPr>
        <p:spPr>
          <a:xfrm>
            <a:off x="1148058" y="4449065"/>
            <a:ext cx="93503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[1,1] =</a:t>
            </a:r>
          </a:p>
          <a:p>
            <a:r>
              <a:rPr lang="en-US" dirty="0"/>
              <a:t>     1</a:t>
            </a:r>
          </a:p>
          <a:p>
            <a:r>
              <a:rPr lang="en-US" dirty="0"/>
              <a:t>   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B7557-8C1D-4B59-BE8B-4BA6F4C2D910}"/>
              </a:ext>
            </a:extLst>
          </p:cNvPr>
          <p:cNvSpPr/>
          <p:nvPr/>
        </p:nvSpPr>
        <p:spPr>
          <a:xfrm>
            <a:off x="3048000" y="4346074"/>
            <a:ext cx="1524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[2,1] =</a:t>
            </a:r>
          </a:p>
          <a:p>
            <a:r>
              <a:rPr lang="en-US" dirty="0"/>
              <a:t>     0.68278</a:t>
            </a:r>
          </a:p>
          <a:p>
            <a:r>
              <a:rPr lang="en-US" dirty="0"/>
              <a:t>     1.32411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A819A-A3C8-42D9-83EF-813604DE8820}"/>
              </a:ext>
            </a:extLst>
          </p:cNvPr>
          <p:cNvSpPr/>
          <p:nvPr/>
        </p:nvSpPr>
        <p:spPr>
          <a:xfrm>
            <a:off x="5486400" y="4320312"/>
            <a:ext cx="1524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[3,1] =</a:t>
            </a:r>
          </a:p>
          <a:p>
            <a:r>
              <a:rPr lang="en-US" dirty="0"/>
              <a:t>     0.23617</a:t>
            </a:r>
          </a:p>
          <a:p>
            <a:r>
              <a:rPr lang="en-US" dirty="0"/>
              <a:t>     0.62305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2945B9-0EA5-4E9B-BC89-4EA6F4F7AF35}"/>
              </a:ext>
            </a:extLst>
          </p:cNvPr>
          <p:cNvSpPr/>
          <p:nvPr/>
        </p:nvSpPr>
        <p:spPr>
          <a:xfrm>
            <a:off x="7338709" y="4407932"/>
            <a:ext cx="135806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 [4,1] =  </a:t>
            </a:r>
          </a:p>
          <a:p>
            <a:r>
              <a:rPr lang="en-US" dirty="0"/>
              <a:t>      -0.88207</a:t>
            </a:r>
          </a:p>
          <a:p>
            <a:r>
              <a:rPr lang="en-US" dirty="0"/>
              <a:t>      -0.30463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D0951E-DABD-4C28-BEE1-CAB0E8330487}"/>
              </a:ext>
            </a:extLst>
          </p:cNvPr>
          <p:cNvSpPr/>
          <p:nvPr/>
        </p:nvSpPr>
        <p:spPr>
          <a:xfrm flipH="1">
            <a:off x="402300" y="5683497"/>
            <a:ext cx="1110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Z =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E25F0-89D8-487B-B40A-90CF861785EA}"/>
              </a:ext>
            </a:extLst>
          </p:cNvPr>
          <p:cNvSpPr/>
          <p:nvPr/>
        </p:nvSpPr>
        <p:spPr>
          <a:xfrm>
            <a:off x="1044932" y="5615582"/>
            <a:ext cx="12410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[1,1] =</a:t>
            </a:r>
          </a:p>
          <a:p>
            <a:r>
              <a:rPr lang="en-US" dirty="0"/>
              <a:t>     </a:t>
            </a:r>
            <a:r>
              <a:rPr lang="pl-PL" dirty="0"/>
              <a:t>1.0000</a:t>
            </a:r>
          </a:p>
          <a:p>
            <a:r>
              <a:rPr lang="pl-PL" dirty="0"/>
              <a:t>     1.1000</a:t>
            </a:r>
          </a:p>
          <a:p>
            <a:r>
              <a:rPr lang="pl-PL" dirty="0"/>
              <a:t>     1.0000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2E59EA-1464-4509-80AB-B5BF9409079B}"/>
              </a:ext>
            </a:extLst>
          </p:cNvPr>
          <p:cNvSpPr/>
          <p:nvPr/>
        </p:nvSpPr>
        <p:spPr>
          <a:xfrm>
            <a:off x="3027829" y="5596170"/>
            <a:ext cx="1524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[2,1] =</a:t>
            </a:r>
          </a:p>
          <a:p>
            <a:r>
              <a:rPr lang="en-US" dirty="0"/>
              <a:t>     0.66436</a:t>
            </a:r>
          </a:p>
          <a:p>
            <a:r>
              <a:rPr lang="en-US" dirty="0"/>
              <a:t>     0.78987</a:t>
            </a:r>
          </a:p>
          <a:p>
            <a:r>
              <a:rPr lang="en-US" dirty="0"/>
              <a:t>     1.00000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18765-E47C-4394-8881-52DC3E7F869C}"/>
              </a:ext>
            </a:extLst>
          </p:cNvPr>
          <p:cNvSpPr/>
          <p:nvPr/>
        </p:nvSpPr>
        <p:spPr>
          <a:xfrm>
            <a:off x="5486400" y="5512002"/>
            <a:ext cx="1524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[3,1] =</a:t>
            </a:r>
          </a:p>
          <a:p>
            <a:r>
              <a:rPr lang="en-US" dirty="0"/>
              <a:t>     0.55877</a:t>
            </a:r>
          </a:p>
          <a:p>
            <a:r>
              <a:rPr lang="en-US" dirty="0"/>
              <a:t>     0.65091</a:t>
            </a:r>
          </a:p>
          <a:p>
            <a:r>
              <a:rPr lang="en-US" dirty="0"/>
              <a:t>     1.00000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BD3CB5-3622-4371-ABB6-A08A2CBB64E7}"/>
              </a:ext>
            </a:extLst>
          </p:cNvPr>
          <p:cNvSpPr/>
          <p:nvPr/>
        </p:nvSpPr>
        <p:spPr>
          <a:xfrm>
            <a:off x="7304411" y="5520640"/>
            <a:ext cx="12234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 [4,1] =  </a:t>
            </a:r>
          </a:p>
          <a:p>
            <a:r>
              <a:rPr lang="en-US" dirty="0"/>
              <a:t>     0.29275</a:t>
            </a:r>
          </a:p>
          <a:p>
            <a:r>
              <a:rPr lang="en-US" dirty="0"/>
              <a:t>     0.42442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1823A7-A73B-4955-9D46-A1E0738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86" y="756071"/>
            <a:ext cx="7448272" cy="34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6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4" grpId="0" animBg="1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78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09600" y="4089086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90442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29216-424C-489F-B205-E78E3E5BDFE1}"/>
              </a:ext>
            </a:extLst>
          </p:cNvPr>
          <p:cNvSpPr/>
          <p:nvPr/>
        </p:nvSpPr>
        <p:spPr>
          <a:xfrm>
            <a:off x="206089" y="4351138"/>
            <a:ext cx="3299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Yk</a:t>
            </a:r>
            <a:r>
              <a:rPr lang="en-US" dirty="0"/>
              <a:t>-Z{end}  = 0.70725</a:t>
            </a:r>
          </a:p>
          <a:p>
            <a:r>
              <a:rPr lang="en-US" dirty="0"/>
              <a:t>                       -0.42442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A2ED88-FDCB-4B5B-8123-0DC1F06763EA}"/>
              </a:ext>
            </a:extLst>
          </p:cNvPr>
          <p:cNvCxnSpPr>
            <a:cxnSpLocks/>
          </p:cNvCxnSpPr>
          <p:nvPr/>
        </p:nvCxnSpPr>
        <p:spPr>
          <a:xfrm>
            <a:off x="4419600" y="4273752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978F7D-6815-47E2-96DA-ED64CAB96638}"/>
              </a:ext>
            </a:extLst>
          </p:cNvPr>
          <p:cNvSpPr/>
          <p:nvPr/>
        </p:nvSpPr>
        <p:spPr>
          <a:xfrm>
            <a:off x="178677" y="5150915"/>
            <a:ext cx="3965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Yk</a:t>
            </a:r>
            <a:r>
              <a:rPr lang="en-US" dirty="0"/>
              <a:t>-Z{end}).^2 = 0.50020</a:t>
            </a:r>
          </a:p>
          <a:p>
            <a:r>
              <a:rPr lang="en-US" dirty="0"/>
              <a:t>                               0.18014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95665-F630-4C75-8780-3E0845701BB4}"/>
              </a:ext>
            </a:extLst>
          </p:cNvPr>
          <p:cNvSpPr/>
          <p:nvPr/>
        </p:nvSpPr>
        <p:spPr>
          <a:xfrm>
            <a:off x="40342" y="58759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CSqErr</a:t>
            </a:r>
            <a:r>
              <a:rPr lang="en-US" dirty="0"/>
              <a:t>= </a:t>
            </a:r>
            <a:r>
              <a:rPr lang="en-US" dirty="0" err="1"/>
              <a:t>CSqErr+sum</a:t>
            </a:r>
            <a:r>
              <a:rPr lang="en-US" dirty="0"/>
              <a:t>((</a:t>
            </a:r>
            <a:r>
              <a:rPr lang="en-US" dirty="0" err="1"/>
              <a:t>Yk</a:t>
            </a:r>
            <a:r>
              <a:rPr lang="en-US" dirty="0"/>
              <a:t>-Z{end}).^2)</a:t>
            </a:r>
          </a:p>
          <a:p>
            <a:r>
              <a:rPr lang="en-US" dirty="0" err="1"/>
              <a:t>CSqErr</a:t>
            </a:r>
            <a:r>
              <a:rPr lang="en-US" dirty="0"/>
              <a:t> = </a:t>
            </a:r>
            <a:r>
              <a:rPr lang="en-US" dirty="0" err="1"/>
              <a:t>CSqErr</a:t>
            </a:r>
            <a:r>
              <a:rPr lang="en-US" dirty="0"/>
              <a:t>/L(end) %Normalizing</a:t>
            </a:r>
          </a:p>
          <a:p>
            <a:r>
              <a:rPr lang="en-US" dirty="0" err="1"/>
              <a:t>CSqErr</a:t>
            </a:r>
            <a:r>
              <a:rPr lang="en-US" dirty="0"/>
              <a:t> = 0.34017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290B4C-FBD7-433D-9823-D63DA7D2E886}"/>
              </a:ext>
            </a:extLst>
          </p:cNvPr>
          <p:cNvSpPr/>
          <p:nvPr/>
        </p:nvSpPr>
        <p:spPr>
          <a:xfrm>
            <a:off x="4419600" y="4314034"/>
            <a:ext cx="435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60CF8"/>
                </a:solidFill>
              </a:rPr>
              <a:t>d{end}</a:t>
            </a:r>
            <a:r>
              <a:rPr lang="en-US" dirty="0"/>
              <a:t> = (Z{end}-</a:t>
            </a:r>
            <a:r>
              <a:rPr lang="en-US" dirty="0" err="1"/>
              <a:t>Yk</a:t>
            </a:r>
            <a:r>
              <a:rPr lang="en-US" dirty="0"/>
              <a:t>).*Z{end}.*(1-Z{end})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3684A1-070C-4B07-9639-A3D59D904C5B}"/>
                  </a:ext>
                </a:extLst>
              </p:cNvPr>
              <p:cNvSpPr/>
              <p:nvPr/>
            </p:nvSpPr>
            <p:spPr>
              <a:xfrm>
                <a:off x="4904698" y="4772700"/>
                <a:ext cx="4116191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−0.70725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0.42442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.*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0.29275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0.42442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.*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0.70725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0.57558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3684A1-070C-4B07-9639-A3D59D904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98" y="4772700"/>
                <a:ext cx="4116191" cy="559897"/>
              </a:xfrm>
              <a:prstGeom prst="rect">
                <a:avLst/>
              </a:prstGeom>
              <a:blipFill>
                <a:blip r:embed="rId3"/>
                <a:stretch>
                  <a:fillRect l="-1333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C372D4-922B-409B-AF0F-2EF2568F3E70}"/>
                  </a:ext>
                </a:extLst>
              </p:cNvPr>
              <p:cNvSpPr/>
              <p:nvPr/>
            </p:nvSpPr>
            <p:spPr>
              <a:xfrm>
                <a:off x="4971397" y="5612580"/>
                <a:ext cx="1598836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060C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060CF8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60CF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060CF8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>
                                <a:solidFill>
                                  <a:srgbClr val="060CF8"/>
                                </a:solidFill>
                                <a:latin typeface="Cambria Math" panose="02040503050406030204" pitchFamily="18" charset="0"/>
                              </a:rPr>
                              <m:t>𝟏𝟒𝟔𝟒𝟑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060CF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060CF8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>
                                <a:solidFill>
                                  <a:srgbClr val="060CF8"/>
                                </a:solidFill>
                                <a:latin typeface="Cambria Math" panose="02040503050406030204" pitchFamily="18" charset="0"/>
                              </a:rPr>
                              <m:t>𝟏𝟎𝟑𝟔𝟖</m:t>
                            </m:r>
                          </m:e>
                        </m:eqArr>
                      </m:e>
                    </m:d>
                  </m:oMath>
                </a14:m>
                <a:endParaRPr lang="en-US" b="1" dirty="0">
                  <a:solidFill>
                    <a:srgbClr val="060CF8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C372D4-922B-409B-AF0F-2EF2568F3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97" y="5612580"/>
                <a:ext cx="1598836" cy="554319"/>
              </a:xfrm>
              <a:prstGeom prst="rect">
                <a:avLst/>
              </a:prstGeom>
              <a:blipFill>
                <a:blip r:embed="rId4"/>
                <a:stretch>
                  <a:fillRect l="-3435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50ACBEC-BE9A-4831-B6A9-BC93502AC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86" y="533400"/>
            <a:ext cx="7448272" cy="343082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290122" y="838200"/>
            <a:ext cx="135005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(L=end=4)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4" grpId="0"/>
      <p:bldP spid="35" grpId="0"/>
      <p:bldP spid="3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806BCC67-8E02-470C-8C56-3B04CFFE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531364"/>
            <a:ext cx="7448272" cy="34308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79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09600" y="4089086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90442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334958" y="822643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8DBE7-03BB-4931-8554-7187B8D23F6C}"/>
              </a:ext>
            </a:extLst>
          </p:cNvPr>
          <p:cNvSpPr/>
          <p:nvPr/>
        </p:nvSpPr>
        <p:spPr>
          <a:xfrm>
            <a:off x="10106" y="431041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7E333E-1017-4765-A330-EF5427353CFC}"/>
              </a:ext>
            </a:extLst>
          </p:cNvPr>
          <p:cNvCxnSpPr>
            <a:cxnSpLocks/>
          </p:cNvCxnSpPr>
          <p:nvPr/>
        </p:nvCxnSpPr>
        <p:spPr>
          <a:xfrm>
            <a:off x="690100" y="4527907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192187" y="669665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114909-1C6F-4B1E-8AFA-7186B476C51F}"/>
              </a:ext>
            </a:extLst>
          </p:cNvPr>
          <p:cNvSpPr/>
          <p:nvPr/>
        </p:nvSpPr>
        <p:spPr>
          <a:xfrm>
            <a:off x="774184" y="4110860"/>
            <a:ext cx="7838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d{</a:t>
            </a:r>
            <a:r>
              <a:rPr lang="en-US" dirty="0" err="1"/>
              <a:t>i</a:t>
            </a:r>
            <a:r>
              <a:rPr lang="en-US" dirty="0"/>
              <a:t>}=Z{</a:t>
            </a:r>
            <a:r>
              <a:rPr lang="en-US" dirty="0" err="1"/>
              <a:t>i</a:t>
            </a:r>
            <a:r>
              <a:rPr lang="en-US" dirty="0"/>
              <a:t>}(1:end-1) </a:t>
            </a:r>
            <a:r>
              <a:rPr lang="en-US" b="1" dirty="0">
                <a:solidFill>
                  <a:srgbClr val="060CF8"/>
                </a:solidFill>
              </a:rPr>
              <a:t>.*</a:t>
            </a:r>
            <a:r>
              <a:rPr lang="en-US" dirty="0"/>
              <a:t> (1-Z{</a:t>
            </a:r>
            <a:r>
              <a:rPr lang="en-US" dirty="0" err="1"/>
              <a:t>i</a:t>
            </a:r>
            <a:r>
              <a:rPr lang="en-US" dirty="0"/>
              <a:t>}(1:end-1)) </a:t>
            </a:r>
            <a:r>
              <a:rPr lang="en-US" b="1" dirty="0">
                <a:solidFill>
                  <a:srgbClr val="060CF8"/>
                </a:solidFill>
              </a:rPr>
              <a:t>.*</a:t>
            </a:r>
            <a:r>
              <a:rPr lang="en-US" dirty="0"/>
              <a:t> </a:t>
            </a:r>
            <a:r>
              <a:rPr lang="en-US" b="1" dirty="0">
                <a:solidFill>
                  <a:srgbClr val="060CF8"/>
                </a:solidFill>
              </a:rPr>
              <a:t>sum</a:t>
            </a:r>
            <a:r>
              <a:rPr lang="en-US" dirty="0"/>
              <a:t> </a:t>
            </a:r>
            <a:r>
              <a:rPr lang="en-US" b="1" dirty="0">
                <a:solidFill>
                  <a:srgbClr val="060CF8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/>
              <a:t>d{i+1}’ </a:t>
            </a:r>
            <a:r>
              <a:rPr lang="en-US" b="1" dirty="0">
                <a:solidFill>
                  <a:srgbClr val="060CF8"/>
                </a:solidFill>
              </a:rPr>
              <a:t>.*</a:t>
            </a:r>
            <a:r>
              <a:rPr lang="en-US" dirty="0"/>
              <a:t> B{</a:t>
            </a:r>
            <a:r>
              <a:rPr lang="en-US" dirty="0" err="1"/>
              <a:t>i</a:t>
            </a:r>
            <a:r>
              <a:rPr lang="en-US" dirty="0"/>
              <a:t>}(1:end-1,:)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rgbClr val="060CF8"/>
                </a:solidFill>
              </a:rPr>
              <a:t>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288962" y="719211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B2E692-F014-4242-99AF-B061BF86AAAE}"/>
              </a:ext>
            </a:extLst>
          </p:cNvPr>
          <p:cNvGrpSpPr/>
          <p:nvPr/>
        </p:nvGrpSpPr>
        <p:grpSpPr>
          <a:xfrm>
            <a:off x="1226068" y="4488164"/>
            <a:ext cx="2562816" cy="698564"/>
            <a:chOff x="1226068" y="4488164"/>
            <a:chExt cx="2562816" cy="6985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ACD2C0-36AA-4A05-A5E5-FDDB810551A3}"/>
                </a:ext>
              </a:extLst>
            </p:cNvPr>
            <p:cNvSpPr/>
            <p:nvPr/>
          </p:nvSpPr>
          <p:spPr>
            <a:xfrm>
              <a:off x="1226068" y="4527461"/>
              <a:ext cx="122481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 = 0.55877</a:t>
              </a:r>
            </a:p>
            <a:p>
              <a:r>
                <a:rPr lang="en-US" dirty="0"/>
                <a:t>     0.65091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52021B-FF7D-4827-8A95-2DE216933C9F}"/>
                </a:ext>
              </a:extLst>
            </p:cNvPr>
            <p:cNvSpPr/>
            <p:nvPr/>
          </p:nvSpPr>
          <p:spPr>
            <a:xfrm>
              <a:off x="2371356" y="4488164"/>
              <a:ext cx="3626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60CF8"/>
                  </a:solidFill>
                </a:rPr>
                <a:t>.*</a:t>
              </a:r>
              <a:endParaRPr lang="en-US" sz="2000" dirty="0">
                <a:solidFill>
                  <a:srgbClr val="060CF8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FB42FE-41D8-46F0-8773-29EF1EBA3C14}"/>
                </a:ext>
              </a:extLst>
            </p:cNvPr>
            <p:cNvSpPr/>
            <p:nvPr/>
          </p:nvSpPr>
          <p:spPr>
            <a:xfrm>
              <a:off x="2733955" y="4540397"/>
              <a:ext cx="1054929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0.44123   0.34909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15CFFC-C8AA-4FB7-94FB-74C4906AF781}"/>
              </a:ext>
            </a:extLst>
          </p:cNvPr>
          <p:cNvCxnSpPr/>
          <p:nvPr/>
        </p:nvCxnSpPr>
        <p:spPr>
          <a:xfrm>
            <a:off x="1510062" y="5201784"/>
            <a:ext cx="2085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529215-FA3B-40D4-BCB9-1C2A2910035E}"/>
              </a:ext>
            </a:extLst>
          </p:cNvPr>
          <p:cNvSpPr/>
          <p:nvPr/>
        </p:nvSpPr>
        <p:spPr>
          <a:xfrm>
            <a:off x="2516918" y="5311077"/>
            <a:ext cx="117651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0.24655</a:t>
            </a:r>
          </a:p>
          <a:p>
            <a:r>
              <a:rPr lang="en-US" dirty="0"/>
              <a:t>    0.22723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CFED04-826B-45C2-A189-7BB3D9AC9B1B}"/>
              </a:ext>
            </a:extLst>
          </p:cNvPr>
          <p:cNvSpPr/>
          <p:nvPr/>
        </p:nvSpPr>
        <p:spPr>
          <a:xfrm>
            <a:off x="3633547" y="5226161"/>
            <a:ext cx="362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60CF8"/>
                </a:solidFill>
              </a:rPr>
              <a:t>.*</a:t>
            </a:r>
            <a:endParaRPr lang="en-US" sz="2000" dirty="0">
              <a:solidFill>
                <a:srgbClr val="060CF8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28E7EC-1502-4693-AF85-91151C7D4421}"/>
              </a:ext>
            </a:extLst>
          </p:cNvPr>
          <p:cNvCxnSpPr>
            <a:cxnSpLocks/>
          </p:cNvCxnSpPr>
          <p:nvPr/>
        </p:nvCxnSpPr>
        <p:spPr>
          <a:xfrm>
            <a:off x="4085213" y="5226161"/>
            <a:ext cx="4882420" cy="19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77E4059-C1B9-4EF4-9B84-36247200924E}"/>
                  </a:ext>
                </a:extLst>
              </p:cNvPr>
              <p:cNvSpPr/>
              <p:nvPr/>
            </p:nvSpPr>
            <p:spPr>
              <a:xfrm>
                <a:off x="4085213" y="5296039"/>
                <a:ext cx="4810617" cy="50295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060CF8"/>
                    </a:solidFill>
                  </a:rPr>
                  <a:t>sum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0.010101  −0.017840 </m:t>
                            </m:r>
                          </m:e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0.095311   0.017995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, </a:t>
                </a:r>
                <a:r>
                  <a:rPr lang="en-US" b="1" dirty="0">
                    <a:solidFill>
                      <a:srgbClr val="060CF8"/>
                    </a:solidFill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−0.0077391    </m:t>
                            </m:r>
                          </m:e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0.1133063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77E4059-C1B9-4EF4-9B84-362472009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213" y="5296039"/>
                <a:ext cx="4810617" cy="502958"/>
              </a:xfrm>
              <a:prstGeom prst="rect">
                <a:avLst/>
              </a:prstGeom>
              <a:blipFill>
                <a:blip r:embed="rId4"/>
                <a:stretch>
                  <a:fillRect l="-1014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26EA24AA-806E-4E00-930E-8CD4D6C1D86B}"/>
              </a:ext>
            </a:extLst>
          </p:cNvPr>
          <p:cNvSpPr/>
          <p:nvPr/>
        </p:nvSpPr>
        <p:spPr>
          <a:xfrm>
            <a:off x="812815" y="6121922"/>
            <a:ext cx="223518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d{3} = </a:t>
            </a:r>
            <a:r>
              <a:rPr lang="en-US" b="1" dirty="0"/>
              <a:t>-0.0019081</a:t>
            </a:r>
          </a:p>
          <a:p>
            <a:r>
              <a:rPr lang="en-US" b="1" dirty="0"/>
              <a:t>            0.0257461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ABED03-C53B-460E-9B89-D5520FE8B59B}"/>
              </a:ext>
            </a:extLst>
          </p:cNvPr>
          <p:cNvGrpSpPr/>
          <p:nvPr/>
        </p:nvGrpSpPr>
        <p:grpSpPr>
          <a:xfrm>
            <a:off x="4085213" y="4410163"/>
            <a:ext cx="4810617" cy="779264"/>
            <a:chOff x="4057036" y="4378720"/>
            <a:chExt cx="3632868" cy="7792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7A8C2-661D-4D48-948C-68AC0124F6ED}"/>
                </a:ext>
              </a:extLst>
            </p:cNvPr>
            <p:cNvSpPr/>
            <p:nvPr/>
          </p:nvSpPr>
          <p:spPr>
            <a:xfrm>
              <a:off x="4387035" y="4435462"/>
              <a:ext cx="1303591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fr-FR" sz="1600" dirty="0"/>
                <a:t>d{i+1}’ </a:t>
              </a:r>
            </a:p>
            <a:p>
              <a:r>
                <a:rPr lang="fr-FR" sz="1600" dirty="0"/>
                <a:t>= </a:t>
              </a:r>
              <a:r>
                <a:rPr lang="fr-FR" sz="1400" dirty="0"/>
                <a:t>-0.14643   0.10368</a:t>
              </a:r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1BF3DB-3FE8-44E0-9AE1-7F581793D1D3}"/>
                </a:ext>
              </a:extLst>
            </p:cNvPr>
            <p:cNvSpPr/>
            <p:nvPr/>
          </p:nvSpPr>
          <p:spPr>
            <a:xfrm>
              <a:off x="5805716" y="4378720"/>
              <a:ext cx="1884188" cy="7792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da-DK" sz="1600" dirty="0"/>
                <a:t>B{i}(1:end-1, :) </a:t>
              </a:r>
            </a:p>
            <a:p>
              <a:r>
                <a:rPr lang="da-DK" sz="1600" dirty="0"/>
                <a:t>= -0.068978  -0.172063</a:t>
              </a:r>
            </a:p>
            <a:p>
              <a:r>
                <a:rPr lang="da-DK" sz="1600" dirty="0"/>
                <a:t>   -0.650880   0.173561</a:t>
              </a:r>
              <a:endParaRPr lang="en-US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2C8AA5-B3EC-4880-8103-95DAD3B8AC29}"/>
                </a:ext>
              </a:extLst>
            </p:cNvPr>
            <p:cNvSpPr/>
            <p:nvPr/>
          </p:nvSpPr>
          <p:spPr>
            <a:xfrm>
              <a:off x="5645307" y="4424432"/>
              <a:ext cx="362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60CF8"/>
                  </a:solidFill>
                </a:rPr>
                <a:t>.*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50C3D7-FE2D-40D5-9BB4-DD426ECB20B2}"/>
                </a:ext>
              </a:extLst>
            </p:cNvPr>
            <p:cNvSpPr/>
            <p:nvPr/>
          </p:nvSpPr>
          <p:spPr>
            <a:xfrm>
              <a:off x="4057036" y="4422670"/>
              <a:ext cx="3626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60CF8"/>
                  </a:solidFill>
                </a:rPr>
                <a:t>.*</a:t>
              </a:r>
              <a:endParaRPr lang="en-US" sz="2000" dirty="0">
                <a:solidFill>
                  <a:srgbClr val="060CF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89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23" grpId="0" animBg="1"/>
      <p:bldP spid="40" grpId="0"/>
      <p:bldP spid="29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896471"/>
          </a:xfrm>
        </p:spPr>
        <p:txBody>
          <a:bodyPr/>
          <a:lstStyle/>
          <a:p>
            <a:r>
              <a:rPr lang="en-US" dirty="0"/>
              <a:t>Hidden Layer, 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98859" cy="5135563"/>
          </a:xfrm>
        </p:spPr>
        <p:txBody>
          <a:bodyPr/>
          <a:lstStyle/>
          <a:p>
            <a:r>
              <a:rPr lang="en-US" dirty="0"/>
              <a:t>Let us first develop the intuition by developing the logic functions?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3" y="2667000"/>
            <a:ext cx="8933687" cy="217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2400" y="1828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534561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806BCC67-8E02-470C-8C56-3B04CFFE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531364"/>
            <a:ext cx="7448272" cy="34308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80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09600" y="4089086"/>
            <a:ext cx="6125151" cy="13802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734751" y="390442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BP code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D30F4-0D3A-4BDF-9D50-E40197A82C69}"/>
              </a:ext>
            </a:extLst>
          </p:cNvPr>
          <p:cNvSpPr/>
          <p:nvPr/>
        </p:nvSpPr>
        <p:spPr>
          <a:xfrm>
            <a:off x="7334958" y="822643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8DBE7-03BB-4931-8554-7187B8D23F6C}"/>
              </a:ext>
            </a:extLst>
          </p:cNvPr>
          <p:cNvSpPr/>
          <p:nvPr/>
        </p:nvSpPr>
        <p:spPr>
          <a:xfrm>
            <a:off x="10106" y="431041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7E333E-1017-4765-A330-EF5427353CFC}"/>
              </a:ext>
            </a:extLst>
          </p:cNvPr>
          <p:cNvCxnSpPr>
            <a:cxnSpLocks/>
          </p:cNvCxnSpPr>
          <p:nvPr/>
        </p:nvCxnSpPr>
        <p:spPr>
          <a:xfrm>
            <a:off x="690100" y="4527907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F7B26-5732-4D8F-AB76-4369C4988274}"/>
              </a:ext>
            </a:extLst>
          </p:cNvPr>
          <p:cNvSpPr/>
          <p:nvPr/>
        </p:nvSpPr>
        <p:spPr>
          <a:xfrm>
            <a:off x="3192187" y="669665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114909-1C6F-4B1E-8AFA-7186B476C51F}"/>
              </a:ext>
            </a:extLst>
          </p:cNvPr>
          <p:cNvSpPr/>
          <p:nvPr/>
        </p:nvSpPr>
        <p:spPr>
          <a:xfrm>
            <a:off x="774184" y="4110860"/>
            <a:ext cx="7838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d{</a:t>
            </a:r>
            <a:r>
              <a:rPr lang="en-US" dirty="0" err="1"/>
              <a:t>i</a:t>
            </a:r>
            <a:r>
              <a:rPr lang="en-US" dirty="0"/>
              <a:t>}=Z{</a:t>
            </a:r>
            <a:r>
              <a:rPr lang="en-US" dirty="0" err="1"/>
              <a:t>i</a:t>
            </a:r>
            <a:r>
              <a:rPr lang="en-US" dirty="0"/>
              <a:t>}(1:end-1) </a:t>
            </a:r>
            <a:r>
              <a:rPr lang="en-US" b="1" dirty="0">
                <a:solidFill>
                  <a:srgbClr val="060CF8"/>
                </a:solidFill>
              </a:rPr>
              <a:t>.*</a:t>
            </a:r>
            <a:r>
              <a:rPr lang="en-US" dirty="0"/>
              <a:t> (1-Z{</a:t>
            </a:r>
            <a:r>
              <a:rPr lang="en-US" dirty="0" err="1"/>
              <a:t>i</a:t>
            </a:r>
            <a:r>
              <a:rPr lang="en-US" dirty="0"/>
              <a:t>}(1:end-1)) </a:t>
            </a:r>
            <a:r>
              <a:rPr lang="en-US" b="1" dirty="0">
                <a:solidFill>
                  <a:srgbClr val="060CF8"/>
                </a:solidFill>
              </a:rPr>
              <a:t>.*</a:t>
            </a:r>
            <a:r>
              <a:rPr lang="en-US" dirty="0"/>
              <a:t> </a:t>
            </a:r>
            <a:r>
              <a:rPr lang="en-US" b="1" dirty="0">
                <a:solidFill>
                  <a:srgbClr val="060CF8"/>
                </a:solidFill>
              </a:rPr>
              <a:t>sum</a:t>
            </a:r>
            <a:r>
              <a:rPr lang="en-US" dirty="0"/>
              <a:t> </a:t>
            </a:r>
            <a:r>
              <a:rPr lang="en-US" b="1" dirty="0">
                <a:solidFill>
                  <a:srgbClr val="060CF8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/>
              <a:t>d{i+1}’ </a:t>
            </a:r>
            <a:r>
              <a:rPr lang="en-US" b="1" dirty="0">
                <a:solidFill>
                  <a:srgbClr val="060CF8"/>
                </a:solidFill>
              </a:rPr>
              <a:t>.*</a:t>
            </a:r>
            <a:r>
              <a:rPr lang="en-US" dirty="0"/>
              <a:t> B{</a:t>
            </a:r>
            <a:r>
              <a:rPr lang="en-US" dirty="0" err="1"/>
              <a:t>i</a:t>
            </a:r>
            <a:r>
              <a:rPr lang="en-US" dirty="0"/>
              <a:t>}(1:end-1,:)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rgbClr val="060CF8"/>
                </a:solidFill>
              </a:rPr>
              <a:t>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CFA90-8287-47C8-9D6C-8E5C9AE53F8B}"/>
              </a:ext>
            </a:extLst>
          </p:cNvPr>
          <p:cNvSpPr/>
          <p:nvPr/>
        </p:nvSpPr>
        <p:spPr>
          <a:xfrm>
            <a:off x="5288962" y="719211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B2E692-F014-4242-99AF-B061BF86AAAE}"/>
              </a:ext>
            </a:extLst>
          </p:cNvPr>
          <p:cNvGrpSpPr/>
          <p:nvPr/>
        </p:nvGrpSpPr>
        <p:grpSpPr>
          <a:xfrm>
            <a:off x="1226068" y="4488164"/>
            <a:ext cx="2562816" cy="698564"/>
            <a:chOff x="1226068" y="4488164"/>
            <a:chExt cx="2562816" cy="6985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ACD2C0-36AA-4A05-A5E5-FDDB810551A3}"/>
                </a:ext>
              </a:extLst>
            </p:cNvPr>
            <p:cNvSpPr/>
            <p:nvPr/>
          </p:nvSpPr>
          <p:spPr>
            <a:xfrm>
              <a:off x="1226068" y="4527461"/>
              <a:ext cx="122481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 = 0.66436</a:t>
              </a:r>
            </a:p>
            <a:p>
              <a:r>
                <a:rPr lang="en-US" dirty="0"/>
                <a:t>     0.78987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52021B-FF7D-4827-8A95-2DE216933C9F}"/>
                </a:ext>
              </a:extLst>
            </p:cNvPr>
            <p:cNvSpPr/>
            <p:nvPr/>
          </p:nvSpPr>
          <p:spPr>
            <a:xfrm>
              <a:off x="2371356" y="4488164"/>
              <a:ext cx="3626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60CF8"/>
                  </a:solidFill>
                </a:rPr>
                <a:t>.*</a:t>
              </a:r>
              <a:endParaRPr lang="en-US" sz="2000" dirty="0">
                <a:solidFill>
                  <a:srgbClr val="060CF8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FB42FE-41D8-46F0-8773-29EF1EBA3C14}"/>
                </a:ext>
              </a:extLst>
            </p:cNvPr>
            <p:cNvSpPr/>
            <p:nvPr/>
          </p:nvSpPr>
          <p:spPr>
            <a:xfrm>
              <a:off x="2733955" y="4540397"/>
              <a:ext cx="1054929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0.33564   0.21013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15CFFC-C8AA-4FB7-94FB-74C4906AF781}"/>
              </a:ext>
            </a:extLst>
          </p:cNvPr>
          <p:cNvCxnSpPr/>
          <p:nvPr/>
        </p:nvCxnSpPr>
        <p:spPr>
          <a:xfrm>
            <a:off x="1510062" y="5201784"/>
            <a:ext cx="2085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529215-FA3B-40D4-BCB9-1C2A2910035E}"/>
              </a:ext>
            </a:extLst>
          </p:cNvPr>
          <p:cNvSpPr/>
          <p:nvPr/>
        </p:nvSpPr>
        <p:spPr>
          <a:xfrm>
            <a:off x="2516918" y="5311077"/>
            <a:ext cx="117651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0.22299</a:t>
            </a:r>
          </a:p>
          <a:p>
            <a:r>
              <a:rPr lang="en-US" dirty="0"/>
              <a:t>   0.16598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CFED04-826B-45C2-A189-7BB3D9AC9B1B}"/>
              </a:ext>
            </a:extLst>
          </p:cNvPr>
          <p:cNvSpPr/>
          <p:nvPr/>
        </p:nvSpPr>
        <p:spPr>
          <a:xfrm>
            <a:off x="3633547" y="5226161"/>
            <a:ext cx="362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60CF8"/>
                </a:solidFill>
              </a:rPr>
              <a:t>.*</a:t>
            </a:r>
            <a:endParaRPr lang="en-US" sz="2000" dirty="0">
              <a:solidFill>
                <a:srgbClr val="060CF8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28E7EC-1502-4693-AF85-91151C7D4421}"/>
              </a:ext>
            </a:extLst>
          </p:cNvPr>
          <p:cNvCxnSpPr>
            <a:cxnSpLocks/>
          </p:cNvCxnSpPr>
          <p:nvPr/>
        </p:nvCxnSpPr>
        <p:spPr>
          <a:xfrm>
            <a:off x="4085213" y="5226161"/>
            <a:ext cx="4882420" cy="19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77E4059-C1B9-4EF4-9B84-36247200924E}"/>
                  </a:ext>
                </a:extLst>
              </p:cNvPr>
              <p:cNvSpPr/>
              <p:nvPr/>
            </p:nvSpPr>
            <p:spPr>
              <a:xfrm>
                <a:off x="3996147" y="5296039"/>
                <a:ext cx="5147853" cy="5079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060CF8"/>
                    </a:solidFill>
                  </a:rPr>
                  <a:t>sum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0.00041681   0.01525067</m:t>
                            </m:r>
                          </m:e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−0.00029807  −0.00783251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, </a:t>
                </a:r>
                <a:r>
                  <a:rPr lang="en-US" b="1" dirty="0">
                    <a:solidFill>
                      <a:srgbClr val="060CF8"/>
                    </a:solidFill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0.0156675</m:t>
                            </m:r>
                          </m:e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−0.0081306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77E4059-C1B9-4EF4-9B84-362472009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47" y="5296039"/>
                <a:ext cx="5147853" cy="507960"/>
              </a:xfrm>
              <a:prstGeom prst="rect">
                <a:avLst/>
              </a:prstGeom>
              <a:blipFill>
                <a:blip r:embed="rId4"/>
                <a:stretch>
                  <a:fillRect l="-1066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26EA24AA-806E-4E00-930E-8CD4D6C1D86B}"/>
              </a:ext>
            </a:extLst>
          </p:cNvPr>
          <p:cNvSpPr/>
          <p:nvPr/>
        </p:nvSpPr>
        <p:spPr>
          <a:xfrm>
            <a:off x="812815" y="6121922"/>
            <a:ext cx="223518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d{2} = </a:t>
            </a:r>
            <a:r>
              <a:rPr lang="en-US" b="1" dirty="0"/>
              <a:t>0.0034936</a:t>
            </a:r>
          </a:p>
          <a:p>
            <a:r>
              <a:rPr lang="en-US" b="1" dirty="0"/>
              <a:t>          -0.0013495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ABED03-C53B-460E-9B89-D5520FE8B59B}"/>
              </a:ext>
            </a:extLst>
          </p:cNvPr>
          <p:cNvGrpSpPr/>
          <p:nvPr/>
        </p:nvGrpSpPr>
        <p:grpSpPr>
          <a:xfrm>
            <a:off x="4085213" y="4402063"/>
            <a:ext cx="4810616" cy="787364"/>
            <a:chOff x="4057036" y="4370620"/>
            <a:chExt cx="3632867" cy="7873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7A8C2-661D-4D48-948C-68AC0124F6ED}"/>
                </a:ext>
              </a:extLst>
            </p:cNvPr>
            <p:cNvSpPr/>
            <p:nvPr/>
          </p:nvSpPr>
          <p:spPr>
            <a:xfrm>
              <a:off x="4306242" y="4435462"/>
              <a:ext cx="165205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fr-FR" sz="1600" dirty="0"/>
                <a:t>d{i+1}’ </a:t>
              </a:r>
            </a:p>
            <a:p>
              <a:r>
                <a:rPr lang="fr-FR" sz="1600" dirty="0"/>
                <a:t>= </a:t>
              </a:r>
              <a:r>
                <a:rPr lang="fr-FR" sz="1400" dirty="0"/>
                <a:t>-0.0019081   0.0257461</a:t>
              </a:r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1BF3DB-3FE8-44E0-9AE1-7F581793D1D3}"/>
                </a:ext>
              </a:extLst>
            </p:cNvPr>
            <p:cNvSpPr/>
            <p:nvPr/>
          </p:nvSpPr>
          <p:spPr>
            <a:xfrm>
              <a:off x="6172069" y="4378720"/>
              <a:ext cx="1517834" cy="7792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da-DK" sz="1600" dirty="0"/>
                <a:t>B{i}(1:end-1, :) </a:t>
              </a:r>
            </a:p>
            <a:p>
              <a:r>
                <a:rPr lang="da-DK" sz="1600" dirty="0"/>
                <a:t>= -0.21845   0.59235</a:t>
              </a:r>
            </a:p>
            <a:p>
              <a:r>
                <a:rPr lang="da-DK" sz="1600" dirty="0"/>
                <a:t>     0.15622  -0.30422</a:t>
              </a:r>
              <a:endParaRPr lang="en-US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2C8AA5-B3EC-4880-8103-95DAD3B8AC29}"/>
                </a:ext>
              </a:extLst>
            </p:cNvPr>
            <p:cNvSpPr/>
            <p:nvPr/>
          </p:nvSpPr>
          <p:spPr>
            <a:xfrm>
              <a:off x="5939217" y="4370620"/>
              <a:ext cx="362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60CF8"/>
                  </a:solidFill>
                </a:rPr>
                <a:t>.*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50C3D7-FE2D-40D5-9BB4-DD426ECB20B2}"/>
                </a:ext>
              </a:extLst>
            </p:cNvPr>
            <p:cNvSpPr/>
            <p:nvPr/>
          </p:nvSpPr>
          <p:spPr>
            <a:xfrm>
              <a:off x="4057036" y="4422670"/>
              <a:ext cx="3626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60CF8"/>
                  </a:solidFill>
                </a:rPr>
                <a:t>.*</a:t>
              </a:r>
              <a:endParaRPr lang="en-US" sz="2000" dirty="0">
                <a:solidFill>
                  <a:srgbClr val="060CF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21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23" grpId="0" animBg="1"/>
      <p:bldP spid="40" grpId="0"/>
      <p:bldP spid="29" grpId="0" animBg="1"/>
      <p:bldP spid="3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81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4102888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918231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Beta(1)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96354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}(1:end-1,:)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}(1:end-1,:)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189951"/>
            <a:ext cx="248978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da-DK" dirty="0"/>
              <a:t>Z{i}(1:end-1) * d{i+1}'</a:t>
            </a:r>
            <a:r>
              <a:rPr lang="en-US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9B27B-7C74-4BCA-9657-543747355F3E}"/>
              </a:ext>
            </a:extLst>
          </p:cNvPr>
          <p:cNvSpPr/>
          <p:nvPr/>
        </p:nvSpPr>
        <p:spPr>
          <a:xfrm>
            <a:off x="6421839" y="4670975"/>
            <a:ext cx="25294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0.0034936  -0.0013495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5AFF14-39A7-48B0-92B1-EDA58712DA0A}"/>
              </a:ext>
            </a:extLst>
          </p:cNvPr>
          <p:cNvSpPr/>
          <p:nvPr/>
        </p:nvSpPr>
        <p:spPr>
          <a:xfrm>
            <a:off x="6179390" y="4659617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372759" y="4638372"/>
            <a:ext cx="806631" cy="615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1.0000</a:t>
            </a:r>
          </a:p>
          <a:p>
            <a:r>
              <a:rPr lang="en-US" sz="1600" dirty="0"/>
              <a:t> 1.1000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02681" y="4712732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47104" y="5525947"/>
            <a:ext cx="227866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  -0.34745   0.68817</a:t>
            </a:r>
          </a:p>
          <a:p>
            <a:r>
              <a:rPr lang="en-US" sz="1600" dirty="0"/>
              <a:t>       0.67310   0.65017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253159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/>
          <p:nvPr/>
        </p:nvCxnSpPr>
        <p:spPr>
          <a:xfrm>
            <a:off x="3354620" y="4638372"/>
            <a:ext cx="0" cy="88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137813" y="5496050"/>
            <a:ext cx="2866781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0.00069873  -0.00026990</a:t>
            </a:r>
          </a:p>
          <a:p>
            <a:r>
              <a:rPr lang="en-US" sz="1600" dirty="0"/>
              <a:t>0.00076860  -0.00029689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780717" y="5576655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6179575"/>
            <a:ext cx="22224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-0.34815   0.68844</a:t>
            </a:r>
          </a:p>
          <a:p>
            <a:r>
              <a:rPr lang="en-US" sz="1600" dirty="0"/>
              <a:t>     0.67233   0.65047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9E6A9A-72FF-4FD2-8E60-CE64B35F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531364"/>
            <a:ext cx="7448272" cy="343082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3BE9B1C-4FF6-4557-9DB4-324EE2E3D1F3}"/>
              </a:ext>
            </a:extLst>
          </p:cNvPr>
          <p:cNvSpPr/>
          <p:nvPr/>
        </p:nvSpPr>
        <p:spPr>
          <a:xfrm>
            <a:off x="7334958" y="822643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FC308-618B-4BF8-A95A-5C06C55F4E8F}"/>
              </a:ext>
            </a:extLst>
          </p:cNvPr>
          <p:cNvSpPr/>
          <p:nvPr/>
        </p:nvSpPr>
        <p:spPr>
          <a:xfrm>
            <a:off x="3192187" y="669665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A916E6-CA7B-4C53-835E-1DFBE679EE8C}"/>
              </a:ext>
            </a:extLst>
          </p:cNvPr>
          <p:cNvSpPr/>
          <p:nvPr/>
        </p:nvSpPr>
        <p:spPr>
          <a:xfrm>
            <a:off x="5288962" y="719211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82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4102888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918231"/>
            <a:ext cx="347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Beta(1) [Bias ]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>
            <a:off x="5895976" y="4114800"/>
            <a:ext cx="2605200" cy="0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189951"/>
            <a:ext cx="8659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d{i+1}’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302076" y="4671042"/>
            <a:ext cx="222689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0.0034936  -0.0013495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50065" y="4648200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36591" y="5373547"/>
            <a:ext cx="23441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</a:t>
            </a:r>
            <a:r>
              <a:rPr lang="en-US" dirty="0"/>
              <a:t>0.289817  -0.079249</a:t>
            </a:r>
            <a:endParaRPr lang="en-US" sz="16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105400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>
            <a:cxnSpLocks/>
          </p:cNvCxnSpPr>
          <p:nvPr/>
        </p:nvCxnSpPr>
        <p:spPr>
          <a:xfrm>
            <a:off x="3354620" y="4638372"/>
            <a:ext cx="0" cy="73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180045" y="5334000"/>
            <a:ext cx="289715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0.00069873  -0.00026990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800600" y="5334000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5862290"/>
            <a:ext cx="27434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= 0.289118  -0.078979</a:t>
            </a:r>
            <a:endParaRPr 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E999A49-2324-4C7D-99B6-0A5D35C8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531364"/>
            <a:ext cx="7448272" cy="34308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88F30B2-A724-473D-ACF0-58B25108AE76}"/>
              </a:ext>
            </a:extLst>
          </p:cNvPr>
          <p:cNvSpPr/>
          <p:nvPr/>
        </p:nvSpPr>
        <p:spPr>
          <a:xfrm>
            <a:off x="7334958" y="822643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A778A0-A695-4642-ABA1-833E42D44F96}"/>
              </a:ext>
            </a:extLst>
          </p:cNvPr>
          <p:cNvSpPr/>
          <p:nvPr/>
        </p:nvSpPr>
        <p:spPr>
          <a:xfrm>
            <a:off x="3192187" y="669665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945C22-51F8-4BA2-95B3-A3DB84030BE8}"/>
              </a:ext>
            </a:extLst>
          </p:cNvPr>
          <p:cNvSpPr/>
          <p:nvPr/>
        </p:nvSpPr>
        <p:spPr>
          <a:xfrm>
            <a:off x="5288962" y="719211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3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83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4102888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918231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Beta(2)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96354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}(1:end-1,:)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}(1:end-1,:)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189951"/>
            <a:ext cx="248978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da-DK" dirty="0"/>
              <a:t>Z{i}(1:end-1) * d{i+1}'</a:t>
            </a:r>
            <a:r>
              <a:rPr lang="en-US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9B27B-7C74-4BCA-9657-543747355F3E}"/>
              </a:ext>
            </a:extLst>
          </p:cNvPr>
          <p:cNvSpPr/>
          <p:nvPr/>
        </p:nvSpPr>
        <p:spPr>
          <a:xfrm>
            <a:off x="6552265" y="4688650"/>
            <a:ext cx="239899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1600" dirty="0"/>
              <a:t>-0.0019081   0.0257461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5AFF14-39A7-48B0-92B1-EDA58712DA0A}"/>
              </a:ext>
            </a:extLst>
          </p:cNvPr>
          <p:cNvSpPr/>
          <p:nvPr/>
        </p:nvSpPr>
        <p:spPr>
          <a:xfrm>
            <a:off x="6326369" y="475906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307373" y="4638372"/>
            <a:ext cx="101899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0.66436</a:t>
            </a:r>
          </a:p>
          <a:p>
            <a:r>
              <a:rPr lang="en-US" dirty="0"/>
              <a:t>0.78987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02681" y="4712732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47104" y="5525947"/>
            <a:ext cx="227866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  -0.21845   0.59235</a:t>
            </a:r>
          </a:p>
          <a:p>
            <a:r>
              <a:rPr lang="en-US" sz="1600" dirty="0"/>
              <a:t>       0.15622  -0.30422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253159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/>
          <p:nvPr/>
        </p:nvCxnSpPr>
        <p:spPr>
          <a:xfrm>
            <a:off x="3354620" y="4638372"/>
            <a:ext cx="0" cy="88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058016" y="5465945"/>
            <a:ext cx="27143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-0.00025353   0.00342093</a:t>
            </a:r>
          </a:p>
          <a:p>
            <a:r>
              <a:rPr lang="en-US" sz="1600" dirty="0"/>
              <a:t> -0.00030142   0.00406719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780717" y="5576655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6179575"/>
            <a:ext cx="22224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 -0.21820   0.58893</a:t>
            </a:r>
          </a:p>
          <a:p>
            <a:r>
              <a:rPr lang="en-US" sz="1600" dirty="0"/>
              <a:t>      0.15652  -0.30829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B709DE5-3CC1-45B7-BC10-4B6934F7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531364"/>
            <a:ext cx="7448272" cy="343082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752FAC5-08E8-42B7-B619-0C208272E0B5}"/>
              </a:ext>
            </a:extLst>
          </p:cNvPr>
          <p:cNvSpPr/>
          <p:nvPr/>
        </p:nvSpPr>
        <p:spPr>
          <a:xfrm>
            <a:off x="7334958" y="822643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CEF06E-3208-4784-A515-2FEECEBFB9BF}"/>
              </a:ext>
            </a:extLst>
          </p:cNvPr>
          <p:cNvSpPr/>
          <p:nvPr/>
        </p:nvSpPr>
        <p:spPr>
          <a:xfrm>
            <a:off x="3192187" y="669665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92444A-6DB6-4720-9E05-169A7A5C5955}"/>
              </a:ext>
            </a:extLst>
          </p:cNvPr>
          <p:cNvSpPr/>
          <p:nvPr/>
        </p:nvSpPr>
        <p:spPr>
          <a:xfrm>
            <a:off x="5288962" y="719211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84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4102888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918231"/>
            <a:ext cx="347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Beta(2) [Bias ]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>
            <a:off x="5895976" y="4114800"/>
            <a:ext cx="2605200" cy="0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189951"/>
            <a:ext cx="8659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d{i+1}’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302076" y="4671042"/>
            <a:ext cx="226055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 -0.0019081   0.0257461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50065" y="4648200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36591" y="5373547"/>
            <a:ext cx="23441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</a:t>
            </a:r>
            <a:r>
              <a:rPr lang="en-US" dirty="0"/>
              <a:t>0.25791   0.46981</a:t>
            </a:r>
            <a:endParaRPr lang="en-US" sz="16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105400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>
            <a:cxnSpLocks/>
          </p:cNvCxnSpPr>
          <p:nvPr/>
        </p:nvCxnSpPr>
        <p:spPr>
          <a:xfrm>
            <a:off x="3354620" y="4638372"/>
            <a:ext cx="0" cy="73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180045" y="5334000"/>
            <a:ext cx="289715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-0.00038161   0.00514922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800600" y="5334000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5862290"/>
            <a:ext cx="27434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= 0.25829   0.46466</a:t>
            </a:r>
            <a:endParaRPr 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DF33FB-3A4D-411B-970C-2D7C1483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531364"/>
            <a:ext cx="7448272" cy="34308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44A2CF3-D65B-445F-B55A-A3D2724CBBE4}"/>
              </a:ext>
            </a:extLst>
          </p:cNvPr>
          <p:cNvSpPr/>
          <p:nvPr/>
        </p:nvSpPr>
        <p:spPr>
          <a:xfrm>
            <a:off x="7334958" y="822643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AD496-4347-4B18-8C8D-2525985825F3}"/>
              </a:ext>
            </a:extLst>
          </p:cNvPr>
          <p:cNvSpPr/>
          <p:nvPr/>
        </p:nvSpPr>
        <p:spPr>
          <a:xfrm>
            <a:off x="3192187" y="669665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354545-9602-491D-8ECF-16A00AE8D116}"/>
              </a:ext>
            </a:extLst>
          </p:cNvPr>
          <p:cNvSpPr/>
          <p:nvPr/>
        </p:nvSpPr>
        <p:spPr>
          <a:xfrm>
            <a:off x="5288962" y="719211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3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85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4102888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918231"/>
            <a:ext cx="2895601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Beta(3)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96354"/>
            <a:ext cx="3471975" cy="18446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}(1:end-1,:)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}(1:end-1,:)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226799"/>
            <a:ext cx="305541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da-DK" dirty="0"/>
              <a:t>Z{i}(1:end-1)  *   d{i+1}'</a:t>
            </a:r>
            <a:r>
              <a:rPr lang="en-US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9B27B-7C74-4BCA-9657-543747355F3E}"/>
              </a:ext>
            </a:extLst>
          </p:cNvPr>
          <p:cNvSpPr/>
          <p:nvPr/>
        </p:nvSpPr>
        <p:spPr>
          <a:xfrm>
            <a:off x="7086600" y="4714591"/>
            <a:ext cx="175964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-0.14643   0.10368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5AFF14-39A7-48B0-92B1-EDA58712DA0A}"/>
              </a:ext>
            </a:extLst>
          </p:cNvPr>
          <p:cNvSpPr/>
          <p:nvPr/>
        </p:nvSpPr>
        <p:spPr>
          <a:xfrm>
            <a:off x="6733218" y="462614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311480" y="4638372"/>
            <a:ext cx="93637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0.55877   0.65091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02681" y="4712732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47104" y="5525947"/>
            <a:ext cx="227866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  -0.068978  -0.172063</a:t>
            </a:r>
          </a:p>
          <a:p>
            <a:r>
              <a:rPr lang="en-US" sz="1600" dirty="0"/>
              <a:t>      -0.650880   0.173561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253159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/>
          <p:nvPr/>
        </p:nvCxnSpPr>
        <p:spPr>
          <a:xfrm>
            <a:off x="3354620" y="4638372"/>
            <a:ext cx="0" cy="88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181600" y="5511225"/>
            <a:ext cx="203809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-0.016365   0.011587</a:t>
            </a:r>
          </a:p>
          <a:p>
            <a:r>
              <a:rPr lang="en-US" sz="1600" dirty="0"/>
              <a:t> -0.019063   0.013498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780717" y="5576655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6179575"/>
            <a:ext cx="22224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 -0.052613  -0.183650</a:t>
            </a:r>
          </a:p>
          <a:p>
            <a:r>
              <a:rPr lang="en-US" sz="1600" dirty="0"/>
              <a:t>    -0.631817   0.160063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10BF661-B9A4-4AF7-AFDC-409ECB8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531364"/>
            <a:ext cx="7448272" cy="343082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EC4870-3D5A-44E1-BB26-BD360D004536}"/>
              </a:ext>
            </a:extLst>
          </p:cNvPr>
          <p:cNvSpPr/>
          <p:nvPr/>
        </p:nvSpPr>
        <p:spPr>
          <a:xfrm>
            <a:off x="7334958" y="822643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97B9BB-74C5-4420-9468-9AE68700E2D1}"/>
              </a:ext>
            </a:extLst>
          </p:cNvPr>
          <p:cNvSpPr/>
          <p:nvPr/>
        </p:nvSpPr>
        <p:spPr>
          <a:xfrm>
            <a:off x="3192187" y="669665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0F7BA1-A76D-484F-BCA1-9B0AD4D34D3E}"/>
              </a:ext>
            </a:extLst>
          </p:cNvPr>
          <p:cNvSpPr/>
          <p:nvPr/>
        </p:nvSpPr>
        <p:spPr>
          <a:xfrm>
            <a:off x="5288962" y="719211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Back Prop (BP)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86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>
            <a:off x="304800" y="4102888"/>
            <a:ext cx="2362200" cy="14364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2850930" y="3918231"/>
            <a:ext cx="347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Update </a:t>
            </a:r>
            <a:r>
              <a:rPr lang="en-US" b="1" u="sng" dirty="0">
                <a:solidFill>
                  <a:srgbClr val="C00000"/>
                </a:solidFill>
              </a:rPr>
              <a:t>Beta(3) [Bias ]</a:t>
            </a:r>
            <a:r>
              <a:rPr lang="en-US" u="sng" dirty="0">
                <a:solidFill>
                  <a:srgbClr val="C00000"/>
                </a:solidFill>
              </a:rPr>
              <a:t> now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029A8-0385-4896-9366-0B1A2BE74194}"/>
              </a:ext>
            </a:extLst>
          </p:cNvPr>
          <p:cNvCxnSpPr>
            <a:cxnSpLocks/>
          </p:cNvCxnSpPr>
          <p:nvPr/>
        </p:nvCxnSpPr>
        <p:spPr>
          <a:xfrm flipH="1">
            <a:off x="5895976" y="4114800"/>
            <a:ext cx="2605200" cy="0"/>
          </a:xfrm>
          <a:prstGeom prst="straightConnector1">
            <a:avLst/>
          </a:prstGeom>
          <a:ln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95E08-DF20-4BC9-9D9B-4B7F9F43CCF7}"/>
              </a:ext>
            </a:extLst>
          </p:cNvPr>
          <p:cNvSpPr/>
          <p:nvPr/>
        </p:nvSpPr>
        <p:spPr>
          <a:xfrm>
            <a:off x="10106" y="43104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F3B8-25CB-44D0-B5DF-E6ED6D03721E}"/>
              </a:ext>
            </a:extLst>
          </p:cNvPr>
          <p:cNvCxnSpPr>
            <a:cxnSpLocks/>
          </p:cNvCxnSpPr>
          <p:nvPr/>
        </p:nvCxnSpPr>
        <p:spPr>
          <a:xfrm>
            <a:off x="628809" y="4239791"/>
            <a:ext cx="0" cy="2265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7A3C-17A9-4C22-B47A-ED445EE58EC2}"/>
              </a:ext>
            </a:extLst>
          </p:cNvPr>
          <p:cNvSpPr/>
          <p:nvPr/>
        </p:nvSpPr>
        <p:spPr>
          <a:xfrm>
            <a:off x="781210" y="4191000"/>
            <a:ext cx="16658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F007C-8CE8-4C62-A5C8-CCA34DC2E48C}"/>
              </a:ext>
            </a:extLst>
          </p:cNvPr>
          <p:cNvSpPr/>
          <p:nvPr/>
        </p:nvSpPr>
        <p:spPr>
          <a:xfrm>
            <a:off x="2439220" y="4191000"/>
            <a:ext cx="17517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= B{</a:t>
            </a:r>
            <a:r>
              <a:rPr lang="en-US" dirty="0" err="1"/>
              <a:t>i</a:t>
            </a:r>
            <a:r>
              <a:rPr lang="en-US" dirty="0"/>
              <a:t>}(end,:)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E603C-3788-4D49-8B5A-B8448A42B5E4}"/>
              </a:ext>
            </a:extLst>
          </p:cNvPr>
          <p:cNvSpPr/>
          <p:nvPr/>
        </p:nvSpPr>
        <p:spPr>
          <a:xfrm>
            <a:off x="4229653" y="4191000"/>
            <a:ext cx="10390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alpha.*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8BCA7-23B3-442C-8233-1E89B1598A98}"/>
              </a:ext>
            </a:extLst>
          </p:cNvPr>
          <p:cNvSpPr/>
          <p:nvPr/>
        </p:nvSpPr>
        <p:spPr>
          <a:xfrm>
            <a:off x="5307374" y="4189951"/>
            <a:ext cx="8659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d{i+1}’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7C12C4-7887-4F4C-B368-1F487C1786CB}"/>
              </a:ext>
            </a:extLst>
          </p:cNvPr>
          <p:cNvSpPr/>
          <p:nvPr/>
        </p:nvSpPr>
        <p:spPr>
          <a:xfrm>
            <a:off x="5302076" y="4671042"/>
            <a:ext cx="17988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-0.14643   0.10368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A99506-82BF-4B3D-9DB9-FBD0A00A3BE5}"/>
              </a:ext>
            </a:extLst>
          </p:cNvPr>
          <p:cNvSpPr/>
          <p:nvPr/>
        </p:nvSpPr>
        <p:spPr>
          <a:xfrm>
            <a:off x="4350065" y="4648200"/>
            <a:ext cx="7553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- 0.2.*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85BD8-784A-4526-83EA-AA5ABC130542}"/>
              </a:ext>
            </a:extLst>
          </p:cNvPr>
          <p:cNvSpPr/>
          <p:nvPr/>
        </p:nvSpPr>
        <p:spPr>
          <a:xfrm>
            <a:off x="2436591" y="5373547"/>
            <a:ext cx="23441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= </a:t>
            </a:r>
            <a:r>
              <a:rPr lang="pl-PL" dirty="0"/>
              <a:t>-0.41986  -0.32146</a:t>
            </a:r>
            <a:endParaRPr lang="en-US" sz="16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14B8E-5F87-4D83-B6D3-A003555786FE}"/>
              </a:ext>
            </a:extLst>
          </p:cNvPr>
          <p:cNvCxnSpPr/>
          <p:nvPr/>
        </p:nvCxnSpPr>
        <p:spPr>
          <a:xfrm>
            <a:off x="4302681" y="5105400"/>
            <a:ext cx="4238319" cy="0"/>
          </a:xfrm>
          <a:prstGeom prst="line">
            <a:avLst/>
          </a:prstGeom>
          <a:ln>
            <a:solidFill>
              <a:srgbClr val="080A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33173-9C2A-4CAF-B591-1D1FFE617313}"/>
              </a:ext>
            </a:extLst>
          </p:cNvPr>
          <p:cNvCxnSpPr>
            <a:cxnSpLocks/>
          </p:cNvCxnSpPr>
          <p:nvPr/>
        </p:nvCxnSpPr>
        <p:spPr>
          <a:xfrm>
            <a:off x="3354620" y="4638372"/>
            <a:ext cx="0" cy="73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28305-D005-43F2-9871-5AAB74C3EF5E}"/>
              </a:ext>
            </a:extLst>
          </p:cNvPr>
          <p:cNvSpPr/>
          <p:nvPr/>
        </p:nvSpPr>
        <p:spPr>
          <a:xfrm>
            <a:off x="5180045" y="5334000"/>
            <a:ext cx="289715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-0.029287   0.020736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26560A-EC16-4B98-A919-E0AB7D41B927}"/>
              </a:ext>
            </a:extLst>
          </p:cNvPr>
          <p:cNvSpPr/>
          <p:nvPr/>
        </p:nvSpPr>
        <p:spPr>
          <a:xfrm>
            <a:off x="4800600" y="5334000"/>
            <a:ext cx="31931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5D1393-98A4-416D-8526-B59E00D62886}"/>
              </a:ext>
            </a:extLst>
          </p:cNvPr>
          <p:cNvSpPr/>
          <p:nvPr/>
        </p:nvSpPr>
        <p:spPr>
          <a:xfrm>
            <a:off x="2436591" y="5862290"/>
            <a:ext cx="27434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= </a:t>
            </a:r>
            <a:r>
              <a:rPr lang="pl-PL" sz="2000" dirty="0"/>
              <a:t>‭-0.39058  -0.34220</a:t>
            </a:r>
            <a:endParaRPr 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8B743AE-28A4-4C80-B85B-2549B4E6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531364"/>
            <a:ext cx="7448272" cy="34308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0AAC4D-2E6A-4A4A-9BDF-B4505EA89E21}"/>
              </a:ext>
            </a:extLst>
          </p:cNvPr>
          <p:cNvSpPr/>
          <p:nvPr/>
        </p:nvSpPr>
        <p:spPr>
          <a:xfrm>
            <a:off x="7334958" y="822643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F7802A-B8E5-4679-97D6-35F2C5DBB487}"/>
              </a:ext>
            </a:extLst>
          </p:cNvPr>
          <p:cNvSpPr/>
          <p:nvPr/>
        </p:nvSpPr>
        <p:spPr>
          <a:xfrm>
            <a:off x="3192187" y="669665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EB83A1-44EA-4F73-84C3-30DB739F335E}"/>
              </a:ext>
            </a:extLst>
          </p:cNvPr>
          <p:cNvSpPr/>
          <p:nvPr/>
        </p:nvSpPr>
        <p:spPr>
          <a:xfrm>
            <a:off x="5288962" y="719211"/>
            <a:ext cx="635110" cy="52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b="1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800" b="1" baseline="30000" dirty="0">
                <a:solidFill>
                  <a:srgbClr val="060CF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rgbClr val="060CF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animBg="1"/>
      <p:bldP spid="25" grpId="0" animBg="1"/>
      <p:bldP spid="26" grpId="0" animBg="1"/>
      <p:bldP spid="27" grpId="0" animBg="1"/>
      <p:bldP spid="31" grpId="0" animBg="1"/>
      <p:bldP spid="44" grpId="0" animBg="1"/>
      <p:bldP spid="43" grpId="0" animBg="1"/>
      <p:bldP spid="50" grpId="0" animBg="1"/>
      <p:bldP spid="51" grpId="0" animBg="1"/>
      <p:bldP spid="5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7DB9C-C094-403D-9CBD-886115A7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BF0F2-CC32-4A99-BD81-BCCBBF86205F}"/>
              </a:ext>
            </a:extLst>
          </p:cNvPr>
          <p:cNvSpPr txBox="1"/>
          <p:nvPr/>
        </p:nvSpPr>
        <p:spPr>
          <a:xfrm>
            <a:off x="136419" y="457200"/>
            <a:ext cx="44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= [2 2 2 </a:t>
            </a:r>
            <a:r>
              <a:rPr lang="en-US" b="1" dirty="0">
                <a:solidFill>
                  <a:srgbClr val="060CF8"/>
                </a:solidFill>
              </a:rPr>
              <a:t>2</a:t>
            </a:r>
            <a:r>
              <a:rPr lang="en-US" dirty="0"/>
              <a:t>] % Two Node Output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27BD9-DF5F-4204-B897-82E5096DE829}"/>
              </a:ext>
            </a:extLst>
          </p:cNvPr>
          <p:cNvSpPr/>
          <p:nvPr/>
        </p:nvSpPr>
        <p:spPr>
          <a:xfrm>
            <a:off x="5791200" y="243970"/>
            <a:ext cx="297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Min_Error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0.00054252</a:t>
            </a:r>
          </a:p>
          <a:p>
            <a:r>
              <a:rPr lang="en-US" dirty="0" err="1"/>
              <a:t>Min_Error_Epoch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193</a:t>
            </a:r>
          </a:p>
          <a:p>
            <a:r>
              <a:rPr lang="en-US" dirty="0" err="1"/>
              <a:t>Max_Error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10000</a:t>
            </a:r>
          </a:p>
          <a:p>
            <a:endParaRPr lang="en-US" dirty="0">
              <a:solidFill>
                <a:srgbClr val="060CF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72421-D678-451C-905C-974B6E55D0E6}"/>
              </a:ext>
            </a:extLst>
          </p:cNvPr>
          <p:cNvSpPr txBox="1"/>
          <p:nvPr/>
        </p:nvSpPr>
        <p:spPr>
          <a:xfrm>
            <a:off x="2895600" y="89030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DF536-DBFE-4144-AC7D-BFD2CC2E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78" y="1145139"/>
            <a:ext cx="7571600" cy="570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128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A0800-13D3-4021-B265-2FB66100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ADB2D-D2D4-44F1-B6FE-331D6CAE004A}"/>
              </a:ext>
            </a:extLst>
          </p:cNvPr>
          <p:cNvSpPr txBox="1"/>
          <p:nvPr/>
        </p:nvSpPr>
        <p:spPr>
          <a:xfrm>
            <a:off x="3238500" y="56313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E956EC-1F37-41C3-948D-4021B7614C97}"/>
              </a:ext>
            </a:extLst>
          </p:cNvPr>
          <p:cNvSpPr/>
          <p:nvPr/>
        </p:nvSpPr>
        <p:spPr>
          <a:xfrm>
            <a:off x="414715" y="295209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2 2 2]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0DD9D-1A96-4E24-BF71-A271D48D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57" y="907063"/>
            <a:ext cx="7995085" cy="60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554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1365-5A6E-4119-B3DE-043CA302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51AFA-A995-4C17-9411-24BD405F1277}"/>
              </a:ext>
            </a:extLst>
          </p:cNvPr>
          <p:cNvSpPr txBox="1"/>
          <p:nvPr/>
        </p:nvSpPr>
        <p:spPr>
          <a:xfrm>
            <a:off x="3035449" y="45284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7956-2F28-46AB-89BB-9326ED1D22FA}"/>
              </a:ext>
            </a:extLst>
          </p:cNvPr>
          <p:cNvSpPr/>
          <p:nvPr/>
        </p:nvSpPr>
        <p:spPr>
          <a:xfrm>
            <a:off x="228600" y="26817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2 2 2]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A6BD9-19C8-469B-BC88-56C5C268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97" y="1074225"/>
            <a:ext cx="7326446" cy="55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7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3600" dirty="0"/>
              <a:t>Hidden Layer, When?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838200"/>
            <a:ext cx="8798858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3200" u="sng" dirty="0"/>
              <a:t>OR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00" y="2667000"/>
            <a:ext cx="862395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567181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Linearly separable?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72200" y="4648200"/>
            <a:ext cx="1219200" cy="1285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737260">
            <a:off x="6126134" y="4952082"/>
            <a:ext cx="110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0774978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C67B-42DD-4AB2-992A-E70312D5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09895"/>
          </a:xfrm>
        </p:spPr>
        <p:txBody>
          <a:bodyPr/>
          <a:lstStyle/>
          <a:p>
            <a:r>
              <a:rPr lang="en-US" sz="4000" dirty="0"/>
              <a:t>Test Cases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05DC2-D349-48D5-91D2-AD6F84BF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61E9A-CBCE-45E3-8FA9-0B1BCCD97DCA}"/>
              </a:ext>
            </a:extLst>
          </p:cNvPr>
          <p:cNvSpPr/>
          <p:nvPr/>
        </p:nvSpPr>
        <p:spPr>
          <a:xfrm>
            <a:off x="3265760" y="2909286"/>
            <a:ext cx="2444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Ans (2) =   0.0306</a:t>
            </a:r>
          </a:p>
          <a:p>
            <a:r>
              <a:rPr lang="fr-FR" dirty="0"/>
              <a:t>                   0.9694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2B761-7528-4482-82E6-07668366F5DC}"/>
              </a:ext>
            </a:extLst>
          </p:cNvPr>
          <p:cNvSpPr/>
          <p:nvPr/>
        </p:nvSpPr>
        <p:spPr>
          <a:xfrm>
            <a:off x="795132" y="2667000"/>
            <a:ext cx="2287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2 [5.0, 4.0]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58467-5A9F-4CE2-B67F-8B809F8A56AC}"/>
              </a:ext>
            </a:extLst>
          </p:cNvPr>
          <p:cNvSpPr/>
          <p:nvPr/>
        </p:nvSpPr>
        <p:spPr>
          <a:xfrm>
            <a:off x="795132" y="1338472"/>
            <a:ext cx="2596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1 [0.5, 0.3]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68DE9-CBCB-42B3-B1C0-EA2E0395581F}"/>
              </a:ext>
            </a:extLst>
          </p:cNvPr>
          <p:cNvSpPr/>
          <p:nvPr/>
        </p:nvSpPr>
        <p:spPr>
          <a:xfrm>
            <a:off x="3285955" y="16285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Ans (1)  =    0.9989</a:t>
            </a:r>
          </a:p>
          <a:p>
            <a:r>
              <a:rPr lang="fr-FR" dirty="0"/>
              <a:t>                     0.0011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E0D97-BA2B-4161-9E95-57C6FCD4A1C2}"/>
              </a:ext>
            </a:extLst>
          </p:cNvPr>
          <p:cNvSpPr txBox="1"/>
          <p:nvPr/>
        </p:nvSpPr>
        <p:spPr>
          <a:xfrm>
            <a:off x="6324600" y="1581517"/>
            <a:ext cx="176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Benign: 1</a:t>
            </a:r>
          </a:p>
          <a:p>
            <a:r>
              <a:rPr lang="en-US" dirty="0"/>
              <a:t>              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763BB-38F6-41B4-BC96-D51CC6C2EDCB}"/>
              </a:ext>
            </a:extLst>
          </p:cNvPr>
          <p:cNvSpPr txBox="1"/>
          <p:nvPr/>
        </p:nvSpPr>
        <p:spPr>
          <a:xfrm>
            <a:off x="6076122" y="2905973"/>
            <a:ext cx="176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Malignant: 0</a:t>
            </a:r>
          </a:p>
          <a:p>
            <a:r>
              <a:rPr lang="en-US" dirty="0"/>
              <a:t>                   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0A971E-954A-48E1-8E53-955F1994D5A3}"/>
              </a:ext>
            </a:extLst>
          </p:cNvPr>
          <p:cNvSpPr/>
          <p:nvPr/>
        </p:nvSpPr>
        <p:spPr>
          <a:xfrm>
            <a:off x="228600" y="593512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2 2 2]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23879-11B8-46A5-8B49-89A5F34FA07D}"/>
              </a:ext>
            </a:extLst>
          </p:cNvPr>
          <p:cNvSpPr txBox="1"/>
          <p:nvPr/>
        </p:nvSpPr>
        <p:spPr>
          <a:xfrm>
            <a:off x="45720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Z</a:t>
            </a:r>
            <a:r>
              <a:rPr lang="en-US" b="1" u="sng" baseline="-25000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FD4B7-E3F1-442F-87A4-EEA049E3EFB9}"/>
              </a:ext>
            </a:extLst>
          </p:cNvPr>
          <p:cNvSpPr txBox="1"/>
          <p:nvPr/>
        </p:nvSpPr>
        <p:spPr>
          <a:xfrm>
            <a:off x="6957099" y="12457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Y</a:t>
            </a:r>
            <a:r>
              <a:rPr lang="en-US" b="1" u="sng" baseline="-25000" dirty="0" err="1"/>
              <a:t>k</a:t>
            </a:r>
            <a:endParaRPr lang="en-US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41393870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7DB9C-C094-403D-9CBD-886115A7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BF0F2-CC32-4A99-BD81-BCCBBF86205F}"/>
              </a:ext>
            </a:extLst>
          </p:cNvPr>
          <p:cNvSpPr txBox="1"/>
          <p:nvPr/>
        </p:nvSpPr>
        <p:spPr>
          <a:xfrm>
            <a:off x="136419" y="457200"/>
            <a:ext cx="44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= [2 </a:t>
            </a:r>
            <a:r>
              <a:rPr lang="en-US" b="1" dirty="0">
                <a:solidFill>
                  <a:srgbClr val="060CF8"/>
                </a:solidFill>
              </a:rPr>
              <a:t>4 4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] % Two Node Output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27BD9-DF5F-4204-B897-82E5096DE829}"/>
              </a:ext>
            </a:extLst>
          </p:cNvPr>
          <p:cNvSpPr/>
          <p:nvPr/>
        </p:nvSpPr>
        <p:spPr>
          <a:xfrm>
            <a:off x="5791200" y="243970"/>
            <a:ext cx="297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Min_Error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0.00042376</a:t>
            </a:r>
          </a:p>
          <a:p>
            <a:r>
              <a:rPr lang="en-US" dirty="0" err="1"/>
              <a:t>Min_Error_Epoch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85</a:t>
            </a:r>
          </a:p>
          <a:p>
            <a:r>
              <a:rPr lang="en-US" dirty="0" err="1"/>
              <a:t>Max_Error</a:t>
            </a:r>
            <a:r>
              <a:rPr lang="en-US" dirty="0"/>
              <a:t> </a:t>
            </a:r>
            <a:r>
              <a:rPr lang="en-US" dirty="0">
                <a:solidFill>
                  <a:srgbClr val="060CF8"/>
                </a:solidFill>
              </a:rPr>
              <a:t>=  10000</a:t>
            </a:r>
          </a:p>
          <a:p>
            <a:endParaRPr lang="en-US" dirty="0">
              <a:solidFill>
                <a:srgbClr val="060CF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72421-D678-451C-905C-974B6E55D0E6}"/>
              </a:ext>
            </a:extLst>
          </p:cNvPr>
          <p:cNvSpPr txBox="1"/>
          <p:nvPr/>
        </p:nvSpPr>
        <p:spPr>
          <a:xfrm>
            <a:off x="2895600" y="89030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4706C-CA75-4E0D-AF7D-6EF01632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1032"/>
            <a:ext cx="7620000" cy="57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533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A0800-13D3-4021-B265-2FB66100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ADB2D-D2D4-44F1-B6FE-331D6CAE004A}"/>
              </a:ext>
            </a:extLst>
          </p:cNvPr>
          <p:cNvSpPr txBox="1"/>
          <p:nvPr/>
        </p:nvSpPr>
        <p:spPr>
          <a:xfrm>
            <a:off x="3238500" y="56313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E956EC-1F37-41C3-948D-4021B7614C97}"/>
              </a:ext>
            </a:extLst>
          </p:cNvPr>
          <p:cNvSpPr/>
          <p:nvPr/>
        </p:nvSpPr>
        <p:spPr>
          <a:xfrm>
            <a:off x="414715" y="295209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</a:t>
            </a:r>
            <a:r>
              <a:rPr lang="en-US" b="1" dirty="0"/>
              <a:t>4 4</a:t>
            </a:r>
            <a:r>
              <a:rPr lang="en-US" dirty="0"/>
              <a:t> 2]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8EEFE-EA9D-4F5C-AE68-55FBB7E0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79674"/>
            <a:ext cx="7808259" cy="58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91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1365-5A6E-4119-B3DE-043CA302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51AFA-A995-4C17-9411-24BD405F1277}"/>
              </a:ext>
            </a:extLst>
          </p:cNvPr>
          <p:cNvSpPr txBox="1"/>
          <p:nvPr/>
        </p:nvSpPr>
        <p:spPr>
          <a:xfrm>
            <a:off x="3035449" y="45284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 vs. Training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7956-2F28-46AB-89BB-9326ED1D22FA}"/>
              </a:ext>
            </a:extLst>
          </p:cNvPr>
          <p:cNvSpPr/>
          <p:nvPr/>
        </p:nvSpPr>
        <p:spPr>
          <a:xfrm>
            <a:off x="228600" y="26817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4 4 2]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B2B99-BE5D-4752-8DCC-94579F26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35" y="1072973"/>
            <a:ext cx="7684329" cy="57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227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C67B-42DD-4AB2-992A-E70312D5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09895"/>
          </a:xfrm>
        </p:spPr>
        <p:txBody>
          <a:bodyPr/>
          <a:lstStyle/>
          <a:p>
            <a:r>
              <a:rPr lang="en-US" sz="4000" dirty="0"/>
              <a:t>Test Cases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05DC2-D349-48D5-91D2-AD6F84BF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61E9A-CBCE-45E3-8FA9-0B1BCCD97DCA}"/>
              </a:ext>
            </a:extLst>
          </p:cNvPr>
          <p:cNvSpPr/>
          <p:nvPr/>
        </p:nvSpPr>
        <p:spPr>
          <a:xfrm>
            <a:off x="3265760" y="2909286"/>
            <a:ext cx="2444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Ans (2) =   0.0431</a:t>
            </a:r>
          </a:p>
          <a:p>
            <a:r>
              <a:rPr lang="fr-FR" dirty="0"/>
              <a:t>                   0.9570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2B761-7528-4482-82E6-07668366F5DC}"/>
              </a:ext>
            </a:extLst>
          </p:cNvPr>
          <p:cNvSpPr/>
          <p:nvPr/>
        </p:nvSpPr>
        <p:spPr>
          <a:xfrm>
            <a:off x="795132" y="2667000"/>
            <a:ext cx="2287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2 [5.0, 4.0]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58467-5A9F-4CE2-B67F-8B809F8A56AC}"/>
              </a:ext>
            </a:extLst>
          </p:cNvPr>
          <p:cNvSpPr/>
          <p:nvPr/>
        </p:nvSpPr>
        <p:spPr>
          <a:xfrm>
            <a:off x="795132" y="1338472"/>
            <a:ext cx="2596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Test point 1 [0.5, 0.3]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68DE9-CBCB-42B3-B1C0-EA2E0395581F}"/>
              </a:ext>
            </a:extLst>
          </p:cNvPr>
          <p:cNvSpPr/>
          <p:nvPr/>
        </p:nvSpPr>
        <p:spPr>
          <a:xfrm>
            <a:off x="3285955" y="16285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Ans (1)  =    0.9867</a:t>
            </a:r>
          </a:p>
          <a:p>
            <a:r>
              <a:rPr lang="fr-FR" dirty="0"/>
              <a:t>                     0.0129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E0D97-BA2B-4161-9E95-57C6FCD4A1C2}"/>
              </a:ext>
            </a:extLst>
          </p:cNvPr>
          <p:cNvSpPr txBox="1"/>
          <p:nvPr/>
        </p:nvSpPr>
        <p:spPr>
          <a:xfrm>
            <a:off x="6324600" y="1581517"/>
            <a:ext cx="176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Benign: 1</a:t>
            </a:r>
          </a:p>
          <a:p>
            <a:r>
              <a:rPr lang="en-US" dirty="0"/>
              <a:t>              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763BB-38F6-41B4-BC96-D51CC6C2EDCB}"/>
              </a:ext>
            </a:extLst>
          </p:cNvPr>
          <p:cNvSpPr txBox="1"/>
          <p:nvPr/>
        </p:nvSpPr>
        <p:spPr>
          <a:xfrm>
            <a:off x="6076122" y="2905973"/>
            <a:ext cx="176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Malignant: 0</a:t>
            </a:r>
          </a:p>
          <a:p>
            <a:r>
              <a:rPr lang="en-US" dirty="0"/>
              <a:t>                   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0A971E-954A-48E1-8E53-955F1994D5A3}"/>
              </a:ext>
            </a:extLst>
          </p:cNvPr>
          <p:cNvSpPr/>
          <p:nvPr/>
        </p:nvSpPr>
        <p:spPr>
          <a:xfrm>
            <a:off x="228600" y="593512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[2 4 4 2]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23879-11B8-46A5-8B49-89A5F34FA07D}"/>
              </a:ext>
            </a:extLst>
          </p:cNvPr>
          <p:cNvSpPr txBox="1"/>
          <p:nvPr/>
        </p:nvSpPr>
        <p:spPr>
          <a:xfrm>
            <a:off x="45720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Z</a:t>
            </a:r>
            <a:r>
              <a:rPr lang="en-US" b="1" u="sng" baseline="-25000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FD4B7-E3F1-442F-87A4-EEA049E3EFB9}"/>
              </a:ext>
            </a:extLst>
          </p:cNvPr>
          <p:cNvSpPr txBox="1"/>
          <p:nvPr/>
        </p:nvSpPr>
        <p:spPr>
          <a:xfrm>
            <a:off x="6957099" y="12457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Y</a:t>
            </a:r>
            <a:r>
              <a:rPr lang="en-US" b="1" u="sng" baseline="-25000" dirty="0" err="1"/>
              <a:t>k</a:t>
            </a:r>
            <a:endParaRPr lang="en-US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8040898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71" y="231449"/>
            <a:ext cx="8798858" cy="854075"/>
          </a:xfrm>
        </p:spPr>
        <p:txBody>
          <a:bodyPr/>
          <a:lstStyle/>
          <a:p>
            <a:r>
              <a:rPr lang="en-US" sz="4000" dirty="0"/>
              <a:t>Tracing: </a:t>
            </a:r>
            <a:br>
              <a:rPr lang="en-US" sz="4000" dirty="0"/>
            </a:br>
            <a:r>
              <a:rPr lang="en-US" sz="2800" dirty="0"/>
              <a:t>ANN for </a:t>
            </a:r>
            <a:r>
              <a:rPr lang="en-US" sz="2800" b="1" dirty="0">
                <a:solidFill>
                  <a:srgbClr val="060CF8"/>
                </a:solidFill>
              </a:rPr>
              <a:t>Batch Learning</a:t>
            </a:r>
            <a:r>
              <a:rPr lang="en-US" sz="2800" dirty="0"/>
              <a:t> with </a:t>
            </a:r>
            <a:r>
              <a:rPr lang="en-US" sz="2800" b="1" dirty="0">
                <a:solidFill>
                  <a:srgbClr val="C00000"/>
                </a:solidFill>
              </a:rPr>
              <a:t>One</a:t>
            </a:r>
            <a:r>
              <a:rPr lang="en-US" sz="2800" dirty="0"/>
              <a:t> Output Node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95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D6EAA5D-DF35-4654-9062-E0B95132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73802"/>
              </p:ext>
            </p:extLst>
          </p:nvPr>
        </p:nvGraphicFramePr>
        <p:xfrm>
          <a:off x="1578429" y="2021840"/>
          <a:ext cx="2133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700099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66547934"/>
                    </a:ext>
                  </a:extLst>
                </a:gridCol>
              </a:tblGrid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Size (X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 (X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4908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83275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03759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30169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87466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046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B08400-7AAE-4DC1-801E-98F92DCBFF54}"/>
              </a:ext>
            </a:extLst>
          </p:cNvPr>
          <p:cNvSpPr txBox="1"/>
          <p:nvPr/>
        </p:nvSpPr>
        <p:spPr>
          <a:xfrm>
            <a:off x="805543" y="2347444"/>
            <a:ext cx="71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X</a:t>
            </a:r>
            <a:r>
              <a:rPr lang="en-US" b="1" dirty="0"/>
              <a:t>=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0736687-AB6F-4DD5-90C6-D95C6326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85732"/>
              </p:ext>
            </p:extLst>
          </p:nvPr>
        </p:nvGraphicFramePr>
        <p:xfrm>
          <a:off x="5540831" y="1991360"/>
          <a:ext cx="137160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615966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B=0, M=1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8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9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7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62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2E97F4-80E6-404B-89AC-67746997B088}"/>
              </a:ext>
            </a:extLst>
          </p:cNvPr>
          <p:cNvSpPr txBox="1"/>
          <p:nvPr/>
        </p:nvSpPr>
        <p:spPr>
          <a:xfrm>
            <a:off x="4778833" y="2347444"/>
            <a:ext cx="71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Y</a:t>
            </a:r>
            <a:r>
              <a:rPr lang="en-US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2C1D8-CE5A-402E-8627-C47BEB99F444}"/>
              </a:ext>
            </a:extLst>
          </p:cNvPr>
          <p:cNvSpPr txBox="1"/>
          <p:nvPr/>
        </p:nvSpPr>
        <p:spPr>
          <a:xfrm>
            <a:off x="2608786" y="4202181"/>
            <a:ext cx="46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Network</a:t>
            </a:r>
            <a:r>
              <a:rPr lang="en-US" sz="3200" b="1" dirty="0"/>
              <a:t>, L </a:t>
            </a:r>
            <a:r>
              <a:rPr lang="en-US" sz="2800" b="1" dirty="0"/>
              <a:t>= [2 2 2 </a:t>
            </a:r>
            <a:r>
              <a:rPr lang="en-US" sz="2800" b="1" dirty="0">
                <a:solidFill>
                  <a:srgbClr val="C00000"/>
                </a:solidFill>
              </a:rPr>
              <a:t>1</a:t>
            </a:r>
            <a:r>
              <a:rPr lang="en-US" sz="28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949311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200" dirty="0"/>
              <a:t>Tracing</a:t>
            </a:r>
            <a:r>
              <a:rPr lang="en-US" dirty="0"/>
              <a:t>: </a:t>
            </a:r>
            <a:r>
              <a:rPr lang="en-US" sz="3600" dirty="0"/>
              <a:t>Initialize Betas Randomly 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96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9492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35A8E-F830-49BB-9660-F845A4D0F812}"/>
              </a:ext>
            </a:extLst>
          </p:cNvPr>
          <p:cNvSpPr txBox="1"/>
          <p:nvPr/>
        </p:nvSpPr>
        <p:spPr>
          <a:xfrm>
            <a:off x="914400" y="4745421"/>
            <a:ext cx="2590796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[1,1] =</a:t>
            </a:r>
          </a:p>
          <a:p>
            <a:endParaRPr lang="pl-PL" sz="1000" dirty="0"/>
          </a:p>
          <a:p>
            <a:r>
              <a:rPr lang="pl-PL" dirty="0"/>
              <a:t>   -0.058111  -0.404926</a:t>
            </a:r>
          </a:p>
          <a:p>
            <a:r>
              <a:rPr lang="pl-PL" dirty="0"/>
              <a:t>    0.085533   0.347979</a:t>
            </a:r>
          </a:p>
          <a:p>
            <a:r>
              <a:rPr lang="pl-PL" dirty="0"/>
              <a:t>   -0.262331  -0.567523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63D4F-E897-4429-B0DE-891F39A0B2ED}"/>
              </a:ext>
            </a:extLst>
          </p:cNvPr>
          <p:cNvSpPr txBox="1"/>
          <p:nvPr/>
        </p:nvSpPr>
        <p:spPr>
          <a:xfrm>
            <a:off x="3528387" y="4761526"/>
            <a:ext cx="2590795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[2,1] =</a:t>
            </a:r>
          </a:p>
          <a:p>
            <a:endParaRPr lang="pl-PL" sz="900" dirty="0"/>
          </a:p>
          <a:p>
            <a:r>
              <a:rPr lang="pl-PL" dirty="0"/>
              <a:t>    -0.352890  -0.099131</a:t>
            </a:r>
          </a:p>
          <a:p>
            <a:r>
              <a:rPr lang="pl-PL" dirty="0"/>
              <a:t>     0.136254  -0.411356</a:t>
            </a:r>
          </a:p>
          <a:p>
            <a:r>
              <a:rPr lang="pl-PL" dirty="0"/>
              <a:t>    -0.690521  -0.597851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6C777-2864-4A4F-9E29-3419829505E2}"/>
              </a:ext>
            </a:extLst>
          </p:cNvPr>
          <p:cNvSpPr txBox="1"/>
          <p:nvPr/>
        </p:nvSpPr>
        <p:spPr>
          <a:xfrm>
            <a:off x="6206337" y="4736500"/>
            <a:ext cx="1624096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[3,1] =</a:t>
            </a:r>
          </a:p>
          <a:p>
            <a:endParaRPr lang="pl-PL" sz="900" dirty="0"/>
          </a:p>
          <a:p>
            <a:r>
              <a:rPr lang="pl-PL" dirty="0"/>
              <a:t>    -0.43204</a:t>
            </a:r>
          </a:p>
          <a:p>
            <a:r>
              <a:rPr lang="pl-PL" dirty="0"/>
              <a:t>    -0.17247</a:t>
            </a:r>
          </a:p>
          <a:p>
            <a:r>
              <a:rPr lang="pl-PL" dirty="0"/>
              <a:t>     0.43096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3C1641-C334-4FF9-8380-3C8155695E6F}"/>
              </a:ext>
            </a:extLst>
          </p:cNvPr>
          <p:cNvGrpSpPr/>
          <p:nvPr/>
        </p:nvGrpSpPr>
        <p:grpSpPr>
          <a:xfrm>
            <a:off x="381000" y="4669193"/>
            <a:ext cx="7503459" cy="1800493"/>
            <a:chOff x="381000" y="4669193"/>
            <a:chExt cx="7503459" cy="18004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CCB7FE-6411-4B98-8239-08B62F032C92}"/>
                </a:ext>
              </a:extLst>
            </p:cNvPr>
            <p:cNvSpPr txBox="1"/>
            <p:nvPr/>
          </p:nvSpPr>
          <p:spPr>
            <a:xfrm>
              <a:off x="381000" y="471536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B=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292F4D-9BEB-4EA5-979B-AF6DC4FBEE33}"/>
                </a:ext>
              </a:extLst>
            </p:cNvPr>
            <p:cNvCxnSpPr/>
            <p:nvPr/>
          </p:nvCxnSpPr>
          <p:spPr>
            <a:xfrm>
              <a:off x="893618" y="4715360"/>
              <a:ext cx="0" cy="175432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BEBC1D-7A5C-4DBA-B8B2-CA0838049561}"/>
                </a:ext>
              </a:extLst>
            </p:cNvPr>
            <p:cNvCxnSpPr/>
            <p:nvPr/>
          </p:nvCxnSpPr>
          <p:spPr>
            <a:xfrm>
              <a:off x="7884459" y="4669193"/>
              <a:ext cx="0" cy="175432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5DCBBDA-E3FA-401A-B972-562A94C29615}"/>
              </a:ext>
            </a:extLst>
          </p:cNvPr>
          <p:cNvSpPr/>
          <p:nvPr/>
        </p:nvSpPr>
        <p:spPr>
          <a:xfrm>
            <a:off x="381000" y="4307478"/>
            <a:ext cx="7336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Loop (</a:t>
            </a:r>
            <a:r>
              <a:rPr lang="en-US" dirty="0" err="1"/>
              <a:t>i</a:t>
            </a:r>
            <a:r>
              <a:rPr lang="en-US" dirty="0"/>
              <a:t>=1 to L-1): B{</a:t>
            </a:r>
            <a:r>
              <a:rPr lang="en-US" dirty="0" err="1"/>
              <a:t>i</a:t>
            </a:r>
            <a:r>
              <a:rPr lang="en-US" dirty="0"/>
              <a:t>} =[1.4.*</a:t>
            </a:r>
            <a:r>
              <a:rPr lang="en-US" b="1" dirty="0">
                <a:solidFill>
                  <a:srgbClr val="00B050"/>
                </a:solidFill>
              </a:rPr>
              <a:t>rand</a:t>
            </a:r>
            <a:r>
              <a:rPr lang="en-US" dirty="0"/>
              <a:t>(L(</a:t>
            </a:r>
            <a:r>
              <a:rPr lang="en-US" dirty="0" err="1"/>
              <a:t>i</a:t>
            </a:r>
            <a:r>
              <a:rPr lang="en-US" dirty="0"/>
              <a:t>)+1,L(i+1))-0.7];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DA8D3-D7FA-4E00-B5F9-D6BC99FA07DA}"/>
              </a:ext>
            </a:extLst>
          </p:cNvPr>
          <p:cNvSpPr/>
          <p:nvPr/>
        </p:nvSpPr>
        <p:spPr>
          <a:xfrm>
            <a:off x="2190505" y="6372227"/>
            <a:ext cx="472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Next T, Z, d cells are initialized (not shown).</a:t>
            </a:r>
          </a:p>
        </p:txBody>
      </p:sp>
    </p:spTree>
    <p:extLst>
      <p:ext uri="{BB962C8B-B14F-4D97-AF65-F5344CB8AC3E}">
        <p14:creationId xmlns:p14="http://schemas.microsoft.com/office/powerpoint/2010/main" val="4294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3" grpId="0"/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1"/>
            <a:ext cx="8798858" cy="667871"/>
          </a:xfrm>
        </p:spPr>
        <p:txBody>
          <a:bodyPr/>
          <a:lstStyle/>
          <a:p>
            <a:r>
              <a:rPr lang="en-US" sz="3600" dirty="0"/>
              <a:t>Tracing…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9492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50ED21-184C-4EA7-B7B8-688F6481DDAB}"/>
              </a:ext>
            </a:extLst>
          </p:cNvPr>
          <p:cNvSpPr/>
          <p:nvPr/>
        </p:nvSpPr>
        <p:spPr>
          <a:xfrm>
            <a:off x="6692988" y="531276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CSqErr</a:t>
            </a:r>
            <a:r>
              <a:rPr lang="en-US" dirty="0"/>
              <a:t>=0;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16C627-51F3-439A-8BFF-455E82EC5FF7}"/>
              </a:ext>
            </a:extLst>
          </p:cNvPr>
          <p:cNvCxnSpPr/>
          <p:nvPr/>
        </p:nvCxnSpPr>
        <p:spPr>
          <a:xfrm>
            <a:off x="485290" y="4692303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44D3F7-F795-4307-8A83-EA8CCAC614E3}"/>
              </a:ext>
            </a:extLst>
          </p:cNvPr>
          <p:cNvSpPr/>
          <p:nvPr/>
        </p:nvSpPr>
        <p:spPr>
          <a:xfrm>
            <a:off x="485290" y="4758770"/>
            <a:ext cx="4277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Z{1} = [X </a:t>
            </a:r>
            <a:r>
              <a:rPr lang="es-ES" b="1" dirty="0" err="1">
                <a:solidFill>
                  <a:srgbClr val="060CF8"/>
                </a:solidFill>
              </a:rPr>
              <a:t>ones</a:t>
            </a:r>
            <a:r>
              <a:rPr lang="es-ES" b="1" dirty="0">
                <a:solidFill>
                  <a:srgbClr val="060CF8"/>
                </a:solidFill>
              </a:rPr>
              <a:t>(</a:t>
            </a:r>
            <a:r>
              <a:rPr lang="es-ES" b="1" dirty="0" err="1">
                <a:solidFill>
                  <a:srgbClr val="060CF8"/>
                </a:solidFill>
              </a:rPr>
              <a:t>Nx</a:t>
            </a:r>
            <a:r>
              <a:rPr lang="es-ES" b="1" dirty="0">
                <a:solidFill>
                  <a:srgbClr val="060CF8"/>
                </a:solidFill>
              </a:rPr>
              <a:t>, 1)</a:t>
            </a:r>
            <a:r>
              <a:rPr lang="es-ES" dirty="0"/>
              <a:t>]’;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   1.00000   0.90000   0.65000   2.45000</a:t>
            </a:r>
          </a:p>
          <a:p>
            <a:r>
              <a:rPr lang="en-US" dirty="0"/>
              <a:t>   1.10000   1.90000   3.75000   3.67000</a:t>
            </a:r>
          </a:p>
          <a:p>
            <a:r>
              <a:rPr lang="en-US" dirty="0"/>
              <a:t>   1.00000   1.00000   1.00000   1.00000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D78B0-C931-466B-B5CA-CD3F02E82D00}"/>
              </a:ext>
            </a:extLst>
          </p:cNvPr>
          <p:cNvSpPr/>
          <p:nvPr/>
        </p:nvSpPr>
        <p:spPr>
          <a:xfrm>
            <a:off x="4451703" y="4692303"/>
            <a:ext cx="2106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Y’ = 0   0   1  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569585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526689" y="4384919"/>
            <a:ext cx="205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code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44024-C6AA-4513-A1C9-0E682E9385E6}"/>
              </a:ext>
            </a:extLst>
          </p:cNvPr>
          <p:cNvCxnSpPr/>
          <p:nvPr/>
        </p:nvCxnSpPr>
        <p:spPr>
          <a:xfrm>
            <a:off x="6172200" y="4763470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F959F2-89F0-4F89-9C33-053DF95BD247}"/>
              </a:ext>
            </a:extLst>
          </p:cNvPr>
          <p:cNvCxnSpPr/>
          <p:nvPr/>
        </p:nvCxnSpPr>
        <p:spPr>
          <a:xfrm>
            <a:off x="4343400" y="4780002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A75DC9-3AA7-4846-8680-CEDE227BCDDE}"/>
              </a:ext>
            </a:extLst>
          </p:cNvPr>
          <p:cNvSpPr/>
          <p:nvPr/>
        </p:nvSpPr>
        <p:spPr>
          <a:xfrm>
            <a:off x="6707056" y="4811759"/>
            <a:ext cx="1598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60CF8"/>
                </a:solidFill>
              </a:rPr>
              <a:t> </a:t>
            </a:r>
            <a:r>
              <a:rPr lang="en-US" b="1" u="sng" dirty="0">
                <a:solidFill>
                  <a:srgbClr val="060CF8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222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22" grpId="0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07500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038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8122F-24F5-46EB-B074-08490F2DBD29}"/>
              </a:ext>
            </a:extLst>
          </p:cNvPr>
          <p:cNvSpPr/>
          <p:nvPr/>
        </p:nvSpPr>
        <p:spPr>
          <a:xfrm>
            <a:off x="1490748" y="4492620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T{i+1} = B{</a:t>
            </a:r>
            <a:r>
              <a:rPr lang="en-US" dirty="0" err="1"/>
              <a:t>i</a:t>
            </a:r>
            <a:r>
              <a:rPr lang="en-US" dirty="0"/>
              <a:t>}' * Z{</a:t>
            </a:r>
            <a:r>
              <a:rPr lang="en-US" dirty="0" err="1"/>
              <a:t>i</a:t>
            </a:r>
            <a:r>
              <a:rPr lang="en-US" dirty="0"/>
              <a:t>};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03122B-C5D6-487F-ADBD-92AB5A68872D}"/>
              </a:ext>
            </a:extLst>
          </p:cNvPr>
          <p:cNvSpPr/>
          <p:nvPr/>
        </p:nvSpPr>
        <p:spPr>
          <a:xfrm>
            <a:off x="-32861" y="481122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FBA6AC-14F4-473C-8FDA-747F7CABECFB}"/>
              </a:ext>
            </a:extLst>
          </p:cNvPr>
          <p:cNvCxnSpPr/>
          <p:nvPr/>
        </p:nvCxnSpPr>
        <p:spPr>
          <a:xfrm>
            <a:off x="457200" y="4784586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91CAED-03B6-4F8E-A198-6A1747037AEE}"/>
              </a:ext>
            </a:extLst>
          </p:cNvPr>
          <p:cNvSpPr/>
          <p:nvPr/>
        </p:nvSpPr>
        <p:spPr>
          <a:xfrm>
            <a:off x="3661584" y="4969935"/>
            <a:ext cx="2754007" cy="800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B{1}’=</a:t>
            </a:r>
          </a:p>
          <a:p>
            <a:r>
              <a:rPr lang="en-US" sz="1400" dirty="0"/>
              <a:t>     -0.058111   0.085533  -0.262331</a:t>
            </a:r>
          </a:p>
          <a:p>
            <a:r>
              <a:rPr lang="en-US" sz="1400" dirty="0"/>
              <a:t>     -0.404926   0.347979  -0.567523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902E5-FE4C-4C47-B93C-5AC2F6C92A8C}"/>
              </a:ext>
            </a:extLst>
          </p:cNvPr>
          <p:cNvSpPr/>
          <p:nvPr/>
        </p:nvSpPr>
        <p:spPr>
          <a:xfrm>
            <a:off x="6400800" y="4921293"/>
            <a:ext cx="2667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Z{1}=</a:t>
            </a:r>
          </a:p>
          <a:p>
            <a:r>
              <a:rPr lang="en-US" sz="1400" dirty="0"/>
              <a:t>   </a:t>
            </a:r>
            <a:r>
              <a:rPr lang="en-US" sz="1200" dirty="0"/>
              <a:t>1.00000   0.90000   0.65000   2.45000</a:t>
            </a:r>
          </a:p>
          <a:p>
            <a:r>
              <a:rPr lang="en-US" sz="1200" dirty="0"/>
              <a:t>   1.10000   1.90000   3.75000   3.67000</a:t>
            </a:r>
          </a:p>
          <a:p>
            <a:r>
              <a:rPr lang="en-US" sz="1200" dirty="0"/>
              <a:t>   1.00000   1.00000   1.00000   1.00000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8665A-3D5C-44C2-A5F3-A2228B69984C}"/>
              </a:ext>
            </a:extLst>
          </p:cNvPr>
          <p:cNvSpPr/>
          <p:nvPr/>
        </p:nvSpPr>
        <p:spPr>
          <a:xfrm>
            <a:off x="504802" y="4945839"/>
            <a:ext cx="338139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T{2}=</a:t>
            </a:r>
          </a:p>
          <a:p>
            <a:r>
              <a:rPr lang="en-US" dirty="0"/>
              <a:t>  </a:t>
            </a:r>
            <a:r>
              <a:rPr lang="en-US" sz="1200" dirty="0"/>
              <a:t>-0.226356  -0.152119   0.020644  -0.090798</a:t>
            </a:r>
          </a:p>
          <a:p>
            <a:r>
              <a:rPr lang="en-US" sz="1200" dirty="0"/>
              <a:t>   -0.589672  -0.270797   0.474196  -0.282510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497DD-FEF0-4FD9-B5E7-1DAACF929527}"/>
              </a:ext>
            </a:extLst>
          </p:cNvPr>
          <p:cNvSpPr/>
          <p:nvPr/>
        </p:nvSpPr>
        <p:spPr>
          <a:xfrm>
            <a:off x="3422641" y="492129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60CF8"/>
                </a:solidFill>
              </a:rPr>
              <a:t>=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6C5A9D-4E21-43BE-8128-75FE2D524E01}"/>
              </a:ext>
            </a:extLst>
          </p:cNvPr>
          <p:cNvSpPr/>
          <p:nvPr/>
        </p:nvSpPr>
        <p:spPr>
          <a:xfrm>
            <a:off x="6248400" y="4945839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60CF8"/>
                </a:solidFill>
              </a:rPr>
              <a:t>*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1FDA78-A9BE-4908-85B0-FDF2370D4C2E}"/>
              </a:ext>
            </a:extLst>
          </p:cNvPr>
          <p:cNvCxnSpPr/>
          <p:nvPr/>
        </p:nvCxnSpPr>
        <p:spPr>
          <a:xfrm>
            <a:off x="9031356" y="4861952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6" grpId="0"/>
      <p:bldP spid="6" grpId="0" animBg="1"/>
      <p:bldP spid="9" grpId="0" animBg="1"/>
      <p:bldP spid="12" grpId="0" animBg="1"/>
      <p:bldP spid="14" grpId="0"/>
      <p:bldP spid="1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41622"/>
            <a:ext cx="8798858" cy="394226"/>
          </a:xfrm>
        </p:spPr>
        <p:txBody>
          <a:bodyPr/>
          <a:lstStyle/>
          <a:p>
            <a:r>
              <a:rPr lang="en-US" sz="3600" dirty="0"/>
              <a:t>Tracing: Forward Prop (FP)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154F27-CD4B-4557-B7FC-464A541F6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" y="394671"/>
            <a:ext cx="7583625" cy="344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8C48F-A023-4746-ABE1-CF20A7A5CF44}"/>
              </a:ext>
            </a:extLst>
          </p:cNvPr>
          <p:cNvCxnSpPr>
            <a:cxnSpLocks/>
          </p:cNvCxnSpPr>
          <p:nvPr/>
        </p:nvCxnSpPr>
        <p:spPr>
          <a:xfrm flipV="1">
            <a:off x="2487977" y="4207500"/>
            <a:ext cx="4522423" cy="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36B77-1ECC-4F7F-82CE-64A413540619}"/>
              </a:ext>
            </a:extLst>
          </p:cNvPr>
          <p:cNvSpPr txBox="1"/>
          <p:nvPr/>
        </p:nvSpPr>
        <p:spPr>
          <a:xfrm>
            <a:off x="69491" y="4038600"/>
            <a:ext cx="22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the FP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8122F-24F5-46EB-B074-08490F2DBD29}"/>
              </a:ext>
            </a:extLst>
          </p:cNvPr>
          <p:cNvSpPr/>
          <p:nvPr/>
        </p:nvSpPr>
        <p:spPr>
          <a:xfrm>
            <a:off x="1485718" y="4421030"/>
            <a:ext cx="447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Z{i+1}=[(1./(1+exp(-T{i+1}))); </a:t>
            </a:r>
            <a:r>
              <a:rPr lang="en-US" b="1" dirty="0">
                <a:solidFill>
                  <a:srgbClr val="060CF8"/>
                </a:solidFill>
              </a:rPr>
              <a:t>ones(Nx,1)'</a:t>
            </a:r>
            <a:r>
              <a:rPr lang="en-US" dirty="0"/>
              <a:t>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CBEED-E755-400A-830C-5E201E801F84}"/>
              </a:ext>
            </a:extLst>
          </p:cNvPr>
          <p:cNvSpPr/>
          <p:nvPr/>
        </p:nvSpPr>
        <p:spPr>
          <a:xfrm>
            <a:off x="-50512" y="480754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172CD4-BEB2-464D-A36C-486B0D3B4DC8}"/>
              </a:ext>
            </a:extLst>
          </p:cNvPr>
          <p:cNvCxnSpPr/>
          <p:nvPr/>
        </p:nvCxnSpPr>
        <p:spPr>
          <a:xfrm>
            <a:off x="457200" y="472125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9347D-6ED5-49BD-A7C0-3EA8FCB3551B}"/>
              </a:ext>
            </a:extLst>
          </p:cNvPr>
          <p:cNvSpPr/>
          <p:nvPr/>
        </p:nvSpPr>
        <p:spPr>
          <a:xfrm>
            <a:off x="457201" y="4884282"/>
            <a:ext cx="313198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Z{2}=</a:t>
            </a:r>
          </a:p>
          <a:p>
            <a:r>
              <a:rPr lang="en-US" sz="1400" dirty="0"/>
              <a:t>   0.44365   0.46204   0.50516   0.47732        </a:t>
            </a:r>
          </a:p>
          <a:p>
            <a:r>
              <a:rPr lang="en-US" sz="1400" dirty="0"/>
              <a:t>   0.35671   0.43271   0.61638   0.42984</a:t>
            </a:r>
          </a:p>
          <a:p>
            <a:r>
              <a:rPr lang="en-US" sz="1400" dirty="0"/>
              <a:t>   1.00000   1.00000   1.00000   1.00000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06C182-9829-45AD-948C-E68409C927CF}"/>
              </a:ext>
            </a:extLst>
          </p:cNvPr>
          <p:cNvSpPr/>
          <p:nvPr/>
        </p:nvSpPr>
        <p:spPr>
          <a:xfrm>
            <a:off x="3742008" y="5021264"/>
            <a:ext cx="4471096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T{2}=</a:t>
            </a:r>
          </a:p>
          <a:p>
            <a:r>
              <a:rPr lang="en-US" sz="1300" dirty="0"/>
              <a:t> </a:t>
            </a:r>
            <a:r>
              <a:rPr lang="en-US" sz="1300" i="1" dirty="0"/>
              <a:t>f</a:t>
            </a:r>
            <a:r>
              <a:rPr lang="en-US" sz="1300" baseline="-25000" dirty="0"/>
              <a:t>sig</a:t>
            </a:r>
            <a:r>
              <a:rPr lang="en-US" sz="1300" dirty="0"/>
              <a:t>(</a:t>
            </a:r>
            <a:r>
              <a:rPr lang="en-US" sz="1300" i="1" dirty="0"/>
              <a:t>-</a:t>
            </a:r>
            <a:r>
              <a:rPr lang="en-US" sz="1300" dirty="0"/>
              <a:t>0.226356)    </a:t>
            </a:r>
            <a:r>
              <a:rPr lang="en-US" sz="1300" i="1" dirty="0"/>
              <a:t>f</a:t>
            </a:r>
            <a:r>
              <a:rPr lang="en-US" sz="1300" baseline="-25000" dirty="0"/>
              <a:t>sig</a:t>
            </a:r>
            <a:r>
              <a:rPr lang="en-US" sz="1300" dirty="0"/>
              <a:t>(-0.152119)  </a:t>
            </a:r>
            <a:r>
              <a:rPr lang="en-US" sz="1300" i="1" dirty="0"/>
              <a:t>f</a:t>
            </a:r>
            <a:r>
              <a:rPr lang="en-US" sz="1300" baseline="-25000" dirty="0"/>
              <a:t>sig</a:t>
            </a:r>
            <a:r>
              <a:rPr lang="en-US" sz="1300" dirty="0"/>
              <a:t>(0.020644) </a:t>
            </a:r>
            <a:r>
              <a:rPr lang="en-US" sz="1300" i="1" dirty="0"/>
              <a:t>f</a:t>
            </a:r>
            <a:r>
              <a:rPr lang="en-US" sz="1300" baseline="-25000" dirty="0"/>
              <a:t>sig</a:t>
            </a:r>
            <a:r>
              <a:rPr lang="en-US" sz="1300" dirty="0"/>
              <a:t>(-0.090798)</a:t>
            </a:r>
          </a:p>
          <a:p>
            <a:r>
              <a:rPr lang="en-US" sz="1300" dirty="0"/>
              <a:t> </a:t>
            </a:r>
            <a:r>
              <a:rPr lang="en-US" sz="1300" i="1" dirty="0"/>
              <a:t>f</a:t>
            </a:r>
            <a:r>
              <a:rPr lang="en-US" sz="1300" baseline="-25000" dirty="0"/>
              <a:t>sig</a:t>
            </a:r>
            <a:r>
              <a:rPr lang="en-US" sz="1300" dirty="0"/>
              <a:t>(-0.5896720)  </a:t>
            </a:r>
            <a:r>
              <a:rPr lang="en-US" sz="1300" i="1" dirty="0"/>
              <a:t>f</a:t>
            </a:r>
            <a:r>
              <a:rPr lang="en-US" sz="1300" baseline="-25000" dirty="0"/>
              <a:t>sig</a:t>
            </a:r>
            <a:r>
              <a:rPr lang="en-US" sz="1300" dirty="0"/>
              <a:t>( -0.270797) </a:t>
            </a:r>
            <a:r>
              <a:rPr lang="en-US" sz="1300" i="1" dirty="0"/>
              <a:t>f</a:t>
            </a:r>
            <a:r>
              <a:rPr lang="en-US" sz="1300" baseline="-25000" dirty="0"/>
              <a:t>sig</a:t>
            </a:r>
            <a:r>
              <a:rPr lang="en-US" sz="1300" dirty="0"/>
              <a:t>(0.474196) </a:t>
            </a:r>
            <a:r>
              <a:rPr lang="en-US" sz="1300" i="1" dirty="0"/>
              <a:t>f</a:t>
            </a:r>
            <a:r>
              <a:rPr lang="en-US" sz="1300" baseline="-25000" dirty="0"/>
              <a:t>sig</a:t>
            </a:r>
            <a:r>
              <a:rPr lang="en-US" sz="1300" dirty="0"/>
              <a:t>(-0.282510)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EA571-7706-4B80-96CF-B5034F29AAF3}"/>
              </a:ext>
            </a:extLst>
          </p:cNvPr>
          <p:cNvSpPr/>
          <p:nvPr/>
        </p:nvSpPr>
        <p:spPr>
          <a:xfrm>
            <a:off x="8319919" y="4855915"/>
            <a:ext cx="74788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And </a:t>
            </a:r>
          </a:p>
          <a:p>
            <a:r>
              <a:rPr lang="en-US" sz="1400" dirty="0"/>
              <a:t>add: </a:t>
            </a:r>
          </a:p>
          <a:p>
            <a:r>
              <a:rPr lang="en-US" sz="1400" dirty="0"/>
              <a:t>Z</a:t>
            </a:r>
            <a:r>
              <a:rPr lang="en-US" sz="1400" baseline="-25000" dirty="0"/>
              <a:t>0</a:t>
            </a:r>
            <a:r>
              <a:rPr lang="en-US" sz="1400" dirty="0"/>
              <a:t>{2} = </a:t>
            </a:r>
          </a:p>
          <a:p>
            <a:r>
              <a:rPr lang="en-US" sz="1400" b="1" dirty="0">
                <a:solidFill>
                  <a:srgbClr val="060CF8"/>
                </a:solidFill>
              </a:rPr>
              <a:t>1 1 1 1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70A8B-949E-4871-B07E-55A2C778284B}"/>
              </a:ext>
            </a:extLst>
          </p:cNvPr>
          <p:cNvSpPr/>
          <p:nvPr/>
        </p:nvSpPr>
        <p:spPr>
          <a:xfrm>
            <a:off x="3429000" y="4851955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60CF8"/>
                </a:solidFill>
              </a:rPr>
              <a:t>=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7597C4-7A3A-4A80-AA64-D6F5728866EC}"/>
              </a:ext>
            </a:extLst>
          </p:cNvPr>
          <p:cNvCxnSpPr/>
          <p:nvPr/>
        </p:nvCxnSpPr>
        <p:spPr>
          <a:xfrm>
            <a:off x="9088793" y="4721259"/>
            <a:ext cx="0" cy="17543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457E29D-0B3B-414C-A059-56DFDB431DFE}"/>
              </a:ext>
            </a:extLst>
          </p:cNvPr>
          <p:cNvSpPr/>
          <p:nvPr/>
        </p:nvSpPr>
        <p:spPr>
          <a:xfrm>
            <a:off x="4309748" y="3244334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i="1" baseline="-25000" dirty="0"/>
              <a:t>sig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5" grpId="0"/>
      <p:bldP spid="3" grpId="0" animBg="1"/>
      <p:bldP spid="21" grpId="0" animBg="1"/>
      <p:bldP spid="7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42214</TotalTime>
  <Words>11863</Words>
  <Application>Microsoft Office PowerPoint</Application>
  <PresentationFormat>On-screen Show (4:3)</PresentationFormat>
  <Paragraphs>2267</Paragraphs>
  <Slides>147</Slides>
  <Notes>147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147</vt:i4>
      </vt:variant>
    </vt:vector>
  </HeadingPairs>
  <TitlesOfParts>
    <vt:vector size="158" baseType="lpstr">
      <vt:lpstr>Arial</vt:lpstr>
      <vt:lpstr>Book Antiqua</vt:lpstr>
      <vt:lpstr>Calibri</vt:lpstr>
      <vt:lpstr>Cambria Math</vt:lpstr>
      <vt:lpstr>Comic Sans MS</vt:lpstr>
      <vt:lpstr>Courier New</vt:lpstr>
      <vt:lpstr>Times New Roman</vt:lpstr>
      <vt:lpstr>Wingdings</vt:lpstr>
      <vt:lpstr>Wingdings 2</vt:lpstr>
      <vt:lpstr>Saddle</vt:lpstr>
      <vt:lpstr>Equation</vt:lpstr>
      <vt:lpstr>CSCI 4/5588 Machine Learning-II  Neural Network Chapter #4</vt:lpstr>
      <vt:lpstr>Central Idea of NN</vt:lpstr>
      <vt:lpstr>The Brain Unit: Neuron</vt:lpstr>
      <vt:lpstr>Given: Cancer Dataset</vt:lpstr>
      <vt:lpstr>Brain, the Neural Network </vt:lpstr>
      <vt:lpstr>Train the NN: Brain or ANN</vt:lpstr>
      <vt:lpstr>Modeling Neuron</vt:lpstr>
      <vt:lpstr>Hidden Layer, When?</vt:lpstr>
      <vt:lpstr>Hidden Layer, When? …</vt:lpstr>
      <vt:lpstr>Hidden Layer, When? …</vt:lpstr>
      <vt:lpstr>Hidden Layer, When? …</vt:lpstr>
      <vt:lpstr>Hidden Layer, When? …</vt:lpstr>
      <vt:lpstr>Notation for NN</vt:lpstr>
      <vt:lpstr>Activation Function </vt:lpstr>
      <vt:lpstr>Fitting Neural Network</vt:lpstr>
      <vt:lpstr>Notation for NN</vt:lpstr>
      <vt:lpstr>Figure for Coding Purpose</vt:lpstr>
      <vt:lpstr>Formulating Back-Propagation …</vt:lpstr>
      <vt:lpstr>Formulating Back-Propagation …</vt:lpstr>
      <vt:lpstr>Formulating Back-Propagation …</vt:lpstr>
      <vt:lpstr>Formulating Back-Propagation …</vt:lpstr>
      <vt:lpstr>Formulating Back-Propagation …</vt:lpstr>
      <vt:lpstr>Formulating Back-Propagation …</vt:lpstr>
      <vt:lpstr>Formulating Back-Propagation …</vt:lpstr>
      <vt:lpstr>Formulating Back-Propagation …</vt:lpstr>
      <vt:lpstr>Formulating Back-Propagation …</vt:lpstr>
      <vt:lpstr>Formulating Back-Propagation …</vt:lpstr>
      <vt:lpstr>Figure for Coding Purpose</vt:lpstr>
      <vt:lpstr>Formulating Back-Propagation …</vt:lpstr>
      <vt:lpstr>Recall: Forward Propagation Equations</vt:lpstr>
      <vt:lpstr>Algorithm 1:  Error Back-propagation  </vt:lpstr>
      <vt:lpstr>Error Back-propagation</vt:lpstr>
      <vt:lpstr>Error Back-propagation</vt:lpstr>
      <vt:lpstr>Program Code</vt:lpstr>
      <vt:lpstr>Program Code</vt:lpstr>
      <vt:lpstr>Program Code</vt:lpstr>
      <vt:lpstr>Program Code …</vt:lpstr>
      <vt:lpstr>Program Code …</vt:lpstr>
      <vt:lpstr>Program Code …</vt:lpstr>
      <vt:lpstr>Program Code </vt:lpstr>
      <vt:lpstr>Program Code … </vt:lpstr>
      <vt:lpstr>Program Code …</vt:lpstr>
      <vt:lpstr>Program Code …</vt:lpstr>
      <vt:lpstr>Program Code … (graph)</vt:lpstr>
      <vt:lpstr>Tracing:  ANN for Online Learning with One Output Node </vt:lpstr>
      <vt:lpstr>Tracing: Initialize Betas Randomly </vt:lpstr>
      <vt:lpstr>Tracing: T cell creation </vt:lpstr>
      <vt:lpstr>Tracing: Z cell creation </vt:lpstr>
      <vt:lpstr>Tracing: d (delta) cell creation </vt:lpstr>
      <vt:lpstr>Tracing…</vt:lpstr>
      <vt:lpstr>Tracing: Forward Prop</vt:lpstr>
      <vt:lpstr>Tracing: Forward Prop (FP)</vt:lpstr>
      <vt:lpstr>Tracing: Forward Prop …showing T, Z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Output</vt:lpstr>
      <vt:lpstr>PowerPoint Presentation</vt:lpstr>
      <vt:lpstr>PowerPoint Presentation</vt:lpstr>
      <vt:lpstr>Test Cases</vt:lpstr>
      <vt:lpstr>Output</vt:lpstr>
      <vt:lpstr>PowerPoint Presentation</vt:lpstr>
      <vt:lpstr>PowerPoint Presentation</vt:lpstr>
      <vt:lpstr>Test Cases</vt:lpstr>
      <vt:lpstr>Tracing:  ANN for Online Learning with Two Output Nodes </vt:lpstr>
      <vt:lpstr>Tracing: Initialize Betas Randomly </vt:lpstr>
      <vt:lpstr>Tracing: T, Z, d cells creation </vt:lpstr>
      <vt:lpstr>Tracing…</vt:lpstr>
      <vt:lpstr>Tracing: Forward Prop</vt:lpstr>
      <vt:lpstr>Tracing: Forward Prop (FP)</vt:lpstr>
      <vt:lpstr>Tracing: Forward Prop …showing T, Z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PowerPoint Presentation</vt:lpstr>
      <vt:lpstr>PowerPoint Presentation</vt:lpstr>
      <vt:lpstr>PowerPoint Presentation</vt:lpstr>
      <vt:lpstr>Test Cases</vt:lpstr>
      <vt:lpstr>PowerPoint Presentation</vt:lpstr>
      <vt:lpstr>PowerPoint Presentation</vt:lpstr>
      <vt:lpstr>PowerPoint Presentation</vt:lpstr>
      <vt:lpstr>Test Cases</vt:lpstr>
      <vt:lpstr>Tracing:  ANN for Batch Learning with One Output Node </vt:lpstr>
      <vt:lpstr>Tracing: Initialize Betas Randomly </vt:lpstr>
      <vt:lpstr>Tracing…</vt:lpstr>
      <vt:lpstr>Tracing: Forward Prop</vt:lpstr>
      <vt:lpstr>Tracing: Forward Prop (FP)</vt:lpstr>
      <vt:lpstr>Tracing: Forward Prop …showing T, Z</vt:lpstr>
      <vt:lpstr>Tracing: Back Prop (BP)</vt:lpstr>
      <vt:lpstr>PowerPoint Presentation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PowerPoint Presentation</vt:lpstr>
      <vt:lpstr>PowerPoint Presentation</vt:lpstr>
      <vt:lpstr>PowerPoint Presentation</vt:lpstr>
      <vt:lpstr>Test Cases</vt:lpstr>
      <vt:lpstr>PowerPoint Presentation</vt:lpstr>
      <vt:lpstr>PowerPoint Presentation</vt:lpstr>
      <vt:lpstr>PowerPoint Presentation</vt:lpstr>
      <vt:lpstr>Test Cases</vt:lpstr>
      <vt:lpstr>Tracing:  ANN for Batch Learning with Two Output Node </vt:lpstr>
      <vt:lpstr>Tracing: Initialize Betas Randomly </vt:lpstr>
      <vt:lpstr>Tracing…</vt:lpstr>
      <vt:lpstr>Tracing: Forward Prop</vt:lpstr>
      <vt:lpstr>Tracing: Forward Prop (FP)</vt:lpstr>
      <vt:lpstr>Tracing: Forward Prop …showing T, Z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Tracing: Back Prop (BP)</vt:lpstr>
      <vt:lpstr>PowerPoint Presentation</vt:lpstr>
      <vt:lpstr>PowerPoint Presentation</vt:lpstr>
      <vt:lpstr>PowerPoint Presentation</vt:lpstr>
      <vt:lpstr>Test Cases</vt:lpstr>
      <vt:lpstr>PowerPoint Presentation</vt:lpstr>
      <vt:lpstr>PowerPoint Presentation</vt:lpstr>
      <vt:lpstr>PowerPoint Presentation</vt:lpstr>
      <vt:lpstr>Test Cases</vt:lpstr>
      <vt:lpstr>Some Issues in Training NN (important)</vt:lpstr>
      <vt:lpstr>Some Issues in Training NN …</vt:lpstr>
      <vt:lpstr>Overfitting … (Some Issues in Training NN)</vt:lpstr>
      <vt:lpstr>Scaling … (Some Issues in Training NN)</vt:lpstr>
      <vt:lpstr>Number of Hidden Units and Layers …  (Some Issues in Training NN)</vt:lpstr>
      <vt:lpstr>Formulas for Measuring Classification Performance</vt:lpstr>
      <vt:lpstr>…Formulas for Measuring Classification Performance</vt:lpstr>
      <vt:lpstr>…Formulas for Measuring Classification Performance</vt:lpstr>
      <vt:lpstr>…Formulas for Measuring Classification Performance</vt:lpstr>
      <vt:lpstr>…Formulas for Measuring Classification Performance</vt:lpstr>
      <vt:lpstr>…Formulas for Measuring Classification Performance</vt:lpstr>
      <vt:lpstr>…Formulas for Measuring Classification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4401: Principles of Operating Systems I</dc:title>
  <dc:creator>MTH</dc:creator>
  <cp:lastModifiedBy>Tamjidul Hoque</cp:lastModifiedBy>
  <cp:revision>2557</cp:revision>
  <cp:lastPrinted>2019-10-18T05:51:20Z</cp:lastPrinted>
  <dcterms:created xsi:type="dcterms:W3CDTF">2010-11-05T16:55:14Z</dcterms:created>
  <dcterms:modified xsi:type="dcterms:W3CDTF">2020-10-07T21:45:36Z</dcterms:modified>
</cp:coreProperties>
</file>