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9"/>
  </p:notesMasterIdLst>
  <p:handoutMasterIdLst>
    <p:handoutMasterId r:id="rId50"/>
  </p:handoutMasterIdLst>
  <p:sldIdLst>
    <p:sldId id="272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5" r:id="rId11"/>
    <p:sldId id="354" r:id="rId12"/>
    <p:sldId id="278" r:id="rId13"/>
    <p:sldId id="279" r:id="rId14"/>
    <p:sldId id="664" r:id="rId15"/>
    <p:sldId id="336" r:id="rId16"/>
    <p:sldId id="337" r:id="rId17"/>
    <p:sldId id="335" r:id="rId18"/>
    <p:sldId id="317" r:id="rId19"/>
    <p:sldId id="341" r:id="rId20"/>
    <p:sldId id="339" r:id="rId21"/>
    <p:sldId id="340" r:id="rId22"/>
    <p:sldId id="318" r:id="rId23"/>
    <p:sldId id="342" r:id="rId24"/>
    <p:sldId id="319" r:id="rId25"/>
    <p:sldId id="320" r:id="rId26"/>
    <p:sldId id="321" r:id="rId27"/>
    <p:sldId id="322" r:id="rId28"/>
    <p:sldId id="323" r:id="rId29"/>
    <p:sldId id="324" r:id="rId30"/>
    <p:sldId id="282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8" r:id="rId39"/>
    <p:sldId id="297" r:id="rId40"/>
    <p:sldId id="300" r:id="rId41"/>
    <p:sldId id="301" r:id="rId42"/>
    <p:sldId id="338" r:id="rId43"/>
    <p:sldId id="302" r:id="rId44"/>
    <p:sldId id="303" r:id="rId45"/>
    <p:sldId id="304" r:id="rId46"/>
    <p:sldId id="343" r:id="rId47"/>
    <p:sldId id="344" r:id="rId4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7874" autoAdjust="0"/>
  </p:normalViewPr>
  <p:slideViewPr>
    <p:cSldViewPr>
      <p:cViewPr varScale="1">
        <p:scale>
          <a:sx n="75" d="100"/>
          <a:sy n="75" d="100"/>
        </p:scale>
        <p:origin x="11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2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6F05-BCF7-41AA-AC13-840AC442A6A1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7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7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0EA31-4EF4-445E-AF7B-38F23A08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F0DC8F8D-1979-4E49-8377-A0C8531EFC42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EC05093A-F286-40CE-B75E-3FFC82ED9E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64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Conformational Sampling is extremely important for the Structure</a:t>
            </a:r>
            <a:r>
              <a:rPr lang="en-US" baseline="0" dirty="0"/>
              <a:t> 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66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77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CBD4F7-4992-4716-9579-7AC1BBAC794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9974" y="4416101"/>
            <a:ext cx="5501866" cy="41824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04" tIns="46203" rIns="92404" bIns="4620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/>
              <a:t> </a:t>
            </a:r>
            <a:r>
              <a:rPr lang="en-AU" b="1" u="sng" dirty="0"/>
              <a:t>Gene</a:t>
            </a:r>
            <a:r>
              <a:rPr lang="en-AU" dirty="0"/>
              <a:t> is the segment of chromosome</a:t>
            </a:r>
          </a:p>
          <a:p>
            <a:pPr eaLnBrk="1" hangingPunct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950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A45516-F11D-4D43-891D-0E0DE11A871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9974" y="4416101"/>
            <a:ext cx="5501866" cy="41824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04" tIns="46203" rIns="92404" bIns="4620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dirty="0"/>
              <a:t>RWS: Parents are selected according to their fitness. The better the chromosomes are, the more chances to be selected they have. Imagine a </a:t>
            </a:r>
            <a:r>
              <a:rPr lang="en-AU" b="1" dirty="0"/>
              <a:t>roulette wheel</a:t>
            </a:r>
            <a:r>
              <a:rPr lang="en-AU" dirty="0"/>
              <a:t> where are placed all chromosomes in the population, every has its place big accordingly to its fitness function, like on the following picture. </a:t>
            </a:r>
          </a:p>
        </p:txBody>
      </p:sp>
    </p:spTree>
    <p:extLst>
      <p:ext uri="{BB962C8B-B14F-4D97-AF65-F5344CB8AC3E}">
        <p14:creationId xmlns:p14="http://schemas.microsoft.com/office/powerpoint/2010/main" val="2970701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Imagine how much effort and computing efficiency we will require here</a:t>
            </a:r>
            <a:r>
              <a:rPr lang="en-US" baseline="0" dirty="0"/>
              <a:t> as well as for the real protein structure prediction</a:t>
            </a:r>
            <a:r>
              <a:rPr lang="en-US" dirty="0"/>
              <a:t>!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0984" indent="-28884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5361" indent="-23107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7505" indent="-23107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9650" indent="-23107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41795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393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6084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8228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5725C31-7C53-4912-9ED5-CA9C561BE5D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68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IIIS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D2280-DEA0-44C9-BF8F-544DD0285421}" type="slidenum">
              <a:rPr lang="en-AU"/>
              <a:pPr/>
              <a:t>16</a:t>
            </a:fld>
            <a:endParaRPr lang="en-AU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9469" y="4415532"/>
            <a:ext cx="5502879" cy="418360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429" tIns="43714" rIns="87429" bIns="4371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3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7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93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80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CBD4F7-4992-4716-9579-7AC1BBAC794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9974" y="4416101"/>
            <a:ext cx="5501866" cy="41824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04" tIns="46203" rIns="92404" bIns="4620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dirty="0"/>
              <a:t> </a:t>
            </a:r>
            <a:r>
              <a:rPr lang="en-AU" b="1" u="sng" dirty="0"/>
              <a:t>Gene</a:t>
            </a:r>
            <a:r>
              <a:rPr lang="en-AU" dirty="0"/>
              <a:t> is the segment of a chromosome</a:t>
            </a:r>
          </a:p>
          <a:p>
            <a:pPr eaLnBrk="1" hangingPunct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4456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48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67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80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1</a:t>
            </a:r>
            <a:r>
              <a:rPr lang="en-US" baseline="30000" dirty="0"/>
              <a:t>st</a:t>
            </a:r>
            <a:r>
              <a:rPr lang="en-US" baseline="0" dirty="0"/>
              <a:t> equation is saying the higher the order of scheme the low the existence probability and to compute that we obviously have to take the product.</a:t>
            </a:r>
          </a:p>
          <a:p>
            <a:r>
              <a:rPr lang="en-US" baseline="0" dirty="0"/>
              <a:t>The more product we take the lesser the probability of existence becomes.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08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2C7B37-7DB1-4A56-B458-E41BD6F73B7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9974" y="4416101"/>
            <a:ext cx="5501866" cy="41824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04" tIns="46203" rIns="92404" bIns="4620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/>
              <a:t>assume that the conformations of all the chromosomes having the same fitness are same, i.e. . So, the same outcome will be achieved by selecting any of these for operations such as crossover or mutation. Now consider the fitness based proportional pie-chart, shown in Figure 3.2 (b), where fitness 5 occupies 68% in total, so the probability of a rolling marble randomly selecting a pie slot having fitness 5 can be expressed as . The effective </a:t>
            </a:r>
            <a:r>
              <a:rPr lang="en-AU" i="1"/>
              <a:t>selection</a:t>
            </a:r>
            <a:r>
              <a:rPr lang="en-AU"/>
              <a:t> probabilities for, (or or or ,  and  are thus 7/30, 20/30, 2/30 and 1/30 respectively. The fallacy in this example is that the selection probability of a chromosome having fitness 5 is actually higher than a chromosome having fitness 7 which is not reflected by Equation 1. </a:t>
            </a:r>
          </a:p>
        </p:txBody>
      </p:sp>
    </p:spTree>
    <p:extLst>
      <p:ext uri="{BB962C8B-B14F-4D97-AF65-F5344CB8AC3E}">
        <p14:creationId xmlns:p14="http://schemas.microsoft.com/office/powerpoint/2010/main" val="3154213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040A4-2167-4331-8463-6AAA84D541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9974" y="4416101"/>
            <a:ext cx="5501866" cy="41824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04" tIns="46203" rIns="92404" bIns="4620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937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80CA03-0CC5-4963-9582-EFEF5B512AD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9974" y="4416101"/>
            <a:ext cx="5501866" cy="41824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04" tIns="46203" rIns="92404" bIns="4620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393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4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9E1CD-66F2-4BC6-9F87-657D71EF83A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9974" y="4416101"/>
            <a:ext cx="5501866" cy="41824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04" tIns="46203" rIns="92404" bIns="4620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03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62A3C6-26A4-43FC-A7B4-E7B5C459EC3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9974" y="4416101"/>
            <a:ext cx="5501866" cy="41824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04" tIns="46203" rIns="92404" bIns="4620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4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679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2437F1-17D3-4F1F-A852-1865B15C406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9974" y="4416101"/>
            <a:ext cx="5501866" cy="41824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04" tIns="46203" rIns="92404" bIns="4620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3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89DB6-3157-4430-AA35-ADCF6D6E3DC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6913"/>
            <a:ext cx="4648200" cy="34877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9974" y="4416101"/>
            <a:ext cx="5501866" cy="41839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04" tIns="46203" rIns="92404" bIns="4620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32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6C164F-0596-430F-80CF-EB664ECC1CB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6913"/>
            <a:ext cx="4648200" cy="34877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9974" y="4416101"/>
            <a:ext cx="5501866" cy="41839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04" tIns="46203" rIns="92404" bIns="4620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17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38F84A-7712-4732-8B7B-88A7B1024A4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6913"/>
            <a:ext cx="4648200" cy="34877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9974" y="4416101"/>
            <a:ext cx="5501866" cy="41839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04" tIns="46203" rIns="92404" bIns="4620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074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161469-7DB1-47B0-B89B-F2D04A21233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13" tIns="46207" rIns="92413" bIns="46207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348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672D36-FBDE-43B8-9B32-5A87D362E9D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13" tIns="46207" rIns="92413" bIns="46207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8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98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30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24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8E58B6-B804-44C1-B3EE-3EC1F008772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13" tIns="46207" rIns="92413" bIns="46207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6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514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270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565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680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105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102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739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577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95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51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2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88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Defs</a:t>
            </a:r>
            <a:r>
              <a:rPr lang="en-US" dirty="0"/>
              <a:t>: </a:t>
            </a:r>
          </a:p>
          <a:p>
            <a:r>
              <a:rPr lang="en-US" b="1" u="sng" dirty="0"/>
              <a:t>Hyperparameter</a:t>
            </a:r>
            <a:r>
              <a:rPr lang="en-US" dirty="0"/>
              <a:t>: In machine learning, a hyperparameter is a parameter whose value is set before the learning process begins. By contrast, the values of other parameters are derived via training.</a:t>
            </a:r>
          </a:p>
          <a:p>
            <a:endParaRPr lang="en-US" dirty="0"/>
          </a:p>
          <a:p>
            <a:r>
              <a:rPr lang="en-US" b="1" u="sng" dirty="0"/>
              <a:t>Metaheuristic</a:t>
            </a:r>
            <a:r>
              <a:rPr lang="en-US" dirty="0"/>
              <a:t>: A metaheuristic is a higher-level procedure or heuristic designed to find, generate, or select a heuristic</a:t>
            </a:r>
          </a:p>
          <a:p>
            <a:endParaRPr lang="en-US" dirty="0"/>
          </a:p>
          <a:p>
            <a:r>
              <a:rPr lang="en-US" b="1" u="sng" dirty="0"/>
              <a:t>Heuristic:</a:t>
            </a:r>
            <a:r>
              <a:rPr lang="en-US" b="0" u="none" dirty="0"/>
              <a:t> Heuristic is any approach to problem solving or self-discovery that employs a practical method, not guaranteed to be optimal, perfect, or rational, but instead sufficient for reaching an immediate goal.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89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Notation</a:t>
            </a:r>
            <a:r>
              <a:rPr lang="en-US" dirty="0"/>
              <a:t>: x </a:t>
            </a:r>
            <a:r>
              <a:rPr lang="en-US" dirty="0">
                <a:sym typeface="Symbol" panose="05050102010706020507" pitchFamily="18" charset="2"/>
              </a:rPr>
              <a:t> [0,1)</a:t>
            </a:r>
            <a:r>
              <a:rPr lang="en-US" baseline="0" dirty="0">
                <a:sym typeface="Symbol" panose="05050102010706020507" pitchFamily="18" charset="2"/>
              </a:rPr>
              <a:t> =&gt; 0  x &lt;1  [Note: if there were, x=1 condition, then there will be no use to evaluate right side of the inequality equation of the else condition; </a:t>
            </a:r>
          </a:p>
          <a:p>
            <a:r>
              <a:rPr lang="en-US" baseline="0" dirty="0">
                <a:sym typeface="Symbol" panose="05050102010706020507" pitchFamily="18" charset="2"/>
              </a:rPr>
              <a:t>                                                      but for ‘0’ it is possible to have ‘0’ generated from right side to be compared ]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the else condition f(</a:t>
            </a:r>
            <a:r>
              <a:rPr lang="en-US" dirty="0" err="1"/>
              <a:t>vc</a:t>
            </a:r>
            <a:r>
              <a:rPr lang="en-US" dirty="0"/>
              <a:t>) &gt; f(</a:t>
            </a:r>
            <a:r>
              <a:rPr lang="en-US" dirty="0" err="1"/>
              <a:t>vn</a:t>
            </a:r>
            <a:r>
              <a:rPr lang="en-US" dirty="0"/>
              <a:t>)</a:t>
            </a:r>
            <a:r>
              <a:rPr lang="en-US" baseline="0" dirty="0"/>
              <a:t> [i.e.; the current is better than the new solution]</a:t>
            </a:r>
          </a:p>
          <a:p>
            <a:endParaRPr lang="en-US" baseline="0" dirty="0"/>
          </a:p>
          <a:p>
            <a:r>
              <a:rPr lang="en-US" baseline="0" dirty="0"/>
              <a:t>So, if r=[f(</a:t>
            </a:r>
            <a:r>
              <a:rPr lang="en-US" baseline="0" dirty="0" err="1"/>
              <a:t>vn</a:t>
            </a:r>
            <a:r>
              <a:rPr lang="en-US" baseline="0" dirty="0"/>
              <a:t>)-f(</a:t>
            </a:r>
            <a:r>
              <a:rPr lang="en-US" baseline="0" dirty="0" err="1"/>
              <a:t>vc</a:t>
            </a:r>
            <a:r>
              <a:rPr lang="en-US" baseline="0" dirty="0"/>
              <a:t>)], r is always negative. And, if T is relatively higher (compare to T’s other possible values), then the “e^[r/T]” will be relatively higher. </a:t>
            </a:r>
          </a:p>
          <a:p>
            <a:endParaRPr lang="en-US" baseline="0" dirty="0"/>
          </a:p>
          <a:p>
            <a:r>
              <a:rPr lang="en-US" baseline="0" dirty="0"/>
              <a:t>For example, with r=-11, and T=20 and T=100, we will respectively have, </a:t>
            </a:r>
          </a:p>
          <a:p>
            <a:r>
              <a:rPr lang="en-US" baseline="0" dirty="0"/>
              <a:t>      (e^(-11/20)) and (e^(-11/100)) </a:t>
            </a:r>
          </a:p>
          <a:p>
            <a:r>
              <a:rPr lang="en-US" baseline="0" dirty="0"/>
              <a:t>or, (e^-0.55) and (e^-0.11) </a:t>
            </a:r>
          </a:p>
          <a:p>
            <a:r>
              <a:rPr lang="en-US" baseline="0" dirty="0"/>
              <a:t>or, (0.57694981) and (0.89 5834135).  </a:t>
            </a:r>
          </a:p>
          <a:p>
            <a:endParaRPr lang="en-US" baseline="0" dirty="0"/>
          </a:p>
          <a:p>
            <a:r>
              <a:rPr lang="en-US" baseline="0" dirty="0"/>
              <a:t>Note: when T = 20,  we have RHS = 0.57694981,</a:t>
            </a:r>
          </a:p>
          <a:p>
            <a:r>
              <a:rPr lang="en-US" baseline="0" dirty="0"/>
              <a:t>   and when T =100, we have RHS = 0.895834135.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93A-F286-40CE-B75E-3FFC82ED9E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6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7613650" cy="1743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2050"/>
            <a:ext cx="2124075" cy="447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971800" y="6248400"/>
            <a:ext cx="2886075" cy="447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IUPUI,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467600" y="6242050"/>
            <a:ext cx="1209675" cy="447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EC634-D083-4647-AAFA-CBDFF56EEA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7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9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Upload/Ant_Colony_Optimization.mp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34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70.e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6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84.wmf"/><Relationship Id="rId12" Type="http://schemas.openxmlformats.org/officeDocument/2006/relationships/image" Target="../media/image89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5" Type="http://schemas.openxmlformats.org/officeDocument/2006/relationships/oleObject" Target="../embeddings/oleObject17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85.wmf"/><Relationship Id="rId14" Type="http://schemas.openxmlformats.org/officeDocument/2006/relationships/image" Target="../media/image8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2" y="2743200"/>
            <a:ext cx="7689850" cy="25812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Chapter 01:</a:t>
            </a:r>
            <a:br>
              <a:rPr lang="en-US" sz="5400" dirty="0"/>
            </a:br>
            <a:r>
              <a:rPr lang="en-US" dirty="0"/>
              <a:t>Evolution Programs </a:t>
            </a:r>
            <a:br>
              <a:rPr lang="en-US" dirty="0"/>
            </a:br>
            <a:r>
              <a:rPr lang="en-US" dirty="0"/>
              <a:t>for </a:t>
            </a:r>
            <a:br>
              <a:rPr lang="en-US" dirty="0"/>
            </a:br>
            <a:r>
              <a:rPr lang="en-US" sz="4000" dirty="0"/>
              <a:t>Sampling, Optimization and Searching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764233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CSCI 4588/5588</a:t>
            </a:r>
          </a:p>
          <a:p>
            <a:pPr algn="ctr"/>
            <a:r>
              <a:rPr lang="en-US" sz="5400" dirty="0"/>
              <a:t>Machine Learning 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577764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 Md Tamjidul Hoque</a:t>
            </a:r>
          </a:p>
        </p:txBody>
      </p:sp>
    </p:spTree>
    <p:extLst>
      <p:ext uri="{BB962C8B-B14F-4D97-AF65-F5344CB8AC3E}">
        <p14:creationId xmlns:p14="http://schemas.microsoft.com/office/powerpoint/2010/main" val="288396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012"/>
            <a:ext cx="8229600" cy="59131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/>
            <a:r>
              <a:rPr lang="en-US" sz="4000" dirty="0"/>
              <a:t>… Solution by Searching using EPs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6324"/>
            <a:ext cx="89154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Simulated Annealing (SA) </a:t>
            </a:r>
          </a:p>
          <a:p>
            <a:r>
              <a:rPr lang="en-US" dirty="0"/>
              <a:t>Q: How can SA escape local minima?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35911" b="34521"/>
          <a:stretch/>
        </p:blipFill>
        <p:spPr>
          <a:xfrm>
            <a:off x="350108" y="1369829"/>
            <a:ext cx="7498492" cy="4282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2057400"/>
            <a:ext cx="8843947" cy="1374257"/>
          </a:xfrm>
          <a:prstGeom prst="rect">
            <a:avLst/>
          </a:prstGeom>
        </p:spPr>
      </p:pic>
      <p:sp>
        <p:nvSpPr>
          <p:cNvPr id="15" name="Flowchart: Connector 14"/>
          <p:cNvSpPr/>
          <p:nvPr/>
        </p:nvSpPr>
        <p:spPr>
          <a:xfrm>
            <a:off x="190500" y="152400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76200" y="224028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76200" y="3778696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71600" y="6078574"/>
            <a:ext cx="77724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i.e., the chances for acceptance are better than 50%.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AFECD-D2DB-49CB-B638-EBF0205EDF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16976"/>
          <a:stretch/>
        </p:blipFill>
        <p:spPr>
          <a:xfrm>
            <a:off x="380999" y="3680807"/>
            <a:ext cx="8345959" cy="1688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E5CF60E-A98E-4F59-B23E-6863E18E30E1}"/>
                  </a:ext>
                </a:extLst>
              </p:cNvPr>
              <p:cNvSpPr/>
              <p:nvPr/>
            </p:nvSpPr>
            <p:spPr>
              <a:xfrm>
                <a:off x="2895600" y="5488171"/>
                <a:ext cx="2056460" cy="471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= 0.57695,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E5CF60E-A98E-4F59-B23E-6863E18E3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488171"/>
                <a:ext cx="2056460" cy="471924"/>
              </a:xfrm>
              <a:prstGeom prst="rect">
                <a:avLst/>
              </a:prstGeom>
              <a:blipFill>
                <a:blip r:embed="rId6"/>
                <a:stretch>
                  <a:fillRect l="-2374" r="-2077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45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012"/>
            <a:ext cx="8229600" cy="59131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/>
            <a:r>
              <a:rPr lang="en-US" sz="4000" dirty="0"/>
              <a:t>… Solution by Searching using EPs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6061" r="3696" b="6061"/>
          <a:stretch/>
        </p:blipFill>
        <p:spPr>
          <a:xfrm>
            <a:off x="101428" y="910501"/>
            <a:ext cx="8788743" cy="23099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7549" y="3144662"/>
            <a:ext cx="3491533" cy="342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Pseudo code for Genetic Algorithm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" y="558201"/>
            <a:ext cx="2628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Genetic Algorithms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773" y="3595054"/>
            <a:ext cx="906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Genetic algorithms (see Figure above), can maintain a population of strings. Two relatively poor strings, for example: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l="15381" t="1" r="34629" b="-13843"/>
          <a:stretch/>
        </p:blipFill>
        <p:spPr>
          <a:xfrm>
            <a:off x="2740454" y="4000124"/>
            <a:ext cx="4385017" cy="83220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4834827"/>
            <a:ext cx="906780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of which evaluate to 4, can produce much better offspring (if the crossover point falls anywhere between the 5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the 12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position):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/>
          <a:srcRect l="13593" t="-2690" r="36418" b="10689"/>
          <a:stretch/>
        </p:blipFill>
        <p:spPr>
          <a:xfrm>
            <a:off x="2819400" y="5643147"/>
            <a:ext cx="4328725" cy="33297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/>
          <a:srcRect t="1" r="36552" b="17856"/>
          <a:stretch/>
        </p:blipFill>
        <p:spPr>
          <a:xfrm>
            <a:off x="352168" y="6099387"/>
            <a:ext cx="6503773" cy="3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0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543800" cy="63658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AU" sz="2800" b="1"/>
              <a:t>Genetic Algorithm (Basic)</a:t>
            </a:r>
            <a:r>
              <a:rPr lang="en-AU" sz="280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01040" y="807243"/>
            <a:ext cx="784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dirty="0"/>
              <a:t> </a:t>
            </a:r>
            <a:r>
              <a:rPr lang="en-AU" b="1" u="sng" dirty="0"/>
              <a:t>Major Components</a:t>
            </a:r>
            <a:r>
              <a:rPr lang="en-AU" dirty="0"/>
              <a:t>: Chromosomes, Population, Crossover, Mutation, 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743200" y="4724400"/>
            <a:ext cx="5867400" cy="1752600"/>
            <a:chOff x="2743200" y="4724400"/>
            <a:chExt cx="5867400" cy="1752600"/>
          </a:xfrm>
        </p:grpSpPr>
        <p:pic>
          <p:nvPicPr>
            <p:cNvPr id="22535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4740275"/>
              <a:ext cx="3581400" cy="135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6" name="Picture 8" descr="Mutation  Fig2_9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4724400"/>
              <a:ext cx="1371600" cy="133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3657600" y="6172200"/>
              <a:ext cx="1676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AU" sz="1400" u="sng" dirty="0"/>
                <a:t>Crossover</a:t>
              </a:r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6934200" y="6096000"/>
              <a:ext cx="1676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AU" sz="1400" u="sng"/>
                <a:t>Mutation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3088" y="1383268"/>
            <a:ext cx="2417713" cy="3317796"/>
            <a:chOff x="173088" y="1383268"/>
            <a:chExt cx="2417713" cy="3317796"/>
          </a:xfrm>
        </p:grpSpPr>
        <p:pic>
          <p:nvPicPr>
            <p:cNvPr id="22533" name="Picture 5" descr="Coding fi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088" y="1710530"/>
              <a:ext cx="2209800" cy="129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173089" y="3223736"/>
              <a:ext cx="2417712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AU" dirty="0"/>
                <a:t>Three different arrows are indicating </a:t>
              </a:r>
              <a:r>
                <a:rPr lang="en-AU" i="1" dirty="0"/>
                <a:t>Left</a:t>
              </a:r>
              <a:r>
                <a:rPr lang="en-AU" dirty="0"/>
                <a:t> (0), </a:t>
              </a:r>
              <a:r>
                <a:rPr lang="en-AU" i="1" dirty="0"/>
                <a:t>Right</a:t>
              </a:r>
              <a:r>
                <a:rPr lang="en-AU" dirty="0"/>
                <a:t> (1) and </a:t>
              </a:r>
              <a:r>
                <a:rPr lang="en-AU" i="1" dirty="0"/>
                <a:t>Forward</a:t>
              </a:r>
              <a:r>
                <a:rPr lang="en-AU" dirty="0"/>
                <a:t> (2). Encoded </a:t>
              </a:r>
              <a:r>
                <a:rPr lang="en-AU" u="sng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Chromosome</a:t>
              </a:r>
              <a:r>
                <a:rPr lang="en-AU" dirty="0"/>
                <a:t> can be:  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0770" y="13832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Coding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5029200" y="1495555"/>
            <a:ext cx="0" cy="2466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386387" y="1495555"/>
            <a:ext cx="3224213" cy="2643188"/>
            <a:chOff x="5386387" y="1495555"/>
            <a:chExt cx="3224213" cy="2643188"/>
          </a:xfrm>
        </p:grpSpPr>
        <p:pic>
          <p:nvPicPr>
            <p:cNvPr id="3277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387" y="1752600"/>
              <a:ext cx="1571625" cy="1209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7010400" y="2144576"/>
              <a:ext cx="443419" cy="355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77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900" y="1495555"/>
              <a:ext cx="1028700" cy="264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532" y="1710530"/>
            <a:ext cx="396333" cy="193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590800" y="2357437"/>
            <a:ext cx="304800" cy="319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35865" y="2500377"/>
            <a:ext cx="50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Or,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82888" y="3642652"/>
            <a:ext cx="756644" cy="77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1511271"/>
            <a:ext cx="7429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59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5DAE3-FBE2-4E15-B4D3-7A22E81B0B9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990600" y="228600"/>
            <a:ext cx="7696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AU" sz="2000" u="sng">
                <a:solidFill>
                  <a:schemeClr val="tx2"/>
                </a:solidFill>
              </a:rPr>
              <a:t>Selection Procedures</a:t>
            </a:r>
            <a:r>
              <a:rPr lang="en-AU" sz="2000">
                <a:solidFill>
                  <a:schemeClr val="tx2"/>
                </a:solidFill>
              </a:rPr>
              <a:t>  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04800" y="669925"/>
            <a:ext cx="3092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AU" u="sng" dirty="0"/>
              <a:t>Roulette Wheel Selection</a:t>
            </a:r>
          </a:p>
          <a:p>
            <a:pPr marL="342900" indent="-342900">
              <a:buFontTx/>
              <a:buAutoNum type="arabicPeriod"/>
            </a:pPr>
            <a:endParaRPr lang="en-AU" u="sng" dirty="0"/>
          </a:p>
        </p:txBody>
      </p:sp>
      <p:pic>
        <p:nvPicPr>
          <p:cNvPr id="23557" name="Picture 4" descr="Fig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49"/>
          <a:stretch>
            <a:fillRect/>
          </a:stretch>
        </p:blipFill>
        <p:spPr bwMode="auto">
          <a:xfrm>
            <a:off x="2133600" y="1028700"/>
            <a:ext cx="5410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411093" y="2476500"/>
            <a:ext cx="8474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AU" b="1" dirty="0"/>
              <a:t>Figure</a:t>
            </a:r>
            <a:r>
              <a:rPr lang="en-AU" dirty="0"/>
              <a:t>: A marble is thrown and selects the chromosome. Chromosome with bigger fitness will be selected more times. 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304800" y="3169443"/>
            <a:ext cx="197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AU" dirty="0"/>
              <a:t>2. </a:t>
            </a:r>
            <a:r>
              <a:rPr lang="en-AU" u="sng" dirty="0"/>
              <a:t>Rank Selection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533400" y="3536156"/>
            <a:ext cx="830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AU" dirty="0"/>
              <a:t>Rank selection first ranks the population and then every chromosome receives fitness from the ranking. 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457200" y="4276000"/>
            <a:ext cx="838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u="sng" dirty="0"/>
              <a:t>Other option</a:t>
            </a:r>
            <a:r>
              <a:rPr lang="en-AU" dirty="0"/>
              <a:t>: Steady State Selection (which is close to </a:t>
            </a:r>
            <a:r>
              <a:rPr lang="en-AU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elitism</a:t>
            </a:r>
            <a:r>
              <a:rPr lang="en-AU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1093" y="5057745"/>
            <a:ext cx="406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Recommended GA parameters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393" y="5457855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Crossover rate =   80 to 90%, at least 60% required </a:t>
            </a:r>
          </a:p>
          <a:p>
            <a:pPr marL="342900" indent="-342900">
              <a:buAutoNum type="alphaLcPeriod"/>
            </a:pPr>
            <a:r>
              <a:rPr lang="en-US" dirty="0"/>
              <a:t>Mutation rate  =    0.5 to 5 %</a:t>
            </a:r>
          </a:p>
          <a:p>
            <a:pPr marL="342900" indent="-342900">
              <a:buAutoNum type="alphaLcPeriod"/>
            </a:pPr>
            <a:r>
              <a:rPr lang="en-US" dirty="0"/>
              <a:t>Elite rate           =    5 to 10%    </a:t>
            </a:r>
          </a:p>
        </p:txBody>
      </p:sp>
    </p:spTree>
    <p:extLst>
      <p:ext uri="{BB962C8B-B14F-4D97-AF65-F5344CB8AC3E}">
        <p14:creationId xmlns:p14="http://schemas.microsoft.com/office/powerpoint/2010/main" val="397527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60" grpId="0"/>
      <p:bldP spid="41992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1" y="170772"/>
            <a:ext cx="9144000" cy="598065"/>
          </a:xfrm>
        </p:spPr>
        <p:txBody>
          <a:bodyPr>
            <a:noAutofit/>
          </a:bodyPr>
          <a:lstStyle/>
          <a:p>
            <a:pPr algn="ctr"/>
            <a:r>
              <a:rPr lang="en-US" sz="4000" u="sng" dirty="0"/>
              <a:t>Some of the Latest Heuristic Algorithms</a:t>
            </a:r>
            <a:r>
              <a:rPr lang="en-US" sz="3200" u="sng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3CE92-F273-482E-8726-887255B5829A}"/>
              </a:ext>
            </a:extLst>
          </p:cNvPr>
          <p:cNvSpPr/>
          <p:nvPr/>
        </p:nvSpPr>
        <p:spPr>
          <a:xfrm>
            <a:off x="228600" y="838200"/>
            <a:ext cx="8763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Particle Swarm Optimization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(PSO),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Artificial Colony Optimization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/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hlinkClick r:id="rId3" action="ppaction://hlinkfile"/>
              </a:rPr>
              <a:t>Ant Colony Optimization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(ACO),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Differential Evolution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(DE),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Artificial Bee Colony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(ABC),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Glowworm Swarm Optimization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(GSO),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Cuckoo Search Algorithm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(CSA),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Firefly Algorithm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(FA),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Bat Algorithm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(BA),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Monkey Algorithm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(MA),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Krill Herd Algorithm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(KHA),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Wind Driven Optimization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(WDO),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Social Spider Algorithm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(SSA),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Artificial Immune Systems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Conformational Space Annealing,</a:t>
            </a:r>
          </a:p>
          <a:p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</a:rPr>
              <a:t>…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467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75435" y="225633"/>
            <a:ext cx="8229600" cy="63023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Simplified PSP Challenge</a:t>
            </a:r>
          </a:p>
        </p:txBody>
      </p:sp>
      <p:sp>
        <p:nvSpPr>
          <p:cNvPr id="6149" name="TextBox 3"/>
          <p:cNvSpPr txBox="1">
            <a:spLocks noChangeArrowheads="1"/>
          </p:cNvSpPr>
          <p:nvPr/>
        </p:nvSpPr>
        <p:spPr bwMode="auto">
          <a:xfrm>
            <a:off x="527050" y="5486400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Do we have a feasible solution for longer sequences, say 70 or higher residues long?</a:t>
            </a:r>
          </a:p>
        </p:txBody>
      </p:sp>
      <p:sp>
        <p:nvSpPr>
          <p:cNvPr id="6150" name="TextBox 4"/>
          <p:cNvSpPr txBox="1">
            <a:spLocks noChangeArrowheads="1"/>
          </p:cNvSpPr>
          <p:nvPr/>
        </p:nvSpPr>
        <p:spPr bwMode="auto">
          <a:xfrm>
            <a:off x="1066800" y="4446588"/>
            <a:ext cx="2209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Optimal Fitness -9.</a:t>
            </a:r>
          </a:p>
          <a:p>
            <a:r>
              <a:rPr lang="en-US" dirty="0"/>
              <a:t> </a:t>
            </a:r>
            <a:r>
              <a:rPr lang="en-US"/>
              <a:t>Chain Length </a:t>
            </a:r>
            <a:r>
              <a:rPr lang="en-US" dirty="0"/>
              <a:t>20.</a:t>
            </a:r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5480050" y="4476750"/>
            <a:ext cx="2525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Optimal Fitness -42.</a:t>
            </a:r>
          </a:p>
          <a:p>
            <a:r>
              <a:rPr lang="en-US"/>
              <a:t>Chain Length 64.</a:t>
            </a:r>
          </a:p>
        </p:txBody>
      </p:sp>
      <p:sp>
        <p:nvSpPr>
          <p:cNvPr id="6152" name="TextBox 5"/>
          <p:cNvSpPr txBox="1">
            <a:spLocks noChangeArrowheads="1"/>
          </p:cNvSpPr>
          <p:nvPr/>
        </p:nvSpPr>
        <p:spPr bwMode="auto">
          <a:xfrm>
            <a:off x="0" y="825500"/>
            <a:ext cx="899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2D HP model:  H for hydrophobic (    )  and P for hydrophilic  (    ) residue in HP model.</a:t>
            </a:r>
          </a:p>
        </p:txBody>
      </p:sp>
      <p:pic>
        <p:nvPicPr>
          <p:cNvPr id="61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44" y="898628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641" y="908153"/>
            <a:ext cx="23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11" y="2208213"/>
            <a:ext cx="22574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8212"/>
            <a:ext cx="22574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8557"/>
            <a:ext cx="33909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48880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Chain: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347" y="1972392"/>
            <a:ext cx="2216150" cy="24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73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61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Text Box 2"/>
          <p:cNvSpPr txBox="1">
            <a:spLocks noChangeArrowheads="1"/>
          </p:cNvSpPr>
          <p:nvPr/>
        </p:nvSpPr>
        <p:spPr bwMode="auto">
          <a:xfrm>
            <a:off x="684213" y="692150"/>
            <a:ext cx="8135937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 i="1" dirty="0">
                <a:latin typeface="Times New Roman" pitchFamily="18" charset="0"/>
              </a:rPr>
              <a:t>- </a:t>
            </a:r>
            <a:r>
              <a:rPr lang="en-US" b="1" dirty="0">
                <a:latin typeface="Times New Roman" pitchFamily="18" charset="0"/>
              </a:rPr>
              <a:t>Hydrophobic</a:t>
            </a:r>
            <a:r>
              <a:rPr lang="en-US" dirty="0">
                <a:latin typeface="Times New Roman" pitchFamily="18" charset="0"/>
              </a:rPr>
              <a:t> (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i="1" dirty="0">
                <a:latin typeface="Times New Roman" pitchFamily="18" charset="0"/>
              </a:rPr>
              <a:t> or non-polar residues stay away from water (</a:t>
            </a:r>
            <a:r>
              <a:rPr lang="en-US" dirty="0">
                <a:latin typeface="Times New Roman" pitchFamily="18" charset="0"/>
              </a:rPr>
              <a:t>water-hating</a:t>
            </a:r>
            <a:r>
              <a:rPr lang="en-US" i="1" dirty="0">
                <a:latin typeface="Times New Roman" pitchFamily="18" charset="0"/>
              </a:rPr>
              <a:t>), and tend to be inside the protein core. </a:t>
            </a:r>
          </a:p>
          <a:p>
            <a:pPr algn="l"/>
            <a:r>
              <a:rPr lang="en-US" b="1" i="1" dirty="0">
                <a:latin typeface="Times New Roman" pitchFamily="18" charset="0"/>
              </a:rPr>
              <a:t>-</a:t>
            </a:r>
            <a:r>
              <a:rPr lang="en-US" i="1" dirty="0">
                <a:latin typeface="Times New Roman" pitchFamily="18" charset="0"/>
              </a:rPr>
              <a:t> while, the </a:t>
            </a:r>
            <a:r>
              <a:rPr lang="en-US" b="1" dirty="0">
                <a:latin typeface="Times New Roman" pitchFamily="18" charset="0"/>
              </a:rPr>
              <a:t>hydrophilic</a:t>
            </a:r>
            <a:r>
              <a:rPr lang="en-US" dirty="0">
                <a:latin typeface="Times New Roman" pitchFamily="18" charset="0"/>
              </a:rPr>
              <a:t> or </a:t>
            </a:r>
            <a:r>
              <a:rPr lang="en-US" b="1" dirty="0">
                <a:latin typeface="Times New Roman" pitchFamily="18" charset="0"/>
              </a:rPr>
              <a:t>polar</a:t>
            </a:r>
            <a:r>
              <a:rPr lang="en-US" dirty="0">
                <a:latin typeface="Times New Roman" pitchFamily="18" charset="0"/>
              </a:rPr>
              <a:t> (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i="1" dirty="0">
                <a:latin typeface="Times New Roman" pitchFamily="18" charset="0"/>
              </a:rPr>
              <a:t> residues are attracted towards water (</a:t>
            </a:r>
            <a:r>
              <a:rPr lang="en-US" dirty="0">
                <a:latin typeface="Times New Roman" pitchFamily="18" charset="0"/>
              </a:rPr>
              <a:t>water-loving</a:t>
            </a:r>
            <a:r>
              <a:rPr lang="en-US" i="1" dirty="0">
                <a:latin typeface="Times New Roman" pitchFamily="18" charset="0"/>
              </a:rPr>
              <a:t>), and hence tend to remain outside the protein core.</a:t>
            </a:r>
            <a:r>
              <a:rPr lang="en-AU" dirty="0">
                <a:latin typeface="Times New Roman" pitchFamily="18" charset="0"/>
              </a:rPr>
              <a:t> </a:t>
            </a:r>
          </a:p>
        </p:txBody>
      </p:sp>
      <p:sp>
        <p:nvSpPr>
          <p:cNvPr id="522243" name="Text Box 3"/>
          <p:cNvSpPr txBox="1">
            <a:spLocks noChangeArrowheads="1"/>
          </p:cNvSpPr>
          <p:nvPr/>
        </p:nvSpPr>
        <p:spPr bwMode="auto">
          <a:xfrm>
            <a:off x="2695575" y="2209800"/>
            <a:ext cx="515302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b="1" u="sng" dirty="0"/>
              <a:t>Valid</a:t>
            </a:r>
            <a:r>
              <a:rPr lang="en-US" u="sng" dirty="0"/>
              <a:t> Sequence: </a:t>
            </a:r>
            <a:r>
              <a:rPr lang="en-US" u="sng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Self avoiding walk (SAW)</a:t>
            </a:r>
          </a:p>
          <a:p>
            <a:pPr algn="l"/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 </a:t>
            </a: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many?</a:t>
            </a:r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Ans</a:t>
            </a:r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algn="l"/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where,</a:t>
            </a:r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</a:p>
          <a:p>
            <a:pPr algn="l"/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=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4.68401</a:t>
            </a:r>
            <a:r>
              <a:rPr lang="en-US" dirty="0"/>
              <a:t> </a:t>
            </a:r>
            <a:r>
              <a:rPr lang="en-US" sz="1600" dirty="0"/>
              <a:t>for Simple lattice</a:t>
            </a:r>
            <a:endParaRPr lang="en-US" sz="16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/>
            <a:endParaRPr lang="en-US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/>
            <a:endParaRPr lang="en-US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/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l"/>
            <a:endParaRPr lang="en-US" u="sng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/>
            <a:r>
              <a:rPr lang="en-US" u="sng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e.g. in 2D, if n = 40</a:t>
            </a:r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523568"/>
              </p:ext>
            </p:extLst>
          </p:nvPr>
        </p:nvGraphicFramePr>
        <p:xfrm>
          <a:off x="5190331" y="2438400"/>
          <a:ext cx="17287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4" name="Equation" r:id="rId4" imgW="799753" imgH="215806" progId="Equation.3">
                  <p:embed/>
                </p:oleObj>
              </mc:Choice>
              <mc:Fallback>
                <p:oleObj name="Equation" r:id="rId4" imgW="79975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0331" y="2438400"/>
                        <a:ext cx="1728788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46" name="Rectangle 6"/>
          <p:cNvSpPr>
            <a:spLocks noChangeArrowheads="1"/>
          </p:cNvSpPr>
          <p:nvPr/>
        </p:nvSpPr>
        <p:spPr bwMode="auto">
          <a:xfrm>
            <a:off x="0" y="3211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247" name="Rectangle 7"/>
          <p:cNvSpPr>
            <a:spLocks noChangeArrowheads="1"/>
          </p:cNvSpPr>
          <p:nvPr/>
        </p:nvSpPr>
        <p:spPr bwMode="auto">
          <a:xfrm>
            <a:off x="3200400" y="4953000"/>
            <a:ext cx="570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AU" sz="1600">
                <a:solidFill>
                  <a:srgbClr val="FF3300"/>
                </a:solidFill>
              </a:rPr>
              <a:t>2 860 274 487 506 831 970 500 921 533,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AU">
                <a:latin typeface="Times New Roman" pitchFamily="18" charset="0"/>
              </a:rPr>
              <a:t> </a:t>
            </a:r>
          </a:p>
        </p:txBody>
      </p:sp>
      <p:sp>
        <p:nvSpPr>
          <p:cNvPr id="5222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249" name="Object 9"/>
          <p:cNvGraphicFramePr>
            <a:graphicFrameLocks noChangeAspect="1"/>
          </p:cNvGraphicFramePr>
          <p:nvPr/>
        </p:nvGraphicFramePr>
        <p:xfrm>
          <a:off x="12700" y="-25400"/>
          <a:ext cx="11747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5" name="Equation" r:id="rId6" imgW="114120" imgH="203040" progId="Equation.3">
                  <p:embed/>
                </p:oleObj>
              </mc:Choice>
              <mc:Fallback>
                <p:oleObj name="Equation" r:id="rId6" imgW="114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" y="-25400"/>
                        <a:ext cx="117475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50" name="Rectangle 10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847976"/>
              </p:ext>
            </p:extLst>
          </p:nvPr>
        </p:nvGraphicFramePr>
        <p:xfrm>
          <a:off x="3346132" y="3042899"/>
          <a:ext cx="3429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6" name="Equation" r:id="rId8" imgW="139639" imgH="152334" progId="Equation.3">
                  <p:embed/>
                </p:oleObj>
              </mc:Choice>
              <mc:Fallback>
                <p:oleObj name="Equation" r:id="rId8" imgW="139639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132" y="3042899"/>
                        <a:ext cx="3429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52" name="Rectangle 12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903002"/>
              </p:ext>
            </p:extLst>
          </p:nvPr>
        </p:nvGraphicFramePr>
        <p:xfrm>
          <a:off x="3375025" y="3357563"/>
          <a:ext cx="12350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7" name="Equation" r:id="rId10" imgW="571320" imgH="164880" progId="Equation.3">
                  <p:embed/>
                </p:oleObj>
              </mc:Choice>
              <mc:Fallback>
                <p:oleObj name="Equation" r:id="rId10" imgW="5713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3357563"/>
                        <a:ext cx="1235075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55" name="Rectangle 15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2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74885"/>
              </p:ext>
            </p:extLst>
          </p:nvPr>
        </p:nvGraphicFramePr>
        <p:xfrm>
          <a:off x="3429000" y="3581400"/>
          <a:ext cx="31051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8" name="Equation" r:id="rId12" imgW="1409400" imgH="190440" progId="Equation.3">
                  <p:embed/>
                </p:oleObj>
              </mc:Choice>
              <mc:Fallback>
                <p:oleObj name="Equation" r:id="rId12" imgW="1409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1400"/>
                        <a:ext cx="3105150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57" name="Rectangle 1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258" name="Object 18"/>
          <p:cNvGraphicFramePr>
            <a:graphicFrameLocks noChangeAspect="1"/>
          </p:cNvGraphicFramePr>
          <p:nvPr/>
        </p:nvGraphicFramePr>
        <p:xfrm>
          <a:off x="2743200" y="5054600"/>
          <a:ext cx="4683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9" name="Equation" r:id="rId14" imgW="304668" imgH="190417" progId="Equation.3">
                  <p:embed/>
                </p:oleObj>
              </mc:Choice>
              <mc:Fallback>
                <p:oleObj name="Equation" r:id="rId14" imgW="304668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54600"/>
                        <a:ext cx="468313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59" name="Text Box 19"/>
          <p:cNvSpPr txBox="1">
            <a:spLocks noChangeArrowheads="1"/>
          </p:cNvSpPr>
          <p:nvPr/>
        </p:nvSpPr>
        <p:spPr bwMode="auto">
          <a:xfrm>
            <a:off x="304800" y="5486400"/>
            <a:ext cx="8610600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AU" sz="1400" b="1"/>
              <a:t>Earth Surface</a:t>
            </a:r>
            <a:r>
              <a:rPr lang="en-AU" sz="1600"/>
              <a:t> =</a:t>
            </a:r>
            <a:r>
              <a:rPr lang="en-AU"/>
              <a:t> </a:t>
            </a:r>
            <a:r>
              <a:rPr lang="en-AU" sz="1600">
                <a:solidFill>
                  <a:srgbClr val="0033CC"/>
                </a:solidFill>
              </a:rPr>
              <a:t>510, 072, 000, 000, 000 m</a:t>
            </a:r>
            <a:r>
              <a:rPr lang="en-AU" sz="1600" baseline="30000">
                <a:solidFill>
                  <a:srgbClr val="0033CC"/>
                </a:solidFill>
              </a:rPr>
              <a:t>2</a:t>
            </a:r>
            <a:r>
              <a:rPr lang="en-AU" sz="1600"/>
              <a:t> </a:t>
            </a:r>
            <a:r>
              <a:rPr lang="en-AU" sz="1600">
                <a:sym typeface="Wingdings" pitchFamily="2" charset="2"/>
              </a:rPr>
              <a:t> </a:t>
            </a:r>
            <a:r>
              <a:rPr lang="en-AU" sz="1600"/>
              <a:t> </a:t>
            </a:r>
            <a:r>
              <a:rPr lang="en-AU" sz="1600">
                <a:solidFill>
                  <a:srgbClr val="0033CC"/>
                </a:solidFill>
              </a:rPr>
              <a:t>5,607,589,688, 332</a:t>
            </a:r>
            <a:r>
              <a:rPr lang="en-AU" sz="1600"/>
              <a:t> earths to hold one conformation in 1 m</a:t>
            </a:r>
            <a:r>
              <a:rPr lang="en-AU" sz="1600" baseline="30000"/>
              <a:t>2 </a:t>
            </a:r>
            <a:r>
              <a:rPr lang="en-AU" sz="1600"/>
              <a:t>of</a:t>
            </a:r>
            <a:r>
              <a:rPr lang="en-AU" sz="1600" baseline="30000"/>
              <a:t> </a:t>
            </a:r>
            <a:r>
              <a:rPr lang="en-AU" sz="1600"/>
              <a:t>earth surface.</a:t>
            </a:r>
            <a:r>
              <a:rPr lang="en-AU" sz="1600" baseline="3000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12356" y="167640"/>
            <a:ext cx="19954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9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78" y="457200"/>
            <a:ext cx="9144000" cy="676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Outline of the presentation for GA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339" y="1898302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Schema th</a:t>
            </a:r>
            <a:r>
              <a:rPr lang="en-US" sz="2400" baseline="30000" dirty="0"/>
              <a:t>m</a:t>
            </a:r>
            <a:r>
              <a:rPr lang="en-US" sz="2400" dirty="0"/>
              <a:t> based Theoretical Extension of GA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339" y="27387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Optimal CCF based Twin-Removal GA (TRGA)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539" y="357247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Cache-Memory based Fast-Navigating GA (FNGA)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539" y="43389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Mixed-Mode Combination(FNGA, TRGA) =&gt; KGA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104" y="50247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KGA =&gt; Parametric KGA (k, p)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029489" y="2359967"/>
            <a:ext cx="266700" cy="38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048539" y="3195935"/>
            <a:ext cx="266700" cy="38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056822" y="4034135"/>
            <a:ext cx="266700" cy="38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048539" y="4737580"/>
            <a:ext cx="266700" cy="38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3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"/>
            <a:ext cx="8991600" cy="515112"/>
          </a:xfrm>
          <a:solidFill>
            <a:schemeClr val="bg1"/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Schema and Schema Theorem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347749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0" y="1828800"/>
            <a:ext cx="4572000" cy="469069"/>
            <a:chOff x="0" y="1828800"/>
            <a:chExt cx="4572000" cy="46906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38200" y="1828800"/>
              <a:ext cx="3733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927" y="1940406"/>
              <a:ext cx="3110346" cy="345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0" y="1928537"/>
              <a:ext cx="1180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Schema, </a:t>
              </a:r>
              <a:r>
                <a:rPr lang="en-US" dirty="0"/>
                <a:t>H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67200" y="950238"/>
            <a:ext cx="4724400" cy="1335762"/>
            <a:chOff x="4267200" y="950238"/>
            <a:chExt cx="4724400" cy="1335762"/>
          </a:xfrm>
        </p:grpSpPr>
        <p:sp>
          <p:nvSpPr>
            <p:cNvPr id="7" name="TextBox 6"/>
            <p:cNvSpPr txBox="1"/>
            <p:nvPr/>
          </p:nvSpPr>
          <p:spPr>
            <a:xfrm>
              <a:off x="4953000" y="9906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</a:rPr>
                <a:t>  Alphabet set {0, 1}</a:t>
              </a:r>
              <a:r>
                <a:rPr lang="en-US" dirty="0"/>
                <a:t> 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4315692" y="950238"/>
              <a:ext cx="789708" cy="184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315691" y="1207532"/>
              <a:ext cx="789709" cy="316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029200" y="1916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</a:rPr>
                <a:t>Alphabet set {0, 1, *}, </a:t>
              </a:r>
              <a:r>
                <a:rPr lang="en-US" dirty="0"/>
                <a:t>* = don’t care 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267200" y="2101334"/>
              <a:ext cx="7786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0" y="25908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</a:rPr>
              <a:t>Length of schema </a:t>
            </a:r>
            <a:r>
              <a:rPr lang="en-US" dirty="0">
                <a:latin typeface="Times New Roman" pitchFamily="18" charset="0"/>
                <a:sym typeface="Symbol"/>
              </a:rPr>
              <a:t> (H) =  (*01**1) = 4     [</a:t>
            </a:r>
            <a:r>
              <a:rPr lang="en-US" sz="1400" dirty="0">
                <a:latin typeface="Times New Roman" pitchFamily="18" charset="0"/>
                <a:sym typeface="Symbol"/>
              </a:rPr>
              <a:t>Count of crossover positions which can change the schema</a:t>
            </a:r>
            <a:r>
              <a:rPr lang="en-US" dirty="0">
                <a:latin typeface="Times New Roman" pitchFamily="18" charset="0"/>
                <a:sym typeface="Symbol"/>
              </a:rPr>
              <a:t>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sym typeface="Symbol"/>
              </a:rPr>
              <a:t>Order of schema   o(H)  = o (*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Symbol"/>
              </a:rPr>
              <a:t>01</a:t>
            </a:r>
            <a:r>
              <a:rPr lang="en-US" dirty="0">
                <a:latin typeface="Times New Roman" pitchFamily="18" charset="0"/>
                <a:sym typeface="Symbol"/>
              </a:rPr>
              <a:t>**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Symbol"/>
              </a:rPr>
              <a:t>1</a:t>
            </a:r>
            <a:r>
              <a:rPr lang="en-US" dirty="0">
                <a:latin typeface="Times New Roman" pitchFamily="18" charset="0"/>
                <a:sym typeface="Symbol"/>
              </a:rPr>
              <a:t>) = 3     </a:t>
            </a:r>
            <a:r>
              <a:rPr lang="en-US" sz="1600" dirty="0">
                <a:latin typeface="Times New Roman" pitchFamily="18" charset="0"/>
                <a:sym typeface="Symbol"/>
              </a:rPr>
              <a:t>[Number of non-‘*’, flipping which change schema]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i="1" dirty="0">
                <a:latin typeface="Times New Roman" pitchFamily="18" charset="0"/>
                <a:sym typeface="Symbol"/>
              </a:rPr>
              <a:t>m </a:t>
            </a:r>
            <a:r>
              <a:rPr lang="en-US" sz="1600" dirty="0">
                <a:latin typeface="Times New Roman" pitchFamily="18" charset="0"/>
                <a:sym typeface="Symbol"/>
              </a:rPr>
              <a:t>(H, t) = number occurrences of schema H in a population size Pop</a:t>
            </a:r>
            <a:r>
              <a:rPr lang="en-US" sz="1600" baseline="-25000" dirty="0">
                <a:latin typeface="Times New Roman" pitchFamily="18" charset="0"/>
                <a:sym typeface="Symbol"/>
              </a:rPr>
              <a:t>z</a:t>
            </a:r>
            <a:r>
              <a:rPr lang="en-US" sz="1600" dirty="0">
                <a:latin typeface="Times New Roman" pitchFamily="18" charset="0"/>
                <a:sym typeface="Symbol"/>
              </a:rPr>
              <a:t> at time </a:t>
            </a:r>
            <a:r>
              <a:rPr lang="en-US" sz="1600" i="1" dirty="0">
                <a:latin typeface="Times New Roman" pitchFamily="18" charset="0"/>
                <a:sym typeface="Symbol"/>
              </a:rPr>
              <a:t>t</a:t>
            </a:r>
            <a:r>
              <a:rPr lang="en-US" sz="1600" dirty="0">
                <a:latin typeface="Times New Roman" pitchFamily="18" charset="0"/>
                <a:sym typeface="Symbol"/>
              </a:rPr>
              <a:t>.</a:t>
            </a:r>
            <a:endParaRPr lang="en-US" dirty="0">
              <a:latin typeface="Times New Roman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76600" y="2590800"/>
            <a:ext cx="320040" cy="369332"/>
            <a:chOff x="3261360" y="2590800"/>
            <a:chExt cx="320040" cy="36933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261360" y="2590800"/>
              <a:ext cx="0" cy="3693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68040" y="2590800"/>
              <a:ext cx="0" cy="3693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59480" y="2590800"/>
              <a:ext cx="0" cy="3693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581400" y="2590800"/>
              <a:ext cx="0" cy="3693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75001" y="3642360"/>
            <a:ext cx="8763000" cy="2811780"/>
            <a:chOff x="275001" y="3642360"/>
            <a:chExt cx="8763000" cy="2811780"/>
          </a:xfrm>
        </p:grpSpPr>
        <p:sp>
          <p:nvSpPr>
            <p:cNvPr id="23" name="TextBox 22"/>
            <p:cNvSpPr txBox="1"/>
            <p:nvPr/>
          </p:nvSpPr>
          <p:spPr>
            <a:xfrm>
              <a:off x="275001" y="6073140"/>
              <a:ext cx="8763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Figure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: m(H, t) = 4, where H=[1*1] in C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 C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 C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and C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 Generation = t, Pop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= 7. </a:t>
              </a:r>
            </a:p>
          </p:txBody>
        </p:sp>
        <p:pic>
          <p:nvPicPr>
            <p:cNvPr id="3379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3642360"/>
              <a:ext cx="2895600" cy="2343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32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240"/>
            <a:ext cx="8991600" cy="515112"/>
          </a:xfrm>
          <a:solidFill>
            <a:schemeClr val="bg1"/>
          </a:solidFill>
          <a:ln>
            <a:noFill/>
          </a:ln>
        </p:spPr>
        <p:txBody>
          <a:bodyPr anchor="t">
            <a:noAutofit/>
          </a:bodyPr>
          <a:lstStyle/>
          <a:p>
            <a:pPr algn="r"/>
            <a:r>
              <a:rPr lang="en-US" sz="2800" dirty="0"/>
              <a:t>… Schema and Schema Theorem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526268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Possible number of schema from chromosome of length n =&gt;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Thus, for a Population size, Pop</a:t>
            </a:r>
            <a:r>
              <a:rPr lang="en-US" baseline="-25000" dirty="0"/>
              <a:t>z</a:t>
            </a:r>
            <a:r>
              <a:rPr lang="en-US" dirty="0"/>
              <a:t>,  chromosomes evaluates                                schema 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7642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938987"/>
              </p:ext>
            </p:extLst>
          </p:nvPr>
        </p:nvGraphicFramePr>
        <p:xfrm>
          <a:off x="6629400" y="2568601"/>
          <a:ext cx="1143000" cy="338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8" name="Equation" r:id="rId4" imgW="774364" imgH="228501" progId="Equation.3">
                  <p:embed/>
                </p:oleObj>
              </mc:Choice>
              <mc:Fallback>
                <p:oleObj name="Equation" r:id="rId4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568601"/>
                        <a:ext cx="1143000" cy="3386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17642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79233"/>
              </p:ext>
            </p:extLst>
          </p:nvPr>
        </p:nvGraphicFramePr>
        <p:xfrm>
          <a:off x="6324599" y="2849433"/>
          <a:ext cx="1669691" cy="32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9" name="Equation" r:id="rId6" imgW="1181100" imgH="228600" progId="Equation.3">
                  <p:embed/>
                </p:oleObj>
              </mc:Choice>
              <mc:Fallback>
                <p:oleObj name="Equation" r:id="rId6" imgW="118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599" y="2849433"/>
                        <a:ext cx="1669691" cy="3231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200" y="3333988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Say, Pop</a:t>
            </a:r>
            <a:r>
              <a:rPr lang="en-US" sz="2000" baseline="-25000" dirty="0">
                <a:latin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</a:rPr>
              <a:t> = 200, </a:t>
            </a:r>
            <a:r>
              <a:rPr lang="en-US" sz="2000" i="1" dirty="0">
                <a:latin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</a:rPr>
              <a:t>= 2, </a:t>
            </a:r>
            <a:r>
              <a:rPr lang="en-US" sz="2000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 = 40, evaluated schema count =  2431533091811385760000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3821668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=&gt; Implicit Parallelism </a:t>
            </a:r>
          </a:p>
        </p:txBody>
      </p:sp>
      <p:sp>
        <p:nvSpPr>
          <p:cNvPr id="34849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51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3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4314" y="304800"/>
            <a:ext cx="7543800" cy="636588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en-AU" sz="2800" b="1" dirty="0"/>
              <a:t>Evolution Programs</a:t>
            </a:r>
            <a:endParaRPr lang="en-AU" sz="2800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09600" y="1219200"/>
            <a:ext cx="8153400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b="1" i="1" dirty="0"/>
              <a:t>Evolution</a:t>
            </a:r>
            <a:r>
              <a:rPr lang="en-US" dirty="0"/>
              <a:t> is basically the change in the inherited characteristics of biological population over consecutive generations.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 The </a:t>
            </a:r>
            <a:r>
              <a:rPr lang="en-US" b="1" i="1" dirty="0"/>
              <a:t>Evolution Program </a:t>
            </a:r>
            <a:r>
              <a:rPr lang="en-US" dirty="0"/>
              <a:t>is a probabilistic algorithm which maintains a population of individuals and observe the evolution within the population using some “genetic” operation(s).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 We use a common term, </a:t>
            </a:r>
            <a:r>
              <a:rPr lang="en-US" b="1" dirty="0"/>
              <a:t>Evolution Programs (EP)</a:t>
            </a:r>
            <a:r>
              <a:rPr lang="en-US" dirty="0"/>
              <a:t>, for all evolution-based systems, which maintain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a population of potential solutions,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have some selection process based on fitness of individuals,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and some “genetic” operators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The general structure of an Evolution Program is given next: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1925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4" t="38333" r="16780" b="20465"/>
          <a:stretch/>
        </p:blipFill>
        <p:spPr bwMode="auto">
          <a:xfrm>
            <a:off x="679888" y="3581400"/>
            <a:ext cx="7631824" cy="30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75001" y="533400"/>
            <a:ext cx="8763000" cy="2811780"/>
            <a:chOff x="275001" y="3642360"/>
            <a:chExt cx="8763000" cy="2811780"/>
          </a:xfrm>
        </p:grpSpPr>
        <p:sp>
          <p:nvSpPr>
            <p:cNvPr id="6" name="TextBox 5"/>
            <p:cNvSpPr txBox="1"/>
            <p:nvPr/>
          </p:nvSpPr>
          <p:spPr>
            <a:xfrm>
              <a:off x="275001" y="6073140"/>
              <a:ext cx="8763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Figure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: m(H, t) = 4, where H=[1*1] in C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 C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 C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and C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 Generation = t, Pop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= 7. </a:t>
              </a:r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3642360"/>
              <a:ext cx="2895600" cy="2343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7924800" y="6019800"/>
            <a:ext cx="381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40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ge 1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32652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496300" y="4343400"/>
            <a:ext cx="381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73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240"/>
            <a:ext cx="8991600" cy="515112"/>
          </a:xfrm>
          <a:solidFill>
            <a:schemeClr val="bg1"/>
          </a:solidFill>
          <a:ln>
            <a:noFill/>
          </a:ln>
        </p:spPr>
        <p:txBody>
          <a:bodyPr anchor="t">
            <a:noAutofit/>
          </a:bodyPr>
          <a:lstStyle/>
          <a:p>
            <a:pPr algn="r"/>
            <a:r>
              <a:rPr lang="en-US" sz="2800" dirty="0"/>
              <a:t>… Schema and Schema Theorem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29180" y="106680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Existence Probability of Schema from Crossover</a:t>
            </a:r>
          </a:p>
        </p:txBody>
      </p:sp>
      <p:grpSp>
        <p:nvGrpSpPr>
          <p:cNvPr id="34853" name="Group 34852"/>
          <p:cNvGrpSpPr/>
          <p:nvPr/>
        </p:nvGrpSpPr>
        <p:grpSpPr>
          <a:xfrm>
            <a:off x="2955797" y="2210847"/>
            <a:ext cx="3368803" cy="1029022"/>
            <a:chOff x="381000" y="3135868"/>
            <a:chExt cx="3368803" cy="1029022"/>
          </a:xfrm>
        </p:grpSpPr>
        <p:pic>
          <p:nvPicPr>
            <p:cNvPr id="34855" name="Picture 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185763" y="2252193"/>
              <a:ext cx="368877" cy="2759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81000" y="344690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/>
                <a:t>C</a:t>
              </a:r>
              <a:r>
                <a:rPr lang="en-US" baseline="-25000" dirty="0"/>
                <a:t>i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546697" y="3980224"/>
              <a:ext cx="1110901" cy="5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49100" y="3795558"/>
              <a:ext cx="842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i="1" dirty="0"/>
                <a:t>n-1</a:t>
              </a:r>
              <a:r>
                <a:rPr lang="en-US" dirty="0"/>
                <a:t>)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021078" y="4000899"/>
              <a:ext cx="10058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90600" y="3352800"/>
              <a:ext cx="3047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203797" y="3352800"/>
              <a:ext cx="6857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264920" y="3135868"/>
              <a:ext cx="10374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  <a:sym typeface="Symbol"/>
                </a:rPr>
                <a:t> (H) = 2</a:t>
              </a:r>
              <a:endParaRPr lang="en-US" dirty="0"/>
            </a:p>
          </p:txBody>
        </p:sp>
      </p:grpSp>
      <p:sp>
        <p:nvSpPr>
          <p:cNvPr id="34848" name="TextBox 34847"/>
          <p:cNvSpPr txBox="1"/>
          <p:nvPr/>
        </p:nvSpPr>
        <p:spPr>
          <a:xfrm>
            <a:off x="76200" y="3392269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lower bound of the existence probability </a:t>
            </a:r>
            <a:r>
              <a:rPr lang="en-US" i="1" dirty="0"/>
              <a:t>p</a:t>
            </a:r>
            <a:r>
              <a:rPr lang="en-US" baseline="-25000" dirty="0"/>
              <a:t>e</a:t>
            </a:r>
            <a:r>
              <a:rPr lang="en-US" dirty="0"/>
              <a:t> having crossover probability </a:t>
            </a:r>
            <a:r>
              <a:rPr lang="en-US" i="1" dirty="0"/>
              <a:t>p</a:t>
            </a:r>
            <a:r>
              <a:rPr lang="en-US" baseline="-25000" dirty="0"/>
              <a:t>c</a:t>
            </a:r>
            <a:r>
              <a:rPr lang="en-US" dirty="0"/>
              <a:t> is given by:</a:t>
            </a:r>
          </a:p>
        </p:txBody>
      </p:sp>
      <p:sp>
        <p:nvSpPr>
          <p:cNvPr id="34849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51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52" name="Object 348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226077"/>
              </p:ext>
            </p:extLst>
          </p:nvPr>
        </p:nvGraphicFramePr>
        <p:xfrm>
          <a:off x="2994540" y="4038600"/>
          <a:ext cx="272781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4" name="Equation" r:id="rId5" imgW="1244600" imgH="431800" progId="Equation.3">
                  <p:embed/>
                </p:oleObj>
              </mc:Choice>
              <mc:Fallback>
                <p:oleObj name="Equation" r:id="rId5" imgW="1244600" imgH="4318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540" y="4038600"/>
                        <a:ext cx="2727816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35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48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133475"/>
            <a:ext cx="8504237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442325" y="32385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4550" y="42672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99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23846" y="304800"/>
            <a:ext cx="807720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AU" sz="2400" dirty="0"/>
              <a:t>Original and Complete form of the Schema Theorem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87" y="1284625"/>
            <a:ext cx="6712226" cy="113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713" y="915293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schema H in next generation (t+1) is expressed as:</a:t>
            </a:r>
          </a:p>
        </p:txBody>
      </p:sp>
      <p:sp>
        <p:nvSpPr>
          <p:cNvPr id="4" name="AutoShape 3"/>
          <p:cNvSpPr>
            <a:spLocks/>
          </p:cNvSpPr>
          <p:nvPr/>
        </p:nvSpPr>
        <p:spPr bwMode="auto">
          <a:xfrm rot="16200000">
            <a:off x="5346838" y="1711264"/>
            <a:ext cx="400050" cy="1409700"/>
          </a:xfrm>
          <a:prstGeom prst="leftBrace">
            <a:avLst>
              <a:gd name="adj1" fmla="val 20238"/>
              <a:gd name="adj2" fmla="val 4731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20129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Comes from an inequality equation and  the assumption is based on disruption probability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4572000" y="2616141"/>
            <a:ext cx="841513" cy="585152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871" y="3585865"/>
            <a:ext cx="4914529" cy="311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783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5CFB3-A356-4879-8B1A-BF88378E32C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79388" y="15239"/>
            <a:ext cx="838200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AU" sz="2400" b="1" u="sng" dirty="0"/>
              <a:t>Cases:  With crossover Schema is not Disrupted  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6904"/>
            <a:ext cx="7799388" cy="214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39000" y="3200400"/>
            <a:ext cx="3810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709002"/>
            <a:ext cx="3810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85" y="2626558"/>
            <a:ext cx="8010218" cy="4231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20691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838200"/>
            <a:ext cx="87153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36178"/>
            <a:ext cx="8548688" cy="1645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383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81000"/>
            <a:ext cx="87820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0"/>
            <a:ext cx="4953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437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5" y="971550"/>
            <a:ext cx="85725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5" y="3429000"/>
            <a:ext cx="8803850" cy="214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02" y="5943600"/>
            <a:ext cx="17811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70356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114300" y="457200"/>
            <a:ext cx="89154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AU" sz="3200" dirty="0">
                <a:solidFill>
                  <a:schemeClr val="tx2"/>
                </a:solidFill>
              </a:rPr>
              <a:t>Final Form of the Extended Schema Theorem [2]</a:t>
            </a:r>
            <a:endParaRPr lang="en-AU" sz="1100" dirty="0">
              <a:solidFill>
                <a:schemeClr val="tx2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991600" cy="203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81600" y="1143000"/>
            <a:ext cx="3886200" cy="685800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992473"/>
            <a:ext cx="8763000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accrued benefit (AB) terms clarify the increasing rate of growth of similarity with in GA population.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33500" y="1828800"/>
            <a:ext cx="4267200" cy="116367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300" y="3830122"/>
            <a:ext cx="896874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>
                <a:latin typeface="Times New Roman" pitchFamily="18" charset="0"/>
              </a:rPr>
              <a:t>Based on the above guideline and empirical values we found CCF=0.8 is optimal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AU" b="1" u="sng" dirty="0"/>
              <a:t>CCF</a:t>
            </a:r>
            <a:r>
              <a:rPr lang="en-AU" dirty="0"/>
              <a:t>: We define twins using </a:t>
            </a:r>
            <a:r>
              <a:rPr lang="en-AU" i="1" dirty="0"/>
              <a:t>chromosome correlation factor</a:t>
            </a:r>
            <a:r>
              <a:rPr lang="en-AU" dirty="0"/>
              <a:t> which broadened not only to include identical but also similar or, correlated chromosomes in the population. A </a:t>
            </a:r>
            <a:r>
              <a:rPr lang="en-AU" i="1" dirty="0"/>
              <a:t>chromosome correlation factor </a:t>
            </a:r>
            <a:r>
              <a:rPr lang="en-AU" dirty="0"/>
              <a:t>(CCF) defines the degree of similarity existing between chromosomes.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72640" y="6138446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M. T.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Hoque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et 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in Pattern Recognition in Bioinformatics, 2007.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0" y="6473726"/>
            <a:ext cx="8496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M. T.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Hoque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et al., IEEE/ACM Transactions on Computational Biology and Bioinformatics (TCBB), 2011</a:t>
            </a:r>
          </a:p>
        </p:txBody>
      </p:sp>
    </p:spTree>
    <p:extLst>
      <p:ext uri="{BB962C8B-B14F-4D97-AF65-F5344CB8AC3E}">
        <p14:creationId xmlns:p14="http://schemas.microsoft.com/office/powerpoint/2010/main" val="39979727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131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/>
            <a:r>
              <a:rPr lang="en-US" sz="4000" dirty="0"/>
              <a:t>… General structure of EP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638800" cy="42672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877416" y="6224740"/>
            <a:ext cx="413029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Fig: The structure of an evolution program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659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89560" y="207933"/>
            <a:ext cx="845820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AU" sz="2400" dirty="0"/>
              <a:t>Fallacy in the Selection Procedure: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b="1" u="sng"/>
              <a:t>Selection</a:t>
            </a:r>
          </a:p>
        </p:txBody>
      </p:sp>
      <p:pic>
        <p:nvPicPr>
          <p:cNvPr id="30724" name="Picture 4" descr="Fig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5"/>
          <a:stretch>
            <a:fillRect/>
          </a:stretch>
        </p:blipFill>
        <p:spPr bwMode="auto">
          <a:xfrm>
            <a:off x="457200" y="1600200"/>
            <a:ext cx="8001000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30480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4457700" y="1250156"/>
            <a:ext cx="3505200" cy="2209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16338"/>
            <a:ext cx="68421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3527425" y="3992563"/>
            <a:ext cx="19812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4560218"/>
            <a:ext cx="7848600" cy="115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0722" y="5890082"/>
            <a:ext cx="7894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First Case :     p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=(7/28), p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=(6/28), p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(5/28), 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1034" y="6286471"/>
            <a:ext cx="7894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Second Case  : p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=(7/30),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=(20/30)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(2/30), …</a:t>
            </a:r>
          </a:p>
        </p:txBody>
      </p:sp>
    </p:spTree>
    <p:extLst>
      <p:ext uri="{BB962C8B-B14F-4D97-AF65-F5344CB8AC3E}">
        <p14:creationId xmlns:p14="http://schemas.microsoft.com/office/powerpoint/2010/main" val="3949736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 animBg="1"/>
      <p:bldP spid="563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6372"/>
            <a:ext cx="8229600" cy="636588"/>
          </a:xfrm>
          <a:solidFill>
            <a:schemeClr val="bg1"/>
          </a:solidFill>
        </p:spPr>
        <p:txBody>
          <a:bodyPr anchor="b">
            <a:noAutofit/>
          </a:bodyPr>
          <a:lstStyle/>
          <a:p>
            <a:pPr eaLnBrk="1" hangingPunct="1"/>
            <a:r>
              <a:rPr lang="en-AU" sz="2800" dirty="0"/>
              <a:t>Simulation and Results</a:t>
            </a:r>
            <a:r>
              <a:rPr lang="en-AU" sz="4400" dirty="0"/>
              <a:t>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106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u="sng" dirty="0"/>
              <a:t>A number of categories of problems has been tested – we used:</a:t>
            </a:r>
          </a:p>
          <a:p>
            <a:pPr eaLnBrk="1" hangingPunct="1">
              <a:spcBef>
                <a:spcPct val="50000"/>
              </a:spcBef>
            </a:pPr>
            <a:r>
              <a:rPr lang="en-AU" u="sng" dirty="0"/>
              <a:t>(</a:t>
            </a:r>
            <a:r>
              <a:rPr lang="en-AU" dirty="0"/>
              <a:t>1) GA benchmarks equation, (2) PSP benchmark sequences, and (3) PDB sequences [3]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6" t="33333" r="17969" b="17708"/>
          <a:stretch>
            <a:fillRect/>
          </a:stretch>
        </p:blipFill>
        <p:spPr bwMode="auto">
          <a:xfrm>
            <a:off x="914400" y="2048952"/>
            <a:ext cx="7534072" cy="384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547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23958" r="17188" b="50000"/>
          <a:stretch>
            <a:fillRect/>
          </a:stretch>
        </p:blipFill>
        <p:spPr bwMode="auto">
          <a:xfrm>
            <a:off x="655320" y="609600"/>
            <a:ext cx="7772400" cy="234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5364163" y="0"/>
            <a:ext cx="3703637" cy="40481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 eaLnBrk="1" hangingPunct="1"/>
            <a:r>
              <a:rPr lang="en-AU" sz="1800"/>
              <a:t>Continue…Simulation and Results</a:t>
            </a:r>
            <a:r>
              <a:rPr lang="en-AU" sz="2600"/>
              <a:t> 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3429000"/>
            <a:ext cx="8155305" cy="275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068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t="40625" r="27344" b="31250"/>
          <a:stretch>
            <a:fillRect/>
          </a:stretch>
        </p:blipFill>
        <p:spPr bwMode="auto">
          <a:xfrm>
            <a:off x="1007553" y="533400"/>
            <a:ext cx="7205093" cy="226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t="20833" r="29688" b="50522"/>
          <a:stretch>
            <a:fillRect/>
          </a:stretch>
        </p:blipFill>
        <p:spPr bwMode="auto">
          <a:xfrm>
            <a:off x="930332" y="3657600"/>
            <a:ext cx="735953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152400" y="2971800"/>
            <a:ext cx="891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5" name="Rectangle 6"/>
          <p:cNvSpPr>
            <a:spLocks noGrp="1" noChangeArrowheads="1"/>
          </p:cNvSpPr>
          <p:nvPr>
            <p:ph type="title"/>
          </p:nvPr>
        </p:nvSpPr>
        <p:spPr>
          <a:xfrm>
            <a:off x="4381500" y="304800"/>
            <a:ext cx="4789488" cy="23495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 eaLnBrk="1" hangingPunct="1"/>
            <a:r>
              <a:rPr lang="en-AU" sz="1800"/>
              <a:t>Continue…Simulation and Results</a:t>
            </a:r>
            <a:r>
              <a:rPr lang="en-AU" sz="2600"/>
              <a:t> </a:t>
            </a:r>
          </a:p>
        </p:txBody>
      </p:sp>
      <p:sp>
        <p:nvSpPr>
          <p:cNvPr id="2" name="Oval 1"/>
          <p:cNvSpPr/>
          <p:nvPr/>
        </p:nvSpPr>
        <p:spPr>
          <a:xfrm>
            <a:off x="3200400" y="4343400"/>
            <a:ext cx="76200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2" t="10886" r="25963" b="10060"/>
          <a:stretch>
            <a:fillRect/>
          </a:stretch>
        </p:blipFill>
        <p:spPr bwMode="auto">
          <a:xfrm>
            <a:off x="1371600" y="-1786"/>
            <a:ext cx="6434138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162800" y="455414"/>
            <a:ext cx="642938" cy="5715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700" y="6531708"/>
            <a:ext cx="8496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M. T.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Hoque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et al., IEEE/ACM Transactions on Computational Biology and Bioinformatics (TCBB), 2011</a:t>
            </a:r>
          </a:p>
        </p:txBody>
      </p:sp>
    </p:spTree>
    <p:extLst>
      <p:ext uri="{BB962C8B-B14F-4D97-AF65-F5344CB8AC3E}">
        <p14:creationId xmlns:p14="http://schemas.microsoft.com/office/powerpoint/2010/main" val="256095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868C1-96E7-4CD9-B11F-3BEC0E2AE69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6" t="17447" r="26204" b="9619"/>
          <a:stretch>
            <a:fillRect/>
          </a:stretch>
        </p:blipFill>
        <p:spPr bwMode="auto">
          <a:xfrm>
            <a:off x="914400" y="106680"/>
            <a:ext cx="6934200" cy="660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7162800" y="457200"/>
            <a:ext cx="685800" cy="62277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6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21" y="304800"/>
            <a:ext cx="8229600" cy="838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Resampling using TRGA: </a:t>
            </a:r>
            <a:r>
              <a:rPr lang="en-US" sz="3600" dirty="0"/>
              <a:t>Test1 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9" y="1219200"/>
            <a:ext cx="9143999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967" y="4308931"/>
            <a:ext cx="9114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TRGA results compared to Rosetta by resampling Rosetta’s output</a:t>
            </a:r>
          </a:p>
          <a:p>
            <a:r>
              <a:rPr lang="en-US" dirty="0"/>
              <a:t> ‘RMSD Imp’ 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the RMSD improvement, and</a:t>
            </a:r>
          </a:p>
          <a:p>
            <a:r>
              <a:rPr lang="en-US" dirty="0"/>
              <a:t>  ‘TM Imp’    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TM-Score Improvement.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39240" y="5186094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average RMSD improvement was 9.5% and </a:t>
            </a:r>
          </a:p>
          <a:p>
            <a:r>
              <a:rPr lang="en-US" b="1" dirty="0"/>
              <a:t>the average TM-Score improvement was 17.36%.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86909" y="610091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s-ES" sz="1200" dirty="0" err="1">
                <a:latin typeface="Times New Roman" pitchFamily="18" charset="0"/>
                <a:cs typeface="Times New Roman" pitchFamily="18" charset="0"/>
              </a:rPr>
              <a:t>Higgs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1200" dirty="0" err="1">
                <a:latin typeface="Times New Roman" pitchFamily="18" charset="0"/>
                <a:cs typeface="Times New Roman" pitchFamily="18" charset="0"/>
              </a:rPr>
              <a:t>Bela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, Hoque et al (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s-ES" sz="1200" dirty="0" err="1">
                <a:latin typeface="Times New Roman" pitchFamily="18" charset="0"/>
                <a:cs typeface="Times New Roman" pitchFamily="18" charset="0"/>
              </a:rPr>
              <a:t>BiCoB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. Las Vegas, USA: 239-244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7018" y="6324600"/>
            <a:ext cx="47850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200" dirty="0" err="1">
                <a:latin typeface="Times New Roman" pitchFamily="18" charset="0"/>
                <a:cs typeface="Times New Roman" pitchFamily="18" charset="0"/>
              </a:rPr>
              <a:t>Higgs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1200" dirty="0" err="1">
                <a:latin typeface="Times New Roman" pitchFamily="18" charset="0"/>
                <a:cs typeface="Times New Roman" pitchFamily="18" charset="0"/>
              </a:rPr>
              <a:t>Bela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, Hoque et al (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), BIOINFORMATICS2012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2258" y="6550460"/>
            <a:ext cx="47850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200" dirty="0" err="1">
                <a:latin typeface="Times New Roman" pitchFamily="18" charset="0"/>
                <a:cs typeface="Times New Roman" pitchFamily="18" charset="0"/>
              </a:rPr>
              <a:t>Higgs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1200" dirty="0" err="1">
                <a:latin typeface="Times New Roman" pitchFamily="18" charset="0"/>
                <a:cs typeface="Times New Roman" pitchFamily="18" charset="0"/>
              </a:rPr>
              <a:t>Bela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, Hoque et al (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), IEEE CEC 2012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58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09" y="381000"/>
            <a:ext cx="8229600" cy="83820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Resampling using TRGA: </a:t>
            </a:r>
            <a:r>
              <a:rPr lang="en-US" sz="3600" dirty="0"/>
              <a:t>Test2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818" y="4876800"/>
            <a:ext cx="911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TRGA Results compared to I-TASSER by resampling I-TASSER’s output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5523131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average RMSD improvement is 6.64% </a:t>
            </a:r>
          </a:p>
          <a:p>
            <a:r>
              <a:rPr lang="en-US" b="1" dirty="0"/>
              <a:t>and the average TM-Score improvement is 3.49%.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26" y="1371600"/>
            <a:ext cx="91440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78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78" y="457200"/>
            <a:ext cx="9144000" cy="676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Outline of the Developed Genetic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339" y="1870248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Schema th</a:t>
            </a:r>
            <a:r>
              <a:rPr lang="en-US" sz="2400" baseline="30000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based Theoretical Extension of GA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339" y="271068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Optimal CCF based Twin-Removal GA (TRGA)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539" y="3544416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Cache-Memory based Fast-Navigating GA (FNGA)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539" y="431088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Mixed-Mode Combination(FNGA, TRGA) =&gt; KGA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104" y="499668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KGA =&gt; Parametric KGA (k, p)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029489" y="2331913"/>
            <a:ext cx="266700" cy="38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048539" y="3167881"/>
            <a:ext cx="266700" cy="38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056822" y="4006081"/>
            <a:ext cx="266700" cy="38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048539" y="4709526"/>
            <a:ext cx="266700" cy="38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1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3365" y="1143000"/>
            <a:ext cx="7373937" cy="4572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AU" sz="2000" dirty="0"/>
              <a:t>Associated memory based fast converging GA</a:t>
            </a:r>
          </a:p>
        </p:txBody>
      </p:sp>
      <p:graphicFrame>
        <p:nvGraphicFramePr>
          <p:cNvPr id="54276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61348824"/>
              </p:ext>
            </p:extLst>
          </p:nvPr>
        </p:nvGraphicFramePr>
        <p:xfrm>
          <a:off x="121548" y="1913801"/>
          <a:ext cx="4724400" cy="407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0" name="Visio" r:id="rId4" imgW="3449643" imgH="2977071" progId="Visio.Drawing.11">
                  <p:embed/>
                </p:oleObj>
              </mc:Choice>
              <mc:Fallback>
                <p:oleObj name="Visio" r:id="rId4" imgW="3449643" imgH="29770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48" y="1913801"/>
                        <a:ext cx="4724400" cy="407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5575852" y="1750288"/>
            <a:ext cx="0" cy="42386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278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3222868"/>
              </p:ext>
            </p:extLst>
          </p:nvPr>
        </p:nvGraphicFramePr>
        <p:xfrm>
          <a:off x="5681317" y="2133600"/>
          <a:ext cx="3365499" cy="304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1" name="Visio" r:id="rId6" imgW="2444912" imgH="2215325" progId="Visio.Drawing.11">
                  <p:embed/>
                </p:oleObj>
              </mc:Choice>
              <mc:Fallback>
                <p:oleObj name="Visio" r:id="rId6" imgW="2444912" imgH="22153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317" y="2133600"/>
                        <a:ext cx="3365499" cy="3048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152398" y="6479977"/>
            <a:ext cx="89915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M. T.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Hoque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 “Genetic Algorithms based Improved Sampling ,” under preparation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, 2014</a:t>
            </a:r>
            <a:endParaRPr lang="en-A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80" name="Text Box 7"/>
          <p:cNvSpPr txBox="1">
            <a:spLocks noChangeArrowheads="1"/>
          </p:cNvSpPr>
          <p:nvPr/>
        </p:nvSpPr>
        <p:spPr bwMode="auto">
          <a:xfrm>
            <a:off x="5681317" y="5341178"/>
            <a:ext cx="327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AU" dirty="0"/>
              <a:t>Figure: </a:t>
            </a:r>
            <a:r>
              <a:rPr lang="en-AU" sz="1400" dirty="0"/>
              <a:t>Crossover Operation in FN-GA (FNGA).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5320" y="228600"/>
            <a:ext cx="80772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Development of FNGA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387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229600" cy="59131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/>
            <a:r>
              <a:rPr lang="en-US" sz="4000" dirty="0"/>
              <a:t>… Solution by Searching using EPs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106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In general, any abstract task to be accomplished can be thought of as solving a problem, which, in turn, can be perceived as a search through a space of potential solutions.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Since we are (usually) after "the best" solution, we can view this task as an optimization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For small spaces, classical </a:t>
            </a: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exhaustive methods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usually suffice; for larger spaces special artificial intelligence techniques need to be employed.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(GAs) are among such EPs techniques; they are stochastic algorithms whose search methods model some natural phenomena.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Hill-climbing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Annealing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also members of 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some context, assume, the search space is a set of binary strings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length 30. The objective function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maximized is given as: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=|11· one(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- 150|,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function one(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returns the number of 1s in the string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24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680" y="39469"/>
            <a:ext cx="807720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FNGA versus SawToothGA (STGA)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" y="1381722"/>
            <a:ext cx="4208145" cy="260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544" y="1381722"/>
            <a:ext cx="4278327" cy="242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2" y="4199837"/>
            <a:ext cx="4412372" cy="265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535" y="4192048"/>
            <a:ext cx="4133065" cy="2665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9575" y="609600"/>
            <a:ext cx="8277225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Total of 17 bench mark mathematical equations: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Unimodal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(1 to5), Multimodal (6 to12) and Non-linear Square Test functions (13 to 17)</a:t>
            </a:r>
          </a:p>
        </p:txBody>
      </p:sp>
    </p:spTree>
    <p:extLst>
      <p:ext uri="{BB962C8B-B14F-4D97-AF65-F5344CB8AC3E}">
        <p14:creationId xmlns:p14="http://schemas.microsoft.com/office/powerpoint/2010/main" val="1062979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13" y="0"/>
            <a:ext cx="8229600" cy="609600"/>
          </a:xfrm>
          <a:solidFill>
            <a:schemeClr val="bg1"/>
          </a:solidFill>
        </p:spPr>
        <p:txBody>
          <a:bodyPr anchor="ctr">
            <a:noAutofit/>
          </a:bodyPr>
          <a:lstStyle/>
          <a:p>
            <a:pPr algn="ctr"/>
            <a:r>
              <a:rPr lang="en-US" sz="3600" dirty="0"/>
              <a:t>Development of KGA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89354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KGA = FNGA + TRGA (mixed mode combination)</a:t>
            </a:r>
          </a:p>
          <a:p>
            <a:pPr marL="342900" indent="-342900">
              <a:buAutoNum type="arabicPeriod"/>
            </a:pPr>
            <a:r>
              <a:rPr lang="en-US" dirty="0"/>
              <a:t>KGA =&gt; Parametric KGA 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)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7" t="6250" r="18594" b="5208"/>
          <a:stretch>
            <a:fillRect/>
          </a:stretch>
        </p:blipFill>
        <p:spPr bwMode="auto">
          <a:xfrm>
            <a:off x="1143000" y="1435685"/>
            <a:ext cx="6096000" cy="488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00200" y="3200400"/>
            <a:ext cx="5638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3733800"/>
            <a:ext cx="5638800" cy="2057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32156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FNGA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127760" y="3280172"/>
            <a:ext cx="3048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0040" y="44084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TRGA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219200" y="4472940"/>
            <a:ext cx="304800" cy="18466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0148" y="635870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KGA outperformed all the math equations and benchmark sequences</a:t>
            </a:r>
          </a:p>
        </p:txBody>
      </p:sp>
    </p:spTree>
    <p:extLst>
      <p:ext uri="{BB962C8B-B14F-4D97-AF65-F5344CB8AC3E}">
        <p14:creationId xmlns:p14="http://schemas.microsoft.com/office/powerpoint/2010/main" val="2908637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613650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does KGA 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KGA = FNGA + TRGA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366762" cy="4087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279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147" y="361704"/>
            <a:ext cx="8229600" cy="70408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KGA versus YGA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147" y="1065792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KGA versus YGA in real </a:t>
            </a:r>
            <a:r>
              <a:rPr lang="en-US" sz="2000" b="1" i="1" dirty="0" err="1"/>
              <a:t>ab</a:t>
            </a:r>
            <a:r>
              <a:rPr lang="en-US" sz="2000" b="1" i="1" dirty="0"/>
              <a:t> initio </a:t>
            </a:r>
            <a:r>
              <a:rPr lang="en-US" sz="2000" b="1" dirty="0"/>
              <a:t>Protein Structure Prediction test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575000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KGA versus YGA, in getting lower energy minimum. PDB ID: 1b72, 49 residues long.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52" y="1465902"/>
            <a:ext cx="5863433" cy="41820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itchFamily="18" charset="0"/>
                <a:cs typeface="Times New Roman" pitchFamily="18" charset="0"/>
              </a:rPr>
              <a:t>Ref (YGA):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Faraggi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Y. Yang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et 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Structure, Cell, Volume 17, Issue 11, 1515-1527, Nov 2009 </a:t>
            </a:r>
          </a:p>
        </p:txBody>
      </p:sp>
    </p:spTree>
    <p:extLst>
      <p:ext uri="{BB962C8B-B14F-4D97-AF65-F5344CB8AC3E}">
        <p14:creationId xmlns:p14="http://schemas.microsoft.com/office/powerpoint/2010/main" val="4108513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9976"/>
            <a:ext cx="6867525" cy="51799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920" y="6240909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Figure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KGA versus YGA, in getting lower energy minimum.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" y="467895"/>
            <a:ext cx="309571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PDB ID: 2reb, 60 residues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15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387" y="304800"/>
            <a:ext cx="8229600" cy="62788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4000" dirty="0"/>
              <a:t>Sampling Diversity based Comparisons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745" y="5029200"/>
            <a:ext cx="8595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Comparing KGA versus YGA for sampling diversity which is based on generation versus  new structure cluster at least of 2.5 A apart. 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" y="1691640"/>
            <a:ext cx="3052375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5687" y="37167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(a)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04" y="1691640"/>
            <a:ext cx="2887176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51287" y="3745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(b)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1640"/>
            <a:ext cx="3010976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91400" y="3745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(c)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666" y="4114800"/>
            <a:ext cx="8076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PDB ID: Length (a) 1b72: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49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(b) 2reb: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(c) 1af7: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72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985" y="5913120"/>
            <a:ext cx="814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 By the way, Parallel implementation is easy for GA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47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91512" cy="6858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3200" dirty="0"/>
              <a:t>Multi-Objective Optimization for Lattice Protein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179684"/>
              </p:ext>
            </p:extLst>
          </p:nvPr>
        </p:nvGraphicFramePr>
        <p:xfrm>
          <a:off x="822325" y="1219200"/>
          <a:ext cx="2895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8" name="Equation" r:id="rId4" imgW="1346040" imgH="203040" progId="Equation.3">
                  <p:embed/>
                </p:oleObj>
              </mc:Choice>
              <mc:Fallback>
                <p:oleObj name="Equation" r:id="rId4" imgW="134604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219200"/>
                        <a:ext cx="28956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9600" y="1219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where, F= fitness, VF= virtual fitness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20939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20939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20939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0939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95288" y="1828800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For changing weight of α and β alternatively, we use the following oscillating function,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779838" y="2273300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cs typeface="Arial" pitchFamily="34" charset="0"/>
              </a:rPr>
              <a:t>where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236318"/>
              </p:ext>
            </p:extLst>
          </p:nvPr>
        </p:nvGraphicFramePr>
        <p:xfrm>
          <a:off x="4656138" y="2189162"/>
          <a:ext cx="13684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9" name="Equation" r:id="rId6" imgW="583920" imgH="228600" progId="Equation.3">
                  <p:embed/>
                </p:oleObj>
              </mc:Choice>
              <mc:Fallback>
                <p:oleObj name="Equation" r:id="rId6" imgW="58392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2189162"/>
                        <a:ext cx="13684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895975" y="2260600"/>
            <a:ext cx="2881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cs typeface="Arial" pitchFamily="34" charset="0"/>
              </a:rPr>
              <a:t>,  </a:t>
            </a:r>
            <a:r>
              <a:rPr kumimoji="0" lang="en-A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cs typeface="Arial" pitchFamily="34" charset="0"/>
              </a:rPr>
              <a:t>t = number of generation.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68313" y="5530850"/>
            <a:ext cx="3884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assignment of α and β are as</a:t>
            </a:r>
            <a:r>
              <a:rPr kumimoji="0" lang="en-A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kumimoji="0" lang="en-A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18367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509106"/>
              </p:ext>
            </p:extLst>
          </p:nvPr>
        </p:nvGraphicFramePr>
        <p:xfrm>
          <a:off x="4859338" y="5048250"/>
          <a:ext cx="3671887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60" name="Equation" r:id="rId8" imgW="2323800" imgH="888840" progId="Equation.3">
                  <p:embed/>
                </p:oleObj>
              </mc:Choice>
              <mc:Fallback>
                <p:oleObj name="Equation" r:id="rId8" imgW="2323800" imgH="8888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048250"/>
                        <a:ext cx="3671887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0" y="20939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19605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0" y="21129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427538" y="50260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050450"/>
              </p:ext>
            </p:extLst>
          </p:nvPr>
        </p:nvGraphicFramePr>
        <p:xfrm>
          <a:off x="138121" y="2273300"/>
          <a:ext cx="362647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61" name="Equation" r:id="rId10" imgW="1726920" imgH="228600" progId="Equation.3">
                  <p:embed/>
                </p:oleObj>
              </mc:Choice>
              <mc:Fallback>
                <p:oleObj name="Equation" r:id="rId10" imgW="172692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21" y="2273300"/>
                        <a:ext cx="3626477" cy="477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-6350" y="21034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9180" name="Picture 2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" y="2957905"/>
            <a:ext cx="3779838" cy="221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5875337" y="4022408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cs typeface="Arial" pitchFamily="34" charset="0"/>
              </a:rPr>
              <a:t>    = 0.004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539752"/>
              </p:ext>
            </p:extLst>
          </p:nvPr>
        </p:nvGraphicFramePr>
        <p:xfrm>
          <a:off x="5860732" y="3942239"/>
          <a:ext cx="447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62" name="Equation" r:id="rId13" imgW="190440" imgH="228600" progId="Equation.3">
                  <p:embed/>
                </p:oleObj>
              </mc:Choice>
              <mc:Fallback>
                <p:oleObj name="Equation" r:id="rId13" imgW="19044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0732" y="3942239"/>
                        <a:ext cx="44767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685515"/>
              </p:ext>
            </p:extLst>
          </p:nvPr>
        </p:nvGraphicFramePr>
        <p:xfrm>
          <a:off x="5798186" y="3535840"/>
          <a:ext cx="652144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63" name="Equation" r:id="rId15" imgW="190440" imgH="190440" progId="Equation.3">
                  <p:embed/>
                </p:oleObj>
              </mc:Choice>
              <mc:Fallback>
                <p:oleObj name="Equation" r:id="rId15" imgW="190440" imgH="1904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8186" y="3535840"/>
                        <a:ext cx="652144" cy="458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4095750" y="3177186"/>
            <a:ext cx="3600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 typical value,  A=30,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6091237" y="3598548"/>
            <a:ext cx="1152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= 0.05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86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lum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3" t="31950" r="42603" b="43007"/>
          <a:stretch>
            <a:fillRect/>
          </a:stretch>
        </p:blipFill>
        <p:spPr bwMode="auto">
          <a:xfrm>
            <a:off x="519113" y="1844675"/>
            <a:ext cx="2447925" cy="12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>
            <a:lum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38" t="34576" r="19795" b="31999"/>
          <a:stretch>
            <a:fillRect/>
          </a:stretch>
        </p:blipFill>
        <p:spPr bwMode="auto">
          <a:xfrm>
            <a:off x="3182938" y="1771650"/>
            <a:ext cx="1728787" cy="16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5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2" t="31679" r="61169" b="43681"/>
          <a:stretch>
            <a:fillRect/>
          </a:stretch>
        </p:blipFill>
        <p:spPr bwMode="auto">
          <a:xfrm>
            <a:off x="5199063" y="1700213"/>
            <a:ext cx="1584325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6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7" t="41605" r="18756" b="30608"/>
          <a:stretch>
            <a:fillRect/>
          </a:stretch>
        </p:blipFill>
        <p:spPr bwMode="auto">
          <a:xfrm>
            <a:off x="519113" y="4508500"/>
            <a:ext cx="2376487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7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2" t="61107" r="43332" b="20186"/>
          <a:stretch>
            <a:fillRect/>
          </a:stretch>
        </p:blipFill>
        <p:spPr bwMode="auto">
          <a:xfrm>
            <a:off x="3182938" y="4579938"/>
            <a:ext cx="1439862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8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22" t="33269" r="18752" b="30608"/>
          <a:stretch>
            <a:fillRect/>
          </a:stretch>
        </p:blipFill>
        <p:spPr bwMode="auto">
          <a:xfrm>
            <a:off x="5199063" y="4508500"/>
            <a:ext cx="1584325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128963" y="3481388"/>
            <a:ext cx="116998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128963" y="3481388"/>
            <a:ext cx="8556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128963" y="3481388"/>
            <a:ext cx="860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128963" y="3481388"/>
            <a:ext cx="116998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128963" y="3481388"/>
            <a:ext cx="8556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3128963" y="3481388"/>
            <a:ext cx="860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0190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67694"/>
              </p:ext>
            </p:extLst>
          </p:nvPr>
        </p:nvGraphicFramePr>
        <p:xfrm>
          <a:off x="395288" y="1295400"/>
          <a:ext cx="6624637" cy="4826001"/>
        </p:xfrm>
        <a:graphic>
          <a:graphicData uri="http://schemas.openxmlformats.org/drawingml/2006/table">
            <a:tbl>
              <a:tblPr/>
              <a:tblGrid>
                <a:gridCol w="268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pitchFamily="34" charset="0"/>
                        </a:rPr>
                        <a:t>Generation/TF/F =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pitchFamily="34" charset="0"/>
                        </a:rPr>
                        <a:t>                  1/-23/-15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pitchFamily="34" charset="0"/>
                        </a:rPr>
                        <a:t>16/-33/-20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pitchFamily="34" charset="0"/>
                        </a:rPr>
                        <a:t>554/-49/-33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pitchFamily="34" charset="0"/>
                        </a:rPr>
                        <a:t>586/-404/-26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pitchFamily="34" charset="0"/>
                        </a:rPr>
                        <a:t>3249/-54/-38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pitchFamily="34" charset="0"/>
                        </a:rPr>
                        <a:t>5551 / -500/-32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0204" name="Picture 28"/>
          <p:cNvPicPr>
            <a:picLocks noChangeAspect="1" noChangeArrowheads="1"/>
          </p:cNvPicPr>
          <p:nvPr/>
        </p:nvPicPr>
        <p:blipFill>
          <a:blip r:embed="rId9">
            <a:lum contras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7" t="47302" r="43678" b="27699"/>
          <a:stretch>
            <a:fillRect/>
          </a:stretch>
        </p:blipFill>
        <p:spPr bwMode="auto">
          <a:xfrm>
            <a:off x="7380288" y="4235450"/>
            <a:ext cx="15113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7308850" y="3803650"/>
            <a:ext cx="1584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Final Output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>
            <a:off x="6761163" y="5140325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235825" y="5819775"/>
            <a:ext cx="165735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Generation / F= 5646 / -42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1042988" y="3384550"/>
            <a:ext cx="1728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Arial" pitchFamily="34" charset="0"/>
                <a:cs typeface="Arial" pitchFamily="34" charset="0"/>
              </a:rPr>
              <a:t>Initial random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5867400" y="4608513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>
                <a:ln>
                  <a:noFill/>
                </a:ln>
                <a:solidFill>
                  <a:srgbClr val="FF3300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</a:t>
            </a:r>
            <a:r>
              <a:rPr kumimoji="0" lang="en-AU" sz="1800" b="1" i="0" u="none" strike="noStrike" cap="none" normalizeH="0" baseline="0">
                <a:ln>
                  <a:noFill/>
                </a:ln>
                <a:solidFill>
                  <a:srgbClr val="FF3300"/>
                </a:solidFill>
                <a:effectLst/>
                <a:latin typeface="Arial" pitchFamily="34" charset="0"/>
                <a:cs typeface="Arial" pitchFamily="34" charset="0"/>
              </a:rPr>
              <a:t> &lt; </a:t>
            </a:r>
            <a:r>
              <a:rPr kumimoji="0" lang="en-AU" sz="1800" b="1" i="0" u="none" strike="noStrike" cap="none" normalizeH="0" baseline="0">
                <a:ln>
                  <a:noFill/>
                </a:ln>
                <a:solidFill>
                  <a:srgbClr val="FF3300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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3635375" y="3529013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</a:t>
            </a:r>
            <a:r>
              <a:rPr kumimoji="0" lang="en-AU" sz="18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</a:rPr>
              <a:t> &gt; </a:t>
            </a:r>
            <a:r>
              <a:rPr kumimoji="0" lang="en-AU" sz="18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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5580063" y="3529013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</a:t>
            </a:r>
            <a:r>
              <a:rPr kumimoji="0" lang="en-AU" sz="18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</a:rPr>
              <a:t> &gt; </a:t>
            </a:r>
            <a:r>
              <a:rPr kumimoji="0" lang="en-AU" sz="18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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1042988" y="5616575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>
                <a:ln>
                  <a:noFill/>
                </a:ln>
                <a:solidFill>
                  <a:srgbClr val="FF3300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</a:t>
            </a:r>
            <a:r>
              <a:rPr kumimoji="0" lang="en-AU" sz="1800" b="1" i="0" u="none" strike="noStrike" cap="none" normalizeH="0" baseline="0">
                <a:ln>
                  <a:noFill/>
                </a:ln>
                <a:solidFill>
                  <a:srgbClr val="FF3300"/>
                </a:solidFill>
                <a:effectLst/>
                <a:latin typeface="Arial" pitchFamily="34" charset="0"/>
                <a:cs typeface="Arial" pitchFamily="34" charset="0"/>
              </a:rPr>
              <a:t> &lt; </a:t>
            </a:r>
            <a:r>
              <a:rPr kumimoji="0" lang="en-AU" sz="1800" b="1" i="0" u="none" strike="noStrike" cap="none" normalizeH="0" baseline="0">
                <a:ln>
                  <a:noFill/>
                </a:ln>
                <a:solidFill>
                  <a:srgbClr val="FF3300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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3132138" y="4537075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</a:t>
            </a:r>
            <a:r>
              <a:rPr kumimoji="0" lang="en-AU" sz="18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</a:rPr>
              <a:t> &gt; </a:t>
            </a:r>
            <a:r>
              <a:rPr kumimoji="0" lang="en-AU" sz="18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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91512" cy="6858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3200" dirty="0"/>
              <a:t>Multi-Objective Optimization for Lattice Protein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5600" y="6346825"/>
            <a:ext cx="230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 x ---------</a:t>
            </a:r>
          </a:p>
        </p:txBody>
      </p:sp>
    </p:spTree>
    <p:extLst>
      <p:ext uri="{BB962C8B-B14F-4D97-AF65-F5344CB8AC3E}">
        <p14:creationId xmlns:p14="http://schemas.microsoft.com/office/powerpoint/2010/main" val="267067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229600" cy="59131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/>
            <a:r>
              <a:rPr lang="en-US" sz="4000" dirty="0"/>
              <a:t>… Solution by Searching using EPs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3203"/>
          <a:stretch/>
        </p:blipFill>
        <p:spPr>
          <a:xfrm>
            <a:off x="609600" y="1066800"/>
            <a:ext cx="5590536" cy="4522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3930" y="5589716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The function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is linear and does not provide any challenge as an optimization task. We use it only to illustrate the ideas behind these three algorithms.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9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229600" cy="59131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/>
            <a:r>
              <a:rPr lang="en-US" sz="4000" dirty="0"/>
              <a:t>… Solution by Searching using EPs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6" y="912464"/>
            <a:ext cx="8973224" cy="23254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6816" y="3330512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Hillclimbing</a:t>
            </a:r>
            <a:r>
              <a:rPr lang="en-US" b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 Algorithm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One version of a simple (iterated)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hillclimbing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algorithm (MAX iterations) is given in next (see Figure) (steepest ascent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hillclimbing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41" y="4407552"/>
            <a:ext cx="8715359" cy="115314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53" y="5610282"/>
            <a:ext cx="8191963" cy="9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7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229600" cy="59131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/>
            <a:r>
              <a:rPr lang="en-US" sz="4000" dirty="0"/>
              <a:t>… Solution by Searching using EPs 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019556"/>
            <a:ext cx="5486400" cy="51054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62000" y="6324600"/>
            <a:ext cx="3621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Fig. :  A simple (iterated)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hillclimber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2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229600" cy="59131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/>
            <a:r>
              <a:rPr lang="en-US" sz="4000" dirty="0"/>
              <a:t>… Solution by Searching using EPs </a:t>
            </a:r>
          </a:p>
        </p:txBody>
      </p:sp>
      <p:sp>
        <p:nvSpPr>
          <p:cNvPr id="3" name="Rectangle 2"/>
          <p:cNvSpPr/>
          <p:nvPr/>
        </p:nvSpPr>
        <p:spPr>
          <a:xfrm>
            <a:off x="26772" y="914400"/>
            <a:ext cx="8888627" cy="562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interesting to note that the success or failure of the single iteration of the above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hillclimber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(i.e., return of the global or local optimum) is determined by the starting string (randomly selected). 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clear that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starting string has thirteen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less, the algorithm will always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terminate in the local optimum (failure). The reason is that a string with thirteen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returns a value 7 of the objective function, and any single-step improvement towards the global optimum, i.e., increase the number of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fourteen, decreases the value of the objective function to 4. 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other hand, any decrease of the number of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would increase the value of the function: a string with twelve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yields a value of 18, a string with eleven 1s yields a value of 29, etc. This would push the search in the “wrong” direction, towards the local maximum.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For problems with many local optima, the chances of hitting the global optimum (in a single iteration) are slim.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398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012"/>
            <a:ext cx="8229600" cy="59131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/>
            <a:r>
              <a:rPr lang="en-US" sz="4000" dirty="0"/>
              <a:t>… Solution by Searching using EPs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6324"/>
            <a:ext cx="89154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Simulated Annealing (SA)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 is a probabilistic </a:t>
            </a:r>
            <a:r>
              <a:rPr lang="en-US" dirty="0" err="1"/>
              <a:t>metaheuristic</a:t>
            </a:r>
            <a:r>
              <a:rPr lang="en-US" dirty="0"/>
              <a:t> for the </a:t>
            </a:r>
            <a:r>
              <a:rPr lang="en-US" b="1" i="1" dirty="0"/>
              <a:t>global</a:t>
            </a:r>
            <a:r>
              <a:rPr lang="en-US" dirty="0"/>
              <a:t> optimization problem of locating a good approximation to the global optimum of a given function in a large search space.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74" y="1684591"/>
            <a:ext cx="4987026" cy="4703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90500" y="6488668"/>
            <a:ext cx="25040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Fig. 3: Simulated Annealing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399903" y="2051173"/>
            <a:ext cx="3505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The key difference in SA is, it can accept relatively much worse solution depending on relatively higher temperature T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The temperature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is lowered in steps (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) &lt; T for all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). The algorithm terminates for some small value of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the (stop-criterion) checks whether the system is ‘frozen’, i.e., virtually no changes are accepted anymore.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26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6008</TotalTime>
  <Words>3066</Words>
  <Application>Microsoft Office PowerPoint</Application>
  <PresentationFormat>On-screen Show (4:3)</PresentationFormat>
  <Paragraphs>328</Paragraphs>
  <Slides>47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Cambria Math</vt:lpstr>
      <vt:lpstr>Constantia</vt:lpstr>
      <vt:lpstr>Times</vt:lpstr>
      <vt:lpstr>Times New Roman</vt:lpstr>
      <vt:lpstr>Wingdings</vt:lpstr>
      <vt:lpstr>Wingdings 2</vt:lpstr>
      <vt:lpstr>Flow</vt:lpstr>
      <vt:lpstr>Equation</vt:lpstr>
      <vt:lpstr>Visio</vt:lpstr>
      <vt:lpstr>Chapter 01: Evolution Programs  for  Sampling, Optimization and Searching</vt:lpstr>
      <vt:lpstr>Evolution Programs</vt:lpstr>
      <vt:lpstr>… General structure of EP</vt:lpstr>
      <vt:lpstr>… Solution by Searching using EPs </vt:lpstr>
      <vt:lpstr>… Solution by Searching using EPs </vt:lpstr>
      <vt:lpstr>… Solution by Searching using EPs </vt:lpstr>
      <vt:lpstr>… Solution by Searching using EPs </vt:lpstr>
      <vt:lpstr>… Solution by Searching using EPs </vt:lpstr>
      <vt:lpstr>… Solution by Searching using EPs </vt:lpstr>
      <vt:lpstr>… Solution by Searching using EPs </vt:lpstr>
      <vt:lpstr>… Solution by Searching using EPs </vt:lpstr>
      <vt:lpstr>Genetic Algorithm (Basic) </vt:lpstr>
      <vt:lpstr>PowerPoint Presentation</vt:lpstr>
      <vt:lpstr>Some of the Latest Heuristic Algorithms  </vt:lpstr>
      <vt:lpstr>Simplified PSP Challenge</vt:lpstr>
      <vt:lpstr>PowerPoint Presentation</vt:lpstr>
      <vt:lpstr>Outline of the presentation for GA</vt:lpstr>
      <vt:lpstr>Schema and Schema Theorem</vt:lpstr>
      <vt:lpstr>… Schema and Schema Theorem</vt:lpstr>
      <vt:lpstr>PowerPoint Presentation</vt:lpstr>
      <vt:lpstr>PowerPoint Presentation</vt:lpstr>
      <vt:lpstr>… Schema and Schema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Simulation and Results </vt:lpstr>
      <vt:lpstr>Continue…Simulation and Results </vt:lpstr>
      <vt:lpstr>Continue…Simulation and Results </vt:lpstr>
      <vt:lpstr>PowerPoint Presentation</vt:lpstr>
      <vt:lpstr>PowerPoint Presentation</vt:lpstr>
      <vt:lpstr>Resampling using TRGA: Test1 </vt:lpstr>
      <vt:lpstr>Resampling using TRGA: Test2</vt:lpstr>
      <vt:lpstr>Outline of the Developed Genetic Algorithm</vt:lpstr>
      <vt:lpstr>Associated memory based fast converging GA</vt:lpstr>
      <vt:lpstr>PowerPoint Presentation</vt:lpstr>
      <vt:lpstr>Development of KGA </vt:lpstr>
      <vt:lpstr>How does KGA work?</vt:lpstr>
      <vt:lpstr>KGA versus YGA</vt:lpstr>
      <vt:lpstr>PowerPoint Presentation</vt:lpstr>
      <vt:lpstr>Sampling Diversity based Comparisons</vt:lpstr>
      <vt:lpstr>Multi-Objective Optimization for Lattice Protein</vt:lpstr>
      <vt:lpstr>Multi-Objective Optimization for Lattice Protein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tamjid</dc:creator>
  <cp:lastModifiedBy>Md Tamjidul Hoque</cp:lastModifiedBy>
  <cp:revision>864</cp:revision>
  <cp:lastPrinted>2019-08-21T01:32:35Z</cp:lastPrinted>
  <dcterms:created xsi:type="dcterms:W3CDTF">2006-08-16T00:00:00Z</dcterms:created>
  <dcterms:modified xsi:type="dcterms:W3CDTF">2020-08-13T01:48:53Z</dcterms:modified>
</cp:coreProperties>
</file>