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59"/>
  </p:notesMasterIdLst>
  <p:handoutMasterIdLst>
    <p:handoutMasterId r:id="rId60"/>
  </p:handoutMasterIdLst>
  <p:sldIdLst>
    <p:sldId id="467" r:id="rId2"/>
    <p:sldId id="644" r:id="rId3"/>
    <p:sldId id="645" r:id="rId4"/>
    <p:sldId id="650" r:id="rId5"/>
    <p:sldId id="651" r:id="rId6"/>
    <p:sldId id="652" r:id="rId7"/>
    <p:sldId id="653" r:id="rId8"/>
    <p:sldId id="654" r:id="rId9"/>
    <p:sldId id="655" r:id="rId10"/>
    <p:sldId id="656" r:id="rId11"/>
    <p:sldId id="625" r:id="rId12"/>
    <p:sldId id="626" r:id="rId13"/>
    <p:sldId id="627" r:id="rId14"/>
    <p:sldId id="657" r:id="rId15"/>
    <p:sldId id="629" r:id="rId16"/>
    <p:sldId id="630" r:id="rId17"/>
    <p:sldId id="631" r:id="rId18"/>
    <p:sldId id="635" r:id="rId19"/>
    <p:sldId id="637" r:id="rId20"/>
    <p:sldId id="658" r:id="rId21"/>
    <p:sldId id="659" r:id="rId22"/>
    <p:sldId id="660" r:id="rId23"/>
    <p:sldId id="639" r:id="rId24"/>
    <p:sldId id="640" r:id="rId25"/>
    <p:sldId id="641" r:id="rId26"/>
    <p:sldId id="642" r:id="rId27"/>
    <p:sldId id="621" r:id="rId28"/>
    <p:sldId id="622" r:id="rId29"/>
    <p:sldId id="623" r:id="rId30"/>
    <p:sldId id="661" r:id="rId31"/>
    <p:sldId id="662" r:id="rId32"/>
    <p:sldId id="624" r:id="rId33"/>
    <p:sldId id="663" r:id="rId34"/>
    <p:sldId id="664" r:id="rId35"/>
    <p:sldId id="665" r:id="rId36"/>
    <p:sldId id="628" r:id="rId37"/>
    <p:sldId id="666" r:id="rId38"/>
    <p:sldId id="667" r:id="rId39"/>
    <p:sldId id="668" r:id="rId40"/>
    <p:sldId id="632" r:id="rId41"/>
    <p:sldId id="633" r:id="rId42"/>
    <p:sldId id="634" r:id="rId43"/>
    <p:sldId id="669" r:id="rId44"/>
    <p:sldId id="636" r:id="rId45"/>
    <p:sldId id="670" r:id="rId46"/>
    <p:sldId id="671" r:id="rId47"/>
    <p:sldId id="672" r:id="rId48"/>
    <p:sldId id="673" r:id="rId49"/>
    <p:sldId id="638" r:id="rId50"/>
    <p:sldId id="674" r:id="rId51"/>
    <p:sldId id="643" r:id="rId52"/>
    <p:sldId id="675" r:id="rId53"/>
    <p:sldId id="676" r:id="rId54"/>
    <p:sldId id="646" r:id="rId55"/>
    <p:sldId id="647" r:id="rId56"/>
    <p:sldId id="648" r:id="rId57"/>
    <p:sldId id="649" r:id="rId58"/>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9064E"/>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6" autoAdjust="0"/>
    <p:restoredTop sz="83010" autoAdjust="0"/>
  </p:normalViewPr>
  <p:slideViewPr>
    <p:cSldViewPr snapToObjects="1">
      <p:cViewPr varScale="1">
        <p:scale>
          <a:sx n="71" d="100"/>
          <a:sy n="71" d="100"/>
        </p:scale>
        <p:origin x="1746" y="6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7.wmf"/><Relationship Id="rId4"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5" Type="http://schemas.openxmlformats.org/officeDocument/2006/relationships/image" Target="../media/image137.wmf"/><Relationship Id="rId4" Type="http://schemas.openxmlformats.org/officeDocument/2006/relationships/image" Target="../media/image13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sz="quarter" idx="1"/>
          </p:nvPr>
        </p:nvSpPr>
        <p:spPr>
          <a:xfrm>
            <a:off x="3898101" y="1"/>
            <a:ext cx="2982119" cy="464820"/>
          </a:xfrm>
          <a:prstGeom prst="rect">
            <a:avLst/>
          </a:prstGeom>
        </p:spPr>
        <p:txBody>
          <a:bodyPr vert="horz" lIns="92435" tIns="46218" rIns="92435" bIns="46218" rtlCol="0"/>
          <a:lstStyle>
            <a:lvl1pPr algn="r">
              <a:defRPr sz="1300"/>
            </a:lvl1pPr>
          </a:lstStyle>
          <a:p>
            <a:fld id="{A27D5C4E-375C-0D45-BAC9-2C7D27476EBB}" type="datetimeFigureOut">
              <a:rPr lang="en-US" smtClean="0"/>
              <a:pPr/>
              <a:t>8/30/2020</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5" tIns="46218" rIns="92435" bIns="46218"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idx="1"/>
          </p:nvPr>
        </p:nvSpPr>
        <p:spPr>
          <a:xfrm>
            <a:off x="3898101" y="1"/>
            <a:ext cx="2982119" cy="464820"/>
          </a:xfrm>
          <a:prstGeom prst="rect">
            <a:avLst/>
          </a:prstGeom>
        </p:spPr>
        <p:txBody>
          <a:bodyPr vert="horz" lIns="92435" tIns="46218" rIns="92435" bIns="46218" rtlCol="0"/>
          <a:lstStyle>
            <a:lvl1pPr algn="r">
              <a:defRPr sz="1300"/>
            </a:lvl1pPr>
          </a:lstStyle>
          <a:p>
            <a:fld id="{EA472CC8-96E2-DA4F-AF59-3658B4DBAA3C}" type="datetimeFigureOut">
              <a:rPr lang="en-US" smtClean="0"/>
              <a:pPr/>
              <a:t>8/30/2020</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5" tIns="46218" rIns="92435" bIns="46218"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35" tIns="46218" rIns="92435" bIns="462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5" tIns="46218" rIns="92435" bIns="46218"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318451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261704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320792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303819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1228338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2350747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229932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3191709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a:t>
            </a:r>
            <a:r>
              <a:rPr lang="en-US" baseline="0" dirty="0"/>
              <a:t> of RSS(Beta), 0.5 MSE (Beta) is often used. </a:t>
            </a:r>
          </a:p>
          <a:p>
            <a:r>
              <a:rPr lang="en-US" baseline="0" dirty="0"/>
              <a:t>MSE =&gt; mean-squared-error.</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353838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420838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85127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857966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110207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3027368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663793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4005001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303552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138980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3522383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42433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33700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Reinforcement Learning</a:t>
            </a:r>
            <a:r>
              <a:rPr lang="en-US" dirty="0"/>
              <a:t>: Reinforcement learning is about taking suitable action to maximize reward in a situation to find the best possible behavior or path that should be taken.</a:t>
            </a:r>
          </a:p>
          <a:p>
            <a:endParaRPr lang="en-US" dirty="0"/>
          </a:p>
          <a:p>
            <a:endParaRPr lang="en-US" dirty="0"/>
          </a:p>
          <a:p>
            <a:r>
              <a:rPr lang="en-US" b="1" dirty="0"/>
              <a:t>Evolutionary Learning</a:t>
            </a:r>
            <a:r>
              <a:rPr lang="en-US" dirty="0"/>
              <a:t>: The Evolutionary Algorithm (EA) learning is a population-based metaheuristic optimization algorithm. An EA uses mechanisms inspired by biological evolution, such as reproduction, mutation, recombination, and selection and it is guided by some fitness functions to find a better solution.</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2653868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Fourier</a:t>
            </a:r>
            <a:r>
              <a:rPr lang="en-US" baseline="0" dirty="0"/>
              <a:t> analysis is basically an approximation of a function by the </a:t>
            </a:r>
            <a:r>
              <a:rPr lang="en-US" dirty="0"/>
              <a:t>sums of simpler trigonometric functions.</a:t>
            </a:r>
          </a:p>
          <a:p>
            <a:r>
              <a:rPr lang="en-US" dirty="0"/>
              <a:t>If a frequency of a signal</a:t>
            </a:r>
            <a:r>
              <a:rPr lang="en-US" baseline="0" dirty="0"/>
              <a:t> is f, its h</a:t>
            </a:r>
            <a:r>
              <a:rPr lang="en-US" dirty="0"/>
              <a:t>armonics will</a:t>
            </a:r>
            <a:r>
              <a:rPr lang="en-US" baseline="0" dirty="0"/>
              <a:t> be (integer multiple of the fundamental frequency, f) 2f, 3f, 4f, 5f,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30</a:t>
            </a:fld>
            <a:endParaRPr lang="en-US"/>
          </a:p>
        </p:txBody>
      </p:sp>
    </p:spTree>
    <p:extLst>
      <p:ext uri="{BB962C8B-B14F-4D97-AF65-F5344CB8AC3E}">
        <p14:creationId xmlns:p14="http://schemas.microsoft.com/office/powerpoint/2010/main" val="33181447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Bandwidth (in Electrical) =&gt; width of frequency band, measured in Hz</a:t>
            </a:r>
          </a:p>
          <a:p>
            <a:r>
              <a:rPr lang="en-US" dirty="0"/>
              <a:t>Bandwidth (in Computation) =&gt; information carrying capacity, in bits/sec</a:t>
            </a:r>
          </a:p>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31</a:t>
            </a:fld>
            <a:endParaRPr lang="en-US"/>
          </a:p>
        </p:txBody>
      </p:sp>
    </p:spTree>
    <p:extLst>
      <p:ext uri="{BB962C8B-B14F-4D97-AF65-F5344CB8AC3E}">
        <p14:creationId xmlns:p14="http://schemas.microsoft.com/office/powerpoint/2010/main" val="2829636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651284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33</a:t>
            </a:fld>
            <a:endParaRPr lang="en-US"/>
          </a:p>
        </p:txBody>
      </p:sp>
    </p:spTree>
    <p:extLst>
      <p:ext uri="{BB962C8B-B14F-4D97-AF65-F5344CB8AC3E}">
        <p14:creationId xmlns:p14="http://schemas.microsoft.com/office/powerpoint/2010/main" val="294984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34</a:t>
            </a:fld>
            <a:endParaRPr lang="en-US"/>
          </a:p>
        </p:txBody>
      </p:sp>
    </p:spTree>
    <p:extLst>
      <p:ext uri="{BB962C8B-B14F-4D97-AF65-F5344CB8AC3E}">
        <p14:creationId xmlns:p14="http://schemas.microsoft.com/office/powerpoint/2010/main" val="3313328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4104468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36</a:t>
            </a:fld>
            <a:endParaRPr lang="en-US"/>
          </a:p>
        </p:txBody>
      </p:sp>
    </p:spTree>
    <p:extLst>
      <p:ext uri="{BB962C8B-B14F-4D97-AF65-F5344CB8AC3E}">
        <p14:creationId xmlns:p14="http://schemas.microsoft.com/office/powerpoint/2010/main" val="321837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37</a:t>
            </a:fld>
            <a:endParaRPr lang="en-US"/>
          </a:p>
        </p:txBody>
      </p:sp>
    </p:spTree>
    <p:extLst>
      <p:ext uri="{BB962C8B-B14F-4D97-AF65-F5344CB8AC3E}">
        <p14:creationId xmlns:p14="http://schemas.microsoft.com/office/powerpoint/2010/main" val="3868608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38</a:t>
            </a:fld>
            <a:endParaRPr lang="en-US"/>
          </a:p>
        </p:txBody>
      </p:sp>
    </p:spTree>
    <p:extLst>
      <p:ext uri="{BB962C8B-B14F-4D97-AF65-F5344CB8AC3E}">
        <p14:creationId xmlns:p14="http://schemas.microsoft.com/office/powerpoint/2010/main" val="1535479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39</a:t>
            </a:fld>
            <a:endParaRPr lang="en-US"/>
          </a:p>
        </p:txBody>
      </p:sp>
    </p:spTree>
    <p:extLst>
      <p:ext uri="{BB962C8B-B14F-4D97-AF65-F5344CB8AC3E}">
        <p14:creationId xmlns:p14="http://schemas.microsoft.com/office/powerpoint/2010/main" val="2290778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174950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40</a:t>
            </a:fld>
            <a:endParaRPr lang="en-US"/>
          </a:p>
        </p:txBody>
      </p:sp>
    </p:spTree>
    <p:extLst>
      <p:ext uri="{BB962C8B-B14F-4D97-AF65-F5344CB8AC3E}">
        <p14:creationId xmlns:p14="http://schemas.microsoft.com/office/powerpoint/2010/main" val="13780795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ln (</a:t>
            </a:r>
            <a:r>
              <a:rPr lang="en-US" dirty="0" err="1"/>
              <a:t>lamda</a:t>
            </a:r>
            <a:r>
              <a:rPr lang="en-US" dirty="0"/>
              <a:t>) =- </a:t>
            </a:r>
            <a:r>
              <a:rPr lang="en-US" dirty="0" err="1"/>
              <a:t>bignum</a:t>
            </a:r>
            <a:r>
              <a:rPr lang="en-US" dirty="0"/>
              <a:t>, then </a:t>
            </a:r>
            <a:r>
              <a:rPr lang="en-US" dirty="0" err="1"/>
              <a:t>lamda</a:t>
            </a:r>
            <a:r>
              <a:rPr lang="en-US" baseline="0" dirty="0"/>
              <a:t> = e^(-</a:t>
            </a:r>
            <a:r>
              <a:rPr lang="en-US" baseline="0" dirty="0" err="1"/>
              <a:t>big_num</a:t>
            </a:r>
            <a:r>
              <a:rPr lang="en-US" baseline="0" dirty="0"/>
              <a:t>) =&gt; 0</a:t>
            </a:r>
          </a:p>
          <a:p>
            <a:r>
              <a:rPr lang="en-US" baseline="0" dirty="0"/>
              <a:t>If ln (</a:t>
            </a:r>
            <a:r>
              <a:rPr lang="en-US" baseline="0" dirty="0" err="1"/>
              <a:t>lamda</a:t>
            </a:r>
            <a:r>
              <a:rPr lang="en-US" baseline="0" dirty="0"/>
              <a:t>) = -18, then </a:t>
            </a:r>
            <a:r>
              <a:rPr lang="en-US" baseline="0" dirty="0" err="1"/>
              <a:t>lamda</a:t>
            </a:r>
            <a:r>
              <a:rPr lang="en-US" baseline="0" dirty="0"/>
              <a:t> = e^(-18) = 1.5230164146599837779531922145647e-8</a:t>
            </a:r>
          </a:p>
          <a:p>
            <a:r>
              <a:rPr lang="en-US" baseline="0" dirty="0"/>
              <a:t>If ln (</a:t>
            </a:r>
            <a:r>
              <a:rPr lang="en-US" baseline="0" dirty="0" err="1"/>
              <a:t>lamda</a:t>
            </a:r>
            <a:r>
              <a:rPr lang="en-US" baseline="0" dirty="0"/>
              <a:t>) = 0, then </a:t>
            </a:r>
            <a:r>
              <a:rPr lang="en-US" baseline="0" dirty="0" err="1"/>
              <a:t>lamda</a:t>
            </a:r>
            <a:r>
              <a:rPr lang="en-US" baseline="0" dirty="0"/>
              <a:t> = e^0 = 1</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41</a:t>
            </a:fld>
            <a:endParaRPr lang="en-US"/>
          </a:p>
        </p:txBody>
      </p:sp>
    </p:spTree>
    <p:extLst>
      <p:ext uri="{BB962C8B-B14F-4D97-AF65-F5344CB8AC3E}">
        <p14:creationId xmlns:p14="http://schemas.microsoft.com/office/powerpoint/2010/main" val="42385824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ln (</a:t>
            </a:r>
            <a:r>
              <a:rPr lang="en-US" dirty="0" err="1"/>
              <a:t>lamda</a:t>
            </a:r>
            <a:r>
              <a:rPr lang="en-US" dirty="0"/>
              <a:t>) =- </a:t>
            </a:r>
            <a:r>
              <a:rPr lang="en-US" dirty="0" err="1"/>
              <a:t>bignum</a:t>
            </a:r>
            <a:r>
              <a:rPr lang="en-US" dirty="0"/>
              <a:t>, then </a:t>
            </a:r>
            <a:r>
              <a:rPr lang="en-US" dirty="0" err="1"/>
              <a:t>lamda</a:t>
            </a:r>
            <a:r>
              <a:rPr lang="en-US" baseline="0" dirty="0"/>
              <a:t> = e^(-</a:t>
            </a:r>
            <a:r>
              <a:rPr lang="en-US" baseline="0" dirty="0" err="1"/>
              <a:t>big_num</a:t>
            </a:r>
            <a:r>
              <a:rPr lang="en-US" baseline="0" dirty="0"/>
              <a:t>) =&gt; 0</a:t>
            </a:r>
          </a:p>
          <a:p>
            <a:r>
              <a:rPr lang="en-US" baseline="0" dirty="0"/>
              <a:t>If ln (</a:t>
            </a:r>
            <a:r>
              <a:rPr lang="en-US" baseline="0" dirty="0" err="1"/>
              <a:t>lamda</a:t>
            </a:r>
            <a:r>
              <a:rPr lang="en-US" baseline="0" dirty="0"/>
              <a:t>) = -18, then </a:t>
            </a:r>
            <a:r>
              <a:rPr lang="en-US" baseline="0" dirty="0" err="1"/>
              <a:t>lamda</a:t>
            </a:r>
            <a:r>
              <a:rPr lang="en-US" baseline="0" dirty="0"/>
              <a:t> = e^(-18) = 1.5230164146599837779531922145647e-8</a:t>
            </a:r>
          </a:p>
          <a:p>
            <a:r>
              <a:rPr lang="en-US" baseline="0" dirty="0"/>
              <a:t>If ln (</a:t>
            </a:r>
            <a:r>
              <a:rPr lang="en-US" baseline="0" dirty="0" err="1"/>
              <a:t>lamda</a:t>
            </a:r>
            <a:r>
              <a:rPr lang="en-US" baseline="0" dirty="0"/>
              <a:t>) = 0, then </a:t>
            </a:r>
            <a:r>
              <a:rPr lang="en-US" baseline="0" dirty="0" err="1"/>
              <a:t>lamda</a:t>
            </a:r>
            <a:r>
              <a:rPr lang="en-US" baseline="0" dirty="0"/>
              <a:t> = e^0 = 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42</a:t>
            </a:fld>
            <a:endParaRPr lang="en-US"/>
          </a:p>
        </p:txBody>
      </p:sp>
    </p:spTree>
    <p:extLst>
      <p:ext uri="{BB962C8B-B14F-4D97-AF65-F5344CB8AC3E}">
        <p14:creationId xmlns:p14="http://schemas.microsoft.com/office/powerpoint/2010/main" val="65667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43</a:t>
            </a:fld>
            <a:endParaRPr lang="en-US"/>
          </a:p>
        </p:txBody>
      </p:sp>
    </p:spTree>
    <p:extLst>
      <p:ext uri="{BB962C8B-B14F-4D97-AF65-F5344CB8AC3E}">
        <p14:creationId xmlns:p14="http://schemas.microsoft.com/office/powerpoint/2010/main" val="1452959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44</a:t>
            </a:fld>
            <a:endParaRPr lang="en-US"/>
          </a:p>
        </p:txBody>
      </p:sp>
    </p:spTree>
    <p:extLst>
      <p:ext uri="{BB962C8B-B14F-4D97-AF65-F5344CB8AC3E}">
        <p14:creationId xmlns:p14="http://schemas.microsoft.com/office/powerpoint/2010/main" val="2295425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45</a:t>
            </a:fld>
            <a:endParaRPr lang="en-US"/>
          </a:p>
        </p:txBody>
      </p:sp>
    </p:spTree>
    <p:extLst>
      <p:ext uri="{BB962C8B-B14F-4D97-AF65-F5344CB8AC3E}">
        <p14:creationId xmlns:p14="http://schemas.microsoft.com/office/powerpoint/2010/main" val="3915846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46</a:t>
            </a:fld>
            <a:endParaRPr lang="en-US"/>
          </a:p>
        </p:txBody>
      </p:sp>
    </p:spTree>
    <p:extLst>
      <p:ext uri="{BB962C8B-B14F-4D97-AF65-F5344CB8AC3E}">
        <p14:creationId xmlns:p14="http://schemas.microsoft.com/office/powerpoint/2010/main" val="4254373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2288383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48</a:t>
            </a:fld>
            <a:endParaRPr lang="en-US"/>
          </a:p>
        </p:txBody>
      </p:sp>
    </p:spTree>
    <p:extLst>
      <p:ext uri="{BB962C8B-B14F-4D97-AF65-F5344CB8AC3E}">
        <p14:creationId xmlns:p14="http://schemas.microsoft.com/office/powerpoint/2010/main" val="3979406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49</a:t>
            </a:fld>
            <a:endParaRPr lang="en-US"/>
          </a:p>
        </p:txBody>
      </p:sp>
    </p:spTree>
    <p:extLst>
      <p:ext uri="{BB962C8B-B14F-4D97-AF65-F5344CB8AC3E}">
        <p14:creationId xmlns:p14="http://schemas.microsoft.com/office/powerpoint/2010/main" val="68861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39640288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t>
            </a:r>
            <a:r>
              <a:rPr lang="en-US" dirty="0" err="1"/>
              <a:t>Scikit-Learn’s</a:t>
            </a:r>
            <a:r>
              <a:rPr lang="en-US" dirty="0"/>
              <a:t> </a:t>
            </a:r>
            <a:r>
              <a:rPr lang="en-US" b="1" dirty="0" err="1">
                <a:solidFill>
                  <a:srgbClr val="040850"/>
                </a:solidFill>
              </a:rPr>
              <a:t>PolynomialFeatures</a:t>
            </a:r>
            <a:r>
              <a:rPr lang="en-US" dirty="0"/>
              <a:t> class to transform our training data, adding the square of each feature in the training set as a new feature.</a:t>
            </a:r>
          </a:p>
        </p:txBody>
      </p:sp>
      <p:sp>
        <p:nvSpPr>
          <p:cNvPr id="4" name="Slide Number Placeholder 3"/>
          <p:cNvSpPr>
            <a:spLocks noGrp="1"/>
          </p:cNvSpPr>
          <p:nvPr>
            <p:ph type="sldNum" sz="quarter" idx="10"/>
          </p:nvPr>
        </p:nvSpPr>
        <p:spPr/>
        <p:txBody>
          <a:bodyPr/>
          <a:lstStyle/>
          <a:p>
            <a:fld id="{717347E0-AEBB-E840-BDD8-2436C83FF7EF}" type="slidenum">
              <a:rPr lang="en-US" smtClean="0"/>
              <a:pPr/>
              <a:t>50</a:t>
            </a:fld>
            <a:endParaRPr lang="en-US"/>
          </a:p>
        </p:txBody>
      </p:sp>
    </p:spTree>
    <p:extLst>
      <p:ext uri="{BB962C8B-B14F-4D97-AF65-F5344CB8AC3E}">
        <p14:creationId xmlns:p14="http://schemas.microsoft.com/office/powerpoint/2010/main" val="462556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37526">
              <a:defRPr/>
            </a:pPr>
            <a:r>
              <a:rPr lang="en-US" dirty="0"/>
              <a:t>You can save this newly formed X in</a:t>
            </a:r>
            <a:r>
              <a:rPr lang="en-US" baseline="0" dirty="0"/>
              <a:t> a file </a:t>
            </a:r>
            <a:r>
              <a:rPr lang="en-US" baseline="0" dirty="0" err="1"/>
              <a:t>myNewX</a:t>
            </a:r>
            <a:r>
              <a:rPr lang="en-US" baseline="0" dirty="0"/>
              <a:t> (</a:t>
            </a:r>
            <a:r>
              <a:rPr lang="en-US" dirty="0"/>
              <a:t>for example): Save </a:t>
            </a:r>
            <a:r>
              <a:rPr lang="en-US" dirty="0" err="1"/>
              <a:t>myNewX</a:t>
            </a:r>
            <a:r>
              <a:rPr lang="en-US" dirty="0"/>
              <a:t> Z -ASCII</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51</a:t>
            </a:fld>
            <a:endParaRPr lang="en-US"/>
          </a:p>
        </p:txBody>
      </p:sp>
    </p:spTree>
    <p:extLst>
      <p:ext uri="{BB962C8B-B14F-4D97-AF65-F5344CB8AC3E}">
        <p14:creationId xmlns:p14="http://schemas.microsoft.com/office/powerpoint/2010/main" val="3693249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52</a:t>
            </a:fld>
            <a:endParaRPr lang="en-US"/>
          </a:p>
        </p:txBody>
      </p:sp>
    </p:spTree>
    <p:extLst>
      <p:ext uri="{BB962C8B-B14F-4D97-AF65-F5344CB8AC3E}">
        <p14:creationId xmlns:p14="http://schemas.microsoft.com/office/powerpoint/2010/main" val="1127799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53</a:t>
            </a:fld>
            <a:endParaRPr lang="en-US"/>
          </a:p>
        </p:txBody>
      </p:sp>
    </p:spTree>
    <p:extLst>
      <p:ext uri="{BB962C8B-B14F-4D97-AF65-F5344CB8AC3E}">
        <p14:creationId xmlns:p14="http://schemas.microsoft.com/office/powerpoint/2010/main" val="33199592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54</a:t>
            </a:fld>
            <a:endParaRPr lang="en-US"/>
          </a:p>
        </p:txBody>
      </p:sp>
    </p:spTree>
    <p:extLst>
      <p:ext uri="{BB962C8B-B14F-4D97-AF65-F5344CB8AC3E}">
        <p14:creationId xmlns:p14="http://schemas.microsoft.com/office/powerpoint/2010/main" val="21436101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55</a:t>
            </a:fld>
            <a:endParaRPr lang="en-US"/>
          </a:p>
        </p:txBody>
      </p:sp>
    </p:spTree>
    <p:extLst>
      <p:ext uri="{BB962C8B-B14F-4D97-AF65-F5344CB8AC3E}">
        <p14:creationId xmlns:p14="http://schemas.microsoft.com/office/powerpoint/2010/main" val="1796177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56</a:t>
            </a:fld>
            <a:endParaRPr lang="en-US"/>
          </a:p>
        </p:txBody>
      </p:sp>
    </p:spTree>
    <p:extLst>
      <p:ext uri="{BB962C8B-B14F-4D97-AF65-F5344CB8AC3E}">
        <p14:creationId xmlns:p14="http://schemas.microsoft.com/office/powerpoint/2010/main" val="18448047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57</a:t>
            </a:fld>
            <a:endParaRPr lang="en-US"/>
          </a:p>
        </p:txBody>
      </p:sp>
    </p:spTree>
    <p:extLst>
      <p:ext uri="{BB962C8B-B14F-4D97-AF65-F5344CB8AC3E}">
        <p14:creationId xmlns:p14="http://schemas.microsoft.com/office/powerpoint/2010/main" val="29147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44744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377378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302129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80750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8/30/2020</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8/30/2020</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8/30/2020</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8.tif"/><Relationship Id="rId5" Type="http://schemas.openxmlformats.org/officeDocument/2006/relationships/image" Target="../media/image19.wmf"/><Relationship Id="rId10" Type="http://schemas.openxmlformats.org/officeDocument/2006/relationships/image" Target="../media/image22.emf"/><Relationship Id="rId4" Type="http://schemas.openxmlformats.org/officeDocument/2006/relationships/oleObject" Target="../embeddings/oleObject8.bin"/><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emf"/><Relationship Id="rId5" Type="http://schemas.openxmlformats.org/officeDocument/2006/relationships/image" Target="../media/image28.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16.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31.e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notesSlide" Target="../notesSlides/notesSlide17.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image" Target="../media/image39.emf"/><Relationship Id="rId5" Type="http://schemas.openxmlformats.org/officeDocument/2006/relationships/oleObject" Target="../embeddings/oleObject15.bin"/><Relationship Id="rId10" Type="http://schemas.openxmlformats.org/officeDocument/2006/relationships/image" Target="../media/image35.wmf"/><Relationship Id="rId4" Type="http://schemas.openxmlformats.org/officeDocument/2006/relationships/image" Target="../media/image36.emf"/><Relationship Id="rId9"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18.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42.emf"/><Relationship Id="rId9" Type="http://schemas.openxmlformats.org/officeDocument/2006/relationships/image" Target="../media/image43.emf"/></Relationships>
</file>

<file path=ppt/slides/_rels/slide1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19.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6.emf"/><Relationship Id="rId5" Type="http://schemas.openxmlformats.org/officeDocument/2006/relationships/image" Target="../media/image44.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hyperlink" Target="http://www.medscape.com/viewarticle/49792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emf"/><Relationship Id="rId5" Type="http://schemas.openxmlformats.org/officeDocument/2006/relationships/image" Target="../media/image16.w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3.xml"/><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image" Target="../media/image56.emf"/><Relationship Id="rId5" Type="http://schemas.openxmlformats.org/officeDocument/2006/relationships/oleObject" Target="../embeddings/oleObject22.bin"/><Relationship Id="rId10" Type="http://schemas.openxmlformats.org/officeDocument/2006/relationships/image" Target="../media/image55.emf"/><Relationship Id="rId4" Type="http://schemas.openxmlformats.org/officeDocument/2006/relationships/image" Target="../media/image53.emf"/><Relationship Id="rId9" Type="http://schemas.openxmlformats.org/officeDocument/2006/relationships/image" Target="../media/image52.wmf"/></Relationships>
</file>

<file path=ppt/slides/_rels/slide24.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0.wmf"/><Relationship Id="rId3" Type="http://schemas.openxmlformats.org/officeDocument/2006/relationships/notesSlide" Target="../notesSlides/notesSlide24.xml"/><Relationship Id="rId7" Type="http://schemas.openxmlformats.org/officeDocument/2006/relationships/image" Target="../media/image58.wmf"/><Relationship Id="rId12"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64.emf"/><Relationship Id="rId1" Type="http://schemas.openxmlformats.org/officeDocument/2006/relationships/vmlDrawing" Target="../drawings/vmlDrawing12.vml"/><Relationship Id="rId6" Type="http://schemas.openxmlformats.org/officeDocument/2006/relationships/oleObject" Target="../embeddings/oleObject25.bin"/><Relationship Id="rId11" Type="http://schemas.openxmlformats.org/officeDocument/2006/relationships/image" Target="../media/image59.wmf"/><Relationship Id="rId5" Type="http://schemas.openxmlformats.org/officeDocument/2006/relationships/image" Target="../media/image57.wmf"/><Relationship Id="rId15" Type="http://schemas.openxmlformats.org/officeDocument/2006/relationships/image" Target="../media/image61.wmf"/><Relationship Id="rId10" Type="http://schemas.openxmlformats.org/officeDocument/2006/relationships/oleObject" Target="../embeddings/oleObject26.bin"/><Relationship Id="rId4" Type="http://schemas.openxmlformats.org/officeDocument/2006/relationships/oleObject" Target="../embeddings/oleObject24.bin"/><Relationship Id="rId9" Type="http://schemas.openxmlformats.org/officeDocument/2006/relationships/image" Target="../media/image63.emf"/><Relationship Id="rId1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5.xml"/><Relationship Id="rId7" Type="http://schemas.openxmlformats.org/officeDocument/2006/relationships/image" Target="../media/image66.wmf"/><Relationship Id="rId12"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0.bin"/><Relationship Id="rId11" Type="http://schemas.openxmlformats.org/officeDocument/2006/relationships/oleObject" Target="../embeddings/oleObject32.bin"/><Relationship Id="rId5" Type="http://schemas.openxmlformats.org/officeDocument/2006/relationships/image" Target="../media/image65.wmf"/><Relationship Id="rId10" Type="http://schemas.openxmlformats.org/officeDocument/2006/relationships/image" Target="../media/image69.emf"/><Relationship Id="rId4" Type="http://schemas.openxmlformats.org/officeDocument/2006/relationships/oleObject" Target="../embeddings/oleObject29.bin"/><Relationship Id="rId9" Type="http://schemas.openxmlformats.org/officeDocument/2006/relationships/image" Target="../media/image6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78.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2.emf"/><Relationship Id="rId5" Type="http://schemas.openxmlformats.org/officeDocument/2006/relationships/image" Target="../media/image81.wmf"/><Relationship Id="rId4"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84.emf"/><Relationship Id="rId4" Type="http://schemas.openxmlformats.org/officeDocument/2006/relationships/oleObject" Target="../embeddings/oleObject35.bin"/></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0.emf"/><Relationship Id="rId4" Type="http://schemas.openxmlformats.org/officeDocument/2006/relationships/oleObject" Target="../embeddings/oleObject36.bin"/></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9.png"/><Relationship Id="rId5" Type="http://schemas.openxmlformats.org/officeDocument/2006/relationships/image" Target="../media/image93.wmf"/><Relationship Id="rId4"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97.wmf"/><Relationship Id="rId3" Type="http://schemas.openxmlformats.org/officeDocument/2006/relationships/notesSlide" Target="../notesSlides/notesSlide45.xml"/><Relationship Id="rId7" Type="http://schemas.openxmlformats.org/officeDocument/2006/relationships/image" Target="../media/image95.wmf"/><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9.bin"/><Relationship Id="rId11" Type="http://schemas.openxmlformats.org/officeDocument/2006/relationships/image" Target="../media/image96.wmf"/><Relationship Id="rId5" Type="http://schemas.openxmlformats.org/officeDocument/2006/relationships/image" Target="../media/image94.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4.wmf"/><Relationship Id="rId14" Type="http://schemas.openxmlformats.org/officeDocument/2006/relationships/image" Target="../media/image98.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7.bin"/><Relationship Id="rId3" Type="http://schemas.openxmlformats.org/officeDocument/2006/relationships/notesSlide" Target="../notesSlides/notesSlide46.xml"/><Relationship Id="rId7" Type="http://schemas.openxmlformats.org/officeDocument/2006/relationships/image" Target="../media/image100.wmf"/><Relationship Id="rId12" Type="http://schemas.openxmlformats.org/officeDocument/2006/relationships/image" Target="../media/image104.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4.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101.wmf"/><Relationship Id="rId14" Type="http://schemas.openxmlformats.org/officeDocument/2006/relationships/image" Target="../media/image103.wmf"/></Relationships>
</file>

<file path=ppt/slides/_rels/slide47.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notesSlide" Target="../notesSlides/notesSlide47.xml"/><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8.emf"/><Relationship Id="rId11" Type="http://schemas.openxmlformats.org/officeDocument/2006/relationships/image" Target="../media/image109.png"/><Relationship Id="rId5" Type="http://schemas.openxmlformats.org/officeDocument/2006/relationships/image" Target="../media/image105.wmf"/><Relationship Id="rId10" Type="http://schemas.openxmlformats.org/officeDocument/2006/relationships/image" Target="../media/image107.wmf"/><Relationship Id="rId4" Type="http://schemas.openxmlformats.org/officeDocument/2006/relationships/oleObject" Target="../embeddings/oleObject48.bin"/><Relationship Id="rId9" Type="http://schemas.openxmlformats.org/officeDocument/2006/relationships/oleObject" Target="../embeddings/oleObject50.bin"/></Relationships>
</file>

<file path=ppt/slides/_rels/slide48.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notesSlide" Target="../notesSlides/notesSlide48.xml"/><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2.bin"/><Relationship Id="rId5" Type="http://schemas.openxmlformats.org/officeDocument/2006/relationships/image" Target="../media/image110.wmf"/><Relationship Id="rId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notesSlide" Target="../notesSlides/notesSlide49.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4.bin"/><Relationship Id="rId5" Type="http://schemas.openxmlformats.org/officeDocument/2006/relationships/image" Target="../media/image113.wmf"/><Relationship Id="rId4" Type="http://schemas.openxmlformats.org/officeDocument/2006/relationships/oleObject" Target="../embeddings/oleObject5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notesSlide" Target="../notesSlides/notesSlide50.xml"/><Relationship Id="rId7" Type="http://schemas.openxmlformats.org/officeDocument/2006/relationships/image" Target="../media/image118.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7.emf"/><Relationship Id="rId5" Type="http://schemas.openxmlformats.org/officeDocument/2006/relationships/image" Target="../media/image116.wmf"/><Relationship Id="rId4" Type="http://schemas.openxmlformats.org/officeDocument/2006/relationships/oleObject" Target="../embeddings/oleObject55.bin"/></Relationships>
</file>

<file path=ppt/slides/_rels/slide51.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22.emf"/><Relationship Id="rId4" Type="http://schemas.openxmlformats.org/officeDocument/2006/relationships/image" Target="../media/image121.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24.emf"/></Relationships>
</file>

<file path=ppt/slides/_rels/slide54.xml.rels><?xml version="1.0" encoding="UTF-8" standalone="yes"?>
<Relationships xmlns="http://schemas.openxmlformats.org/package/2006/relationships"><Relationship Id="rId3" Type="http://schemas.openxmlformats.org/officeDocument/2006/relationships/image" Target="../media/image125.emf"/><Relationship Id="rId7" Type="http://schemas.openxmlformats.org/officeDocument/2006/relationships/image" Target="../media/image129.emf"/><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28.emf"/><Relationship Id="rId5" Type="http://schemas.openxmlformats.org/officeDocument/2006/relationships/image" Target="../media/image127.emf"/><Relationship Id="rId4" Type="http://schemas.openxmlformats.org/officeDocument/2006/relationships/image" Target="../media/image126.emf"/></Relationships>
</file>

<file path=ppt/slides/_rels/slide55.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32.emf"/><Relationship Id="rId4" Type="http://schemas.openxmlformats.org/officeDocument/2006/relationships/image" Target="../media/image131.emf"/></Relationships>
</file>

<file path=ppt/slides/_rels/slide56.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59.bin"/><Relationship Id="rId3" Type="http://schemas.openxmlformats.org/officeDocument/2006/relationships/notesSlide" Target="../notesSlides/notesSlide56.xml"/><Relationship Id="rId7" Type="http://schemas.openxmlformats.org/officeDocument/2006/relationships/oleObject" Target="../embeddings/oleObject57.bin"/><Relationship Id="rId12" Type="http://schemas.openxmlformats.org/officeDocument/2006/relationships/image" Target="../media/image135.wmf"/><Relationship Id="rId17" Type="http://schemas.openxmlformats.org/officeDocument/2006/relationships/image" Target="../media/image137.wmf"/><Relationship Id="rId2" Type="http://schemas.openxmlformats.org/officeDocument/2006/relationships/slideLayout" Target="../slideLayouts/slideLayout2.xml"/><Relationship Id="rId16" Type="http://schemas.openxmlformats.org/officeDocument/2006/relationships/oleObject" Target="../embeddings/oleObject60.bin"/><Relationship Id="rId1" Type="http://schemas.openxmlformats.org/officeDocument/2006/relationships/vmlDrawing" Target="../drawings/vmlDrawing25.vml"/><Relationship Id="rId6" Type="http://schemas.openxmlformats.org/officeDocument/2006/relationships/image" Target="../media/image133.wmf"/><Relationship Id="rId11" Type="http://schemas.openxmlformats.org/officeDocument/2006/relationships/oleObject" Target="../embeddings/oleObject58.bin"/><Relationship Id="rId5" Type="http://schemas.openxmlformats.org/officeDocument/2006/relationships/oleObject" Target="../embeddings/oleObject56.bin"/><Relationship Id="rId15" Type="http://schemas.openxmlformats.org/officeDocument/2006/relationships/image" Target="../media/image141.emf"/><Relationship Id="rId10" Type="http://schemas.openxmlformats.org/officeDocument/2006/relationships/image" Target="../media/image140.emf"/><Relationship Id="rId4" Type="http://schemas.openxmlformats.org/officeDocument/2006/relationships/image" Target="../media/image138.emf"/><Relationship Id="rId9" Type="http://schemas.openxmlformats.org/officeDocument/2006/relationships/image" Target="../media/image139.emf"/><Relationship Id="rId14" Type="http://schemas.openxmlformats.org/officeDocument/2006/relationships/image" Target="../media/image136.wmf"/></Relationships>
</file>

<file path=ppt/slides/_rels/slide57.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64.bin"/><Relationship Id="rId18" Type="http://schemas.openxmlformats.org/officeDocument/2006/relationships/image" Target="../media/image147.wmf"/><Relationship Id="rId3" Type="http://schemas.openxmlformats.org/officeDocument/2006/relationships/notesSlide" Target="../notesSlides/notesSlide57.xml"/><Relationship Id="rId21" Type="http://schemas.openxmlformats.org/officeDocument/2006/relationships/image" Target="../media/image152.emf"/><Relationship Id="rId7" Type="http://schemas.openxmlformats.org/officeDocument/2006/relationships/oleObject" Target="../embeddings/oleObject61.bin"/><Relationship Id="rId12" Type="http://schemas.openxmlformats.org/officeDocument/2006/relationships/image" Target="../media/image144.wmf"/><Relationship Id="rId17"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26.vml"/><Relationship Id="rId6" Type="http://schemas.openxmlformats.org/officeDocument/2006/relationships/image" Target="../media/image151.emf"/><Relationship Id="rId11" Type="http://schemas.openxmlformats.org/officeDocument/2006/relationships/oleObject" Target="../embeddings/oleObject63.bin"/><Relationship Id="rId5" Type="http://schemas.openxmlformats.org/officeDocument/2006/relationships/image" Target="../media/image150.emf"/><Relationship Id="rId15" Type="http://schemas.openxmlformats.org/officeDocument/2006/relationships/oleObject" Target="../embeddings/oleObject65.bin"/><Relationship Id="rId10" Type="http://schemas.openxmlformats.org/officeDocument/2006/relationships/image" Target="../media/image143.wmf"/><Relationship Id="rId19" Type="http://schemas.openxmlformats.org/officeDocument/2006/relationships/oleObject" Target="../embeddings/oleObject67.bin"/><Relationship Id="rId4" Type="http://schemas.openxmlformats.org/officeDocument/2006/relationships/image" Target="../media/image149.emf"/><Relationship Id="rId9" Type="http://schemas.openxmlformats.org/officeDocument/2006/relationships/oleObject" Target="../embeddings/oleObject62.bin"/><Relationship Id="rId14" Type="http://schemas.openxmlformats.org/officeDocument/2006/relationships/image" Target="../media/image145.w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wmf"/><Relationship Id="rId3" Type="http://schemas.openxmlformats.org/officeDocument/2006/relationships/notesSlide" Target="../notesSlides/notesSlide8.xml"/><Relationship Id="rId7" Type="http://schemas.openxmlformats.org/officeDocument/2006/relationships/image" Target="../media/image8.wmf"/><Relationship Id="rId12" Type="http://schemas.openxmlformats.org/officeDocument/2006/relationships/oleObject" Target="../embeddings/oleObject4.bin"/><Relationship Id="rId17" Type="http://schemas.openxmlformats.org/officeDocument/2006/relationships/image" Target="../media/image15.emf"/><Relationship Id="rId2" Type="http://schemas.openxmlformats.org/officeDocument/2006/relationships/slideLayout" Target="../slideLayouts/slideLayout2.xml"/><Relationship Id="rId16" Type="http://schemas.openxmlformats.org/officeDocument/2006/relationships/image" Target="../media/image14.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emf"/><Relationship Id="rId5" Type="http://schemas.openxmlformats.org/officeDocument/2006/relationships/image" Target="../media/image7.wmf"/><Relationship Id="rId15" Type="http://schemas.openxmlformats.org/officeDocument/2006/relationships/image" Target="../media/image11.wmf"/><Relationship Id="rId10" Type="http://schemas.openxmlformats.org/officeDocument/2006/relationships/image" Target="../media/image12.emf"/><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415647"/>
            <a:ext cx="8839200" cy="2532888"/>
          </a:xfrm>
        </p:spPr>
        <p:txBody>
          <a:bodyPr>
            <a:normAutofit fontScale="90000"/>
          </a:bodyPr>
          <a:lstStyle/>
          <a:p>
            <a:r>
              <a:rPr lang="en-US" dirty="0"/>
              <a:t>CSCI 4588/5588</a:t>
            </a:r>
            <a:br>
              <a:rPr lang="en-US" dirty="0"/>
            </a:br>
            <a:r>
              <a:rPr lang="en-US" sz="4900" dirty="0"/>
              <a:t>Machine Learning II</a:t>
            </a:r>
            <a:br>
              <a:rPr lang="en-US" sz="4900" dirty="0"/>
            </a:br>
            <a:r>
              <a:rPr lang="en-US" sz="4400" dirty="0"/>
              <a:t>Chapter 2: Regression, Regularization and Model Selection</a:t>
            </a:r>
            <a:br>
              <a:rPr lang="en-US" sz="4400" dirty="0"/>
            </a:br>
            <a:endParaRPr lang="en-US"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377989"/>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622253"/>
            <a:ext cx="8147051" cy="667871"/>
          </a:xfrm>
        </p:spPr>
        <p:txBody>
          <a:bodyPr/>
          <a:lstStyle/>
          <a:p>
            <a:r>
              <a:rPr lang="en-US" sz="4000" dirty="0"/>
              <a:t>Minimization Approaches</a:t>
            </a:r>
          </a:p>
        </p:txBody>
      </p:sp>
      <p:sp>
        <p:nvSpPr>
          <p:cNvPr id="3" name="Content Placeholder 2"/>
          <p:cNvSpPr>
            <a:spLocks noGrp="1"/>
          </p:cNvSpPr>
          <p:nvPr>
            <p:ph idx="1"/>
          </p:nvPr>
        </p:nvSpPr>
        <p:spPr>
          <a:xfrm>
            <a:off x="342900" y="1524000"/>
            <a:ext cx="8458200" cy="4364598"/>
          </a:xfrm>
        </p:spPr>
        <p:txBody>
          <a:bodyPr/>
          <a:lstStyle/>
          <a:p>
            <a:r>
              <a:rPr lang="en-US" dirty="0"/>
              <a:t>We will discuss 4 different minimization approaches:</a:t>
            </a:r>
          </a:p>
          <a:p>
            <a:endParaRPr lang="en-US" dirty="0"/>
          </a:p>
          <a:p>
            <a:pPr lvl="1"/>
            <a:r>
              <a:rPr lang="en-US" dirty="0"/>
              <a:t>(1) Newton / Newton-Raphson method (iterative approach)</a:t>
            </a:r>
          </a:p>
          <a:p>
            <a:pPr lvl="1"/>
            <a:endParaRPr lang="en-US" dirty="0"/>
          </a:p>
          <a:p>
            <a:pPr lvl="1"/>
            <a:r>
              <a:rPr lang="en-US" dirty="0"/>
              <a:t>(2) Gradient Descent approach (iterative approach)</a:t>
            </a:r>
          </a:p>
          <a:p>
            <a:pPr lvl="1"/>
            <a:endParaRPr lang="en-US" dirty="0"/>
          </a:p>
          <a:p>
            <a:pPr lvl="1"/>
            <a:r>
              <a:rPr lang="en-US" dirty="0"/>
              <a:t>(3) Genetic Algorithms (iterative approach)</a:t>
            </a:r>
          </a:p>
          <a:p>
            <a:pPr lvl="1"/>
            <a:endParaRPr lang="en-US" dirty="0"/>
          </a:p>
          <a:p>
            <a:pPr lvl="1"/>
            <a:r>
              <a:rPr lang="en-US" dirty="0"/>
              <a:t>(4) Exact method/ Normal Equation (analytic approach).</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Tree>
    <p:extLst>
      <p:ext uri="{BB962C8B-B14F-4D97-AF65-F5344CB8AC3E}">
        <p14:creationId xmlns:p14="http://schemas.microsoft.com/office/powerpoint/2010/main" val="39262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709"/>
            <a:ext cx="8147051" cy="744071"/>
          </a:xfrm>
        </p:spPr>
        <p:txBody>
          <a:bodyPr/>
          <a:lstStyle/>
          <a:p>
            <a:r>
              <a:rPr lang="en-US" dirty="0"/>
              <a:t>1. Newton’s Method</a:t>
            </a:r>
          </a:p>
        </p:txBody>
      </p:sp>
      <p:sp>
        <p:nvSpPr>
          <p:cNvPr id="3" name="Content Placeholder 2"/>
          <p:cNvSpPr>
            <a:spLocks noGrp="1"/>
          </p:cNvSpPr>
          <p:nvPr>
            <p:ph idx="1"/>
          </p:nvPr>
        </p:nvSpPr>
        <p:spPr>
          <a:xfrm>
            <a:off x="381000" y="914400"/>
            <a:ext cx="8147051" cy="4364598"/>
          </a:xfrm>
        </p:spPr>
        <p:txBody>
          <a:bodyPr/>
          <a:lstStyle/>
          <a:p>
            <a:r>
              <a:rPr lang="en-US" dirty="0"/>
              <a:t>Assume, we have an equation </a:t>
            </a:r>
            <a:r>
              <a:rPr lang="en-US" i="1" dirty="0"/>
              <a:t>f</a:t>
            </a:r>
            <a:r>
              <a:rPr lang="en-US" dirty="0"/>
              <a:t>(</a:t>
            </a:r>
            <a:r>
              <a:rPr lang="en-US" i="1" dirty="0"/>
              <a:t>x</a:t>
            </a:r>
            <a:r>
              <a:rPr lang="en-US" dirty="0"/>
              <a:t>)=0.</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6" name="Rectangle 5"/>
          <p:cNvSpPr/>
          <p:nvPr/>
        </p:nvSpPr>
        <p:spPr>
          <a:xfrm>
            <a:off x="941806" y="4606230"/>
            <a:ext cx="7275627"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Figure (a): How does Newton’s method work in finding the solution?</a:t>
            </a:r>
            <a:endParaRPr lang="en-US" dirty="0"/>
          </a:p>
        </p:txBody>
      </p:sp>
      <p:sp>
        <p:nvSpPr>
          <p:cNvPr id="7" name="Rectangle 6"/>
          <p:cNvSpPr/>
          <p:nvPr/>
        </p:nvSpPr>
        <p:spPr>
          <a:xfrm>
            <a:off x="454959" y="5156021"/>
            <a:ext cx="8496300" cy="1200329"/>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For the solution (i.e., to find for what value of </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f</a:t>
            </a:r>
            <a:r>
              <a:rPr lang="en-US" dirty="0">
                <a:latin typeface="Times New Roman" panose="02020603050405020304" pitchFamily="18" charset="0"/>
                <a:ea typeface="Times New Roman" panose="02020603050405020304" pitchFamily="18" charset="0"/>
              </a:rPr>
              <a:t>(</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 = 0), assume our initial point is </a:t>
            </a:r>
            <a:r>
              <a:rPr lang="en-US" i="1" dirty="0">
                <a:latin typeface="Times New Roman" panose="02020603050405020304" pitchFamily="18" charset="0"/>
                <a:ea typeface="Times New Roman" panose="02020603050405020304" pitchFamily="18" charset="0"/>
              </a:rPr>
              <a:t>x</a:t>
            </a:r>
            <a:r>
              <a:rPr lang="en-US" baseline="-25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and, X = </a:t>
            </a:r>
            <a:r>
              <a:rPr lang="en-US" i="1" dirty="0">
                <a:latin typeface="Times New Roman" panose="02020603050405020304" pitchFamily="18" charset="0"/>
                <a:ea typeface="Times New Roman" panose="02020603050405020304" pitchFamily="18" charset="0"/>
              </a:rPr>
              <a:t>x</a:t>
            </a:r>
            <a:r>
              <a:rPr lang="en-US" baseline="-25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intersects </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-axis at C and </a:t>
            </a:r>
            <a:r>
              <a:rPr lang="en-US" i="1" dirty="0">
                <a:latin typeface="Times New Roman" panose="02020603050405020304" pitchFamily="18" charset="0"/>
                <a:ea typeface="Times New Roman" panose="02020603050405020304" pitchFamily="18" charset="0"/>
              </a:rPr>
              <a:t>f</a:t>
            </a:r>
            <a:r>
              <a:rPr lang="en-US" dirty="0">
                <a:latin typeface="Times New Roman" panose="02020603050405020304" pitchFamily="18" charset="0"/>
                <a:ea typeface="Times New Roman" panose="02020603050405020304" pitchFamily="18" charset="0"/>
              </a:rPr>
              <a:t>(</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 at A (see Figure (a)). Also, assume that the tangent at A intersects </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-axis at B, where the value of </a:t>
            </a:r>
            <a:r>
              <a:rPr lang="en-US" i="1" dirty="0">
                <a:latin typeface="Times New Roman" panose="02020603050405020304" pitchFamily="18" charset="0"/>
                <a:ea typeface="Times New Roman" panose="02020603050405020304" pitchFamily="18" charset="0"/>
              </a:rPr>
              <a:t>x</a:t>
            </a:r>
            <a:r>
              <a:rPr lang="en-US" dirty="0">
                <a:latin typeface="Times New Roman" panose="02020603050405020304" pitchFamily="18" charset="0"/>
                <a:ea typeface="Times New Roman" panose="02020603050405020304" pitchFamily="18" charset="0"/>
              </a:rPr>
              <a:t> is </a:t>
            </a:r>
            <a:r>
              <a:rPr lang="en-US" i="1" dirty="0">
                <a:latin typeface="Times New Roman" panose="02020603050405020304" pitchFamily="18" charset="0"/>
                <a:ea typeface="Times New Roman" panose="02020603050405020304" pitchFamily="18" charset="0"/>
              </a:rPr>
              <a:t>x</a:t>
            </a:r>
            <a:r>
              <a:rPr lang="en-US" baseline="-25000" dirty="0">
                <a:latin typeface="Times New Roman" panose="02020603050405020304" pitchFamily="18" charset="0"/>
                <a:ea typeface="Times New Roman" panose="02020603050405020304" pitchFamily="18" charset="0"/>
              </a:rPr>
              <a:t>2</a:t>
            </a:r>
            <a:r>
              <a:rPr lang="en-US" dirty="0">
                <a:latin typeface="Times New Roman" panose="02020603050405020304" pitchFamily="18" charset="0"/>
                <a:ea typeface="Times New Roman" panose="02020603050405020304" pitchFamily="18" charset="0"/>
              </a:rPr>
              <a:t>. From </a:t>
            </a:r>
            <a:r>
              <a:rPr lang="en-US" dirty="0">
                <a:latin typeface="Times New Roman" panose="02020603050405020304" pitchFamily="18" charset="0"/>
                <a:ea typeface="Times New Roman" panose="02020603050405020304" pitchFamily="18" charset="0"/>
                <a:sym typeface="Symbol" panose="05050102010706020507" pitchFamily="18" charset="2"/>
              </a:rPr>
              <a:t></a:t>
            </a:r>
            <a:r>
              <a:rPr lang="en-US" dirty="0">
                <a:latin typeface="Times New Roman" panose="02020603050405020304" pitchFamily="18" charset="0"/>
                <a:ea typeface="Times New Roman" panose="02020603050405020304" pitchFamily="18" charset="0"/>
              </a:rPr>
              <a:t>ABC and the definition of the slope of an equation, we can write:</a:t>
            </a:r>
            <a:endParaRPr lang="en-US" sz="1600" dirty="0">
              <a:effectLst/>
              <a:latin typeface="Times New Roman" panose="02020603050405020304" pitchFamily="18" charset="0"/>
              <a:ea typeface="Times New Roman" panose="02020603050405020304" pitchFamily="18" charset="0"/>
            </a:endParaRPr>
          </a:p>
        </p:txBody>
      </p:sp>
      <p:pic>
        <p:nvPicPr>
          <p:cNvPr id="9" name="Picture 8" descr="A close up of a map&#10;&#10;Description automatically generated">
            <a:extLst>
              <a:ext uri="{FF2B5EF4-FFF2-40B4-BE49-F238E27FC236}">
                <a16:creationId xmlns:a16="http://schemas.microsoft.com/office/drawing/2014/main" id="{4D1CA739-C6E3-4613-945F-9AA884FA70DC}"/>
              </a:ext>
            </a:extLst>
          </p:cNvPr>
          <p:cNvPicPr>
            <a:picLocks noChangeAspect="1"/>
          </p:cNvPicPr>
          <p:nvPr/>
        </p:nvPicPr>
        <p:blipFill>
          <a:blip r:embed="rId3"/>
          <a:stretch>
            <a:fillRect/>
          </a:stretch>
        </p:blipFill>
        <p:spPr>
          <a:xfrm>
            <a:off x="2674132" y="1483935"/>
            <a:ext cx="3820120" cy="3114675"/>
          </a:xfrm>
          <a:prstGeom prst="rect">
            <a:avLst/>
          </a:prstGeom>
        </p:spPr>
      </p:pic>
    </p:spTree>
    <p:extLst>
      <p:ext uri="{BB962C8B-B14F-4D97-AF65-F5344CB8AC3E}">
        <p14:creationId xmlns:p14="http://schemas.microsoft.com/office/powerpoint/2010/main" val="389299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753" y="219859"/>
            <a:ext cx="5445126" cy="744071"/>
          </a:xfrm>
        </p:spPr>
        <p:txBody>
          <a:bodyPr/>
          <a:lstStyle/>
          <a:p>
            <a:pPr algn="r"/>
            <a:r>
              <a:rPr lang="en-US" dirty="0"/>
              <a:t>… </a:t>
            </a:r>
            <a:r>
              <a:rPr lang="en-US" sz="3200" dirty="0"/>
              <a:t>Newton’s Method</a:t>
            </a:r>
          </a:p>
        </p:txBody>
      </p:sp>
      <p:sp>
        <p:nvSpPr>
          <p:cNvPr id="4" name="Slide Number Placeholder 3"/>
          <p:cNvSpPr>
            <a:spLocks noGrp="1"/>
          </p:cNvSpPr>
          <p:nvPr>
            <p:ph type="sldNum" sz="quarter" idx="12"/>
          </p:nvPr>
        </p:nvSpPr>
        <p:spPr>
          <a:xfrm>
            <a:off x="8534399" y="6356350"/>
            <a:ext cx="416859" cy="365125"/>
          </a:xfrm>
        </p:spPr>
        <p:txBody>
          <a:bodyPr/>
          <a:lstStyle/>
          <a:p>
            <a:fld id="{38E06347-BC0D-4F40-B989-B890AD03D868}" type="slidenum">
              <a:rPr lang="en-US" smtClean="0"/>
              <a:pPr/>
              <a:t>12</a:t>
            </a:fld>
            <a:endParaRPr lang="en-US"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nvGraphicFramePr>
        <p:xfrm>
          <a:off x="4598670" y="1166643"/>
          <a:ext cx="1968952" cy="738357"/>
        </p:xfrm>
        <a:graphic>
          <a:graphicData uri="http://schemas.openxmlformats.org/presentationml/2006/ole">
            <mc:AlternateContent xmlns:mc="http://schemas.openxmlformats.org/markup-compatibility/2006">
              <mc:Choice xmlns:v="urn:schemas-microsoft-com:vml" Requires="v">
                <p:oleObj spid="_x0000_s61727" name="Equation" r:id="rId4" imgW="1143000" imgH="431800" progId="Equation.3">
                  <p:embed/>
                </p:oleObj>
              </mc:Choice>
              <mc:Fallback>
                <p:oleObj name="Equation" r:id="rId4" imgW="1143000" imgH="431800" progId="Equation.3">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670" y="1166643"/>
                        <a:ext cx="1968952" cy="738357"/>
                      </a:xfrm>
                      <a:prstGeom prst="rect">
                        <a:avLst/>
                      </a:prstGeom>
                      <a:noFill/>
                    </p:spPr>
                  </p:pic>
                </p:oleObj>
              </mc:Fallback>
            </mc:AlternateContent>
          </a:graphicData>
        </a:graphic>
      </p:graphicFrame>
      <p:sp>
        <p:nvSpPr>
          <p:cNvPr id="10" name="TextBox 9"/>
          <p:cNvSpPr txBox="1"/>
          <p:nvPr/>
        </p:nvSpPr>
        <p:spPr>
          <a:xfrm>
            <a:off x="7162800" y="1295400"/>
            <a:ext cx="533400" cy="381000"/>
          </a:xfrm>
          <a:prstGeom prst="rect">
            <a:avLst/>
          </a:prstGeom>
          <a:noFill/>
        </p:spPr>
        <p:txBody>
          <a:bodyPr wrap="square" rtlCol="0">
            <a:spAutoFit/>
          </a:bodyPr>
          <a:lstStyle/>
          <a:p>
            <a:r>
              <a:rPr lang="en-US" dirty="0"/>
              <a:t>(</a:t>
            </a:r>
            <a:r>
              <a:rPr lang="en-US" dirty="0" err="1"/>
              <a:t>i</a:t>
            </a:r>
            <a:r>
              <a:rPr lang="en-US" dirty="0"/>
              <a:t>)</a:t>
            </a:r>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4724400" y="2122117"/>
          <a:ext cx="1947909" cy="842845"/>
        </p:xfrm>
        <a:graphic>
          <a:graphicData uri="http://schemas.openxmlformats.org/presentationml/2006/ole">
            <mc:AlternateContent xmlns:mc="http://schemas.openxmlformats.org/markup-compatibility/2006">
              <mc:Choice xmlns:v="urn:schemas-microsoft-com:vml" Requires="v">
                <p:oleObj spid="_x0000_s61728" name="Equation" r:id="rId6" imgW="990170" imgH="431613" progId="Equation.3">
                  <p:embed/>
                </p:oleObj>
              </mc:Choice>
              <mc:Fallback>
                <p:oleObj name="Equation" r:id="rId6" imgW="990170" imgH="431613" progId="Equation.3">
                  <p:embed/>
                  <p:pic>
                    <p:nvPicPr>
                      <p:cNvPr id="1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122117"/>
                        <a:ext cx="1947909" cy="842845"/>
                      </a:xfrm>
                      <a:prstGeom prst="rect">
                        <a:avLst/>
                      </a:prstGeom>
                      <a:noFill/>
                    </p:spPr>
                  </p:pic>
                </p:oleObj>
              </mc:Fallback>
            </mc:AlternateContent>
          </a:graphicData>
        </a:graphic>
      </p:graphicFrame>
      <p:sp>
        <p:nvSpPr>
          <p:cNvPr id="13" name="TextBox 12"/>
          <p:cNvSpPr txBox="1"/>
          <p:nvPr/>
        </p:nvSpPr>
        <p:spPr>
          <a:xfrm>
            <a:off x="7166610" y="2315211"/>
            <a:ext cx="533400" cy="381000"/>
          </a:xfrm>
          <a:prstGeom prst="rect">
            <a:avLst/>
          </a:prstGeom>
          <a:noFill/>
        </p:spPr>
        <p:txBody>
          <a:bodyPr wrap="square" rtlCol="0">
            <a:spAutoFit/>
          </a:bodyPr>
          <a:lstStyle/>
          <a:p>
            <a:r>
              <a:rPr lang="en-US" dirty="0"/>
              <a:t>(ii)</a:t>
            </a:r>
          </a:p>
        </p:txBody>
      </p:sp>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nvGraphicFramePr>
        <p:xfrm>
          <a:off x="4800599" y="3231514"/>
          <a:ext cx="1871709" cy="752026"/>
        </p:xfrm>
        <a:graphic>
          <a:graphicData uri="http://schemas.openxmlformats.org/presentationml/2006/ole">
            <mc:AlternateContent xmlns:mc="http://schemas.openxmlformats.org/markup-compatibility/2006">
              <mc:Choice xmlns:v="urn:schemas-microsoft-com:vml" Requires="v">
                <p:oleObj spid="_x0000_s61729" name="Equation" r:id="rId8" imgW="1066800" imgH="431800" progId="Equation.3">
                  <p:embed/>
                </p:oleObj>
              </mc:Choice>
              <mc:Fallback>
                <p:oleObj name="Equation" r:id="rId8" imgW="1066800" imgH="431800" progId="Equation.3">
                  <p:embed/>
                  <p:pic>
                    <p:nvPicPr>
                      <p:cNvPr id="1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599" y="3231514"/>
                        <a:ext cx="1871709" cy="752026"/>
                      </a:xfrm>
                      <a:prstGeom prst="rect">
                        <a:avLst/>
                      </a:prstGeom>
                      <a:noFill/>
                    </p:spPr>
                  </p:pic>
                </p:oleObj>
              </mc:Fallback>
            </mc:AlternateContent>
          </a:graphicData>
        </a:graphic>
      </p:graphicFrame>
      <p:sp>
        <p:nvSpPr>
          <p:cNvPr id="16" name="TextBox 15"/>
          <p:cNvSpPr txBox="1"/>
          <p:nvPr/>
        </p:nvSpPr>
        <p:spPr>
          <a:xfrm>
            <a:off x="2027853" y="3422861"/>
            <a:ext cx="2971800" cy="369332"/>
          </a:xfrm>
          <a:prstGeom prst="rect">
            <a:avLst/>
          </a:prstGeom>
          <a:noFill/>
        </p:spPr>
        <p:txBody>
          <a:bodyPr wrap="square" rtlCol="0">
            <a:spAutoFit/>
          </a:bodyPr>
          <a:lstStyle/>
          <a:p>
            <a:r>
              <a:rPr lang="en-US" dirty="0"/>
              <a:t>In general, we can write:</a:t>
            </a:r>
          </a:p>
        </p:txBody>
      </p:sp>
      <p:sp>
        <p:nvSpPr>
          <p:cNvPr id="17" name="TextBox 16"/>
          <p:cNvSpPr txBox="1"/>
          <p:nvPr/>
        </p:nvSpPr>
        <p:spPr>
          <a:xfrm>
            <a:off x="7162799" y="3412465"/>
            <a:ext cx="609599" cy="369332"/>
          </a:xfrm>
          <a:prstGeom prst="rect">
            <a:avLst/>
          </a:prstGeom>
          <a:noFill/>
        </p:spPr>
        <p:txBody>
          <a:bodyPr wrap="square" rtlCol="0">
            <a:spAutoFit/>
          </a:bodyPr>
          <a:lstStyle/>
          <a:p>
            <a:r>
              <a:rPr lang="en-US" dirty="0"/>
              <a:t>(iii)</a:t>
            </a:r>
          </a:p>
        </p:txBody>
      </p:sp>
      <p:sp>
        <p:nvSpPr>
          <p:cNvPr id="18" name="Rectangle 17"/>
          <p:cNvSpPr/>
          <p:nvPr/>
        </p:nvSpPr>
        <p:spPr>
          <a:xfrm>
            <a:off x="481628" y="4135855"/>
            <a:ext cx="8458201"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Equation (iii) can be iteratively used to get the solution of the equation</a:t>
            </a:r>
            <a:endParaRPr lang="en-US" dirty="0"/>
          </a:p>
        </p:txBody>
      </p:sp>
      <p:sp>
        <p:nvSpPr>
          <p:cNvPr id="19" name="TextBox 18"/>
          <p:cNvSpPr txBox="1"/>
          <p:nvPr/>
        </p:nvSpPr>
        <p:spPr>
          <a:xfrm>
            <a:off x="481628" y="4953000"/>
            <a:ext cx="8458201" cy="369332"/>
          </a:xfrm>
          <a:prstGeom prst="rect">
            <a:avLst/>
          </a:prstGeom>
          <a:noFill/>
        </p:spPr>
        <p:txBody>
          <a:bodyPr wrap="square" rtlCol="0">
            <a:spAutoFit/>
          </a:bodyPr>
          <a:lstStyle/>
          <a:p>
            <a:r>
              <a:rPr lang="en-US" b="1" dirty="0">
                <a:solidFill>
                  <a:srgbClr val="00B050"/>
                </a:solidFill>
              </a:rPr>
              <a:t>Question</a:t>
            </a:r>
            <a:r>
              <a:rPr lang="en-US" dirty="0"/>
              <a:t>: Are we after the solution of an equation or the </a:t>
            </a:r>
            <a:r>
              <a:rPr lang="en-US" b="1" dirty="0">
                <a:solidFill>
                  <a:srgbClr val="002060"/>
                </a:solidFill>
              </a:rPr>
              <a:t>minimization</a:t>
            </a:r>
            <a:r>
              <a:rPr lang="en-US" dirty="0"/>
              <a:t>?</a:t>
            </a:r>
          </a:p>
        </p:txBody>
      </p:sp>
      <p:sp>
        <p:nvSpPr>
          <p:cNvPr id="23" name="Rectangle 22"/>
          <p:cNvSpPr/>
          <p:nvPr/>
        </p:nvSpPr>
        <p:spPr>
          <a:xfrm>
            <a:off x="483852" y="5396233"/>
            <a:ext cx="2686954" cy="369332"/>
          </a:xfrm>
          <a:prstGeom prst="rect">
            <a:avLst/>
          </a:prstGeom>
        </p:spPr>
        <p:txBody>
          <a:bodyPr wrap="none">
            <a:spAutoFit/>
          </a:bodyPr>
          <a:lstStyle/>
          <a:p>
            <a:r>
              <a:rPr lang="en-US" b="1" dirty="0">
                <a:solidFill>
                  <a:srgbClr val="00B050"/>
                </a:solidFill>
              </a:rPr>
              <a:t>Answer</a:t>
            </a:r>
            <a:r>
              <a:rPr lang="en-US" dirty="0"/>
              <a:t>: Minimization.  </a:t>
            </a:r>
          </a:p>
        </p:txBody>
      </p:sp>
      <p:pic>
        <p:nvPicPr>
          <p:cNvPr id="29" name="Picture 28"/>
          <p:cNvPicPr>
            <a:picLocks noChangeAspect="1"/>
          </p:cNvPicPr>
          <p:nvPr/>
        </p:nvPicPr>
        <p:blipFill rotWithShape="1">
          <a:blip r:embed="rId10"/>
          <a:srcRect r="22224" b="9015"/>
          <a:stretch/>
        </p:blipFill>
        <p:spPr>
          <a:xfrm>
            <a:off x="685601" y="6004143"/>
            <a:ext cx="7975795" cy="399297"/>
          </a:xfrm>
          <a:prstGeom prst="rect">
            <a:avLst/>
          </a:prstGeom>
        </p:spPr>
      </p:pic>
      <p:pic>
        <p:nvPicPr>
          <p:cNvPr id="21" name="Picture 20" descr="A close up of a map&#10;&#10;Description automatically generated">
            <a:extLst>
              <a:ext uri="{FF2B5EF4-FFF2-40B4-BE49-F238E27FC236}">
                <a16:creationId xmlns:a16="http://schemas.microsoft.com/office/drawing/2014/main" id="{FA5F7806-78BA-4A3C-B6A2-182454D73B6B}"/>
              </a:ext>
            </a:extLst>
          </p:cNvPr>
          <p:cNvPicPr>
            <a:picLocks noChangeAspect="1"/>
          </p:cNvPicPr>
          <p:nvPr/>
        </p:nvPicPr>
        <p:blipFill>
          <a:blip r:embed="rId11"/>
          <a:stretch>
            <a:fillRect/>
          </a:stretch>
        </p:blipFill>
        <p:spPr>
          <a:xfrm>
            <a:off x="253769" y="274517"/>
            <a:ext cx="3820120" cy="3114675"/>
          </a:xfrm>
          <a:prstGeom prst="rect">
            <a:avLst/>
          </a:prstGeom>
        </p:spPr>
      </p:pic>
    </p:spTree>
    <p:extLst>
      <p:ext uri="{BB962C8B-B14F-4D97-AF65-F5344CB8AC3E}">
        <p14:creationId xmlns:p14="http://schemas.microsoft.com/office/powerpoint/2010/main" val="129584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753" y="219859"/>
            <a:ext cx="5445126" cy="744071"/>
          </a:xfrm>
        </p:spPr>
        <p:txBody>
          <a:bodyPr/>
          <a:lstStyle/>
          <a:p>
            <a:pPr algn="r"/>
            <a:r>
              <a:rPr lang="en-US" dirty="0"/>
              <a:t>… </a:t>
            </a:r>
            <a:r>
              <a:rPr lang="en-US" sz="3200" dirty="0"/>
              <a:t>Newton’s Method</a:t>
            </a:r>
          </a:p>
        </p:txBody>
      </p:sp>
      <p:sp>
        <p:nvSpPr>
          <p:cNvPr id="4" name="Slide Number Placeholder 3"/>
          <p:cNvSpPr>
            <a:spLocks noGrp="1"/>
          </p:cNvSpPr>
          <p:nvPr>
            <p:ph type="sldNum" sz="quarter" idx="12"/>
          </p:nvPr>
        </p:nvSpPr>
        <p:spPr>
          <a:xfrm>
            <a:off x="8534399" y="6356350"/>
            <a:ext cx="416859" cy="365125"/>
          </a:xfrm>
        </p:spPr>
        <p:txBody>
          <a:bodyPr/>
          <a:lstStyle/>
          <a:p>
            <a:fld id="{38E06347-BC0D-4F40-B989-B890AD03D868}" type="slidenum">
              <a:rPr lang="en-US" smtClean="0"/>
              <a:pPr/>
              <a:t>13</a:t>
            </a:fld>
            <a:endParaRPr lang="en-US"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0" y="1049441"/>
            <a:ext cx="4191000" cy="369332"/>
          </a:xfrm>
          <a:prstGeom prst="rect">
            <a:avLst/>
          </a:prstGeom>
          <a:noFill/>
        </p:spPr>
        <p:txBody>
          <a:bodyPr wrap="square" rtlCol="0">
            <a:spAutoFit/>
          </a:bodyPr>
          <a:lstStyle/>
          <a:p>
            <a:r>
              <a:rPr lang="en-US" dirty="0"/>
              <a:t>Minimization using newton’s method:</a:t>
            </a:r>
          </a:p>
        </p:txBody>
      </p:sp>
      <p:pic>
        <p:nvPicPr>
          <p:cNvPr id="28" name="Picture 27"/>
          <p:cNvPicPr>
            <a:picLocks noChangeAspect="1"/>
          </p:cNvPicPr>
          <p:nvPr/>
        </p:nvPicPr>
        <p:blipFill rotWithShape="1">
          <a:blip r:embed="rId4"/>
          <a:srcRect t="1" r="35186" b="2325"/>
          <a:stretch/>
        </p:blipFill>
        <p:spPr>
          <a:xfrm>
            <a:off x="513031" y="1645818"/>
            <a:ext cx="8021368" cy="343761"/>
          </a:xfrm>
          <a:prstGeom prst="rect">
            <a:avLst/>
          </a:prstGeom>
        </p:spPr>
      </p:pic>
      <p:sp>
        <p:nvSpPr>
          <p:cNvPr id="30" name="Rectangle 29"/>
          <p:cNvSpPr/>
          <p:nvPr/>
        </p:nvSpPr>
        <p:spPr>
          <a:xfrm>
            <a:off x="7620" y="2283547"/>
            <a:ext cx="3326552" cy="369332"/>
          </a:xfrm>
          <a:prstGeom prst="rect">
            <a:avLst/>
          </a:prstGeom>
        </p:spPr>
        <p:txBody>
          <a:bodyPr wrap="none">
            <a:spAutoFit/>
          </a:bodyPr>
          <a:lstStyle/>
          <a:p>
            <a:r>
              <a:rPr lang="en-US">
                <a:latin typeface="Times New Roman" panose="02020603050405020304" pitchFamily="18" charset="0"/>
                <a:ea typeface="Times New Roman" panose="02020603050405020304" pitchFamily="18" charset="0"/>
              </a:rPr>
              <a:t>Therefore, we can similarly write,</a:t>
            </a:r>
            <a:endParaRPr lang="en-US" sz="1600">
              <a:effectLst/>
              <a:latin typeface="Times New Roman" panose="02020603050405020304" pitchFamily="18" charset="0"/>
              <a:ea typeface="Times New Roman" panose="02020603050405020304" pitchFamily="18" charset="0"/>
            </a:endParaRPr>
          </a:p>
        </p:txBody>
      </p:sp>
      <p:sp>
        <p:nvSpPr>
          <p:cNvPr id="3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nvGraphicFramePr>
        <p:xfrm>
          <a:off x="3623201" y="2817244"/>
          <a:ext cx="2006285" cy="798963"/>
        </p:xfrm>
        <a:graphic>
          <a:graphicData uri="http://schemas.openxmlformats.org/presentationml/2006/ole">
            <mc:AlternateContent xmlns:mc="http://schemas.openxmlformats.org/markup-compatibility/2006">
              <mc:Choice xmlns:v="urn:schemas-microsoft-com:vml" Requires="v">
                <p:oleObj spid="_x0000_s62561" name="Equation" r:id="rId5" imgW="1079032" imgH="431613" progId="Equation.3">
                  <p:embed/>
                </p:oleObj>
              </mc:Choice>
              <mc:Fallback>
                <p:oleObj name="Equation" r:id="rId5" imgW="1079032" imgH="431613" progId="Equation.3">
                  <p:embed/>
                  <p:pic>
                    <p:nvPicPr>
                      <p:cNvPr id="32"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3201" y="2817244"/>
                        <a:ext cx="2006285" cy="798963"/>
                      </a:xfrm>
                      <a:prstGeom prst="rect">
                        <a:avLst/>
                      </a:prstGeom>
                      <a:noFill/>
                    </p:spPr>
                  </p:pic>
                </p:oleObj>
              </mc:Fallback>
            </mc:AlternateContent>
          </a:graphicData>
        </a:graphic>
      </p:graphicFrame>
      <p:sp>
        <p:nvSpPr>
          <p:cNvPr id="33" name="Rectangle 32"/>
          <p:cNvSpPr/>
          <p:nvPr/>
        </p:nvSpPr>
        <p:spPr>
          <a:xfrm>
            <a:off x="7909560" y="2989400"/>
            <a:ext cx="51809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(iv)</a:t>
            </a:r>
            <a:endParaRPr lang="en-US" dirty="0"/>
          </a:p>
        </p:txBody>
      </p:sp>
      <p:pic>
        <p:nvPicPr>
          <p:cNvPr id="34" name="Picture 33"/>
          <p:cNvPicPr>
            <a:picLocks noChangeAspect="1"/>
          </p:cNvPicPr>
          <p:nvPr/>
        </p:nvPicPr>
        <p:blipFill>
          <a:blip r:embed="rId7"/>
          <a:stretch>
            <a:fillRect/>
          </a:stretch>
        </p:blipFill>
        <p:spPr>
          <a:xfrm>
            <a:off x="304799" y="4064584"/>
            <a:ext cx="8697251" cy="1720960"/>
          </a:xfrm>
          <a:prstGeom prst="rect">
            <a:avLst/>
          </a:prstGeom>
        </p:spPr>
      </p:pic>
    </p:spTree>
    <p:extLst>
      <p:ext uri="{BB962C8B-B14F-4D97-AF65-F5344CB8AC3E}">
        <p14:creationId xmlns:p14="http://schemas.microsoft.com/office/powerpoint/2010/main" val="79795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Tan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pic>
        <p:nvPicPr>
          <p:cNvPr id="5" name="Picture 4"/>
          <p:cNvPicPr>
            <a:picLocks noChangeAspect="1"/>
          </p:cNvPicPr>
          <p:nvPr/>
        </p:nvPicPr>
        <p:blipFill>
          <a:blip r:embed="rId3"/>
          <a:stretch>
            <a:fillRect/>
          </a:stretch>
        </p:blipFill>
        <p:spPr>
          <a:xfrm>
            <a:off x="838201" y="1253978"/>
            <a:ext cx="4953000" cy="4327672"/>
          </a:xfrm>
          <a:prstGeom prst="rect">
            <a:avLst/>
          </a:prstGeom>
        </p:spPr>
      </p:pic>
      <p:pic>
        <p:nvPicPr>
          <p:cNvPr id="8" name="Picture 7"/>
          <p:cNvPicPr>
            <a:picLocks noChangeAspect="1"/>
          </p:cNvPicPr>
          <p:nvPr/>
        </p:nvPicPr>
        <p:blipFill>
          <a:blip r:embed="rId4"/>
          <a:stretch>
            <a:fillRect/>
          </a:stretch>
        </p:blipFill>
        <p:spPr>
          <a:xfrm>
            <a:off x="6934200" y="191181"/>
            <a:ext cx="1371600" cy="6453266"/>
          </a:xfrm>
          <a:prstGeom prst="rect">
            <a:avLst/>
          </a:prstGeom>
        </p:spPr>
      </p:pic>
      <p:sp>
        <p:nvSpPr>
          <p:cNvPr id="9" name="Rectangle 8"/>
          <p:cNvSpPr/>
          <p:nvPr/>
        </p:nvSpPr>
        <p:spPr>
          <a:xfrm>
            <a:off x="6934200" y="3733800"/>
            <a:ext cx="1371600" cy="2910647"/>
          </a:xfrm>
          <a:prstGeom prst="rect">
            <a:avLst/>
          </a:prstGeom>
          <a:solidFill>
            <a:schemeClr val="tx1">
              <a:lumMod val="50000"/>
              <a:lumOff val="50000"/>
              <a:alpha val="7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ECCA0DF-FF74-4B31-A8E2-657706817945}"/>
              </a:ext>
            </a:extLst>
          </p:cNvPr>
          <p:cNvSpPr/>
          <p:nvPr/>
        </p:nvSpPr>
        <p:spPr>
          <a:xfrm>
            <a:off x="838200" y="3582545"/>
            <a:ext cx="4876800" cy="2232003"/>
          </a:xfrm>
          <a:prstGeom prst="rect">
            <a:avLst/>
          </a:prstGeom>
          <a:solidFill>
            <a:schemeClr val="tx1">
              <a:lumMod val="50000"/>
              <a:lumOff val="50000"/>
              <a:alpha val="7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57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709"/>
            <a:ext cx="8147051" cy="744071"/>
          </a:xfrm>
        </p:spPr>
        <p:txBody>
          <a:bodyPr/>
          <a:lstStyle/>
          <a:p>
            <a:r>
              <a:rPr lang="en-US" sz="3600" dirty="0"/>
              <a:t>2. </a:t>
            </a:r>
            <a:r>
              <a:rPr lang="en-US" sz="2800" b="1" dirty="0"/>
              <a:t>Gradient Descent</a:t>
            </a:r>
            <a:endParaRPr lang="en-US" dirty="0"/>
          </a:p>
        </p:txBody>
      </p:sp>
      <p:sp>
        <p:nvSpPr>
          <p:cNvPr id="3" name="Content Placeholder 2"/>
          <p:cNvSpPr>
            <a:spLocks noGrp="1"/>
          </p:cNvSpPr>
          <p:nvPr>
            <p:ph idx="1"/>
          </p:nvPr>
        </p:nvSpPr>
        <p:spPr>
          <a:xfrm>
            <a:off x="381000" y="914400"/>
            <a:ext cx="8147051" cy="4364598"/>
          </a:xfrm>
        </p:spPr>
        <p:txBody>
          <a:bodyPr/>
          <a:lstStyle/>
          <a:p>
            <a:r>
              <a:rPr lang="en-US" dirty="0"/>
              <a:t>Gradient descent is a simple equation to get the nearest local minima.</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sp>
        <p:nvSpPr>
          <p:cNvPr id="2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nvGraphicFramePr>
        <p:xfrm>
          <a:off x="3048000" y="3249977"/>
          <a:ext cx="2854325" cy="518968"/>
        </p:xfrm>
        <a:graphic>
          <a:graphicData uri="http://schemas.openxmlformats.org/presentationml/2006/ole">
            <mc:AlternateContent xmlns:mc="http://schemas.openxmlformats.org/markup-compatibility/2006">
              <mc:Choice xmlns:v="urn:schemas-microsoft-com:vml" Requires="v">
                <p:oleObj spid="_x0000_s63585" name="Equation" r:id="rId4" imgW="1257300" imgH="228600" progId="Equation.3">
                  <p:embed/>
                </p:oleObj>
              </mc:Choice>
              <mc:Fallback>
                <p:oleObj name="Equation" r:id="rId4" imgW="1257300" imgH="228600" progId="Equation.3">
                  <p:embed/>
                  <p:pic>
                    <p:nvPicPr>
                      <p:cNvPr id="24"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249977"/>
                        <a:ext cx="2854325" cy="518968"/>
                      </a:xfrm>
                      <a:prstGeom prst="rect">
                        <a:avLst/>
                      </a:prstGeom>
                      <a:noFill/>
                    </p:spPr>
                  </p:pic>
                </p:oleObj>
              </mc:Fallback>
            </mc:AlternateContent>
          </a:graphicData>
        </a:graphic>
      </p:graphicFrame>
      <p:sp>
        <p:nvSpPr>
          <p:cNvPr id="25" name="TextBox 24"/>
          <p:cNvSpPr txBox="1"/>
          <p:nvPr/>
        </p:nvSpPr>
        <p:spPr>
          <a:xfrm>
            <a:off x="7618873" y="3249977"/>
            <a:ext cx="685800" cy="461665"/>
          </a:xfrm>
          <a:prstGeom prst="rect">
            <a:avLst/>
          </a:prstGeom>
          <a:noFill/>
        </p:spPr>
        <p:txBody>
          <a:bodyPr wrap="square" rtlCol="0">
            <a:spAutoFit/>
          </a:bodyPr>
          <a:lstStyle/>
          <a:p>
            <a:r>
              <a:rPr lang="en-US" sz="2400" dirty="0"/>
              <a:t>(v)</a:t>
            </a:r>
          </a:p>
        </p:txBody>
      </p:sp>
      <p:pic>
        <p:nvPicPr>
          <p:cNvPr id="27" name="Picture 26"/>
          <p:cNvPicPr>
            <a:picLocks noChangeAspect="1"/>
          </p:cNvPicPr>
          <p:nvPr/>
        </p:nvPicPr>
        <p:blipFill rotWithShape="1">
          <a:blip r:embed="rId6"/>
          <a:srcRect r="19950"/>
          <a:stretch/>
        </p:blipFill>
        <p:spPr>
          <a:xfrm>
            <a:off x="498475" y="4101247"/>
            <a:ext cx="7824819" cy="1004153"/>
          </a:xfrm>
          <a:prstGeom prst="rect">
            <a:avLst/>
          </a:prstGeom>
        </p:spPr>
      </p:pic>
      <p:sp>
        <p:nvSpPr>
          <p:cNvPr id="5" name="Rectangle 4"/>
          <p:cNvSpPr/>
          <p:nvPr/>
        </p:nvSpPr>
        <p:spPr>
          <a:xfrm>
            <a:off x="483378" y="5611300"/>
            <a:ext cx="7942294" cy="369332"/>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These methods return the local minimum unless there is only one global minimum.</a:t>
            </a:r>
            <a:endParaRPr lang="en-US" sz="16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rotWithShape="1">
          <a:blip r:embed="rId7"/>
          <a:srcRect r="5466" b="15427"/>
          <a:stretch/>
        </p:blipFill>
        <p:spPr>
          <a:xfrm>
            <a:off x="509115" y="1901611"/>
            <a:ext cx="8125770" cy="1073687"/>
          </a:xfrm>
          <a:prstGeom prst="rect">
            <a:avLst/>
          </a:prstGeom>
          <a:solidFill>
            <a:schemeClr val="accent4">
              <a:lumMod val="20000"/>
              <a:lumOff val="80000"/>
            </a:schemeClr>
          </a:solidFill>
        </p:spPr>
      </p:pic>
    </p:spTree>
    <p:extLst>
      <p:ext uri="{BB962C8B-B14F-4D97-AF65-F5344CB8AC3E}">
        <p14:creationId xmlns:p14="http://schemas.microsoft.com/office/powerpoint/2010/main" val="231985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709"/>
            <a:ext cx="8147051" cy="382359"/>
          </a:xfrm>
        </p:spPr>
        <p:txBody>
          <a:bodyPr/>
          <a:lstStyle/>
          <a:p>
            <a:pPr algn="r"/>
            <a:r>
              <a:rPr lang="en-US" sz="2400" b="1" dirty="0"/>
              <a:t>… </a:t>
            </a:r>
            <a:r>
              <a:rPr lang="en-US" sz="2000" b="1" dirty="0"/>
              <a:t>Gradient Descent</a:t>
            </a:r>
            <a:endParaRPr lang="en-US" sz="4400" dirty="0"/>
          </a:p>
        </p:txBody>
      </p:sp>
      <p:sp>
        <p:nvSpPr>
          <p:cNvPr id="3" name="Content Placeholder 2"/>
          <p:cNvSpPr>
            <a:spLocks noGrp="1"/>
          </p:cNvSpPr>
          <p:nvPr>
            <p:ph idx="1"/>
          </p:nvPr>
        </p:nvSpPr>
        <p:spPr>
          <a:xfrm>
            <a:off x="381000" y="914400"/>
            <a:ext cx="8147051" cy="5441950"/>
          </a:xfrm>
        </p:spPr>
        <p:txBody>
          <a:bodyPr/>
          <a:lstStyle/>
          <a:p>
            <a:r>
              <a:rPr lang="en-US" dirty="0"/>
              <a:t>If we set the value of α (alpha, the learning rate), to a higher value then overshooting might occur. How?</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
        <p:nvSpPr>
          <p:cNvPr id="2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3276600" y="1846118"/>
            <a:ext cx="8001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FF"/>
                </a:solidFill>
                <a:effectLst/>
                <a:latin typeface="Arial" panose="020B0604020202020204" pitchFamily="34" charset="0"/>
                <a:ea typeface="Times New Roman" panose="02020603050405020304" pitchFamily="18" charset="0"/>
              </a:rPr>
              <a:t>(A)  &lt;----------- (B)</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Object 9"/>
          <p:cNvGraphicFramePr>
            <a:graphicFrameLocks noChangeAspect="1"/>
          </p:cNvGraphicFramePr>
          <p:nvPr/>
        </p:nvGraphicFramePr>
        <p:xfrm>
          <a:off x="2514600" y="1821179"/>
          <a:ext cx="4419600" cy="3020888"/>
        </p:xfrm>
        <a:graphic>
          <a:graphicData uri="http://schemas.openxmlformats.org/presentationml/2006/ole">
            <mc:AlternateContent xmlns:mc="http://schemas.openxmlformats.org/markup-compatibility/2006">
              <mc:Choice xmlns:v="urn:schemas-microsoft-com:vml" Requires="v">
                <p:oleObj spid="_x0000_s64704" name="Visio" r:id="rId4" imgW="5083526" imgH="3475935" progId="Visio.Drawing.11">
                  <p:embed/>
                </p:oleObj>
              </mc:Choice>
              <mc:Fallback>
                <p:oleObj name="Visio" r:id="rId4" imgW="5083526" imgH="3475935" progId="Visio.Drawing.11">
                  <p:embed/>
                  <p:pic>
                    <p:nvPicPr>
                      <p:cNvPr id="1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821179"/>
                        <a:ext cx="4419600" cy="3020888"/>
                      </a:xfrm>
                      <a:prstGeom prst="rect">
                        <a:avLst/>
                      </a:prstGeom>
                      <a:noFill/>
                    </p:spPr>
                  </p:pic>
                </p:oleObj>
              </mc:Fallback>
            </mc:AlternateContent>
          </a:graphicData>
        </a:graphic>
      </p:graphicFrame>
      <p:sp>
        <p:nvSpPr>
          <p:cNvPr id="11" name="Rectangle 10"/>
          <p:cNvSpPr/>
          <p:nvPr/>
        </p:nvSpPr>
        <p:spPr>
          <a:xfrm>
            <a:off x="190500" y="4842067"/>
            <a:ext cx="6781800" cy="369332"/>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Assume, starting from </a:t>
            </a:r>
            <a:r>
              <a:rPr lang="en-US" dirty="0" err="1">
                <a:latin typeface="Times New Roman" panose="02020603050405020304" pitchFamily="18" charset="0"/>
                <a:ea typeface="Calibri" panose="020F0502020204030204" pitchFamily="34" charset="0"/>
              </a:rPr>
              <a:t>x</a:t>
            </a:r>
            <a:r>
              <a:rPr lang="en-US" i="1" baseline="-25000" dirty="0" err="1">
                <a:latin typeface="Times New Roman" panose="02020603050405020304" pitchFamily="18" charset="0"/>
                <a:ea typeface="Calibri" panose="020F0502020204030204" pitchFamily="34" charset="0"/>
              </a:rPr>
              <a:t>t</a:t>
            </a:r>
            <a:r>
              <a:rPr lang="en-US" dirty="0">
                <a:latin typeface="Times New Roman" panose="02020603050405020304" pitchFamily="18" charset="0"/>
                <a:ea typeface="Calibri" panose="020F0502020204030204" pitchFamily="34" charset="0"/>
              </a:rPr>
              <a:t>, with a higher value of α we </a:t>
            </a:r>
            <a:r>
              <a:rPr lang="en-US" dirty="0">
                <a:latin typeface="Calibri" panose="020F0502020204030204" pitchFamily="34" charset="0"/>
                <a:ea typeface="Calibri" panose="020F0502020204030204" pitchFamily="34" charset="0"/>
                <a:cs typeface="Times New Roman" panose="02020603050405020304" pitchFamily="18" charset="0"/>
              </a:rPr>
              <a:t>compute, x</a:t>
            </a:r>
            <a:r>
              <a:rPr lang="en-US" i="1" baseline="-25000" dirty="0">
                <a:latin typeface="Calibri" panose="020F0502020204030204" pitchFamily="34" charset="0"/>
                <a:ea typeface="Calibri" panose="020F0502020204030204" pitchFamily="34" charset="0"/>
                <a:cs typeface="Times New Roman" panose="02020603050405020304" pitchFamily="18" charset="0"/>
              </a:rPr>
              <a:t>t+1</a:t>
            </a:r>
            <a:r>
              <a:rPr lang="en-US" dirty="0">
                <a:latin typeface="Calibri" panose="020F0502020204030204" pitchFamily="34" charset="0"/>
                <a:ea typeface="Calibri" panose="020F0502020204030204" pitchFamily="34" charset="0"/>
                <a:cs typeface="Times New Roman" panose="02020603050405020304" pitchFamily="18" charset="0"/>
              </a:rPr>
              <a:t> as: </a:t>
            </a:r>
            <a:endParaRPr lang="en-US" dirty="0"/>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nvGraphicFramePr>
        <p:xfrm>
          <a:off x="6873671" y="4889866"/>
          <a:ext cx="1822020" cy="321533"/>
        </p:xfrm>
        <a:graphic>
          <a:graphicData uri="http://schemas.openxmlformats.org/presentationml/2006/ole">
            <mc:AlternateContent xmlns:mc="http://schemas.openxmlformats.org/markup-compatibility/2006">
              <mc:Choice xmlns:v="urn:schemas-microsoft-com:vml" Requires="v">
                <p:oleObj spid="_x0000_s64705" name="Equation" r:id="rId6" imgW="1295400" imgH="228600" progId="Equation.3">
                  <p:embed/>
                </p:oleObj>
              </mc:Choice>
              <mc:Fallback>
                <p:oleObj name="Equation" r:id="rId6" imgW="1295400" imgH="228600" progId="Equation.3">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671" y="4889866"/>
                        <a:ext cx="1822020" cy="321533"/>
                      </a:xfrm>
                      <a:prstGeom prst="rect">
                        <a:avLst/>
                      </a:prstGeom>
                      <a:noFill/>
                    </p:spPr>
                  </p:pic>
                </p:oleObj>
              </mc:Fallback>
            </mc:AlternateContent>
          </a:graphicData>
        </a:graphic>
      </p:graphicFrame>
      <p:pic>
        <p:nvPicPr>
          <p:cNvPr id="15" name="Picture 14"/>
          <p:cNvPicPr>
            <a:picLocks noChangeAspect="1"/>
          </p:cNvPicPr>
          <p:nvPr/>
        </p:nvPicPr>
        <p:blipFill rotWithShape="1">
          <a:blip r:embed="rId8"/>
          <a:srcRect t="1" r="44365" b="3546"/>
          <a:stretch/>
        </p:blipFill>
        <p:spPr>
          <a:xfrm>
            <a:off x="198652" y="5509043"/>
            <a:ext cx="8497039" cy="716397"/>
          </a:xfrm>
          <a:prstGeom prst="rect">
            <a:avLst/>
          </a:prstGeom>
        </p:spPr>
      </p:pic>
      <p:sp>
        <p:nvSpPr>
          <p:cNvPr id="16" name="TextBox 15"/>
          <p:cNvSpPr txBox="1"/>
          <p:nvPr/>
        </p:nvSpPr>
        <p:spPr>
          <a:xfrm>
            <a:off x="2819400" y="422815"/>
            <a:ext cx="3581399" cy="461665"/>
          </a:xfrm>
          <a:prstGeom prst="rect">
            <a:avLst/>
          </a:prstGeom>
          <a:noFill/>
        </p:spPr>
        <p:txBody>
          <a:bodyPr wrap="square" rtlCol="0">
            <a:spAutoFit/>
          </a:bodyPr>
          <a:lstStyle/>
          <a:p>
            <a:pPr algn="ctr"/>
            <a:r>
              <a:rPr lang="en-US" sz="2400" b="1" u="sng" dirty="0"/>
              <a:t>Overshooting Problem!</a:t>
            </a:r>
          </a:p>
        </p:txBody>
      </p:sp>
    </p:spTree>
    <p:extLst>
      <p:ext uri="{BB962C8B-B14F-4D97-AF65-F5344CB8AC3E}">
        <p14:creationId xmlns:p14="http://schemas.microsoft.com/office/powerpoint/2010/main" val="289358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709"/>
            <a:ext cx="8147051" cy="382359"/>
          </a:xfrm>
        </p:spPr>
        <p:txBody>
          <a:bodyPr/>
          <a:lstStyle/>
          <a:p>
            <a:pPr algn="r"/>
            <a:r>
              <a:rPr lang="en-US" sz="2000" b="1" dirty="0"/>
              <a:t>… Overshooting problem /</a:t>
            </a:r>
            <a:r>
              <a:rPr lang="en-US" sz="2800" b="1" dirty="0"/>
              <a:t> </a:t>
            </a:r>
            <a:r>
              <a:rPr lang="en-US" sz="2400" b="1" dirty="0"/>
              <a:t>Gradient Descent</a:t>
            </a:r>
            <a:endParaRPr lang="en-US" sz="48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
        <p:nvSpPr>
          <p:cNvPr id="2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207221" y="1116141"/>
            <a:ext cx="2254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FF"/>
                </a:solidFill>
                <a:effectLst/>
                <a:latin typeface="Arial" panose="020B0604020202020204" pitchFamily="34" charset="0"/>
                <a:ea typeface="Times New Roman" panose="02020603050405020304" pitchFamily="18" charset="0"/>
              </a:rPr>
              <a:t>(A)  &lt;----------- (B)</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4"/>
          <a:stretch>
            <a:fillRect/>
          </a:stretch>
        </p:blipFill>
        <p:spPr>
          <a:xfrm>
            <a:off x="-228600" y="780336"/>
            <a:ext cx="3578528" cy="2441107"/>
          </a:xfrm>
          <a:prstGeom prst="rect">
            <a:avLst/>
          </a:prstGeom>
        </p:spPr>
      </p:pic>
      <p:sp>
        <p:nvSpPr>
          <p:cNvPr id="6" name="Rectangle 5"/>
          <p:cNvSpPr/>
          <p:nvPr/>
        </p:nvSpPr>
        <p:spPr>
          <a:xfrm>
            <a:off x="3150870" y="796578"/>
            <a:ext cx="5834477" cy="981423"/>
          </a:xfrm>
          <a:prstGeom prst="rect">
            <a:avLst/>
          </a:prstGeom>
        </p:spPr>
        <p:txBody>
          <a:bodyPr wrap="square">
            <a:spAutoFit/>
          </a:bodyPr>
          <a:lstStyle/>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From the figure, we see distance of x</a:t>
            </a:r>
            <a:r>
              <a:rPr lang="en-US" baseline="-25000" dirty="0">
                <a:latin typeface="Calibri" panose="020F0502020204030204" pitchFamily="34" charset="0"/>
                <a:ea typeface="Calibri" panose="020F0502020204030204" pitchFamily="34" charset="0"/>
                <a:cs typeface="Times New Roman" panose="02020603050405020304" pitchFamily="18" charset="0"/>
              </a:rPr>
              <a:t>t+1</a:t>
            </a:r>
            <a:r>
              <a:rPr lang="en-US" dirty="0">
                <a:latin typeface="Calibri" panose="020F0502020204030204" pitchFamily="34" charset="0"/>
                <a:ea typeface="Calibri" panose="020F0502020204030204" pitchFamily="34" charset="0"/>
                <a:cs typeface="Times New Roman" panose="02020603050405020304" pitchFamily="18" charset="0"/>
              </a:rPr>
              <a:t> from the minimum point is higher than the distance of </a:t>
            </a:r>
            <a:r>
              <a:rPr lang="en-US" dirty="0" err="1">
                <a:latin typeface="Calibri" panose="020F0502020204030204" pitchFamily="34" charset="0"/>
                <a:ea typeface="Calibri" panose="020F0502020204030204" pitchFamily="34" charset="0"/>
                <a:cs typeface="Times New Roman" panose="02020603050405020304" pitchFamily="18" charset="0"/>
              </a:rPr>
              <a:t>x</a:t>
            </a:r>
            <a:r>
              <a:rPr lang="en-US" baseline="-25000" dirty="0" err="1">
                <a:latin typeface="Calibri" panose="020F0502020204030204" pitchFamily="34" charset="0"/>
                <a:ea typeface="Calibri" panose="020F0502020204030204" pitchFamily="34" charset="0"/>
                <a:cs typeface="Times New Roman" panose="02020603050405020304" pitchFamily="18" charset="0"/>
              </a:rPr>
              <a:t>t</a:t>
            </a:r>
            <a:r>
              <a:rPr lang="en-US" dirty="0">
                <a:latin typeface="Calibri" panose="020F0502020204030204" pitchFamily="34" charset="0"/>
                <a:ea typeface="Calibri" panose="020F0502020204030204" pitchFamily="34" charset="0"/>
                <a:cs typeface="Times New Roman" panose="02020603050405020304" pitchFamily="18" charset="0"/>
              </a:rPr>
              <a:t> from minimum point. So, it is obvious that: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4708269" y="1807859"/>
          <a:ext cx="2171604" cy="386063"/>
        </p:xfrm>
        <a:graphic>
          <a:graphicData uri="http://schemas.openxmlformats.org/presentationml/2006/ole">
            <mc:AlternateContent xmlns:mc="http://schemas.openxmlformats.org/markup-compatibility/2006">
              <mc:Choice xmlns:v="urn:schemas-microsoft-com:vml" Requires="v">
                <p:oleObj spid="_x0000_s65728" name="Equation" r:id="rId5" imgW="1282700" imgH="228600" progId="Equation.3">
                  <p:embed/>
                </p:oleObj>
              </mc:Choice>
              <mc:Fallback>
                <p:oleObj name="Equation" r:id="rId5" imgW="1282700" imgH="22860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269" y="1807859"/>
                        <a:ext cx="2171604" cy="386063"/>
                      </a:xfrm>
                      <a:prstGeom prst="rect">
                        <a:avLst/>
                      </a:prstGeom>
                      <a:noFill/>
                    </p:spPr>
                  </p:pic>
                </p:oleObj>
              </mc:Fallback>
            </mc:AlternateContent>
          </a:graphicData>
        </a:graphic>
      </p:graphicFrame>
      <p:pic>
        <p:nvPicPr>
          <p:cNvPr id="14" name="Picture 13"/>
          <p:cNvPicPr>
            <a:picLocks noChangeAspect="1"/>
          </p:cNvPicPr>
          <p:nvPr/>
        </p:nvPicPr>
        <p:blipFill rotWithShape="1">
          <a:blip r:embed="rId7"/>
          <a:srcRect l="-6934" t="-16542" r="47223" b="-16542"/>
          <a:stretch/>
        </p:blipFill>
        <p:spPr>
          <a:xfrm>
            <a:off x="5674660" y="2270981"/>
            <a:ext cx="3276599" cy="304800"/>
          </a:xfrm>
          <a:prstGeom prst="rect">
            <a:avLst/>
          </a:prstGeom>
        </p:spPr>
      </p:pic>
      <p:pic>
        <p:nvPicPr>
          <p:cNvPr id="17" name="Picture 16"/>
          <p:cNvPicPr>
            <a:picLocks noChangeAspect="1"/>
          </p:cNvPicPr>
          <p:nvPr/>
        </p:nvPicPr>
        <p:blipFill rotWithShape="1">
          <a:blip r:embed="rId8"/>
          <a:srcRect l="15743" t="16793" r="42593" b="-16416"/>
          <a:stretch/>
        </p:blipFill>
        <p:spPr>
          <a:xfrm>
            <a:off x="2801920" y="2900152"/>
            <a:ext cx="5715000" cy="381000"/>
          </a:xfrm>
          <a:prstGeom prst="rect">
            <a:avLst/>
          </a:prstGeom>
        </p:spPr>
      </p:pic>
      <p:sp>
        <p:nvSpPr>
          <p:cNvPr id="18" name="Rectangle 17"/>
          <p:cNvSpPr/>
          <p:nvPr/>
        </p:nvSpPr>
        <p:spPr>
          <a:xfrm>
            <a:off x="125730" y="3350039"/>
            <a:ext cx="8458199" cy="646331"/>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Based on this information and the figure, we can say that the next point </a:t>
            </a:r>
            <a:r>
              <a:rPr lang="en-US" i="1" dirty="0">
                <a:latin typeface="Times New Roman" panose="02020603050405020304" pitchFamily="18" charset="0"/>
                <a:ea typeface="Calibri" panose="020F0502020204030204" pitchFamily="34" charset="0"/>
                <a:cs typeface="Times New Roman" panose="02020603050405020304" pitchFamily="18" charset="0"/>
              </a:rPr>
              <a:t>x</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t+2</a:t>
            </a:r>
            <a:r>
              <a:rPr lang="en-US" dirty="0">
                <a:latin typeface="Times New Roman" panose="02020603050405020304" pitchFamily="18" charset="0"/>
                <a:ea typeface="Calibri" panose="020F0502020204030204" pitchFamily="34" charset="0"/>
                <a:cs typeface="Times New Roman" panose="02020603050405020304" pitchFamily="18" charset="0"/>
              </a:rPr>
              <a:t> would be behind </a:t>
            </a:r>
            <a:r>
              <a:rPr lang="en-US" i="1" dirty="0" err="1">
                <a:latin typeface="Times New Roman" panose="02020603050405020304" pitchFamily="18" charset="0"/>
                <a:ea typeface="Calibri" panose="020F0502020204030204" pitchFamily="34" charset="0"/>
                <a:cs typeface="Times New Roman" panose="02020603050405020304" pitchFamily="18" charset="0"/>
              </a:rPr>
              <a:t>x</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t</a:t>
            </a:r>
            <a:r>
              <a:rPr lang="en-US" dirty="0">
                <a:latin typeface="Times New Roman" panose="02020603050405020304" pitchFamily="18" charset="0"/>
                <a:ea typeface="Calibri" panose="020F0502020204030204" pitchFamily="34" charset="0"/>
                <a:cs typeface="Times New Roman" panose="02020603050405020304" pitchFamily="18" charset="0"/>
              </a:rPr>
              <a:t> as we will apply:</a:t>
            </a:r>
            <a:endParaRPr lang="en-US" dirty="0">
              <a:latin typeface="Times New Roman" panose="02020603050405020304" pitchFamily="18" charset="0"/>
              <a:cs typeface="Times New Roman" panose="02020603050405020304" pitchFamily="18" charset="0"/>
            </a:endParaRPr>
          </a:p>
        </p:txBody>
      </p:sp>
      <p:sp>
        <p:nvSpPr>
          <p:cNvPr id="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nvGraphicFramePr>
        <p:xfrm>
          <a:off x="3349928" y="3942577"/>
          <a:ext cx="2444143" cy="376022"/>
        </p:xfrm>
        <a:graphic>
          <a:graphicData uri="http://schemas.openxmlformats.org/presentationml/2006/ole">
            <mc:AlternateContent xmlns:mc="http://schemas.openxmlformats.org/markup-compatibility/2006">
              <mc:Choice xmlns:v="urn:schemas-microsoft-com:vml" Requires="v">
                <p:oleObj spid="_x0000_s65729" name="Equation" r:id="rId9" imgW="1485900" imgH="228600" progId="Equation.3">
                  <p:embed/>
                </p:oleObj>
              </mc:Choice>
              <mc:Fallback>
                <p:oleObj name="Equation" r:id="rId9" imgW="1485900" imgH="228600" progId="Equation.3">
                  <p:embed/>
                  <p:pic>
                    <p:nvPicPr>
                      <p:cNvPr id="2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9928" y="3942577"/>
                        <a:ext cx="2444143" cy="376022"/>
                      </a:xfrm>
                      <a:prstGeom prst="rect">
                        <a:avLst/>
                      </a:prstGeom>
                      <a:noFill/>
                    </p:spPr>
                  </p:pic>
                </p:oleObj>
              </mc:Fallback>
            </mc:AlternateContent>
          </a:graphicData>
        </a:graphic>
      </p:graphicFrame>
      <p:pic>
        <p:nvPicPr>
          <p:cNvPr id="22" name="Picture 21"/>
          <p:cNvPicPr>
            <a:picLocks noChangeAspect="1"/>
          </p:cNvPicPr>
          <p:nvPr/>
        </p:nvPicPr>
        <p:blipFill rotWithShape="1">
          <a:blip r:embed="rId11"/>
          <a:srcRect t="1" r="13891" b="18664"/>
          <a:stretch/>
        </p:blipFill>
        <p:spPr>
          <a:xfrm>
            <a:off x="203095" y="4837373"/>
            <a:ext cx="8519280" cy="237778"/>
          </a:xfrm>
          <a:prstGeom prst="rect">
            <a:avLst/>
          </a:prstGeom>
        </p:spPr>
      </p:pic>
      <p:sp>
        <p:nvSpPr>
          <p:cNvPr id="24" name="Rectangle 23"/>
          <p:cNvSpPr/>
          <p:nvPr/>
        </p:nvSpPr>
        <p:spPr>
          <a:xfrm>
            <a:off x="185525" y="5368059"/>
            <a:ext cx="8371734" cy="1015663"/>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Therefore, we see, instead of converging, it is diverging in each iterations which is called the overshooting problem (due to setting higher value of the step-size or </a:t>
            </a:r>
            <a:r>
              <a:rPr lang="el-GR" sz="2000" dirty="0">
                <a:latin typeface="Times New Roman" panose="02020603050405020304" pitchFamily="18" charset="0"/>
                <a:ea typeface="Times New Roman" panose="02020603050405020304" pitchFamily="18" charset="0"/>
              </a:rPr>
              <a:t>α</a:t>
            </a:r>
            <a:r>
              <a:rPr lang="en-US" sz="2000" dirty="0">
                <a:latin typeface="Times New Roman" panose="02020603050405020304" pitchFamily="18" charset="0"/>
                <a:ea typeface="Times New Roman" panose="02020603050405020304" pitchFamily="18" charset="0"/>
              </a:rPr>
              <a:t>). </a:t>
            </a:r>
            <a:endParaRPr lang="en-US" sz="2000" dirty="0"/>
          </a:p>
        </p:txBody>
      </p:sp>
    </p:spTree>
    <p:extLst>
      <p:ext uri="{BB962C8B-B14F-4D97-AF65-F5344CB8AC3E}">
        <p14:creationId xmlns:p14="http://schemas.microsoft.com/office/powerpoint/2010/main" val="428650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15" y="160579"/>
            <a:ext cx="8147051" cy="667871"/>
          </a:xfrm>
        </p:spPr>
        <p:txBody>
          <a:bodyPr/>
          <a:lstStyle/>
          <a:p>
            <a:r>
              <a:rPr lang="en-US" dirty="0"/>
              <a:t>Apply Newton &amp; GD</a:t>
            </a:r>
          </a:p>
        </p:txBody>
      </p:sp>
      <p:pic>
        <p:nvPicPr>
          <p:cNvPr id="5" name="Content Placeholder 4"/>
          <p:cNvPicPr>
            <a:picLocks noGrp="1" noChangeAspect="1"/>
          </p:cNvPicPr>
          <p:nvPr>
            <p:ph idx="1"/>
          </p:nvPr>
        </p:nvPicPr>
        <p:blipFill rotWithShape="1">
          <a:blip r:embed="rId4"/>
          <a:srcRect r="27807" b="-5608"/>
          <a:stretch/>
        </p:blipFill>
        <p:spPr>
          <a:xfrm>
            <a:off x="609600" y="856128"/>
            <a:ext cx="5127824" cy="591672"/>
          </a:xfrm>
          <a:prstGeom prst="rect">
            <a:avLst/>
          </a:prstGeom>
        </p:spPr>
      </p:pic>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2743199" y="1411288"/>
          <a:ext cx="3276601" cy="1302583"/>
        </p:xfrm>
        <a:graphic>
          <a:graphicData uri="http://schemas.openxmlformats.org/presentationml/2006/ole">
            <mc:AlternateContent xmlns:mc="http://schemas.openxmlformats.org/markup-compatibility/2006">
              <mc:Choice xmlns:v="urn:schemas-microsoft-com:vml" Requires="v">
                <p:oleObj spid="_x0000_s89188" name="Equation" r:id="rId5" imgW="2324100" imgH="927100" progId="Equation.3">
                  <p:embed/>
                </p:oleObj>
              </mc:Choice>
              <mc:Fallback>
                <p:oleObj name="Equation" r:id="rId5" imgW="2324100" imgH="9271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199" y="1411288"/>
                        <a:ext cx="3276601" cy="1302583"/>
                      </a:xfrm>
                      <a:prstGeom prst="rect">
                        <a:avLst/>
                      </a:prstGeom>
                      <a:noFill/>
                      <a:ln>
                        <a:solidFill>
                          <a:schemeClr val="tx1"/>
                        </a:solidFill>
                      </a:ln>
                    </p:spPr>
                  </p:pic>
                </p:oleObj>
              </mc:Fallback>
            </mc:AlternateContent>
          </a:graphicData>
        </a:graphic>
      </p:graphicFrame>
      <p:sp>
        <p:nvSpPr>
          <p:cNvPr id="8" name="TextBox 7"/>
          <p:cNvSpPr txBox="1"/>
          <p:nvPr/>
        </p:nvSpPr>
        <p:spPr>
          <a:xfrm>
            <a:off x="7391400" y="1905000"/>
            <a:ext cx="685800" cy="381000"/>
          </a:xfrm>
          <a:prstGeom prst="rect">
            <a:avLst/>
          </a:prstGeom>
          <a:noFill/>
        </p:spPr>
        <p:txBody>
          <a:bodyPr wrap="square" rtlCol="0">
            <a:spAutoFit/>
          </a:bodyPr>
          <a:lstStyle/>
          <a:p>
            <a:r>
              <a:rPr lang="en-US" dirty="0"/>
              <a:t>(6)</a:t>
            </a:r>
          </a:p>
        </p:txBody>
      </p:sp>
      <p:sp>
        <p:nvSpPr>
          <p:cNvPr id="9" name="Rectangle 8"/>
          <p:cNvSpPr/>
          <p:nvPr/>
        </p:nvSpPr>
        <p:spPr>
          <a:xfrm>
            <a:off x="263768" y="3032734"/>
            <a:ext cx="7848601" cy="369332"/>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For gradient descent the corresponding equation should be:</a:t>
            </a:r>
            <a:endParaRPr lang="en-US" sz="1600" dirty="0">
              <a:effectLst/>
              <a:latin typeface="Times New Roman" panose="02020603050405020304" pitchFamily="18" charset="0"/>
              <a:ea typeface="Times New Roman" panose="02020603050405020304" pitchFamily="18" charset="0"/>
            </a:endParaRPr>
          </a:p>
        </p:txBody>
      </p:sp>
      <p:sp>
        <p:nvSpPr>
          <p:cNvPr id="10" name="Rectangle 7"/>
          <p:cNvSpPr>
            <a:spLocks noChangeArrowheads="1"/>
          </p:cNvSpPr>
          <p:nvPr/>
        </p:nvSpPr>
        <p:spPr bwMode="auto">
          <a:xfrm>
            <a:off x="2895600" y="37924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nvGraphicFramePr>
        <p:xfrm>
          <a:off x="2743199" y="3457421"/>
          <a:ext cx="3352801" cy="706644"/>
        </p:xfrm>
        <a:graphic>
          <a:graphicData uri="http://schemas.openxmlformats.org/presentationml/2006/ole">
            <mc:AlternateContent xmlns:mc="http://schemas.openxmlformats.org/markup-compatibility/2006">
              <mc:Choice xmlns:v="urn:schemas-microsoft-com:vml" Requires="v">
                <p:oleObj spid="_x0000_s89189" name="Equation" r:id="rId7" imgW="2120900" imgH="444500" progId="Equation.3">
                  <p:embed/>
                </p:oleObj>
              </mc:Choice>
              <mc:Fallback>
                <p:oleObj name="Equation" r:id="rId7" imgW="2120900" imgH="44450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199" y="3457421"/>
                        <a:ext cx="3352801" cy="706644"/>
                      </a:xfrm>
                      <a:prstGeom prst="rect">
                        <a:avLst/>
                      </a:prstGeom>
                      <a:noFill/>
                      <a:ln>
                        <a:solidFill>
                          <a:schemeClr val="tx1"/>
                        </a:solidFill>
                      </a:ln>
                    </p:spPr>
                  </p:pic>
                </p:oleObj>
              </mc:Fallback>
            </mc:AlternateContent>
          </a:graphicData>
        </a:graphic>
      </p:graphicFrame>
      <p:sp>
        <p:nvSpPr>
          <p:cNvPr id="12" name="TextBox 11"/>
          <p:cNvSpPr txBox="1"/>
          <p:nvPr/>
        </p:nvSpPr>
        <p:spPr>
          <a:xfrm>
            <a:off x="7391400" y="3457421"/>
            <a:ext cx="685800" cy="381000"/>
          </a:xfrm>
          <a:prstGeom prst="rect">
            <a:avLst/>
          </a:prstGeom>
          <a:noFill/>
        </p:spPr>
        <p:txBody>
          <a:bodyPr wrap="square" rtlCol="0">
            <a:spAutoFit/>
          </a:bodyPr>
          <a:lstStyle/>
          <a:p>
            <a:r>
              <a:rPr lang="en-US" dirty="0"/>
              <a:t>(7)</a:t>
            </a:r>
          </a:p>
        </p:txBody>
      </p:sp>
      <p:sp>
        <p:nvSpPr>
          <p:cNvPr id="1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Picture 16"/>
          <p:cNvPicPr>
            <a:picLocks noChangeAspect="1"/>
          </p:cNvPicPr>
          <p:nvPr/>
        </p:nvPicPr>
        <p:blipFill rotWithShape="1">
          <a:blip r:embed="rId9"/>
          <a:srcRect r="3239"/>
          <a:stretch/>
        </p:blipFill>
        <p:spPr>
          <a:xfrm>
            <a:off x="298057" y="4729846"/>
            <a:ext cx="8541143" cy="1509698"/>
          </a:xfrm>
          <a:prstGeom prst="rect">
            <a:avLst/>
          </a:prstGeom>
        </p:spPr>
      </p:pic>
    </p:spTree>
    <p:extLst>
      <p:ext uri="{BB962C8B-B14F-4D97-AF65-F5344CB8AC3E}">
        <p14:creationId xmlns:p14="http://schemas.microsoft.com/office/powerpoint/2010/main" val="348353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34" y="136525"/>
            <a:ext cx="8147051" cy="515471"/>
          </a:xfrm>
        </p:spPr>
        <p:txBody>
          <a:bodyPr/>
          <a:lstStyle/>
          <a:p>
            <a:r>
              <a:rPr lang="en-US" sz="4000" dirty="0"/>
              <a:t>… Apply Newton &amp; GD</a:t>
            </a:r>
          </a:p>
        </p:txBody>
      </p:sp>
      <p:sp>
        <p:nvSpPr>
          <p:cNvPr id="3" name="Content Placeholder 2"/>
          <p:cNvSpPr>
            <a:spLocks noGrp="1"/>
          </p:cNvSpPr>
          <p:nvPr>
            <p:ph idx="1"/>
          </p:nvPr>
        </p:nvSpPr>
        <p:spPr>
          <a:xfrm>
            <a:off x="498475" y="746125"/>
            <a:ext cx="8147051" cy="5730875"/>
          </a:xfrm>
        </p:spPr>
        <p:txBody>
          <a:bodyPr/>
          <a:lstStyle/>
          <a:p>
            <a:r>
              <a:rPr lang="en-US" dirty="0"/>
              <a:t>Using the computed two terms from previous slides we can </a:t>
            </a:r>
            <a:r>
              <a:rPr lang="en-US" dirty="0">
                <a:solidFill>
                  <a:srgbClr val="FF0000"/>
                </a:solidFill>
              </a:rPr>
              <a:t>simplify</a:t>
            </a:r>
            <a:r>
              <a:rPr lang="en-US" dirty="0"/>
              <a:t> (not shown here, but in Adv. ML I) Equation (6) derived from Newton’s method as:</a:t>
            </a:r>
          </a:p>
          <a:p>
            <a:endParaRPr lang="en-US" dirty="0"/>
          </a:p>
          <a:p>
            <a:endParaRPr lang="en-US" dirty="0"/>
          </a:p>
          <a:p>
            <a:r>
              <a:rPr lang="en-US" dirty="0"/>
              <a:t>Similarly from Equation (7) we can write for gradient descent:</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9"/>
          <p:cNvSpPr>
            <a:spLocks noChangeArrowheads="1"/>
          </p:cNvSpPr>
          <p:nvPr/>
        </p:nvSpPr>
        <p:spPr bwMode="auto">
          <a:xfrm>
            <a:off x="2819400" y="5267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TextBox 19"/>
          <p:cNvSpPr txBox="1"/>
          <p:nvPr/>
        </p:nvSpPr>
        <p:spPr>
          <a:xfrm>
            <a:off x="7579659" y="2264480"/>
            <a:ext cx="609600" cy="369332"/>
          </a:xfrm>
          <a:prstGeom prst="rect">
            <a:avLst/>
          </a:prstGeom>
          <a:noFill/>
        </p:spPr>
        <p:txBody>
          <a:bodyPr wrap="square" rtlCol="0">
            <a:spAutoFit/>
          </a:bodyPr>
          <a:lstStyle/>
          <a:p>
            <a:r>
              <a:rPr lang="en-US" dirty="0"/>
              <a:t>(8)</a:t>
            </a:r>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nvGraphicFramePr>
        <p:xfrm>
          <a:off x="2133600" y="4042374"/>
          <a:ext cx="5392615" cy="762000"/>
        </p:xfrm>
        <a:graphic>
          <a:graphicData uri="http://schemas.openxmlformats.org/presentationml/2006/ole">
            <mc:AlternateContent xmlns:mc="http://schemas.openxmlformats.org/markup-compatibility/2006">
              <mc:Choice xmlns:v="urn:schemas-microsoft-com:vml" Requires="v">
                <p:oleObj spid="_x0000_s90212" name="Equation" r:id="rId4" imgW="3048000" imgH="431800" progId="Equation.3">
                  <p:embed/>
                </p:oleObj>
              </mc:Choice>
              <mc:Fallback>
                <p:oleObj name="Equation" r:id="rId4" imgW="3048000" imgH="431800" progId="Equation.3">
                  <p:embed/>
                  <p:pic>
                    <p:nvPicPr>
                      <p:cNvPr id="22"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042374"/>
                        <a:ext cx="5392615" cy="762000"/>
                      </a:xfrm>
                      <a:prstGeom prst="rect">
                        <a:avLst/>
                      </a:prstGeom>
                      <a:noFill/>
                      <a:ln>
                        <a:solidFill>
                          <a:srgbClr val="C00000"/>
                        </a:solidFill>
                      </a:ln>
                    </p:spPr>
                  </p:pic>
                </p:oleObj>
              </mc:Fallback>
            </mc:AlternateContent>
          </a:graphicData>
        </a:graphic>
      </p:graphicFrame>
      <p:pic>
        <p:nvPicPr>
          <p:cNvPr id="23" name="Picture 22"/>
          <p:cNvPicPr>
            <a:picLocks noChangeAspect="1"/>
          </p:cNvPicPr>
          <p:nvPr/>
        </p:nvPicPr>
        <p:blipFill>
          <a:blip r:embed="rId6"/>
          <a:stretch>
            <a:fillRect/>
          </a:stretch>
        </p:blipFill>
        <p:spPr>
          <a:xfrm>
            <a:off x="824938" y="4988931"/>
            <a:ext cx="7820588" cy="1122944"/>
          </a:xfrm>
          <a:prstGeom prst="rect">
            <a:avLst/>
          </a:prstGeom>
        </p:spPr>
      </p:pic>
      <p:sp>
        <p:nvSpPr>
          <p:cNvPr id="24" name="TextBox 23"/>
          <p:cNvSpPr txBox="1"/>
          <p:nvPr/>
        </p:nvSpPr>
        <p:spPr>
          <a:xfrm>
            <a:off x="7579659" y="4196350"/>
            <a:ext cx="609600" cy="369332"/>
          </a:xfrm>
          <a:prstGeom prst="rect">
            <a:avLst/>
          </a:prstGeom>
          <a:noFill/>
        </p:spPr>
        <p:txBody>
          <a:bodyPr wrap="square" rtlCol="0">
            <a:spAutoFit/>
          </a:bodyPr>
          <a:lstStyle/>
          <a:p>
            <a:r>
              <a:rPr lang="en-US" dirty="0"/>
              <a:t>(9)</a:t>
            </a:r>
          </a:p>
        </p:txBody>
      </p:sp>
      <p:sp>
        <p:nvSpPr>
          <p:cNvPr id="6" name="Rectangle 1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2312988" y="1828800"/>
          <a:ext cx="4504671" cy="1381820"/>
        </p:xfrm>
        <a:graphic>
          <a:graphicData uri="http://schemas.openxmlformats.org/presentationml/2006/ole">
            <mc:AlternateContent xmlns:mc="http://schemas.openxmlformats.org/markup-compatibility/2006">
              <mc:Choice xmlns:v="urn:schemas-microsoft-com:vml" Requires="v">
                <p:oleObj spid="_x0000_s90213" name="Equation" r:id="rId7" imgW="2501640" imgH="761760" progId="Equation.3">
                  <p:embed/>
                </p:oleObj>
              </mc:Choice>
              <mc:Fallback>
                <p:oleObj name="Equation" r:id="rId7" imgW="2501640" imgH="761760" progId="Equation.3">
                  <p:embed/>
                  <p:pic>
                    <p:nvPicPr>
                      <p:cNvPr id="8" name="Object 7"/>
                      <p:cNvPicPr>
                        <a:picLocks noChangeAspect="1" noChangeArrowheads="1"/>
                      </p:cNvPicPr>
                      <p:nvPr/>
                    </p:nvPicPr>
                    <p:blipFill>
                      <a:blip r:embed="rId8"/>
                      <a:srcRect/>
                      <a:stretch>
                        <a:fillRect/>
                      </a:stretch>
                    </p:blipFill>
                    <p:spPr bwMode="auto">
                      <a:xfrm>
                        <a:off x="2312988" y="1828800"/>
                        <a:ext cx="4504671" cy="1381820"/>
                      </a:xfrm>
                      <a:prstGeom prst="rect">
                        <a:avLst/>
                      </a:prstGeom>
                      <a:noFill/>
                      <a:ln>
                        <a:solidFill>
                          <a:srgbClr val="C00000"/>
                        </a:solidFill>
                      </a:ln>
                    </p:spPr>
                  </p:pic>
                </p:oleObj>
              </mc:Fallback>
            </mc:AlternateContent>
          </a:graphicData>
        </a:graphic>
      </p:graphicFrame>
    </p:spTree>
    <p:extLst>
      <p:ext uri="{BB962C8B-B14F-4D97-AF65-F5344CB8AC3E}">
        <p14:creationId xmlns:p14="http://schemas.microsoft.com/office/powerpoint/2010/main" val="286582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3200" dirty="0"/>
              <a:t>Applications of learning from given data</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5" name="Content Placeholder 2"/>
          <p:cNvSpPr>
            <a:spLocks noGrp="1"/>
          </p:cNvSpPr>
          <p:nvPr>
            <p:ph idx="1"/>
          </p:nvPr>
        </p:nvSpPr>
        <p:spPr>
          <a:xfrm>
            <a:off x="76200" y="990600"/>
            <a:ext cx="8991600" cy="4953000"/>
          </a:xfrm>
        </p:spPr>
        <p:txBody>
          <a:bodyPr>
            <a:normAutofit fontScale="85000" lnSpcReduction="20000"/>
          </a:bodyPr>
          <a:lstStyle/>
          <a:p>
            <a:r>
              <a:rPr lang="en-US" dirty="0"/>
              <a:t>Here we are to learn from </a:t>
            </a:r>
            <a:r>
              <a:rPr lang="en-US" b="1" dirty="0">
                <a:solidFill>
                  <a:srgbClr val="0070C0"/>
                </a:solidFill>
              </a:rPr>
              <a:t>given</a:t>
            </a:r>
            <a:r>
              <a:rPr lang="en-US" dirty="0">
                <a:solidFill>
                  <a:srgbClr val="0070C0"/>
                </a:solidFill>
              </a:rPr>
              <a:t> </a:t>
            </a:r>
            <a:r>
              <a:rPr lang="en-US" dirty="0"/>
              <a:t>data.</a:t>
            </a:r>
          </a:p>
          <a:p>
            <a:r>
              <a:rPr lang="en-US" b="1" dirty="0">
                <a:solidFill>
                  <a:srgbClr val="0070C0"/>
                </a:solidFill>
              </a:rPr>
              <a:t>Given</a:t>
            </a:r>
            <a:r>
              <a:rPr lang="en-US" dirty="0"/>
              <a:t>: demographic, diet, clinical measurements</a:t>
            </a:r>
          </a:p>
          <a:p>
            <a:pPr lvl="1"/>
            <a:r>
              <a:rPr lang="en-US" b="1" dirty="0"/>
              <a:t>To Do</a:t>
            </a:r>
            <a:r>
              <a:rPr lang="en-US" dirty="0"/>
              <a:t>: Predict whether a patient, hospitalized due to a heart attack, will have a second heart attack</a:t>
            </a:r>
          </a:p>
          <a:p>
            <a:r>
              <a:rPr lang="en-US" b="1" dirty="0">
                <a:solidFill>
                  <a:srgbClr val="0070C0"/>
                </a:solidFill>
              </a:rPr>
              <a:t>Given</a:t>
            </a:r>
            <a:r>
              <a:rPr lang="en-US" dirty="0"/>
              <a:t>: Company performance, economic data	</a:t>
            </a:r>
          </a:p>
          <a:p>
            <a:pPr lvl="1"/>
            <a:r>
              <a:rPr lang="en-US" b="1" dirty="0"/>
              <a:t>To Do</a:t>
            </a:r>
            <a:r>
              <a:rPr lang="en-US" dirty="0"/>
              <a:t>: Predict the price of stock 6 months from now.</a:t>
            </a:r>
          </a:p>
          <a:p>
            <a:r>
              <a:rPr lang="en-US" b="1" dirty="0">
                <a:solidFill>
                  <a:srgbClr val="0070C0"/>
                </a:solidFill>
              </a:rPr>
              <a:t>Given</a:t>
            </a:r>
            <a:r>
              <a:rPr lang="en-US" dirty="0"/>
              <a:t>: Model hand-written digits	</a:t>
            </a:r>
          </a:p>
          <a:p>
            <a:pPr lvl="1"/>
            <a:r>
              <a:rPr lang="en-US" b="1" dirty="0"/>
              <a:t>To Do</a:t>
            </a:r>
            <a:r>
              <a:rPr lang="en-US" dirty="0"/>
              <a:t>: Identify hand-written ZIP codes in post office's mail sorting application.</a:t>
            </a:r>
          </a:p>
          <a:p>
            <a:r>
              <a:rPr lang="en-US" b="1" dirty="0">
                <a:solidFill>
                  <a:srgbClr val="0070C0"/>
                </a:solidFill>
              </a:rPr>
              <a:t>Given</a:t>
            </a:r>
            <a:r>
              <a:rPr lang="en-US" dirty="0"/>
              <a:t>: Infrared absorption spectrum of blood sample 	</a:t>
            </a:r>
          </a:p>
          <a:p>
            <a:pPr lvl="1"/>
            <a:r>
              <a:rPr lang="en-US" b="1" dirty="0"/>
              <a:t>To Do</a:t>
            </a:r>
            <a:r>
              <a:rPr lang="en-US" dirty="0"/>
              <a:t>: Amount of glucose in the blood of a diabetic.</a:t>
            </a:r>
          </a:p>
          <a:p>
            <a:r>
              <a:rPr lang="en-US" b="1" dirty="0">
                <a:solidFill>
                  <a:srgbClr val="0070C0"/>
                </a:solidFill>
              </a:rPr>
              <a:t>Given</a:t>
            </a:r>
            <a:r>
              <a:rPr lang="en-US" dirty="0"/>
              <a:t>: Clinical, demographic, … (</a:t>
            </a:r>
            <a:r>
              <a:rPr lang="en-US" dirty="0">
                <a:hlinkClick r:id="rId3"/>
              </a:rPr>
              <a:t>www.medscape.com/viewarticle/497924</a:t>
            </a:r>
            <a:r>
              <a:rPr lang="en-US" dirty="0"/>
              <a:t>) </a:t>
            </a:r>
          </a:p>
          <a:p>
            <a:pPr lvl="1"/>
            <a:r>
              <a:rPr lang="en-US" dirty="0"/>
              <a:t>e.g. The worldwide incidence of prostate cancer is higher among American black men than any other male group.</a:t>
            </a:r>
          </a:p>
          <a:p>
            <a:pPr lvl="1"/>
            <a:r>
              <a:rPr lang="en-US" b="1" dirty="0"/>
              <a:t>To Do</a:t>
            </a:r>
            <a:r>
              <a:rPr lang="en-US" dirty="0"/>
              <a:t>: Risk factors for prostate cancer.	</a:t>
            </a:r>
          </a:p>
        </p:txBody>
      </p:sp>
    </p:spTree>
    <p:extLst>
      <p:ext uri="{BB962C8B-B14F-4D97-AF65-F5344CB8AC3E}">
        <p14:creationId xmlns:p14="http://schemas.microsoft.com/office/powerpoint/2010/main" val="23539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62709"/>
            <a:ext cx="8147051" cy="744071"/>
          </a:xfrm>
        </p:spPr>
        <p:txBody>
          <a:bodyPr/>
          <a:lstStyle/>
          <a:p>
            <a:r>
              <a:rPr lang="en-US" sz="3600" dirty="0"/>
              <a:t>3. </a:t>
            </a:r>
            <a:r>
              <a:rPr lang="en-US" sz="3200" b="1" dirty="0"/>
              <a:t>Genetic Algorithms</a:t>
            </a:r>
            <a:endParaRPr lang="en-US" dirty="0"/>
          </a:p>
        </p:txBody>
      </p:sp>
      <p:sp>
        <p:nvSpPr>
          <p:cNvPr id="3" name="Content Placeholder 2"/>
          <p:cNvSpPr>
            <a:spLocks noGrp="1"/>
          </p:cNvSpPr>
          <p:nvPr>
            <p:ph idx="1"/>
          </p:nvPr>
        </p:nvSpPr>
        <p:spPr>
          <a:xfrm>
            <a:off x="381000" y="914400"/>
            <a:ext cx="8147051" cy="5441950"/>
          </a:xfrm>
        </p:spPr>
        <p:txBody>
          <a:bodyPr>
            <a:normAutofit/>
          </a:bodyPr>
          <a:lstStyle/>
          <a:p>
            <a:r>
              <a:rPr lang="en-US" dirty="0"/>
              <a:t>Genetic Algorithm (GA) is a population based optimization algorithm. The formation was inspired by the natural evolution. A pseudo code for GA is given as:</a:t>
            </a:r>
          </a:p>
          <a:p>
            <a:endParaRPr lang="en-US" dirty="0"/>
          </a:p>
          <a:p>
            <a:endParaRPr lang="en-US" dirty="0"/>
          </a:p>
          <a:p>
            <a:endParaRPr lang="en-US" dirty="0"/>
          </a:p>
          <a:p>
            <a:endParaRPr lang="en-US" dirty="0"/>
          </a:p>
          <a:p>
            <a:endParaRPr lang="en-US" dirty="0"/>
          </a:p>
          <a:p>
            <a:endParaRPr lang="en-US" dirty="0"/>
          </a:p>
          <a:p>
            <a:r>
              <a:rPr lang="en-US" dirty="0"/>
              <a:t>GA can get global minima, however it is not always assured.</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sp>
        <p:nvSpPr>
          <p:cNvPr id="2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rotWithShape="1">
          <a:blip r:embed="rId3"/>
          <a:srcRect l="26000" t="42000" r="9500" b="22444"/>
          <a:stretch/>
        </p:blipFill>
        <p:spPr>
          <a:xfrm>
            <a:off x="381000" y="2379144"/>
            <a:ext cx="8458200" cy="2622698"/>
          </a:xfrm>
          <a:prstGeom prst="rect">
            <a:avLst/>
          </a:prstGeom>
        </p:spPr>
      </p:pic>
      <p:sp>
        <p:nvSpPr>
          <p:cNvPr id="8" name="Rectangle 7"/>
          <p:cNvSpPr/>
          <p:nvPr/>
        </p:nvSpPr>
        <p:spPr>
          <a:xfrm>
            <a:off x="2482293" y="5001842"/>
            <a:ext cx="4179414" cy="369332"/>
          </a:xfrm>
          <a:prstGeom prst="rect">
            <a:avLst/>
          </a:prstGeom>
        </p:spPr>
        <p:txBody>
          <a:bodyPr wrap="none">
            <a:spAutoFit/>
          </a:bodyPr>
          <a:lstStyle/>
          <a:p>
            <a:pPr algn="just"/>
            <a:r>
              <a:rPr lang="en-US" dirty="0">
                <a:latin typeface="Times New Roman" panose="02020603050405020304" pitchFamily="18" charset="0"/>
                <a:ea typeface="Times New Roman" panose="02020603050405020304" pitchFamily="18" charset="0"/>
              </a:rPr>
              <a:t>Figure: Pseudo code for Genetic Algorithm</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304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Does the minimum exist?</a:t>
            </a:r>
          </a:p>
        </p:txBody>
      </p:sp>
      <p:sp>
        <p:nvSpPr>
          <p:cNvPr id="3" name="Content Placeholder 2"/>
          <p:cNvSpPr>
            <a:spLocks noGrp="1"/>
          </p:cNvSpPr>
          <p:nvPr>
            <p:ph idx="1"/>
          </p:nvPr>
        </p:nvSpPr>
        <p:spPr>
          <a:xfrm>
            <a:off x="403860" y="653910"/>
            <a:ext cx="8147051" cy="5289550"/>
          </a:xfrm>
        </p:spPr>
        <p:txBody>
          <a:bodyPr/>
          <a:lstStyle/>
          <a:p>
            <a:r>
              <a:rPr lang="en-US" sz="2000" dirty="0"/>
              <a:t>It is important to ask, does the minimum exist for equation (5):</a:t>
            </a:r>
          </a:p>
          <a:p>
            <a:endParaRPr lang="en-US" sz="1050" dirty="0"/>
          </a:p>
          <a:p>
            <a:r>
              <a:rPr lang="en-US" sz="2000" dirty="0"/>
              <a:t>The answer is ‘yes’, but again How?</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sp>
        <p:nvSpPr>
          <p:cNvPr id="5" name="Rectangle 2"/>
          <p:cNvSpPr>
            <a:spLocks noChangeArrowheads="1"/>
          </p:cNvSpPr>
          <p:nvPr/>
        </p:nvSpPr>
        <p:spPr bwMode="auto">
          <a:xfrm>
            <a:off x="38100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273425" y="1011058"/>
          <a:ext cx="2423160" cy="685800"/>
        </p:xfrm>
        <a:graphic>
          <a:graphicData uri="http://schemas.openxmlformats.org/presentationml/2006/ole">
            <mc:AlternateContent xmlns:mc="http://schemas.openxmlformats.org/markup-compatibility/2006">
              <mc:Choice xmlns:v="urn:schemas-microsoft-com:vml" Requires="v">
                <p:oleObj spid="_x0000_s66657" name="Equation" r:id="rId4" imgW="1511300" imgH="431800" progId="Equation.3">
                  <p:embed/>
                </p:oleObj>
              </mc:Choice>
              <mc:Fallback>
                <p:oleObj name="Equation" r:id="rId4" imgW="1511300" imgH="431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3425" y="1011058"/>
                        <a:ext cx="2423160" cy="685800"/>
                      </a:xfrm>
                      <a:prstGeom prst="rect">
                        <a:avLst/>
                      </a:prstGeom>
                      <a:noFill/>
                    </p:spPr>
                  </p:pic>
                </p:oleObj>
              </mc:Fallback>
            </mc:AlternateContent>
          </a:graphicData>
        </a:graphic>
      </p:graphicFrame>
      <p:pic>
        <p:nvPicPr>
          <p:cNvPr id="9" name="Picture 8"/>
          <p:cNvPicPr>
            <a:picLocks noChangeAspect="1"/>
          </p:cNvPicPr>
          <p:nvPr/>
        </p:nvPicPr>
        <p:blipFill rotWithShape="1">
          <a:blip r:embed="rId6"/>
          <a:srcRect t="7503"/>
          <a:stretch/>
        </p:blipFill>
        <p:spPr>
          <a:xfrm>
            <a:off x="223221" y="2250391"/>
            <a:ext cx="8660537" cy="4105959"/>
          </a:xfrm>
          <a:prstGeom prst="rect">
            <a:avLst/>
          </a:prstGeom>
        </p:spPr>
      </p:pic>
    </p:spTree>
    <p:extLst>
      <p:ext uri="{BB962C8B-B14F-4D97-AF65-F5344CB8AC3E}">
        <p14:creationId xmlns:p14="http://schemas.microsoft.com/office/powerpoint/2010/main" val="173465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0098"/>
            <a:ext cx="8147051" cy="515471"/>
          </a:xfrm>
        </p:spPr>
        <p:txBody>
          <a:bodyPr/>
          <a:lstStyle/>
          <a:p>
            <a:r>
              <a:rPr lang="en-US" sz="4000" dirty="0"/>
              <a:t>GA</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9"/>
          <p:cNvSpPr>
            <a:spLocks noChangeArrowheads="1"/>
          </p:cNvSpPr>
          <p:nvPr/>
        </p:nvSpPr>
        <p:spPr bwMode="auto">
          <a:xfrm>
            <a:off x="2819400" y="5267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5" name="Picture 24"/>
          <p:cNvPicPr>
            <a:picLocks noChangeAspect="1"/>
          </p:cNvPicPr>
          <p:nvPr/>
        </p:nvPicPr>
        <p:blipFill rotWithShape="1">
          <a:blip r:embed="rId3"/>
          <a:srcRect r="8994" b="20433"/>
          <a:stretch/>
        </p:blipFill>
        <p:spPr>
          <a:xfrm>
            <a:off x="415290" y="1591211"/>
            <a:ext cx="8458200" cy="709190"/>
          </a:xfrm>
          <a:prstGeom prst="rect">
            <a:avLst/>
          </a:prstGeom>
        </p:spPr>
      </p:pic>
      <p:pic>
        <p:nvPicPr>
          <p:cNvPr id="26" name="Picture 25"/>
          <p:cNvPicPr>
            <a:picLocks noChangeAspect="1"/>
          </p:cNvPicPr>
          <p:nvPr/>
        </p:nvPicPr>
        <p:blipFill rotWithShape="1">
          <a:blip r:embed="rId4"/>
          <a:srcRect r="2244" b="8119"/>
          <a:stretch/>
        </p:blipFill>
        <p:spPr>
          <a:xfrm>
            <a:off x="426720" y="2766131"/>
            <a:ext cx="8412480" cy="914400"/>
          </a:xfrm>
          <a:prstGeom prst="rect">
            <a:avLst/>
          </a:prstGeom>
        </p:spPr>
      </p:pic>
      <p:sp>
        <p:nvSpPr>
          <p:cNvPr id="27" name="TextBox 26"/>
          <p:cNvSpPr txBox="1"/>
          <p:nvPr/>
        </p:nvSpPr>
        <p:spPr>
          <a:xfrm>
            <a:off x="1905000" y="4788932"/>
            <a:ext cx="4800600" cy="369332"/>
          </a:xfrm>
          <a:prstGeom prst="rect">
            <a:avLst/>
          </a:prstGeom>
          <a:noFill/>
        </p:spPr>
        <p:txBody>
          <a:bodyPr wrap="square" rtlCol="0">
            <a:spAutoFit/>
          </a:bodyPr>
          <a:lstStyle/>
          <a:p>
            <a:r>
              <a:rPr lang="en-US" dirty="0"/>
              <a:t>We will formulate the exact approach next. </a:t>
            </a:r>
          </a:p>
        </p:txBody>
      </p:sp>
    </p:spTree>
    <p:extLst>
      <p:ext uri="{BB962C8B-B14F-4D97-AF65-F5344CB8AC3E}">
        <p14:creationId xmlns:p14="http://schemas.microsoft.com/office/powerpoint/2010/main" val="189963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0098"/>
            <a:ext cx="8147051" cy="515471"/>
          </a:xfrm>
        </p:spPr>
        <p:txBody>
          <a:bodyPr/>
          <a:lstStyle/>
          <a:p>
            <a:r>
              <a:rPr lang="en-US" sz="2800" b="1" dirty="0"/>
              <a:t>Exact Equation / Non-Iterative Algorithm</a:t>
            </a:r>
            <a:endParaRPr lang="en-US" sz="4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9"/>
          <p:cNvSpPr>
            <a:spLocks noChangeArrowheads="1"/>
          </p:cNvSpPr>
          <p:nvPr/>
        </p:nvSpPr>
        <p:spPr bwMode="auto">
          <a:xfrm>
            <a:off x="2819400" y="5267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rotWithShape="1">
          <a:blip r:embed="rId4"/>
          <a:srcRect r="7712"/>
          <a:stretch/>
        </p:blipFill>
        <p:spPr>
          <a:xfrm>
            <a:off x="533400" y="1094848"/>
            <a:ext cx="8147051" cy="1996519"/>
          </a:xfrm>
          <a:prstGeom prst="rect">
            <a:avLst/>
          </a:prstGeom>
        </p:spPr>
      </p:pic>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3" name="Group 12"/>
          <p:cNvGrpSpPr/>
          <p:nvPr/>
        </p:nvGrpSpPr>
        <p:grpSpPr>
          <a:xfrm>
            <a:off x="491489" y="4067145"/>
            <a:ext cx="4838864" cy="400110"/>
            <a:chOff x="491489" y="4067145"/>
            <a:chExt cx="4838864" cy="400110"/>
          </a:xfrm>
        </p:grpSpPr>
        <p:sp>
          <p:nvSpPr>
            <p:cNvPr id="8" name="TextBox 7"/>
            <p:cNvSpPr txBox="1"/>
            <p:nvPr/>
          </p:nvSpPr>
          <p:spPr>
            <a:xfrm>
              <a:off x="491489" y="4067145"/>
              <a:ext cx="3394711" cy="400110"/>
            </a:xfrm>
            <a:prstGeom prst="rect">
              <a:avLst/>
            </a:prstGeom>
            <a:noFill/>
          </p:spPr>
          <p:txBody>
            <a:bodyPr wrap="square" rtlCol="0">
              <a:spAutoFit/>
            </a:bodyPr>
            <a:lstStyle/>
            <a:p>
              <a:r>
                <a:rPr lang="en-US" sz="2000" b="1" dirty="0">
                  <a:solidFill>
                    <a:srgbClr val="00B050"/>
                  </a:solidFill>
                  <a:latin typeface="Times New Roman" panose="02020603050405020304" pitchFamily="18" charset="0"/>
                  <a:cs typeface="Times New Roman" panose="02020603050405020304" pitchFamily="18" charset="0"/>
                </a:rPr>
                <a:t>Answer: </a:t>
              </a:r>
              <a:r>
                <a:rPr lang="en-US" sz="2000" dirty="0">
                  <a:latin typeface="Times New Roman" panose="02020603050405020304" pitchFamily="18" charset="0"/>
                  <a:cs typeface="Times New Roman" panose="02020603050405020304" pitchFamily="18" charset="0"/>
                </a:rPr>
                <a:t>we have, </a:t>
              </a:r>
            </a:p>
          </p:txBody>
        </p:sp>
        <p:graphicFrame>
          <p:nvGraphicFramePr>
            <p:cNvPr id="12" name="Object 11"/>
            <p:cNvGraphicFramePr>
              <a:graphicFrameLocks noChangeAspect="1"/>
            </p:cNvGraphicFramePr>
            <p:nvPr/>
          </p:nvGraphicFramePr>
          <p:xfrm>
            <a:off x="2593340" y="4097023"/>
            <a:ext cx="2737013" cy="340354"/>
          </p:xfrm>
          <a:graphic>
            <a:graphicData uri="http://schemas.openxmlformats.org/presentationml/2006/ole">
              <mc:AlternateContent xmlns:mc="http://schemas.openxmlformats.org/markup-compatibility/2006">
                <mc:Choice xmlns:v="urn:schemas-microsoft-com:vml" Requires="v">
                  <p:oleObj spid="_x0000_s86204" name="Equation" r:id="rId5" imgW="1841500" imgH="228600" progId="Equation.3">
                    <p:embed/>
                  </p:oleObj>
                </mc:Choice>
                <mc:Fallback>
                  <p:oleObj name="Equation" r:id="rId5" imgW="1841500" imgH="228600" progId="Equation.3">
                    <p:embed/>
                    <p:pic>
                      <p:nvPicPr>
                        <p:cNvPr id="1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340" y="4097023"/>
                          <a:ext cx="2737013" cy="340354"/>
                        </a:xfrm>
                        <a:prstGeom prst="rect">
                          <a:avLst/>
                        </a:prstGeom>
                        <a:noFill/>
                      </p:spPr>
                    </p:pic>
                  </p:oleObj>
                </mc:Fallback>
              </mc:AlternateContent>
            </a:graphicData>
          </a:graphic>
        </p:graphicFrame>
      </p:grpSp>
      <p:pic>
        <p:nvPicPr>
          <p:cNvPr id="28" name="Picture 27"/>
          <p:cNvPicPr>
            <a:picLocks noChangeAspect="1"/>
          </p:cNvPicPr>
          <p:nvPr/>
        </p:nvPicPr>
        <p:blipFill rotWithShape="1">
          <a:blip r:embed="rId7"/>
          <a:srcRect t="1" r="19951" b="8377"/>
          <a:stretch/>
        </p:blipFill>
        <p:spPr>
          <a:xfrm>
            <a:off x="2217718" y="4575267"/>
            <a:ext cx="6699251" cy="321572"/>
          </a:xfrm>
          <a:prstGeom prst="rect">
            <a:avLst/>
          </a:prstGeom>
        </p:spPr>
      </p:pic>
      <p:sp>
        <p:nvSpPr>
          <p:cNvPr id="2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0" name="Object 29"/>
          <p:cNvGraphicFramePr>
            <a:graphicFrameLocks noChangeAspect="1"/>
          </p:cNvGraphicFramePr>
          <p:nvPr/>
        </p:nvGraphicFramePr>
        <p:xfrm>
          <a:off x="2217718" y="5034729"/>
          <a:ext cx="1974233" cy="339868"/>
        </p:xfrm>
        <a:graphic>
          <a:graphicData uri="http://schemas.openxmlformats.org/presentationml/2006/ole">
            <mc:AlternateContent xmlns:mc="http://schemas.openxmlformats.org/markup-compatibility/2006">
              <mc:Choice xmlns:v="urn:schemas-microsoft-com:vml" Requires="v">
                <p:oleObj spid="_x0000_s86205" name="Equation" r:id="rId8" imgW="1257120" imgH="215640" progId="Equation.3">
                  <p:embed/>
                </p:oleObj>
              </mc:Choice>
              <mc:Fallback>
                <p:oleObj name="Equation" r:id="rId8" imgW="1257120" imgH="215640" progId="Equation.3">
                  <p:embed/>
                  <p:pic>
                    <p:nvPicPr>
                      <p:cNvPr id="30" name="Object 29"/>
                      <p:cNvPicPr>
                        <a:picLocks noChangeAspect="1" noChangeArrowheads="1"/>
                      </p:cNvPicPr>
                      <p:nvPr/>
                    </p:nvPicPr>
                    <p:blipFill>
                      <a:blip r:embed="rId9"/>
                      <a:srcRect/>
                      <a:stretch>
                        <a:fillRect/>
                      </a:stretch>
                    </p:blipFill>
                    <p:spPr bwMode="auto">
                      <a:xfrm>
                        <a:off x="2217718" y="5034729"/>
                        <a:ext cx="1974233" cy="339868"/>
                      </a:xfrm>
                      <a:prstGeom prst="rect">
                        <a:avLst/>
                      </a:prstGeom>
                      <a:noFill/>
                    </p:spPr>
                  </p:pic>
                </p:oleObj>
              </mc:Fallback>
            </mc:AlternateContent>
          </a:graphicData>
        </a:graphic>
      </p:graphicFrame>
      <p:pic>
        <p:nvPicPr>
          <p:cNvPr id="32" name="Picture 31"/>
          <p:cNvPicPr>
            <a:picLocks noChangeAspect="1"/>
          </p:cNvPicPr>
          <p:nvPr/>
        </p:nvPicPr>
        <p:blipFill rotWithShape="1">
          <a:blip r:embed="rId10"/>
          <a:srcRect r="21347" b="-3321"/>
          <a:stretch/>
        </p:blipFill>
        <p:spPr>
          <a:xfrm>
            <a:off x="2236214" y="5417553"/>
            <a:ext cx="6445275" cy="785390"/>
          </a:xfrm>
          <a:prstGeom prst="rect">
            <a:avLst/>
          </a:prstGeom>
        </p:spPr>
      </p:pic>
      <p:pic>
        <p:nvPicPr>
          <p:cNvPr id="15" name="Picture 14"/>
          <p:cNvPicPr>
            <a:picLocks noChangeAspect="1"/>
          </p:cNvPicPr>
          <p:nvPr/>
        </p:nvPicPr>
        <p:blipFill rotWithShape="1">
          <a:blip r:embed="rId11"/>
          <a:srcRect t="1" r="32052" b="14861"/>
          <a:stretch/>
        </p:blipFill>
        <p:spPr>
          <a:xfrm>
            <a:off x="533400" y="3483873"/>
            <a:ext cx="7010400" cy="320471"/>
          </a:xfrm>
          <a:prstGeom prst="rect">
            <a:avLst/>
          </a:prstGeom>
        </p:spPr>
      </p:pic>
      <p:sp>
        <p:nvSpPr>
          <p:cNvPr id="22" name="TextBox 21">
            <a:extLst>
              <a:ext uri="{FF2B5EF4-FFF2-40B4-BE49-F238E27FC236}">
                <a16:creationId xmlns:a16="http://schemas.microsoft.com/office/drawing/2014/main" id="{AD414A9A-91DC-44B7-A2EF-5C78E4BDA3DE}"/>
              </a:ext>
            </a:extLst>
          </p:cNvPr>
          <p:cNvSpPr txBox="1"/>
          <p:nvPr/>
        </p:nvSpPr>
        <p:spPr>
          <a:xfrm>
            <a:off x="7897969" y="1692913"/>
            <a:ext cx="641272" cy="400110"/>
          </a:xfrm>
          <a:prstGeom prst="rect">
            <a:avLst/>
          </a:prstGeom>
          <a:solidFill>
            <a:schemeClr val="bg1"/>
          </a:solidFill>
        </p:spPr>
        <p:txBody>
          <a:bodyPr wrap="square" rtlCol="0">
            <a:spAutoFit/>
          </a:bodyPr>
          <a:lstStyle/>
          <a:p>
            <a:r>
              <a:rPr lang="en-US" sz="2000" b="1" dirty="0"/>
              <a:t>(1)</a:t>
            </a:r>
          </a:p>
        </p:txBody>
      </p:sp>
      <p:sp>
        <p:nvSpPr>
          <p:cNvPr id="23" name="TextBox 22">
            <a:extLst>
              <a:ext uri="{FF2B5EF4-FFF2-40B4-BE49-F238E27FC236}">
                <a16:creationId xmlns:a16="http://schemas.microsoft.com/office/drawing/2014/main" id="{6E1BEF78-7C47-42BB-B9F1-3271D1892E97}"/>
              </a:ext>
            </a:extLst>
          </p:cNvPr>
          <p:cNvSpPr txBox="1"/>
          <p:nvPr/>
        </p:nvSpPr>
        <p:spPr>
          <a:xfrm>
            <a:off x="7969876" y="2744743"/>
            <a:ext cx="641272" cy="400110"/>
          </a:xfrm>
          <a:prstGeom prst="rect">
            <a:avLst/>
          </a:prstGeom>
          <a:solidFill>
            <a:schemeClr val="bg1"/>
          </a:solidFill>
        </p:spPr>
        <p:txBody>
          <a:bodyPr wrap="square" rtlCol="0">
            <a:spAutoFit/>
          </a:bodyPr>
          <a:lstStyle/>
          <a:p>
            <a:r>
              <a:rPr lang="en-US" sz="2000" b="1" dirty="0"/>
              <a:t>(2)</a:t>
            </a:r>
          </a:p>
        </p:txBody>
      </p:sp>
    </p:spTree>
    <p:extLst>
      <p:ext uri="{BB962C8B-B14F-4D97-AF65-F5344CB8AC3E}">
        <p14:creationId xmlns:p14="http://schemas.microsoft.com/office/powerpoint/2010/main" val="8773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 y="303880"/>
            <a:ext cx="8147051" cy="515471"/>
          </a:xfrm>
        </p:spPr>
        <p:txBody>
          <a:bodyPr/>
          <a:lstStyle/>
          <a:p>
            <a:pPr algn="r"/>
            <a:r>
              <a:rPr lang="en-US" sz="2400" b="1" dirty="0"/>
              <a:t>… Exact Equation / Non-Iterative Algorithm</a:t>
            </a:r>
            <a:endParaRPr lang="en-US" sz="3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a:spLocks noChangeArrowheads="1"/>
          </p:cNvSpPr>
          <p:nvPr/>
        </p:nvSpPr>
        <p:spPr bwMode="auto">
          <a:xfrm>
            <a:off x="681990" y="1001042"/>
            <a:ext cx="107931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nvGraphicFramePr>
        <p:xfrm>
          <a:off x="836612" y="1011238"/>
          <a:ext cx="4621849" cy="512762"/>
        </p:xfrm>
        <a:graphic>
          <a:graphicData uri="http://schemas.openxmlformats.org/presentationml/2006/ole">
            <mc:AlternateContent xmlns:mc="http://schemas.openxmlformats.org/markup-compatibility/2006">
              <mc:Choice xmlns:v="urn:schemas-microsoft-com:vml" Requires="v">
                <p:oleObj spid="_x0000_s87507" name="Equation" r:id="rId4" imgW="1942920" imgH="215640" progId="Equation.3">
                  <p:embed/>
                </p:oleObj>
              </mc:Choice>
              <mc:Fallback>
                <p:oleObj name="Equation" r:id="rId4" imgW="1942920" imgH="215640" progId="Equation.3">
                  <p:embed/>
                  <p:pic>
                    <p:nvPicPr>
                      <p:cNvPr id="17" name="Object 16"/>
                      <p:cNvPicPr>
                        <a:picLocks noChangeAspect="1" noChangeArrowheads="1"/>
                      </p:cNvPicPr>
                      <p:nvPr/>
                    </p:nvPicPr>
                    <p:blipFill>
                      <a:blip r:embed="rId5"/>
                      <a:srcRect/>
                      <a:stretch>
                        <a:fillRect/>
                      </a:stretch>
                    </p:blipFill>
                    <p:spPr bwMode="auto">
                      <a:xfrm>
                        <a:off x="836612" y="1011238"/>
                        <a:ext cx="4621849" cy="512762"/>
                      </a:xfrm>
                      <a:prstGeom prst="rect">
                        <a:avLst/>
                      </a:prstGeom>
                      <a:noFill/>
                    </p:spPr>
                  </p:pic>
                </p:oleObj>
              </mc:Fallback>
            </mc:AlternateContent>
          </a:graphicData>
        </a:graphic>
      </p:graphicFrame>
      <p:sp>
        <p:nvSpPr>
          <p:cNvPr id="1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nvGraphicFramePr>
        <p:xfrm>
          <a:off x="836612" y="1545082"/>
          <a:ext cx="3887788" cy="555398"/>
        </p:xfrm>
        <a:graphic>
          <a:graphicData uri="http://schemas.openxmlformats.org/presentationml/2006/ole">
            <mc:AlternateContent xmlns:mc="http://schemas.openxmlformats.org/markup-compatibility/2006">
              <mc:Choice xmlns:v="urn:schemas-microsoft-com:vml" Requires="v">
                <p:oleObj spid="_x0000_s87508" name="Equation" r:id="rId6" imgW="1511280" imgH="215640" progId="Equation.3">
                  <p:embed/>
                </p:oleObj>
              </mc:Choice>
              <mc:Fallback>
                <p:oleObj name="Equation" r:id="rId6" imgW="1511280" imgH="215640" progId="Equation.3">
                  <p:embed/>
                  <p:pic>
                    <p:nvPicPr>
                      <p:cNvPr id="20" name="Object 19"/>
                      <p:cNvPicPr>
                        <a:picLocks noChangeAspect="1" noChangeArrowheads="1"/>
                      </p:cNvPicPr>
                      <p:nvPr/>
                    </p:nvPicPr>
                    <p:blipFill>
                      <a:blip r:embed="rId7"/>
                      <a:srcRect/>
                      <a:stretch>
                        <a:fillRect/>
                      </a:stretch>
                    </p:blipFill>
                    <p:spPr bwMode="auto">
                      <a:xfrm>
                        <a:off x="836612" y="1545082"/>
                        <a:ext cx="3887788" cy="555398"/>
                      </a:xfrm>
                      <a:prstGeom prst="rect">
                        <a:avLst/>
                      </a:prstGeom>
                      <a:noFill/>
                    </p:spPr>
                  </p:pic>
                </p:oleObj>
              </mc:Fallback>
            </mc:AlternateContent>
          </a:graphicData>
        </a:graphic>
      </p:graphicFrame>
      <p:pic>
        <p:nvPicPr>
          <p:cNvPr id="22" name="Picture 21"/>
          <p:cNvPicPr>
            <a:picLocks noChangeAspect="1"/>
          </p:cNvPicPr>
          <p:nvPr/>
        </p:nvPicPr>
        <p:blipFill rotWithShape="1">
          <a:blip r:embed="rId8"/>
          <a:srcRect t="1" r="36593" b="-9899"/>
          <a:stretch/>
        </p:blipFill>
        <p:spPr>
          <a:xfrm>
            <a:off x="304800" y="2477987"/>
            <a:ext cx="7301561" cy="490003"/>
          </a:xfrm>
          <a:prstGeom prst="rect">
            <a:avLst/>
          </a:prstGeom>
        </p:spPr>
      </p:pic>
      <p:pic>
        <p:nvPicPr>
          <p:cNvPr id="23" name="Picture 22"/>
          <p:cNvPicPr>
            <a:picLocks noChangeAspect="1"/>
          </p:cNvPicPr>
          <p:nvPr/>
        </p:nvPicPr>
        <p:blipFill rotWithShape="1">
          <a:blip r:embed="rId9"/>
          <a:srcRect r="32856" b="6049"/>
          <a:stretch/>
        </p:blipFill>
        <p:spPr>
          <a:xfrm>
            <a:off x="304800" y="3045119"/>
            <a:ext cx="8722588" cy="393214"/>
          </a:xfrm>
          <a:prstGeom prst="rect">
            <a:avLst/>
          </a:prstGeom>
        </p:spPr>
      </p:pic>
      <p:sp>
        <p:nvSpPr>
          <p:cNvPr id="2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Object 24"/>
          <p:cNvGraphicFramePr>
            <a:graphicFrameLocks noChangeAspect="1"/>
          </p:cNvGraphicFramePr>
          <p:nvPr/>
        </p:nvGraphicFramePr>
        <p:xfrm>
          <a:off x="689610" y="3597832"/>
          <a:ext cx="3024188" cy="581067"/>
        </p:xfrm>
        <a:graphic>
          <a:graphicData uri="http://schemas.openxmlformats.org/presentationml/2006/ole">
            <mc:AlternateContent xmlns:mc="http://schemas.openxmlformats.org/markup-compatibility/2006">
              <mc:Choice xmlns:v="urn:schemas-microsoft-com:vml" Requires="v">
                <p:oleObj spid="_x0000_s87509" name="Equation" r:id="rId10" imgW="2184400" imgH="419100" progId="Equation.3">
                  <p:embed/>
                </p:oleObj>
              </mc:Choice>
              <mc:Fallback>
                <p:oleObj name="Equation" r:id="rId10" imgW="2184400" imgH="419100" progId="Equation.3">
                  <p:embed/>
                  <p:pic>
                    <p:nvPicPr>
                      <p:cNvPr id="25"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610" y="3597832"/>
                        <a:ext cx="3024188" cy="581067"/>
                      </a:xfrm>
                      <a:prstGeom prst="rect">
                        <a:avLst/>
                      </a:prstGeom>
                      <a:noFill/>
                    </p:spPr>
                  </p:pic>
                </p:oleObj>
              </mc:Fallback>
            </mc:AlternateContent>
          </a:graphicData>
        </a:graphic>
      </p:graphicFrame>
      <p:sp>
        <p:nvSpPr>
          <p:cNvPr id="2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 name="Object 26"/>
          <p:cNvGraphicFramePr>
            <a:graphicFrameLocks noChangeAspect="1"/>
          </p:cNvGraphicFramePr>
          <p:nvPr/>
        </p:nvGraphicFramePr>
        <p:xfrm>
          <a:off x="707231" y="4233370"/>
          <a:ext cx="4224337" cy="587375"/>
        </p:xfrm>
        <a:graphic>
          <a:graphicData uri="http://schemas.openxmlformats.org/presentationml/2006/ole">
            <mc:AlternateContent xmlns:mc="http://schemas.openxmlformats.org/markup-compatibility/2006">
              <mc:Choice xmlns:v="urn:schemas-microsoft-com:vml" Requires="v">
                <p:oleObj spid="_x0000_s87510" name="Equation" r:id="rId12" imgW="2628720" imgH="368280" progId="Equation.3">
                  <p:embed/>
                </p:oleObj>
              </mc:Choice>
              <mc:Fallback>
                <p:oleObj name="Equation" r:id="rId12" imgW="2628720" imgH="368280" progId="Equation.3">
                  <p:embed/>
                  <p:pic>
                    <p:nvPicPr>
                      <p:cNvPr id="27" name="Object 26"/>
                      <p:cNvPicPr>
                        <a:picLocks noChangeAspect="1" noChangeArrowheads="1"/>
                      </p:cNvPicPr>
                      <p:nvPr/>
                    </p:nvPicPr>
                    <p:blipFill>
                      <a:blip r:embed="rId13"/>
                      <a:srcRect/>
                      <a:stretch>
                        <a:fillRect/>
                      </a:stretch>
                    </p:blipFill>
                    <p:spPr bwMode="auto">
                      <a:xfrm>
                        <a:off x="707231" y="4233370"/>
                        <a:ext cx="4224337" cy="587375"/>
                      </a:xfrm>
                      <a:prstGeom prst="rect">
                        <a:avLst/>
                      </a:prstGeom>
                      <a:noFill/>
                    </p:spPr>
                  </p:pic>
                </p:oleObj>
              </mc:Fallback>
            </mc:AlternateContent>
          </a:graphicData>
        </a:graphic>
      </p:graphicFrame>
      <p:sp>
        <p:nvSpPr>
          <p:cNvPr id="31"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nvGraphicFramePr>
        <p:xfrm>
          <a:off x="707231" y="4915199"/>
          <a:ext cx="4115558" cy="521492"/>
        </p:xfrm>
        <a:graphic>
          <a:graphicData uri="http://schemas.openxmlformats.org/presentationml/2006/ole">
            <mc:AlternateContent xmlns:mc="http://schemas.openxmlformats.org/markup-compatibility/2006">
              <mc:Choice xmlns:v="urn:schemas-microsoft-com:vml" Requires="v">
                <p:oleObj spid="_x0000_s87511" name="Equation" r:id="rId14" imgW="2781300" imgH="355600" progId="Equation.3">
                  <p:embed/>
                </p:oleObj>
              </mc:Choice>
              <mc:Fallback>
                <p:oleObj name="Equation" r:id="rId14" imgW="2781300" imgH="355600" progId="Equation.3">
                  <p:embed/>
                  <p:pic>
                    <p:nvPicPr>
                      <p:cNvPr id="33" name="Object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7231" y="4915199"/>
                        <a:ext cx="4115558" cy="521492"/>
                      </a:xfrm>
                      <a:prstGeom prst="rect">
                        <a:avLst/>
                      </a:prstGeom>
                      <a:noFill/>
                    </p:spPr>
                  </p:pic>
                </p:oleObj>
              </mc:Fallback>
            </mc:AlternateContent>
          </a:graphicData>
        </a:graphic>
      </p:graphicFrame>
      <p:cxnSp>
        <p:nvCxnSpPr>
          <p:cNvPr id="35" name="Straight Arrow Connector 34"/>
          <p:cNvCxnSpPr/>
          <p:nvPr/>
        </p:nvCxnSpPr>
        <p:spPr>
          <a:xfrm flipH="1">
            <a:off x="1600200" y="4648200"/>
            <a:ext cx="457200" cy="381000"/>
          </a:xfrm>
          <a:prstGeom prst="straightConnector1">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pic>
        <p:nvPicPr>
          <p:cNvPr id="36" name="Picture 35"/>
          <p:cNvPicPr>
            <a:picLocks noChangeAspect="1"/>
          </p:cNvPicPr>
          <p:nvPr/>
        </p:nvPicPr>
        <p:blipFill rotWithShape="1">
          <a:blip r:embed="rId16"/>
          <a:srcRect r="19937"/>
          <a:stretch/>
        </p:blipFill>
        <p:spPr>
          <a:xfrm>
            <a:off x="711041" y="5476079"/>
            <a:ext cx="6227110" cy="1116795"/>
          </a:xfrm>
          <a:prstGeom prst="rect">
            <a:avLst/>
          </a:prstGeom>
        </p:spPr>
      </p:pic>
    </p:spTree>
    <p:extLst>
      <p:ext uri="{BB962C8B-B14F-4D97-AF65-F5344CB8AC3E}">
        <p14:creationId xmlns:p14="http://schemas.microsoft.com/office/powerpoint/2010/main" val="21285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 y="303880"/>
            <a:ext cx="8147051" cy="515471"/>
          </a:xfrm>
        </p:spPr>
        <p:txBody>
          <a:bodyPr/>
          <a:lstStyle/>
          <a:p>
            <a:pPr algn="r"/>
            <a:r>
              <a:rPr lang="en-US" sz="2400" b="1" dirty="0"/>
              <a:t>… Exact Equation / Non-Iterative Algorithm</a:t>
            </a:r>
            <a:endParaRPr lang="en-US" sz="3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25</a:t>
            </a:fld>
            <a:endParaRPr lang="en-US"/>
          </a:p>
        </p:txBody>
      </p:sp>
      <p:sp>
        <p:nvSpPr>
          <p:cNvPr id="5" name="Rectangle 2"/>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9"/>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6"/>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a:spLocks noChangeArrowheads="1"/>
          </p:cNvSpPr>
          <p:nvPr/>
        </p:nvSpPr>
        <p:spPr bwMode="auto">
          <a:xfrm>
            <a:off x="1062990" y="1382042"/>
            <a:ext cx="107931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5"/>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5"/>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0"/>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0"/>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685800" y="1318223"/>
          <a:ext cx="2700692" cy="434377"/>
        </p:xfrm>
        <a:graphic>
          <a:graphicData uri="http://schemas.openxmlformats.org/presentationml/2006/ole">
            <mc:AlternateContent xmlns:mc="http://schemas.openxmlformats.org/markup-compatibility/2006">
              <mc:Choice xmlns:v="urn:schemas-microsoft-com:vml" Requires="v">
                <p:oleObj spid="_x0000_s88438" name="Equation" r:id="rId4" imgW="1358310" imgH="215806" progId="Equation.3">
                  <p:embed/>
                </p:oleObj>
              </mc:Choice>
              <mc:Fallback>
                <p:oleObj name="Equation" r:id="rId4" imgW="135831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18223"/>
                        <a:ext cx="2700692" cy="434377"/>
                      </a:xfrm>
                      <a:prstGeom prst="rect">
                        <a:avLst/>
                      </a:prstGeom>
                      <a:noFill/>
                    </p:spPr>
                  </p:pic>
                </p:oleObj>
              </mc:Fallback>
            </mc:AlternateContent>
          </a:graphicData>
        </a:graphic>
      </p:graphicFrame>
      <p:sp>
        <p:nvSpPr>
          <p:cNvPr id="8" name="Rectangle 5"/>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712470" y="1805482"/>
          <a:ext cx="2259330" cy="402826"/>
        </p:xfrm>
        <a:graphic>
          <a:graphicData uri="http://schemas.openxmlformats.org/presentationml/2006/ole">
            <mc:AlternateContent xmlns:mc="http://schemas.openxmlformats.org/markup-compatibility/2006">
              <mc:Choice xmlns:v="urn:schemas-microsoft-com:vml" Requires="v">
                <p:oleObj spid="_x0000_s88439" name="Equation" r:id="rId6" imgW="1231366" imgH="215806" progId="Equation.3">
                  <p:embed/>
                </p:oleObj>
              </mc:Choice>
              <mc:Fallback>
                <p:oleObj name="Equation" r:id="rId6" imgW="1231366" imgH="215806" progId="Equation.3">
                  <p:embed/>
                  <p:pic>
                    <p:nvPicPr>
                      <p:cNvPr id="1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470" y="1805482"/>
                        <a:ext cx="2259330" cy="402826"/>
                      </a:xfrm>
                      <a:prstGeom prst="rect">
                        <a:avLst/>
                      </a:prstGeom>
                      <a:noFill/>
                    </p:spPr>
                  </p:pic>
                </p:oleObj>
              </mc:Fallback>
            </mc:AlternateContent>
          </a:graphicData>
        </a:graphic>
      </p:graphicFrame>
      <p:sp>
        <p:nvSpPr>
          <p:cNvPr id="13" name="Rectangle 9"/>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744287" y="2261190"/>
          <a:ext cx="2195695" cy="439139"/>
        </p:xfrm>
        <a:graphic>
          <a:graphicData uri="http://schemas.openxmlformats.org/presentationml/2006/ole">
            <mc:AlternateContent xmlns:mc="http://schemas.openxmlformats.org/markup-compatibility/2006">
              <mc:Choice xmlns:v="urn:schemas-microsoft-com:vml" Requires="v">
                <p:oleObj spid="_x0000_s88440" name="Equation" r:id="rId8" imgW="1143000" imgH="228600" progId="Equation.3">
                  <p:embed/>
                </p:oleObj>
              </mc:Choice>
              <mc:Fallback>
                <p:oleObj name="Equation" r:id="rId8" imgW="1143000" imgH="228600" progId="Equation.3">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287" y="2261190"/>
                        <a:ext cx="2195695" cy="439139"/>
                      </a:xfrm>
                      <a:prstGeom prst="rect">
                        <a:avLst/>
                      </a:prstGeom>
                      <a:noFill/>
                    </p:spPr>
                  </p:pic>
                </p:oleObj>
              </mc:Fallback>
            </mc:AlternateContent>
          </a:graphicData>
        </a:graphic>
      </p:graphicFrame>
      <p:pic>
        <p:nvPicPr>
          <p:cNvPr id="28" name="Picture 27"/>
          <p:cNvPicPr>
            <a:picLocks noChangeAspect="1"/>
          </p:cNvPicPr>
          <p:nvPr/>
        </p:nvPicPr>
        <p:blipFill>
          <a:blip r:embed="rId10"/>
          <a:stretch>
            <a:fillRect/>
          </a:stretch>
        </p:blipFill>
        <p:spPr>
          <a:xfrm>
            <a:off x="581952" y="2895600"/>
            <a:ext cx="8433777" cy="772040"/>
          </a:xfrm>
          <a:prstGeom prst="rect">
            <a:avLst/>
          </a:prstGeom>
        </p:spPr>
      </p:pic>
      <p:sp>
        <p:nvSpPr>
          <p:cNvPr id="29" name="Rectangle 17"/>
          <p:cNvSpPr>
            <a:spLocks noChangeArrowheads="1"/>
          </p:cNvSpPr>
          <p:nvPr/>
        </p:nvSpPr>
        <p:spPr bwMode="auto">
          <a:xfrm>
            <a:off x="38100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nvGraphicFramePr>
        <p:xfrm>
          <a:off x="3927475" y="3317875"/>
          <a:ext cx="1889125" cy="508000"/>
        </p:xfrm>
        <a:graphic>
          <a:graphicData uri="http://schemas.openxmlformats.org/presentationml/2006/ole">
            <mc:AlternateContent xmlns:mc="http://schemas.openxmlformats.org/markup-compatibility/2006">
              <mc:Choice xmlns:v="urn:schemas-microsoft-com:vml" Requires="v">
                <p:oleObj spid="_x0000_s88441" name="Equation" r:id="rId11" imgW="990360" imgH="266400" progId="Equation.3">
                  <p:embed/>
                </p:oleObj>
              </mc:Choice>
              <mc:Fallback>
                <p:oleObj name="Equation" r:id="rId11" imgW="990360" imgH="266400" progId="Equation.3">
                  <p:embed/>
                  <p:pic>
                    <p:nvPicPr>
                      <p:cNvPr id="30" name="Object 29"/>
                      <p:cNvPicPr>
                        <a:picLocks noChangeAspect="1" noChangeArrowheads="1"/>
                      </p:cNvPicPr>
                      <p:nvPr/>
                    </p:nvPicPr>
                    <p:blipFill>
                      <a:blip r:embed="rId12"/>
                      <a:srcRect/>
                      <a:stretch>
                        <a:fillRect/>
                      </a:stretch>
                    </p:blipFill>
                    <p:spPr bwMode="auto">
                      <a:xfrm>
                        <a:off x="3927475" y="3317875"/>
                        <a:ext cx="1889125" cy="508000"/>
                      </a:xfrm>
                      <a:prstGeom prst="rect">
                        <a:avLst/>
                      </a:prstGeom>
                      <a:noFill/>
                      <a:ln>
                        <a:solidFill>
                          <a:srgbClr val="C00000"/>
                        </a:solidFill>
                      </a:ln>
                    </p:spPr>
                  </p:pic>
                </p:oleObj>
              </mc:Fallback>
            </mc:AlternateContent>
          </a:graphicData>
        </a:graphic>
      </p:graphicFrame>
      <p:sp>
        <p:nvSpPr>
          <p:cNvPr id="32" name="TextBox 31"/>
          <p:cNvSpPr txBox="1"/>
          <p:nvPr/>
        </p:nvSpPr>
        <p:spPr>
          <a:xfrm>
            <a:off x="7086600" y="3352800"/>
            <a:ext cx="453970" cy="369332"/>
          </a:xfrm>
          <a:prstGeom prst="rect">
            <a:avLst/>
          </a:prstGeom>
          <a:noFill/>
        </p:spPr>
        <p:txBody>
          <a:bodyPr wrap="none" rtlCol="0">
            <a:spAutoFit/>
          </a:bodyPr>
          <a:lstStyle/>
          <a:p>
            <a:r>
              <a:rPr lang="en-US" dirty="0"/>
              <a:t>(3)</a:t>
            </a:r>
          </a:p>
        </p:txBody>
      </p:sp>
      <p:sp>
        <p:nvSpPr>
          <p:cNvPr id="34" name="Rectangle 33"/>
          <p:cNvSpPr/>
          <p:nvPr/>
        </p:nvSpPr>
        <p:spPr>
          <a:xfrm>
            <a:off x="547597" y="4063484"/>
            <a:ext cx="627832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Note</a:t>
            </a:r>
            <a:r>
              <a:rPr lang="en-US" dirty="0">
                <a:latin typeface="Times New Roman" panose="02020603050405020304" pitchFamily="18" charset="0"/>
                <a:ea typeface="Times New Roman" panose="02020603050405020304" pitchFamily="18" charset="0"/>
              </a:rPr>
              <a:t>: </a:t>
            </a: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Equation (3) is the final form of our “Exact Equation”.</a:t>
            </a:r>
            <a:endParaRPr lang="en-US"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005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47051" cy="439271"/>
          </a:xfrm>
        </p:spPr>
        <p:txBody>
          <a:bodyPr/>
          <a:lstStyle/>
          <a:p>
            <a:r>
              <a:rPr lang="en-US" sz="2800" dirty="0"/>
              <a:t>Exercise: Application of Exact Equation</a:t>
            </a:r>
          </a:p>
        </p:txBody>
      </p:sp>
      <p:sp>
        <p:nvSpPr>
          <p:cNvPr id="3" name="Content Placeholder 2"/>
          <p:cNvSpPr>
            <a:spLocks noGrp="1"/>
          </p:cNvSpPr>
          <p:nvPr>
            <p:ph idx="1"/>
          </p:nvPr>
        </p:nvSpPr>
        <p:spPr>
          <a:xfrm>
            <a:off x="304800" y="1295400"/>
            <a:ext cx="8147051" cy="4800600"/>
          </a:xfrm>
        </p:spPr>
        <p:txBody>
          <a:bodyPr>
            <a:normAutofit fontScale="85000" lnSpcReduction="20000"/>
          </a:bodyPr>
          <a:lstStyle/>
          <a:p>
            <a:r>
              <a:rPr lang="en-US" dirty="0"/>
              <a:t>I have placed the data into X.txt and Y.txt. Note: X.txt contains a starting column with all ‘1’s. </a:t>
            </a:r>
          </a:p>
          <a:p>
            <a:r>
              <a:rPr lang="en-US" dirty="0"/>
              <a:t>MATLAB/Octave code:</a:t>
            </a:r>
          </a:p>
          <a:p>
            <a:pPr lvl="1"/>
            <a:r>
              <a:rPr lang="en-US" dirty="0"/>
              <a:t>load X.txt</a:t>
            </a:r>
          </a:p>
          <a:p>
            <a:pPr lvl="1"/>
            <a:r>
              <a:rPr lang="en-US" dirty="0"/>
              <a:t>load Y.txt</a:t>
            </a:r>
          </a:p>
          <a:p>
            <a:pPr lvl="1"/>
            <a:r>
              <a:rPr lang="en-US" dirty="0"/>
              <a:t>B=</a:t>
            </a:r>
            <a:r>
              <a:rPr lang="en-US" dirty="0" err="1"/>
              <a:t>inv</a:t>
            </a:r>
            <a:r>
              <a:rPr lang="en-US" dirty="0"/>
              <a:t>(X'*X)*X'*Y</a:t>
            </a:r>
          </a:p>
          <a:p>
            <a:r>
              <a:rPr lang="en-US" dirty="0"/>
              <a:t>Answers:</a:t>
            </a:r>
          </a:p>
          <a:p>
            <a:pPr marL="914400" lvl="2" indent="0">
              <a:buNone/>
            </a:pPr>
            <a:r>
              <a:rPr lang="en-US" dirty="0"/>
              <a:t>B =				</a:t>
            </a:r>
          </a:p>
          <a:p>
            <a:pPr marL="914400" lvl="2" indent="0">
              <a:buNone/>
            </a:pPr>
            <a:r>
              <a:rPr lang="en-US" dirty="0"/>
              <a:t>  3.3868e+004</a:t>
            </a:r>
          </a:p>
          <a:p>
            <a:pPr marL="914400" lvl="2" indent="0">
              <a:buNone/>
            </a:pPr>
            <a:r>
              <a:rPr lang="en-US" dirty="0"/>
              <a:t>  -3.6762e+004</a:t>
            </a:r>
          </a:p>
          <a:p>
            <a:pPr marL="914400" lvl="2" indent="0">
              <a:buNone/>
            </a:pPr>
            <a:r>
              <a:rPr lang="en-US" dirty="0"/>
              <a:t>  1.0501e+004</a:t>
            </a:r>
          </a:p>
          <a:p>
            <a:pPr marL="914400" lvl="2" indent="0">
              <a:buNone/>
            </a:pPr>
            <a:r>
              <a:rPr lang="en-US" dirty="0"/>
              <a:t>  1.3291e+002</a:t>
            </a:r>
          </a:p>
          <a:p>
            <a:pPr marL="457200" lvl="1" indent="0">
              <a:buNone/>
            </a:pPr>
            <a:endParaRPr lang="en-US" dirty="0"/>
          </a:p>
          <a:p>
            <a:pPr marL="457200" lvl="1" indent="0">
              <a:buNone/>
            </a:pPr>
            <a:r>
              <a:rPr lang="en-US" dirty="0"/>
              <a:t>For a </a:t>
            </a:r>
            <a:r>
              <a:rPr lang="en-US" err="1"/>
              <a:t>Query</a:t>
            </a:r>
            <a:r>
              <a:rPr lang="en-US"/>
              <a:t>, Q</a:t>
            </a:r>
            <a:r>
              <a:rPr lang="en-US" dirty="0"/>
              <a:t>=[1 5 3 2500] for example, we can predict the house price by:</a:t>
            </a:r>
          </a:p>
          <a:p>
            <a:pPr marL="457200" lvl="1" indent="0">
              <a:buNone/>
            </a:pPr>
            <a:r>
              <a:rPr lang="en-US" dirty="0"/>
              <a:t>	   Q*B;    [which should return 2.1384e+005 or, 213,840]</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26</a:t>
            </a:fld>
            <a:endParaRPr lang="en-US"/>
          </a:p>
        </p:txBody>
      </p:sp>
    </p:spTree>
    <p:extLst>
      <p:ext uri="{BB962C8B-B14F-4D97-AF65-F5344CB8AC3E}">
        <p14:creationId xmlns:p14="http://schemas.microsoft.com/office/powerpoint/2010/main" val="169340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381000"/>
            <a:ext cx="8147051" cy="820271"/>
          </a:xfrm>
        </p:spPr>
        <p:txBody>
          <a:bodyPr/>
          <a:lstStyle/>
          <a:p>
            <a:r>
              <a:rPr lang="en-US" dirty="0"/>
              <a:t>Regularization</a:t>
            </a:r>
          </a:p>
        </p:txBody>
      </p:sp>
      <p:sp>
        <p:nvSpPr>
          <p:cNvPr id="3" name="Content Placeholder 2"/>
          <p:cNvSpPr>
            <a:spLocks noGrp="1"/>
          </p:cNvSpPr>
          <p:nvPr>
            <p:ph idx="1"/>
          </p:nvPr>
        </p:nvSpPr>
        <p:spPr>
          <a:xfrm>
            <a:off x="401637" y="1219200"/>
            <a:ext cx="8340725" cy="4970929"/>
          </a:xfrm>
        </p:spPr>
        <p:txBody>
          <a:bodyPr>
            <a:normAutofit/>
          </a:bodyPr>
          <a:lstStyle/>
          <a:p>
            <a:r>
              <a:rPr lang="en-US" dirty="0"/>
              <a:t>We can have more than one model to fit the data. Say, we have models from linear to polynomial of power or order 9. In this context we will discuss the followings:</a:t>
            </a:r>
          </a:p>
          <a:p>
            <a:endParaRPr lang="en-US" dirty="0"/>
          </a:p>
          <a:p>
            <a:pPr lvl="1"/>
            <a:r>
              <a:rPr lang="en-US" dirty="0" err="1"/>
              <a:t>underfitting</a:t>
            </a:r>
            <a:r>
              <a:rPr lang="en-US" dirty="0"/>
              <a:t> and overfitting issues </a:t>
            </a:r>
          </a:p>
          <a:p>
            <a:pPr lvl="1"/>
            <a:endParaRPr lang="en-US" dirty="0"/>
          </a:p>
          <a:p>
            <a:pPr lvl="1"/>
            <a:r>
              <a:rPr lang="en-US" dirty="0"/>
              <a:t>how to take care of the overfitting problem to take the benefit of the higher order polynomials, as well as </a:t>
            </a:r>
          </a:p>
          <a:p>
            <a:pPr lvl="1"/>
            <a:endParaRPr lang="en-US" dirty="0"/>
          </a:p>
          <a:p>
            <a:pPr lvl="1"/>
            <a:r>
              <a:rPr lang="en-US" dirty="0"/>
              <a:t>how to select the best model.</a:t>
            </a:r>
          </a:p>
          <a:p>
            <a:pPr lvl="1"/>
            <a:endParaRPr lang="en-US" dirty="0"/>
          </a:p>
          <a:p>
            <a:r>
              <a:rPr lang="en-US" dirty="0"/>
              <a:t>Next, we investigate some simple cases.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27</a:t>
            </a:fld>
            <a:endParaRPr lang="en-US"/>
          </a:p>
        </p:txBody>
      </p:sp>
    </p:spTree>
    <p:extLst>
      <p:ext uri="{BB962C8B-B14F-4D97-AF65-F5344CB8AC3E}">
        <p14:creationId xmlns:p14="http://schemas.microsoft.com/office/powerpoint/2010/main" val="1472978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28</a:t>
            </a:fld>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4800600"/>
            <a:ext cx="8762999" cy="14106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500" y="304800"/>
            <a:ext cx="8760759" cy="523220"/>
          </a:xfrm>
          <a:prstGeom prst="rect">
            <a:avLst/>
          </a:prstGeom>
          <a:noFill/>
        </p:spPr>
        <p:txBody>
          <a:bodyPr wrap="square" rtlCol="0">
            <a:spAutoFit/>
          </a:bodyPr>
          <a:lstStyle/>
          <a:p>
            <a:pPr algn="ctr"/>
            <a:r>
              <a:rPr lang="en-US" sz="2800" u="sng" dirty="0"/>
              <a:t>A Simple Curve Fitting Target</a:t>
            </a:r>
          </a:p>
        </p:txBody>
      </p:sp>
      <p:pic>
        <p:nvPicPr>
          <p:cNvPr id="3" name="Picture 2">
            <a:extLst>
              <a:ext uri="{FF2B5EF4-FFF2-40B4-BE49-F238E27FC236}">
                <a16:creationId xmlns:a16="http://schemas.microsoft.com/office/drawing/2014/main" id="{194E2832-8AC8-4526-8F88-F16C5838D799}"/>
              </a:ext>
            </a:extLst>
          </p:cNvPr>
          <p:cNvPicPr>
            <a:picLocks noChangeAspect="1"/>
          </p:cNvPicPr>
          <p:nvPr/>
        </p:nvPicPr>
        <p:blipFill>
          <a:blip r:embed="rId4"/>
          <a:stretch>
            <a:fillRect/>
          </a:stretch>
        </p:blipFill>
        <p:spPr>
          <a:xfrm>
            <a:off x="1892648" y="900592"/>
            <a:ext cx="5194376" cy="3827435"/>
          </a:xfrm>
          <a:prstGeom prst="rect">
            <a:avLst/>
          </a:prstGeom>
        </p:spPr>
      </p:pic>
    </p:spTree>
    <p:extLst>
      <p:ext uri="{BB962C8B-B14F-4D97-AF65-F5344CB8AC3E}">
        <p14:creationId xmlns:p14="http://schemas.microsoft.com/office/powerpoint/2010/main" val="376797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E9B27-41CF-48C7-A2E4-D47E7C63640E}"/>
              </a:ext>
            </a:extLst>
          </p:cNvPr>
          <p:cNvPicPr>
            <a:picLocks noChangeAspect="1"/>
          </p:cNvPicPr>
          <p:nvPr/>
        </p:nvPicPr>
        <p:blipFill>
          <a:blip r:embed="rId3"/>
          <a:stretch>
            <a:fillRect/>
          </a:stretch>
        </p:blipFill>
        <p:spPr>
          <a:xfrm>
            <a:off x="950925" y="775388"/>
            <a:ext cx="7117443" cy="5215836"/>
          </a:xfrm>
          <a:prstGeom prst="rect">
            <a:avLst/>
          </a:prstGeom>
        </p:spPr>
      </p:pic>
      <p:sp>
        <p:nvSpPr>
          <p:cNvPr id="2" name="Title 1"/>
          <p:cNvSpPr>
            <a:spLocks noGrp="1"/>
          </p:cNvSpPr>
          <p:nvPr>
            <p:ph type="title"/>
          </p:nvPr>
        </p:nvSpPr>
        <p:spPr>
          <a:xfrm>
            <a:off x="498475" y="94129"/>
            <a:ext cx="8147051" cy="744071"/>
          </a:xfrm>
        </p:spPr>
        <p:txBody>
          <a:bodyPr/>
          <a:lstStyle/>
          <a:p>
            <a:r>
              <a:rPr lang="en-US" sz="3200" dirty="0"/>
              <a:t>Fitting Polynomials of Various Order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29</a:t>
            </a:fld>
            <a:endParaRPr lang="en-US"/>
          </a:p>
        </p:txBody>
      </p:sp>
      <p:sp>
        <p:nvSpPr>
          <p:cNvPr id="5" name="Rectangle 4"/>
          <p:cNvSpPr/>
          <p:nvPr/>
        </p:nvSpPr>
        <p:spPr>
          <a:xfrm>
            <a:off x="263526" y="6033184"/>
            <a:ext cx="8440271" cy="646331"/>
          </a:xfrm>
          <a:prstGeom prst="rect">
            <a:avLst/>
          </a:prstGeom>
        </p:spPr>
        <p:txBody>
          <a:bodyPr wrap="square">
            <a:spAutoFit/>
          </a:bodyPr>
          <a:lstStyle/>
          <a:p>
            <a:r>
              <a:rPr lang="en-US" b="1" dirty="0"/>
              <a:t>Figure 2</a:t>
            </a:r>
            <a:r>
              <a:rPr lang="en-US" dirty="0"/>
              <a:t>: Plots of polynomials having various orders M, shown as red curves, fitting to the data set shown here</a:t>
            </a:r>
          </a:p>
        </p:txBody>
      </p:sp>
      <p:sp>
        <p:nvSpPr>
          <p:cNvPr id="3" name="TextBox 2"/>
          <p:cNvSpPr txBox="1"/>
          <p:nvPr/>
        </p:nvSpPr>
        <p:spPr>
          <a:xfrm rot="18938474">
            <a:off x="5349" y="2383750"/>
            <a:ext cx="935578" cy="646331"/>
          </a:xfrm>
          <a:prstGeom prst="rect">
            <a:avLst/>
          </a:prstGeom>
          <a:noFill/>
          <a:ln>
            <a:solidFill>
              <a:srgbClr val="002060"/>
            </a:solidFill>
          </a:ln>
        </p:spPr>
        <p:txBody>
          <a:bodyPr wrap="square" rtlCol="0">
            <a:spAutoFit/>
          </a:bodyPr>
          <a:lstStyle/>
          <a:p>
            <a:pPr algn="r"/>
            <a:r>
              <a:rPr lang="en-US" dirty="0"/>
              <a:t>Under</a:t>
            </a:r>
          </a:p>
          <a:p>
            <a:pPr algn="r"/>
            <a:r>
              <a:rPr lang="en-US" dirty="0"/>
              <a:t> fitting </a:t>
            </a:r>
          </a:p>
        </p:txBody>
      </p:sp>
      <p:cxnSp>
        <p:nvCxnSpPr>
          <p:cNvPr id="7" name="Straight Arrow Connector 6"/>
          <p:cNvCxnSpPr>
            <a:stCxn id="3" idx="3"/>
          </p:cNvCxnSpPr>
          <p:nvPr/>
        </p:nvCxnSpPr>
        <p:spPr>
          <a:xfrm flipV="1">
            <a:off x="807596" y="2148806"/>
            <a:ext cx="225942" cy="231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8938474">
            <a:off x="8035180" y="888606"/>
            <a:ext cx="935578" cy="646331"/>
          </a:xfrm>
          <a:prstGeom prst="rect">
            <a:avLst/>
          </a:prstGeom>
          <a:noFill/>
          <a:ln>
            <a:solidFill>
              <a:srgbClr val="002060"/>
            </a:solidFill>
          </a:ln>
        </p:spPr>
        <p:txBody>
          <a:bodyPr wrap="square" rtlCol="0">
            <a:spAutoFit/>
          </a:bodyPr>
          <a:lstStyle/>
          <a:p>
            <a:pPr algn="r"/>
            <a:r>
              <a:rPr lang="en-US" dirty="0"/>
              <a:t>Under</a:t>
            </a:r>
          </a:p>
          <a:p>
            <a:pPr algn="r"/>
            <a:r>
              <a:rPr lang="en-US" dirty="0"/>
              <a:t> fitting </a:t>
            </a:r>
          </a:p>
        </p:txBody>
      </p:sp>
      <p:cxnSp>
        <p:nvCxnSpPr>
          <p:cNvPr id="11" name="Straight Arrow Connector 10"/>
          <p:cNvCxnSpPr>
            <a:stCxn id="10" idx="1"/>
          </p:cNvCxnSpPr>
          <p:nvPr/>
        </p:nvCxnSpPr>
        <p:spPr>
          <a:xfrm flipH="1">
            <a:off x="7942570" y="1538826"/>
            <a:ext cx="225941" cy="231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882728">
            <a:off x="8177738" y="4895232"/>
            <a:ext cx="935578" cy="646331"/>
          </a:xfrm>
          <a:prstGeom prst="rect">
            <a:avLst/>
          </a:prstGeom>
          <a:noFill/>
          <a:ln>
            <a:solidFill>
              <a:srgbClr val="002060"/>
            </a:solidFill>
          </a:ln>
        </p:spPr>
        <p:txBody>
          <a:bodyPr wrap="square" rtlCol="0">
            <a:spAutoFit/>
          </a:bodyPr>
          <a:lstStyle/>
          <a:p>
            <a:r>
              <a:rPr lang="en-US" dirty="0"/>
              <a:t>Over</a:t>
            </a:r>
          </a:p>
          <a:p>
            <a:r>
              <a:rPr lang="en-US" dirty="0"/>
              <a:t> fitting </a:t>
            </a:r>
          </a:p>
        </p:txBody>
      </p:sp>
      <p:cxnSp>
        <p:nvCxnSpPr>
          <p:cNvPr id="14" name="Straight Arrow Connector 13"/>
          <p:cNvCxnSpPr>
            <a:stCxn id="13" idx="1"/>
          </p:cNvCxnSpPr>
          <p:nvPr/>
        </p:nvCxnSpPr>
        <p:spPr>
          <a:xfrm flipH="1" flipV="1">
            <a:off x="7884299" y="5029200"/>
            <a:ext cx="308776" cy="70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3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Terms</a:t>
            </a:r>
          </a:p>
        </p:txBody>
      </p:sp>
      <p:sp>
        <p:nvSpPr>
          <p:cNvPr id="3" name="Content Placeholder 2"/>
          <p:cNvSpPr>
            <a:spLocks noGrp="1"/>
          </p:cNvSpPr>
          <p:nvPr>
            <p:ph idx="1"/>
          </p:nvPr>
        </p:nvSpPr>
        <p:spPr>
          <a:xfrm>
            <a:off x="228600" y="761999"/>
            <a:ext cx="8722659" cy="5959475"/>
          </a:xfrm>
        </p:spPr>
        <p:txBody>
          <a:bodyPr>
            <a:normAutofit fontScale="92500" lnSpcReduction="10000"/>
          </a:bodyPr>
          <a:lstStyle/>
          <a:p>
            <a:r>
              <a:rPr lang="en-US" dirty="0"/>
              <a:t>Outcome measurements:</a:t>
            </a:r>
          </a:p>
          <a:p>
            <a:pPr lvl="1"/>
            <a:r>
              <a:rPr lang="en-US" dirty="0"/>
              <a:t>Either </a:t>
            </a:r>
            <a:r>
              <a:rPr lang="en-US" dirty="0">
                <a:solidFill>
                  <a:srgbClr val="0070C0"/>
                </a:solidFill>
              </a:rPr>
              <a:t>Quantitative</a:t>
            </a:r>
            <a:r>
              <a:rPr lang="en-US" dirty="0"/>
              <a:t> (e.g. predicted stock price) </a:t>
            </a:r>
          </a:p>
          <a:p>
            <a:pPr lvl="1"/>
            <a:r>
              <a:rPr lang="en-US" dirty="0"/>
              <a:t>Or, </a:t>
            </a:r>
            <a:r>
              <a:rPr lang="en-US" dirty="0">
                <a:solidFill>
                  <a:srgbClr val="0070C0"/>
                </a:solidFill>
              </a:rPr>
              <a:t>Categorical</a:t>
            </a:r>
            <a:r>
              <a:rPr lang="en-US" dirty="0"/>
              <a:t> (e.g. likely to have cancer: yes or, no)</a:t>
            </a:r>
          </a:p>
          <a:p>
            <a:r>
              <a:rPr lang="en-US" dirty="0"/>
              <a:t>The outcome is predicted based on a set of </a:t>
            </a:r>
            <a:r>
              <a:rPr lang="en-US" dirty="0">
                <a:solidFill>
                  <a:srgbClr val="0070C0"/>
                </a:solidFill>
              </a:rPr>
              <a:t>input/features/input features</a:t>
            </a:r>
            <a:r>
              <a:rPr lang="en-US" dirty="0"/>
              <a:t> and their corresponding observed outcome. The set of known input and output data are used as </a:t>
            </a:r>
            <a:r>
              <a:rPr lang="en-US" dirty="0">
                <a:solidFill>
                  <a:srgbClr val="0070C0"/>
                </a:solidFill>
              </a:rPr>
              <a:t>training data</a:t>
            </a:r>
            <a:r>
              <a:rPr lang="en-US" dirty="0"/>
              <a:t>.</a:t>
            </a:r>
          </a:p>
          <a:p>
            <a:r>
              <a:rPr lang="en-US" dirty="0"/>
              <a:t>The inputs are basically </a:t>
            </a:r>
            <a:r>
              <a:rPr lang="en-US" dirty="0">
                <a:solidFill>
                  <a:srgbClr val="0070C0"/>
                </a:solidFill>
              </a:rPr>
              <a:t>independent variables</a:t>
            </a:r>
            <a:r>
              <a:rPr lang="en-US" dirty="0"/>
              <a:t>. And the output are </a:t>
            </a:r>
            <a:r>
              <a:rPr lang="en-US" dirty="0">
                <a:solidFill>
                  <a:srgbClr val="0070C0"/>
                </a:solidFill>
              </a:rPr>
              <a:t>dependent variables</a:t>
            </a:r>
            <a:r>
              <a:rPr lang="en-US" dirty="0"/>
              <a:t>. </a:t>
            </a:r>
          </a:p>
          <a:p>
            <a:r>
              <a:rPr lang="en-US" dirty="0"/>
              <a:t>The </a:t>
            </a:r>
            <a:r>
              <a:rPr lang="en-US" dirty="0">
                <a:solidFill>
                  <a:srgbClr val="0070C0"/>
                </a:solidFill>
              </a:rPr>
              <a:t>prediction model </a:t>
            </a:r>
            <a:r>
              <a:rPr lang="en-US" dirty="0"/>
              <a:t>is called a </a:t>
            </a:r>
            <a:r>
              <a:rPr lang="en-US" dirty="0">
                <a:solidFill>
                  <a:srgbClr val="0070C0"/>
                </a:solidFill>
              </a:rPr>
              <a:t>learner</a:t>
            </a:r>
            <a:r>
              <a:rPr lang="en-US" dirty="0"/>
              <a:t> or </a:t>
            </a:r>
            <a:r>
              <a:rPr lang="en-US" dirty="0">
                <a:solidFill>
                  <a:srgbClr val="0070C0"/>
                </a:solidFill>
              </a:rPr>
              <a:t>predictor</a:t>
            </a:r>
            <a:r>
              <a:rPr lang="en-US" dirty="0"/>
              <a:t> or </a:t>
            </a:r>
            <a:r>
              <a:rPr lang="en-US" dirty="0">
                <a:solidFill>
                  <a:srgbClr val="0070C0"/>
                </a:solidFill>
              </a:rPr>
              <a:t>classifier</a:t>
            </a:r>
            <a:r>
              <a:rPr lang="en-US" dirty="0"/>
              <a:t>.</a:t>
            </a:r>
          </a:p>
          <a:p>
            <a:r>
              <a:rPr lang="en-US" dirty="0"/>
              <a:t>In </a:t>
            </a:r>
            <a:r>
              <a:rPr lang="en-US" dirty="0">
                <a:solidFill>
                  <a:srgbClr val="0070C0"/>
                </a:solidFill>
              </a:rPr>
              <a:t>supervised learning </a:t>
            </a:r>
            <a:r>
              <a:rPr lang="en-US" dirty="0"/>
              <a:t>the set of input(s) is paired with desired/observed output(s). 	</a:t>
            </a:r>
          </a:p>
          <a:p>
            <a:r>
              <a:rPr lang="en-US" dirty="0"/>
              <a:t>In </a:t>
            </a:r>
            <a:r>
              <a:rPr lang="en-US" dirty="0">
                <a:solidFill>
                  <a:srgbClr val="0070C0"/>
                </a:solidFill>
              </a:rPr>
              <a:t>unsupervised learning </a:t>
            </a:r>
            <a:r>
              <a:rPr lang="en-US" dirty="0"/>
              <a:t>the association of the input with the output is not given rather we try to predict the association.</a:t>
            </a:r>
          </a:p>
          <a:p>
            <a:r>
              <a:rPr lang="en-US" dirty="0"/>
              <a:t>We also have </a:t>
            </a:r>
            <a:r>
              <a:rPr lang="en-US" dirty="0">
                <a:solidFill>
                  <a:srgbClr val="0070C0"/>
                </a:solidFill>
              </a:rPr>
              <a:t>reinforcement learning</a:t>
            </a:r>
            <a:r>
              <a:rPr lang="en-US" dirty="0"/>
              <a:t> and </a:t>
            </a:r>
            <a:r>
              <a:rPr lang="en-US" dirty="0">
                <a:solidFill>
                  <a:srgbClr val="0070C0"/>
                </a:solidFill>
              </a:rPr>
              <a:t>evolutionary learning</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Tree>
    <p:extLst>
      <p:ext uri="{BB962C8B-B14F-4D97-AF65-F5344CB8AC3E}">
        <p14:creationId xmlns:p14="http://schemas.microsoft.com/office/powerpoint/2010/main" val="42222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t>Fourier Analysis</a:t>
            </a:r>
          </a:p>
        </p:txBody>
      </p:sp>
      <p:sp>
        <p:nvSpPr>
          <p:cNvPr id="6147" name="Content Placeholder 4"/>
          <p:cNvSpPr>
            <a:spLocks noGrp="1"/>
          </p:cNvSpPr>
          <p:nvPr>
            <p:ph idx="1"/>
          </p:nvPr>
        </p:nvSpPr>
        <p:spPr/>
        <p:txBody>
          <a:bodyPr/>
          <a:lstStyle/>
          <a:p>
            <a:r>
              <a:rPr lang="en-US" dirty="0"/>
              <a:t>A time-varying signal can be equivalently represented as a series of frequency components (harmonics):</a:t>
            </a:r>
          </a:p>
          <a:p>
            <a:endParaRPr lang="en-US" dirty="0"/>
          </a:p>
          <a:p>
            <a:endParaRPr lang="en-US" dirty="0"/>
          </a:p>
        </p:txBody>
      </p:sp>
      <p:pic>
        <p:nvPicPr>
          <p:cNvPr id="6148" name="Picture 2"/>
          <p:cNvPicPr>
            <a:picLocks noChangeAspect="1" noChangeArrowheads="1"/>
          </p:cNvPicPr>
          <p:nvPr/>
        </p:nvPicPr>
        <p:blipFill>
          <a:blip r:embed="rId3" cstate="print"/>
          <a:srcRect/>
          <a:stretch>
            <a:fillRect/>
          </a:stretch>
        </p:blipFill>
        <p:spPr bwMode="auto">
          <a:xfrm>
            <a:off x="1095375" y="2190750"/>
            <a:ext cx="6915150" cy="1152525"/>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sp>
        <p:nvSpPr>
          <p:cNvPr id="15" name="TextBox 14"/>
          <p:cNvSpPr txBox="1"/>
          <p:nvPr/>
        </p:nvSpPr>
        <p:spPr>
          <a:xfrm>
            <a:off x="5324475" y="5476875"/>
            <a:ext cx="2864887" cy="369332"/>
          </a:xfrm>
          <a:prstGeom prst="rect">
            <a:avLst/>
          </a:prstGeom>
          <a:noFill/>
        </p:spPr>
        <p:txBody>
          <a:bodyPr wrap="none" rtlCol="0">
            <a:spAutoFit/>
          </a:bodyPr>
          <a:lstStyle/>
          <a:p>
            <a:r>
              <a:rPr lang="en-US" dirty="0"/>
              <a:t>a, b weights of harmonics</a:t>
            </a:r>
          </a:p>
        </p:txBody>
      </p:sp>
      <p:pic>
        <p:nvPicPr>
          <p:cNvPr id="17" name="Picture 2"/>
          <p:cNvPicPr>
            <a:picLocks noChangeAspect="1" noChangeArrowheads="1"/>
          </p:cNvPicPr>
          <p:nvPr/>
        </p:nvPicPr>
        <p:blipFill>
          <a:blip r:embed="rId4" cstate="print"/>
          <a:srcRect b="10660"/>
          <a:stretch>
            <a:fillRect/>
          </a:stretch>
        </p:blipFill>
        <p:spPr bwMode="auto">
          <a:xfrm>
            <a:off x="644525" y="3895725"/>
            <a:ext cx="7764463" cy="1676400"/>
          </a:xfrm>
          <a:prstGeom prst="rect">
            <a:avLst/>
          </a:prstGeom>
          <a:noFill/>
          <a:ln w="9525">
            <a:noFill/>
            <a:miter lim="800000"/>
            <a:headEnd/>
            <a:tailEnd/>
          </a:ln>
        </p:spPr>
      </p:pic>
      <p:sp>
        <p:nvSpPr>
          <p:cNvPr id="33" name="Rectangle 32"/>
          <p:cNvSpPr/>
          <p:nvPr/>
        </p:nvSpPr>
        <p:spPr bwMode="auto">
          <a:xfrm>
            <a:off x="2095500" y="5324475"/>
            <a:ext cx="1057275" cy="266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TextBox 12"/>
          <p:cNvSpPr txBox="1"/>
          <p:nvPr/>
        </p:nvSpPr>
        <p:spPr>
          <a:xfrm>
            <a:off x="1628775" y="5438775"/>
            <a:ext cx="1838965" cy="369332"/>
          </a:xfrm>
          <a:prstGeom prst="rect">
            <a:avLst/>
          </a:prstGeom>
          <a:noFill/>
        </p:spPr>
        <p:txBody>
          <a:bodyPr wrap="none" rtlCol="0">
            <a:spAutoFit/>
          </a:bodyPr>
          <a:lstStyle/>
          <a:p>
            <a:r>
              <a:rPr lang="en-US" dirty="0"/>
              <a:t>Signal over time</a:t>
            </a:r>
          </a:p>
        </p:txBody>
      </p:sp>
      <p:cxnSp>
        <p:nvCxnSpPr>
          <p:cNvPr id="35" name="Straight Arrow Connector 34"/>
          <p:cNvCxnSpPr/>
          <p:nvPr/>
        </p:nvCxnSpPr>
        <p:spPr bwMode="auto">
          <a:xfrm>
            <a:off x="3429000" y="5648325"/>
            <a:ext cx="4191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Oval 35"/>
          <p:cNvSpPr/>
          <p:nvPr/>
        </p:nvSpPr>
        <p:spPr bwMode="auto">
          <a:xfrm>
            <a:off x="5905500" y="2495550"/>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Oval 36"/>
          <p:cNvSpPr/>
          <p:nvPr/>
        </p:nvSpPr>
        <p:spPr bwMode="auto">
          <a:xfrm>
            <a:off x="3305175" y="2505075"/>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Oval 37"/>
          <p:cNvSpPr/>
          <p:nvPr/>
        </p:nvSpPr>
        <p:spPr bwMode="auto">
          <a:xfrm>
            <a:off x="1176337" y="2509837"/>
            <a:ext cx="447675" cy="447675"/>
          </a:xfrm>
          <a:prstGeom prst="ellipse">
            <a:avLst/>
          </a:prstGeom>
          <a:solidFill>
            <a:srgbClr val="0000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Freeform 38"/>
          <p:cNvSpPr/>
          <p:nvPr/>
        </p:nvSpPr>
        <p:spPr>
          <a:xfrm>
            <a:off x="914400" y="4410075"/>
            <a:ext cx="2971800" cy="866775"/>
          </a:xfrm>
          <a:custGeom>
            <a:avLst/>
            <a:gdLst>
              <a:gd name="connsiteX0" fmla="*/ 0 w 2971800"/>
              <a:gd name="connsiteY0" fmla="*/ 857250 h 866775"/>
              <a:gd name="connsiteX1" fmla="*/ 400050 w 2971800"/>
              <a:gd name="connsiteY1" fmla="*/ 866775 h 866775"/>
              <a:gd name="connsiteX2" fmla="*/ 409575 w 2971800"/>
              <a:gd name="connsiteY2" fmla="*/ 9525 h 866775"/>
              <a:gd name="connsiteX3" fmla="*/ 1257300 w 2971800"/>
              <a:gd name="connsiteY3" fmla="*/ 19050 h 866775"/>
              <a:gd name="connsiteX4" fmla="*/ 1257300 w 2971800"/>
              <a:gd name="connsiteY4" fmla="*/ 866775 h 866775"/>
              <a:gd name="connsiteX5" fmla="*/ 2533650 w 2971800"/>
              <a:gd name="connsiteY5" fmla="*/ 866775 h 866775"/>
              <a:gd name="connsiteX6" fmla="*/ 2533650 w 2971800"/>
              <a:gd name="connsiteY6" fmla="*/ 0 h 866775"/>
              <a:gd name="connsiteX7" fmla="*/ 2962275 w 2971800"/>
              <a:gd name="connsiteY7" fmla="*/ 0 h 866775"/>
              <a:gd name="connsiteX8" fmla="*/ 2971800 w 2971800"/>
              <a:gd name="connsiteY8" fmla="*/ 866775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866775">
                <a:moveTo>
                  <a:pt x="0" y="857250"/>
                </a:moveTo>
                <a:lnTo>
                  <a:pt x="400050" y="866775"/>
                </a:lnTo>
                <a:lnTo>
                  <a:pt x="409575" y="9525"/>
                </a:lnTo>
                <a:lnTo>
                  <a:pt x="1257300" y="19050"/>
                </a:lnTo>
                <a:lnTo>
                  <a:pt x="1257300" y="866775"/>
                </a:lnTo>
                <a:lnTo>
                  <a:pt x="2533650" y="866775"/>
                </a:lnTo>
                <a:lnTo>
                  <a:pt x="2533650" y="0"/>
                </a:lnTo>
                <a:lnTo>
                  <a:pt x="2962275" y="0"/>
                </a:lnTo>
                <a:lnTo>
                  <a:pt x="2971800" y="866775"/>
                </a:ln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rot="5400000">
            <a:off x="4938713" y="5062537"/>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943478" y="4876801"/>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05439" y="5119687"/>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653089" y="5157787"/>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891214" y="5176837"/>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076952" y="5143499"/>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72230" y="5238750"/>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786564" y="5233987"/>
            <a:ext cx="1047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981827" y="5191124"/>
            <a:ext cx="1333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7210427" y="5229224"/>
            <a:ext cx="952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415217" y="5214938"/>
            <a:ext cx="104770"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605719" y="5205412"/>
            <a:ext cx="14286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7829553" y="5191124"/>
            <a:ext cx="1333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8058158" y="5219699"/>
            <a:ext cx="9524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8650" y="4581525"/>
            <a:ext cx="394660"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1936054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Bandwidth-Limited Signals</a:t>
            </a:r>
          </a:p>
        </p:txBody>
      </p:sp>
      <p:sp>
        <p:nvSpPr>
          <p:cNvPr id="47" name="Content Placeholder 46"/>
          <p:cNvSpPr>
            <a:spLocks noGrp="1"/>
          </p:cNvSpPr>
          <p:nvPr>
            <p:ph idx="1"/>
          </p:nvPr>
        </p:nvSpPr>
        <p:spPr/>
        <p:txBody>
          <a:bodyPr/>
          <a:lstStyle/>
          <a:p>
            <a:r>
              <a:rPr lang="en-US" dirty="0"/>
              <a:t>Having less bandwidth (harmonics) degrades the signal</a:t>
            </a:r>
          </a:p>
        </p:txBody>
      </p:sp>
      <p:sp>
        <p:nvSpPr>
          <p:cNvPr id="11269" name="Rectangle 5"/>
          <p:cNvSpPr>
            <a:spLocks noGrp="1" noChangeArrowheads="1"/>
          </p:cNvSpPr>
          <p:nvPr>
            <p:ph type="ftr" sz="quarter" idx="11"/>
          </p:nvPr>
        </p:nvSpPr>
        <p:spPr/>
        <p:txBody>
          <a:bodyPr/>
          <a:lstStyle/>
          <a:p>
            <a:r>
              <a:rPr lang="en-US"/>
              <a:t>CN5E by Tanenbaum &amp; Wetherall, © Pearson Education-Prentice Hall and D. Wetherall, 2011</a:t>
            </a:r>
            <a:endParaRPr lang="en-US" dirty="0"/>
          </a:p>
        </p:txBody>
      </p:sp>
      <p:grpSp>
        <p:nvGrpSpPr>
          <p:cNvPr id="2" name="Group 69"/>
          <p:cNvGrpSpPr/>
          <p:nvPr/>
        </p:nvGrpSpPr>
        <p:grpSpPr>
          <a:xfrm>
            <a:off x="931862" y="3499380"/>
            <a:ext cx="7526688" cy="1280576"/>
            <a:chOff x="541337" y="3019425"/>
            <a:chExt cx="7955280" cy="1322381"/>
          </a:xfrm>
        </p:grpSpPr>
        <p:pic>
          <p:nvPicPr>
            <p:cNvPr id="8" name="Picture 2"/>
            <p:cNvPicPr>
              <a:picLocks noChangeAspect="1" noChangeArrowheads="1"/>
            </p:cNvPicPr>
            <p:nvPr/>
          </p:nvPicPr>
          <p:blipFill>
            <a:blip r:embed="rId3" cstate="print"/>
            <a:srcRect/>
            <a:stretch>
              <a:fillRect/>
            </a:stretch>
          </p:blipFill>
          <p:spPr bwMode="auto">
            <a:xfrm>
              <a:off x="541337" y="3019425"/>
              <a:ext cx="7955280" cy="1322381"/>
            </a:xfrm>
            <a:prstGeom prst="rect">
              <a:avLst/>
            </a:prstGeom>
            <a:noFill/>
            <a:ln w="9525">
              <a:noFill/>
              <a:miter lim="800000"/>
              <a:headEnd/>
              <a:tailEnd/>
            </a:ln>
          </p:spPr>
        </p:pic>
        <p:grpSp>
          <p:nvGrpSpPr>
            <p:cNvPr id="3" name="Group 66"/>
            <p:cNvGrpSpPr/>
            <p:nvPr/>
          </p:nvGrpSpPr>
          <p:grpSpPr>
            <a:xfrm>
              <a:off x="5229226" y="3219453"/>
              <a:ext cx="640080" cy="841248"/>
              <a:chOff x="5229226" y="3238503"/>
              <a:chExt cx="628650" cy="819146"/>
            </a:xfrm>
          </p:grpSpPr>
          <p:cxnSp>
            <p:nvCxnSpPr>
              <p:cNvPr id="10" name="Straight Connector 9"/>
              <p:cNvCxnSpPr/>
              <p:nvPr/>
            </p:nvCxnSpPr>
            <p:spPr>
              <a:xfrm rot="5400000">
                <a:off x="5014913" y="38338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019678" y="36480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481639" y="3890962"/>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729289" y="3929062"/>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 name="Group 70"/>
          <p:cNvGrpSpPr/>
          <p:nvPr/>
        </p:nvGrpSpPr>
        <p:grpSpPr>
          <a:xfrm>
            <a:off x="890588" y="1735660"/>
            <a:ext cx="7615237" cy="1426640"/>
            <a:chOff x="490538" y="1403337"/>
            <a:chExt cx="8046720" cy="1473213"/>
          </a:xfrm>
        </p:grpSpPr>
        <p:pic>
          <p:nvPicPr>
            <p:cNvPr id="11268" name="Picture 2"/>
            <p:cNvPicPr>
              <a:picLocks noChangeAspect="1" noChangeArrowheads="1"/>
            </p:cNvPicPr>
            <p:nvPr/>
          </p:nvPicPr>
          <p:blipFill>
            <a:blip r:embed="rId4" cstate="print"/>
            <a:srcRect/>
            <a:stretch>
              <a:fillRect/>
            </a:stretch>
          </p:blipFill>
          <p:spPr bwMode="auto">
            <a:xfrm>
              <a:off x="490538" y="1403337"/>
              <a:ext cx="8046720" cy="1473213"/>
            </a:xfrm>
            <a:prstGeom prst="rect">
              <a:avLst/>
            </a:prstGeom>
            <a:noFill/>
            <a:ln w="9525">
              <a:noFill/>
              <a:miter lim="800000"/>
              <a:headEnd/>
              <a:tailEnd/>
            </a:ln>
          </p:spPr>
        </p:pic>
        <p:grpSp>
          <p:nvGrpSpPr>
            <p:cNvPr id="5" name="Group 37"/>
            <p:cNvGrpSpPr/>
            <p:nvPr/>
          </p:nvGrpSpPr>
          <p:grpSpPr>
            <a:xfrm>
              <a:off x="5229226" y="1771653"/>
              <a:ext cx="1289304" cy="868680"/>
              <a:chOff x="5229226" y="1790703"/>
              <a:chExt cx="1257302" cy="819146"/>
            </a:xfrm>
          </p:grpSpPr>
          <p:cxnSp>
            <p:nvCxnSpPr>
              <p:cNvPr id="24" name="Straight Connector 23"/>
              <p:cNvCxnSpPr/>
              <p:nvPr/>
            </p:nvCxnSpPr>
            <p:spPr>
              <a:xfrm rot="5400000">
                <a:off x="5014913" y="23860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019678" y="22002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481639" y="2434180"/>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729289" y="2472280"/>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967414" y="2500312"/>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53152" y="2466974"/>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448430" y="2553243"/>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oup 68"/>
          <p:cNvGrpSpPr/>
          <p:nvPr/>
        </p:nvGrpSpPr>
        <p:grpSpPr>
          <a:xfrm>
            <a:off x="942974" y="5003810"/>
            <a:ext cx="7680960" cy="1264545"/>
            <a:chOff x="548640" y="4448177"/>
            <a:chExt cx="8145874" cy="1321918"/>
          </a:xfrm>
        </p:grpSpPr>
        <p:pic>
          <p:nvPicPr>
            <p:cNvPr id="9" name="Picture 2"/>
            <p:cNvPicPr>
              <a:picLocks noChangeAspect="1" noChangeArrowheads="1"/>
            </p:cNvPicPr>
            <p:nvPr/>
          </p:nvPicPr>
          <p:blipFill>
            <a:blip r:embed="rId5" cstate="print"/>
            <a:srcRect/>
            <a:stretch>
              <a:fillRect/>
            </a:stretch>
          </p:blipFill>
          <p:spPr bwMode="auto">
            <a:xfrm>
              <a:off x="548640" y="4448177"/>
              <a:ext cx="8145874" cy="1321918"/>
            </a:xfrm>
            <a:prstGeom prst="rect">
              <a:avLst/>
            </a:prstGeom>
            <a:noFill/>
            <a:ln w="9525">
              <a:noFill/>
              <a:miter lim="800000"/>
              <a:headEnd/>
              <a:tailEnd/>
            </a:ln>
          </p:spPr>
        </p:pic>
        <p:cxnSp>
          <p:nvCxnSpPr>
            <p:cNvPr id="39" name="Straight Connector 38"/>
            <p:cNvCxnSpPr/>
            <p:nvPr/>
          </p:nvCxnSpPr>
          <p:spPr>
            <a:xfrm rot="5400000">
              <a:off x="5005388" y="530066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008627" y="5106927"/>
              <a:ext cx="8412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a:off x="5353050" y="3219450"/>
            <a:ext cx="146685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314950" y="4838700"/>
            <a:ext cx="714375"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305425" y="6324600"/>
            <a:ext cx="26670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267450" y="182880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153150" y="3448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143625" y="4972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67425" y="2143125"/>
            <a:ext cx="1441420" cy="369332"/>
          </a:xfrm>
          <a:prstGeom prst="rect">
            <a:avLst/>
          </a:prstGeom>
          <a:noFill/>
        </p:spPr>
        <p:txBody>
          <a:bodyPr wrap="none" rtlCol="0">
            <a:spAutoFit/>
          </a:bodyPr>
          <a:lstStyle/>
          <a:p>
            <a:r>
              <a:rPr lang="en-US" dirty="0"/>
              <a:t>8 harmonics</a:t>
            </a:r>
          </a:p>
        </p:txBody>
      </p:sp>
      <p:sp>
        <p:nvSpPr>
          <p:cNvPr id="86" name="TextBox 85"/>
          <p:cNvSpPr txBox="1"/>
          <p:nvPr/>
        </p:nvSpPr>
        <p:spPr>
          <a:xfrm>
            <a:off x="5991225" y="3895725"/>
            <a:ext cx="1441420" cy="369332"/>
          </a:xfrm>
          <a:prstGeom prst="rect">
            <a:avLst/>
          </a:prstGeom>
          <a:noFill/>
        </p:spPr>
        <p:txBody>
          <a:bodyPr wrap="none" rtlCol="0">
            <a:spAutoFit/>
          </a:bodyPr>
          <a:lstStyle/>
          <a:p>
            <a:r>
              <a:rPr lang="en-US" dirty="0"/>
              <a:t>4 harmonics</a:t>
            </a:r>
          </a:p>
        </p:txBody>
      </p:sp>
      <p:sp>
        <p:nvSpPr>
          <p:cNvPr id="87" name="TextBox 86"/>
          <p:cNvSpPr txBox="1"/>
          <p:nvPr/>
        </p:nvSpPr>
        <p:spPr>
          <a:xfrm>
            <a:off x="5915025" y="5353050"/>
            <a:ext cx="1441420" cy="369332"/>
          </a:xfrm>
          <a:prstGeom prst="rect">
            <a:avLst/>
          </a:prstGeom>
          <a:noFill/>
        </p:spPr>
        <p:txBody>
          <a:bodyPr wrap="none" rtlCol="0">
            <a:spAutoFit/>
          </a:bodyPr>
          <a:lstStyle/>
          <a:p>
            <a:r>
              <a:rPr lang="en-US" dirty="0"/>
              <a:t>2 harmonics</a:t>
            </a:r>
          </a:p>
        </p:txBody>
      </p:sp>
      <p:sp>
        <p:nvSpPr>
          <p:cNvPr id="90" name="Rectangle 89"/>
          <p:cNvSpPr/>
          <p:nvPr/>
        </p:nvSpPr>
        <p:spPr bwMode="auto">
          <a:xfrm>
            <a:off x="6969125" y="2676525"/>
            <a:ext cx="118872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77" name="TextBox 76"/>
          <p:cNvSpPr txBox="1"/>
          <p:nvPr/>
        </p:nvSpPr>
        <p:spPr>
          <a:xfrm>
            <a:off x="5429250" y="3209925"/>
            <a:ext cx="1261884" cy="369332"/>
          </a:xfrm>
          <a:prstGeom prst="rect">
            <a:avLst/>
          </a:prstGeom>
          <a:noFill/>
        </p:spPr>
        <p:txBody>
          <a:bodyPr wrap="none" rtlCol="0">
            <a:spAutoFit/>
          </a:bodyPr>
          <a:lstStyle/>
          <a:p>
            <a:r>
              <a:rPr lang="en-US" dirty="0"/>
              <a:t>Bandwidth</a:t>
            </a:r>
          </a:p>
        </p:txBody>
      </p:sp>
      <p:sp>
        <p:nvSpPr>
          <p:cNvPr id="91" name="Rectangle 90"/>
          <p:cNvSpPr/>
          <p:nvPr/>
        </p:nvSpPr>
        <p:spPr bwMode="auto">
          <a:xfrm>
            <a:off x="6130925" y="4276725"/>
            <a:ext cx="201168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92" name="Rectangle 91"/>
          <p:cNvSpPr/>
          <p:nvPr/>
        </p:nvSpPr>
        <p:spPr bwMode="auto">
          <a:xfrm>
            <a:off x="5740400" y="5819775"/>
            <a:ext cx="237744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Tree>
    <p:extLst>
      <p:ext uri="{BB962C8B-B14F-4D97-AF65-F5344CB8AC3E}">
        <p14:creationId xmlns:p14="http://schemas.microsoft.com/office/powerpoint/2010/main" val="387703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Polynomial Fitting</a:t>
            </a:r>
          </a:p>
        </p:txBody>
      </p:sp>
      <p:sp>
        <p:nvSpPr>
          <p:cNvPr id="3" name="Content Placeholder 2"/>
          <p:cNvSpPr>
            <a:spLocks noGrp="1"/>
          </p:cNvSpPr>
          <p:nvPr>
            <p:ph idx="1"/>
          </p:nvPr>
        </p:nvSpPr>
        <p:spPr>
          <a:xfrm>
            <a:off x="498475" y="1212904"/>
            <a:ext cx="8147051" cy="3048000"/>
          </a:xfrm>
        </p:spPr>
        <p:txBody>
          <a:bodyPr/>
          <a:lstStyle/>
          <a:p>
            <a:r>
              <a:rPr lang="en-US" dirty="0"/>
              <a:t>There remains the problem of choosing the order </a:t>
            </a:r>
            <a:r>
              <a:rPr lang="en-US" i="1" dirty="0"/>
              <a:t>M</a:t>
            </a:r>
            <a:r>
              <a:rPr lang="en-US" dirty="0"/>
              <a:t> of the polynomial, and as we shall see this will turn out to be an example of an important concept called </a:t>
            </a:r>
            <a:r>
              <a:rPr lang="en-US" b="1" i="1" dirty="0"/>
              <a:t>model selection</a:t>
            </a:r>
            <a:r>
              <a:rPr lang="en-US" i="1" dirty="0"/>
              <a:t>.</a:t>
            </a:r>
          </a:p>
          <a:p>
            <a:r>
              <a:rPr lang="en-US" dirty="0"/>
              <a:t>In Figure 2, we show four examples of the results of fitting polynomials having orders </a:t>
            </a:r>
            <a:r>
              <a:rPr lang="en-US" i="1" dirty="0"/>
              <a:t>M</a:t>
            </a:r>
            <a:r>
              <a:rPr lang="en-US" dirty="0"/>
              <a:t> = 0, 1, 3 and 9 to the data set show in Figure 1.</a:t>
            </a:r>
          </a:p>
          <a:p>
            <a:r>
              <a:rPr lang="en-US" dirty="0"/>
              <a:t>We give the general Equation as: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1752600" y="4670577"/>
          <a:ext cx="5904653" cy="838200"/>
        </p:xfrm>
        <a:graphic>
          <a:graphicData uri="http://schemas.openxmlformats.org/presentationml/2006/ole">
            <mc:AlternateContent xmlns:mc="http://schemas.openxmlformats.org/markup-compatibility/2006">
              <mc:Choice xmlns:v="urn:schemas-microsoft-com:vml" Requires="v">
                <p:oleObj spid="_x0000_s91141" name="Equation" r:id="rId4" imgW="3022600" imgH="431800" progId="Equation.3">
                  <p:embed/>
                </p:oleObj>
              </mc:Choice>
              <mc:Fallback>
                <p:oleObj name="Equation" r:id="rId4" imgW="3022600" imgH="431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670577"/>
                        <a:ext cx="5904653" cy="838200"/>
                      </a:xfrm>
                      <a:prstGeom prst="rect">
                        <a:avLst/>
                      </a:prstGeom>
                      <a:noFill/>
                    </p:spPr>
                  </p:pic>
                </p:oleObj>
              </mc:Fallback>
            </mc:AlternateContent>
          </a:graphicData>
        </a:graphic>
      </p:graphicFrame>
      <p:sp>
        <p:nvSpPr>
          <p:cNvPr id="7" name="TextBox 6"/>
          <p:cNvSpPr txBox="1"/>
          <p:nvPr/>
        </p:nvSpPr>
        <p:spPr>
          <a:xfrm>
            <a:off x="7924800" y="4876800"/>
            <a:ext cx="533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52923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381001"/>
            <a:ext cx="8722658" cy="2819400"/>
          </a:xfrm>
        </p:spPr>
        <p:txBody>
          <a:bodyPr/>
          <a:lstStyle/>
          <a:p>
            <a:r>
              <a:rPr lang="en-US" dirty="0"/>
              <a:t>We notice that the constant (</a:t>
            </a:r>
            <a:r>
              <a:rPr lang="en-US" i="1" dirty="0"/>
              <a:t>M</a:t>
            </a:r>
            <a:r>
              <a:rPr lang="en-US" dirty="0"/>
              <a:t> = 0) and first order (</a:t>
            </a:r>
            <a:r>
              <a:rPr lang="en-US" i="1" dirty="0"/>
              <a:t>M</a:t>
            </a:r>
            <a:r>
              <a:rPr lang="en-US" dirty="0"/>
              <a:t> = 1) polynomials give rather poor fits to the data and consequently rather poor presentations of the function </a:t>
            </a:r>
            <a:r>
              <a:rPr lang="en-US" sz="1800" i="1" dirty="0"/>
              <a:t>sin</a:t>
            </a:r>
            <a:r>
              <a:rPr lang="en-US" sz="1800" dirty="0"/>
              <a:t>(2 </a:t>
            </a:r>
            <a:r>
              <a:rPr lang="el-GR" sz="1800" dirty="0">
                <a:cs typeface="Arial"/>
              </a:rPr>
              <a:t>π</a:t>
            </a:r>
            <a:r>
              <a:rPr lang="en-US" sz="1800" dirty="0"/>
              <a:t> x)</a:t>
            </a:r>
            <a:r>
              <a:rPr lang="en-US" dirty="0"/>
              <a:t>.</a:t>
            </a:r>
          </a:p>
          <a:p>
            <a:endParaRPr lang="en-US" dirty="0"/>
          </a:p>
          <a:p>
            <a:r>
              <a:rPr lang="en-US" dirty="0"/>
              <a:t>The third order (</a:t>
            </a:r>
            <a:r>
              <a:rPr lang="en-US" i="1" dirty="0"/>
              <a:t>M</a:t>
            </a:r>
            <a:r>
              <a:rPr lang="en-US" dirty="0"/>
              <a:t> = 3) polynomial seems to give the best fit to the function </a:t>
            </a:r>
            <a:r>
              <a:rPr lang="en-US" sz="2400" i="1" dirty="0"/>
              <a:t>sin</a:t>
            </a:r>
            <a:r>
              <a:rPr lang="en-US" sz="2400" dirty="0"/>
              <a:t>(2 </a:t>
            </a:r>
            <a:r>
              <a:rPr lang="el-GR" sz="2400" dirty="0">
                <a:cs typeface="Arial"/>
              </a:rPr>
              <a:t>π</a:t>
            </a:r>
            <a:r>
              <a:rPr lang="en-US" sz="2400" dirty="0"/>
              <a:t> x)</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33</a:t>
            </a:fld>
            <a:endParaRPr lang="en-US"/>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92" y="2995556"/>
            <a:ext cx="4365308" cy="332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4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457200"/>
            <a:ext cx="8646458" cy="1676400"/>
          </a:xfrm>
        </p:spPr>
        <p:txBody>
          <a:bodyPr/>
          <a:lstStyle/>
          <a:p>
            <a:r>
              <a:rPr lang="en-US" dirty="0"/>
              <a:t>When we got to a much higher order polynomial (</a:t>
            </a:r>
            <a:r>
              <a:rPr lang="en-US" i="1" dirty="0"/>
              <a:t>M</a:t>
            </a:r>
            <a:r>
              <a:rPr lang="en-US" dirty="0"/>
              <a:t> = 9), we obtain an </a:t>
            </a:r>
            <a:r>
              <a:rPr lang="en-US" b="1" dirty="0"/>
              <a:t>excellent fit</a:t>
            </a:r>
            <a:r>
              <a:rPr lang="en-US" dirty="0"/>
              <a:t> to the training data. In fact, the polynomial passes exactly through each data points and the </a:t>
            </a:r>
            <a:r>
              <a:rPr lang="en-US" i="1" dirty="0"/>
              <a:t>residual sum of squares</a:t>
            </a:r>
            <a:r>
              <a:rPr lang="en-US" dirty="0"/>
              <a:t> (RSS) must be 0.</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34</a:t>
            </a:fld>
            <a:endParaRPr lang="en-US"/>
          </a:p>
        </p:txBody>
      </p:sp>
      <p:sp>
        <p:nvSpPr>
          <p:cNvPr id="5" name="Content Placeholder 2"/>
          <p:cNvSpPr txBox="1">
            <a:spLocks/>
          </p:cNvSpPr>
          <p:nvPr/>
        </p:nvSpPr>
        <p:spPr>
          <a:xfrm>
            <a:off x="282389" y="5410200"/>
            <a:ext cx="8461750" cy="1120824"/>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However, the fitted curve oscillates wildly and gives a very poor representation of the function </a:t>
            </a:r>
            <a:r>
              <a:rPr lang="en-US" sz="2000" i="1" dirty="0"/>
              <a:t>sin</a:t>
            </a:r>
            <a:r>
              <a:rPr lang="en-US" sz="2000" dirty="0"/>
              <a:t>(2 </a:t>
            </a:r>
            <a:r>
              <a:rPr lang="el-GR" sz="2000" dirty="0">
                <a:cs typeface="Arial"/>
              </a:rPr>
              <a:t>π</a:t>
            </a:r>
            <a:r>
              <a:rPr lang="en-US" sz="2000" dirty="0"/>
              <a:t> x)</a:t>
            </a:r>
            <a:r>
              <a:rPr lang="en-US" dirty="0"/>
              <a:t>. This latter behavior is known as </a:t>
            </a:r>
            <a:r>
              <a:rPr lang="en-US" b="1" i="1" dirty="0" err="1"/>
              <a:t>overfitting</a:t>
            </a:r>
            <a:r>
              <a:rPr lang="en-US" dirty="0"/>
              <a:t>. </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389" y="2035224"/>
            <a:ext cx="4493270" cy="335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612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Error Rate w.r.t Test Set</a:t>
            </a:r>
          </a:p>
        </p:txBody>
      </p:sp>
      <p:sp>
        <p:nvSpPr>
          <p:cNvPr id="3" name="Content Placeholder 2"/>
          <p:cNvSpPr>
            <a:spLocks noGrp="1"/>
          </p:cNvSpPr>
          <p:nvPr>
            <p:ph idx="1"/>
          </p:nvPr>
        </p:nvSpPr>
        <p:spPr>
          <a:xfrm>
            <a:off x="228601" y="914400"/>
            <a:ext cx="8722658" cy="685800"/>
          </a:xfrm>
        </p:spPr>
        <p:txBody>
          <a:bodyPr/>
          <a:lstStyle/>
          <a:p>
            <a:r>
              <a:rPr lang="en-US" dirty="0"/>
              <a:t>Here, we define the root-mean-square (RMS) error by: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35</a:t>
            </a:fld>
            <a:endParaRPr 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030071" y="1493742"/>
          <a:ext cx="2666297" cy="514214"/>
        </p:xfrm>
        <a:graphic>
          <a:graphicData uri="http://schemas.openxmlformats.org/presentationml/2006/ole">
            <mc:AlternateContent xmlns:mc="http://schemas.openxmlformats.org/markup-compatibility/2006">
              <mc:Choice xmlns:v="urn:schemas-microsoft-com:vml" Requires="v">
                <p:oleObj spid="_x0000_s92165" name="Equation" r:id="rId4" imgW="1333500" imgH="254000" progId="Equation.3">
                  <p:embed/>
                </p:oleObj>
              </mc:Choice>
              <mc:Fallback>
                <p:oleObj name="Equation" r:id="rId4" imgW="1333500" imgH="2540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071" y="1493742"/>
                        <a:ext cx="2666297" cy="514214"/>
                      </a:xfrm>
                      <a:prstGeom prst="rect">
                        <a:avLst/>
                      </a:prstGeom>
                      <a:noFill/>
                    </p:spPr>
                  </p:pic>
                </p:oleObj>
              </mc:Fallback>
            </mc:AlternateContent>
          </a:graphicData>
        </a:graphic>
      </p:graphicFrame>
      <p:sp>
        <p:nvSpPr>
          <p:cNvPr id="7" name="TextBox 6"/>
          <p:cNvSpPr txBox="1"/>
          <p:nvPr/>
        </p:nvSpPr>
        <p:spPr>
          <a:xfrm>
            <a:off x="7620000" y="1493742"/>
            <a:ext cx="914400" cy="369332"/>
          </a:xfrm>
          <a:prstGeom prst="rect">
            <a:avLst/>
          </a:prstGeom>
          <a:noFill/>
        </p:spPr>
        <p:txBody>
          <a:bodyPr wrap="square" rtlCol="0">
            <a:spAutoFit/>
          </a:bodyPr>
          <a:lstStyle/>
          <a:p>
            <a:r>
              <a:rPr lang="en-US" dirty="0"/>
              <a:t>(2)</a:t>
            </a:r>
          </a:p>
        </p:txBody>
      </p:sp>
      <p:sp>
        <p:nvSpPr>
          <p:cNvPr id="8" name="Rectangle 7"/>
          <p:cNvSpPr/>
          <p:nvPr/>
        </p:nvSpPr>
        <p:spPr>
          <a:xfrm>
            <a:off x="498475" y="5764368"/>
            <a:ext cx="8147051" cy="646331"/>
          </a:xfrm>
          <a:prstGeom prst="rect">
            <a:avLst/>
          </a:prstGeom>
        </p:spPr>
        <p:txBody>
          <a:bodyPr wrap="square">
            <a:spAutoFit/>
          </a:bodyPr>
          <a:lstStyle/>
          <a:p>
            <a:r>
              <a:rPr lang="en-US" b="1" dirty="0"/>
              <a:t>Figure 3</a:t>
            </a:r>
            <a:r>
              <a:rPr lang="en-US" dirty="0"/>
              <a:t>:  Graphs of the root-mean-square error, defined by (Eq</a:t>
            </a:r>
            <a:r>
              <a:rPr lang="en-US" baseline="30000" dirty="0"/>
              <a:t>n</a:t>
            </a:r>
            <a:r>
              <a:rPr lang="en-US" dirty="0"/>
              <a:t> 2), evaluated on the training set and on an independent test set for various values of M.</a:t>
            </a:r>
          </a:p>
        </p:txBody>
      </p:sp>
      <p:pic>
        <p:nvPicPr>
          <p:cNvPr id="9" name="Picture 8">
            <a:extLst>
              <a:ext uri="{FF2B5EF4-FFF2-40B4-BE49-F238E27FC236}">
                <a16:creationId xmlns:a16="http://schemas.microsoft.com/office/drawing/2014/main" id="{C995D946-6A88-4EA4-AB35-027A7107157B}"/>
              </a:ext>
            </a:extLst>
          </p:cNvPr>
          <p:cNvPicPr>
            <a:picLocks noChangeAspect="1"/>
          </p:cNvPicPr>
          <p:nvPr/>
        </p:nvPicPr>
        <p:blipFill>
          <a:blip r:embed="rId6"/>
          <a:stretch>
            <a:fillRect/>
          </a:stretch>
        </p:blipFill>
        <p:spPr>
          <a:xfrm>
            <a:off x="2090867" y="2093214"/>
            <a:ext cx="4998126" cy="3616161"/>
          </a:xfrm>
          <a:prstGeom prst="rect">
            <a:avLst/>
          </a:prstGeom>
        </p:spPr>
      </p:pic>
    </p:spTree>
    <p:extLst>
      <p:ext uri="{BB962C8B-B14F-4D97-AF65-F5344CB8AC3E}">
        <p14:creationId xmlns:p14="http://schemas.microsoft.com/office/powerpoint/2010/main" val="3875226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2667000"/>
            <a:ext cx="8798858" cy="3689350"/>
          </a:xfrm>
        </p:spPr>
        <p:txBody>
          <a:bodyPr/>
          <a:lstStyle/>
          <a:p>
            <a:r>
              <a:rPr lang="en-US" dirty="0"/>
              <a:t>For M = 9, the training set error goes to zero, as we might expect because this polynomial contains 10 degrees of freedom.</a:t>
            </a:r>
          </a:p>
          <a:p>
            <a:r>
              <a:rPr lang="en-US" dirty="0"/>
              <a:t>However, the test set error has become very large.</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36</a:t>
            </a:fld>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08" y="4343400"/>
            <a:ext cx="2631585" cy="19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62400" y="4683078"/>
            <a:ext cx="4572000" cy="646331"/>
          </a:xfrm>
          <a:prstGeom prst="rect">
            <a:avLst/>
          </a:prstGeom>
        </p:spPr>
        <p:txBody>
          <a:bodyPr>
            <a:spAutoFit/>
          </a:bodyPr>
          <a:lstStyle/>
          <a:p>
            <a:r>
              <a:rPr lang="en-US" dirty="0">
                <a:sym typeface="Wingdings" pitchFamily="2" charset="2"/>
              </a:rPr>
              <a:t> </a:t>
            </a:r>
            <a:r>
              <a:rPr lang="en-US" dirty="0"/>
              <a:t> function ( with </a:t>
            </a:r>
            <a:r>
              <a:rPr lang="en-US" i="1" dirty="0"/>
              <a:t>M</a:t>
            </a:r>
            <a:r>
              <a:rPr lang="en-US" dirty="0"/>
              <a:t> = 9) exhibits wild oscillations as we saw before.</a:t>
            </a:r>
          </a:p>
        </p:txBody>
      </p:sp>
      <p:pic>
        <p:nvPicPr>
          <p:cNvPr id="2" name="Picture 1">
            <a:extLst>
              <a:ext uri="{FF2B5EF4-FFF2-40B4-BE49-F238E27FC236}">
                <a16:creationId xmlns:a16="http://schemas.microsoft.com/office/drawing/2014/main" id="{8EC2E2D2-12D2-41BC-8FC2-7B3DDF2642CB}"/>
              </a:ext>
            </a:extLst>
          </p:cNvPr>
          <p:cNvPicPr>
            <a:picLocks noChangeAspect="1"/>
          </p:cNvPicPr>
          <p:nvPr/>
        </p:nvPicPr>
        <p:blipFill>
          <a:blip r:embed="rId4"/>
          <a:stretch>
            <a:fillRect/>
          </a:stretch>
        </p:blipFill>
        <p:spPr>
          <a:xfrm>
            <a:off x="3116791" y="303116"/>
            <a:ext cx="3199514" cy="2314859"/>
          </a:xfrm>
          <a:prstGeom prst="rect">
            <a:avLst/>
          </a:prstGeom>
        </p:spPr>
      </p:pic>
    </p:spTree>
    <p:extLst>
      <p:ext uri="{BB962C8B-B14F-4D97-AF65-F5344CB8AC3E}">
        <p14:creationId xmlns:p14="http://schemas.microsoft.com/office/powerpoint/2010/main" val="2530642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Paradox!</a:t>
            </a:r>
          </a:p>
        </p:txBody>
      </p:sp>
      <p:sp>
        <p:nvSpPr>
          <p:cNvPr id="3" name="Content Placeholder 2"/>
          <p:cNvSpPr>
            <a:spLocks noGrp="1"/>
          </p:cNvSpPr>
          <p:nvPr>
            <p:ph idx="1"/>
          </p:nvPr>
        </p:nvSpPr>
        <p:spPr>
          <a:xfrm>
            <a:off x="152400" y="990600"/>
            <a:ext cx="8798859" cy="5365750"/>
          </a:xfrm>
        </p:spPr>
        <p:txBody>
          <a:bodyPr/>
          <a:lstStyle/>
          <a:p>
            <a:r>
              <a:rPr lang="en-US" dirty="0"/>
              <a:t>This may seem paradoxical because a polynomial of given order contains all lower order polynomials as special cases.</a:t>
            </a:r>
          </a:p>
          <a:p>
            <a:r>
              <a:rPr lang="en-US" dirty="0"/>
              <a:t>The </a:t>
            </a:r>
            <a:r>
              <a:rPr lang="en-US" i="1" dirty="0"/>
              <a:t>M</a:t>
            </a:r>
            <a:r>
              <a:rPr lang="en-US" dirty="0"/>
              <a:t> = 9 polynomial is therefore capable of generating results at least as good as the </a:t>
            </a:r>
            <a:r>
              <a:rPr lang="en-US" i="1" dirty="0"/>
              <a:t>M</a:t>
            </a:r>
            <a:r>
              <a:rPr lang="en-US" dirty="0"/>
              <a:t> = 3 polynomial.</a:t>
            </a:r>
          </a:p>
          <a:p>
            <a:r>
              <a:rPr lang="en-US" dirty="0"/>
              <a:t>We know that a power series expansion of the function </a:t>
            </a:r>
            <a:r>
              <a:rPr lang="en-US" i="1" dirty="0"/>
              <a:t>sin</a:t>
            </a:r>
            <a:r>
              <a:rPr lang="en-US" dirty="0"/>
              <a:t>(</a:t>
            </a:r>
            <a:r>
              <a:rPr lang="en-US" sz="2400" dirty="0"/>
              <a:t>2 </a:t>
            </a:r>
            <a:r>
              <a:rPr lang="el-GR" sz="2400" dirty="0">
                <a:cs typeface="Arial"/>
              </a:rPr>
              <a:t>π</a:t>
            </a:r>
            <a:r>
              <a:rPr lang="en-US" sz="2400" dirty="0"/>
              <a:t> x</a:t>
            </a:r>
            <a:r>
              <a:rPr lang="en-US" dirty="0"/>
              <a:t>) contains terms of all orders, so we might expect that results should improve monotonically as we increase </a:t>
            </a:r>
            <a:r>
              <a:rPr lang="en-US" i="1" dirty="0"/>
              <a:t>M</a:t>
            </a:r>
            <a:r>
              <a:rPr lang="en-US" dirty="0"/>
              <a:t>.</a:t>
            </a:r>
          </a:p>
          <a:p>
            <a:r>
              <a:rPr lang="en-US" dirty="0"/>
              <a:t>Let us investigate the status of the coefficients before solving the paradox.</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37</a:t>
            </a:fld>
            <a:endParaRPr lang="en-US"/>
          </a:p>
        </p:txBody>
      </p:sp>
    </p:spTree>
    <p:extLst>
      <p:ext uri="{BB962C8B-B14F-4D97-AF65-F5344CB8AC3E}">
        <p14:creationId xmlns:p14="http://schemas.microsoft.com/office/powerpoint/2010/main" val="3738964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38</a:t>
            </a:fld>
            <a:endParaRPr lang="en-US"/>
          </a:p>
        </p:txBody>
      </p:sp>
      <p:graphicFrame>
        <p:nvGraphicFramePr>
          <p:cNvPr id="7" name="Object 6"/>
          <p:cNvGraphicFramePr>
            <a:graphicFrameLocks noChangeAspect="1"/>
          </p:cNvGraphicFramePr>
          <p:nvPr/>
        </p:nvGraphicFramePr>
        <p:xfrm>
          <a:off x="79068" y="216026"/>
          <a:ext cx="8876673" cy="3505200"/>
        </p:xfrm>
        <a:graphic>
          <a:graphicData uri="http://schemas.openxmlformats.org/presentationml/2006/ole">
            <mc:AlternateContent xmlns:mc="http://schemas.openxmlformats.org/markup-compatibility/2006">
              <mc:Choice xmlns:v="urn:schemas-microsoft-com:vml" Requires="v">
                <p:oleObj spid="_x0000_s93189" name="Document" r:id="rId4" imgW="5639668" imgH="2226548" progId="Word.Document.8">
                  <p:embed/>
                </p:oleObj>
              </mc:Choice>
              <mc:Fallback>
                <p:oleObj name="Document" r:id="rId4" imgW="5639668" imgH="2226548" progId="Word.Document.8">
                  <p:embed/>
                  <p:pic>
                    <p:nvPicPr>
                      <p:cNvPr id="7" name="Object 6"/>
                      <p:cNvPicPr/>
                      <p:nvPr/>
                    </p:nvPicPr>
                    <p:blipFill>
                      <a:blip r:embed="rId5"/>
                      <a:stretch>
                        <a:fillRect/>
                      </a:stretch>
                    </p:blipFill>
                    <p:spPr>
                      <a:xfrm>
                        <a:off x="79068" y="216026"/>
                        <a:ext cx="8876673" cy="3505200"/>
                      </a:xfrm>
                      <a:prstGeom prst="rect">
                        <a:avLst/>
                      </a:prstGeom>
                    </p:spPr>
                  </p:pic>
                </p:oleObj>
              </mc:Fallback>
            </mc:AlternateContent>
          </a:graphicData>
        </a:graphic>
      </p:graphicFrame>
      <p:sp>
        <p:nvSpPr>
          <p:cNvPr id="8" name="Rectangle 7"/>
          <p:cNvSpPr/>
          <p:nvPr/>
        </p:nvSpPr>
        <p:spPr>
          <a:xfrm>
            <a:off x="79068" y="3721226"/>
            <a:ext cx="9064931" cy="3693319"/>
          </a:xfrm>
          <a:prstGeom prst="rect">
            <a:avLst/>
          </a:prstGeom>
        </p:spPr>
        <p:txBody>
          <a:bodyPr wrap="square">
            <a:spAutoFit/>
          </a:bodyPr>
          <a:lstStyle/>
          <a:p>
            <a:pPr marL="285750" indent="-285750">
              <a:buFont typeface="Wingdings" pitchFamily="2" charset="2"/>
              <a:buChar char="Ø"/>
            </a:pPr>
            <a:r>
              <a:rPr lang="en-US" dirty="0"/>
              <a:t>We see that, as </a:t>
            </a:r>
            <a:r>
              <a:rPr lang="en-US" i="1" dirty="0"/>
              <a:t>M</a:t>
            </a:r>
            <a:r>
              <a:rPr lang="en-US" dirty="0"/>
              <a:t> increases, the magnitudes of the coefficients typically get larger.</a:t>
            </a:r>
          </a:p>
          <a:p>
            <a:pPr marL="285750" indent="-285750">
              <a:buFont typeface="Wingdings" pitchFamily="2" charset="2"/>
              <a:buChar char="Ø"/>
            </a:pPr>
            <a:endParaRPr lang="en-US" dirty="0"/>
          </a:p>
          <a:p>
            <a:pPr marL="285750" indent="-285750">
              <a:buFont typeface="Wingdings" pitchFamily="2" charset="2"/>
              <a:buChar char="Ø"/>
            </a:pPr>
            <a:r>
              <a:rPr lang="en-US" dirty="0"/>
              <a:t>In particular for </a:t>
            </a:r>
            <a:r>
              <a:rPr lang="en-US" i="1" dirty="0"/>
              <a:t>M</a:t>
            </a:r>
            <a:r>
              <a:rPr lang="en-US" dirty="0"/>
              <a:t> = 9 polynomial, the coefficients have become finely tuned to the data by developing large positive and negative values so that the corresponding polynomial function matches each of the data points exactly, but between data points (particularly near the ends of the range) the function exhibits the large </a:t>
            </a:r>
            <a:r>
              <a:rPr lang="en-US"/>
              <a:t>oscillations (observed).</a:t>
            </a: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Intuitively, what is happening is that the more flexible polynomials with larger values of </a:t>
            </a:r>
            <a:r>
              <a:rPr lang="en-US" i="1" dirty="0"/>
              <a:t>M</a:t>
            </a:r>
            <a:r>
              <a:rPr lang="en-US" dirty="0"/>
              <a:t> are becoming increasingly tuned to the random noise on the target values.</a:t>
            </a:r>
          </a:p>
          <a:p>
            <a:endParaRPr lang="en-US" dirty="0"/>
          </a:p>
          <a:p>
            <a:endParaRPr lang="en-US" dirty="0"/>
          </a:p>
        </p:txBody>
      </p:sp>
    </p:spTree>
    <p:extLst>
      <p:ext uri="{BB962C8B-B14F-4D97-AF65-F5344CB8AC3E}">
        <p14:creationId xmlns:p14="http://schemas.microsoft.com/office/powerpoint/2010/main" val="2227856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345140"/>
            <a:ext cx="8798858" cy="667871"/>
          </a:xfrm>
        </p:spPr>
        <p:txBody>
          <a:bodyPr/>
          <a:lstStyle/>
          <a:p>
            <a:r>
              <a:rPr lang="en-US" sz="4800" dirty="0"/>
              <a:t>More Data for M=9</a:t>
            </a:r>
            <a:endParaRPr lang="en-US" dirty="0"/>
          </a:p>
        </p:txBody>
      </p:sp>
      <p:sp>
        <p:nvSpPr>
          <p:cNvPr id="3" name="Content Placeholder 2"/>
          <p:cNvSpPr>
            <a:spLocks noGrp="1"/>
          </p:cNvSpPr>
          <p:nvPr>
            <p:ph idx="1"/>
          </p:nvPr>
        </p:nvSpPr>
        <p:spPr>
          <a:xfrm>
            <a:off x="152401" y="4551643"/>
            <a:ext cx="8798858" cy="2165350"/>
          </a:xfrm>
        </p:spPr>
        <p:txBody>
          <a:bodyPr/>
          <a:lstStyle/>
          <a:p>
            <a:r>
              <a:rPr lang="en-US" dirty="0"/>
              <a:t>It is also interesting to examine the behavior of a given model as the size of the data set is varied</a:t>
            </a:r>
          </a:p>
          <a:p>
            <a:r>
              <a:rPr lang="en-US" dirty="0"/>
              <a:t>We see that, for a given model complexity, the </a:t>
            </a:r>
            <a:r>
              <a:rPr lang="en-US" dirty="0" err="1"/>
              <a:t>overfltting</a:t>
            </a:r>
            <a:r>
              <a:rPr lang="en-US" dirty="0"/>
              <a:t> problem become less severe as the size of the data set increases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39</a:t>
            </a:fld>
            <a:endParaRPr lang="en-US"/>
          </a:p>
        </p:txBody>
      </p:sp>
      <p:pic>
        <p:nvPicPr>
          <p:cNvPr id="5" name="Picture 4">
            <a:extLst>
              <a:ext uri="{FF2B5EF4-FFF2-40B4-BE49-F238E27FC236}">
                <a16:creationId xmlns:a16="http://schemas.microsoft.com/office/drawing/2014/main" id="{D57C29D9-58E0-4DBF-B274-FA4404695813}"/>
              </a:ext>
            </a:extLst>
          </p:cNvPr>
          <p:cNvPicPr>
            <a:picLocks noChangeAspect="1"/>
          </p:cNvPicPr>
          <p:nvPr/>
        </p:nvPicPr>
        <p:blipFill>
          <a:blip r:embed="rId3"/>
          <a:stretch>
            <a:fillRect/>
          </a:stretch>
        </p:blipFill>
        <p:spPr>
          <a:xfrm>
            <a:off x="131643" y="1191479"/>
            <a:ext cx="8840374" cy="3176587"/>
          </a:xfrm>
          <a:prstGeom prst="rect">
            <a:avLst/>
          </a:prstGeom>
        </p:spPr>
      </p:pic>
    </p:spTree>
    <p:extLst>
      <p:ext uri="{BB962C8B-B14F-4D97-AF65-F5344CB8AC3E}">
        <p14:creationId xmlns:p14="http://schemas.microsoft.com/office/powerpoint/2010/main" val="107632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Terminologies</a:t>
            </a:r>
          </a:p>
        </p:txBody>
      </p:sp>
      <p:sp>
        <p:nvSpPr>
          <p:cNvPr id="3" name="Content Placeholder 2"/>
          <p:cNvSpPr>
            <a:spLocks noGrp="1"/>
          </p:cNvSpPr>
          <p:nvPr>
            <p:ph idx="1"/>
          </p:nvPr>
        </p:nvSpPr>
        <p:spPr>
          <a:xfrm>
            <a:off x="228600" y="990600"/>
            <a:ext cx="8722659" cy="5562600"/>
          </a:xfrm>
        </p:spPr>
        <p:txBody>
          <a:bodyPr>
            <a:normAutofit fontScale="92500" lnSpcReduction="20000"/>
          </a:bodyPr>
          <a:lstStyle/>
          <a:p>
            <a:r>
              <a:rPr lang="en-US" b="1" dirty="0"/>
              <a:t>Input</a:t>
            </a:r>
            <a:r>
              <a:rPr lang="en-US" dirty="0"/>
              <a:t>: </a:t>
            </a:r>
          </a:p>
          <a:p>
            <a:pPr lvl="1"/>
            <a:r>
              <a:rPr lang="en-US" i="1" dirty="0"/>
              <a:t>X</a:t>
            </a:r>
            <a:r>
              <a:rPr lang="en-US" i="1" baseline="-25000" dirty="0"/>
              <a:t>i</a:t>
            </a:r>
            <a:r>
              <a:rPr lang="en-US" dirty="0"/>
              <a:t> indicates the </a:t>
            </a:r>
            <a:r>
              <a:rPr lang="en-US" i="1" dirty="0"/>
              <a:t>i</a:t>
            </a:r>
            <a:r>
              <a:rPr lang="en-US" baseline="30000" dirty="0"/>
              <a:t>th</a:t>
            </a:r>
            <a:r>
              <a:rPr lang="en-US" dirty="0"/>
              <a:t> element in vector </a:t>
            </a:r>
            <a:r>
              <a:rPr lang="en-US" b="1" dirty="0"/>
              <a:t>X </a:t>
            </a:r>
            <a:r>
              <a:rPr lang="en-US" dirty="0"/>
              <a:t>(or, </a:t>
            </a:r>
            <a:r>
              <a:rPr lang="en-US" i="1" dirty="0"/>
              <a:t>X</a:t>
            </a:r>
            <a:r>
              <a:rPr lang="en-US" dirty="0"/>
              <a:t>)</a:t>
            </a:r>
            <a:r>
              <a:rPr lang="en-US" i="1" dirty="0"/>
              <a:t>.</a:t>
            </a:r>
          </a:p>
          <a:p>
            <a:pPr lvl="1"/>
            <a:r>
              <a:rPr lang="en-US" dirty="0"/>
              <a:t>A set of N input (i.e., observations) p-vectors </a:t>
            </a:r>
            <a:r>
              <a:rPr lang="en-US" i="1" dirty="0"/>
              <a:t>x</a:t>
            </a:r>
            <a:r>
              <a:rPr lang="en-US" i="1" baseline="-25000" dirty="0"/>
              <a:t>i</a:t>
            </a:r>
            <a:r>
              <a:rPr lang="en-US" dirty="0"/>
              <a:t> = 1,…,N is a (N * p) matrix </a:t>
            </a:r>
            <a:r>
              <a:rPr lang="en-US" b="1" dirty="0"/>
              <a:t>X</a:t>
            </a:r>
            <a:r>
              <a:rPr lang="en-US" dirty="0"/>
              <a:t>.</a:t>
            </a:r>
          </a:p>
          <a:p>
            <a:pPr lvl="1"/>
            <a:r>
              <a:rPr lang="en-US" dirty="0"/>
              <a:t>Vectors are assumed to be column vectors: </a:t>
            </a:r>
          </a:p>
          <a:p>
            <a:pPr lvl="2"/>
            <a:r>
              <a:rPr lang="en-US" dirty="0"/>
              <a:t>x</a:t>
            </a:r>
            <a:r>
              <a:rPr lang="en-US" baseline="30000" dirty="0"/>
              <a:t>T</a:t>
            </a:r>
            <a:r>
              <a:rPr lang="en-US" baseline="-25000" dirty="0"/>
              <a:t>i </a:t>
            </a:r>
            <a:r>
              <a:rPr lang="en-US" dirty="0"/>
              <a:t>=&gt; the </a:t>
            </a:r>
            <a:r>
              <a:rPr lang="en-US" i="1" dirty="0"/>
              <a:t>i</a:t>
            </a:r>
            <a:r>
              <a:rPr lang="en-US" baseline="30000" dirty="0"/>
              <a:t>th</a:t>
            </a:r>
            <a:r>
              <a:rPr lang="en-US" dirty="0"/>
              <a:t> row of </a:t>
            </a:r>
            <a:r>
              <a:rPr lang="en-US" b="1" dirty="0"/>
              <a:t>X </a:t>
            </a:r>
            <a:r>
              <a:rPr lang="en-US" dirty="0"/>
              <a:t>(i.e. the transpose of </a:t>
            </a:r>
            <a:r>
              <a:rPr lang="en-US" i="1" dirty="0"/>
              <a:t>x</a:t>
            </a:r>
            <a:r>
              <a:rPr lang="en-US" i="1" baseline="-25000" dirty="0"/>
              <a:t>i</a:t>
            </a:r>
            <a:r>
              <a:rPr lang="en-US" dirty="0"/>
              <a:t>)</a:t>
            </a:r>
          </a:p>
          <a:p>
            <a:r>
              <a:rPr lang="en-US" b="1" dirty="0"/>
              <a:t>Output</a:t>
            </a:r>
            <a:r>
              <a:rPr lang="en-US" dirty="0"/>
              <a:t>:</a:t>
            </a:r>
          </a:p>
          <a:p>
            <a:pPr lvl="1"/>
            <a:r>
              <a:rPr lang="en-US" dirty="0"/>
              <a:t>Quantitative </a:t>
            </a:r>
            <a:r>
              <a:rPr lang="en-US" i="1" dirty="0"/>
              <a:t>Y                   </a:t>
            </a:r>
            <a:r>
              <a:rPr lang="en-US" dirty="0"/>
              <a:t>[we use regression to predict] </a:t>
            </a:r>
          </a:p>
          <a:p>
            <a:pPr lvl="1"/>
            <a:r>
              <a:rPr lang="en-US" dirty="0"/>
              <a:t>Qualitative </a:t>
            </a:r>
            <a:r>
              <a:rPr lang="en-US" i="1" dirty="0"/>
              <a:t>G</a:t>
            </a:r>
            <a:r>
              <a:rPr lang="en-US" dirty="0"/>
              <a:t> (for group)   [we use classification to predict]</a:t>
            </a:r>
          </a:p>
          <a:p>
            <a:pPr lvl="1"/>
            <a:endParaRPr lang="en-US" dirty="0"/>
          </a:p>
          <a:p>
            <a:r>
              <a:rPr lang="en-US" b="1" dirty="0"/>
              <a:t>Goal</a:t>
            </a:r>
            <a:r>
              <a:rPr lang="en-US" dirty="0"/>
              <a:t>: </a:t>
            </a:r>
          </a:p>
          <a:p>
            <a:pPr lvl="1"/>
            <a:r>
              <a:rPr lang="en-GB" dirty="0">
                <a:latin typeface="Arial" pitchFamily="34" charset="0"/>
                <a:cs typeface="Arial" pitchFamily="34" charset="0"/>
              </a:rPr>
              <a:t>Given the value of an input vector </a:t>
            </a:r>
            <a:r>
              <a:rPr lang="en-GB" i="1" dirty="0">
                <a:latin typeface="Arial" pitchFamily="34" charset="0"/>
                <a:cs typeface="Arial" pitchFamily="34" charset="0"/>
              </a:rPr>
              <a:t>X</a:t>
            </a:r>
            <a:r>
              <a:rPr lang="en-GB" dirty="0">
                <a:latin typeface="Arial" pitchFamily="34" charset="0"/>
                <a:cs typeface="Arial" pitchFamily="34" charset="0"/>
              </a:rPr>
              <a:t>, make a good prediction of the output </a:t>
            </a:r>
            <a:r>
              <a:rPr lang="en-GB" i="1" dirty="0">
                <a:latin typeface="Arial" pitchFamily="34" charset="0"/>
                <a:cs typeface="Arial" pitchFamily="34" charset="0"/>
              </a:rPr>
              <a:t>Y</a:t>
            </a:r>
            <a:r>
              <a:rPr lang="en-GB" dirty="0">
                <a:latin typeface="Arial" pitchFamily="34" charset="0"/>
                <a:cs typeface="Arial" pitchFamily="34" charset="0"/>
              </a:rPr>
              <a:t>,</a:t>
            </a:r>
            <a:r>
              <a:rPr lang="en-GB" i="1" dirty="0">
                <a:latin typeface="Arial" pitchFamily="34" charset="0"/>
                <a:cs typeface="Arial" pitchFamily="34" charset="0"/>
              </a:rPr>
              <a:t> denoted as Ŷ </a:t>
            </a:r>
            <a:r>
              <a:rPr lang="en-GB" dirty="0">
                <a:latin typeface="Arial" pitchFamily="34" charset="0"/>
                <a:cs typeface="Arial" pitchFamily="34" charset="0"/>
              </a:rPr>
              <a:t>(“y-hat”)</a:t>
            </a:r>
            <a:r>
              <a:rPr lang="en-GB" i="1" dirty="0">
                <a:latin typeface="Arial" pitchFamily="34" charset="0"/>
                <a:cs typeface="Arial" pitchFamily="34" charset="0"/>
              </a:rPr>
              <a:t>.</a:t>
            </a:r>
          </a:p>
          <a:p>
            <a:pPr lvl="1"/>
            <a:r>
              <a:rPr lang="en-US" dirty="0">
                <a:latin typeface="Arial" pitchFamily="34" charset="0"/>
                <a:cs typeface="Arial" pitchFamily="34" charset="0"/>
              </a:rPr>
              <a:t>The prediction should be of the same kind as the searched output (categorical vs. quantitative)</a:t>
            </a:r>
          </a:p>
          <a:p>
            <a:pPr lvl="1"/>
            <a:r>
              <a:rPr lang="en-US" dirty="0">
                <a:latin typeface="Arial" pitchFamily="34" charset="0"/>
                <a:cs typeface="Arial" pitchFamily="34" charset="0"/>
              </a:rPr>
              <a:t>Binary outputs can be approximated by values in [0,1], which can be interpreted as probabilities. This also generalizes to k-level outputs.</a:t>
            </a: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Tree>
    <p:extLst>
      <p:ext uri="{BB962C8B-B14F-4D97-AF65-F5344CB8AC3E}">
        <p14:creationId xmlns:p14="http://schemas.microsoft.com/office/powerpoint/2010/main" val="2588989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Managing </a:t>
            </a:r>
            <a:r>
              <a:rPr lang="en-US" sz="4000" dirty="0" err="1"/>
              <a:t>Overfitting</a:t>
            </a:r>
            <a:r>
              <a:rPr lang="en-US" sz="4000" dirty="0"/>
              <a:t> for limited sized Dataset</a:t>
            </a:r>
          </a:p>
        </p:txBody>
      </p:sp>
      <p:sp>
        <p:nvSpPr>
          <p:cNvPr id="3" name="Content Placeholder 2"/>
          <p:cNvSpPr>
            <a:spLocks noGrp="1"/>
          </p:cNvSpPr>
          <p:nvPr>
            <p:ph idx="1"/>
          </p:nvPr>
        </p:nvSpPr>
        <p:spPr>
          <a:xfrm>
            <a:off x="152401" y="1371601"/>
            <a:ext cx="8798858" cy="3048000"/>
          </a:xfrm>
        </p:spPr>
        <p:txBody>
          <a:bodyPr/>
          <a:lstStyle/>
          <a:p>
            <a:r>
              <a:rPr lang="en-US" dirty="0"/>
              <a:t>In many experiments, data is not found enough.</a:t>
            </a:r>
          </a:p>
          <a:p>
            <a:r>
              <a:rPr lang="en-US" dirty="0"/>
              <a:t>Therefore, we need to control the coefficients /parameters to get the fitting advantage of higher order polynomial as well as to fit the equation more correctly.</a:t>
            </a:r>
          </a:p>
          <a:p>
            <a:r>
              <a:rPr lang="en-US" dirty="0"/>
              <a:t>One technique that is often used to control the </a:t>
            </a:r>
            <a:r>
              <a:rPr lang="en-US" dirty="0" err="1"/>
              <a:t>overfitting</a:t>
            </a:r>
            <a:r>
              <a:rPr lang="en-US" dirty="0"/>
              <a:t> phenomenon in such cases is that of </a:t>
            </a:r>
            <a:r>
              <a:rPr lang="en-US" b="1" i="1" dirty="0"/>
              <a:t>regularization</a:t>
            </a:r>
            <a:r>
              <a:rPr lang="en-US" dirty="0"/>
              <a:t>, which involves adding a </a:t>
            </a:r>
            <a:r>
              <a:rPr lang="en-US" dirty="0">
                <a:solidFill>
                  <a:srgbClr val="FF0000"/>
                </a:solidFill>
              </a:rPr>
              <a:t>penalty term to the error function</a:t>
            </a:r>
            <a:r>
              <a:rPr lang="en-US" dirty="0"/>
              <a:t>:</a:t>
            </a:r>
          </a:p>
          <a:p>
            <a:pPr lvl="4"/>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40</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7620000" y="4677766"/>
            <a:ext cx="1331259" cy="369332"/>
          </a:xfrm>
          <a:prstGeom prst="rect">
            <a:avLst/>
          </a:prstGeom>
          <a:noFill/>
        </p:spPr>
        <p:txBody>
          <a:bodyPr wrap="square" rtlCol="0">
            <a:spAutoFit/>
          </a:bodyPr>
          <a:lstStyle/>
          <a:p>
            <a:r>
              <a:rPr lang="en-US" dirty="0"/>
              <a:t>(3)</a:t>
            </a:r>
          </a:p>
        </p:txBody>
      </p:sp>
      <p:sp>
        <p:nvSpPr>
          <p:cNvPr id="11" name="Rectangle 10"/>
          <p:cNvSpPr/>
          <p:nvPr/>
        </p:nvSpPr>
        <p:spPr>
          <a:xfrm>
            <a:off x="306295" y="5479187"/>
            <a:ext cx="8644963" cy="923330"/>
          </a:xfrm>
          <a:prstGeom prst="rect">
            <a:avLst/>
          </a:prstGeom>
        </p:spPr>
        <p:txBody>
          <a:bodyPr wrap="square">
            <a:spAutoFit/>
          </a:bodyPr>
          <a:lstStyle/>
          <a:p>
            <a:r>
              <a:rPr lang="en-US" dirty="0"/>
              <a:t>Note that often the coefficient  </a:t>
            </a:r>
            <a:r>
              <a:rPr lang="el-GR" dirty="0">
                <a:latin typeface="Arial"/>
                <a:cs typeface="Arial"/>
              </a:rPr>
              <a:t>β</a:t>
            </a:r>
            <a:r>
              <a:rPr lang="en-US" baseline="-25000" dirty="0">
                <a:latin typeface="Arial"/>
                <a:cs typeface="Arial"/>
              </a:rPr>
              <a:t>0</a:t>
            </a:r>
            <a:r>
              <a:rPr lang="en-US" dirty="0"/>
              <a:t> is omitted from the </a:t>
            </a:r>
            <a:r>
              <a:rPr lang="en-US" dirty="0" err="1"/>
              <a:t>regularizer</a:t>
            </a:r>
            <a:r>
              <a:rPr lang="en-US" dirty="0"/>
              <a:t> because its inclusion causes the results to depend on the choice of origin for the target variable, or it may be included but with its own regularization coefficient.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2714A02-3BBD-413F-B7AC-B22B64584360}"/>
                  </a:ext>
                </a:extLst>
              </p:cNvPr>
              <p:cNvSpPr/>
              <p:nvPr/>
            </p:nvSpPr>
            <p:spPr>
              <a:xfrm>
                <a:off x="1828800" y="4517145"/>
                <a:ext cx="5334000" cy="6905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𝑅𝑆𝑆</m:t>
                      </m:r>
                      <m:d>
                        <m:dPr>
                          <m:ctrlPr>
                            <a:rPr lang="en-US" i="1">
                              <a:latin typeface="Cambria Math" panose="02040503050406030204" pitchFamily="18" charset="0"/>
                            </a:rPr>
                          </m:ctrlPr>
                        </m:dPr>
                        <m:e>
                          <m:r>
                            <a:rPr lang="en-US" i="1">
                              <a:latin typeface="Cambria Math" panose="02040503050406030204" pitchFamily="18" charset="0"/>
                            </a:rPr>
                            <m:t>𝛽</m:t>
                          </m:r>
                        </m:e>
                      </m:d>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𝛽</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d>
                        </m:e>
                      </m:nary>
                      <m:r>
                        <a:rPr lang="en-US" i="0">
                          <a:latin typeface="Cambria Math" panose="02040503050406030204" pitchFamily="18" charset="0"/>
                        </a:rPr>
                        <m:t>+</m:t>
                      </m:r>
                      <m:r>
                        <a:rPr lang="en-US" i="1">
                          <a:latin typeface="Cambria Math" panose="02040503050406030204" pitchFamily="18" charset="0"/>
                        </a:rPr>
                        <m:t>𝜆</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𝑗</m:t>
                              </m:r>
                            </m:sub>
                            <m:sup>
                              <m:r>
                                <a:rPr lang="en-US" i="0">
                                  <a:latin typeface="Cambria Math" panose="02040503050406030204" pitchFamily="18" charset="0"/>
                                </a:rPr>
                                <m:t>2</m:t>
                              </m:r>
                            </m:sup>
                          </m:sSubSup>
                        </m:e>
                      </m:nary>
                    </m:oMath>
                  </m:oMathPara>
                </a14:m>
                <a:endParaRPr lang="en-US" dirty="0"/>
              </a:p>
            </p:txBody>
          </p:sp>
        </mc:Choice>
        <mc:Fallback xmlns="">
          <p:sp>
            <p:nvSpPr>
              <p:cNvPr id="8" name="Rectangle 7">
                <a:extLst>
                  <a:ext uri="{FF2B5EF4-FFF2-40B4-BE49-F238E27FC236}">
                    <a16:creationId xmlns:a16="http://schemas.microsoft.com/office/drawing/2014/main" id="{62714A02-3BBD-413F-B7AC-B22B64584360}"/>
                  </a:ext>
                </a:extLst>
              </p:cNvPr>
              <p:cNvSpPr>
                <a:spLocks noRot="1" noChangeAspect="1" noMove="1" noResize="1" noEditPoints="1" noAdjustHandles="1" noChangeArrowheads="1" noChangeShapeType="1" noTextEdit="1"/>
              </p:cNvSpPr>
              <p:nvPr/>
            </p:nvSpPr>
            <p:spPr>
              <a:xfrm>
                <a:off x="1828800" y="4517145"/>
                <a:ext cx="5334000" cy="69057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3013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94129"/>
            <a:ext cx="8722658" cy="744071"/>
          </a:xfrm>
        </p:spPr>
        <p:txBody>
          <a:bodyPr/>
          <a:lstStyle/>
          <a:p>
            <a:r>
              <a:rPr lang="en-US" sz="4400" dirty="0"/>
              <a:t>Adjusting the </a:t>
            </a:r>
            <a:r>
              <a:rPr lang="en-US" sz="4400" dirty="0" err="1"/>
              <a:t>Regularizer</a:t>
            </a:r>
            <a:r>
              <a:rPr lang="en-US" sz="4400" dirty="0"/>
              <a:t> (M=9)</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41</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30" y="3309356"/>
            <a:ext cx="10770270" cy="298771"/>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258" y="4876800"/>
            <a:ext cx="824071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14800" y="3874528"/>
            <a:ext cx="4836459" cy="923330"/>
          </a:xfrm>
          <a:prstGeom prst="rect">
            <a:avLst/>
          </a:prstGeom>
          <a:noFill/>
        </p:spPr>
        <p:txBody>
          <a:bodyPr wrap="square" rtlCol="0">
            <a:spAutoFit/>
          </a:bodyPr>
          <a:lstStyle/>
          <a:p>
            <a:r>
              <a:rPr lang="en-US" b="1" dirty="0">
                <a:solidFill>
                  <a:srgbClr val="FF0000"/>
                </a:solidFill>
              </a:rPr>
              <a:t>Note</a:t>
            </a:r>
            <a:r>
              <a:rPr lang="en-US" dirty="0"/>
              <a:t>: ln </a:t>
            </a:r>
            <a:r>
              <a:rPr lang="el-GR" dirty="0"/>
              <a:t>λ</a:t>
            </a:r>
            <a:r>
              <a:rPr lang="en-US" dirty="0"/>
              <a:t> = -18 =&gt; </a:t>
            </a:r>
            <a:r>
              <a:rPr lang="el-GR" dirty="0"/>
              <a:t>λ</a:t>
            </a:r>
            <a:r>
              <a:rPr lang="en-US" dirty="0"/>
              <a:t> = e ^ (-18) =1.52 × 10^-8</a:t>
            </a:r>
          </a:p>
          <a:p>
            <a:r>
              <a:rPr lang="en-US" dirty="0"/>
              <a:t>           ln </a:t>
            </a:r>
            <a:r>
              <a:rPr lang="el-GR" dirty="0"/>
              <a:t>λ</a:t>
            </a:r>
            <a:r>
              <a:rPr lang="en-US" dirty="0"/>
              <a:t> = 0 =&gt;    </a:t>
            </a:r>
            <a:r>
              <a:rPr lang="el-GR" dirty="0"/>
              <a:t>λ</a:t>
            </a:r>
            <a:r>
              <a:rPr lang="en-US" dirty="0"/>
              <a:t>  = e^0  = 1</a:t>
            </a:r>
          </a:p>
          <a:p>
            <a:endParaRPr lang="en-US" dirty="0"/>
          </a:p>
        </p:txBody>
      </p:sp>
      <p:pic>
        <p:nvPicPr>
          <p:cNvPr id="5" name="Picture 4">
            <a:extLst>
              <a:ext uri="{FF2B5EF4-FFF2-40B4-BE49-F238E27FC236}">
                <a16:creationId xmlns:a16="http://schemas.microsoft.com/office/drawing/2014/main" id="{D8BC6F1A-F099-48A3-8071-35BF440CD61D}"/>
              </a:ext>
            </a:extLst>
          </p:cNvPr>
          <p:cNvPicPr>
            <a:picLocks noChangeAspect="1"/>
          </p:cNvPicPr>
          <p:nvPr/>
        </p:nvPicPr>
        <p:blipFill>
          <a:blip r:embed="rId5"/>
          <a:stretch>
            <a:fillRect/>
          </a:stretch>
        </p:blipFill>
        <p:spPr>
          <a:xfrm>
            <a:off x="1184241" y="828261"/>
            <a:ext cx="6775517" cy="2427980"/>
          </a:xfrm>
          <a:prstGeom prst="rect">
            <a:avLst/>
          </a:prstGeom>
        </p:spPr>
      </p:pic>
      <p:pic>
        <p:nvPicPr>
          <p:cNvPr id="8" name="Picture 7">
            <a:extLst>
              <a:ext uri="{FF2B5EF4-FFF2-40B4-BE49-F238E27FC236}">
                <a16:creationId xmlns:a16="http://schemas.microsoft.com/office/drawing/2014/main" id="{0E337DFE-20E7-4F0A-81DC-8CC6FFA8421D}"/>
              </a:ext>
            </a:extLst>
          </p:cNvPr>
          <p:cNvPicPr>
            <a:picLocks noChangeAspect="1"/>
          </p:cNvPicPr>
          <p:nvPr/>
        </p:nvPicPr>
        <p:blipFill>
          <a:blip r:embed="rId6"/>
          <a:stretch>
            <a:fillRect/>
          </a:stretch>
        </p:blipFill>
        <p:spPr>
          <a:xfrm>
            <a:off x="0" y="3751324"/>
            <a:ext cx="3998258" cy="2970493"/>
          </a:xfrm>
          <a:prstGeom prst="rect">
            <a:avLst/>
          </a:prstGeom>
        </p:spPr>
      </p:pic>
    </p:spTree>
    <p:extLst>
      <p:ext uri="{BB962C8B-B14F-4D97-AF65-F5344CB8AC3E}">
        <p14:creationId xmlns:p14="http://schemas.microsoft.com/office/powerpoint/2010/main" val="3824590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404" y="228600"/>
            <a:ext cx="8147051" cy="515471"/>
          </a:xfrm>
        </p:spPr>
        <p:txBody>
          <a:bodyPr/>
          <a:lstStyle/>
          <a:p>
            <a:r>
              <a:rPr lang="en-US" sz="3600" dirty="0"/>
              <a:t>Coefficients Table, For M=9</a:t>
            </a:r>
            <a:endParaRPr lang="en-US" dirty="0"/>
          </a:p>
        </p:txBody>
      </p:sp>
      <p:sp>
        <p:nvSpPr>
          <p:cNvPr id="3" name="Content Placeholder 2"/>
          <p:cNvSpPr>
            <a:spLocks noGrp="1"/>
          </p:cNvSpPr>
          <p:nvPr>
            <p:ph idx="1"/>
          </p:nvPr>
        </p:nvSpPr>
        <p:spPr>
          <a:xfrm>
            <a:off x="165847" y="4724400"/>
            <a:ext cx="8830235" cy="1828800"/>
          </a:xfrm>
        </p:spPr>
        <p:txBody>
          <a:bodyPr/>
          <a:lstStyle/>
          <a:p>
            <a:r>
              <a:rPr lang="en-US" dirty="0"/>
              <a:t>We see that, for a value of </a:t>
            </a:r>
            <a:r>
              <a:rPr lang="en-US" dirty="0" err="1"/>
              <a:t>ln</a:t>
            </a:r>
            <a:r>
              <a:rPr lang="en-US" dirty="0"/>
              <a:t> </a:t>
            </a:r>
            <a:r>
              <a:rPr lang="el-GR" dirty="0">
                <a:cs typeface="Arial"/>
              </a:rPr>
              <a:t>λ</a:t>
            </a:r>
            <a:r>
              <a:rPr lang="en-US" dirty="0">
                <a:cs typeface="Arial"/>
              </a:rPr>
              <a:t> </a:t>
            </a:r>
            <a:r>
              <a:rPr lang="en-US" dirty="0"/>
              <a:t>= -18, the </a:t>
            </a:r>
            <a:r>
              <a:rPr lang="en-US" dirty="0" err="1"/>
              <a:t>overfltting</a:t>
            </a:r>
            <a:r>
              <a:rPr lang="en-US" dirty="0"/>
              <a:t> has been suppressed and we now obtain a much closer representation of the underlying function </a:t>
            </a:r>
            <a:r>
              <a:rPr lang="en-US" i="1" dirty="0"/>
              <a:t>sin</a:t>
            </a:r>
            <a:r>
              <a:rPr lang="en-US" dirty="0"/>
              <a:t>(2</a:t>
            </a:r>
            <a:r>
              <a:rPr lang="el-GR" dirty="0">
                <a:cs typeface="Arial"/>
              </a:rPr>
              <a:t>π</a:t>
            </a:r>
            <a:r>
              <a:rPr lang="en-US" dirty="0">
                <a:cs typeface="Arial"/>
              </a:rPr>
              <a:t>x</a:t>
            </a:r>
            <a:r>
              <a:rPr lang="en-US" dirty="0"/>
              <a:t>). If, however, we use too large a value for </a:t>
            </a:r>
            <a:r>
              <a:rPr lang="el-GR" dirty="0">
                <a:cs typeface="Arial"/>
              </a:rPr>
              <a:t>λ</a:t>
            </a:r>
            <a:r>
              <a:rPr lang="en-US" dirty="0"/>
              <a:t> then we again obtain a poor fit, as shown in Figure 5 for </a:t>
            </a:r>
            <a:r>
              <a:rPr lang="en-US" dirty="0" err="1"/>
              <a:t>ln</a:t>
            </a:r>
            <a:r>
              <a:rPr lang="en-US" dirty="0"/>
              <a:t> </a:t>
            </a:r>
            <a:r>
              <a:rPr lang="el-GR" dirty="0">
                <a:cs typeface="Arial"/>
              </a:rPr>
              <a:t>λ </a:t>
            </a:r>
            <a:r>
              <a:rPr lang="en-US" dirty="0"/>
              <a:t>=0.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42</a:t>
            </a:fld>
            <a:endParaRPr lang="en-US"/>
          </a:p>
        </p:txBody>
      </p:sp>
      <p:graphicFrame>
        <p:nvGraphicFramePr>
          <p:cNvPr id="5" name="Object 4"/>
          <p:cNvGraphicFramePr>
            <a:graphicFrameLocks noChangeAspect="1"/>
          </p:cNvGraphicFramePr>
          <p:nvPr/>
        </p:nvGraphicFramePr>
        <p:xfrm>
          <a:off x="358400" y="914400"/>
          <a:ext cx="10432719" cy="2796521"/>
        </p:xfrm>
        <a:graphic>
          <a:graphicData uri="http://schemas.openxmlformats.org/presentationml/2006/ole">
            <mc:AlternateContent xmlns:mc="http://schemas.openxmlformats.org/markup-compatibility/2006">
              <mc:Choice xmlns:v="urn:schemas-microsoft-com:vml" Requires="v">
                <p:oleObj spid="_x0000_s94213" name="Document" r:id="rId4" imgW="8397502" imgH="2250398" progId="Word.Document.8">
                  <p:embed/>
                </p:oleObj>
              </mc:Choice>
              <mc:Fallback>
                <p:oleObj name="Document" r:id="rId4" imgW="8397502" imgH="2250398" progId="Word.Document.8">
                  <p:embed/>
                  <p:pic>
                    <p:nvPicPr>
                      <p:cNvPr id="5" name="Object 4"/>
                      <p:cNvPicPr/>
                      <p:nvPr/>
                    </p:nvPicPr>
                    <p:blipFill>
                      <a:blip r:embed="rId5"/>
                      <a:stretch>
                        <a:fillRect/>
                      </a:stretch>
                    </p:blipFill>
                    <p:spPr>
                      <a:xfrm>
                        <a:off x="358400" y="914400"/>
                        <a:ext cx="10432719" cy="2796521"/>
                      </a:xfrm>
                      <a:prstGeom prst="rect">
                        <a:avLst/>
                      </a:prstGeom>
                    </p:spPr>
                  </p:pic>
                </p:oleObj>
              </mc:Fallback>
            </mc:AlternateContent>
          </a:graphicData>
        </a:graphic>
      </p:graphicFrame>
      <p:sp>
        <p:nvSpPr>
          <p:cNvPr id="6" name="TextBox 5"/>
          <p:cNvSpPr txBox="1"/>
          <p:nvPr/>
        </p:nvSpPr>
        <p:spPr>
          <a:xfrm>
            <a:off x="609600" y="3524071"/>
            <a:ext cx="8053855" cy="923330"/>
          </a:xfrm>
          <a:prstGeom prst="rect">
            <a:avLst/>
          </a:prstGeom>
          <a:noFill/>
        </p:spPr>
        <p:txBody>
          <a:bodyPr wrap="square" rtlCol="0">
            <a:spAutoFit/>
          </a:bodyPr>
          <a:lstStyle/>
          <a:p>
            <a:r>
              <a:rPr lang="en-US" b="1" dirty="0"/>
              <a:t>Note</a:t>
            </a:r>
            <a:r>
              <a:rPr lang="en-US" dirty="0"/>
              <a:t>: </a:t>
            </a:r>
            <a:r>
              <a:rPr lang="en-US" dirty="0">
                <a:solidFill>
                  <a:srgbClr val="07194D"/>
                </a:solidFill>
              </a:rPr>
              <a:t>ln </a:t>
            </a:r>
            <a:r>
              <a:rPr lang="el-GR" dirty="0">
                <a:solidFill>
                  <a:srgbClr val="07194D"/>
                </a:solidFill>
              </a:rPr>
              <a:t>λ</a:t>
            </a:r>
            <a:r>
              <a:rPr lang="en-US" dirty="0">
                <a:solidFill>
                  <a:srgbClr val="07194D"/>
                </a:solidFill>
              </a:rPr>
              <a:t> = -</a:t>
            </a:r>
            <a:r>
              <a:rPr lang="en-US" dirty="0" err="1">
                <a:solidFill>
                  <a:srgbClr val="07194D"/>
                </a:solidFill>
              </a:rPr>
              <a:t>Inf</a:t>
            </a:r>
            <a:r>
              <a:rPr lang="en-US" dirty="0">
                <a:solidFill>
                  <a:srgbClr val="07194D"/>
                </a:solidFill>
              </a:rPr>
              <a:t>  =&gt; </a:t>
            </a:r>
            <a:r>
              <a:rPr lang="el-GR" dirty="0">
                <a:solidFill>
                  <a:srgbClr val="07194D"/>
                </a:solidFill>
              </a:rPr>
              <a:t>λ</a:t>
            </a:r>
            <a:r>
              <a:rPr lang="en-US" dirty="0">
                <a:solidFill>
                  <a:srgbClr val="07194D"/>
                </a:solidFill>
              </a:rPr>
              <a:t> = e ^ (-</a:t>
            </a:r>
            <a:r>
              <a:rPr lang="en-US" dirty="0" err="1">
                <a:solidFill>
                  <a:srgbClr val="07194D"/>
                </a:solidFill>
              </a:rPr>
              <a:t>Inf</a:t>
            </a:r>
            <a:r>
              <a:rPr lang="en-US" dirty="0">
                <a:solidFill>
                  <a:srgbClr val="07194D"/>
                </a:solidFill>
              </a:rPr>
              <a:t>) = 0.0000000000 … =&gt; 0 </a:t>
            </a:r>
          </a:p>
          <a:p>
            <a:r>
              <a:rPr lang="en-US" dirty="0">
                <a:solidFill>
                  <a:srgbClr val="07194D"/>
                </a:solidFill>
              </a:rPr>
              <a:t>           ln </a:t>
            </a:r>
            <a:r>
              <a:rPr lang="el-GR" dirty="0">
                <a:solidFill>
                  <a:srgbClr val="07194D"/>
                </a:solidFill>
              </a:rPr>
              <a:t>λ</a:t>
            </a:r>
            <a:r>
              <a:rPr lang="en-US" dirty="0">
                <a:solidFill>
                  <a:srgbClr val="07194D"/>
                </a:solidFill>
              </a:rPr>
              <a:t> = -18 =&gt; </a:t>
            </a:r>
            <a:r>
              <a:rPr lang="el-GR" dirty="0">
                <a:solidFill>
                  <a:srgbClr val="07194D"/>
                </a:solidFill>
              </a:rPr>
              <a:t>λ</a:t>
            </a:r>
            <a:r>
              <a:rPr lang="en-US" dirty="0">
                <a:solidFill>
                  <a:srgbClr val="07194D"/>
                </a:solidFill>
              </a:rPr>
              <a:t> = e ^ (-18) =1.52 × 10^-8</a:t>
            </a:r>
          </a:p>
          <a:p>
            <a:r>
              <a:rPr lang="en-US" dirty="0">
                <a:solidFill>
                  <a:srgbClr val="07194D"/>
                </a:solidFill>
              </a:rPr>
              <a:t>           ln </a:t>
            </a:r>
            <a:r>
              <a:rPr lang="el-GR" dirty="0">
                <a:solidFill>
                  <a:srgbClr val="07194D"/>
                </a:solidFill>
              </a:rPr>
              <a:t>λ</a:t>
            </a:r>
            <a:r>
              <a:rPr lang="en-US" dirty="0">
                <a:solidFill>
                  <a:srgbClr val="07194D"/>
                </a:solidFill>
              </a:rPr>
              <a:t> = 0 =&gt;    </a:t>
            </a:r>
            <a:r>
              <a:rPr lang="el-GR" dirty="0">
                <a:solidFill>
                  <a:srgbClr val="07194D"/>
                </a:solidFill>
              </a:rPr>
              <a:t>λ</a:t>
            </a:r>
            <a:r>
              <a:rPr lang="en-US" dirty="0">
                <a:solidFill>
                  <a:srgbClr val="07194D"/>
                </a:solidFill>
              </a:rPr>
              <a:t>  = e^0  = 1</a:t>
            </a:r>
          </a:p>
        </p:txBody>
      </p:sp>
    </p:spTree>
    <p:extLst>
      <p:ext uri="{BB962C8B-B14F-4D97-AF65-F5344CB8AC3E}">
        <p14:creationId xmlns:p14="http://schemas.microsoft.com/office/powerpoint/2010/main" val="1315491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000" dirty="0"/>
              <a:t>The Effects of the values of </a:t>
            </a:r>
            <a:r>
              <a:rPr lang="el-GR" sz="4000" dirty="0">
                <a:latin typeface="Arial"/>
                <a:cs typeface="Arial"/>
              </a:rPr>
              <a:t>λ</a:t>
            </a:r>
            <a:endParaRPr lang="en-US" sz="4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43</a:t>
            </a:fld>
            <a:endParaRPr lang="en-US"/>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595" y="762000"/>
            <a:ext cx="4525029"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3962970"/>
            <a:ext cx="8646459" cy="2585323"/>
          </a:xfrm>
          <a:prstGeom prst="rect">
            <a:avLst/>
          </a:prstGeom>
        </p:spPr>
        <p:txBody>
          <a:bodyPr wrap="square">
            <a:spAutoFit/>
          </a:bodyPr>
          <a:lstStyle/>
          <a:p>
            <a:pPr marL="285750" indent="-285750">
              <a:buFont typeface="Wingdings" pitchFamily="2" charset="2"/>
              <a:buChar char="Ø"/>
            </a:pPr>
            <a:r>
              <a:rPr lang="en-US" dirty="0"/>
              <a:t>The issue of model complexity is an important one and here we simply note that, if we were trying to solve a practical application using this approach of minimizing an error function, we would have to find a way to determine a suitable value for the model complexity. </a:t>
            </a:r>
          </a:p>
          <a:p>
            <a:pPr marL="285750" indent="-285750">
              <a:buFont typeface="Wingdings" pitchFamily="2" charset="2"/>
              <a:buChar char="Ø"/>
            </a:pPr>
            <a:endParaRPr lang="en-US" dirty="0"/>
          </a:p>
          <a:p>
            <a:pPr marL="285750" indent="-285750">
              <a:buFont typeface="Wingdings" pitchFamily="2" charset="2"/>
              <a:buChar char="Ø"/>
            </a:pPr>
            <a:r>
              <a:rPr lang="en-US" dirty="0"/>
              <a:t>To solve, we can take the available data and partitioning it into a training set, used to determine the coefficients, and a separate validation set, also called a </a:t>
            </a:r>
            <a:r>
              <a:rPr lang="en-US" b="1" i="1" dirty="0"/>
              <a:t>hold-out set</a:t>
            </a:r>
            <a:r>
              <a:rPr lang="en-US" dirty="0"/>
              <a:t>, used to optimize the model complexity (either </a:t>
            </a:r>
            <a:r>
              <a:rPr lang="en-US" i="1" dirty="0"/>
              <a:t>M</a:t>
            </a:r>
            <a:r>
              <a:rPr lang="en-US" dirty="0"/>
              <a:t> or </a:t>
            </a:r>
            <a:r>
              <a:rPr lang="el-GR" dirty="0">
                <a:latin typeface="Arial"/>
                <a:cs typeface="Arial"/>
              </a:rPr>
              <a:t>λ</a:t>
            </a:r>
            <a:r>
              <a:rPr lang="en-US" dirty="0"/>
              <a:t>).</a:t>
            </a:r>
          </a:p>
          <a:p>
            <a:pPr marL="285750" indent="-285750">
              <a:buFont typeface="Wingdings" pitchFamily="2" charset="2"/>
              <a:buChar char="Ø"/>
            </a:pPr>
            <a:endParaRPr lang="en-US" dirty="0"/>
          </a:p>
        </p:txBody>
      </p:sp>
      <p:cxnSp>
        <p:nvCxnSpPr>
          <p:cNvPr id="6" name="Straight Connector 5"/>
          <p:cNvCxnSpPr/>
          <p:nvPr/>
        </p:nvCxnSpPr>
        <p:spPr>
          <a:xfrm>
            <a:off x="661086" y="3505200"/>
            <a:ext cx="0" cy="304800"/>
          </a:xfrm>
          <a:prstGeom prst="line">
            <a:avLst/>
          </a:prstGeom>
          <a:ln w="254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5F0A2B13-EC74-44DA-9CD0-F6F457D54E7E}"/>
              </a:ext>
            </a:extLst>
          </p:cNvPr>
          <p:cNvPicPr>
            <a:picLocks noChangeAspect="1"/>
          </p:cNvPicPr>
          <p:nvPr/>
        </p:nvPicPr>
        <p:blipFill>
          <a:blip r:embed="rId4"/>
          <a:stretch>
            <a:fillRect/>
          </a:stretch>
        </p:blipFill>
        <p:spPr>
          <a:xfrm>
            <a:off x="147186" y="732761"/>
            <a:ext cx="4424814" cy="3230209"/>
          </a:xfrm>
          <a:prstGeom prst="rect">
            <a:avLst/>
          </a:prstGeom>
        </p:spPr>
      </p:pic>
    </p:spTree>
    <p:extLst>
      <p:ext uri="{BB962C8B-B14F-4D97-AF65-F5344CB8AC3E}">
        <p14:creationId xmlns:p14="http://schemas.microsoft.com/office/powerpoint/2010/main" val="3384545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000" dirty="0"/>
              <a:t>Minimization Target and Eq</a:t>
            </a:r>
            <a:r>
              <a:rPr lang="en-US" sz="4000" baseline="30000" dirty="0"/>
              <a:t>n</a:t>
            </a:r>
          </a:p>
        </p:txBody>
      </p:sp>
      <p:sp>
        <p:nvSpPr>
          <p:cNvPr id="3" name="Content Placeholder 2"/>
          <p:cNvSpPr>
            <a:spLocks noGrp="1"/>
          </p:cNvSpPr>
          <p:nvPr>
            <p:ph idx="1"/>
          </p:nvPr>
        </p:nvSpPr>
        <p:spPr>
          <a:xfrm>
            <a:off x="188259" y="2514600"/>
            <a:ext cx="8798859" cy="3154363"/>
          </a:xfrm>
        </p:spPr>
        <p:txBody>
          <a:bodyPr/>
          <a:lstStyle/>
          <a:p>
            <a:r>
              <a:rPr lang="en-US" dirty="0"/>
              <a:t>To have minimum error, the            term has to adjust such a way that if we set the value </a:t>
            </a:r>
            <a:r>
              <a:rPr lang="el-GR" dirty="0"/>
              <a:t>λ</a:t>
            </a:r>
            <a:r>
              <a:rPr lang="en-US" dirty="0"/>
              <a:t> too large then the values of </a:t>
            </a:r>
            <a:r>
              <a:rPr lang="el-GR" dirty="0"/>
              <a:t>β</a:t>
            </a:r>
            <a:r>
              <a:rPr lang="en-US" dirty="0"/>
              <a:t> will be too low and other way around.</a:t>
            </a:r>
          </a:p>
          <a:p>
            <a:r>
              <a:rPr lang="en-US" dirty="0"/>
              <a:t>The Minimization Eqn the we drove before can be like (next):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44</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731090" y="1380565"/>
            <a:ext cx="1465263" cy="369332"/>
          </a:xfrm>
          <a:prstGeom prst="rect">
            <a:avLst/>
          </a:prstGeom>
          <a:noFill/>
        </p:spPr>
        <p:txBody>
          <a:bodyPr wrap="square" rtlCol="0">
            <a:spAutoFit/>
          </a:bodyPr>
          <a:lstStyle/>
          <a:p>
            <a:r>
              <a:rPr lang="en-US" dirty="0"/>
              <a:t>Objective:</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nvGraphicFramePr>
        <p:xfrm>
          <a:off x="4204452" y="2362200"/>
          <a:ext cx="762000" cy="703385"/>
        </p:xfrm>
        <a:graphic>
          <a:graphicData uri="http://schemas.openxmlformats.org/presentationml/2006/ole">
            <mc:AlternateContent xmlns:mc="http://schemas.openxmlformats.org/markup-compatibility/2006">
              <mc:Choice xmlns:v="urn:schemas-microsoft-com:vml" Requires="v">
                <p:oleObj spid="_x0000_s95237" name="Equation" r:id="rId4" imgW="495085" imgH="457002" progId="Equation.3">
                  <p:embed/>
                </p:oleObj>
              </mc:Choice>
              <mc:Fallback>
                <p:oleObj name="Equation" r:id="rId4" imgW="495085" imgH="457002" progId="Equation.3">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4452" y="2362200"/>
                        <a:ext cx="762000" cy="703385"/>
                      </a:xfrm>
                      <a:prstGeom prst="rect">
                        <a:avLst/>
                      </a:prstGeom>
                      <a:noFill/>
                    </p:spPr>
                  </p:pic>
                </p:oleObj>
              </mc:Fallback>
            </mc:AlternateContent>
          </a:graphicData>
        </a:graphic>
      </p:graphicFrame>
      <p:sp>
        <p:nvSpPr>
          <p:cNvPr id="1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046D137-F042-4989-B5F9-48F9E323DB47}"/>
                  </a:ext>
                </a:extLst>
              </p:cNvPr>
              <p:cNvSpPr/>
              <p:nvPr/>
            </p:nvSpPr>
            <p:spPr>
              <a:xfrm>
                <a:off x="1676400" y="1293013"/>
                <a:ext cx="6082548" cy="6905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𝑅𝑆𝑆</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i="1">
                                    <a:latin typeface="Cambria Math" panose="02040503050406030204" pitchFamily="18" charset="0"/>
                                  </a:rPr>
                                  <m:t>𝛽</m:t>
                                </m:r>
                              </m:e>
                            </m:d>
                          </m:e>
                        </m:mr>
                        <m:mr>
                          <m:e>
                            <m:r>
                              <a:rPr lang="en-US" i="1">
                                <a:latin typeface="Cambria Math" panose="02040503050406030204" pitchFamily="18" charset="0"/>
                              </a:rPr>
                              <m:t>𝑚𝑖𝑛</m:t>
                            </m:r>
                          </m:e>
                        </m:mr>
                      </m:m>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𝛽</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d>
                        </m:e>
                      </m:nary>
                      <m:r>
                        <a:rPr lang="en-US" i="0">
                          <a:latin typeface="Cambria Math" panose="02040503050406030204" pitchFamily="18" charset="0"/>
                        </a:rPr>
                        <m:t>+</m:t>
                      </m:r>
                      <m:r>
                        <a:rPr lang="en-US" i="1">
                          <a:latin typeface="Cambria Math" panose="02040503050406030204" pitchFamily="18" charset="0"/>
                        </a:rPr>
                        <m:t>𝜆</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𝑗</m:t>
                              </m:r>
                            </m:sub>
                            <m:sup>
                              <m:r>
                                <a:rPr lang="en-US" i="0">
                                  <a:latin typeface="Cambria Math" panose="02040503050406030204" pitchFamily="18" charset="0"/>
                                </a:rPr>
                                <m:t>2</m:t>
                              </m:r>
                            </m:sup>
                          </m:sSubSup>
                        </m:e>
                      </m:nary>
                    </m:oMath>
                  </m:oMathPara>
                </a14:m>
                <a:endParaRPr lang="en-US" dirty="0"/>
              </a:p>
            </p:txBody>
          </p:sp>
        </mc:Choice>
        <mc:Fallback xmlns="">
          <p:sp>
            <p:nvSpPr>
              <p:cNvPr id="11" name="Rectangle 10">
                <a:extLst>
                  <a:ext uri="{FF2B5EF4-FFF2-40B4-BE49-F238E27FC236}">
                    <a16:creationId xmlns:a16="http://schemas.microsoft.com/office/drawing/2014/main" id="{B046D137-F042-4989-B5F9-48F9E323DB47}"/>
                  </a:ext>
                </a:extLst>
              </p:cNvPr>
              <p:cNvSpPr>
                <a:spLocks noRot="1" noChangeAspect="1" noMove="1" noResize="1" noEditPoints="1" noAdjustHandles="1" noChangeArrowheads="1" noChangeShapeType="1" noTextEdit="1"/>
              </p:cNvSpPr>
              <p:nvPr/>
            </p:nvSpPr>
            <p:spPr>
              <a:xfrm>
                <a:off x="1676400" y="1293013"/>
                <a:ext cx="6082548" cy="6905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9028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94129"/>
            <a:ext cx="8798858" cy="591671"/>
          </a:xfrm>
        </p:spPr>
        <p:txBody>
          <a:bodyPr/>
          <a:lstStyle/>
          <a:p>
            <a:r>
              <a:rPr lang="en-US" dirty="0"/>
              <a:t>Minimization Equations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45</a:t>
            </a:fld>
            <a:endParaRPr lang="en-US"/>
          </a:p>
        </p:txBody>
      </p:sp>
      <p:sp>
        <p:nvSpPr>
          <p:cNvPr id="5" name="TextBox 4"/>
          <p:cNvSpPr txBox="1"/>
          <p:nvPr/>
        </p:nvSpPr>
        <p:spPr>
          <a:xfrm>
            <a:off x="152401" y="685800"/>
            <a:ext cx="2971799" cy="646331"/>
          </a:xfrm>
          <a:prstGeom prst="rect">
            <a:avLst/>
          </a:prstGeom>
          <a:noFill/>
        </p:spPr>
        <p:txBody>
          <a:bodyPr wrap="square" rtlCol="0">
            <a:spAutoFit/>
          </a:bodyPr>
          <a:lstStyle/>
          <a:p>
            <a:r>
              <a:rPr lang="en-US" b="1" u="sng" dirty="0"/>
              <a:t>Newton’s Method</a:t>
            </a:r>
            <a:r>
              <a:rPr lang="en-US" dirty="0"/>
              <a:t>:</a:t>
            </a:r>
          </a:p>
          <a:p>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2715957" y="672218"/>
          <a:ext cx="4089730" cy="1255890"/>
        </p:xfrm>
        <a:graphic>
          <a:graphicData uri="http://schemas.openxmlformats.org/presentationml/2006/ole">
            <mc:AlternateContent xmlns:mc="http://schemas.openxmlformats.org/markup-compatibility/2006">
              <mc:Choice xmlns:v="urn:schemas-microsoft-com:vml" Requires="v">
                <p:oleObj spid="_x0000_s96273" name="Equation" r:id="rId4" imgW="2489040" imgH="761760" progId="Equation.3">
                  <p:embed/>
                </p:oleObj>
              </mc:Choice>
              <mc:Fallback>
                <p:oleObj name="Equation" r:id="rId4" imgW="2489040" imgH="761760" progId="Equation.3">
                  <p:embed/>
                  <p:pic>
                    <p:nvPicPr>
                      <p:cNvPr id="7" name="Object 6"/>
                      <p:cNvPicPr>
                        <a:picLocks noChangeAspect="1" noChangeArrowheads="1"/>
                      </p:cNvPicPr>
                      <p:nvPr/>
                    </p:nvPicPr>
                    <p:blipFill>
                      <a:blip r:embed="rId5"/>
                      <a:srcRect/>
                      <a:stretch>
                        <a:fillRect/>
                      </a:stretch>
                    </p:blipFill>
                    <p:spPr bwMode="auto">
                      <a:xfrm>
                        <a:off x="2715957" y="672218"/>
                        <a:ext cx="4089730" cy="1255890"/>
                      </a:xfrm>
                      <a:prstGeom prst="rect">
                        <a:avLst/>
                      </a:prstGeom>
                      <a:noFill/>
                    </p:spPr>
                  </p:pic>
                </p:oleObj>
              </mc:Fallback>
            </mc:AlternateContent>
          </a:graphicData>
        </a:graphic>
      </p:graphicFrame>
      <p:sp>
        <p:nvSpPr>
          <p:cNvPr id="8" name="TextBox 7"/>
          <p:cNvSpPr txBox="1"/>
          <p:nvPr/>
        </p:nvSpPr>
        <p:spPr>
          <a:xfrm>
            <a:off x="1295400" y="1190527"/>
            <a:ext cx="1066800" cy="369332"/>
          </a:xfrm>
          <a:prstGeom prst="rect">
            <a:avLst/>
          </a:prstGeom>
          <a:noFill/>
        </p:spPr>
        <p:txBody>
          <a:bodyPr wrap="square" rtlCol="0">
            <a:spAutoFit/>
          </a:bodyPr>
          <a:lstStyle/>
          <a:p>
            <a:r>
              <a:rPr lang="en-US" dirty="0"/>
              <a:t>From</a:t>
            </a:r>
          </a:p>
        </p:txBody>
      </p:sp>
      <p:sp>
        <p:nvSpPr>
          <p:cNvPr id="9" name="TextBox 8"/>
          <p:cNvSpPr txBox="1"/>
          <p:nvPr/>
        </p:nvSpPr>
        <p:spPr>
          <a:xfrm>
            <a:off x="1321950" y="2343240"/>
            <a:ext cx="723900" cy="369332"/>
          </a:xfrm>
          <a:prstGeom prst="rect">
            <a:avLst/>
          </a:prstGeom>
          <a:noFill/>
        </p:spPr>
        <p:txBody>
          <a:bodyPr wrap="square" rtlCol="0">
            <a:spAutoFit/>
          </a:bodyPr>
          <a:lstStyle/>
          <a:p>
            <a:r>
              <a:rPr lang="en-US" dirty="0"/>
              <a:t>To</a:t>
            </a: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nvGraphicFramePr>
        <p:xfrm>
          <a:off x="2852738" y="1914525"/>
          <a:ext cx="5043487" cy="1184275"/>
        </p:xfrm>
        <a:graphic>
          <a:graphicData uri="http://schemas.openxmlformats.org/presentationml/2006/ole">
            <mc:AlternateContent xmlns:mc="http://schemas.openxmlformats.org/markup-compatibility/2006">
              <mc:Choice xmlns:v="urn:schemas-microsoft-com:vml" Requires="v">
                <p:oleObj spid="_x0000_s96274" name="Equation" r:id="rId6" imgW="2768400" imgH="647640" progId="Equation.3">
                  <p:embed/>
                </p:oleObj>
              </mc:Choice>
              <mc:Fallback>
                <p:oleObj name="Equation" r:id="rId6" imgW="2768400" imgH="647640" progId="Equation.3">
                  <p:embed/>
                  <p:pic>
                    <p:nvPicPr>
                      <p:cNvPr id="11" name="Object 10"/>
                      <p:cNvPicPr>
                        <a:picLocks noChangeAspect="1" noChangeArrowheads="1"/>
                      </p:cNvPicPr>
                      <p:nvPr/>
                    </p:nvPicPr>
                    <p:blipFill>
                      <a:blip r:embed="rId7"/>
                      <a:srcRect/>
                      <a:stretch>
                        <a:fillRect/>
                      </a:stretch>
                    </p:blipFill>
                    <p:spPr bwMode="auto">
                      <a:xfrm>
                        <a:off x="2852738" y="1914525"/>
                        <a:ext cx="5043487" cy="1184275"/>
                      </a:xfrm>
                      <a:prstGeom prst="rect">
                        <a:avLst/>
                      </a:prstGeom>
                      <a:noFill/>
                      <a:ln>
                        <a:solidFill>
                          <a:srgbClr val="C00000"/>
                        </a:solidFill>
                      </a:ln>
                    </p:spPr>
                  </p:pic>
                </p:oleObj>
              </mc:Fallback>
            </mc:AlternateContent>
          </a:graphicData>
        </a:graphic>
      </p:graphicFrame>
      <p:sp>
        <p:nvSpPr>
          <p:cNvPr id="12" name="TextBox 11"/>
          <p:cNvSpPr txBox="1"/>
          <p:nvPr/>
        </p:nvSpPr>
        <p:spPr>
          <a:xfrm>
            <a:off x="342900" y="3249052"/>
            <a:ext cx="2971799" cy="646331"/>
          </a:xfrm>
          <a:prstGeom prst="rect">
            <a:avLst/>
          </a:prstGeom>
          <a:noFill/>
        </p:spPr>
        <p:txBody>
          <a:bodyPr wrap="square" rtlCol="0">
            <a:spAutoFit/>
          </a:bodyPr>
          <a:lstStyle/>
          <a:p>
            <a:r>
              <a:rPr lang="en-US" b="1" u="sng" dirty="0"/>
              <a:t>Gradient Descent</a:t>
            </a:r>
            <a:r>
              <a:rPr lang="en-US" dirty="0"/>
              <a:t>:</a:t>
            </a:r>
          </a:p>
          <a:p>
            <a:endParaRPr lang="en-US" dirty="0"/>
          </a:p>
        </p:txBody>
      </p:sp>
      <p:sp>
        <p:nvSpPr>
          <p:cNvPr id="13" name="TextBox 12"/>
          <p:cNvSpPr txBox="1"/>
          <p:nvPr/>
        </p:nvSpPr>
        <p:spPr>
          <a:xfrm>
            <a:off x="1615887" y="3572218"/>
            <a:ext cx="1066800" cy="369332"/>
          </a:xfrm>
          <a:prstGeom prst="rect">
            <a:avLst/>
          </a:prstGeom>
          <a:noFill/>
        </p:spPr>
        <p:txBody>
          <a:bodyPr wrap="square" rtlCol="0">
            <a:spAutoFit/>
          </a:bodyPr>
          <a:lstStyle/>
          <a:p>
            <a:r>
              <a:rPr lang="en-US" dirty="0"/>
              <a:t>From</a:t>
            </a:r>
          </a:p>
        </p:txBody>
      </p:sp>
      <p:sp>
        <p:nvSpPr>
          <p:cNvPr id="14" name="TextBox 13"/>
          <p:cNvSpPr txBox="1"/>
          <p:nvPr/>
        </p:nvSpPr>
        <p:spPr>
          <a:xfrm>
            <a:off x="1638300" y="4456985"/>
            <a:ext cx="723900" cy="369332"/>
          </a:xfrm>
          <a:prstGeom prst="rect">
            <a:avLst/>
          </a:prstGeom>
          <a:noFill/>
        </p:spPr>
        <p:txBody>
          <a:bodyPr wrap="square" rtlCol="0">
            <a:spAutoFit/>
          </a:bodyPr>
          <a:lstStyle/>
          <a:p>
            <a:r>
              <a:rPr lang="en-US" dirty="0"/>
              <a:t>To</a:t>
            </a:r>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nvGraphicFramePr>
        <p:xfrm>
          <a:off x="2514600" y="3352800"/>
          <a:ext cx="5719336" cy="808167"/>
        </p:xfrm>
        <a:graphic>
          <a:graphicData uri="http://schemas.openxmlformats.org/presentationml/2006/ole">
            <mc:AlternateContent xmlns:mc="http://schemas.openxmlformats.org/markup-compatibility/2006">
              <mc:Choice xmlns:v="urn:schemas-microsoft-com:vml" Requires="v">
                <p:oleObj spid="_x0000_s96275" name="Equation" r:id="rId8" imgW="3048000" imgH="431800" progId="Equation.3">
                  <p:embed/>
                </p:oleObj>
              </mc:Choice>
              <mc:Fallback>
                <p:oleObj name="Equation" r:id="rId8" imgW="3048000" imgH="431800" progId="Equation.3">
                  <p:embed/>
                  <p:pic>
                    <p:nvPicPr>
                      <p:cNvPr id="16"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352800"/>
                        <a:ext cx="5719336" cy="808167"/>
                      </a:xfrm>
                      <a:prstGeom prst="rect">
                        <a:avLst/>
                      </a:prstGeom>
                      <a:noFill/>
                    </p:spPr>
                  </p:pic>
                </p:oleObj>
              </mc:Fallback>
            </mc:AlternateContent>
          </a:graphicData>
        </a:graphic>
      </p:graphicFrame>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nvGraphicFramePr>
        <p:xfrm>
          <a:off x="2222483" y="4206099"/>
          <a:ext cx="5994977" cy="742621"/>
        </p:xfrm>
        <a:graphic>
          <a:graphicData uri="http://schemas.openxmlformats.org/presentationml/2006/ole">
            <mc:AlternateContent xmlns:mc="http://schemas.openxmlformats.org/markup-compatibility/2006">
              <mc:Choice xmlns:v="urn:schemas-microsoft-com:vml" Requires="v">
                <p:oleObj spid="_x0000_s96276" name="Equation" r:id="rId10" imgW="3683000" imgH="457200" progId="Equation.3">
                  <p:embed/>
                </p:oleObj>
              </mc:Choice>
              <mc:Fallback>
                <p:oleObj name="Equation" r:id="rId10" imgW="3683000" imgH="457200" progId="Equation.3">
                  <p:embed/>
                  <p:pic>
                    <p:nvPicPr>
                      <p:cNvPr id="18"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22483" y="4206099"/>
                        <a:ext cx="5994977" cy="742621"/>
                      </a:xfrm>
                      <a:prstGeom prst="rect">
                        <a:avLst/>
                      </a:prstGeom>
                      <a:noFill/>
                    </p:spPr>
                  </p:pic>
                </p:oleObj>
              </mc:Fallback>
            </mc:AlternateContent>
          </a:graphicData>
        </a:graphic>
      </p:graphicFrame>
      <p:sp>
        <p:nvSpPr>
          <p:cNvPr id="19" name="TextBox 18"/>
          <p:cNvSpPr txBox="1"/>
          <p:nvPr/>
        </p:nvSpPr>
        <p:spPr>
          <a:xfrm>
            <a:off x="1683900" y="5163383"/>
            <a:ext cx="723900" cy="369332"/>
          </a:xfrm>
          <a:prstGeom prst="rect">
            <a:avLst/>
          </a:prstGeom>
          <a:noFill/>
        </p:spPr>
        <p:txBody>
          <a:bodyPr wrap="square" rtlCol="0">
            <a:spAutoFit/>
          </a:bodyPr>
          <a:lstStyle/>
          <a:p>
            <a:r>
              <a:rPr lang="en-US" dirty="0"/>
              <a:t>Or,</a:t>
            </a:r>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nvGraphicFramePr>
        <p:xfrm>
          <a:off x="2438081" y="5018519"/>
          <a:ext cx="5795855" cy="717955"/>
        </p:xfrm>
        <a:graphic>
          <a:graphicData uri="http://schemas.openxmlformats.org/presentationml/2006/ole">
            <mc:AlternateContent xmlns:mc="http://schemas.openxmlformats.org/markup-compatibility/2006">
              <mc:Choice xmlns:v="urn:schemas-microsoft-com:vml" Requires="v">
                <p:oleObj spid="_x0000_s96277" name="Equation" r:id="rId12" imgW="3683000" imgH="457200" progId="Equation.3">
                  <p:embed/>
                </p:oleObj>
              </mc:Choice>
              <mc:Fallback>
                <p:oleObj name="Equation" r:id="rId12" imgW="3683000" imgH="457200" progId="Equation.3">
                  <p:embed/>
                  <p:pic>
                    <p:nvPicPr>
                      <p:cNvPr id="21"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8081" y="5018519"/>
                        <a:ext cx="5795855" cy="717955"/>
                      </a:xfrm>
                      <a:prstGeom prst="rect">
                        <a:avLst/>
                      </a:prstGeom>
                      <a:noFill/>
                      <a:ln>
                        <a:solidFill>
                          <a:srgbClr val="C00000"/>
                        </a:solidFill>
                      </a:ln>
                    </p:spPr>
                  </p:pic>
                </p:oleObj>
              </mc:Fallback>
            </mc:AlternateContent>
          </a:graphicData>
        </a:graphic>
      </p:graphicFrame>
      <p:pic>
        <p:nvPicPr>
          <p:cNvPr id="23571"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382" y="6002058"/>
            <a:ext cx="82407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95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Here is how: (…Minimization Equations)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46</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28600" y="769024"/>
          <a:ext cx="5262533" cy="789380"/>
        </p:xfrm>
        <a:graphic>
          <a:graphicData uri="http://schemas.openxmlformats.org/presentationml/2006/ole">
            <mc:AlternateContent xmlns:mc="http://schemas.openxmlformats.org/markup-compatibility/2006">
              <mc:Choice xmlns:v="urn:schemas-microsoft-com:vml" Requires="v">
                <p:oleObj spid="_x0000_s97297" name="Equation" r:id="rId4" imgW="3238500" imgH="482600" progId="Equation.3">
                  <p:embed/>
                </p:oleObj>
              </mc:Choice>
              <mc:Fallback>
                <p:oleObj name="Equation" r:id="rId4" imgW="3238500" imgH="4826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769024"/>
                        <a:ext cx="5262533" cy="789380"/>
                      </a:xfrm>
                      <a:prstGeom prst="rect">
                        <a:avLst/>
                      </a:prstGeom>
                      <a:solidFill>
                        <a:schemeClr val="accent4">
                          <a:lumMod val="20000"/>
                          <a:lumOff val="80000"/>
                        </a:schemeClr>
                      </a:solid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1676400" y="1822602"/>
          <a:ext cx="7319622" cy="768198"/>
        </p:xfrm>
        <a:graphic>
          <a:graphicData uri="http://schemas.openxmlformats.org/presentationml/2006/ole">
            <mc:AlternateContent xmlns:mc="http://schemas.openxmlformats.org/markup-compatibility/2006">
              <mc:Choice xmlns:v="urn:schemas-microsoft-com:vml" Requires="v">
                <p:oleObj spid="_x0000_s97298" name="Equation" r:id="rId6" imgW="4813300" imgH="508000" progId="Equation.3">
                  <p:embed/>
                </p:oleObj>
              </mc:Choice>
              <mc:Fallback>
                <p:oleObj name="Equation" r:id="rId6" imgW="4813300" imgH="508000" progId="Equation.3">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1822602"/>
                        <a:ext cx="7319622" cy="768198"/>
                      </a:xfrm>
                      <a:prstGeom prst="rect">
                        <a:avLst/>
                      </a:prstGeom>
                      <a:noFill/>
                    </p:spPr>
                  </p:pic>
                </p:oleObj>
              </mc:Fallback>
            </mc:AlternateContent>
          </a:graphicData>
        </a:graphic>
      </p:graphicFrame>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1752626" y="2794559"/>
          <a:ext cx="7198633" cy="775450"/>
        </p:xfrm>
        <a:graphic>
          <a:graphicData uri="http://schemas.openxmlformats.org/presentationml/2006/ole">
            <mc:AlternateContent xmlns:mc="http://schemas.openxmlformats.org/markup-compatibility/2006">
              <mc:Choice xmlns:v="urn:schemas-microsoft-com:vml" Requires="v">
                <p:oleObj spid="_x0000_s97299" name="Equation" r:id="rId8" imgW="4114800" imgH="444240" progId="Equation.3">
                  <p:embed/>
                </p:oleObj>
              </mc:Choice>
              <mc:Fallback>
                <p:oleObj name="Equation" r:id="rId8" imgW="4114800" imgH="444240" progId="Equation.3">
                  <p:embed/>
                  <p:pic>
                    <p:nvPicPr>
                      <p:cNvPr id="10" name="Object 9"/>
                      <p:cNvPicPr>
                        <a:picLocks noChangeAspect="1" noChangeArrowheads="1"/>
                      </p:cNvPicPr>
                      <p:nvPr/>
                    </p:nvPicPr>
                    <p:blipFill>
                      <a:blip r:embed="rId9"/>
                      <a:srcRect/>
                      <a:stretch>
                        <a:fillRect/>
                      </a:stretch>
                    </p:blipFill>
                    <p:spPr bwMode="auto">
                      <a:xfrm>
                        <a:off x="1752626" y="2794559"/>
                        <a:ext cx="7198633" cy="775450"/>
                      </a:xfrm>
                      <a:prstGeom prst="rect">
                        <a:avLst/>
                      </a:prstGeom>
                      <a:noFill/>
                    </p:spPr>
                  </p:pic>
                </p:oleObj>
              </mc:Fallback>
            </mc:AlternateContent>
          </a:graphicData>
        </a:graphic>
      </p:graphicFrame>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1752626" y="3633787"/>
          <a:ext cx="4343374" cy="762401"/>
        </p:xfrm>
        <a:graphic>
          <a:graphicData uri="http://schemas.openxmlformats.org/presentationml/2006/ole">
            <mc:AlternateContent xmlns:mc="http://schemas.openxmlformats.org/markup-compatibility/2006">
              <mc:Choice xmlns:v="urn:schemas-microsoft-com:vml" Requires="v">
                <p:oleObj spid="_x0000_s97300" name="Equation" r:id="rId10" imgW="1790640" imgH="317160" progId="Equation.3">
                  <p:embed/>
                </p:oleObj>
              </mc:Choice>
              <mc:Fallback>
                <p:oleObj name="Equation" r:id="rId10" imgW="1790640" imgH="317160" progId="Equation.3">
                  <p:embed/>
                  <p:pic>
                    <p:nvPicPr>
                      <p:cNvPr id="12" name="Object 11"/>
                      <p:cNvPicPr>
                        <a:picLocks noChangeAspect="1" noChangeArrowheads="1"/>
                      </p:cNvPicPr>
                      <p:nvPr/>
                    </p:nvPicPr>
                    <p:blipFill>
                      <a:blip r:embed="rId11"/>
                      <a:srcRect/>
                      <a:stretch>
                        <a:fillRect/>
                      </a:stretch>
                    </p:blipFill>
                    <p:spPr bwMode="auto">
                      <a:xfrm>
                        <a:off x="1752626" y="3633787"/>
                        <a:ext cx="4343374" cy="762401"/>
                      </a:xfrm>
                      <a:prstGeom prst="rect">
                        <a:avLst/>
                      </a:prstGeom>
                      <a:noFill/>
                    </p:spPr>
                  </p:pic>
                </p:oleObj>
              </mc:Fallback>
            </mc:AlternateContent>
          </a:graphicData>
        </a:graphic>
      </p:graphicFrame>
      <p:pic>
        <p:nvPicPr>
          <p:cNvPr id="13" name="Picture 12"/>
          <p:cNvPicPr>
            <a:picLocks noChangeAspect="1"/>
          </p:cNvPicPr>
          <p:nvPr/>
        </p:nvPicPr>
        <p:blipFill rotWithShape="1">
          <a:blip r:embed="rId12"/>
          <a:srcRect r="19477"/>
          <a:stretch/>
        </p:blipFill>
        <p:spPr>
          <a:xfrm>
            <a:off x="224481" y="4599349"/>
            <a:ext cx="6751626" cy="777792"/>
          </a:xfrm>
          <a:prstGeom prst="rect">
            <a:avLst/>
          </a:prstGeom>
        </p:spPr>
      </p:pic>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nvGraphicFramePr>
        <p:xfrm>
          <a:off x="2936158" y="5578558"/>
          <a:ext cx="5977808" cy="669842"/>
        </p:xfrm>
        <a:graphic>
          <a:graphicData uri="http://schemas.openxmlformats.org/presentationml/2006/ole">
            <mc:AlternateContent xmlns:mc="http://schemas.openxmlformats.org/markup-compatibility/2006">
              <mc:Choice xmlns:v="urn:schemas-microsoft-com:vml" Requires="v">
                <p:oleObj spid="_x0000_s97301" name="Equation" r:id="rId13" imgW="3517560" imgH="393480" progId="Equation.3">
                  <p:embed/>
                </p:oleObj>
              </mc:Choice>
              <mc:Fallback>
                <p:oleObj name="Equation" r:id="rId13" imgW="3517560" imgH="393480" progId="Equation.3">
                  <p:embed/>
                  <p:pic>
                    <p:nvPicPr>
                      <p:cNvPr id="15" name="Object 14"/>
                      <p:cNvPicPr>
                        <a:picLocks noChangeAspect="1" noChangeArrowheads="1"/>
                      </p:cNvPicPr>
                      <p:nvPr/>
                    </p:nvPicPr>
                    <p:blipFill>
                      <a:blip r:embed="rId14"/>
                      <a:srcRect/>
                      <a:stretch>
                        <a:fillRect/>
                      </a:stretch>
                    </p:blipFill>
                    <p:spPr bwMode="auto">
                      <a:xfrm>
                        <a:off x="2936158" y="5578558"/>
                        <a:ext cx="5977808" cy="669842"/>
                      </a:xfrm>
                      <a:prstGeom prst="rect">
                        <a:avLst/>
                      </a:prstGeom>
                      <a:noFill/>
                    </p:spPr>
                  </p:pic>
                </p:oleObj>
              </mc:Fallback>
            </mc:AlternateContent>
          </a:graphicData>
        </a:graphic>
      </p:graphicFrame>
    </p:spTree>
    <p:extLst>
      <p:ext uri="{BB962C8B-B14F-4D97-AF65-F5344CB8AC3E}">
        <p14:creationId xmlns:p14="http://schemas.microsoft.com/office/powerpoint/2010/main" val="311645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 Here is how (</a:t>
            </a:r>
            <a:r>
              <a:rPr lang="en-US" sz="2800" dirty="0"/>
              <a:t>Minimization Equations</a:t>
            </a:r>
            <a:r>
              <a:rPr lang="en-US" sz="32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47</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nvGraphicFramePr>
        <p:xfrm>
          <a:off x="381000" y="684770"/>
          <a:ext cx="3153470" cy="800100"/>
        </p:xfrm>
        <a:graphic>
          <a:graphicData uri="http://schemas.openxmlformats.org/presentationml/2006/ole">
            <mc:AlternateContent xmlns:mc="http://schemas.openxmlformats.org/markup-compatibility/2006">
              <mc:Choice xmlns:v="urn:schemas-microsoft-com:vml" Requires="v">
                <p:oleObj spid="_x0000_s98315" name="Equation" r:id="rId4" imgW="1244520" imgH="317160" progId="Equation.3">
                  <p:embed/>
                </p:oleObj>
              </mc:Choice>
              <mc:Fallback>
                <p:oleObj name="Equation" r:id="rId4" imgW="1244520" imgH="317160" progId="Equation.3">
                  <p:embed/>
                  <p:pic>
                    <p:nvPicPr>
                      <p:cNvPr id="16" name="Object 15"/>
                      <p:cNvPicPr>
                        <a:picLocks noChangeAspect="1" noChangeArrowheads="1"/>
                      </p:cNvPicPr>
                      <p:nvPr/>
                    </p:nvPicPr>
                    <p:blipFill>
                      <a:blip r:embed="rId5"/>
                      <a:srcRect/>
                      <a:stretch>
                        <a:fillRect/>
                      </a:stretch>
                    </p:blipFill>
                    <p:spPr bwMode="auto">
                      <a:xfrm>
                        <a:off x="381000" y="684770"/>
                        <a:ext cx="3153470" cy="800100"/>
                      </a:xfrm>
                      <a:prstGeom prst="rect">
                        <a:avLst/>
                      </a:prstGeom>
                      <a:noFill/>
                    </p:spPr>
                  </p:pic>
                </p:oleObj>
              </mc:Fallback>
            </mc:AlternateContent>
          </a:graphicData>
        </a:graphic>
      </p:graphicFrame>
      <p:pic>
        <p:nvPicPr>
          <p:cNvPr id="19" name="Picture 18"/>
          <p:cNvPicPr>
            <a:picLocks noChangeAspect="1"/>
          </p:cNvPicPr>
          <p:nvPr/>
        </p:nvPicPr>
        <p:blipFill rotWithShape="1">
          <a:blip r:embed="rId6"/>
          <a:srcRect r="25483"/>
          <a:stretch/>
        </p:blipFill>
        <p:spPr>
          <a:xfrm>
            <a:off x="152400" y="1370569"/>
            <a:ext cx="7702599" cy="1924297"/>
          </a:xfrm>
          <a:prstGeom prst="rect">
            <a:avLst/>
          </a:prstGeom>
        </p:spPr>
      </p:pic>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nvGraphicFramePr>
        <p:xfrm>
          <a:off x="115329" y="3301338"/>
          <a:ext cx="5051425" cy="1268412"/>
        </p:xfrm>
        <a:graphic>
          <a:graphicData uri="http://schemas.openxmlformats.org/presentationml/2006/ole">
            <mc:AlternateContent xmlns:mc="http://schemas.openxmlformats.org/markup-compatibility/2006">
              <mc:Choice xmlns:v="urn:schemas-microsoft-com:vml" Requires="v">
                <p:oleObj spid="_x0000_s98316" name="Equation" r:id="rId7" imgW="2476440" imgH="622080" progId="Equation.3">
                  <p:embed/>
                </p:oleObj>
              </mc:Choice>
              <mc:Fallback>
                <p:oleObj name="Equation" r:id="rId7" imgW="2476440" imgH="622080" progId="Equation.3">
                  <p:embed/>
                  <p:pic>
                    <p:nvPicPr>
                      <p:cNvPr id="21" name="Object 20"/>
                      <p:cNvPicPr>
                        <a:picLocks noChangeAspect="1" noChangeArrowheads="1"/>
                      </p:cNvPicPr>
                      <p:nvPr/>
                    </p:nvPicPr>
                    <p:blipFill>
                      <a:blip r:embed="rId8"/>
                      <a:srcRect/>
                      <a:stretch>
                        <a:fillRect/>
                      </a:stretch>
                    </p:blipFill>
                    <p:spPr bwMode="auto">
                      <a:xfrm>
                        <a:off x="115329" y="3301338"/>
                        <a:ext cx="5051425" cy="1268412"/>
                      </a:xfrm>
                      <a:prstGeom prst="rect">
                        <a:avLst/>
                      </a:prstGeom>
                      <a:noFill/>
                    </p:spPr>
                  </p:pic>
                </p:oleObj>
              </mc:Fallback>
            </mc:AlternateContent>
          </a:graphicData>
        </a:graphic>
      </p:graphicFrame>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 name="Object 22"/>
          <p:cNvGraphicFramePr>
            <a:graphicFrameLocks noChangeAspect="1"/>
          </p:cNvGraphicFramePr>
          <p:nvPr/>
        </p:nvGraphicFramePr>
        <p:xfrm>
          <a:off x="5166754" y="3391824"/>
          <a:ext cx="3899150" cy="1177925"/>
        </p:xfrm>
        <a:graphic>
          <a:graphicData uri="http://schemas.openxmlformats.org/presentationml/2006/ole">
            <mc:AlternateContent xmlns:mc="http://schemas.openxmlformats.org/markup-compatibility/2006">
              <mc:Choice xmlns:v="urn:schemas-microsoft-com:vml" Requires="v">
                <p:oleObj spid="_x0000_s98317" name="Equation" r:id="rId9" imgW="2070000" imgH="622080" progId="Equation.3">
                  <p:embed/>
                </p:oleObj>
              </mc:Choice>
              <mc:Fallback>
                <p:oleObj name="Equation" r:id="rId9" imgW="2070000" imgH="622080" progId="Equation.3">
                  <p:embed/>
                  <p:pic>
                    <p:nvPicPr>
                      <p:cNvPr id="23" name="Object 22"/>
                      <p:cNvPicPr>
                        <a:picLocks noChangeAspect="1" noChangeArrowheads="1"/>
                      </p:cNvPicPr>
                      <p:nvPr/>
                    </p:nvPicPr>
                    <p:blipFill>
                      <a:blip r:embed="rId10"/>
                      <a:srcRect/>
                      <a:stretch>
                        <a:fillRect/>
                      </a:stretch>
                    </p:blipFill>
                    <p:spPr bwMode="auto">
                      <a:xfrm>
                        <a:off x="5166754" y="3391824"/>
                        <a:ext cx="3899150" cy="1177925"/>
                      </a:xfrm>
                      <a:prstGeom prst="rect">
                        <a:avLst/>
                      </a:prstGeom>
                      <a:noFill/>
                    </p:spPr>
                  </p:pic>
                </p:oleObj>
              </mc:Fallback>
            </mc:AlternateContent>
          </a:graphicData>
        </a:graphic>
      </p:graphicFrame>
      <p:sp>
        <p:nvSpPr>
          <p:cNvPr id="25" name="Rectangle 24"/>
          <p:cNvSpPr/>
          <p:nvPr/>
        </p:nvSpPr>
        <p:spPr>
          <a:xfrm>
            <a:off x="358346" y="6426926"/>
            <a:ext cx="7937158" cy="338554"/>
          </a:xfrm>
          <a:prstGeom prst="rect">
            <a:avLst/>
          </a:prstGeom>
        </p:spPr>
        <p:txBody>
          <a:bodyPr wrap="square">
            <a:spAutoFit/>
          </a:bodyPr>
          <a:lstStyle/>
          <a:p>
            <a:pPr algn="just"/>
            <a:r>
              <a:rPr lang="en-US" sz="1600" dirty="0">
                <a:latin typeface="Times New Roman" panose="02020603050405020304" pitchFamily="18" charset="0"/>
                <a:ea typeface="Times New Roman" panose="02020603050405020304" pitchFamily="18" charset="0"/>
              </a:rPr>
              <a:t>Note: The minus signs inside and outside of the square bracket are changed  just to look better.</a:t>
            </a:r>
            <a:endParaRPr lang="en-US" sz="16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646F3DB1-17C7-4FEC-98E3-9C154E268788}"/>
              </a:ext>
            </a:extLst>
          </p:cNvPr>
          <p:cNvPicPr>
            <a:picLocks noChangeAspect="1"/>
          </p:cNvPicPr>
          <p:nvPr/>
        </p:nvPicPr>
        <p:blipFill>
          <a:blip r:embed="rId11"/>
          <a:stretch>
            <a:fillRect/>
          </a:stretch>
        </p:blipFill>
        <p:spPr>
          <a:xfrm>
            <a:off x="1828800" y="4809255"/>
            <a:ext cx="6323342" cy="1503089"/>
          </a:xfrm>
          <a:prstGeom prst="rect">
            <a:avLst/>
          </a:prstGeom>
        </p:spPr>
      </p:pic>
      <p:sp>
        <p:nvSpPr>
          <p:cNvPr id="12" name="TextBox 11">
            <a:extLst>
              <a:ext uri="{FF2B5EF4-FFF2-40B4-BE49-F238E27FC236}">
                <a16:creationId xmlns:a16="http://schemas.microsoft.com/office/drawing/2014/main" id="{A9BF0763-4781-4234-B9F3-DD484E1F837C}"/>
              </a:ext>
            </a:extLst>
          </p:cNvPr>
          <p:cNvSpPr txBox="1"/>
          <p:nvPr/>
        </p:nvSpPr>
        <p:spPr>
          <a:xfrm>
            <a:off x="738535" y="5256598"/>
            <a:ext cx="1219200" cy="461665"/>
          </a:xfrm>
          <a:prstGeom prst="rect">
            <a:avLst/>
          </a:prstGeom>
          <a:noFill/>
        </p:spPr>
        <p:txBody>
          <a:bodyPr wrap="square" rtlCol="0">
            <a:spAutoFit/>
          </a:bodyPr>
          <a:lstStyle/>
          <a:p>
            <a:r>
              <a:rPr lang="en-US" sz="2400" dirty="0"/>
              <a:t>Finally</a:t>
            </a:r>
            <a:r>
              <a:rPr lang="en-US" dirty="0"/>
              <a:t>,</a:t>
            </a:r>
          </a:p>
        </p:txBody>
      </p:sp>
    </p:spTree>
    <p:extLst>
      <p:ext uri="{BB962C8B-B14F-4D97-AF65-F5344CB8AC3E}">
        <p14:creationId xmlns:p14="http://schemas.microsoft.com/office/powerpoint/2010/main" val="61494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 Here is how (</a:t>
            </a:r>
            <a:r>
              <a:rPr lang="en-US" sz="2800" dirty="0"/>
              <a:t>Minimization Equations</a:t>
            </a:r>
            <a:r>
              <a:rPr lang="en-US" sz="32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48</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76200" y="1238117"/>
            <a:ext cx="8627034" cy="369332"/>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Similarly, for </a:t>
            </a:r>
            <a:r>
              <a:rPr lang="en-US" b="1" dirty="0">
                <a:solidFill>
                  <a:srgbClr val="002060"/>
                </a:solidFill>
                <a:latin typeface="Times New Roman" panose="02020603050405020304" pitchFamily="18" charset="0"/>
                <a:ea typeface="Times New Roman" panose="02020603050405020304" pitchFamily="18" charset="0"/>
              </a:rPr>
              <a:t>gradient descent </a:t>
            </a:r>
            <a:r>
              <a:rPr lang="en-US" dirty="0">
                <a:latin typeface="Times New Roman" panose="02020603050405020304" pitchFamily="18" charset="0"/>
                <a:ea typeface="Times New Roman" panose="02020603050405020304" pitchFamily="18" charset="0"/>
              </a:rPr>
              <a:t>method:                                                        , we can have:</a:t>
            </a:r>
            <a:endParaRPr lang="en-US" sz="1600" dirty="0">
              <a:effectLst/>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3876271" y="1110733"/>
          <a:ext cx="3188236" cy="659635"/>
        </p:xfrm>
        <a:graphic>
          <a:graphicData uri="http://schemas.openxmlformats.org/presentationml/2006/ole">
            <mc:AlternateContent xmlns:mc="http://schemas.openxmlformats.org/markup-compatibility/2006">
              <mc:Choice xmlns:v="urn:schemas-microsoft-com:vml" Requires="v">
                <p:oleObj spid="_x0000_s99336" name="Equation" r:id="rId4" imgW="2133600" imgH="444500" progId="Equation.3">
                  <p:embed/>
                </p:oleObj>
              </mc:Choice>
              <mc:Fallback>
                <p:oleObj name="Equation" r:id="rId4" imgW="2133600" imgH="444500" progId="Equation.3">
                  <p:embed/>
                  <p:pic>
                    <p:nvPicPr>
                      <p:cNvPr id="1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6271" y="1110733"/>
                        <a:ext cx="3188236" cy="659635"/>
                      </a:xfrm>
                      <a:prstGeom prst="rect">
                        <a:avLst/>
                      </a:prstGeom>
                      <a:noFill/>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nvGraphicFramePr>
        <p:xfrm>
          <a:off x="2406378" y="2362200"/>
          <a:ext cx="6128022" cy="852487"/>
        </p:xfrm>
        <a:graphic>
          <a:graphicData uri="http://schemas.openxmlformats.org/presentationml/2006/ole">
            <mc:AlternateContent xmlns:mc="http://schemas.openxmlformats.org/markup-compatibility/2006">
              <mc:Choice xmlns:v="urn:schemas-microsoft-com:vml" Requires="v">
                <p:oleObj spid="_x0000_s99337" name="Equation" r:id="rId6" imgW="2260440" imgH="317160" progId="Equation.3">
                  <p:embed/>
                </p:oleObj>
              </mc:Choice>
              <mc:Fallback>
                <p:oleObj name="Equation" r:id="rId6" imgW="2260440" imgH="317160" progId="Equation.3">
                  <p:embed/>
                  <p:pic>
                    <p:nvPicPr>
                      <p:cNvPr id="13" name="Object 12"/>
                      <p:cNvPicPr>
                        <a:picLocks noChangeAspect="1" noChangeArrowheads="1"/>
                      </p:cNvPicPr>
                      <p:nvPr/>
                    </p:nvPicPr>
                    <p:blipFill>
                      <a:blip r:embed="rId7"/>
                      <a:srcRect/>
                      <a:stretch>
                        <a:fillRect/>
                      </a:stretch>
                    </p:blipFill>
                    <p:spPr bwMode="auto">
                      <a:xfrm>
                        <a:off x="2406378" y="2362200"/>
                        <a:ext cx="6128022" cy="852487"/>
                      </a:xfrm>
                      <a:prstGeom prst="rect">
                        <a:avLst/>
                      </a:prstGeom>
                      <a:noFill/>
                    </p:spPr>
                  </p:pic>
                </p:oleObj>
              </mc:Fallback>
            </mc:AlternateContent>
          </a:graphicData>
        </a:graphic>
      </p:graphicFrame>
      <p:pic>
        <p:nvPicPr>
          <p:cNvPr id="15" name="Picture 14"/>
          <p:cNvPicPr>
            <a:picLocks noChangeAspect="1"/>
          </p:cNvPicPr>
          <p:nvPr/>
        </p:nvPicPr>
        <p:blipFill rotWithShape="1">
          <a:blip r:embed="rId8"/>
          <a:srcRect r="16680" b="-10776"/>
          <a:stretch/>
        </p:blipFill>
        <p:spPr>
          <a:xfrm>
            <a:off x="934137" y="3864040"/>
            <a:ext cx="7709330" cy="936560"/>
          </a:xfrm>
          <a:prstGeom prst="rect">
            <a:avLst/>
          </a:prstGeom>
          <a:ln>
            <a:solidFill>
              <a:srgbClr val="C00000"/>
            </a:solidFill>
          </a:ln>
        </p:spPr>
      </p:pic>
    </p:spTree>
    <p:extLst>
      <p:ext uri="{BB962C8B-B14F-4D97-AF65-F5344CB8AC3E}">
        <p14:creationId xmlns:p14="http://schemas.microsoft.com/office/powerpoint/2010/main" val="3533197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Normal Equation</a:t>
            </a:r>
          </a:p>
        </p:txBody>
      </p:sp>
      <p:sp>
        <p:nvSpPr>
          <p:cNvPr id="3" name="Content Placeholder 2"/>
          <p:cNvSpPr>
            <a:spLocks noGrp="1"/>
          </p:cNvSpPr>
          <p:nvPr>
            <p:ph idx="1"/>
          </p:nvPr>
        </p:nvSpPr>
        <p:spPr>
          <a:xfrm>
            <a:off x="152401" y="1295401"/>
            <a:ext cx="8798858" cy="609600"/>
          </a:xfrm>
        </p:spPr>
        <p:txBody>
          <a:bodyPr/>
          <a:lstStyle/>
          <a:p>
            <a:r>
              <a:rPr lang="en-US" dirty="0"/>
              <a:t>Recall: here is our normal equation derived before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49</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124200" y="1927413"/>
          <a:ext cx="2571746" cy="685799"/>
        </p:xfrm>
        <a:graphic>
          <a:graphicData uri="http://schemas.openxmlformats.org/presentationml/2006/ole">
            <mc:AlternateContent xmlns:mc="http://schemas.openxmlformats.org/markup-compatibility/2006">
              <mc:Choice xmlns:v="urn:schemas-microsoft-com:vml" Requires="v">
                <p:oleObj spid="_x0000_s100360" name="Equation" r:id="rId4" imgW="1143000" imgH="304800" progId="Equation.3">
                  <p:embed/>
                </p:oleObj>
              </mc:Choice>
              <mc:Fallback>
                <p:oleObj name="Equation" r:id="rId4" imgW="1143000" imgH="304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927413"/>
                        <a:ext cx="2571746" cy="685799"/>
                      </a:xfrm>
                      <a:prstGeom prst="rect">
                        <a:avLst/>
                      </a:prstGeom>
                      <a:noFill/>
                    </p:spPr>
                  </p:pic>
                </p:oleObj>
              </mc:Fallback>
            </mc:AlternateContent>
          </a:graphicData>
        </a:graphic>
      </p:graphicFrame>
      <p:sp>
        <p:nvSpPr>
          <p:cNvPr id="7" name="Rectangle 6"/>
          <p:cNvSpPr/>
          <p:nvPr/>
        </p:nvSpPr>
        <p:spPr>
          <a:xfrm>
            <a:off x="381001" y="3141207"/>
            <a:ext cx="8264525" cy="369332"/>
          </a:xfrm>
          <a:prstGeom prst="rect">
            <a:avLst/>
          </a:prstGeom>
        </p:spPr>
        <p:txBody>
          <a:bodyPr wrap="square">
            <a:spAutoFit/>
          </a:bodyPr>
          <a:lstStyle/>
          <a:p>
            <a:r>
              <a:rPr lang="en-US" dirty="0"/>
              <a:t>To involve regularization we rewrite the equation: </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nvGraphicFramePr>
        <p:xfrm>
          <a:off x="2551545" y="3442447"/>
          <a:ext cx="4040909" cy="762000"/>
        </p:xfrm>
        <a:graphic>
          <a:graphicData uri="http://schemas.openxmlformats.org/presentationml/2006/ole">
            <mc:AlternateContent xmlns:mc="http://schemas.openxmlformats.org/markup-compatibility/2006">
              <mc:Choice xmlns:v="urn:schemas-microsoft-com:vml" Requires="v">
                <p:oleObj spid="_x0000_s100361" name="Equation" r:id="rId6" imgW="1662978" imgH="317362" progId="Equation.3">
                  <p:embed/>
                </p:oleObj>
              </mc:Choice>
              <mc:Fallback>
                <p:oleObj name="Equation" r:id="rId6" imgW="1662978" imgH="317362" progId="Equation.3">
                  <p:embed/>
                  <p:pic>
                    <p:nvPicPr>
                      <p:cNvPr id="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545" y="3442447"/>
                        <a:ext cx="4040909" cy="762000"/>
                      </a:xfrm>
                      <a:prstGeom prst="rect">
                        <a:avLst/>
                      </a:prstGeom>
                      <a:noFill/>
                    </p:spPr>
                  </p:pic>
                </p:oleObj>
              </mc:Fallback>
            </mc:AlternateContent>
          </a:graphicData>
        </a:graphic>
      </p:graphicFrame>
      <p:pic>
        <p:nvPicPr>
          <p:cNvPr id="2458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1" y="4488128"/>
            <a:ext cx="9448799" cy="55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342030" y="5611682"/>
            <a:ext cx="4419600" cy="923330"/>
          </a:xfrm>
          <a:prstGeom prst="rect">
            <a:avLst/>
          </a:prstGeom>
          <a:noFill/>
          <a:ln>
            <a:solidFill>
              <a:schemeClr val="accent1"/>
            </a:solidFill>
          </a:ln>
        </p:spPr>
        <p:txBody>
          <a:bodyPr wrap="square" rtlCol="0">
            <a:spAutoFit/>
          </a:bodyPr>
          <a:lstStyle/>
          <a:p>
            <a:r>
              <a:rPr lang="en-US" u="sng" dirty="0"/>
              <a:t>Octave code</a:t>
            </a:r>
            <a:r>
              <a:rPr lang="en-US" dirty="0"/>
              <a:t>:</a:t>
            </a:r>
          </a:p>
          <a:p>
            <a:r>
              <a:rPr lang="en-US" dirty="0"/>
              <a:t>		</a:t>
            </a:r>
            <a:r>
              <a:rPr lang="en-US" dirty="0" err="1"/>
              <a:t>M_lamda</a:t>
            </a:r>
            <a:r>
              <a:rPr lang="en-US" dirty="0"/>
              <a:t>=eye(3,3);</a:t>
            </a:r>
          </a:p>
          <a:p>
            <a:r>
              <a:rPr lang="en-US" dirty="0"/>
              <a:t>		</a:t>
            </a:r>
            <a:r>
              <a:rPr lang="en-US" dirty="0" err="1"/>
              <a:t>M_lamda</a:t>
            </a:r>
            <a:r>
              <a:rPr lang="en-US" dirty="0"/>
              <a:t>(1,1)=0;</a:t>
            </a:r>
          </a:p>
        </p:txBody>
      </p:sp>
      <p:sp>
        <p:nvSpPr>
          <p:cNvPr id="11" name="TextBox 10"/>
          <p:cNvSpPr txBox="1"/>
          <p:nvPr/>
        </p:nvSpPr>
        <p:spPr>
          <a:xfrm>
            <a:off x="10644" y="5043298"/>
            <a:ext cx="8798858" cy="338554"/>
          </a:xfrm>
          <a:prstGeom prst="rect">
            <a:avLst/>
          </a:prstGeom>
          <a:noFill/>
        </p:spPr>
        <p:txBody>
          <a:bodyPr wrap="square" rtlCol="0">
            <a:spAutoFit/>
          </a:bodyPr>
          <a:lstStyle/>
          <a:p>
            <a:r>
              <a:rPr lang="en-US" sz="1600" dirty="0"/>
              <a:t>The is done to keep </a:t>
            </a:r>
            <a:r>
              <a:rPr lang="el-GR" sz="1600" dirty="0"/>
              <a:t>β</a:t>
            </a:r>
            <a:r>
              <a:rPr lang="en-US" sz="1600" baseline="-25000" dirty="0"/>
              <a:t>0 </a:t>
            </a:r>
            <a:r>
              <a:rPr lang="en-US" sz="1600" dirty="0"/>
              <a:t>away from the influence of the regularization.</a:t>
            </a:r>
          </a:p>
        </p:txBody>
      </p:sp>
    </p:spTree>
    <p:extLst>
      <p:ext uri="{BB962C8B-B14F-4D97-AF65-F5344CB8AC3E}">
        <p14:creationId xmlns:p14="http://schemas.microsoft.com/office/powerpoint/2010/main" val="132467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graphicFrame>
        <p:nvGraphicFramePr>
          <p:cNvPr id="5" name="Table 4"/>
          <p:cNvGraphicFramePr>
            <a:graphicFrameLocks noGrp="1"/>
          </p:cNvGraphicFramePr>
          <p:nvPr/>
        </p:nvGraphicFramePr>
        <p:xfrm>
          <a:off x="990600" y="797151"/>
          <a:ext cx="6781800" cy="5105408"/>
        </p:xfrm>
        <a:graphic>
          <a:graphicData uri="http://schemas.openxmlformats.org/drawingml/2006/table">
            <a:tbl>
              <a:tblPr>
                <a:tableStyleId>{5C22544A-7EE6-4342-B048-85BDC9FD1C3A}</a:tableStyleId>
              </a:tblPr>
              <a:tblGrid>
                <a:gridCol w="1299889">
                  <a:extLst>
                    <a:ext uri="{9D8B030D-6E8A-4147-A177-3AD203B41FA5}">
                      <a16:colId xmlns:a16="http://schemas.microsoft.com/office/drawing/2014/main" val="20000"/>
                    </a:ext>
                  </a:extLst>
                </a:gridCol>
                <a:gridCol w="1299889">
                  <a:extLst>
                    <a:ext uri="{9D8B030D-6E8A-4147-A177-3AD203B41FA5}">
                      <a16:colId xmlns:a16="http://schemas.microsoft.com/office/drawing/2014/main" val="20001"/>
                    </a:ext>
                  </a:extLst>
                </a:gridCol>
                <a:gridCol w="2024418">
                  <a:extLst>
                    <a:ext uri="{9D8B030D-6E8A-4147-A177-3AD203B41FA5}">
                      <a16:colId xmlns:a16="http://schemas.microsoft.com/office/drawing/2014/main" val="20002"/>
                    </a:ext>
                  </a:extLst>
                </a:gridCol>
                <a:gridCol w="2157604">
                  <a:extLst>
                    <a:ext uri="{9D8B030D-6E8A-4147-A177-3AD203B41FA5}">
                      <a16:colId xmlns:a16="http://schemas.microsoft.com/office/drawing/2014/main" val="20003"/>
                    </a:ext>
                  </a:extLst>
                </a:gridCol>
              </a:tblGrid>
              <a:tr h="364672">
                <a:tc>
                  <a:txBody>
                    <a:bodyPr/>
                    <a:lstStyle/>
                    <a:p>
                      <a:pPr marL="0" marR="0" algn="ctr">
                        <a:spcBef>
                          <a:spcPts val="0"/>
                        </a:spcBef>
                        <a:spcAft>
                          <a:spcPts val="0"/>
                        </a:spcAft>
                      </a:pPr>
                      <a:r>
                        <a:rPr lang="en-US" sz="2000" u="sng" dirty="0">
                          <a:effectLst/>
                        </a:rPr>
                        <a:t>Bed</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u="sng">
                          <a:effectLst/>
                        </a:rPr>
                        <a:t>Bath</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u="sng">
                          <a:effectLst/>
                        </a:rPr>
                        <a:t>Area (sqft)</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u="sng">
                          <a:effectLst/>
                        </a:rPr>
                        <a:t>Price</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0"/>
                  </a:ext>
                </a:extLst>
              </a:tr>
              <a:tr h="364672">
                <a:tc>
                  <a:txBody>
                    <a:bodyPr/>
                    <a:lstStyle/>
                    <a:p>
                      <a:pPr marL="0" marR="0" algn="ctr">
                        <a:spcBef>
                          <a:spcPts val="0"/>
                        </a:spcBef>
                        <a:spcAft>
                          <a:spcPts val="0"/>
                        </a:spcAft>
                      </a:pPr>
                      <a:r>
                        <a:rPr lang="en-US" sz="2000" dirty="0">
                          <a:effectLst/>
                        </a:rPr>
                        <a:t>5</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7.5</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5823</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695000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1"/>
                  </a:ext>
                </a:extLst>
              </a:tr>
              <a:tr h="364672">
                <a:tc>
                  <a:txBody>
                    <a:bodyPr/>
                    <a:lstStyle/>
                    <a:p>
                      <a:pPr marL="0" marR="0" algn="ctr">
                        <a:spcBef>
                          <a:spcPts val="0"/>
                        </a:spcBef>
                        <a:spcAft>
                          <a:spcPts val="0"/>
                        </a:spcAft>
                      </a:pPr>
                      <a:r>
                        <a:rPr lang="en-US" sz="2000" dirty="0">
                          <a:effectLst/>
                        </a:rPr>
                        <a:t>4</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4</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4314</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749000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2"/>
                  </a:ext>
                </a:extLst>
              </a:tr>
              <a:tr h="364672">
                <a:tc>
                  <a:txBody>
                    <a:bodyPr/>
                    <a:lstStyle/>
                    <a:p>
                      <a:pPr marL="0" marR="0" algn="ctr">
                        <a:spcBef>
                          <a:spcPts val="0"/>
                        </a:spcBef>
                        <a:spcAft>
                          <a:spcPts val="0"/>
                        </a:spcAft>
                      </a:pPr>
                      <a:r>
                        <a:rPr lang="en-US" sz="2000" dirty="0">
                          <a:effectLst/>
                        </a:rPr>
                        <a:t>4</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4</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3800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320000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3"/>
                  </a:ext>
                </a:extLst>
              </a:tr>
              <a:tr h="364672">
                <a:tc>
                  <a:txBody>
                    <a:bodyPr/>
                    <a:lstStyle/>
                    <a:p>
                      <a:pPr marL="0" marR="0" algn="ctr">
                        <a:spcBef>
                          <a:spcPts val="0"/>
                        </a:spcBef>
                        <a:spcAft>
                          <a:spcPts val="0"/>
                        </a:spcAft>
                      </a:pPr>
                      <a:r>
                        <a:rPr lang="en-US" sz="2000" dirty="0">
                          <a:effectLst/>
                        </a:rPr>
                        <a:t>5</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4</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3500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38900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4"/>
                  </a:ext>
                </a:extLst>
              </a:tr>
              <a:tr h="364672">
                <a:tc>
                  <a:txBody>
                    <a:bodyPr/>
                    <a:lstStyle/>
                    <a:p>
                      <a:pPr marL="0" marR="0" algn="ctr">
                        <a:spcBef>
                          <a:spcPts val="0"/>
                        </a:spcBef>
                        <a:spcAft>
                          <a:spcPts val="0"/>
                        </a:spcAft>
                      </a:pPr>
                      <a:r>
                        <a:rPr lang="en-US" sz="2000" dirty="0">
                          <a:effectLst/>
                        </a:rPr>
                        <a:t>3</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3193</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500000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5"/>
                  </a:ext>
                </a:extLst>
              </a:tr>
              <a:tr h="364672">
                <a:tc>
                  <a:txBody>
                    <a:bodyPr/>
                    <a:lstStyle/>
                    <a:p>
                      <a:pPr marL="0" marR="0" algn="ctr">
                        <a:spcBef>
                          <a:spcPts val="0"/>
                        </a:spcBef>
                        <a:spcAft>
                          <a:spcPts val="0"/>
                        </a:spcAft>
                      </a:pPr>
                      <a:r>
                        <a:rPr lang="en-US" sz="2000" dirty="0">
                          <a:effectLst/>
                        </a:rPr>
                        <a:t>4</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4</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2962</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300000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6"/>
                  </a:ext>
                </a:extLst>
              </a:tr>
              <a:tr h="364672">
                <a:tc>
                  <a:txBody>
                    <a:bodyPr/>
                    <a:lstStyle/>
                    <a:p>
                      <a:pPr marL="0" marR="0" algn="ctr">
                        <a:spcBef>
                          <a:spcPts val="0"/>
                        </a:spcBef>
                        <a:spcAft>
                          <a:spcPts val="0"/>
                        </a:spcAft>
                      </a:pPr>
                      <a:r>
                        <a:rPr lang="en-US" sz="2000" dirty="0">
                          <a:effectLst/>
                        </a:rPr>
                        <a:t>4</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2860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439000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7"/>
                  </a:ext>
                </a:extLst>
              </a:tr>
              <a:tr h="364672">
                <a:tc>
                  <a:txBody>
                    <a:bodyPr/>
                    <a:lstStyle/>
                    <a:p>
                      <a:pPr marL="0" marR="0" algn="ctr">
                        <a:spcBef>
                          <a:spcPts val="0"/>
                        </a:spcBef>
                        <a:spcAft>
                          <a:spcPts val="0"/>
                        </a:spcAft>
                      </a:pPr>
                      <a:r>
                        <a:rPr lang="en-US" sz="2000" dirty="0">
                          <a:effectLst/>
                        </a:rPr>
                        <a:t>3</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2576</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225000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8"/>
                  </a:ext>
                </a:extLst>
              </a:tr>
              <a:tr h="364672">
                <a:tc>
                  <a:txBody>
                    <a:bodyPr/>
                    <a:lstStyle/>
                    <a:p>
                      <a:pPr marL="0" marR="0" algn="ctr">
                        <a:spcBef>
                          <a:spcPts val="0"/>
                        </a:spcBef>
                        <a:spcAft>
                          <a:spcPts val="0"/>
                        </a:spcAft>
                      </a:pPr>
                      <a:r>
                        <a:rPr lang="en-US" sz="2000" dirty="0">
                          <a:effectLst/>
                        </a:rPr>
                        <a:t>4</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3</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2480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225000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09"/>
                  </a:ext>
                </a:extLst>
              </a:tr>
              <a:tr h="364672">
                <a:tc>
                  <a:txBody>
                    <a:bodyPr/>
                    <a:lstStyle/>
                    <a:p>
                      <a:pPr marL="0" marR="0" algn="ctr">
                        <a:spcBef>
                          <a:spcPts val="0"/>
                        </a:spcBef>
                        <a:spcAft>
                          <a:spcPts val="0"/>
                        </a:spcAft>
                      </a:pPr>
                      <a:r>
                        <a:rPr lang="en-US" sz="2000" dirty="0">
                          <a:effectLst/>
                        </a:rPr>
                        <a:t>5</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1</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2440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204999</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10"/>
                  </a:ext>
                </a:extLst>
              </a:tr>
              <a:tr h="364672">
                <a:tc>
                  <a:txBody>
                    <a:bodyPr/>
                    <a:lstStyle/>
                    <a:p>
                      <a:pPr marL="0" marR="0" algn="ctr">
                        <a:spcBef>
                          <a:spcPts val="0"/>
                        </a:spcBef>
                        <a:spcAft>
                          <a:spcPts val="0"/>
                        </a:spcAft>
                      </a:pPr>
                      <a:r>
                        <a:rPr lang="en-US" sz="2000">
                          <a:effectLst/>
                        </a:rPr>
                        <a:t>3</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2</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a:effectLst/>
                        </a:rPr>
                        <a:t>2400</a:t>
                      </a:r>
                      <a:endParaRPr lang="en-US" sz="320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75000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11"/>
                  </a:ext>
                </a:extLst>
              </a:tr>
              <a:tr h="364672">
                <a:tc>
                  <a:txBody>
                    <a:bodyPr/>
                    <a:lstStyle/>
                    <a:p>
                      <a:pPr marL="0" marR="0" algn="ctr">
                        <a:spcBef>
                          <a:spcPts val="0"/>
                        </a:spcBef>
                        <a:spcAft>
                          <a:spcPts val="0"/>
                        </a:spcAft>
                      </a:pPr>
                      <a:r>
                        <a:rPr lang="en-US" sz="2000">
                          <a:effectLst/>
                        </a:rPr>
                        <a:t>5</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3</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2367</a:t>
                      </a:r>
                      <a:endParaRPr lang="en-US" sz="3200" dirty="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a:effectLst/>
                        </a:rPr>
                        <a:t>139000</a:t>
                      </a:r>
                      <a:endParaRPr lang="en-US" sz="3200">
                        <a:effectLst/>
                        <a:latin typeface="Times New Roman"/>
                        <a:ea typeface="Times New Roman"/>
                      </a:endParaRPr>
                    </a:p>
                  </a:txBody>
                  <a:tcPr marL="68580" marR="68580" marT="0" marB="0" anchor="b"/>
                </a:tc>
                <a:extLst>
                  <a:ext uri="{0D108BD9-81ED-4DB2-BD59-A6C34878D82A}">
                    <a16:rowId xmlns:a16="http://schemas.microsoft.com/office/drawing/2014/main" val="10012"/>
                  </a:ext>
                </a:extLst>
              </a:tr>
              <a:tr h="364672">
                <a:tc>
                  <a:txBody>
                    <a:bodyPr/>
                    <a:lstStyle/>
                    <a:p>
                      <a:pPr marL="0" marR="0" algn="ctr">
                        <a:spcBef>
                          <a:spcPts val="0"/>
                        </a:spcBef>
                        <a:spcAft>
                          <a:spcPts val="0"/>
                        </a:spcAft>
                      </a:pPr>
                      <a:r>
                        <a:rPr lang="en-US" sz="2000">
                          <a:effectLst/>
                        </a:rPr>
                        <a:t>…</a:t>
                      </a:r>
                      <a:endParaRPr lang="en-US" sz="320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a:t>
                      </a:r>
                      <a:endParaRPr lang="en-US" sz="3200" dirty="0">
                        <a:effectLst/>
                        <a:latin typeface="Times New Roman"/>
                        <a:ea typeface="Times New Roman"/>
                      </a:endParaRPr>
                    </a:p>
                  </a:txBody>
                  <a:tcPr marL="68580" marR="68580" marT="0" marB="0" anchor="b"/>
                </a:tc>
                <a:tc>
                  <a:txBody>
                    <a:bodyPr/>
                    <a:lstStyle/>
                    <a:p>
                      <a:pPr marL="0" marR="0" algn="ctr">
                        <a:spcBef>
                          <a:spcPts val="0"/>
                        </a:spcBef>
                        <a:spcAft>
                          <a:spcPts val="0"/>
                        </a:spcAft>
                      </a:pPr>
                      <a:r>
                        <a:rPr lang="en-US" sz="2000" dirty="0">
                          <a:effectLst/>
                        </a:rPr>
                        <a:t>…</a:t>
                      </a:r>
                      <a:endParaRPr lang="en-US" sz="3200" dirty="0">
                        <a:effectLst/>
                        <a:latin typeface="Times New Roman"/>
                        <a:ea typeface="Times New Roman"/>
                      </a:endParaRPr>
                    </a:p>
                  </a:txBody>
                  <a:tcPr marL="68580" marR="68580" marT="0" marB="0" anchor="b"/>
                </a:tc>
                <a:tc>
                  <a:txBody>
                    <a:bodyPr/>
                    <a:lstStyle/>
                    <a:p>
                      <a:pPr marL="0" marR="290830" algn="r">
                        <a:spcBef>
                          <a:spcPts val="0"/>
                        </a:spcBef>
                        <a:spcAft>
                          <a:spcPts val="0"/>
                        </a:spcAft>
                      </a:pPr>
                      <a:r>
                        <a:rPr lang="en-US" sz="2000" dirty="0">
                          <a:effectLst/>
                        </a:rPr>
                        <a:t>…</a:t>
                      </a:r>
                      <a:endParaRPr lang="en-US" sz="3200" dirty="0">
                        <a:effectLst/>
                        <a:latin typeface="Times New Roman"/>
                        <a:ea typeface="Times New Roman"/>
                      </a:endParaRPr>
                    </a:p>
                  </a:txBody>
                  <a:tcPr marL="68580" marR="68580" marT="0" marB="0" anchor="b"/>
                </a:tc>
                <a:extLst>
                  <a:ext uri="{0D108BD9-81ED-4DB2-BD59-A6C34878D82A}">
                    <a16:rowId xmlns:a16="http://schemas.microsoft.com/office/drawing/2014/main" val="10013"/>
                  </a:ext>
                </a:extLst>
              </a:tr>
            </a:tbl>
          </a:graphicData>
        </a:graphic>
      </p:graphicFrame>
      <p:sp>
        <p:nvSpPr>
          <p:cNvPr id="6" name="Rectangle 1"/>
          <p:cNvSpPr>
            <a:spLocks noChangeArrowheads="1"/>
          </p:cNvSpPr>
          <p:nvPr/>
        </p:nvSpPr>
        <p:spPr bwMode="auto">
          <a:xfrm>
            <a:off x="457200" y="6021288"/>
            <a:ext cx="8305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Figure</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Snapshot: housing data-set (sorted by: area in descending order).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Box 6"/>
          <p:cNvSpPr txBox="1"/>
          <p:nvPr/>
        </p:nvSpPr>
        <p:spPr>
          <a:xfrm>
            <a:off x="457200" y="152400"/>
            <a:ext cx="5562600" cy="369332"/>
          </a:xfrm>
          <a:prstGeom prst="rect">
            <a:avLst/>
          </a:prstGeom>
          <a:noFill/>
        </p:spPr>
        <p:txBody>
          <a:bodyPr wrap="square" rtlCol="0">
            <a:spAutoFit/>
          </a:bodyPr>
          <a:lstStyle/>
          <a:p>
            <a:r>
              <a:rPr lang="en-US" b="1" u="sng" dirty="0"/>
              <a:t>Example</a:t>
            </a:r>
            <a:r>
              <a:rPr lang="en-US" dirty="0"/>
              <a:t>: Regression for given housing dataset.</a:t>
            </a:r>
          </a:p>
        </p:txBody>
      </p:sp>
    </p:spTree>
    <p:extLst>
      <p:ext uri="{BB962C8B-B14F-4D97-AF65-F5344CB8AC3E}">
        <p14:creationId xmlns:p14="http://schemas.microsoft.com/office/powerpoint/2010/main" val="1752101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130"/>
            <a:ext cx="9103657" cy="1066800"/>
          </a:xfrm>
        </p:spPr>
        <p:txBody>
          <a:bodyPr/>
          <a:lstStyle/>
          <a:p>
            <a:r>
              <a:rPr lang="en-US" sz="3200" dirty="0"/>
              <a:t>How do we use Normal Eq. for higher order polynomial?</a:t>
            </a:r>
          </a:p>
        </p:txBody>
      </p:sp>
      <p:sp>
        <p:nvSpPr>
          <p:cNvPr id="3" name="Content Placeholder 2"/>
          <p:cNvSpPr>
            <a:spLocks noGrp="1"/>
          </p:cNvSpPr>
          <p:nvPr>
            <p:ph idx="1"/>
          </p:nvPr>
        </p:nvSpPr>
        <p:spPr>
          <a:xfrm>
            <a:off x="209550" y="1104104"/>
            <a:ext cx="8722659" cy="5029200"/>
          </a:xfrm>
        </p:spPr>
        <p:txBody>
          <a:bodyPr/>
          <a:lstStyle/>
          <a:p>
            <a:r>
              <a:rPr lang="en-US" sz="2000" dirty="0"/>
              <a:t>Recall our housing example and data. Let us assume that we want to involve features: (1) Number of Beds (</a:t>
            </a:r>
            <a:r>
              <a:rPr lang="en-US" sz="2000" i="1" dirty="0"/>
              <a:t>x</a:t>
            </a:r>
            <a:r>
              <a:rPr lang="en-US" sz="2000" baseline="-25000" dirty="0"/>
              <a:t>1</a:t>
            </a:r>
            <a:r>
              <a:rPr lang="en-US" sz="2000" dirty="0"/>
              <a:t>) and (2) Living Areas (</a:t>
            </a:r>
            <a:r>
              <a:rPr lang="en-US" sz="2000" i="1" dirty="0"/>
              <a:t>x</a:t>
            </a:r>
            <a:r>
              <a:rPr lang="en-US" sz="2000" baseline="-25000" dirty="0"/>
              <a:t>2</a:t>
            </a:r>
            <a:r>
              <a:rPr lang="en-US" sz="2000" dirty="0"/>
              <a:t>) and we want to fit a second order polynomial. Our equation should look like:</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50</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133601" y="2086527"/>
          <a:ext cx="5105400" cy="555829"/>
        </p:xfrm>
        <a:graphic>
          <a:graphicData uri="http://schemas.openxmlformats.org/presentationml/2006/ole">
            <mc:AlternateContent xmlns:mc="http://schemas.openxmlformats.org/markup-compatibility/2006">
              <mc:Choice xmlns:v="urn:schemas-microsoft-com:vml" Requires="v">
                <p:oleObj spid="_x0000_s101381" name="Equation" r:id="rId4" imgW="2362200" imgH="254000" progId="Equation.3">
                  <p:embed/>
                </p:oleObj>
              </mc:Choice>
              <mc:Fallback>
                <p:oleObj name="Equation" r:id="rId4" imgW="2362200" imgH="2540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2086527"/>
                        <a:ext cx="5105400" cy="555829"/>
                      </a:xfrm>
                      <a:prstGeom prst="rect">
                        <a:avLst/>
                      </a:prstGeom>
                      <a:noFill/>
                    </p:spPr>
                  </p:pic>
                </p:oleObj>
              </mc:Fallback>
            </mc:AlternateContent>
          </a:graphicData>
        </a:graphic>
      </p:graphicFrame>
      <p:pic>
        <p:nvPicPr>
          <p:cNvPr id="7" name="Picture 6"/>
          <p:cNvPicPr>
            <a:picLocks noChangeAspect="1"/>
          </p:cNvPicPr>
          <p:nvPr/>
        </p:nvPicPr>
        <p:blipFill rotWithShape="1">
          <a:blip r:embed="rId6"/>
          <a:srcRect r="5154"/>
          <a:stretch/>
        </p:blipFill>
        <p:spPr>
          <a:xfrm>
            <a:off x="607534" y="2791946"/>
            <a:ext cx="7898451" cy="732437"/>
          </a:xfrm>
          <a:prstGeom prst="rect">
            <a:avLst/>
          </a:prstGeom>
        </p:spPr>
      </p:pic>
      <p:pic>
        <p:nvPicPr>
          <p:cNvPr id="8" name="Picture 7"/>
          <p:cNvPicPr>
            <a:picLocks noChangeAspect="1"/>
          </p:cNvPicPr>
          <p:nvPr/>
        </p:nvPicPr>
        <p:blipFill rotWithShape="1">
          <a:blip r:embed="rId7"/>
          <a:srcRect l="17947" r="12535"/>
          <a:stretch/>
        </p:blipFill>
        <p:spPr>
          <a:xfrm>
            <a:off x="2973120" y="3331574"/>
            <a:ext cx="4114801" cy="2046698"/>
          </a:xfrm>
          <a:prstGeom prst="rect">
            <a:avLst/>
          </a:prstGeom>
        </p:spPr>
      </p:pic>
      <p:pic>
        <p:nvPicPr>
          <p:cNvPr id="9" name="Picture 8"/>
          <p:cNvPicPr>
            <a:picLocks noChangeAspect="1"/>
          </p:cNvPicPr>
          <p:nvPr/>
        </p:nvPicPr>
        <p:blipFill rotWithShape="1">
          <a:blip r:embed="rId8"/>
          <a:srcRect t="1" r="66680" b="-9058"/>
          <a:stretch/>
        </p:blipFill>
        <p:spPr>
          <a:xfrm>
            <a:off x="1905000" y="5262957"/>
            <a:ext cx="2483706" cy="304800"/>
          </a:xfrm>
          <a:prstGeom prst="rect">
            <a:avLst/>
          </a:prstGeom>
        </p:spPr>
      </p:pic>
      <p:sp>
        <p:nvSpPr>
          <p:cNvPr id="10" name="Rectangle 9">
            <a:extLst>
              <a:ext uri="{FF2B5EF4-FFF2-40B4-BE49-F238E27FC236}">
                <a16:creationId xmlns:a16="http://schemas.microsoft.com/office/drawing/2014/main" id="{E51A5FBB-1022-496A-BF53-F9A2532A1CA1}"/>
              </a:ext>
            </a:extLst>
          </p:cNvPr>
          <p:cNvSpPr/>
          <p:nvPr/>
        </p:nvSpPr>
        <p:spPr>
          <a:xfrm>
            <a:off x="67794" y="5736977"/>
            <a:ext cx="8968068" cy="1015663"/>
          </a:xfrm>
          <a:prstGeom prst="rect">
            <a:avLst/>
          </a:prstGeom>
          <a:solidFill>
            <a:schemeClr val="bg1"/>
          </a:solidFill>
        </p:spPr>
        <p:txBody>
          <a:bodyPr wrap="square">
            <a:spAutoFit/>
          </a:bodyPr>
          <a:lstStyle/>
          <a:p>
            <a:pPr algn="just"/>
            <a:r>
              <a:rPr lang="en-US" sz="2000" dirty="0"/>
              <a:t>Here, we use the developed linear model to fit nonlinear data by simply adding powers of feature as new features, and then train a linear model on this extended set of features. This technique is called </a:t>
            </a:r>
            <a:r>
              <a:rPr lang="en-US" sz="2000" b="1" i="1" dirty="0">
                <a:solidFill>
                  <a:srgbClr val="0F0450"/>
                </a:solidFill>
              </a:rPr>
              <a:t>Polynomial Regression</a:t>
            </a:r>
            <a:r>
              <a:rPr lang="en-US" sz="2000" dirty="0">
                <a:solidFill>
                  <a:srgbClr val="0F0450"/>
                </a:solidFill>
              </a:rPr>
              <a:t>. </a:t>
            </a:r>
          </a:p>
        </p:txBody>
      </p:sp>
    </p:spTree>
    <p:extLst>
      <p:ext uri="{BB962C8B-B14F-4D97-AF65-F5344CB8AC3E}">
        <p14:creationId xmlns:p14="http://schemas.microsoft.com/office/powerpoint/2010/main" val="181864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51" y="152812"/>
            <a:ext cx="8925697" cy="846752"/>
          </a:xfrm>
        </p:spPr>
        <p:txBody>
          <a:bodyPr/>
          <a:lstStyle/>
          <a:p>
            <a:r>
              <a:rPr lang="en-US" sz="2800" dirty="0"/>
              <a:t>... How do we use Normal Eq. for higher order polynomial?</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51</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3"/>
          <a:stretch>
            <a:fillRect/>
          </a:stretch>
        </p:blipFill>
        <p:spPr>
          <a:xfrm>
            <a:off x="218303" y="1229786"/>
            <a:ext cx="8633832" cy="685800"/>
          </a:xfrm>
          <a:prstGeom prst="rect">
            <a:avLst/>
          </a:prstGeom>
        </p:spPr>
      </p:pic>
      <p:pic>
        <p:nvPicPr>
          <p:cNvPr id="12" name="Picture 11"/>
          <p:cNvPicPr>
            <a:picLocks noChangeAspect="1"/>
          </p:cNvPicPr>
          <p:nvPr/>
        </p:nvPicPr>
        <p:blipFill>
          <a:blip r:embed="rId4"/>
          <a:stretch>
            <a:fillRect/>
          </a:stretch>
        </p:blipFill>
        <p:spPr>
          <a:xfrm>
            <a:off x="255084" y="2438400"/>
            <a:ext cx="8633832" cy="724166"/>
          </a:xfrm>
          <a:prstGeom prst="rect">
            <a:avLst/>
          </a:prstGeom>
        </p:spPr>
      </p:pic>
      <p:sp>
        <p:nvSpPr>
          <p:cNvPr id="13" name="Rectangle 12"/>
          <p:cNvSpPr/>
          <p:nvPr/>
        </p:nvSpPr>
        <p:spPr>
          <a:xfrm>
            <a:off x="228600" y="3681864"/>
            <a:ext cx="8534400" cy="646331"/>
          </a:xfrm>
          <a:prstGeom prst="rect">
            <a:avLst/>
          </a:prstGeom>
        </p:spPr>
        <p:txBody>
          <a:bodyPr wrap="square">
            <a:spAutoFit/>
          </a:bodyPr>
          <a:lstStyle/>
          <a:p>
            <a:r>
              <a:rPr lang="en-US" dirty="0">
                <a:latin typeface="CMR10"/>
                <a:ea typeface="Times New Roman" panose="02020603050405020304" pitchFamily="18" charset="0"/>
                <a:cs typeface="CMR10"/>
              </a:rPr>
              <a:t>For the above example assume you have loaded x1 and x2 variables as column vectors, then: </a:t>
            </a:r>
            <a:endParaRPr lang="en-US" dirty="0"/>
          </a:p>
        </p:txBody>
      </p:sp>
      <p:pic>
        <p:nvPicPr>
          <p:cNvPr id="15" name="Picture 14"/>
          <p:cNvPicPr>
            <a:picLocks noChangeAspect="1"/>
          </p:cNvPicPr>
          <p:nvPr/>
        </p:nvPicPr>
        <p:blipFill rotWithShape="1">
          <a:blip r:embed="rId5"/>
          <a:srcRect r="16700" b="2860"/>
          <a:stretch/>
        </p:blipFill>
        <p:spPr>
          <a:xfrm>
            <a:off x="587972" y="4869927"/>
            <a:ext cx="8057554" cy="352303"/>
          </a:xfrm>
          <a:prstGeom prst="rect">
            <a:avLst/>
          </a:prstGeom>
        </p:spPr>
      </p:pic>
      <p:sp>
        <p:nvSpPr>
          <p:cNvPr id="3" name="Rectangle 2">
            <a:extLst>
              <a:ext uri="{FF2B5EF4-FFF2-40B4-BE49-F238E27FC236}">
                <a16:creationId xmlns:a16="http://schemas.microsoft.com/office/drawing/2014/main" id="{C5BE91EA-C16B-4FD1-974E-714FAF922651}"/>
              </a:ext>
            </a:extLst>
          </p:cNvPr>
          <p:cNvSpPr/>
          <p:nvPr/>
        </p:nvSpPr>
        <p:spPr>
          <a:xfrm>
            <a:off x="205603" y="5951379"/>
            <a:ext cx="8887597" cy="646331"/>
          </a:xfrm>
          <a:prstGeom prst="rect">
            <a:avLst/>
          </a:prstGeom>
        </p:spPr>
        <p:txBody>
          <a:bodyPr wrap="square">
            <a:spAutoFit/>
          </a:bodyPr>
          <a:lstStyle/>
          <a:p>
            <a:r>
              <a:rPr lang="en-US" dirty="0"/>
              <a:t>We can use </a:t>
            </a:r>
            <a:r>
              <a:rPr lang="en-US" dirty="0" err="1"/>
              <a:t>Scikit-Learn’s</a:t>
            </a:r>
            <a:r>
              <a:rPr lang="en-US" dirty="0"/>
              <a:t> </a:t>
            </a:r>
            <a:r>
              <a:rPr lang="en-US" b="1" dirty="0" err="1">
                <a:solidFill>
                  <a:srgbClr val="040850"/>
                </a:solidFill>
              </a:rPr>
              <a:t>PolynomialFeatures</a:t>
            </a:r>
            <a:r>
              <a:rPr lang="en-US" dirty="0"/>
              <a:t> class to transform our training data, adding the square of each feature in the training set as a new feature.</a:t>
            </a:r>
          </a:p>
        </p:txBody>
      </p:sp>
    </p:spTree>
    <p:extLst>
      <p:ext uri="{BB962C8B-B14F-4D97-AF65-F5344CB8AC3E}">
        <p14:creationId xmlns:p14="http://schemas.microsoft.com/office/powerpoint/2010/main" val="14712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36525"/>
            <a:ext cx="8798858" cy="744071"/>
          </a:xfrm>
        </p:spPr>
        <p:txBody>
          <a:bodyPr/>
          <a:lstStyle/>
          <a:p>
            <a:r>
              <a:rPr lang="en-US" dirty="0"/>
              <a:t>Model Selection</a:t>
            </a:r>
          </a:p>
        </p:txBody>
      </p:sp>
      <p:sp>
        <p:nvSpPr>
          <p:cNvPr id="3" name="Content Placeholder 2"/>
          <p:cNvSpPr>
            <a:spLocks noGrp="1"/>
          </p:cNvSpPr>
          <p:nvPr>
            <p:ph idx="1"/>
          </p:nvPr>
        </p:nvSpPr>
        <p:spPr>
          <a:xfrm>
            <a:off x="152401" y="1039812"/>
            <a:ext cx="8798858" cy="5518150"/>
          </a:xfrm>
        </p:spPr>
        <p:txBody>
          <a:bodyPr/>
          <a:lstStyle/>
          <a:p>
            <a:r>
              <a:rPr lang="en-US" dirty="0">
                <a:solidFill>
                  <a:srgbClr val="FF0000"/>
                </a:solidFill>
              </a:rPr>
              <a:t>Question</a:t>
            </a:r>
            <a:r>
              <a:rPr lang="en-US" dirty="0"/>
              <a:t>: Given a finite set of models, </a:t>
            </a:r>
            <a:r>
              <a:rPr lang="en-US" b="1" dirty="0"/>
              <a:t>M</a:t>
            </a:r>
            <a:r>
              <a:rPr lang="en-US" dirty="0"/>
              <a:t> = {</a:t>
            </a:r>
            <a:r>
              <a:rPr lang="en-US" i="1" dirty="0"/>
              <a:t>M</a:t>
            </a:r>
            <a:r>
              <a:rPr lang="en-US" baseline="-25000" dirty="0"/>
              <a:t>1</a:t>
            </a:r>
            <a:r>
              <a:rPr lang="en-US" dirty="0"/>
              <a:t>, </a:t>
            </a:r>
            <a:r>
              <a:rPr lang="en-US" i="1" dirty="0"/>
              <a:t>M</a:t>
            </a:r>
            <a:r>
              <a:rPr lang="en-US" baseline="-25000" dirty="0"/>
              <a:t>2</a:t>
            </a:r>
            <a:r>
              <a:rPr lang="en-US" dirty="0"/>
              <a:t>, …, </a:t>
            </a:r>
            <a:r>
              <a:rPr lang="en-US" i="1" dirty="0" err="1"/>
              <a:t>M</a:t>
            </a:r>
            <a:r>
              <a:rPr lang="en-US" baseline="-25000" dirty="0" err="1"/>
              <a:t>n</a:t>
            </a:r>
            <a:r>
              <a:rPr lang="en-US" dirty="0"/>
              <a:t>}, for a problem, how can we select the best model?  Here, assume, </a:t>
            </a:r>
            <a:r>
              <a:rPr lang="en-US" i="1" dirty="0" err="1"/>
              <a:t>M</a:t>
            </a:r>
            <a:r>
              <a:rPr lang="en-US" baseline="-25000" dirty="0" err="1"/>
              <a:t>i</a:t>
            </a:r>
            <a:r>
              <a:rPr lang="en-US" dirty="0"/>
              <a:t> is the </a:t>
            </a:r>
            <a:r>
              <a:rPr lang="en-US" i="1" dirty="0" err="1"/>
              <a:t>i</a:t>
            </a:r>
            <a:r>
              <a:rPr lang="en-US" baseline="30000" dirty="0" err="1"/>
              <a:t>th</a:t>
            </a:r>
            <a:r>
              <a:rPr lang="en-US" dirty="0"/>
              <a:t> order polynomial regression model.</a:t>
            </a:r>
          </a:p>
          <a:p>
            <a:pPr lvl="1"/>
            <a:r>
              <a:rPr lang="en-US" b="1" dirty="0">
                <a:solidFill>
                  <a:srgbClr val="00B050"/>
                </a:solidFill>
              </a:rPr>
              <a:t>Answer</a:t>
            </a:r>
            <a:r>
              <a:rPr lang="en-US" dirty="0"/>
              <a:t>: We assess model quality by cross-validation. </a:t>
            </a:r>
          </a:p>
          <a:p>
            <a:r>
              <a:rPr lang="en-US" b="1" dirty="0"/>
              <a:t>Cross-validation: </a:t>
            </a:r>
            <a:r>
              <a:rPr lang="en-US" dirty="0"/>
              <a:t>Here, we split the dataset into training and test datasets. </a:t>
            </a:r>
          </a:p>
          <a:p>
            <a:r>
              <a:rPr lang="en-US" dirty="0"/>
              <a:t>We train the model using training dataset and test the model performance using test-dataset.</a:t>
            </a:r>
          </a:p>
          <a:p>
            <a:pPr marL="0" indent="0">
              <a:buNone/>
            </a:pPr>
            <a:endParaRPr lang="en-US" dirty="0"/>
          </a:p>
          <a:p>
            <a:pPr marL="0" indent="0">
              <a:buNone/>
            </a:pPr>
            <a:r>
              <a:rPr lang="en-US" dirty="0"/>
              <a:t>	We discuss cross-validation algorithms next.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52</a:t>
            </a:fld>
            <a:endParaRPr lang="en-US"/>
          </a:p>
        </p:txBody>
      </p:sp>
    </p:spTree>
    <p:extLst>
      <p:ext uri="{BB962C8B-B14F-4D97-AF65-F5344CB8AC3E}">
        <p14:creationId xmlns:p14="http://schemas.microsoft.com/office/powerpoint/2010/main" val="22827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pPr algn="r"/>
            <a:r>
              <a:rPr lang="en-US" dirty="0"/>
              <a:t>… </a:t>
            </a:r>
            <a:r>
              <a:rPr lang="en-US" sz="3600" dirty="0"/>
              <a:t>Model Selection</a:t>
            </a:r>
          </a:p>
        </p:txBody>
      </p:sp>
      <p:sp>
        <p:nvSpPr>
          <p:cNvPr id="3" name="Content Placeholder 2"/>
          <p:cNvSpPr>
            <a:spLocks noGrp="1"/>
          </p:cNvSpPr>
          <p:nvPr>
            <p:ph idx="1"/>
          </p:nvPr>
        </p:nvSpPr>
        <p:spPr>
          <a:xfrm>
            <a:off x="498475" y="838200"/>
            <a:ext cx="8147051" cy="5287963"/>
          </a:xfrm>
        </p:spPr>
        <p:txBody>
          <a:bodyPr/>
          <a:lstStyle/>
          <a:p>
            <a:r>
              <a:rPr lang="en-US" b="1" u="sng" dirty="0"/>
              <a:t>Algorithm: hold-out cross validation</a:t>
            </a:r>
          </a:p>
          <a:p>
            <a:pPr marL="457200" lvl="1" indent="0">
              <a:buNone/>
            </a:pPr>
            <a:r>
              <a:rPr lang="en-US" sz="1800" b="1" dirty="0"/>
              <a:t>1. </a:t>
            </a:r>
            <a:r>
              <a:rPr lang="en-US" sz="1800" dirty="0"/>
              <a:t>Randomly split data (D): </a:t>
            </a:r>
            <a:r>
              <a:rPr lang="en-US" sz="1800" dirty="0" err="1"/>
              <a:t>D</a:t>
            </a:r>
            <a:r>
              <a:rPr lang="en-US" sz="1800" baseline="-25000" dirty="0" err="1"/>
              <a:t>train</a:t>
            </a:r>
            <a:r>
              <a:rPr lang="en-US" sz="1800" dirty="0"/>
              <a:t> and </a:t>
            </a:r>
            <a:r>
              <a:rPr lang="en-US" sz="1800" dirty="0" err="1"/>
              <a:t>D</a:t>
            </a:r>
            <a:r>
              <a:rPr lang="en-US" sz="1800" baseline="-25000" dirty="0" err="1"/>
              <a:t>holdout</a:t>
            </a:r>
            <a:r>
              <a:rPr lang="en-US" sz="1800" dirty="0"/>
              <a:t> (Say, 25-30% of the data).</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53</a:t>
            </a:fld>
            <a:endParaRPr lang="en-US"/>
          </a:p>
        </p:txBody>
      </p:sp>
      <p:pic>
        <p:nvPicPr>
          <p:cNvPr id="10" name="Picture 9"/>
          <p:cNvPicPr>
            <a:picLocks noChangeAspect="1"/>
          </p:cNvPicPr>
          <p:nvPr/>
        </p:nvPicPr>
        <p:blipFill rotWithShape="1">
          <a:blip r:embed="rId3"/>
          <a:srcRect r="11545" b="29144"/>
          <a:stretch/>
        </p:blipFill>
        <p:spPr>
          <a:xfrm>
            <a:off x="1066800" y="1752600"/>
            <a:ext cx="7315200" cy="318052"/>
          </a:xfrm>
          <a:prstGeom prst="rect">
            <a:avLst/>
          </a:prstGeom>
        </p:spPr>
      </p:pic>
      <p:pic>
        <p:nvPicPr>
          <p:cNvPr id="14" name="Picture 13"/>
          <p:cNvPicPr>
            <a:picLocks noChangeAspect="1"/>
          </p:cNvPicPr>
          <p:nvPr/>
        </p:nvPicPr>
        <p:blipFill rotWithShape="1">
          <a:blip r:embed="rId4"/>
          <a:srcRect r="38466" b="31618"/>
          <a:stretch/>
        </p:blipFill>
        <p:spPr>
          <a:xfrm>
            <a:off x="1066800" y="2142272"/>
            <a:ext cx="5257800" cy="317134"/>
          </a:xfrm>
          <a:prstGeom prst="rect">
            <a:avLst/>
          </a:prstGeom>
        </p:spPr>
      </p:pic>
      <p:sp>
        <p:nvSpPr>
          <p:cNvPr id="15" name="Rectangle 14"/>
          <p:cNvSpPr/>
          <p:nvPr/>
        </p:nvSpPr>
        <p:spPr>
          <a:xfrm>
            <a:off x="988542" y="2486912"/>
            <a:ext cx="5715000" cy="369332"/>
          </a:xfrm>
          <a:prstGeom prst="rect">
            <a:avLst/>
          </a:prstGeom>
        </p:spPr>
        <p:txBody>
          <a:bodyPr wrap="square">
            <a:spAutoFit/>
          </a:bodyPr>
          <a:lstStyle/>
          <a:p>
            <a:pPr marR="0" lvl="0" algn="just">
              <a:spcBef>
                <a:spcPts val="0"/>
              </a:spcBef>
              <a:spcAft>
                <a:spcPts val="0"/>
              </a:spcAft>
              <a:tabLst>
                <a:tab pos="685800" algn="l"/>
              </a:tabLst>
            </a:pPr>
            <a:r>
              <a:rPr lang="en-US" dirty="0">
                <a:latin typeface="CMR10"/>
                <a:ea typeface="Times New Roman" panose="02020603050405020304" pitchFamily="18" charset="0"/>
                <a:cs typeface="CMR10"/>
              </a:rPr>
              <a:t>4. Pick the predictor where the error is the lowest.</a:t>
            </a:r>
            <a:endParaRPr lang="en-US" sz="1600" dirty="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762000" y="3612460"/>
            <a:ext cx="7883526" cy="2862322"/>
          </a:xfrm>
          <a:prstGeom prst="rect">
            <a:avLst/>
          </a:prstGeom>
        </p:spPr>
        <p:txBody>
          <a:bodyPr wrap="square">
            <a:spAutoFit/>
          </a:bodyPr>
          <a:lstStyle/>
          <a:p>
            <a:r>
              <a:rPr lang="en-US" dirty="0">
                <a:latin typeface="CMR10"/>
                <a:ea typeface="Times New Roman" panose="02020603050405020304" pitchFamily="18" charset="0"/>
                <a:cs typeface="CMR10"/>
              </a:rPr>
              <a:t>The disadvantage of the hold-out method is the wastage of the data, as we typically hold out 30% data to get the error reliably.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Also, in many experiment the data is not abundant.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Further, we have seen that for higher order polynomial, it is better to feed more data to get a reliable predictor.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To avoid these issues, we follow k-fold cross validation where we hold out less data. </a:t>
            </a:r>
            <a:endParaRPr lang="en-US" dirty="0"/>
          </a:p>
        </p:txBody>
      </p:sp>
    </p:spTree>
    <p:extLst>
      <p:ext uri="{BB962C8B-B14F-4D97-AF65-F5344CB8AC3E}">
        <p14:creationId xmlns:p14="http://schemas.microsoft.com/office/powerpoint/2010/main" val="63452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pPr algn="r"/>
            <a:r>
              <a:rPr lang="en-US" dirty="0"/>
              <a:t>… </a:t>
            </a:r>
            <a:r>
              <a:rPr lang="en-US" sz="3600" dirty="0"/>
              <a:t>Model Selection</a:t>
            </a:r>
          </a:p>
        </p:txBody>
      </p:sp>
      <p:sp>
        <p:nvSpPr>
          <p:cNvPr id="3" name="Content Placeholder 2"/>
          <p:cNvSpPr>
            <a:spLocks noGrp="1"/>
          </p:cNvSpPr>
          <p:nvPr>
            <p:ph idx="1"/>
          </p:nvPr>
        </p:nvSpPr>
        <p:spPr>
          <a:xfrm>
            <a:off x="498475" y="838200"/>
            <a:ext cx="8147051" cy="5287963"/>
          </a:xfrm>
        </p:spPr>
        <p:txBody>
          <a:bodyPr/>
          <a:lstStyle/>
          <a:p>
            <a:r>
              <a:rPr lang="en-US" b="1" u="sng"/>
              <a:t>Algorithm: k-fold cross validation</a:t>
            </a:r>
            <a:endParaRPr lang="en-US" b="1" u="sng"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54</a:t>
            </a:fld>
            <a:endParaRPr lang="en-US"/>
          </a:p>
        </p:txBody>
      </p:sp>
      <p:pic>
        <p:nvPicPr>
          <p:cNvPr id="5" name="Picture 4"/>
          <p:cNvPicPr>
            <a:picLocks noChangeAspect="1"/>
          </p:cNvPicPr>
          <p:nvPr/>
        </p:nvPicPr>
        <p:blipFill rotWithShape="1">
          <a:blip r:embed="rId3"/>
          <a:srcRect l="6943" t="-23636" r="5573" b="-1"/>
          <a:stretch/>
        </p:blipFill>
        <p:spPr>
          <a:xfrm>
            <a:off x="743170" y="1270451"/>
            <a:ext cx="7200925" cy="457200"/>
          </a:xfrm>
          <a:prstGeom prst="rect">
            <a:avLst/>
          </a:prstGeom>
        </p:spPr>
      </p:pic>
      <p:pic>
        <p:nvPicPr>
          <p:cNvPr id="7" name="Picture 6"/>
          <p:cNvPicPr>
            <a:picLocks noChangeAspect="1"/>
          </p:cNvPicPr>
          <p:nvPr/>
        </p:nvPicPr>
        <p:blipFill rotWithShape="1">
          <a:blip r:embed="rId4"/>
          <a:srcRect r="26925"/>
          <a:stretch/>
        </p:blipFill>
        <p:spPr>
          <a:xfrm>
            <a:off x="914400" y="1814856"/>
            <a:ext cx="6858000" cy="2375112"/>
          </a:xfrm>
          <a:prstGeom prst="rect">
            <a:avLst/>
          </a:prstGeom>
        </p:spPr>
      </p:pic>
      <p:pic>
        <p:nvPicPr>
          <p:cNvPr id="8" name="Picture 7"/>
          <p:cNvPicPr>
            <a:picLocks noChangeAspect="1"/>
          </p:cNvPicPr>
          <p:nvPr/>
        </p:nvPicPr>
        <p:blipFill rotWithShape="1">
          <a:blip r:embed="rId5"/>
          <a:srcRect r="26929" b="27684"/>
          <a:stretch/>
        </p:blipFill>
        <p:spPr>
          <a:xfrm>
            <a:off x="990599" y="4305061"/>
            <a:ext cx="6387997" cy="343139"/>
          </a:xfrm>
          <a:prstGeom prst="rect">
            <a:avLst/>
          </a:prstGeom>
        </p:spPr>
      </p:pic>
      <p:pic>
        <p:nvPicPr>
          <p:cNvPr id="9" name="Picture 8"/>
          <p:cNvPicPr>
            <a:picLocks noChangeAspect="1"/>
          </p:cNvPicPr>
          <p:nvPr/>
        </p:nvPicPr>
        <p:blipFill rotWithShape="1">
          <a:blip r:embed="rId6"/>
          <a:srcRect r="51805" b="32615"/>
          <a:stretch/>
        </p:blipFill>
        <p:spPr>
          <a:xfrm>
            <a:off x="990599" y="4793018"/>
            <a:ext cx="4083909" cy="309929"/>
          </a:xfrm>
          <a:prstGeom prst="rect">
            <a:avLst/>
          </a:prstGeom>
        </p:spPr>
      </p:pic>
      <p:sp>
        <p:nvSpPr>
          <p:cNvPr id="17" name="Rectangle 16"/>
          <p:cNvSpPr/>
          <p:nvPr/>
        </p:nvSpPr>
        <p:spPr>
          <a:xfrm>
            <a:off x="484058" y="5392271"/>
            <a:ext cx="8161467" cy="388696"/>
          </a:xfrm>
          <a:prstGeom prst="rect">
            <a:avLst/>
          </a:prstGeom>
        </p:spPr>
        <p:txBody>
          <a:bodyPr wrap="square">
            <a:spAutoFit/>
          </a:bodyPr>
          <a:lstStyle/>
          <a:p>
            <a:pPr algn="just">
              <a:lnSpc>
                <a:spcPct val="107000"/>
              </a:lnSpc>
              <a:spcAft>
                <a:spcPts val="800"/>
              </a:spcAft>
            </a:pPr>
            <a:r>
              <a:rPr lang="en-US" dirty="0">
                <a:latin typeface="CMR10"/>
                <a:ea typeface="Calibri" panose="020F0502020204030204" pitchFamily="34" charset="0"/>
                <a:cs typeface="CMR10"/>
              </a:rPr>
              <a:t>A typical choice of the value of k in such k-fold cross validation is 10.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rotWithShape="1">
          <a:blip r:embed="rId7"/>
          <a:srcRect r="1153" b="38178"/>
          <a:stretch/>
        </p:blipFill>
        <p:spPr>
          <a:xfrm>
            <a:off x="539666" y="5824191"/>
            <a:ext cx="8120277" cy="297756"/>
          </a:xfrm>
          <a:prstGeom prst="rect">
            <a:avLst/>
          </a:prstGeom>
        </p:spPr>
      </p:pic>
      <p:sp>
        <p:nvSpPr>
          <p:cNvPr id="19" name="Rectangle 18"/>
          <p:cNvSpPr/>
          <p:nvPr/>
        </p:nvSpPr>
        <p:spPr>
          <a:xfrm>
            <a:off x="498474" y="6250895"/>
            <a:ext cx="8035925" cy="388696"/>
          </a:xfrm>
          <a:prstGeom prst="rect">
            <a:avLst/>
          </a:prstGeom>
        </p:spPr>
        <p:txBody>
          <a:bodyPr wrap="square">
            <a:spAutoFit/>
          </a:bodyPr>
          <a:lstStyle/>
          <a:p>
            <a:pPr algn="just">
              <a:lnSpc>
                <a:spcPct val="107000"/>
              </a:lnSpc>
              <a:spcAft>
                <a:spcPts val="800"/>
              </a:spcAft>
            </a:pPr>
            <a:r>
              <a:rPr lang="en-US" dirty="0">
                <a:latin typeface="CMR10"/>
                <a:ea typeface="Calibri" panose="020F0502020204030204" pitchFamily="34" charset="0"/>
                <a:cs typeface="CMR10"/>
              </a:rPr>
              <a:t>This method is also called </a:t>
            </a:r>
            <a:r>
              <a:rPr lang="en-US" i="1" dirty="0">
                <a:latin typeface="CMR10"/>
                <a:ea typeface="Calibri" panose="020F0502020204030204" pitchFamily="34" charset="0"/>
                <a:cs typeface="CMR10"/>
              </a:rPr>
              <a:t>leave-one-out cross</a:t>
            </a:r>
            <a:r>
              <a:rPr lang="en-US" dirty="0">
                <a:latin typeface="CMR10"/>
                <a:ea typeface="Calibri" panose="020F0502020204030204" pitchFamily="34" charset="0"/>
                <a:cs typeface="CMR10"/>
              </a:rPr>
              <a:t> validation.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Connector 20"/>
          <p:cNvCxnSpPr/>
          <p:nvPr/>
        </p:nvCxnSpPr>
        <p:spPr>
          <a:xfrm>
            <a:off x="990599" y="5102947"/>
            <a:ext cx="6387997" cy="0"/>
          </a:xfrm>
          <a:prstGeom prst="line">
            <a:avLst/>
          </a:prstGeom>
          <a:ln w="34925">
            <a:solidFill>
              <a:srgbClr val="07194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8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5" y="672709"/>
            <a:ext cx="8798858" cy="454748"/>
          </a:xfrm>
        </p:spPr>
        <p:txBody>
          <a:bodyPr/>
          <a:lstStyle/>
          <a:p>
            <a:r>
              <a:rPr lang="en-US" sz="2400" u="sng" dirty="0"/>
              <a:t>How to obtain the best value of regularization parameter, </a:t>
            </a:r>
            <a:r>
              <a:rPr lang="el-GR" sz="2400" u="sng" dirty="0"/>
              <a:t>λ</a:t>
            </a:r>
            <a:r>
              <a:rPr lang="en-US" sz="2400" u="sng" dirty="0"/>
              <a:t>?</a:t>
            </a:r>
            <a:endParaRPr lang="en-US" sz="1400" u="sng"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55</a:t>
            </a:fld>
            <a:endParaRPr lang="en-US"/>
          </a:p>
        </p:txBody>
      </p:sp>
      <p:pic>
        <p:nvPicPr>
          <p:cNvPr id="20" name="Picture 19"/>
          <p:cNvPicPr>
            <a:picLocks noChangeAspect="1"/>
          </p:cNvPicPr>
          <p:nvPr/>
        </p:nvPicPr>
        <p:blipFill>
          <a:blip r:embed="rId3"/>
          <a:stretch>
            <a:fillRect/>
          </a:stretch>
        </p:blipFill>
        <p:spPr>
          <a:xfrm>
            <a:off x="398930" y="1562622"/>
            <a:ext cx="8305799" cy="572022"/>
          </a:xfrm>
          <a:prstGeom prst="rect">
            <a:avLst/>
          </a:prstGeom>
        </p:spPr>
      </p:pic>
      <p:pic>
        <p:nvPicPr>
          <p:cNvPr id="23" name="Picture 22"/>
          <p:cNvPicPr>
            <a:picLocks noChangeAspect="1"/>
          </p:cNvPicPr>
          <p:nvPr/>
        </p:nvPicPr>
        <p:blipFill rotWithShape="1">
          <a:blip r:embed="rId4"/>
          <a:srcRect l="4019" b="499"/>
          <a:stretch/>
        </p:blipFill>
        <p:spPr>
          <a:xfrm>
            <a:off x="381000" y="2667000"/>
            <a:ext cx="8547605" cy="610263"/>
          </a:xfrm>
          <a:prstGeom prst="rect">
            <a:avLst/>
          </a:prstGeom>
        </p:spPr>
      </p:pic>
      <p:pic>
        <p:nvPicPr>
          <p:cNvPr id="25" name="Picture 24"/>
          <p:cNvPicPr>
            <a:picLocks noChangeAspect="1"/>
          </p:cNvPicPr>
          <p:nvPr/>
        </p:nvPicPr>
        <p:blipFill rotWithShape="1">
          <a:blip r:embed="rId5"/>
          <a:srcRect r="30141" b="21907"/>
          <a:stretch/>
        </p:blipFill>
        <p:spPr>
          <a:xfrm>
            <a:off x="382455" y="3798299"/>
            <a:ext cx="7920155" cy="480547"/>
          </a:xfrm>
          <a:prstGeom prst="rect">
            <a:avLst/>
          </a:prstGeom>
        </p:spPr>
      </p:pic>
    </p:spTree>
    <p:extLst>
      <p:ext uri="{BB962C8B-B14F-4D97-AF65-F5344CB8AC3E}">
        <p14:creationId xmlns:p14="http://schemas.microsoft.com/office/powerpoint/2010/main" val="113376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56</a:t>
            </a:fld>
            <a:endParaRPr lang="en-US"/>
          </a:p>
        </p:txBody>
      </p:sp>
      <p:pic>
        <p:nvPicPr>
          <p:cNvPr id="5" name="Picture 4"/>
          <p:cNvPicPr>
            <a:picLocks noChangeAspect="1"/>
          </p:cNvPicPr>
          <p:nvPr/>
        </p:nvPicPr>
        <p:blipFill rotWithShape="1">
          <a:blip r:embed="rId4"/>
          <a:srcRect t="14211" r="41690"/>
          <a:stretch/>
        </p:blipFill>
        <p:spPr>
          <a:xfrm>
            <a:off x="580295" y="76200"/>
            <a:ext cx="8030305" cy="685800"/>
          </a:xfrm>
          <a:prstGeom prst="rect">
            <a:avLst/>
          </a:prstGeom>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52400" y="880624"/>
            <a:ext cx="5550716" cy="369332"/>
          </a:xfrm>
          <a:prstGeom prst="rect">
            <a:avLst/>
          </a:prstGeom>
          <a:noFill/>
        </p:spPr>
        <p:txBody>
          <a:bodyPr wrap="square" rtlCol="0">
            <a:spAutoFit/>
          </a:bodyPr>
          <a:lstStyle/>
          <a:p>
            <a:r>
              <a:rPr lang="en-US" dirty="0"/>
              <a:t>Recall, our target involving regularization was:</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5105400" y="723699"/>
          <a:ext cx="3643637" cy="683182"/>
        </p:xfrm>
        <a:graphic>
          <a:graphicData uri="http://schemas.openxmlformats.org/presentationml/2006/ole">
            <mc:AlternateContent xmlns:mc="http://schemas.openxmlformats.org/markup-compatibility/2006">
              <mc:Choice xmlns:v="urn:schemas-microsoft-com:vml" Requires="v">
                <p:oleObj spid="_x0000_s102417" name="Equation" r:id="rId5" imgW="2590800" imgH="482600" progId="Equation.3">
                  <p:embed/>
                </p:oleObj>
              </mc:Choice>
              <mc:Fallback>
                <p:oleObj name="Equation" r:id="rId5" imgW="2590800" imgH="482600" progId="Equation.3">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723699"/>
                        <a:ext cx="3643637" cy="683182"/>
                      </a:xfrm>
                      <a:prstGeom prst="rect">
                        <a:avLst/>
                      </a:prstGeom>
                      <a:noFill/>
                    </p:spPr>
                  </p:pic>
                </p:oleObj>
              </mc:Fallback>
            </mc:AlternateContent>
          </a:graphicData>
        </a:graphic>
      </p:graphicFrame>
      <p:sp>
        <p:nvSpPr>
          <p:cNvPr id="11" name="Rectangle 7"/>
          <p:cNvSpPr>
            <a:spLocks noChangeArrowheads="1"/>
          </p:cNvSpPr>
          <p:nvPr/>
        </p:nvSpPr>
        <p:spPr bwMode="auto">
          <a:xfrm>
            <a:off x="0" y="485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2951" y="1617063"/>
            <a:ext cx="4270235" cy="369332"/>
          </a:xfrm>
          <a:prstGeom prst="rect">
            <a:avLst/>
          </a:prstGeom>
        </p:spPr>
        <p:txBody>
          <a:bodyPr wrap="square">
            <a:spAutoFit/>
          </a:bodyPr>
          <a:lstStyle/>
          <a:p>
            <a:pPr algn="r"/>
            <a:r>
              <a:rPr lang="en-US" dirty="0">
                <a:latin typeface="CMR10"/>
                <a:ea typeface="Times New Roman" panose="02020603050405020304" pitchFamily="18" charset="0"/>
                <a:cs typeface="CMR10"/>
              </a:rPr>
              <a:t>In vector form we can rewrite the term:</a:t>
            </a:r>
            <a:endParaRPr lang="en-US" dirty="0"/>
          </a:p>
        </p:txBody>
      </p:sp>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4231104" y="1544938"/>
          <a:ext cx="4726805" cy="463034"/>
        </p:xfrm>
        <a:graphic>
          <a:graphicData uri="http://schemas.openxmlformats.org/presentationml/2006/ole">
            <mc:AlternateContent xmlns:mc="http://schemas.openxmlformats.org/markup-compatibility/2006">
              <mc:Choice xmlns:v="urn:schemas-microsoft-com:vml" Requires="v">
                <p:oleObj spid="_x0000_s102418" name="Equation" r:id="rId7" imgW="2336800" imgH="228600" progId="Equation.3">
                  <p:embed/>
                </p:oleObj>
              </mc:Choice>
              <mc:Fallback>
                <p:oleObj name="Equation" r:id="rId7" imgW="2336800" imgH="228600" progId="Equation.3">
                  <p:embed/>
                  <p:pic>
                    <p:nvPicPr>
                      <p:cNvPr id="1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1104" y="1544938"/>
                        <a:ext cx="4726805" cy="463034"/>
                      </a:xfrm>
                      <a:prstGeom prst="rect">
                        <a:avLst/>
                      </a:prstGeom>
                      <a:noFill/>
                    </p:spPr>
                  </p:pic>
                </p:oleObj>
              </mc:Fallback>
            </mc:AlternateContent>
          </a:graphicData>
        </a:graphic>
      </p:graphicFrame>
      <p:pic>
        <p:nvPicPr>
          <p:cNvPr id="15" name="Picture 14"/>
          <p:cNvPicPr>
            <a:picLocks noChangeAspect="1"/>
          </p:cNvPicPr>
          <p:nvPr/>
        </p:nvPicPr>
        <p:blipFill rotWithShape="1">
          <a:blip r:embed="rId9"/>
          <a:srcRect r="15392" b="28171"/>
          <a:stretch/>
        </p:blipFill>
        <p:spPr>
          <a:xfrm>
            <a:off x="39131" y="2392469"/>
            <a:ext cx="8953790" cy="446353"/>
          </a:xfrm>
          <a:prstGeom prst="rect">
            <a:avLst/>
          </a:prstGeom>
        </p:spPr>
      </p:pic>
      <p:pic>
        <p:nvPicPr>
          <p:cNvPr id="16" name="Picture 15"/>
          <p:cNvPicPr>
            <a:picLocks noChangeAspect="1"/>
          </p:cNvPicPr>
          <p:nvPr/>
        </p:nvPicPr>
        <p:blipFill>
          <a:blip r:embed="rId10"/>
          <a:stretch>
            <a:fillRect/>
          </a:stretch>
        </p:blipFill>
        <p:spPr>
          <a:xfrm>
            <a:off x="1040765" y="3023943"/>
            <a:ext cx="8078521" cy="387441"/>
          </a:xfrm>
          <a:prstGeom prst="rect">
            <a:avLst/>
          </a:prstGeom>
        </p:spPr>
      </p:pic>
      <p:graphicFrame>
        <p:nvGraphicFramePr>
          <p:cNvPr id="19" name="Object 18"/>
          <p:cNvGraphicFramePr>
            <a:graphicFrameLocks noChangeAspect="1"/>
          </p:cNvGraphicFramePr>
          <p:nvPr/>
        </p:nvGraphicFramePr>
        <p:xfrm>
          <a:off x="990254" y="3565873"/>
          <a:ext cx="4994088" cy="444500"/>
        </p:xfrm>
        <a:graphic>
          <a:graphicData uri="http://schemas.openxmlformats.org/presentationml/2006/ole">
            <mc:AlternateContent xmlns:mc="http://schemas.openxmlformats.org/markup-compatibility/2006">
              <mc:Choice xmlns:v="urn:schemas-microsoft-com:vml" Requires="v">
                <p:oleObj spid="_x0000_s102419" name="Equation" r:id="rId11" imgW="2425680" imgH="215640" progId="Equation.3">
                  <p:embed/>
                </p:oleObj>
              </mc:Choice>
              <mc:Fallback>
                <p:oleObj name="Equation" r:id="rId11" imgW="2425680" imgH="215640" progId="Equation.3">
                  <p:embed/>
                  <p:pic>
                    <p:nvPicPr>
                      <p:cNvPr id="19" name="Object 18"/>
                      <p:cNvPicPr>
                        <a:picLocks noChangeAspect="1" noChangeArrowheads="1"/>
                      </p:cNvPicPr>
                      <p:nvPr/>
                    </p:nvPicPr>
                    <p:blipFill>
                      <a:blip r:embed="rId12"/>
                      <a:srcRect/>
                      <a:stretch>
                        <a:fillRect/>
                      </a:stretch>
                    </p:blipFill>
                    <p:spPr bwMode="auto">
                      <a:xfrm>
                        <a:off x="990254" y="3565873"/>
                        <a:ext cx="4994088" cy="444500"/>
                      </a:xfrm>
                      <a:prstGeom prst="rect">
                        <a:avLst/>
                      </a:prstGeom>
                      <a:noFill/>
                    </p:spPr>
                  </p:pic>
                </p:oleObj>
              </mc:Fallback>
            </mc:AlternateContent>
          </a:graphicData>
        </a:graphic>
      </p:graphicFrame>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nvGraphicFramePr>
        <p:xfrm>
          <a:off x="998492" y="4030968"/>
          <a:ext cx="4106908" cy="448266"/>
        </p:xfrm>
        <a:graphic>
          <a:graphicData uri="http://schemas.openxmlformats.org/presentationml/2006/ole">
            <mc:AlternateContent xmlns:mc="http://schemas.openxmlformats.org/markup-compatibility/2006">
              <mc:Choice xmlns:v="urn:schemas-microsoft-com:vml" Requires="v">
                <p:oleObj spid="_x0000_s102420" name="Equation" r:id="rId13" imgW="1981080" imgH="215640" progId="Equation.3">
                  <p:embed/>
                </p:oleObj>
              </mc:Choice>
              <mc:Fallback>
                <p:oleObj name="Equation" r:id="rId13" imgW="1981080" imgH="215640" progId="Equation.3">
                  <p:embed/>
                  <p:pic>
                    <p:nvPicPr>
                      <p:cNvPr id="21" name="Object 20"/>
                      <p:cNvPicPr>
                        <a:picLocks noChangeAspect="1" noChangeArrowheads="1"/>
                      </p:cNvPicPr>
                      <p:nvPr/>
                    </p:nvPicPr>
                    <p:blipFill>
                      <a:blip r:embed="rId14"/>
                      <a:srcRect/>
                      <a:stretch>
                        <a:fillRect/>
                      </a:stretch>
                    </p:blipFill>
                    <p:spPr bwMode="auto">
                      <a:xfrm>
                        <a:off x="998492" y="4030968"/>
                        <a:ext cx="4106908" cy="448266"/>
                      </a:xfrm>
                      <a:prstGeom prst="rect">
                        <a:avLst/>
                      </a:prstGeom>
                      <a:noFill/>
                    </p:spPr>
                  </p:pic>
                </p:oleObj>
              </mc:Fallback>
            </mc:AlternateContent>
          </a:graphicData>
        </a:graphic>
      </p:graphicFrame>
      <p:pic>
        <p:nvPicPr>
          <p:cNvPr id="22" name="Picture 21"/>
          <p:cNvPicPr>
            <a:picLocks noChangeAspect="1"/>
          </p:cNvPicPr>
          <p:nvPr/>
        </p:nvPicPr>
        <p:blipFill>
          <a:blip r:embed="rId15"/>
          <a:stretch>
            <a:fillRect/>
          </a:stretch>
        </p:blipFill>
        <p:spPr>
          <a:xfrm>
            <a:off x="63299" y="4737424"/>
            <a:ext cx="8929622" cy="748976"/>
          </a:xfrm>
          <a:prstGeom prst="rect">
            <a:avLst/>
          </a:prstGeom>
        </p:spPr>
      </p:pic>
      <p:sp>
        <p:nvSpPr>
          <p:cNvPr id="23" name="Rectangle 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nvGraphicFramePr>
        <p:xfrm>
          <a:off x="742177" y="5656065"/>
          <a:ext cx="3855329" cy="586971"/>
        </p:xfrm>
        <a:graphic>
          <a:graphicData uri="http://schemas.openxmlformats.org/presentationml/2006/ole">
            <mc:AlternateContent xmlns:mc="http://schemas.openxmlformats.org/markup-compatibility/2006">
              <mc:Choice xmlns:v="urn:schemas-microsoft-com:vml" Requires="v">
                <p:oleObj spid="_x0000_s102421" name="Equation" r:id="rId16" imgW="2755900" imgH="419100" progId="Equation.3">
                  <p:embed/>
                </p:oleObj>
              </mc:Choice>
              <mc:Fallback>
                <p:oleObj name="Equation" r:id="rId16" imgW="2755900" imgH="419100" progId="Equation.3">
                  <p:embed/>
                  <p:pic>
                    <p:nvPicPr>
                      <p:cNvPr id="24"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2177" y="5656065"/>
                        <a:ext cx="3855329" cy="586971"/>
                      </a:xfrm>
                      <a:prstGeom prst="rect">
                        <a:avLst/>
                      </a:prstGeom>
                      <a:noFill/>
                    </p:spPr>
                  </p:pic>
                </p:oleObj>
              </mc:Fallback>
            </mc:AlternateContent>
          </a:graphicData>
        </a:graphic>
      </p:graphicFrame>
    </p:spTree>
    <p:extLst>
      <p:ext uri="{BB962C8B-B14F-4D97-AF65-F5344CB8AC3E}">
        <p14:creationId xmlns:p14="http://schemas.microsoft.com/office/powerpoint/2010/main" val="18577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57</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rotWithShape="1">
          <a:blip r:embed="rId4"/>
          <a:srcRect t="1" r="46155" b="36594"/>
          <a:stretch/>
        </p:blipFill>
        <p:spPr>
          <a:xfrm>
            <a:off x="4038600" y="11376"/>
            <a:ext cx="5180769" cy="445824"/>
          </a:xfrm>
          <a:prstGeom prst="rect">
            <a:avLst/>
          </a:prstGeom>
        </p:spPr>
      </p:pic>
      <p:pic>
        <p:nvPicPr>
          <p:cNvPr id="3" name="Picture 2"/>
          <p:cNvPicPr>
            <a:picLocks noChangeAspect="1"/>
          </p:cNvPicPr>
          <p:nvPr/>
        </p:nvPicPr>
        <p:blipFill rotWithShape="1">
          <a:blip r:embed="rId5"/>
          <a:srcRect r="34749" b="16339"/>
          <a:stretch/>
        </p:blipFill>
        <p:spPr>
          <a:xfrm>
            <a:off x="228600" y="685800"/>
            <a:ext cx="8058150" cy="685800"/>
          </a:xfrm>
          <a:prstGeom prst="rect">
            <a:avLst/>
          </a:prstGeom>
        </p:spPr>
      </p:pic>
      <p:pic>
        <p:nvPicPr>
          <p:cNvPr id="7" name="Picture 6"/>
          <p:cNvPicPr>
            <a:picLocks noChangeAspect="1"/>
          </p:cNvPicPr>
          <p:nvPr/>
        </p:nvPicPr>
        <p:blipFill>
          <a:blip r:embed="rId6"/>
          <a:stretch>
            <a:fillRect/>
          </a:stretch>
        </p:blipFill>
        <p:spPr>
          <a:xfrm>
            <a:off x="2971800" y="1470627"/>
            <a:ext cx="5881472" cy="374371"/>
          </a:xfrm>
          <a:prstGeom prst="rect">
            <a:avLst/>
          </a:prstGeom>
        </p:spPr>
      </p:pic>
      <p:graphicFrame>
        <p:nvGraphicFramePr>
          <p:cNvPr id="26" name="Object 25"/>
          <p:cNvGraphicFramePr>
            <a:graphicFrameLocks noChangeAspect="1"/>
          </p:cNvGraphicFramePr>
          <p:nvPr/>
        </p:nvGraphicFramePr>
        <p:xfrm>
          <a:off x="228600" y="1878951"/>
          <a:ext cx="7856995" cy="572425"/>
        </p:xfrm>
        <a:graphic>
          <a:graphicData uri="http://schemas.openxmlformats.org/presentationml/2006/ole">
            <mc:AlternateContent xmlns:mc="http://schemas.openxmlformats.org/markup-compatibility/2006">
              <mc:Choice xmlns:v="urn:schemas-microsoft-com:vml" Requires="v">
                <p:oleObj spid="_x0000_s103447" name="Equation" r:id="rId7" imgW="2920680" imgH="215640" progId="Equation.3">
                  <p:embed/>
                </p:oleObj>
              </mc:Choice>
              <mc:Fallback>
                <p:oleObj name="Equation" r:id="rId7" imgW="2920680" imgH="215640" progId="Equation.3">
                  <p:embed/>
                  <p:pic>
                    <p:nvPicPr>
                      <p:cNvPr id="26" name="Object 25"/>
                      <p:cNvPicPr>
                        <a:picLocks noChangeAspect="1" noChangeArrowheads="1"/>
                      </p:cNvPicPr>
                      <p:nvPr/>
                    </p:nvPicPr>
                    <p:blipFill>
                      <a:blip r:embed="rId8"/>
                      <a:srcRect/>
                      <a:stretch>
                        <a:fillRect/>
                      </a:stretch>
                    </p:blipFill>
                    <p:spPr bwMode="auto">
                      <a:xfrm>
                        <a:off x="228600" y="1878951"/>
                        <a:ext cx="7856995" cy="572425"/>
                      </a:xfrm>
                      <a:prstGeom prst="rect">
                        <a:avLst/>
                      </a:prstGeom>
                      <a:noFill/>
                    </p:spPr>
                  </p:pic>
                </p:oleObj>
              </mc:Fallback>
            </mc:AlternateContent>
          </a:graphicData>
        </a:graphic>
      </p:graphicFrame>
      <p:graphicFrame>
        <p:nvGraphicFramePr>
          <p:cNvPr id="27" name="Object 26"/>
          <p:cNvGraphicFramePr>
            <a:graphicFrameLocks noChangeAspect="1"/>
          </p:cNvGraphicFramePr>
          <p:nvPr/>
        </p:nvGraphicFramePr>
        <p:xfrm>
          <a:off x="4094507" y="2360567"/>
          <a:ext cx="4758765" cy="412750"/>
        </p:xfrm>
        <a:graphic>
          <a:graphicData uri="http://schemas.openxmlformats.org/presentationml/2006/ole">
            <mc:AlternateContent xmlns:mc="http://schemas.openxmlformats.org/markup-compatibility/2006">
              <mc:Choice xmlns:v="urn:schemas-microsoft-com:vml" Requires="v">
                <p:oleObj spid="_x0000_s103448" name="Equation" r:id="rId9" imgW="2489040" imgH="215640" progId="Equation.3">
                  <p:embed/>
                </p:oleObj>
              </mc:Choice>
              <mc:Fallback>
                <p:oleObj name="Equation" r:id="rId9" imgW="2489040" imgH="215640" progId="Equation.3">
                  <p:embed/>
                  <p:pic>
                    <p:nvPicPr>
                      <p:cNvPr id="27" name="Object 26"/>
                      <p:cNvPicPr/>
                      <p:nvPr/>
                    </p:nvPicPr>
                    <p:blipFill>
                      <a:blip r:embed="rId10"/>
                      <a:stretch>
                        <a:fillRect/>
                      </a:stretch>
                    </p:blipFill>
                    <p:spPr>
                      <a:xfrm>
                        <a:off x="4094507" y="2360567"/>
                        <a:ext cx="4758765" cy="412750"/>
                      </a:xfrm>
                      <a:prstGeom prst="rect">
                        <a:avLst/>
                      </a:prstGeom>
                    </p:spPr>
                  </p:pic>
                </p:oleObj>
              </mc:Fallback>
            </mc:AlternateContent>
          </a:graphicData>
        </a:graphic>
      </p:graphicFrame>
      <p:sp>
        <p:nvSpPr>
          <p:cNvPr id="2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p:cNvGraphicFramePr>
            <a:graphicFrameLocks noChangeAspect="1"/>
          </p:cNvGraphicFramePr>
          <p:nvPr/>
        </p:nvGraphicFramePr>
        <p:xfrm>
          <a:off x="286892" y="3095258"/>
          <a:ext cx="4132708" cy="477399"/>
        </p:xfrm>
        <a:graphic>
          <a:graphicData uri="http://schemas.openxmlformats.org/presentationml/2006/ole">
            <mc:AlternateContent xmlns:mc="http://schemas.openxmlformats.org/markup-compatibility/2006">
              <mc:Choice xmlns:v="urn:schemas-microsoft-com:vml" Requires="v">
                <p:oleObj spid="_x0000_s103449" name="Equation" r:id="rId11" imgW="1841400" imgH="215640" progId="Equation.3">
                  <p:embed/>
                </p:oleObj>
              </mc:Choice>
              <mc:Fallback>
                <p:oleObj name="Equation" r:id="rId11" imgW="1841400" imgH="215640" progId="Equation.3">
                  <p:embed/>
                  <p:pic>
                    <p:nvPicPr>
                      <p:cNvPr id="29" name="Object 28"/>
                      <p:cNvPicPr>
                        <a:picLocks noChangeAspect="1" noChangeArrowheads="1"/>
                      </p:cNvPicPr>
                      <p:nvPr/>
                    </p:nvPicPr>
                    <p:blipFill>
                      <a:blip r:embed="rId12"/>
                      <a:srcRect/>
                      <a:stretch>
                        <a:fillRect/>
                      </a:stretch>
                    </p:blipFill>
                    <p:spPr bwMode="auto">
                      <a:xfrm>
                        <a:off x="286892" y="3095258"/>
                        <a:ext cx="4132708" cy="477399"/>
                      </a:xfrm>
                      <a:prstGeom prst="rect">
                        <a:avLst/>
                      </a:prstGeom>
                      <a:noFill/>
                    </p:spPr>
                  </p:pic>
                </p:oleObj>
              </mc:Fallback>
            </mc:AlternateContent>
          </a:graphicData>
        </a:graphic>
      </p:graphicFrame>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Object 30"/>
          <p:cNvGraphicFramePr>
            <a:graphicFrameLocks noChangeAspect="1"/>
          </p:cNvGraphicFramePr>
          <p:nvPr/>
        </p:nvGraphicFramePr>
        <p:xfrm>
          <a:off x="4724400" y="3108522"/>
          <a:ext cx="2746149" cy="431082"/>
        </p:xfrm>
        <a:graphic>
          <a:graphicData uri="http://schemas.openxmlformats.org/presentationml/2006/ole">
            <mc:AlternateContent xmlns:mc="http://schemas.openxmlformats.org/markup-compatibility/2006">
              <mc:Choice xmlns:v="urn:schemas-microsoft-com:vml" Requires="v">
                <p:oleObj spid="_x0000_s103450" name="Equation" r:id="rId13" imgW="1637589" imgH="253890" progId="Equation.3">
                  <p:embed/>
                </p:oleObj>
              </mc:Choice>
              <mc:Fallback>
                <p:oleObj name="Equation" r:id="rId13" imgW="1637589" imgH="253890" progId="Equation.3">
                  <p:embed/>
                  <p:pic>
                    <p:nvPicPr>
                      <p:cNvPr id="31"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3108522"/>
                        <a:ext cx="2746149" cy="431082"/>
                      </a:xfrm>
                      <a:prstGeom prst="rect">
                        <a:avLst/>
                      </a:prstGeom>
                      <a:noFill/>
                    </p:spPr>
                  </p:pic>
                </p:oleObj>
              </mc:Fallback>
            </mc:AlternateContent>
          </a:graphicData>
        </a:graphic>
      </p:graphicFrame>
      <p:sp>
        <p:nvSpPr>
          <p:cNvPr id="32" name="Rectangle 20"/>
          <p:cNvSpPr>
            <a:spLocks noChangeArrowheads="1"/>
          </p:cNvSpPr>
          <p:nvPr/>
        </p:nvSpPr>
        <p:spPr bwMode="auto">
          <a:xfrm>
            <a:off x="457200" y="38537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nvGraphicFramePr>
        <p:xfrm>
          <a:off x="286893" y="3750047"/>
          <a:ext cx="4132707" cy="491122"/>
        </p:xfrm>
        <a:graphic>
          <a:graphicData uri="http://schemas.openxmlformats.org/presentationml/2006/ole">
            <mc:AlternateContent xmlns:mc="http://schemas.openxmlformats.org/markup-compatibility/2006">
              <mc:Choice xmlns:v="urn:schemas-microsoft-com:vml" Requires="v">
                <p:oleObj spid="_x0000_s103451" name="Equation" r:id="rId15" imgW="1803240" imgH="215640" progId="Equation.3">
                  <p:embed/>
                </p:oleObj>
              </mc:Choice>
              <mc:Fallback>
                <p:oleObj name="Equation" r:id="rId15" imgW="1803240" imgH="215640" progId="Equation.3">
                  <p:embed/>
                  <p:pic>
                    <p:nvPicPr>
                      <p:cNvPr id="33" name="Object 32"/>
                      <p:cNvPicPr>
                        <a:picLocks noChangeAspect="1" noChangeArrowheads="1"/>
                      </p:cNvPicPr>
                      <p:nvPr/>
                    </p:nvPicPr>
                    <p:blipFill>
                      <a:blip r:embed="rId16"/>
                      <a:srcRect/>
                      <a:stretch>
                        <a:fillRect/>
                      </a:stretch>
                    </p:blipFill>
                    <p:spPr bwMode="auto">
                      <a:xfrm>
                        <a:off x="286893" y="3750047"/>
                        <a:ext cx="4132707" cy="491122"/>
                      </a:xfrm>
                      <a:prstGeom prst="rect">
                        <a:avLst/>
                      </a:prstGeom>
                      <a:noFill/>
                    </p:spPr>
                  </p:pic>
                </p:oleObj>
              </mc:Fallback>
            </mc:AlternateContent>
          </a:graphicData>
        </a:graphic>
      </p:graphicFrame>
      <p:sp>
        <p:nvSpPr>
          <p:cNvPr id="34"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Object 34"/>
          <p:cNvGraphicFramePr>
            <a:graphicFrameLocks noChangeAspect="1"/>
          </p:cNvGraphicFramePr>
          <p:nvPr/>
        </p:nvGraphicFramePr>
        <p:xfrm>
          <a:off x="311606" y="4354588"/>
          <a:ext cx="3265676" cy="470538"/>
        </p:xfrm>
        <a:graphic>
          <a:graphicData uri="http://schemas.openxmlformats.org/presentationml/2006/ole">
            <mc:AlternateContent xmlns:mc="http://schemas.openxmlformats.org/markup-compatibility/2006">
              <mc:Choice xmlns:v="urn:schemas-microsoft-com:vml" Requires="v">
                <p:oleObj spid="_x0000_s103452" name="Equation" r:id="rId17" imgW="1473120" imgH="215640" progId="Equation.3">
                  <p:embed/>
                </p:oleObj>
              </mc:Choice>
              <mc:Fallback>
                <p:oleObj name="Equation" r:id="rId17" imgW="1473120" imgH="215640" progId="Equation.3">
                  <p:embed/>
                  <p:pic>
                    <p:nvPicPr>
                      <p:cNvPr id="35" name="Object 34"/>
                      <p:cNvPicPr>
                        <a:picLocks noChangeAspect="1" noChangeArrowheads="1"/>
                      </p:cNvPicPr>
                      <p:nvPr/>
                    </p:nvPicPr>
                    <p:blipFill>
                      <a:blip r:embed="rId18"/>
                      <a:srcRect/>
                      <a:stretch>
                        <a:fillRect/>
                      </a:stretch>
                    </p:blipFill>
                    <p:spPr bwMode="auto">
                      <a:xfrm>
                        <a:off x="311606" y="4354588"/>
                        <a:ext cx="3265676" cy="470538"/>
                      </a:xfrm>
                      <a:prstGeom prst="rect">
                        <a:avLst/>
                      </a:prstGeom>
                      <a:noFill/>
                    </p:spPr>
                  </p:pic>
                </p:oleObj>
              </mc:Fallback>
            </mc:AlternateContent>
          </a:graphicData>
        </a:graphic>
      </p:graphicFrame>
      <p:sp>
        <p:nvSpPr>
          <p:cNvPr id="36"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 name="Object 36"/>
          <p:cNvGraphicFramePr>
            <a:graphicFrameLocks noChangeAspect="1"/>
          </p:cNvGraphicFramePr>
          <p:nvPr/>
        </p:nvGraphicFramePr>
        <p:xfrm>
          <a:off x="315725" y="4902608"/>
          <a:ext cx="3282235" cy="456807"/>
        </p:xfrm>
        <a:graphic>
          <a:graphicData uri="http://schemas.openxmlformats.org/presentationml/2006/ole">
            <mc:AlternateContent xmlns:mc="http://schemas.openxmlformats.org/markup-compatibility/2006">
              <mc:Choice xmlns:v="urn:schemas-microsoft-com:vml" Requires="v">
                <p:oleObj spid="_x0000_s103453" name="Equation" r:id="rId19" imgW="1536480" imgH="215640" progId="Equation.3">
                  <p:embed/>
                </p:oleObj>
              </mc:Choice>
              <mc:Fallback>
                <p:oleObj name="Equation" r:id="rId19" imgW="1536480" imgH="215640" progId="Equation.3">
                  <p:embed/>
                  <p:pic>
                    <p:nvPicPr>
                      <p:cNvPr id="37" name="Object 36"/>
                      <p:cNvPicPr>
                        <a:picLocks noChangeAspect="1" noChangeArrowheads="1"/>
                      </p:cNvPicPr>
                      <p:nvPr/>
                    </p:nvPicPr>
                    <p:blipFill>
                      <a:blip r:embed="rId20"/>
                      <a:srcRect/>
                      <a:stretch>
                        <a:fillRect/>
                      </a:stretch>
                    </p:blipFill>
                    <p:spPr bwMode="auto">
                      <a:xfrm>
                        <a:off x="315725" y="4902608"/>
                        <a:ext cx="3282235" cy="456807"/>
                      </a:xfrm>
                      <a:prstGeom prst="rect">
                        <a:avLst/>
                      </a:prstGeom>
                      <a:noFill/>
                    </p:spPr>
                  </p:pic>
                </p:oleObj>
              </mc:Fallback>
            </mc:AlternateContent>
          </a:graphicData>
        </a:graphic>
      </p:graphicFrame>
      <p:sp>
        <p:nvSpPr>
          <p:cNvPr id="39" name="TextBox 38"/>
          <p:cNvSpPr txBox="1"/>
          <p:nvPr/>
        </p:nvSpPr>
        <p:spPr>
          <a:xfrm>
            <a:off x="3830632" y="4965855"/>
            <a:ext cx="1370997" cy="369332"/>
          </a:xfrm>
          <a:prstGeom prst="rect">
            <a:avLst/>
          </a:prstGeom>
          <a:noFill/>
        </p:spPr>
        <p:txBody>
          <a:bodyPr wrap="square" rtlCol="0">
            <a:spAutoFit/>
          </a:bodyPr>
          <a:lstStyle/>
          <a:p>
            <a:r>
              <a:rPr lang="en-US" dirty="0"/>
              <a:t>[Proved]</a:t>
            </a:r>
          </a:p>
        </p:txBody>
      </p:sp>
      <p:pic>
        <p:nvPicPr>
          <p:cNvPr id="5" name="Picture 4"/>
          <p:cNvPicPr>
            <a:picLocks noChangeAspect="1"/>
          </p:cNvPicPr>
          <p:nvPr/>
        </p:nvPicPr>
        <p:blipFill>
          <a:blip r:embed="rId21"/>
          <a:stretch>
            <a:fillRect/>
          </a:stretch>
        </p:blipFill>
        <p:spPr>
          <a:xfrm>
            <a:off x="321903" y="5631649"/>
            <a:ext cx="8364897" cy="683024"/>
          </a:xfrm>
          <a:prstGeom prst="rect">
            <a:avLst/>
          </a:prstGeom>
        </p:spPr>
      </p:pic>
    </p:spTree>
    <p:extLst>
      <p:ext uri="{BB962C8B-B14F-4D97-AF65-F5344CB8AC3E}">
        <p14:creationId xmlns:p14="http://schemas.microsoft.com/office/powerpoint/2010/main" val="31801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86" y="368490"/>
            <a:ext cx="834934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06186" y="4885731"/>
            <a:ext cx="8349342" cy="369332"/>
          </a:xfrm>
          <a:prstGeom prst="rect">
            <a:avLst/>
          </a:prstGeom>
        </p:spPr>
        <p:txBody>
          <a:bodyPr wrap="square">
            <a:spAutoFit/>
          </a:bodyPr>
          <a:lstStyle/>
          <a:p>
            <a:r>
              <a:rPr lang="en-US" dirty="0"/>
              <a:t>Figure 1: Plot of the area of house versus the price of the house. </a:t>
            </a:r>
          </a:p>
        </p:txBody>
      </p:sp>
    </p:spTree>
    <p:extLst>
      <p:ext uri="{BB962C8B-B14F-4D97-AF65-F5344CB8AC3E}">
        <p14:creationId xmlns:p14="http://schemas.microsoft.com/office/powerpoint/2010/main" val="417334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3" y="609600"/>
            <a:ext cx="8066314"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968116"/>
            <a:ext cx="8776113" cy="36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24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5" y="685800"/>
            <a:ext cx="8147051" cy="5440363"/>
          </a:xfrm>
        </p:spPr>
        <p:txBody>
          <a:bodyPr/>
          <a:lstStyle/>
          <a:p>
            <a:r>
              <a:rPr lang="en-US" dirty="0"/>
              <a:t>Here, Given a vector of inputs X</a:t>
            </a:r>
            <a:r>
              <a:rPr lang="en-US" baseline="30000" dirty="0"/>
              <a:t>T</a:t>
            </a:r>
            <a:r>
              <a:rPr lang="en-US" dirty="0"/>
              <a:t> = (</a:t>
            </a:r>
            <a:r>
              <a:rPr lang="en-US" i="1" dirty="0"/>
              <a:t>X</a:t>
            </a:r>
            <a:r>
              <a:rPr lang="en-US" i="1" baseline="-25000" dirty="0"/>
              <a:t>1</a:t>
            </a:r>
            <a:r>
              <a:rPr lang="en-US" dirty="0"/>
              <a:t>,</a:t>
            </a:r>
            <a:r>
              <a:rPr lang="en-US" i="1" dirty="0"/>
              <a:t>X</a:t>
            </a:r>
            <a:r>
              <a:rPr lang="en-US" i="1" baseline="-25000" dirty="0"/>
              <a:t>2</a:t>
            </a:r>
            <a:r>
              <a:rPr lang="en-US" dirty="0"/>
              <a:t>, . . . ,</a:t>
            </a:r>
            <a:r>
              <a:rPr lang="en-US" i="1" dirty="0" err="1"/>
              <a:t>X</a:t>
            </a:r>
            <a:r>
              <a:rPr lang="en-US" i="1" baseline="-25000" dirty="0" err="1"/>
              <a:t>p</a:t>
            </a:r>
            <a:r>
              <a:rPr lang="en-US" dirty="0"/>
              <a:t>), we predict the output </a:t>
            </a:r>
            <a:r>
              <a:rPr lang="en-US" i="1" dirty="0"/>
              <a:t>Y</a:t>
            </a:r>
            <a:r>
              <a:rPr lang="en-US" dirty="0"/>
              <a:t> (i.e.,   ) via the model:</a:t>
            </a:r>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6" name="Rectangle 5"/>
          <p:cNvSpPr/>
          <p:nvPr/>
        </p:nvSpPr>
        <p:spPr>
          <a:xfrm>
            <a:off x="228600" y="152400"/>
            <a:ext cx="8610600" cy="461665"/>
          </a:xfrm>
          <a:prstGeom prst="rect">
            <a:avLst/>
          </a:prstGeom>
        </p:spPr>
        <p:txBody>
          <a:bodyPr wrap="square">
            <a:spAutoFit/>
          </a:bodyPr>
          <a:lstStyle/>
          <a:p>
            <a:pPr algn="ctr"/>
            <a:r>
              <a:rPr lang="en-US" sz="2400" b="1" dirty="0"/>
              <a:t>Linear Models and Least Squares: </a:t>
            </a:r>
            <a:r>
              <a:rPr lang="en-US" sz="2400" i="1" dirty="0"/>
              <a:t>Linear Regression</a:t>
            </a:r>
            <a:endParaRPr lang="en-US" sz="2400" dirty="0"/>
          </a:p>
        </p:txBody>
      </p:sp>
      <p:graphicFrame>
        <p:nvGraphicFramePr>
          <p:cNvPr id="7" name="Object 6"/>
          <p:cNvGraphicFramePr>
            <a:graphicFrameLocks noChangeAspect="1"/>
          </p:cNvGraphicFramePr>
          <p:nvPr/>
        </p:nvGraphicFramePr>
        <p:xfrm>
          <a:off x="4038600" y="914400"/>
          <a:ext cx="292100" cy="525780"/>
        </p:xfrm>
        <a:graphic>
          <a:graphicData uri="http://schemas.openxmlformats.org/presentationml/2006/ole">
            <mc:AlternateContent xmlns:mc="http://schemas.openxmlformats.org/markup-compatibility/2006">
              <mc:Choice xmlns:v="urn:schemas-microsoft-com:vml" Requires="v">
                <p:oleObj spid="_x0000_s59869" name="Equation" r:id="rId4" imgW="126720" imgH="228600" progId="Equation.3">
                  <p:embed/>
                </p:oleObj>
              </mc:Choice>
              <mc:Fallback>
                <p:oleObj name="Equation" r:id="rId4" imgW="126720" imgH="228600" progId="Equation.3">
                  <p:embed/>
                  <p:pic>
                    <p:nvPicPr>
                      <p:cNvPr id="7" name="Object 6"/>
                      <p:cNvPicPr/>
                      <p:nvPr/>
                    </p:nvPicPr>
                    <p:blipFill>
                      <a:blip r:embed="rId5"/>
                      <a:stretch>
                        <a:fillRect/>
                      </a:stretch>
                    </p:blipFill>
                    <p:spPr>
                      <a:xfrm>
                        <a:off x="4038600" y="914400"/>
                        <a:ext cx="292100" cy="525780"/>
                      </a:xfrm>
                      <a:prstGeom prst="rect">
                        <a:avLst/>
                      </a:prstGeom>
                    </p:spPr>
                  </p:pic>
                </p:oleObj>
              </mc:Fallback>
            </mc:AlternateContent>
          </a:graphicData>
        </a:graphic>
      </p:graphicFrame>
      <p:sp>
        <p:nvSpPr>
          <p:cNvPr id="9" name="Rectangle 4"/>
          <p:cNvSpPr>
            <a:spLocks noChangeArrowheads="1"/>
          </p:cNvSpPr>
          <p:nvPr/>
        </p:nvSpPr>
        <p:spPr bwMode="auto">
          <a:xfrm>
            <a:off x="3352800" y="16706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2369064" y="1523345"/>
          <a:ext cx="4405871" cy="539115"/>
        </p:xfrm>
        <a:graphic>
          <a:graphicData uri="http://schemas.openxmlformats.org/presentationml/2006/ole">
            <mc:AlternateContent xmlns:mc="http://schemas.openxmlformats.org/markup-compatibility/2006">
              <mc:Choice xmlns:v="urn:schemas-microsoft-com:vml" Requires="v">
                <p:oleObj spid="_x0000_s59870" name="Equation" r:id="rId6" imgW="2260600" imgH="279400" progId="Equation.3">
                  <p:embed/>
                </p:oleObj>
              </mc:Choice>
              <mc:Fallback>
                <p:oleObj name="Equation" r:id="rId6" imgW="2260600" imgH="279400" progId="Equation.3">
                  <p:embed/>
                  <p:pic>
                    <p:nvPicPr>
                      <p:cNvPr id="1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9064" y="1523345"/>
                        <a:ext cx="4405871" cy="539115"/>
                      </a:xfrm>
                      <a:prstGeom prst="rect">
                        <a:avLst/>
                      </a:prstGeom>
                      <a:noFill/>
                    </p:spPr>
                  </p:pic>
                </p:oleObj>
              </mc:Fallback>
            </mc:AlternateContent>
          </a:graphicData>
        </a:graphic>
      </p:graphicFrame>
      <p:sp>
        <p:nvSpPr>
          <p:cNvPr id="12" name="TextBox 11"/>
          <p:cNvSpPr txBox="1"/>
          <p:nvPr/>
        </p:nvSpPr>
        <p:spPr>
          <a:xfrm>
            <a:off x="7621658" y="1679919"/>
            <a:ext cx="457200" cy="369332"/>
          </a:xfrm>
          <a:prstGeom prst="rect">
            <a:avLst/>
          </a:prstGeom>
          <a:noFill/>
        </p:spPr>
        <p:txBody>
          <a:bodyPr wrap="square" rtlCol="0">
            <a:spAutoFit/>
          </a:bodyPr>
          <a:lstStyle/>
          <a:p>
            <a:r>
              <a:rPr lang="en-US" dirty="0"/>
              <a:t>(1)</a:t>
            </a:r>
          </a:p>
        </p:txBody>
      </p:sp>
      <p:sp>
        <p:nvSpPr>
          <p:cNvPr id="13" name="Rectangle 12"/>
          <p:cNvSpPr/>
          <p:nvPr/>
        </p:nvSpPr>
        <p:spPr>
          <a:xfrm>
            <a:off x="354573" y="3428836"/>
            <a:ext cx="3493264"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Equation (1) can be summarized as,</a:t>
            </a:r>
            <a:endParaRPr lang="en-US" dirty="0"/>
          </a:p>
        </p:txBody>
      </p:sp>
      <p:sp>
        <p:nvSpPr>
          <p:cNvPr id="14"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nvGraphicFramePr>
        <p:xfrm>
          <a:off x="3991739" y="3282791"/>
          <a:ext cx="1693596" cy="683131"/>
        </p:xfrm>
        <a:graphic>
          <a:graphicData uri="http://schemas.openxmlformats.org/presentationml/2006/ole">
            <mc:AlternateContent xmlns:mc="http://schemas.openxmlformats.org/markup-compatibility/2006">
              <mc:Choice xmlns:v="urn:schemas-microsoft-com:vml" Requires="v">
                <p:oleObj spid="_x0000_s59871" name="Equation" r:id="rId8" imgW="1130300" imgH="457200" progId="Equation.3">
                  <p:embed/>
                </p:oleObj>
              </mc:Choice>
              <mc:Fallback>
                <p:oleObj name="Equation" r:id="rId8" imgW="1130300" imgH="457200" progId="Equation.3">
                  <p:embed/>
                  <p:pic>
                    <p:nvPicPr>
                      <p:cNvPr id="1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1739" y="3282791"/>
                        <a:ext cx="1693596" cy="683131"/>
                      </a:xfrm>
                      <a:prstGeom prst="rect">
                        <a:avLst/>
                      </a:prstGeom>
                      <a:noFill/>
                    </p:spPr>
                  </p:pic>
                </p:oleObj>
              </mc:Fallback>
            </mc:AlternateContent>
          </a:graphicData>
        </a:graphic>
      </p:graphicFrame>
      <p:sp>
        <p:nvSpPr>
          <p:cNvPr id="16" name="TextBox 15"/>
          <p:cNvSpPr txBox="1"/>
          <p:nvPr/>
        </p:nvSpPr>
        <p:spPr>
          <a:xfrm>
            <a:off x="7621658" y="3448039"/>
            <a:ext cx="457200" cy="369332"/>
          </a:xfrm>
          <a:prstGeom prst="rect">
            <a:avLst/>
          </a:prstGeom>
          <a:noFill/>
        </p:spPr>
        <p:txBody>
          <a:bodyPr wrap="square" rtlCol="0">
            <a:spAutoFit/>
          </a:bodyPr>
          <a:lstStyle/>
          <a:p>
            <a:r>
              <a:rPr lang="en-US" dirty="0"/>
              <a:t>(2)</a:t>
            </a:r>
          </a:p>
        </p:txBody>
      </p:sp>
      <p:pic>
        <p:nvPicPr>
          <p:cNvPr id="17" name="Picture 16"/>
          <p:cNvPicPr>
            <a:picLocks noChangeAspect="1"/>
          </p:cNvPicPr>
          <p:nvPr/>
        </p:nvPicPr>
        <p:blipFill rotWithShape="1">
          <a:blip r:embed="rId10"/>
          <a:srcRect r="8572"/>
          <a:stretch/>
        </p:blipFill>
        <p:spPr>
          <a:xfrm>
            <a:off x="518280" y="2297905"/>
            <a:ext cx="8179638" cy="965468"/>
          </a:xfrm>
          <a:prstGeom prst="rect">
            <a:avLst/>
          </a:prstGeom>
        </p:spPr>
      </p:pic>
      <p:pic>
        <p:nvPicPr>
          <p:cNvPr id="18" name="Picture 17"/>
          <p:cNvPicPr>
            <a:picLocks noChangeAspect="1"/>
          </p:cNvPicPr>
          <p:nvPr/>
        </p:nvPicPr>
        <p:blipFill>
          <a:blip r:embed="rId11"/>
          <a:stretch>
            <a:fillRect/>
          </a:stretch>
        </p:blipFill>
        <p:spPr>
          <a:xfrm>
            <a:off x="410883" y="4059195"/>
            <a:ext cx="8461337" cy="489260"/>
          </a:xfrm>
          <a:prstGeom prst="rect">
            <a:avLst/>
          </a:prstGeom>
        </p:spPr>
      </p:pic>
      <p:sp>
        <p:nvSpPr>
          <p:cNvPr id="19" name="TextBox 18"/>
          <p:cNvSpPr txBox="1"/>
          <p:nvPr/>
        </p:nvSpPr>
        <p:spPr>
          <a:xfrm>
            <a:off x="352425" y="4762113"/>
            <a:ext cx="3686175" cy="369332"/>
          </a:xfrm>
          <a:prstGeom prst="rect">
            <a:avLst/>
          </a:prstGeom>
          <a:noFill/>
        </p:spPr>
        <p:txBody>
          <a:bodyPr wrap="square" rtlCol="0">
            <a:spAutoFit/>
          </a:bodyPr>
          <a:lstStyle/>
          <a:p>
            <a:r>
              <a:rPr lang="en-US" dirty="0"/>
              <a:t>We can also write (1) as: </a:t>
            </a:r>
          </a:p>
        </p:txBody>
      </p:sp>
      <p:sp>
        <p:nvSpPr>
          <p:cNvPr id="21"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nvGraphicFramePr>
        <p:xfrm>
          <a:off x="3220001" y="4691724"/>
          <a:ext cx="4314065" cy="510109"/>
        </p:xfrm>
        <a:graphic>
          <a:graphicData uri="http://schemas.openxmlformats.org/presentationml/2006/ole">
            <mc:AlternateContent xmlns:mc="http://schemas.openxmlformats.org/markup-compatibility/2006">
              <mc:Choice xmlns:v="urn:schemas-microsoft-com:vml" Requires="v">
                <p:oleObj spid="_x0000_s59872" name="Equation" r:id="rId12" imgW="2819400" imgH="330200" progId="Equation.3">
                  <p:embed/>
                </p:oleObj>
              </mc:Choice>
              <mc:Fallback>
                <p:oleObj name="Equation" r:id="rId12" imgW="2819400" imgH="330200" progId="Equation.3">
                  <p:embed/>
                  <p:pic>
                    <p:nvPicPr>
                      <p:cNvPr id="22"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0001" y="4691724"/>
                        <a:ext cx="4314065" cy="510109"/>
                      </a:xfrm>
                      <a:prstGeom prst="rect">
                        <a:avLst/>
                      </a:prstGeom>
                      <a:noFill/>
                    </p:spPr>
                  </p:pic>
                </p:oleObj>
              </mc:Fallback>
            </mc:AlternateContent>
          </a:graphicData>
        </a:graphic>
      </p:graphicFrame>
      <p:sp>
        <p:nvSpPr>
          <p:cNvPr id="23" name="TextBox 22"/>
          <p:cNvSpPr txBox="1"/>
          <p:nvPr/>
        </p:nvSpPr>
        <p:spPr>
          <a:xfrm>
            <a:off x="7621658" y="4808846"/>
            <a:ext cx="457200" cy="369332"/>
          </a:xfrm>
          <a:prstGeom prst="rect">
            <a:avLst/>
          </a:prstGeom>
          <a:noFill/>
        </p:spPr>
        <p:txBody>
          <a:bodyPr wrap="square" rtlCol="0">
            <a:spAutoFit/>
          </a:bodyPr>
          <a:lstStyle/>
          <a:p>
            <a:r>
              <a:rPr lang="en-US" dirty="0"/>
              <a:t>(3)</a:t>
            </a:r>
          </a:p>
        </p:txBody>
      </p:sp>
      <p:sp>
        <p:nvSpPr>
          <p:cNvPr id="24" name="TextBox 23"/>
          <p:cNvSpPr txBox="1"/>
          <p:nvPr/>
        </p:nvSpPr>
        <p:spPr>
          <a:xfrm>
            <a:off x="2497974" y="5871047"/>
            <a:ext cx="1010406" cy="369332"/>
          </a:xfrm>
          <a:prstGeom prst="rect">
            <a:avLst/>
          </a:prstGeom>
          <a:noFill/>
        </p:spPr>
        <p:txBody>
          <a:bodyPr wrap="square" rtlCol="0">
            <a:spAutoFit/>
          </a:bodyPr>
          <a:lstStyle/>
          <a:p>
            <a:r>
              <a:rPr lang="en-US" dirty="0"/>
              <a:t>Finally: </a:t>
            </a:r>
          </a:p>
        </p:txBody>
      </p:sp>
      <p:sp>
        <p:nvSpPr>
          <p:cNvPr id="25" name="TextBox 24"/>
          <p:cNvSpPr txBox="1"/>
          <p:nvPr/>
        </p:nvSpPr>
        <p:spPr>
          <a:xfrm>
            <a:off x="7621658" y="5815924"/>
            <a:ext cx="457200" cy="369332"/>
          </a:xfrm>
          <a:prstGeom prst="rect">
            <a:avLst/>
          </a:prstGeom>
          <a:noFill/>
        </p:spPr>
        <p:txBody>
          <a:bodyPr wrap="square" rtlCol="0">
            <a:spAutoFit/>
          </a:bodyPr>
          <a:lstStyle/>
          <a:p>
            <a:r>
              <a:rPr lang="en-US" dirty="0"/>
              <a:t>(4)</a:t>
            </a:r>
          </a:p>
        </p:txBody>
      </p:sp>
      <p:sp>
        <p:nvSpPr>
          <p:cNvPr id="26" name="Rectangle 2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 name="Object 26"/>
          <p:cNvGraphicFramePr>
            <a:graphicFrameLocks noChangeAspect="1"/>
          </p:cNvGraphicFramePr>
          <p:nvPr/>
        </p:nvGraphicFramePr>
        <p:xfrm>
          <a:off x="3695644" y="5814972"/>
          <a:ext cx="978011" cy="481483"/>
        </p:xfrm>
        <a:graphic>
          <a:graphicData uri="http://schemas.openxmlformats.org/presentationml/2006/ole">
            <mc:AlternateContent xmlns:mc="http://schemas.openxmlformats.org/markup-compatibility/2006">
              <mc:Choice xmlns:v="urn:schemas-microsoft-com:vml" Requires="v">
                <p:oleObj spid="_x0000_s59873" name="Equation" r:id="rId14" imgW="622030" imgH="304668" progId="Equation.3">
                  <p:embed/>
                </p:oleObj>
              </mc:Choice>
              <mc:Fallback>
                <p:oleObj name="Equation" r:id="rId14" imgW="622030" imgH="304668" progId="Equation.3">
                  <p:embed/>
                  <p:pic>
                    <p:nvPicPr>
                      <p:cNvPr id="27"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5644" y="5814972"/>
                        <a:ext cx="978011" cy="481483"/>
                      </a:xfrm>
                      <a:prstGeom prst="rect">
                        <a:avLst/>
                      </a:prstGeom>
                      <a:noFill/>
                      <a:ln>
                        <a:solidFill>
                          <a:schemeClr val="tx1"/>
                        </a:solidFill>
                      </a:ln>
                    </p:spPr>
                  </p:pic>
                </p:oleObj>
              </mc:Fallback>
            </mc:AlternateContent>
          </a:graphicData>
        </a:graphic>
      </p:graphicFrame>
      <p:pic>
        <p:nvPicPr>
          <p:cNvPr id="32" name="Picture 31"/>
          <p:cNvPicPr>
            <a:picLocks noChangeAspect="1"/>
          </p:cNvPicPr>
          <p:nvPr/>
        </p:nvPicPr>
        <p:blipFill rotWithShape="1">
          <a:blip r:embed="rId16"/>
          <a:srcRect r="67801" b="-13487"/>
          <a:stretch/>
        </p:blipFill>
        <p:spPr>
          <a:xfrm>
            <a:off x="3220001" y="5287173"/>
            <a:ext cx="2575418" cy="401522"/>
          </a:xfrm>
          <a:prstGeom prst="rect">
            <a:avLst/>
          </a:prstGeom>
        </p:spPr>
      </p:pic>
      <p:pic>
        <p:nvPicPr>
          <p:cNvPr id="33" name="Picture 32"/>
          <p:cNvPicPr>
            <a:picLocks noChangeAspect="1"/>
          </p:cNvPicPr>
          <p:nvPr/>
        </p:nvPicPr>
        <p:blipFill rotWithShape="1">
          <a:blip r:embed="rId17"/>
          <a:srcRect r="79161" b="12493"/>
          <a:stretch/>
        </p:blipFill>
        <p:spPr>
          <a:xfrm>
            <a:off x="3695644" y="6073273"/>
            <a:ext cx="1854597" cy="576669"/>
          </a:xfrm>
          <a:prstGeom prst="rect">
            <a:avLst/>
          </a:prstGeom>
        </p:spPr>
      </p:pic>
    </p:spTree>
    <p:extLst>
      <p:ext uri="{BB962C8B-B14F-4D97-AF65-F5344CB8AC3E}">
        <p14:creationId xmlns:p14="http://schemas.microsoft.com/office/powerpoint/2010/main" val="236185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15471"/>
          </a:xfrm>
        </p:spPr>
        <p:txBody>
          <a:bodyPr/>
          <a:lstStyle/>
          <a:p>
            <a:r>
              <a:rPr lang="en-US" sz="2400" dirty="0"/>
              <a:t>Fitting the linear model to a set of training data</a:t>
            </a:r>
          </a:p>
        </p:txBody>
      </p:sp>
      <p:sp>
        <p:nvSpPr>
          <p:cNvPr id="3" name="Content Placeholder 2"/>
          <p:cNvSpPr>
            <a:spLocks noGrp="1"/>
          </p:cNvSpPr>
          <p:nvPr>
            <p:ph idx="1"/>
          </p:nvPr>
        </p:nvSpPr>
        <p:spPr>
          <a:xfrm>
            <a:off x="304800" y="762000"/>
            <a:ext cx="8534400" cy="5486400"/>
          </a:xfrm>
        </p:spPr>
        <p:txBody>
          <a:bodyPr/>
          <a:lstStyle/>
          <a:p>
            <a:r>
              <a:rPr lang="en-US" dirty="0"/>
              <a:t>To apply </a:t>
            </a:r>
            <a:r>
              <a:rPr lang="en-US" i="1" dirty="0"/>
              <a:t>least squares</a:t>
            </a:r>
            <a:r>
              <a:rPr lang="en-US" dirty="0"/>
              <a:t> approach, we pick the coefficients β to minimize the residual sum of squares (RSS), also known as cost function in other context.</a:t>
            </a:r>
          </a:p>
          <a:p>
            <a:endParaRPr lang="en-US" dirty="0"/>
          </a:p>
          <a:p>
            <a:endParaRPr lang="en-US" dirty="0"/>
          </a:p>
          <a:p>
            <a:endParaRPr lang="en-US" dirty="0"/>
          </a:p>
          <a:p>
            <a:r>
              <a:rPr lang="en-US" b="1" dirty="0">
                <a:solidFill>
                  <a:srgbClr val="002060"/>
                </a:solidFill>
              </a:rPr>
              <a:t>Our target</a:t>
            </a:r>
            <a:r>
              <a:rPr lang="en-US" dirty="0"/>
              <a:t> for equation # 5 is to obtain a suitable value of β so that the </a:t>
            </a:r>
            <a:r>
              <a:rPr lang="en-US" i="1" dirty="0"/>
              <a:t>RSS</a:t>
            </a:r>
            <a:r>
              <a:rPr lang="en-US" dirty="0"/>
              <a:t>(β) is </a:t>
            </a:r>
            <a:r>
              <a:rPr lang="en-US" u="sng" dirty="0">
                <a:solidFill>
                  <a:srgbClr val="002060"/>
                </a:solidFill>
              </a:rPr>
              <a:t>minimized</a:t>
            </a:r>
            <a:r>
              <a:rPr lang="en-US" dirty="0"/>
              <a:t>, i.e.:</a:t>
            </a:r>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5" name="Rectangle 2"/>
          <p:cNvSpPr>
            <a:spLocks noChangeArrowheads="1"/>
          </p:cNvSpPr>
          <p:nvPr/>
        </p:nvSpPr>
        <p:spPr bwMode="auto">
          <a:xfrm>
            <a:off x="40386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581400" y="2450837"/>
          <a:ext cx="2362200" cy="668547"/>
        </p:xfrm>
        <a:graphic>
          <a:graphicData uri="http://schemas.openxmlformats.org/presentationml/2006/ole">
            <mc:AlternateContent xmlns:mc="http://schemas.openxmlformats.org/markup-compatibility/2006">
              <mc:Choice xmlns:v="urn:schemas-microsoft-com:vml" Requires="v">
                <p:oleObj spid="_x0000_s60608" name="Equation" r:id="rId4" imgW="1511300" imgH="431800" progId="Equation.3">
                  <p:embed/>
                </p:oleObj>
              </mc:Choice>
              <mc:Fallback>
                <p:oleObj name="Equation" r:id="rId4" imgW="1511300" imgH="431800"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450837"/>
                        <a:ext cx="2362200" cy="668547"/>
                      </a:xfrm>
                      <a:prstGeom prst="rect">
                        <a:avLst/>
                      </a:prstGeom>
                      <a:noFill/>
                    </p:spPr>
                  </p:pic>
                </p:oleObj>
              </mc:Fallback>
            </mc:AlternateContent>
          </a:graphicData>
        </a:graphic>
      </p:graphicFrame>
      <p:sp>
        <p:nvSpPr>
          <p:cNvPr id="7" name="TextBox 6"/>
          <p:cNvSpPr txBox="1"/>
          <p:nvPr/>
        </p:nvSpPr>
        <p:spPr>
          <a:xfrm>
            <a:off x="7696200" y="2514599"/>
            <a:ext cx="609600" cy="381000"/>
          </a:xfrm>
          <a:prstGeom prst="rect">
            <a:avLst/>
          </a:prstGeom>
          <a:noFill/>
        </p:spPr>
        <p:txBody>
          <a:bodyPr wrap="square" rtlCol="0">
            <a:spAutoFit/>
          </a:bodyPr>
          <a:lstStyle/>
          <a:p>
            <a:r>
              <a:rPr lang="en-US" dirty="0"/>
              <a:t>(5)</a:t>
            </a: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3930015" y="4876800"/>
          <a:ext cx="1283970" cy="679749"/>
        </p:xfrm>
        <a:graphic>
          <a:graphicData uri="http://schemas.openxmlformats.org/presentationml/2006/ole">
            <mc:AlternateContent xmlns:mc="http://schemas.openxmlformats.org/markup-compatibility/2006">
              <mc:Choice xmlns:v="urn:schemas-microsoft-com:vml" Requires="v">
                <p:oleObj spid="_x0000_s60609" name="Equation" r:id="rId6" imgW="812447" imgH="431613" progId="Equation.3">
                  <p:embed/>
                </p:oleObj>
              </mc:Choice>
              <mc:Fallback>
                <p:oleObj name="Equation" r:id="rId6" imgW="812447" imgH="431613"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0015" y="4876800"/>
                        <a:ext cx="1283970" cy="679749"/>
                      </a:xfrm>
                      <a:prstGeom prst="rect">
                        <a:avLst/>
                      </a:prstGeom>
                      <a:noFill/>
                    </p:spPr>
                  </p:pic>
                </p:oleObj>
              </mc:Fallback>
            </mc:AlternateContent>
          </a:graphicData>
        </a:graphic>
      </p:graphicFrame>
    </p:spTree>
    <p:extLst>
      <p:ext uri="{BB962C8B-B14F-4D97-AF65-F5344CB8AC3E}">
        <p14:creationId xmlns:p14="http://schemas.microsoft.com/office/powerpoint/2010/main" val="2577890984"/>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28792</TotalTime>
  <Words>3765</Words>
  <Application>Microsoft Office PowerPoint</Application>
  <PresentationFormat>On-screen Show (4:3)</PresentationFormat>
  <Paragraphs>479</Paragraphs>
  <Slides>57</Slides>
  <Notes>57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57</vt:i4>
      </vt:variant>
    </vt:vector>
  </HeadingPairs>
  <TitlesOfParts>
    <vt:vector size="70" baseType="lpstr">
      <vt:lpstr>Arial</vt:lpstr>
      <vt:lpstr>Book Antiqua</vt:lpstr>
      <vt:lpstr>Calibri</vt:lpstr>
      <vt:lpstr>Cambria Math</vt:lpstr>
      <vt:lpstr>CMR10</vt:lpstr>
      <vt:lpstr>Comic Sans MS</vt:lpstr>
      <vt:lpstr>Times New Roman</vt:lpstr>
      <vt:lpstr>Wingdings</vt:lpstr>
      <vt:lpstr>Wingdings 2</vt:lpstr>
      <vt:lpstr>Saddle</vt:lpstr>
      <vt:lpstr>Equation</vt:lpstr>
      <vt:lpstr>Visio</vt:lpstr>
      <vt:lpstr>Document</vt:lpstr>
      <vt:lpstr>CSCI 4588/5588 Machine Learning II Chapter 2: Regression, Regularization and Model Selection </vt:lpstr>
      <vt:lpstr>Applications of learning from given data</vt:lpstr>
      <vt:lpstr>Terms</vt:lpstr>
      <vt:lpstr>Terminologies</vt:lpstr>
      <vt:lpstr>PowerPoint Presentation</vt:lpstr>
      <vt:lpstr>PowerPoint Presentation</vt:lpstr>
      <vt:lpstr>PowerPoint Presentation</vt:lpstr>
      <vt:lpstr>PowerPoint Presentation</vt:lpstr>
      <vt:lpstr>Fitting the linear model to a set of training data</vt:lpstr>
      <vt:lpstr>Minimization Approaches</vt:lpstr>
      <vt:lpstr>1. Newton’s Method</vt:lpstr>
      <vt:lpstr>… Newton’s Method</vt:lpstr>
      <vt:lpstr>… Newton’s Method</vt:lpstr>
      <vt:lpstr>Tan</vt:lpstr>
      <vt:lpstr>2. Gradient Descent</vt:lpstr>
      <vt:lpstr>… Gradient Descent</vt:lpstr>
      <vt:lpstr>… Overshooting problem / Gradient Descent</vt:lpstr>
      <vt:lpstr>Apply Newton &amp; GD</vt:lpstr>
      <vt:lpstr>… Apply Newton &amp; GD</vt:lpstr>
      <vt:lpstr>3. Genetic Algorithms</vt:lpstr>
      <vt:lpstr>Does the minimum exist?</vt:lpstr>
      <vt:lpstr>GA</vt:lpstr>
      <vt:lpstr>Exact Equation / Non-Iterative Algorithm</vt:lpstr>
      <vt:lpstr>… Exact Equation / Non-Iterative Algorithm</vt:lpstr>
      <vt:lpstr>… Exact Equation / Non-Iterative Algorithm</vt:lpstr>
      <vt:lpstr>Exercise: Application of Exact Equation</vt:lpstr>
      <vt:lpstr>Regularization</vt:lpstr>
      <vt:lpstr>PowerPoint Presentation</vt:lpstr>
      <vt:lpstr>Fitting Polynomials of Various Order </vt:lpstr>
      <vt:lpstr>Fourier Analysis</vt:lpstr>
      <vt:lpstr>Bandwidth-Limited Signals</vt:lpstr>
      <vt:lpstr>Polynomial Fitting</vt:lpstr>
      <vt:lpstr>PowerPoint Presentation</vt:lpstr>
      <vt:lpstr>PowerPoint Presentation</vt:lpstr>
      <vt:lpstr>Error Rate w.r.t Test Set</vt:lpstr>
      <vt:lpstr>PowerPoint Presentation</vt:lpstr>
      <vt:lpstr>Paradox!</vt:lpstr>
      <vt:lpstr>PowerPoint Presentation</vt:lpstr>
      <vt:lpstr>More Data for M=9</vt:lpstr>
      <vt:lpstr>Managing Overfitting for limited sized Dataset</vt:lpstr>
      <vt:lpstr>Adjusting the Regularizer (M=9)</vt:lpstr>
      <vt:lpstr>Coefficients Table, For M=9</vt:lpstr>
      <vt:lpstr>The Effects of the values of λ</vt:lpstr>
      <vt:lpstr>Minimization Target and Eqn</vt:lpstr>
      <vt:lpstr>Minimization Equations</vt:lpstr>
      <vt:lpstr>Here is how: (…Minimization Equations)</vt:lpstr>
      <vt:lpstr>… Here is how (Minimization Equations)</vt:lpstr>
      <vt:lpstr>… Here is how (Minimization Equations)</vt:lpstr>
      <vt:lpstr>Normal Equation</vt:lpstr>
      <vt:lpstr>How do we use Normal Eq. for higher order polynomial?</vt:lpstr>
      <vt:lpstr>... How do we use Normal Eq. for higher order polynomial?</vt:lpstr>
      <vt:lpstr>Model Selection</vt:lpstr>
      <vt:lpstr>… Model Selection</vt:lpstr>
      <vt:lpstr>… Model Selection</vt:lpstr>
      <vt:lpstr>How to obtain the best value of regularization parameter, λ?</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
  <cp:lastModifiedBy>Md Tamjidul Hoque</cp:lastModifiedBy>
  <cp:revision>1559</cp:revision>
  <cp:lastPrinted>2019-08-23T03:21:33Z</cp:lastPrinted>
  <dcterms:created xsi:type="dcterms:W3CDTF">2010-11-05T16:55:14Z</dcterms:created>
  <dcterms:modified xsi:type="dcterms:W3CDTF">2020-08-31T02:02:56Z</dcterms:modified>
</cp:coreProperties>
</file>