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83"/>
  </p:notesMasterIdLst>
  <p:handoutMasterIdLst>
    <p:handoutMasterId r:id="rId84"/>
  </p:handoutMasterIdLst>
  <p:sldIdLst>
    <p:sldId id="467" r:id="rId2"/>
    <p:sldId id="626" r:id="rId3"/>
    <p:sldId id="750" r:id="rId4"/>
    <p:sldId id="753" r:id="rId5"/>
    <p:sldId id="754" r:id="rId6"/>
    <p:sldId id="755" r:id="rId7"/>
    <p:sldId id="756" r:id="rId8"/>
    <p:sldId id="757" r:id="rId9"/>
    <p:sldId id="752" r:id="rId10"/>
    <p:sldId id="758" r:id="rId11"/>
    <p:sldId id="759" r:id="rId12"/>
    <p:sldId id="765" r:id="rId13"/>
    <p:sldId id="766" r:id="rId14"/>
    <p:sldId id="767" r:id="rId15"/>
    <p:sldId id="761" r:id="rId16"/>
    <p:sldId id="763" r:id="rId17"/>
    <p:sldId id="764" r:id="rId18"/>
    <p:sldId id="768" r:id="rId19"/>
    <p:sldId id="769" r:id="rId20"/>
    <p:sldId id="770" r:id="rId21"/>
    <p:sldId id="771" r:id="rId22"/>
    <p:sldId id="772" r:id="rId23"/>
    <p:sldId id="776" r:id="rId24"/>
    <p:sldId id="777" r:id="rId25"/>
    <p:sldId id="778" r:id="rId26"/>
    <p:sldId id="780" r:id="rId27"/>
    <p:sldId id="779" r:id="rId28"/>
    <p:sldId id="781" r:id="rId29"/>
    <p:sldId id="782" r:id="rId30"/>
    <p:sldId id="783" r:id="rId31"/>
    <p:sldId id="784" r:id="rId32"/>
    <p:sldId id="773" r:id="rId33"/>
    <p:sldId id="774" r:id="rId34"/>
    <p:sldId id="775" r:id="rId35"/>
    <p:sldId id="786" r:id="rId36"/>
    <p:sldId id="787" r:id="rId37"/>
    <p:sldId id="789" r:id="rId38"/>
    <p:sldId id="788" r:id="rId39"/>
    <p:sldId id="790" r:id="rId40"/>
    <p:sldId id="791" r:id="rId41"/>
    <p:sldId id="792" r:id="rId42"/>
    <p:sldId id="793" r:id="rId43"/>
    <p:sldId id="794" r:id="rId44"/>
    <p:sldId id="795" r:id="rId45"/>
    <p:sldId id="796" r:id="rId46"/>
    <p:sldId id="797" r:id="rId47"/>
    <p:sldId id="798" r:id="rId48"/>
    <p:sldId id="799" r:id="rId49"/>
    <p:sldId id="800" r:id="rId50"/>
    <p:sldId id="801" r:id="rId51"/>
    <p:sldId id="802" r:id="rId52"/>
    <p:sldId id="806" r:id="rId53"/>
    <p:sldId id="808" r:id="rId54"/>
    <p:sldId id="805" r:id="rId55"/>
    <p:sldId id="810" r:id="rId56"/>
    <p:sldId id="804" r:id="rId57"/>
    <p:sldId id="811" r:id="rId58"/>
    <p:sldId id="812" r:id="rId59"/>
    <p:sldId id="813" r:id="rId60"/>
    <p:sldId id="814" r:id="rId61"/>
    <p:sldId id="815" r:id="rId62"/>
    <p:sldId id="816" r:id="rId63"/>
    <p:sldId id="817" r:id="rId64"/>
    <p:sldId id="818" r:id="rId65"/>
    <p:sldId id="819" r:id="rId66"/>
    <p:sldId id="820" r:id="rId67"/>
    <p:sldId id="821" r:id="rId68"/>
    <p:sldId id="822" r:id="rId69"/>
    <p:sldId id="823" r:id="rId70"/>
    <p:sldId id="824" r:id="rId71"/>
    <p:sldId id="825" r:id="rId72"/>
    <p:sldId id="826" r:id="rId73"/>
    <p:sldId id="827" r:id="rId74"/>
    <p:sldId id="828" r:id="rId75"/>
    <p:sldId id="837" r:id="rId76"/>
    <p:sldId id="829" r:id="rId77"/>
    <p:sldId id="831" r:id="rId78"/>
    <p:sldId id="832" r:id="rId79"/>
    <p:sldId id="834" r:id="rId80"/>
    <p:sldId id="835" r:id="rId81"/>
    <p:sldId id="836" r:id="rId82"/>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616B2"/>
    <a:srgbClr val="B000B0"/>
    <a:srgbClr val="080A4C"/>
    <a:srgbClr val="06084E"/>
    <a:srgbClr val="0F074D"/>
    <a:srgbClr val="0709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46" autoAdjust="0"/>
    <p:restoredTop sz="92830" autoAdjust="0"/>
  </p:normalViewPr>
  <p:slideViewPr>
    <p:cSldViewPr snapToObjects="1">
      <p:cViewPr varScale="1">
        <p:scale>
          <a:sx n="79" d="100"/>
          <a:sy n="79" d="100"/>
        </p:scale>
        <p:origin x="1445" y="7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169920" cy="480060"/>
          </a:xfrm>
          <a:prstGeom prst="rect">
            <a:avLst/>
          </a:prstGeom>
        </p:spPr>
        <p:txBody>
          <a:bodyPr vert="horz" lIns="96653" tIns="48327" rIns="96653" bIns="48327"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53" tIns="48327" rIns="96653" bIns="48327" rtlCol="0"/>
          <a:lstStyle>
            <a:lvl1pPr algn="r">
              <a:defRPr sz="1300"/>
            </a:lvl1pPr>
          </a:lstStyle>
          <a:p>
            <a:fld id="{A27D5C4E-375C-0D45-BAC9-2C7D27476EBB}" type="datetimeFigureOut">
              <a:rPr lang="en-US" smtClean="0"/>
              <a:pPr/>
              <a:t>11/23/2020</a:t>
            </a:fld>
            <a:endParaRPr lang="en-US"/>
          </a:p>
        </p:txBody>
      </p:sp>
      <p:sp>
        <p:nvSpPr>
          <p:cNvPr id="4" name="Footer Placeholder 3"/>
          <p:cNvSpPr>
            <a:spLocks noGrp="1"/>
          </p:cNvSpPr>
          <p:nvPr>
            <p:ph type="ftr" sz="quarter" idx="2"/>
          </p:nvPr>
        </p:nvSpPr>
        <p:spPr>
          <a:xfrm>
            <a:off x="2" y="9119474"/>
            <a:ext cx="3169920" cy="480060"/>
          </a:xfrm>
          <a:prstGeom prst="rect">
            <a:avLst/>
          </a:prstGeom>
        </p:spPr>
        <p:txBody>
          <a:bodyPr vert="horz" lIns="96653" tIns="48327" rIns="96653" bIns="48327"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53" tIns="48327" rIns="96653" bIns="48327" rtlCol="0" anchor="b"/>
          <a:lstStyle>
            <a:lvl1pPr algn="r">
              <a:defRPr sz="13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169920" cy="480060"/>
          </a:xfrm>
          <a:prstGeom prst="rect">
            <a:avLst/>
          </a:prstGeom>
        </p:spPr>
        <p:txBody>
          <a:bodyPr vert="horz" lIns="96653" tIns="48327" rIns="96653" bIns="48327"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53" tIns="48327" rIns="96653" bIns="48327" rtlCol="0"/>
          <a:lstStyle>
            <a:lvl1pPr algn="r">
              <a:defRPr sz="1300"/>
            </a:lvl1pPr>
          </a:lstStyle>
          <a:p>
            <a:fld id="{EA472CC8-96E2-DA4F-AF59-3658B4DBAA3C}" type="datetimeFigureOut">
              <a:rPr lang="en-US" smtClean="0"/>
              <a:pPr/>
              <a:t>11/23/2020</a:t>
            </a:fld>
            <a:endParaRPr 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53" tIns="48327" rIns="96653" bIns="483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119474"/>
            <a:ext cx="3169920" cy="480060"/>
          </a:xfrm>
          <a:prstGeom prst="rect">
            <a:avLst/>
          </a:prstGeom>
        </p:spPr>
        <p:txBody>
          <a:bodyPr vert="horz" lIns="96653" tIns="48327" rIns="96653" bIns="48327"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53" tIns="48327" rIns="96653" bIns="48327" rtlCol="0" anchor="b"/>
          <a:lstStyle>
            <a:lvl1pPr algn="r">
              <a:defRPr sz="13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Book:</a:t>
            </a:r>
            <a:r>
              <a:rPr lang="en-US" baseline="0" dirty="0"/>
              <a:t> Chapter 9 of “Mining of Massive Datasets”, by Jure </a:t>
            </a:r>
            <a:r>
              <a:rPr lang="en-US" baseline="0" dirty="0" err="1"/>
              <a:t>Leskovec</a:t>
            </a:r>
            <a:r>
              <a:rPr lang="en-US" baseline="0" dirty="0"/>
              <a:t>, </a:t>
            </a:r>
            <a:r>
              <a:rPr lang="en-US" baseline="0" dirty="0" err="1"/>
              <a:t>Anand</a:t>
            </a:r>
            <a:r>
              <a:rPr lang="en-US" baseline="0" dirty="0"/>
              <a:t> </a:t>
            </a:r>
            <a:r>
              <a:rPr lang="en-US" baseline="0" dirty="0" err="1"/>
              <a:t>Rajaraman</a:t>
            </a:r>
            <a:r>
              <a:rPr lang="en-US" baseline="0" dirty="0"/>
              <a:t> and Jeff Ullman. </a:t>
            </a:r>
          </a:p>
          <a:p>
            <a:r>
              <a:rPr lang="en-US" baseline="0" dirty="0"/>
              <a:t>[2] Book: “Recommender Systems”, by </a:t>
            </a:r>
            <a:r>
              <a:rPr lang="en-US" baseline="0" dirty="0" err="1"/>
              <a:t>Charu</a:t>
            </a:r>
            <a:r>
              <a:rPr lang="en-US" baseline="0" dirty="0"/>
              <a:t> C. Aggarwal.</a:t>
            </a:r>
            <a:endParaRPr lang="en-US" dirty="0"/>
          </a:p>
          <a:p>
            <a:r>
              <a:rPr lang="en-US" dirty="0"/>
              <a:t>[3] Open-Source Tools for Recommender Systems, http://lenskit.org/, paper: https://arxiv.org/pdf/1809.03125.pdf</a:t>
            </a:r>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3281842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11</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78070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38142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5805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23311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61034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49609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17</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695939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569690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19</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7603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3106829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20</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0467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21</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52036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22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12598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23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38114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24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916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25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428572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26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94133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27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657634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28</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225165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29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0458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3276882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30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623686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31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051649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32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18778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593352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34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79556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35</a:t>
            </a:fld>
            <a:endParaRPr lang="en-US"/>
          </a:p>
        </p:txBody>
      </p:sp>
    </p:spTree>
    <p:extLst>
      <p:ext uri="{BB962C8B-B14F-4D97-AF65-F5344CB8AC3E}">
        <p14:creationId xmlns:p14="http://schemas.microsoft.com/office/powerpoint/2010/main" val="326890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36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a:t>Ref [1]</a:t>
            </a:r>
          </a:p>
        </p:txBody>
      </p:sp>
    </p:spTree>
    <p:extLst>
      <p:ext uri="{BB962C8B-B14F-4D97-AF65-F5344CB8AC3E}">
        <p14:creationId xmlns:p14="http://schemas.microsoft.com/office/powerpoint/2010/main" val="1967181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37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463070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38</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052883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39</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99116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3789120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40</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891027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41</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50264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42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430082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43</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491127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44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830966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45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232255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46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414819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[1]</a:t>
            </a:r>
          </a:p>
          <a:p>
            <a:r>
              <a:rPr lang="en-US" dirty="0"/>
              <a:t>CF =&gt; </a:t>
            </a:r>
            <a:r>
              <a:rPr lang="en-US"/>
              <a:t>Collaborative Filtering</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47</a:t>
            </a:fld>
            <a:endParaRPr lang="en-US"/>
          </a:p>
        </p:txBody>
      </p:sp>
    </p:spTree>
    <p:extLst>
      <p:ext uri="{BB962C8B-B14F-4D97-AF65-F5344CB8AC3E}">
        <p14:creationId xmlns:p14="http://schemas.microsoft.com/office/powerpoint/2010/main" val="12575044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8048">
              <a:defRPr/>
            </a:pPr>
            <a:r>
              <a:rPr lang="en-US" dirty="0"/>
              <a:t>Ref [1]</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48</a:t>
            </a:fld>
            <a:endParaRPr lang="en-US"/>
          </a:p>
        </p:txBody>
      </p:sp>
    </p:spTree>
    <p:extLst>
      <p:ext uri="{BB962C8B-B14F-4D97-AF65-F5344CB8AC3E}">
        <p14:creationId xmlns:p14="http://schemas.microsoft.com/office/powerpoint/2010/main" val="22241927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8048">
              <a:defRPr/>
            </a:pPr>
            <a:r>
              <a:rPr lang="en-US" dirty="0"/>
              <a:t>Ref [1]</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49</a:t>
            </a:fld>
            <a:endParaRPr lang="en-US"/>
          </a:p>
        </p:txBody>
      </p:sp>
    </p:spTree>
    <p:extLst>
      <p:ext uri="{BB962C8B-B14F-4D97-AF65-F5344CB8AC3E}">
        <p14:creationId xmlns:p14="http://schemas.microsoft.com/office/powerpoint/2010/main" val="260490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739174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8048">
              <a:defRPr/>
            </a:pPr>
            <a:r>
              <a:rPr lang="en-US" dirty="0"/>
              <a:t>Ref [1]</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50</a:t>
            </a:fld>
            <a:endParaRPr lang="en-US"/>
          </a:p>
        </p:txBody>
      </p:sp>
    </p:spTree>
    <p:extLst>
      <p:ext uri="{BB962C8B-B14F-4D97-AF65-F5344CB8AC3E}">
        <p14:creationId xmlns:p14="http://schemas.microsoft.com/office/powerpoint/2010/main" val="22863145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8048">
              <a:defRPr/>
            </a:pPr>
            <a:r>
              <a:rPr lang="en-US" dirty="0"/>
              <a:t>Ref [1]</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51</a:t>
            </a:fld>
            <a:endParaRPr lang="en-US"/>
          </a:p>
        </p:txBody>
      </p:sp>
    </p:spTree>
    <p:extLst>
      <p:ext uri="{BB962C8B-B14F-4D97-AF65-F5344CB8AC3E}">
        <p14:creationId xmlns:p14="http://schemas.microsoft.com/office/powerpoint/2010/main" val="1522196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52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dirty="0"/>
              <a:t>Ref [1]</a:t>
            </a:r>
          </a:p>
        </p:txBody>
      </p:sp>
    </p:spTree>
    <p:extLst>
      <p:ext uri="{BB962C8B-B14F-4D97-AF65-F5344CB8AC3E}">
        <p14:creationId xmlns:p14="http://schemas.microsoft.com/office/powerpoint/2010/main" val="14479380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53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2896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8048">
              <a:defRPr/>
            </a:pPr>
            <a:r>
              <a:rPr lang="en-US" dirty="0"/>
              <a:t>Ref [1]</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54</a:t>
            </a:fld>
            <a:endParaRPr lang="en-US"/>
          </a:p>
        </p:txBody>
      </p:sp>
    </p:spTree>
    <p:extLst>
      <p:ext uri="{BB962C8B-B14F-4D97-AF65-F5344CB8AC3E}">
        <p14:creationId xmlns:p14="http://schemas.microsoft.com/office/powerpoint/2010/main" val="13523395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8048">
              <a:defRPr/>
            </a:pPr>
            <a:r>
              <a:rPr lang="en-US" dirty="0"/>
              <a:t>Ref [1]</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55</a:t>
            </a:fld>
            <a:endParaRPr lang="en-US"/>
          </a:p>
        </p:txBody>
      </p:sp>
    </p:spTree>
    <p:extLst>
      <p:ext uri="{BB962C8B-B14F-4D97-AF65-F5344CB8AC3E}">
        <p14:creationId xmlns:p14="http://schemas.microsoft.com/office/powerpoint/2010/main" val="23975024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56</a:t>
            </a:fld>
            <a:endParaRPr lang="en-US"/>
          </a:p>
        </p:txBody>
      </p:sp>
    </p:spTree>
    <p:extLst>
      <p:ext uri="{BB962C8B-B14F-4D97-AF65-F5344CB8AC3E}">
        <p14:creationId xmlns:p14="http://schemas.microsoft.com/office/powerpoint/2010/main" val="26236081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57</a:t>
            </a:fld>
            <a:endParaRPr lang="en-US"/>
          </a:p>
        </p:txBody>
      </p:sp>
    </p:spTree>
    <p:extLst>
      <p:ext uri="{BB962C8B-B14F-4D97-AF65-F5344CB8AC3E}">
        <p14:creationId xmlns:p14="http://schemas.microsoft.com/office/powerpoint/2010/main" val="16454234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58</a:t>
            </a:fld>
            <a:endParaRPr lang="en-US"/>
          </a:p>
        </p:txBody>
      </p:sp>
    </p:spTree>
    <p:extLst>
      <p:ext uri="{BB962C8B-B14F-4D97-AF65-F5344CB8AC3E}">
        <p14:creationId xmlns:p14="http://schemas.microsoft.com/office/powerpoint/2010/main" val="8036255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[1]</a:t>
            </a:r>
          </a:p>
        </p:txBody>
      </p:sp>
      <p:sp>
        <p:nvSpPr>
          <p:cNvPr id="4" name="Slide Number Placeholder 3"/>
          <p:cNvSpPr>
            <a:spLocks noGrp="1"/>
          </p:cNvSpPr>
          <p:nvPr>
            <p:ph type="sldNum" sz="quarter" idx="10"/>
          </p:nvPr>
        </p:nvSpPr>
        <p:spPr/>
        <p:txBody>
          <a:bodyPr/>
          <a:lstStyle/>
          <a:p>
            <a:fld id="{717347E0-AEBB-E840-BDD8-2436C83FF7EF}" type="slidenum">
              <a:rPr lang="en-US" smtClean="0"/>
              <a:pPr/>
              <a:t>59</a:t>
            </a:fld>
            <a:endParaRPr lang="en-US"/>
          </a:p>
        </p:txBody>
      </p:sp>
    </p:spTree>
    <p:extLst>
      <p:ext uri="{BB962C8B-B14F-4D97-AF65-F5344CB8AC3E}">
        <p14:creationId xmlns:p14="http://schemas.microsoft.com/office/powerpoint/2010/main" val="34624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29621727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[1]</a:t>
            </a:r>
          </a:p>
        </p:txBody>
      </p:sp>
      <p:sp>
        <p:nvSpPr>
          <p:cNvPr id="4" name="Slide Number Placeholder 3"/>
          <p:cNvSpPr>
            <a:spLocks noGrp="1"/>
          </p:cNvSpPr>
          <p:nvPr>
            <p:ph type="sldNum" sz="quarter" idx="10"/>
          </p:nvPr>
        </p:nvSpPr>
        <p:spPr/>
        <p:txBody>
          <a:bodyPr/>
          <a:lstStyle/>
          <a:p>
            <a:fld id="{717347E0-AEBB-E840-BDD8-2436C83FF7EF}" type="slidenum">
              <a:rPr lang="en-US" smtClean="0"/>
              <a:pPr/>
              <a:t>60</a:t>
            </a:fld>
            <a:endParaRPr lang="en-US"/>
          </a:p>
        </p:txBody>
      </p:sp>
    </p:spTree>
    <p:extLst>
      <p:ext uri="{BB962C8B-B14F-4D97-AF65-F5344CB8AC3E}">
        <p14:creationId xmlns:p14="http://schemas.microsoft.com/office/powerpoint/2010/main" val="40628126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61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dirty="0"/>
              <a:t>Ref [1].</a:t>
            </a:r>
          </a:p>
          <a:p>
            <a:pPr eaLnBrk="1" hangingPunct="1"/>
            <a:endParaRPr lang="en-US" dirty="0"/>
          </a:p>
          <a:p>
            <a:pPr marL="179268" indent="-179268">
              <a:buFont typeface="Arial" panose="020B0604020202020204" pitchFamily="34" charset="0"/>
              <a:buChar char="•"/>
            </a:pPr>
            <a:r>
              <a:rPr lang="en-US" dirty="0"/>
              <a:t>The </a:t>
            </a:r>
            <a:r>
              <a:rPr lang="en-US" b="1" dirty="0"/>
              <a:t>Spearman</a:t>
            </a:r>
            <a:r>
              <a:rPr lang="en-US" dirty="0"/>
              <a:t> correlation between two variables is equal to the Pearson correlation between the rank values of those two variables; while Pearson's correlation assesses linear relationships, Spearman's correlation assesses monotonic relationships (whether linear or not).</a:t>
            </a:r>
          </a:p>
          <a:p>
            <a:pPr marL="657316" lvl="1" indent="-179268">
              <a:buFont typeface="Arial" panose="020B0604020202020204" pitchFamily="34" charset="0"/>
              <a:buChar char="•"/>
            </a:pPr>
            <a:r>
              <a:rPr lang="en-US" dirty="0"/>
              <a:t>A </a:t>
            </a:r>
            <a:r>
              <a:rPr lang="en-US" b="0" dirty="0"/>
              <a:t>Spearman</a:t>
            </a:r>
            <a:r>
              <a:rPr lang="en-US" dirty="0"/>
              <a:t> correlation of 1 results when the two variables being compared are monotonically related, even if their relationship is not linear [more,</a:t>
            </a:r>
            <a:r>
              <a:rPr lang="en-US" baseline="0" dirty="0"/>
              <a:t> see wiki</a:t>
            </a:r>
            <a:r>
              <a:rPr lang="en-US" dirty="0"/>
              <a:t>].</a:t>
            </a:r>
          </a:p>
        </p:txBody>
      </p:sp>
    </p:spTree>
    <p:extLst>
      <p:ext uri="{BB962C8B-B14F-4D97-AF65-F5344CB8AC3E}">
        <p14:creationId xmlns:p14="http://schemas.microsoft.com/office/powerpoint/2010/main" val="9257209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62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a:t>Ref [1]</a:t>
            </a:r>
          </a:p>
        </p:txBody>
      </p:sp>
    </p:spTree>
    <p:extLst>
      <p:ext uri="{BB962C8B-B14F-4D97-AF65-F5344CB8AC3E}">
        <p14:creationId xmlns:p14="http://schemas.microsoft.com/office/powerpoint/2010/main" val="33773408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63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a:t>Ref [1]</a:t>
            </a:r>
          </a:p>
        </p:txBody>
      </p:sp>
    </p:spTree>
    <p:extLst>
      <p:ext uri="{BB962C8B-B14F-4D97-AF65-F5344CB8AC3E}">
        <p14:creationId xmlns:p14="http://schemas.microsoft.com/office/powerpoint/2010/main" val="28466697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64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p:txBody>
      </p:sp>
    </p:spTree>
    <p:extLst>
      <p:ext uri="{BB962C8B-B14F-4D97-AF65-F5344CB8AC3E}">
        <p14:creationId xmlns:p14="http://schemas.microsoft.com/office/powerpoint/2010/main" val="4122824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65</a:t>
            </a:fld>
            <a:endParaRPr lang="en-US"/>
          </a:p>
        </p:txBody>
      </p:sp>
    </p:spTree>
    <p:extLst>
      <p:ext uri="{BB962C8B-B14F-4D97-AF65-F5344CB8AC3E}">
        <p14:creationId xmlns:p14="http://schemas.microsoft.com/office/powerpoint/2010/main" val="22272224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66</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p:txBody>
      </p:sp>
    </p:spTree>
    <p:extLst>
      <p:ext uri="{BB962C8B-B14F-4D97-AF65-F5344CB8AC3E}">
        <p14:creationId xmlns:p14="http://schemas.microsoft.com/office/powerpoint/2010/main" val="4443970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67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p:txBody>
      </p:sp>
    </p:spTree>
    <p:extLst>
      <p:ext uri="{BB962C8B-B14F-4D97-AF65-F5344CB8AC3E}">
        <p14:creationId xmlns:p14="http://schemas.microsoft.com/office/powerpoint/2010/main" val="18411984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68</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p:txBody>
      </p:sp>
    </p:spTree>
    <p:extLst>
      <p:ext uri="{BB962C8B-B14F-4D97-AF65-F5344CB8AC3E}">
        <p14:creationId xmlns:p14="http://schemas.microsoft.com/office/powerpoint/2010/main" val="27031131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69</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p:txBody>
      </p:sp>
    </p:spTree>
    <p:extLst>
      <p:ext uri="{BB962C8B-B14F-4D97-AF65-F5344CB8AC3E}">
        <p14:creationId xmlns:p14="http://schemas.microsoft.com/office/powerpoint/2010/main" val="1727082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7403272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70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a:p>
            <a:r>
              <a:rPr lang="en-US" dirty="0"/>
              <a:t>Why 23? Because for 5 x5 =25 matrix 2 items are missing.</a:t>
            </a:r>
          </a:p>
        </p:txBody>
      </p:sp>
    </p:spTree>
    <p:extLst>
      <p:ext uri="{BB962C8B-B14F-4D97-AF65-F5344CB8AC3E}">
        <p14:creationId xmlns:p14="http://schemas.microsoft.com/office/powerpoint/2010/main" val="41905829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71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p:txBody>
      </p:sp>
    </p:spTree>
    <p:extLst>
      <p:ext uri="{BB962C8B-B14F-4D97-AF65-F5344CB8AC3E}">
        <p14:creationId xmlns:p14="http://schemas.microsoft.com/office/powerpoint/2010/main" val="39316832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72</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p:txBody>
      </p:sp>
    </p:spTree>
    <p:extLst>
      <p:ext uri="{BB962C8B-B14F-4D97-AF65-F5344CB8AC3E}">
        <p14:creationId xmlns:p14="http://schemas.microsoft.com/office/powerpoint/2010/main" val="21781840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73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p:txBody>
      </p:sp>
    </p:spTree>
    <p:extLst>
      <p:ext uri="{BB962C8B-B14F-4D97-AF65-F5344CB8AC3E}">
        <p14:creationId xmlns:p14="http://schemas.microsoft.com/office/powerpoint/2010/main" val="22445613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74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a:t>Ref [1]</a:t>
            </a:r>
          </a:p>
          <a:p>
            <a:endParaRPr lang="en-US" dirty="0"/>
          </a:p>
          <a:p>
            <a:r>
              <a:rPr lang="en-US" dirty="0"/>
              <a:t>* Close to 0 because,</a:t>
            </a:r>
            <a:r>
              <a:rPr lang="en-US" baseline="0" dirty="0"/>
              <a:t> some of the ratings in the utility matrix are (is) blank.</a:t>
            </a:r>
            <a:endParaRPr lang="en-US" dirty="0"/>
          </a:p>
        </p:txBody>
      </p:sp>
    </p:spTree>
    <p:extLst>
      <p:ext uri="{BB962C8B-B14F-4D97-AF65-F5344CB8AC3E}">
        <p14:creationId xmlns:p14="http://schemas.microsoft.com/office/powerpoint/2010/main" val="34685883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75</a:t>
            </a:fld>
            <a:endParaRPr lang="en-US"/>
          </a:p>
        </p:txBody>
      </p:sp>
    </p:spTree>
    <p:extLst>
      <p:ext uri="{BB962C8B-B14F-4D97-AF65-F5344CB8AC3E}">
        <p14:creationId xmlns:p14="http://schemas.microsoft.com/office/powerpoint/2010/main" val="12900807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Ref [1].</a:t>
            </a:r>
          </a:p>
          <a:p>
            <a:endParaRPr lang="en-US" dirty="0"/>
          </a:p>
          <a:p>
            <a:r>
              <a:rPr lang="en-US" dirty="0"/>
              <a:t>(2) [Wiki, https://en.wikipedia.org/wiki/Netflix_Prize]: </a:t>
            </a:r>
          </a:p>
          <a:p>
            <a:pPr marL="239024" indent="-239024">
              <a:buAutoNum type="alphaLcParenBoth"/>
            </a:pPr>
            <a:r>
              <a:rPr lang="en-US" dirty="0"/>
              <a:t>Netflix provided a </a:t>
            </a:r>
            <a:r>
              <a:rPr lang="en-US" i="1" dirty="0"/>
              <a:t>training</a:t>
            </a:r>
            <a:r>
              <a:rPr lang="en-US" dirty="0"/>
              <a:t> data set of 100,480,507 ratings that 480,189 users gave to 17,770 movies. Each training rating is a quadruplet of the form &lt;user, movie, date of grade, grade&gt;. The user and movie fields are integer IDs, while grades are from 1 to 5 (integral) stars.</a:t>
            </a:r>
            <a:endParaRPr lang="en-US" baseline="0" dirty="0"/>
          </a:p>
          <a:p>
            <a:pPr marL="239024" indent="-239024">
              <a:buAutoNum type="alphaLcParenBoth"/>
            </a:pPr>
            <a:r>
              <a:rPr lang="en-US" dirty="0"/>
              <a:t>The </a:t>
            </a:r>
            <a:r>
              <a:rPr lang="en-US" i="1" dirty="0"/>
              <a:t>qualifying</a:t>
            </a:r>
            <a:r>
              <a:rPr lang="en-US" dirty="0"/>
              <a:t> data set contains over 2,817,131 triplets of the form &lt;user, movie, </a:t>
            </a:r>
            <a:r>
              <a:rPr lang="en-US" u="sng" dirty="0">
                <a:solidFill>
                  <a:srgbClr val="0000FF"/>
                </a:solidFill>
              </a:rPr>
              <a:t>date of grade</a:t>
            </a:r>
            <a:r>
              <a:rPr lang="en-US" dirty="0"/>
              <a:t>&gt;, with grades known only to the jury.</a:t>
            </a:r>
          </a:p>
          <a:p>
            <a:pPr marL="239024" indent="-239024">
              <a:buAutoNum type="alphaLcParenBoth"/>
            </a:pPr>
            <a:endParaRPr lang="en-US" dirty="0"/>
          </a:p>
          <a:p>
            <a:pPr marL="0" indent="0">
              <a:buNone/>
            </a:pPr>
            <a:r>
              <a:rPr lang="en-US" b="1" u="sng" dirty="0"/>
              <a:t>Note</a:t>
            </a:r>
            <a:r>
              <a:rPr lang="en-US" dirty="0"/>
              <a:t>:</a:t>
            </a:r>
          </a:p>
          <a:p>
            <a:r>
              <a:rPr lang="en-US" dirty="0"/>
              <a:t>RMSE needs to be reduced to improve. Initial RMSE is 0.9514.  </a:t>
            </a:r>
          </a:p>
          <a:p>
            <a:r>
              <a:rPr lang="en-US" dirty="0"/>
              <a:t>Target RMSE should be &lt;= (0.9514 X 90/100)  = 0.85626‬.</a:t>
            </a:r>
          </a:p>
          <a:p>
            <a:pPr marL="0" indent="0">
              <a:buNone/>
            </a:pP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76</a:t>
            </a:fld>
            <a:endParaRPr lang="en-US"/>
          </a:p>
        </p:txBody>
      </p:sp>
    </p:spTree>
    <p:extLst>
      <p:ext uri="{BB962C8B-B14F-4D97-AF65-F5344CB8AC3E}">
        <p14:creationId xmlns:p14="http://schemas.microsoft.com/office/powerpoint/2010/main" val="9944311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77</a:t>
            </a:fld>
            <a:endParaRPr lang="en-US"/>
          </a:p>
        </p:txBody>
      </p:sp>
    </p:spTree>
    <p:extLst>
      <p:ext uri="{BB962C8B-B14F-4D97-AF65-F5344CB8AC3E}">
        <p14:creationId xmlns:p14="http://schemas.microsoft.com/office/powerpoint/2010/main" val="7925941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[1] </a:t>
            </a:r>
          </a:p>
        </p:txBody>
      </p:sp>
      <p:sp>
        <p:nvSpPr>
          <p:cNvPr id="4" name="Slide Number Placeholder 3"/>
          <p:cNvSpPr>
            <a:spLocks noGrp="1"/>
          </p:cNvSpPr>
          <p:nvPr>
            <p:ph type="sldNum" sz="quarter" idx="10"/>
          </p:nvPr>
        </p:nvSpPr>
        <p:spPr/>
        <p:txBody>
          <a:bodyPr/>
          <a:lstStyle/>
          <a:p>
            <a:fld id="{717347E0-AEBB-E840-BDD8-2436C83FF7EF}" type="slidenum">
              <a:rPr lang="en-US" smtClean="0"/>
              <a:pPr/>
              <a:t>78</a:t>
            </a:fld>
            <a:endParaRPr lang="en-US"/>
          </a:p>
        </p:txBody>
      </p:sp>
    </p:spTree>
    <p:extLst>
      <p:ext uri="{BB962C8B-B14F-4D97-AF65-F5344CB8AC3E}">
        <p14:creationId xmlns:p14="http://schemas.microsoft.com/office/powerpoint/2010/main" val="14517808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[1]</a:t>
            </a:r>
          </a:p>
          <a:p>
            <a:endParaRPr lang="en-US" dirty="0"/>
          </a:p>
          <a:p>
            <a:r>
              <a:rPr lang="en-US" dirty="0"/>
              <a:t>RMSE needs to be reduced to improve. Initial RMSE is 0.9514.  </a:t>
            </a:r>
          </a:p>
          <a:p>
            <a:r>
              <a:rPr lang="en-US" dirty="0"/>
              <a:t>Target RMSE should be &lt;= (0.9514 X 90/100)  = 0.85626‬.</a:t>
            </a:r>
          </a:p>
          <a:p>
            <a:r>
              <a:rPr lang="en-US" dirty="0"/>
              <a:t> </a:t>
            </a:r>
          </a:p>
        </p:txBody>
      </p:sp>
      <p:sp>
        <p:nvSpPr>
          <p:cNvPr id="4" name="Slide Number Placeholder 3"/>
          <p:cNvSpPr>
            <a:spLocks noGrp="1"/>
          </p:cNvSpPr>
          <p:nvPr>
            <p:ph type="sldNum" sz="quarter" idx="10"/>
          </p:nvPr>
        </p:nvSpPr>
        <p:spPr/>
        <p:txBody>
          <a:bodyPr/>
          <a:lstStyle/>
          <a:p>
            <a:fld id="{717347E0-AEBB-E840-BDD8-2436C83FF7EF}" type="slidenum">
              <a:rPr lang="en-US" smtClean="0"/>
              <a:pPr/>
              <a:t>79</a:t>
            </a:fld>
            <a:endParaRPr lang="en-US"/>
          </a:p>
        </p:txBody>
      </p:sp>
    </p:spTree>
    <p:extLst>
      <p:ext uri="{BB962C8B-B14F-4D97-AF65-F5344CB8AC3E}">
        <p14:creationId xmlns:p14="http://schemas.microsoft.com/office/powerpoint/2010/main" val="2070013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089364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[1]</a:t>
            </a:r>
          </a:p>
        </p:txBody>
      </p:sp>
      <p:sp>
        <p:nvSpPr>
          <p:cNvPr id="4" name="Slide Number Placeholder 3"/>
          <p:cNvSpPr>
            <a:spLocks noGrp="1"/>
          </p:cNvSpPr>
          <p:nvPr>
            <p:ph type="sldNum" sz="quarter" idx="10"/>
          </p:nvPr>
        </p:nvSpPr>
        <p:spPr/>
        <p:txBody>
          <a:bodyPr/>
          <a:lstStyle/>
          <a:p>
            <a:fld id="{717347E0-AEBB-E840-BDD8-2436C83FF7EF}" type="slidenum">
              <a:rPr lang="en-US" smtClean="0"/>
              <a:pPr/>
              <a:t>80</a:t>
            </a:fld>
            <a:endParaRPr lang="en-US"/>
          </a:p>
        </p:txBody>
      </p:sp>
    </p:spTree>
    <p:extLst>
      <p:ext uri="{BB962C8B-B14F-4D97-AF65-F5344CB8AC3E}">
        <p14:creationId xmlns:p14="http://schemas.microsoft.com/office/powerpoint/2010/main" val="30595156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[1]</a:t>
            </a:r>
          </a:p>
        </p:txBody>
      </p:sp>
      <p:sp>
        <p:nvSpPr>
          <p:cNvPr id="4" name="Slide Number Placeholder 3"/>
          <p:cNvSpPr>
            <a:spLocks noGrp="1"/>
          </p:cNvSpPr>
          <p:nvPr>
            <p:ph type="sldNum" sz="quarter" idx="10"/>
          </p:nvPr>
        </p:nvSpPr>
        <p:spPr/>
        <p:txBody>
          <a:bodyPr/>
          <a:lstStyle/>
          <a:p>
            <a:fld id="{717347E0-AEBB-E840-BDD8-2436C83FF7EF}" type="slidenum">
              <a:rPr lang="en-US" smtClean="0"/>
              <a:pPr/>
              <a:t>81</a:t>
            </a:fld>
            <a:endParaRPr lang="en-US"/>
          </a:p>
        </p:txBody>
      </p:sp>
    </p:spTree>
    <p:extLst>
      <p:ext uri="{BB962C8B-B14F-4D97-AF65-F5344CB8AC3E}">
        <p14:creationId xmlns:p14="http://schemas.microsoft.com/office/powerpoint/2010/main" val="115539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301573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11/23/2020</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11/23/2020</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11/23/2020</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11/23/2020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ired.com/2004/10/tai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5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8.wmf"/><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wmf"/><Relationship Id="rId4" Type="http://schemas.openxmlformats.org/officeDocument/2006/relationships/oleObject" Target="../embeddings/oleObject3.bin"/><Relationship Id="rId9" Type="http://schemas.openxmlformats.org/officeDocument/2006/relationships/image" Target="../media/image20.wmf"/></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7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762" y="1447800"/>
            <a:ext cx="8839200" cy="3921480"/>
          </a:xfrm>
        </p:spPr>
        <p:txBody>
          <a:bodyPr>
            <a:normAutofit fontScale="90000"/>
          </a:bodyPr>
          <a:lstStyle/>
          <a:p>
            <a:r>
              <a:rPr lang="en-US" dirty="0"/>
              <a:t>CSCI 4/5588</a:t>
            </a:r>
            <a:br>
              <a:rPr lang="en-US" dirty="0"/>
            </a:br>
            <a:r>
              <a:rPr lang="en-US" sz="5300" dirty="0"/>
              <a:t>ML-II</a:t>
            </a:r>
            <a:br>
              <a:rPr lang="en-US" sz="5300" dirty="0"/>
            </a:br>
            <a:br>
              <a:rPr lang="en-US" sz="5300" dirty="0"/>
            </a:br>
            <a:r>
              <a:rPr lang="en-US" dirty="0">
                <a:effectLst/>
              </a:rPr>
              <a:t>Recommender Systems</a:t>
            </a:r>
            <a:br>
              <a:rPr lang="en-US" sz="4400" dirty="0"/>
            </a:br>
            <a:r>
              <a:rPr lang="en-US" dirty="0"/>
              <a:t>Chapter 07</a:t>
            </a:r>
            <a:endParaRPr lang="en-US" sz="4800" dirty="0"/>
          </a:p>
        </p:txBody>
      </p:sp>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5608821"/>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54381"/>
            <a:ext cx="8951258" cy="820271"/>
          </a:xfrm>
        </p:spPr>
        <p:txBody>
          <a:bodyPr/>
          <a:lstStyle/>
          <a:p>
            <a:r>
              <a:rPr lang="en-US" sz="3200" b="1" dirty="0"/>
              <a:t>Classification of Recommendation Systems</a:t>
            </a:r>
            <a:endParaRPr lang="en-US" sz="4000" b="1" dirty="0"/>
          </a:p>
        </p:txBody>
      </p:sp>
      <p:sp>
        <p:nvSpPr>
          <p:cNvPr id="3" name="Content Placeholder 2"/>
          <p:cNvSpPr>
            <a:spLocks noGrp="1"/>
          </p:cNvSpPr>
          <p:nvPr>
            <p:ph idx="1"/>
          </p:nvPr>
        </p:nvSpPr>
        <p:spPr>
          <a:xfrm>
            <a:off x="228599" y="1445518"/>
            <a:ext cx="8722659" cy="4539966"/>
          </a:xfrm>
        </p:spPr>
        <p:txBody>
          <a:bodyPr>
            <a:normAutofit/>
          </a:bodyPr>
          <a:lstStyle/>
          <a:p>
            <a:r>
              <a:rPr lang="en-US" b="1" i="1" dirty="0"/>
              <a:t>Content-based systems</a:t>
            </a:r>
            <a:r>
              <a:rPr lang="en-US" dirty="0"/>
              <a:t>: </a:t>
            </a:r>
          </a:p>
          <a:p>
            <a:pPr lvl="1"/>
            <a:r>
              <a:rPr lang="en-US" dirty="0"/>
              <a:t>It examines the </a:t>
            </a:r>
            <a:r>
              <a:rPr lang="en-US" u="sng" dirty="0"/>
              <a:t>properties</a:t>
            </a:r>
            <a:r>
              <a:rPr lang="en-US" dirty="0"/>
              <a:t> of the items recommended. </a:t>
            </a:r>
          </a:p>
          <a:p>
            <a:pPr lvl="1"/>
            <a:r>
              <a:rPr lang="en-US" u="sng" dirty="0"/>
              <a:t>Example</a:t>
            </a:r>
            <a:r>
              <a:rPr lang="en-US" dirty="0"/>
              <a:t>: if a Netflix user has watched many cowboy movies, then recommend a movie classified in the database as having the “cowboy” genre or style. </a:t>
            </a:r>
          </a:p>
          <a:p>
            <a:pPr lvl="1"/>
            <a:endParaRPr lang="en-US" dirty="0"/>
          </a:p>
          <a:p>
            <a:r>
              <a:rPr lang="en-US" b="1" i="1" dirty="0"/>
              <a:t>Collaborative filtering systems</a:t>
            </a:r>
            <a:r>
              <a:rPr lang="en-US" dirty="0"/>
              <a:t>: </a:t>
            </a:r>
          </a:p>
          <a:p>
            <a:pPr lvl="1"/>
            <a:r>
              <a:rPr lang="en-US" dirty="0"/>
              <a:t>It recommends items based on similarity measures between users and/or items. </a:t>
            </a:r>
          </a:p>
          <a:p>
            <a:pPr lvl="1"/>
            <a:r>
              <a:rPr lang="en-US" dirty="0"/>
              <a:t>The items recommended to a user are those preferred by similar users.</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Tree>
    <p:extLst>
      <p:ext uri="{BB962C8B-B14F-4D97-AF65-F5344CB8AC3E}">
        <p14:creationId xmlns:p14="http://schemas.microsoft.com/office/powerpoint/2010/main" val="411794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8475" y="94129"/>
            <a:ext cx="8147051" cy="820271"/>
          </a:xfrm>
        </p:spPr>
        <p:txBody>
          <a:bodyPr/>
          <a:lstStyle/>
          <a:p>
            <a:pPr eaLnBrk="1" hangingPunct="1"/>
            <a:r>
              <a:rPr lang="en-US" sz="4800" b="1" dirty="0"/>
              <a:t>Formal Model</a:t>
            </a:r>
          </a:p>
        </p:txBody>
      </p:sp>
      <p:sp>
        <p:nvSpPr>
          <p:cNvPr id="24579" name="Rectangle 3"/>
          <p:cNvSpPr>
            <a:spLocks noGrp="1" noChangeArrowheads="1"/>
          </p:cNvSpPr>
          <p:nvPr>
            <p:ph type="body" idx="1"/>
          </p:nvPr>
        </p:nvSpPr>
        <p:spPr>
          <a:xfrm>
            <a:off x="524751" y="1219200"/>
            <a:ext cx="8147051" cy="4364598"/>
          </a:xfrm>
        </p:spPr>
        <p:txBody>
          <a:bodyPr>
            <a:normAutofit/>
          </a:bodyPr>
          <a:lstStyle/>
          <a:p>
            <a:pPr eaLnBrk="1" hangingPunct="1"/>
            <a:r>
              <a:rPr lang="en-US" sz="3600" b="1" i="1" dirty="0"/>
              <a:t>X</a:t>
            </a:r>
            <a:r>
              <a:rPr lang="en-US" sz="3600" dirty="0"/>
              <a:t> = set of </a:t>
            </a:r>
            <a:r>
              <a:rPr lang="en-US" sz="3600" b="1" dirty="0">
                <a:solidFill>
                  <a:srgbClr val="0000FF"/>
                </a:solidFill>
              </a:rPr>
              <a:t>Customers</a:t>
            </a:r>
            <a:r>
              <a:rPr lang="en-US" sz="3600" b="1" dirty="0">
                <a:solidFill>
                  <a:srgbClr val="008000"/>
                </a:solidFill>
              </a:rPr>
              <a:t> </a:t>
            </a:r>
            <a:r>
              <a:rPr lang="en-US" sz="2400" dirty="0"/>
              <a:t>[1]</a:t>
            </a:r>
            <a:endParaRPr lang="en-US" sz="3600" dirty="0"/>
          </a:p>
          <a:p>
            <a:pPr eaLnBrk="1" hangingPunct="1"/>
            <a:r>
              <a:rPr lang="en-US" sz="3600" b="1" i="1" dirty="0"/>
              <a:t>S</a:t>
            </a:r>
            <a:r>
              <a:rPr lang="en-US" sz="3600" dirty="0"/>
              <a:t> = set of </a:t>
            </a:r>
            <a:r>
              <a:rPr lang="en-US" sz="3600" b="1" dirty="0">
                <a:solidFill>
                  <a:srgbClr val="0000FF"/>
                </a:solidFill>
              </a:rPr>
              <a:t>Items</a:t>
            </a:r>
          </a:p>
          <a:p>
            <a:pPr lvl="8"/>
            <a:endParaRPr lang="en-US" sz="2000" dirty="0"/>
          </a:p>
          <a:p>
            <a:pPr eaLnBrk="1" hangingPunct="1"/>
            <a:r>
              <a:rPr lang="en-US" sz="3600" b="1" dirty="0">
                <a:solidFill>
                  <a:srgbClr val="00B050"/>
                </a:solidFill>
              </a:rPr>
              <a:t>Utility function</a:t>
            </a:r>
            <a:r>
              <a:rPr lang="en-US" sz="3600" dirty="0">
                <a:solidFill>
                  <a:srgbClr val="00B050"/>
                </a:solidFill>
              </a:rPr>
              <a:t> </a:t>
            </a:r>
            <a:r>
              <a:rPr lang="en-US" sz="3600" b="1" i="1" dirty="0"/>
              <a:t>u</a:t>
            </a:r>
            <a:r>
              <a:rPr lang="en-US" sz="3600" dirty="0"/>
              <a:t>: </a:t>
            </a:r>
            <a:r>
              <a:rPr lang="en-US" sz="3600" b="1" i="1" dirty="0"/>
              <a:t>X</a:t>
            </a:r>
            <a:r>
              <a:rPr lang="en-US" sz="3600" dirty="0"/>
              <a:t> </a:t>
            </a:r>
            <a:r>
              <a:rPr lang="en-US" sz="3600" dirty="0">
                <a:latin typeface="cmsy10" pitchFamily="1" charset="0"/>
              </a:rPr>
              <a:t>× </a:t>
            </a:r>
            <a:r>
              <a:rPr lang="en-US" sz="3600" b="1" i="1" dirty="0"/>
              <a:t>S</a:t>
            </a:r>
            <a:r>
              <a:rPr lang="en-US" sz="3600" dirty="0"/>
              <a:t> </a:t>
            </a:r>
            <a:r>
              <a:rPr lang="en-US" sz="3600" dirty="0">
                <a:sym typeface="Wingdings" charset="2"/>
              </a:rPr>
              <a:t></a:t>
            </a:r>
            <a:r>
              <a:rPr lang="en-US" sz="3600" dirty="0"/>
              <a:t> </a:t>
            </a:r>
            <a:r>
              <a:rPr lang="en-US" sz="3600" b="1" i="1" dirty="0"/>
              <a:t>R</a:t>
            </a:r>
          </a:p>
          <a:p>
            <a:pPr lvl="1" eaLnBrk="1" hangingPunct="1"/>
            <a:r>
              <a:rPr lang="en-US" sz="3200" b="1" i="1" dirty="0"/>
              <a:t>R</a:t>
            </a:r>
            <a:r>
              <a:rPr lang="en-US" sz="3200" i="1" dirty="0"/>
              <a:t> </a:t>
            </a:r>
            <a:r>
              <a:rPr lang="en-US" sz="3200" dirty="0"/>
              <a:t>= set of ratings</a:t>
            </a:r>
          </a:p>
          <a:p>
            <a:pPr lvl="1" eaLnBrk="1" hangingPunct="1"/>
            <a:r>
              <a:rPr lang="en-US" sz="3200" b="1" i="1" dirty="0"/>
              <a:t>R</a:t>
            </a:r>
            <a:r>
              <a:rPr lang="en-US" sz="3200" dirty="0"/>
              <a:t> is a totally ordered set</a:t>
            </a:r>
          </a:p>
          <a:p>
            <a:pPr lvl="1" eaLnBrk="1" hangingPunct="1"/>
            <a:r>
              <a:rPr lang="en-US" sz="3200" dirty="0"/>
              <a:t>e.g., </a:t>
            </a:r>
            <a:r>
              <a:rPr lang="en-US" sz="3200" b="1" dirty="0"/>
              <a:t>0-5</a:t>
            </a:r>
            <a:r>
              <a:rPr lang="en-US" sz="3200" dirty="0"/>
              <a:t> stars, real number in </a:t>
            </a:r>
            <a:r>
              <a:rPr lang="en-US" sz="3200" b="1" dirty="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Tree>
    <p:extLst>
      <p:ext uri="{BB962C8B-B14F-4D97-AF65-F5344CB8AC3E}">
        <p14:creationId xmlns:p14="http://schemas.microsoft.com/office/powerpoint/2010/main" val="326873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72199" y="381000"/>
            <a:ext cx="8147051" cy="820271"/>
          </a:xfrm>
        </p:spPr>
        <p:txBody>
          <a:bodyPr/>
          <a:lstStyle/>
          <a:p>
            <a:pPr eaLnBrk="1" hangingPunct="1"/>
            <a:r>
              <a:rPr lang="en-US" b="1" dirty="0"/>
              <a:t>Utility Matrix</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12</a:t>
            </a:fld>
            <a:endParaRPr lang="en-US"/>
          </a:p>
        </p:txBody>
      </p:sp>
      <p:sp>
        <p:nvSpPr>
          <p:cNvPr id="4" name="Rectangle 3"/>
          <p:cNvSpPr/>
          <p:nvPr/>
        </p:nvSpPr>
        <p:spPr>
          <a:xfrm>
            <a:off x="191814" y="1834882"/>
            <a:ext cx="8453712" cy="3600986"/>
          </a:xfrm>
          <a:prstGeom prst="rect">
            <a:avLst/>
          </a:prstGeom>
        </p:spPr>
        <p:txBody>
          <a:bodyPr wrap="square">
            <a:spAutoFit/>
          </a:bodyPr>
          <a:lstStyle/>
          <a:p>
            <a:pPr marL="342900" indent="-342900" algn="just">
              <a:buFont typeface="Wingdings" panose="05000000000000000000" pitchFamily="2" charset="2"/>
              <a:buChar char="Ø"/>
            </a:pPr>
            <a:r>
              <a:rPr lang="en-US" sz="2400" dirty="0"/>
              <a:t>Users have preferences for certain items which is presented as user-item pair in a </a:t>
            </a:r>
            <a:r>
              <a:rPr lang="en-US" sz="2400" b="1" i="1" dirty="0">
                <a:solidFill>
                  <a:srgbClr val="00B050"/>
                </a:solidFill>
              </a:rPr>
              <a:t>utility matrix</a:t>
            </a:r>
            <a:r>
              <a:rPr lang="en-US" sz="2400" dirty="0"/>
              <a:t>: </a:t>
            </a:r>
          </a:p>
          <a:p>
            <a:pPr marL="800100" lvl="1" indent="-342900" algn="just">
              <a:buFont typeface="Courier New" panose="02070309020205020404" pitchFamily="49" charset="0"/>
              <a:buChar char="o"/>
            </a:pPr>
            <a:endParaRPr lang="en-US" sz="2400" dirty="0"/>
          </a:p>
          <a:p>
            <a:pPr marL="800100" lvl="1" indent="-342900" algn="just">
              <a:buFont typeface="Courier New" panose="02070309020205020404" pitchFamily="49" charset="0"/>
              <a:buChar char="o"/>
            </a:pPr>
            <a:r>
              <a:rPr lang="en-US" sz="2400" dirty="0"/>
              <a:t>each </a:t>
            </a:r>
            <a:r>
              <a:rPr lang="en-US" sz="2400" dirty="0">
                <a:solidFill>
                  <a:srgbClr val="0616B2"/>
                </a:solidFill>
              </a:rPr>
              <a:t>entry</a:t>
            </a:r>
            <a:r>
              <a:rPr lang="en-US" sz="2400" dirty="0"/>
              <a:t> represents the </a:t>
            </a:r>
            <a:r>
              <a:rPr lang="en-US" sz="2400" dirty="0">
                <a:solidFill>
                  <a:srgbClr val="0616B2"/>
                </a:solidFill>
              </a:rPr>
              <a:t>degree of preference</a:t>
            </a:r>
            <a:r>
              <a:rPr lang="en-US" sz="2400" dirty="0"/>
              <a:t> of that user for that item.</a:t>
            </a:r>
          </a:p>
          <a:p>
            <a:pPr marL="800100" lvl="1" indent="-342900" algn="just">
              <a:buFont typeface="Courier New" panose="02070309020205020404" pitchFamily="49" charset="0"/>
              <a:buChar char="o"/>
            </a:pPr>
            <a:endParaRPr lang="en-US" sz="2400" dirty="0"/>
          </a:p>
          <a:p>
            <a:pPr marL="800100" lvl="1" indent="-342900" algn="just">
              <a:buFont typeface="Courier New" panose="02070309020205020404" pitchFamily="49" charset="0"/>
              <a:buChar char="o"/>
            </a:pPr>
            <a:r>
              <a:rPr lang="en-US" sz="2400" dirty="0"/>
              <a:t>Example: integers 1-5 can represent the number of stars that the user gave as a rating for the item.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2585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98475" y="34159"/>
            <a:ext cx="8147051" cy="820271"/>
          </a:xfrm>
        </p:spPr>
        <p:txBody>
          <a:bodyPr/>
          <a:lstStyle/>
          <a:p>
            <a:pPr eaLnBrk="1" hangingPunct="1"/>
            <a:r>
              <a:rPr lang="en-US" b="1" dirty="0"/>
              <a:t>… Utility Matrix</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13</a:t>
            </a:fld>
            <a:endParaRPr lang="en-US"/>
          </a:p>
        </p:txBody>
      </p:sp>
      <p:sp>
        <p:nvSpPr>
          <p:cNvPr id="4" name="Rectangle 3"/>
          <p:cNvSpPr/>
          <p:nvPr/>
        </p:nvSpPr>
        <p:spPr>
          <a:xfrm>
            <a:off x="320566" y="3766820"/>
            <a:ext cx="8386325" cy="2954655"/>
          </a:xfrm>
          <a:prstGeom prst="rect">
            <a:avLst/>
          </a:prstGeom>
        </p:spPr>
        <p:txBody>
          <a:bodyPr wrap="square">
            <a:spAutoFit/>
          </a:bodyPr>
          <a:lstStyle/>
          <a:p>
            <a:pPr marL="342900" indent="-342900" algn="just">
              <a:buFont typeface="Wingdings" panose="05000000000000000000" pitchFamily="2" charset="2"/>
              <a:buChar char="Ø"/>
            </a:pPr>
            <a:r>
              <a:rPr lang="en-US" sz="2400" dirty="0"/>
              <a:t>Here, in the 1-5 scale, 5 is the highest rating. </a:t>
            </a:r>
          </a:p>
          <a:p>
            <a:pPr marL="342900" indent="-342900" algn="just">
              <a:buFont typeface="Wingdings" panose="05000000000000000000" pitchFamily="2" charset="2"/>
              <a:buChar char="Ø"/>
            </a:pPr>
            <a:r>
              <a:rPr lang="en-US" sz="2400" dirty="0">
                <a:solidFill>
                  <a:srgbClr val="002060"/>
                </a:solidFill>
              </a:rPr>
              <a:t>Blanks</a:t>
            </a:r>
            <a:r>
              <a:rPr lang="en-US" sz="2400" dirty="0"/>
              <a:t> represent the situation where the user has not rated the movie. </a:t>
            </a:r>
          </a:p>
          <a:p>
            <a:pPr marL="342900" indent="-342900" algn="just">
              <a:buFont typeface="Wingdings" panose="05000000000000000000" pitchFamily="2" charset="2"/>
              <a:buChar char="Ø"/>
            </a:pPr>
            <a:r>
              <a:rPr lang="en-US" sz="2400" dirty="0"/>
              <a:t>The movie names are HP1, HP2, and HP3 for </a:t>
            </a:r>
            <a:r>
              <a:rPr lang="en-US" sz="2400" dirty="0">
                <a:solidFill>
                  <a:srgbClr val="002060"/>
                </a:solidFill>
              </a:rPr>
              <a:t>Harry Potter</a:t>
            </a:r>
            <a:r>
              <a:rPr lang="en-US" sz="2400" dirty="0"/>
              <a:t> I, II, and III, TW for </a:t>
            </a:r>
            <a:r>
              <a:rPr lang="en-US" sz="2400" dirty="0">
                <a:solidFill>
                  <a:srgbClr val="002060"/>
                </a:solidFill>
              </a:rPr>
              <a:t>Twilight</a:t>
            </a:r>
            <a:r>
              <a:rPr lang="en-US" sz="2400" dirty="0"/>
              <a:t>, and SW1, SW2, and SW3 for </a:t>
            </a:r>
            <a:r>
              <a:rPr lang="en-US" sz="2400" dirty="0">
                <a:solidFill>
                  <a:srgbClr val="002060"/>
                </a:solidFill>
              </a:rPr>
              <a:t>Star Wars </a:t>
            </a:r>
            <a:r>
              <a:rPr lang="en-US" sz="2400" dirty="0"/>
              <a:t>episodes 1, 2, and 3. </a:t>
            </a:r>
          </a:p>
          <a:p>
            <a:pPr marL="342900" indent="-342900" algn="just">
              <a:buFont typeface="Wingdings" panose="05000000000000000000" pitchFamily="2" charset="2"/>
              <a:buChar char="Ø"/>
            </a:pPr>
            <a:r>
              <a:rPr lang="en-US" sz="2400" dirty="0"/>
              <a:t>The users are represented by capital letters A through D. </a:t>
            </a:r>
          </a:p>
          <a:p>
            <a:pPr marL="342900" indent="-342900" algn="just">
              <a:buFont typeface="Wingdings" panose="05000000000000000000" pitchFamily="2" charset="2"/>
              <a:buChar char="Ø"/>
            </a:pPr>
            <a:endParaRPr lang="en-US" dirty="0"/>
          </a:p>
        </p:txBody>
      </p:sp>
      <p:pic>
        <p:nvPicPr>
          <p:cNvPr id="2" name="Picture 1"/>
          <p:cNvPicPr>
            <a:picLocks noChangeAspect="1"/>
          </p:cNvPicPr>
          <p:nvPr/>
        </p:nvPicPr>
        <p:blipFill>
          <a:blip r:embed="rId3"/>
          <a:stretch>
            <a:fillRect/>
          </a:stretch>
        </p:blipFill>
        <p:spPr>
          <a:xfrm>
            <a:off x="1381857" y="1139248"/>
            <a:ext cx="6484209" cy="1669261"/>
          </a:xfrm>
          <a:prstGeom prst="rect">
            <a:avLst/>
          </a:prstGeom>
        </p:spPr>
      </p:pic>
      <p:sp>
        <p:nvSpPr>
          <p:cNvPr id="3" name="Rectangle 2"/>
          <p:cNvSpPr/>
          <p:nvPr/>
        </p:nvSpPr>
        <p:spPr>
          <a:xfrm>
            <a:off x="186431" y="2949202"/>
            <a:ext cx="8875059" cy="430887"/>
          </a:xfrm>
          <a:prstGeom prst="rect">
            <a:avLst/>
          </a:prstGeom>
        </p:spPr>
        <p:txBody>
          <a:bodyPr wrap="square">
            <a:spAutoFit/>
          </a:bodyPr>
          <a:lstStyle/>
          <a:p>
            <a:r>
              <a:rPr lang="en-US" sz="2200" b="1" dirty="0"/>
              <a:t>Fig:</a:t>
            </a:r>
            <a:r>
              <a:rPr lang="en-US" sz="2200" dirty="0"/>
              <a:t> A utility matrix representing ratings of movies on a 1–5 scale. </a:t>
            </a:r>
          </a:p>
        </p:txBody>
      </p:sp>
      <p:sp>
        <p:nvSpPr>
          <p:cNvPr id="5" name="TextBox 4"/>
          <p:cNvSpPr txBox="1"/>
          <p:nvPr/>
        </p:nvSpPr>
        <p:spPr>
          <a:xfrm>
            <a:off x="120869" y="1094098"/>
            <a:ext cx="12192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Example</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73857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98475" y="34159"/>
            <a:ext cx="8147051" cy="820271"/>
          </a:xfrm>
        </p:spPr>
        <p:txBody>
          <a:bodyPr/>
          <a:lstStyle/>
          <a:p>
            <a:pPr eaLnBrk="1" hangingPunct="1"/>
            <a:r>
              <a:rPr lang="en-US" b="1" dirty="0"/>
              <a:t>… Utility Matrix</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14</a:t>
            </a:fld>
            <a:endParaRPr lang="en-US"/>
          </a:p>
        </p:txBody>
      </p:sp>
      <p:sp>
        <p:nvSpPr>
          <p:cNvPr id="4" name="Rectangle 3"/>
          <p:cNvSpPr/>
          <p:nvPr/>
        </p:nvSpPr>
        <p:spPr>
          <a:xfrm>
            <a:off x="283780" y="900588"/>
            <a:ext cx="8667479" cy="5647700"/>
          </a:xfrm>
          <a:prstGeom prst="rect">
            <a:avLst/>
          </a:prstGeom>
        </p:spPr>
        <p:txBody>
          <a:bodyPr wrap="square">
            <a:spAutoFit/>
          </a:bodyPr>
          <a:lstStyle/>
          <a:p>
            <a:pPr marL="342900" indent="-342900" algn="just">
              <a:buFont typeface="Wingdings" panose="05000000000000000000" pitchFamily="2" charset="2"/>
              <a:buChar char="Ø"/>
            </a:pPr>
            <a:r>
              <a:rPr lang="en-US" sz="2400" dirty="0"/>
              <a:t>The goal of the recommender system is to predict the blanks in the utility matrix.  </a:t>
            </a:r>
          </a:p>
          <a:p>
            <a:pPr marL="342900" indent="-342900" algn="just">
              <a:buFont typeface="Wingdings" panose="05000000000000000000" pitchFamily="2" charset="2"/>
              <a:buChar char="Ø"/>
            </a:pPr>
            <a:endParaRPr lang="en-US" sz="1100" dirty="0"/>
          </a:p>
          <a:p>
            <a:pPr marL="342900" indent="-342900" algn="just">
              <a:buFont typeface="Wingdings" panose="05000000000000000000" pitchFamily="2" charset="2"/>
              <a:buChar char="Ø"/>
            </a:pPr>
            <a:r>
              <a:rPr lang="en-US" sz="2400" dirty="0"/>
              <a:t>Example: would user A like SW2?</a:t>
            </a:r>
          </a:p>
          <a:p>
            <a:pPr marL="800100" lvl="1" indent="-342900" algn="just">
              <a:buFont typeface="Wingdings" panose="05000000000000000000" pitchFamily="2" charset="2"/>
              <a:buChar char="Ø"/>
            </a:pPr>
            <a:endParaRPr lang="en-US" sz="2000" dirty="0"/>
          </a:p>
          <a:p>
            <a:pPr marL="800100" lvl="1" indent="-342900" algn="just">
              <a:buFont typeface="Wingdings" panose="05000000000000000000" pitchFamily="2" charset="2"/>
              <a:buChar char="Ø"/>
            </a:pPr>
            <a:r>
              <a:rPr lang="en-US" sz="2000" dirty="0"/>
              <a:t>We might design our recommendation system to take into account properties of movies, such as their producer, director, stars, or even the similarity of their names. </a:t>
            </a:r>
          </a:p>
          <a:p>
            <a:pPr marL="800100" lvl="1" indent="-342900" algn="just">
              <a:buFont typeface="Wingdings" panose="05000000000000000000" pitchFamily="2" charset="2"/>
              <a:buChar char="Ø"/>
            </a:pPr>
            <a:endParaRPr lang="en-US" sz="2000" dirty="0"/>
          </a:p>
          <a:p>
            <a:pPr marL="800100" lvl="1" indent="-342900" algn="just">
              <a:buFont typeface="Wingdings" panose="05000000000000000000" pitchFamily="2" charset="2"/>
              <a:buChar char="Ø"/>
            </a:pPr>
            <a:r>
              <a:rPr lang="en-US" sz="2000" dirty="0"/>
              <a:t>If so, we might then note the similarity between SW1 and SW2, and then conclude that since A did not like SW1, A would not enjoy SW2 either. </a:t>
            </a:r>
          </a:p>
          <a:p>
            <a:pPr marL="800100" lvl="1" indent="-342900" algn="just">
              <a:buFont typeface="Wingdings" panose="05000000000000000000" pitchFamily="2" charset="2"/>
              <a:buChar char="Ø"/>
            </a:pPr>
            <a:endParaRPr lang="en-US" sz="2000" dirty="0"/>
          </a:p>
          <a:p>
            <a:pPr marL="800100" lvl="1" indent="-342900" algn="just">
              <a:buFont typeface="Wingdings" panose="05000000000000000000" pitchFamily="2" charset="2"/>
              <a:buChar char="Ø"/>
            </a:pPr>
            <a:r>
              <a:rPr lang="en-US" sz="2000" dirty="0"/>
              <a:t>Alternatively, with much more data, we might observe that the people who rated both SW1 and SW2, tended to give them similar ratings. Thus, we could conclude that A would also give SW2 a low rating, similar to A’s rating of SW1.</a:t>
            </a:r>
          </a:p>
          <a:p>
            <a:pPr marL="342900" indent="-342900" algn="just">
              <a:buFont typeface="Wingdings" panose="05000000000000000000" pitchFamily="2" charset="2"/>
              <a:buChar char="Ø"/>
            </a:pPr>
            <a:endParaRPr lang="en-US" dirty="0"/>
          </a:p>
        </p:txBody>
      </p:sp>
    </p:spTree>
    <p:extLst>
      <p:ext uri="{BB962C8B-B14F-4D97-AF65-F5344CB8AC3E}">
        <p14:creationId xmlns:p14="http://schemas.microsoft.com/office/powerpoint/2010/main" val="139484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98475" y="236947"/>
            <a:ext cx="8147051" cy="820271"/>
          </a:xfrm>
        </p:spPr>
        <p:txBody>
          <a:bodyPr/>
          <a:lstStyle/>
          <a:p>
            <a:pPr eaLnBrk="1" hangingPunct="1"/>
            <a:r>
              <a:rPr lang="en-US" dirty="0"/>
              <a:t>Key Problems</a:t>
            </a:r>
          </a:p>
        </p:txBody>
      </p:sp>
      <p:sp>
        <p:nvSpPr>
          <p:cNvPr id="24579" name="Rectangle 3"/>
          <p:cNvSpPr>
            <a:spLocks noGrp="1" noChangeArrowheads="1"/>
          </p:cNvSpPr>
          <p:nvPr>
            <p:ph type="body" idx="1"/>
          </p:nvPr>
        </p:nvSpPr>
        <p:spPr>
          <a:xfrm>
            <a:off x="324970" y="1249581"/>
            <a:ext cx="8494059" cy="4694020"/>
          </a:xfrm>
        </p:spPr>
        <p:txBody>
          <a:bodyPr>
            <a:normAutofit/>
          </a:bodyPr>
          <a:lstStyle/>
          <a:p>
            <a:pPr eaLnBrk="1" hangingPunct="1"/>
            <a:r>
              <a:rPr lang="en-US" b="1" dirty="0">
                <a:solidFill>
                  <a:srgbClr val="00B050"/>
                </a:solidFill>
              </a:rPr>
              <a:t>Initialization or,  Gathering “known” ratings for matrix </a:t>
            </a:r>
            <a:r>
              <a:rPr lang="en-US" dirty="0"/>
              <a:t>[1]</a:t>
            </a:r>
          </a:p>
          <a:p>
            <a:pPr lvl="1"/>
            <a:r>
              <a:rPr lang="en-US" dirty="0"/>
              <a:t>How to collect the data in the utility matrix</a:t>
            </a:r>
          </a:p>
          <a:p>
            <a:pPr lvl="8"/>
            <a:endParaRPr lang="en-US" dirty="0"/>
          </a:p>
          <a:p>
            <a:pPr eaLnBrk="1" hangingPunct="1"/>
            <a:r>
              <a:rPr lang="en-US" b="1" dirty="0">
                <a:solidFill>
                  <a:srgbClr val="00B050"/>
                </a:solidFill>
              </a:rPr>
              <a:t>Extrapolate unknown ratings from the known ones</a:t>
            </a:r>
          </a:p>
          <a:p>
            <a:pPr lvl="1"/>
            <a:r>
              <a:rPr lang="en-US" dirty="0"/>
              <a:t>Mainly interested in high unknown ratings</a:t>
            </a:r>
          </a:p>
          <a:p>
            <a:pPr lvl="2"/>
            <a:r>
              <a:rPr lang="en-US" dirty="0"/>
              <a:t>We are not interested in knowing what customers don’t like </a:t>
            </a:r>
            <a:br>
              <a:rPr lang="en-US" dirty="0"/>
            </a:br>
            <a:r>
              <a:rPr lang="en-US" dirty="0"/>
              <a:t>but what customers like</a:t>
            </a:r>
          </a:p>
          <a:p>
            <a:pPr lvl="8"/>
            <a:endParaRPr lang="en-US" dirty="0"/>
          </a:p>
          <a:p>
            <a:pPr eaLnBrk="1" hangingPunct="1"/>
            <a:r>
              <a:rPr lang="en-US" b="1" dirty="0">
                <a:solidFill>
                  <a:srgbClr val="00B050"/>
                </a:solidFill>
              </a:rPr>
              <a:t>Evaluating extrapolation methods</a:t>
            </a:r>
          </a:p>
          <a:p>
            <a:pPr lvl="1"/>
            <a:r>
              <a:rPr lang="en-US" dirty="0"/>
              <a:t>How to measure success/performance of recommendation methods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28502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 y="428064"/>
            <a:ext cx="9144000" cy="667871"/>
          </a:xfrm>
        </p:spPr>
        <p:txBody>
          <a:bodyPr/>
          <a:lstStyle/>
          <a:p>
            <a:pPr eaLnBrk="1" hangingPunct="1"/>
            <a:r>
              <a:rPr lang="en-US" sz="3600" b="1" dirty="0"/>
              <a:t>Initialization or, Gathering Ratings</a:t>
            </a:r>
          </a:p>
        </p:txBody>
      </p:sp>
      <p:sp>
        <p:nvSpPr>
          <p:cNvPr id="25603" name="Rectangle 3"/>
          <p:cNvSpPr>
            <a:spLocks noGrp="1" noChangeArrowheads="1"/>
          </p:cNvSpPr>
          <p:nvPr>
            <p:ph type="body" idx="1"/>
          </p:nvPr>
        </p:nvSpPr>
        <p:spPr>
          <a:xfrm>
            <a:off x="304800" y="1143000"/>
            <a:ext cx="8534400" cy="5213350"/>
          </a:xfrm>
        </p:spPr>
        <p:txBody>
          <a:bodyPr/>
          <a:lstStyle/>
          <a:p>
            <a:pPr eaLnBrk="1" hangingPunct="1"/>
            <a:r>
              <a:rPr lang="en-US" b="1" dirty="0">
                <a:solidFill>
                  <a:srgbClr val="00B050"/>
                </a:solidFill>
              </a:rPr>
              <a:t>Explicit </a:t>
            </a:r>
            <a:r>
              <a:rPr lang="en-US" sz="2000" dirty="0"/>
              <a:t>[1]</a:t>
            </a:r>
            <a:endParaRPr lang="en-US" dirty="0"/>
          </a:p>
          <a:p>
            <a:pPr lvl="1" eaLnBrk="1" hangingPunct="1"/>
            <a:r>
              <a:rPr lang="en-US" dirty="0"/>
              <a:t>Ask people to rate items: 1-5, 1-10, 0-1.</a:t>
            </a:r>
          </a:p>
          <a:p>
            <a:pPr lvl="1" eaLnBrk="1" hangingPunct="1"/>
            <a:r>
              <a:rPr lang="en-US" b="1" i="1" dirty="0"/>
              <a:t>Excellent data but insufficient</a:t>
            </a:r>
            <a:r>
              <a:rPr lang="en-US" dirty="0"/>
              <a:t>: Doesn’t scale well in practice – </a:t>
            </a:r>
          </a:p>
          <a:p>
            <a:pPr lvl="2"/>
            <a:r>
              <a:rPr lang="en-US" dirty="0"/>
              <a:t>people can’t be bothered, and they are often very reluctant to rate</a:t>
            </a:r>
          </a:p>
          <a:p>
            <a:pPr eaLnBrk="1" hangingPunct="1"/>
            <a:r>
              <a:rPr lang="en-US" b="1" dirty="0">
                <a:solidFill>
                  <a:srgbClr val="00B050"/>
                </a:solidFill>
              </a:rPr>
              <a:t>Implicit</a:t>
            </a:r>
          </a:p>
          <a:p>
            <a:pPr lvl="1" eaLnBrk="1" hangingPunct="1"/>
            <a:r>
              <a:rPr lang="en-US" dirty="0"/>
              <a:t>Learn ratings from users’ actions</a:t>
            </a:r>
          </a:p>
          <a:p>
            <a:pPr lvl="2"/>
            <a:r>
              <a:rPr lang="en-US" dirty="0"/>
              <a:t>E.g., purchase implies high rating</a:t>
            </a:r>
          </a:p>
          <a:p>
            <a:pPr lvl="1"/>
            <a:r>
              <a:rPr lang="en-US" dirty="0"/>
              <a:t>This approach scales well, as it does not rely on customer’s explicit rating.</a:t>
            </a:r>
          </a:p>
          <a:p>
            <a:pPr lvl="1" eaLnBrk="1" hangingPunct="1"/>
            <a:r>
              <a:rPr lang="en-US" dirty="0"/>
              <a:t>What about low ratings?</a:t>
            </a:r>
          </a:p>
          <a:p>
            <a:pPr lvl="2"/>
            <a:r>
              <a:rPr lang="en-US" dirty="0"/>
              <a:t>Not possible to learn low rating. ‘Not purchased’ does not imply ‘low rating’ </a:t>
            </a:r>
          </a:p>
          <a:p>
            <a:r>
              <a:rPr lang="en-US" dirty="0"/>
              <a:t>Finally, we can combine explicit and implicit approaches.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176737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14241" y="115149"/>
            <a:ext cx="8147051" cy="972671"/>
          </a:xfrm>
        </p:spPr>
        <p:txBody>
          <a:bodyPr/>
          <a:lstStyle/>
          <a:p>
            <a:pPr eaLnBrk="1" hangingPunct="1"/>
            <a:r>
              <a:rPr lang="en-US" dirty="0"/>
              <a:t>Extrapolating Utilities</a:t>
            </a:r>
          </a:p>
        </p:txBody>
      </p:sp>
      <p:sp>
        <p:nvSpPr>
          <p:cNvPr id="26627" name="Rectangle 3"/>
          <p:cNvSpPr>
            <a:spLocks noGrp="1" noChangeArrowheads="1"/>
          </p:cNvSpPr>
          <p:nvPr>
            <p:ph type="body" idx="1"/>
          </p:nvPr>
        </p:nvSpPr>
        <p:spPr>
          <a:xfrm>
            <a:off x="472199" y="1539786"/>
            <a:ext cx="8147051" cy="4364598"/>
          </a:xfrm>
        </p:spPr>
        <p:txBody>
          <a:bodyPr/>
          <a:lstStyle/>
          <a:p>
            <a:pPr eaLnBrk="1" hangingPunct="1"/>
            <a:r>
              <a:rPr lang="en-US" b="1" dirty="0"/>
              <a:t>Key problem:</a:t>
            </a:r>
            <a:r>
              <a:rPr lang="en-US" dirty="0"/>
              <a:t> Utility matrix </a:t>
            </a:r>
            <a:r>
              <a:rPr lang="en-US" b="1" i="1" dirty="0"/>
              <a:t>U</a:t>
            </a:r>
            <a:r>
              <a:rPr lang="en-US" dirty="0"/>
              <a:t> is </a:t>
            </a:r>
            <a:r>
              <a:rPr lang="en-US" b="1" dirty="0"/>
              <a:t>sparse </a:t>
            </a:r>
            <a:r>
              <a:rPr lang="en-US" sz="2000" dirty="0"/>
              <a:t>[1]</a:t>
            </a:r>
            <a:endParaRPr lang="en-US" dirty="0"/>
          </a:p>
          <a:p>
            <a:pPr lvl="1" eaLnBrk="1" hangingPunct="1"/>
            <a:r>
              <a:rPr lang="en-US" dirty="0"/>
              <a:t>Most people have not rated most items</a:t>
            </a:r>
          </a:p>
          <a:p>
            <a:pPr lvl="1" eaLnBrk="1" hangingPunct="1"/>
            <a:r>
              <a:rPr lang="en-US" b="1" dirty="0">
                <a:solidFill>
                  <a:srgbClr val="008000"/>
                </a:solidFill>
              </a:rPr>
              <a:t>Cold start: </a:t>
            </a:r>
          </a:p>
          <a:p>
            <a:pPr lvl="2"/>
            <a:r>
              <a:rPr lang="en-US" dirty="0"/>
              <a:t>New items have no ratings</a:t>
            </a:r>
          </a:p>
          <a:p>
            <a:pPr lvl="2"/>
            <a:r>
              <a:rPr lang="en-US" dirty="0"/>
              <a:t>New users have no history</a:t>
            </a:r>
          </a:p>
          <a:p>
            <a:pPr lvl="8"/>
            <a:endParaRPr lang="en-US" dirty="0"/>
          </a:p>
          <a:p>
            <a:pPr eaLnBrk="1" hangingPunct="1"/>
            <a:r>
              <a:rPr lang="en-US" b="1" dirty="0"/>
              <a:t>Three approaches to recommender systems:</a:t>
            </a:r>
          </a:p>
          <a:p>
            <a:pPr lvl="1" eaLnBrk="1" hangingPunct="1"/>
            <a:r>
              <a:rPr lang="en-US" b="1" dirty="0"/>
              <a:t>1)</a:t>
            </a:r>
            <a:r>
              <a:rPr lang="en-US" dirty="0"/>
              <a:t> Content-based</a:t>
            </a:r>
          </a:p>
          <a:p>
            <a:pPr lvl="1" eaLnBrk="1" hangingPunct="1"/>
            <a:r>
              <a:rPr lang="en-US" b="1" dirty="0"/>
              <a:t>2)</a:t>
            </a:r>
            <a:r>
              <a:rPr lang="en-US" dirty="0"/>
              <a:t> Collaborative filtering </a:t>
            </a:r>
          </a:p>
          <a:p>
            <a:pPr lvl="1" eaLnBrk="1" hangingPunct="1"/>
            <a:r>
              <a:rPr lang="en-US" b="1" dirty="0"/>
              <a:t>3)</a:t>
            </a:r>
            <a:r>
              <a:rPr lang="en-US" dirty="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45039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duotone>
              <a:schemeClr val="accent1">
                <a:shade val="70000"/>
                <a:satMod val="120000"/>
              </a:schemeClr>
              <a:schemeClr val="accent1">
                <a:tint val="30000"/>
                <a:satMod val="120000"/>
              </a:schemeClr>
            </a:duotone>
          </a:blip>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5105400"/>
            <a:ext cx="8147304" cy="1344168"/>
          </a:xfrm>
        </p:spPr>
        <p:txBody>
          <a:bodyPr>
            <a:normAutofit fontScale="90000"/>
          </a:bodyPr>
          <a:lstStyle/>
          <a:p>
            <a:r>
              <a:rPr lang="en-US" dirty="0"/>
              <a:t>Content-based </a:t>
            </a:r>
            <a:br>
              <a:rPr lang="en-US" dirty="0"/>
            </a:br>
            <a:r>
              <a:rPr lang="en-US" dirty="0"/>
              <a:t>Recommender Systems</a:t>
            </a:r>
          </a:p>
        </p:txBody>
      </p:sp>
      <p:cxnSp>
        <p:nvCxnSpPr>
          <p:cNvPr id="3" name="Straight Connector 2"/>
          <p:cNvCxnSpPr/>
          <p:nvPr/>
        </p:nvCxnSpPr>
        <p:spPr>
          <a:xfrm>
            <a:off x="304800" y="4724400"/>
            <a:ext cx="8528304" cy="0"/>
          </a:xfrm>
          <a:prstGeom prst="line">
            <a:avLst/>
          </a:prstGeom>
          <a:ln cmpd="sng">
            <a:solidFill>
              <a:srgbClr val="080A4C"/>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581400" y="3340387"/>
            <a:ext cx="2057400" cy="584775"/>
          </a:xfrm>
          <a:prstGeom prst="rect">
            <a:avLst/>
          </a:prstGeom>
          <a:noFill/>
        </p:spPr>
        <p:txBody>
          <a:bodyPr wrap="square" rtlCol="0">
            <a:spAutoFit/>
          </a:bodyPr>
          <a:lstStyle/>
          <a:p>
            <a:pPr algn="ctr"/>
            <a:r>
              <a:rPr lang="en-US" sz="3200" b="1" dirty="0">
                <a:solidFill>
                  <a:srgbClr val="0000FF"/>
                </a:solidFill>
                <a:effectLst>
                  <a:outerShdw blurRad="38100" dist="38100" dir="2700000" algn="tl">
                    <a:srgbClr val="000000">
                      <a:alpha val="43137"/>
                    </a:srgbClr>
                  </a:outerShdw>
                </a:effectLst>
              </a:rPr>
              <a:t>Next</a:t>
            </a:r>
          </a:p>
        </p:txBody>
      </p:sp>
    </p:spTree>
    <p:extLst>
      <p:ext uri="{BB962C8B-B14F-4D97-AF65-F5344CB8AC3E}">
        <p14:creationId xmlns:p14="http://schemas.microsoft.com/office/powerpoint/2010/main" val="33793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sz="4400" dirty="0"/>
              <a:t>Content-based Recommendations</a:t>
            </a:r>
          </a:p>
        </p:txBody>
      </p:sp>
      <p:sp>
        <p:nvSpPr>
          <p:cNvPr id="27651" name="Rectangle 3"/>
          <p:cNvSpPr>
            <a:spLocks noGrp="1" noChangeArrowheads="1"/>
          </p:cNvSpPr>
          <p:nvPr>
            <p:ph idx="1"/>
          </p:nvPr>
        </p:nvSpPr>
        <p:spPr>
          <a:xfrm>
            <a:off x="498475" y="1371600"/>
            <a:ext cx="8147051" cy="4364598"/>
          </a:xfrm>
        </p:spPr>
        <p:txBody>
          <a:bodyPr/>
          <a:lstStyle/>
          <a:p>
            <a:pPr eaLnBrk="1" hangingPunct="1"/>
            <a:r>
              <a:rPr lang="en-US" b="1" dirty="0">
                <a:solidFill>
                  <a:srgbClr val="00B050"/>
                </a:solidFill>
              </a:rPr>
              <a:t>Main idea </a:t>
            </a:r>
            <a:r>
              <a:rPr lang="en-US" sz="2000" dirty="0"/>
              <a:t>[1]</a:t>
            </a:r>
            <a:r>
              <a:rPr lang="en-US" b="1" dirty="0">
                <a:solidFill>
                  <a:srgbClr val="00B050"/>
                </a:solidFill>
              </a:rPr>
              <a:t>:</a:t>
            </a:r>
            <a:r>
              <a:rPr lang="en-US" dirty="0">
                <a:solidFill>
                  <a:srgbClr val="00B050"/>
                </a:solidFill>
              </a:rPr>
              <a:t> </a:t>
            </a:r>
            <a:r>
              <a:rPr lang="en-US" dirty="0"/>
              <a:t>Recommend items to customer </a:t>
            </a:r>
            <a:r>
              <a:rPr lang="en-US" b="1" i="1" dirty="0"/>
              <a:t>x</a:t>
            </a:r>
            <a:r>
              <a:rPr lang="en-US" dirty="0"/>
              <a:t> similar to previous items rated highly by </a:t>
            </a:r>
            <a:r>
              <a:rPr lang="en-US" b="1" i="1" dirty="0"/>
              <a:t>x</a:t>
            </a:r>
          </a:p>
          <a:p>
            <a:pPr marL="118872" indent="0" eaLnBrk="1" hangingPunct="1">
              <a:buNone/>
            </a:pPr>
            <a:endParaRPr lang="en-US" sz="1050" b="1" i="1" dirty="0"/>
          </a:p>
          <a:p>
            <a:pPr marL="118872" indent="0" eaLnBrk="1" hangingPunct="1">
              <a:buNone/>
            </a:pPr>
            <a:r>
              <a:rPr lang="en-US" b="1" i="1" dirty="0"/>
              <a:t>Example:</a:t>
            </a:r>
            <a:endParaRPr lang="en-US" b="1" dirty="0"/>
          </a:p>
          <a:p>
            <a:pPr eaLnBrk="1" hangingPunct="1"/>
            <a:r>
              <a:rPr lang="en-US" b="1" dirty="0">
                <a:solidFill>
                  <a:srgbClr val="0000FF"/>
                </a:solidFill>
              </a:rPr>
              <a:t>Movie recommendations</a:t>
            </a:r>
          </a:p>
          <a:p>
            <a:pPr lvl="1" eaLnBrk="1" hangingPunct="1"/>
            <a:r>
              <a:rPr lang="en-US" dirty="0"/>
              <a:t>Recommend movies with same actor(s), director, genre, …</a:t>
            </a:r>
          </a:p>
          <a:p>
            <a:pPr eaLnBrk="1" hangingPunct="1"/>
            <a:r>
              <a:rPr lang="en-US" b="1" dirty="0">
                <a:solidFill>
                  <a:srgbClr val="0000FF"/>
                </a:solidFill>
              </a:rPr>
              <a:t>Websites, blogs, news</a:t>
            </a:r>
          </a:p>
          <a:p>
            <a:pPr lvl="1" eaLnBrk="1" hangingPunct="1"/>
            <a:r>
              <a:rPr lang="en-US" dirty="0"/>
              <a:t>Recommend other sites with “similar” content</a:t>
            </a:r>
          </a:p>
          <a:p>
            <a:pPr lvl="1"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58277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602690"/>
            <a:ext cx="8147051" cy="972671"/>
          </a:xfrm>
        </p:spPr>
        <p:txBody>
          <a:bodyPr/>
          <a:lstStyle/>
          <a:p>
            <a:r>
              <a:rPr lang="en-US" dirty="0"/>
              <a:t>Presentation Overview</a:t>
            </a:r>
          </a:p>
        </p:txBody>
      </p:sp>
      <p:sp>
        <p:nvSpPr>
          <p:cNvPr id="3" name="Content Placeholder 2"/>
          <p:cNvSpPr>
            <a:spLocks noGrp="1"/>
          </p:cNvSpPr>
          <p:nvPr>
            <p:ph idx="1"/>
          </p:nvPr>
        </p:nvSpPr>
        <p:spPr>
          <a:xfrm>
            <a:off x="498475" y="1828800"/>
            <a:ext cx="8229600" cy="3048000"/>
          </a:xfrm>
        </p:spPr>
        <p:txBody>
          <a:bodyPr>
            <a:normAutofit fontScale="92500" lnSpcReduction="20000"/>
          </a:bodyPr>
          <a:lstStyle/>
          <a:p>
            <a:r>
              <a:rPr lang="en-US" sz="3200" dirty="0"/>
              <a:t>Overview of Recommender Systems </a:t>
            </a:r>
          </a:p>
          <a:p>
            <a:r>
              <a:rPr lang="en-US" sz="3200" dirty="0"/>
              <a:t>Content based Recommender Systems</a:t>
            </a:r>
          </a:p>
          <a:p>
            <a:r>
              <a:rPr lang="en-US" sz="3200" dirty="0"/>
              <a:t>Collaborative Filtering </a:t>
            </a:r>
          </a:p>
          <a:p>
            <a:r>
              <a:rPr lang="en-US" sz="3200" dirty="0"/>
              <a:t>Latent Factor based Recommender Systems</a:t>
            </a:r>
          </a:p>
          <a:p>
            <a:r>
              <a:rPr lang="en-US" sz="3200" dirty="0"/>
              <a:t>Evaluate Recommender Systems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Tree>
    <p:extLst>
      <p:ext uri="{BB962C8B-B14F-4D97-AF65-F5344CB8AC3E}">
        <p14:creationId xmlns:p14="http://schemas.microsoft.com/office/powerpoint/2010/main" val="3910977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98475" y="94130"/>
            <a:ext cx="8147051" cy="836146"/>
          </a:xfrm>
        </p:spPr>
        <p:txBody>
          <a:bodyPr/>
          <a:lstStyle/>
          <a:p>
            <a:pPr eaLnBrk="1" hangingPunct="1"/>
            <a:r>
              <a:rPr lang="en-US" dirty="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B000B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378447" cy="461665"/>
          </a:xfrm>
          <a:prstGeom prst="rect">
            <a:avLst/>
          </a:prstGeom>
          <a:noFill/>
          <a:ln w="9525">
            <a:noFill/>
            <a:miter lim="800000"/>
            <a:headEnd/>
            <a:tailEnd/>
          </a:ln>
          <a:effectLst/>
        </p:spPr>
        <p:txBody>
          <a:bodyPr wrap="square">
            <a:spAutoFit/>
          </a:bodyPr>
          <a:lstStyle/>
          <a:p>
            <a:r>
              <a:rPr lang="en-US" sz="2400" b="1" u="sng" dirty="0">
                <a:solidFill>
                  <a:srgbClr val="008000"/>
                </a:solidFill>
                <a:latin typeface="Arial" pitchFamily="34" charset="0"/>
                <a:cs typeface="Arial" pitchFamily="34" charset="0"/>
              </a:rPr>
              <a:t>Item profiles </a:t>
            </a:r>
            <a:r>
              <a:rPr lang="en-US" dirty="0">
                <a:solidFill>
                  <a:srgbClr val="008000"/>
                </a:solidFill>
                <a:latin typeface="Arial" pitchFamily="34" charset="0"/>
                <a:cs typeface="Arial" pitchFamily="34" charset="0"/>
              </a:rPr>
              <a:t>[1]</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a:solidFill>
                  <a:srgbClr val="C00000"/>
                </a:solidFill>
                <a:latin typeface="Arial" pitchFamily="34" charset="0"/>
                <a:cs typeface="Arial" pitchFamily="34" charset="0"/>
              </a:rPr>
              <a:t>Red</a:t>
            </a: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20</a:t>
            </a:fld>
            <a:endParaRPr lang="en-US"/>
          </a:p>
        </p:txBody>
      </p:sp>
      <p:sp>
        <p:nvSpPr>
          <p:cNvPr id="25" name="AutoShape 10"/>
          <p:cNvSpPr>
            <a:spLocks noChangeArrowheads="1"/>
          </p:cNvSpPr>
          <p:nvPr/>
        </p:nvSpPr>
        <p:spPr bwMode="auto">
          <a:xfrm>
            <a:off x="1409700" y="4648200"/>
            <a:ext cx="685800" cy="533400"/>
          </a:xfrm>
          <a:prstGeom prst="triangle">
            <a:avLst>
              <a:gd name="adj" fmla="val 50000"/>
            </a:avLst>
          </a:prstGeom>
          <a:solidFill>
            <a:srgbClr val="0000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26" name="Oval 6"/>
          <p:cNvSpPr>
            <a:spLocks noChangeArrowheads="1"/>
          </p:cNvSpPr>
          <p:nvPr/>
        </p:nvSpPr>
        <p:spPr bwMode="auto">
          <a:xfrm>
            <a:off x="1447800" y="5372100"/>
            <a:ext cx="533400" cy="533400"/>
          </a:xfrm>
          <a:prstGeom prst="ellipse">
            <a:avLst/>
          </a:prstGeom>
          <a:solidFill>
            <a:srgbClr val="00B0F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Tree>
    <p:extLst>
      <p:ext uri="{BB962C8B-B14F-4D97-AF65-F5344CB8AC3E}">
        <p14:creationId xmlns:p14="http://schemas.microsoft.com/office/powerpoint/2010/main" val="80267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64"/>
                                        </p:tgtEl>
                                        <p:attrNameLst>
                                          <p:attrName>style.visibility</p:attrName>
                                        </p:attrNameLst>
                                      </p:cBhvr>
                                      <p:to>
                                        <p:strVal val="visible"/>
                                      </p:to>
                                    </p:set>
                                    <p:animEffect transition="in" filter="dissolve">
                                      <p:cBhvr>
                                        <p:cTn id="47" dur="500"/>
                                        <p:tgtEl>
                                          <p:spTgt spid="31764"/>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65"/>
                                        </p:tgtEl>
                                        <p:attrNameLst>
                                          <p:attrName>style.visibility</p:attrName>
                                        </p:attrNameLst>
                                      </p:cBhvr>
                                      <p:to>
                                        <p:strVal val="visible"/>
                                      </p:to>
                                    </p:set>
                                    <p:animEffect transition="in" filter="dissolve">
                                      <p:cBhvr>
                                        <p:cTn id="50" dur="500"/>
                                        <p:tgtEl>
                                          <p:spTgt spid="3176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1766"/>
                                        </p:tgtEl>
                                        <p:attrNameLst>
                                          <p:attrName>style.visibility</p:attrName>
                                        </p:attrNameLst>
                                      </p:cBhvr>
                                      <p:to>
                                        <p:strVal val="visible"/>
                                      </p:to>
                                    </p:set>
                                    <p:animEffect transition="in" filter="dissolve">
                                      <p:cBhvr>
                                        <p:cTn id="55" dur="500"/>
                                        <p:tgtEl>
                                          <p:spTgt spid="317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1767"/>
                                        </p:tgtEl>
                                        <p:attrNameLst>
                                          <p:attrName>style.visibility</p:attrName>
                                        </p:attrNameLst>
                                      </p:cBhvr>
                                      <p:to>
                                        <p:strVal val="visible"/>
                                      </p:to>
                                    </p:set>
                                    <p:animEffect transition="in" filter="dissolve">
                                      <p:cBhvr>
                                        <p:cTn id="58" dur="500"/>
                                        <p:tgtEl>
                                          <p:spTgt spid="317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4"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98475" y="0"/>
            <a:ext cx="8147051" cy="744071"/>
          </a:xfrm>
        </p:spPr>
        <p:txBody>
          <a:bodyPr/>
          <a:lstStyle/>
          <a:p>
            <a:pPr eaLnBrk="1" hangingPunct="1"/>
            <a:r>
              <a:rPr lang="en-US" dirty="0"/>
              <a:t>Item Profiles</a:t>
            </a:r>
          </a:p>
        </p:txBody>
      </p:sp>
      <p:sp>
        <p:nvSpPr>
          <p:cNvPr id="28675" name="Rectangle 3"/>
          <p:cNvSpPr>
            <a:spLocks noGrp="1" noChangeArrowheads="1"/>
          </p:cNvSpPr>
          <p:nvPr>
            <p:ph type="body" idx="1"/>
          </p:nvPr>
        </p:nvSpPr>
        <p:spPr>
          <a:xfrm>
            <a:off x="228600" y="744071"/>
            <a:ext cx="8534401" cy="5977403"/>
          </a:xfrm>
        </p:spPr>
        <p:txBody>
          <a:bodyPr>
            <a:normAutofit lnSpcReduction="10000"/>
          </a:bodyPr>
          <a:lstStyle/>
          <a:p>
            <a:pPr eaLnBrk="1" hangingPunct="1"/>
            <a:r>
              <a:rPr lang="en-US" dirty="0">
                <a:solidFill>
                  <a:srgbClr val="0000FF"/>
                </a:solidFill>
              </a:rPr>
              <a:t>For each item, create an </a:t>
            </a:r>
            <a:r>
              <a:rPr lang="en-US" b="1" dirty="0">
                <a:solidFill>
                  <a:srgbClr val="0000FF"/>
                </a:solidFill>
              </a:rPr>
              <a:t>item profile</a:t>
            </a:r>
          </a:p>
          <a:p>
            <a:pPr eaLnBrk="1" hangingPunct="1"/>
            <a:r>
              <a:rPr lang="en-US" b="1" dirty="0">
                <a:solidFill>
                  <a:srgbClr val="008000"/>
                </a:solidFill>
              </a:rPr>
              <a:t>Profile is a set (vector) of features</a:t>
            </a:r>
          </a:p>
          <a:p>
            <a:pPr lvl="1" eaLnBrk="1" hangingPunct="1"/>
            <a:r>
              <a:rPr lang="en-US" b="1" dirty="0"/>
              <a:t>For Movies it could be:</a:t>
            </a:r>
            <a:r>
              <a:rPr lang="en-US" dirty="0"/>
              <a:t> </a:t>
            </a:r>
          </a:p>
          <a:p>
            <a:pPr lvl="2"/>
            <a:r>
              <a:rPr lang="en-US" dirty="0"/>
              <a:t>a set of actors, and/or, </a:t>
            </a:r>
          </a:p>
          <a:p>
            <a:pPr lvl="2"/>
            <a:r>
              <a:rPr lang="en-US" dirty="0"/>
              <a:t>a set of directors, and/or, </a:t>
            </a:r>
          </a:p>
          <a:p>
            <a:pPr lvl="2"/>
            <a:r>
              <a:rPr lang="en-US" dirty="0"/>
              <a:t>the year when the movie was made, and/or, </a:t>
            </a:r>
          </a:p>
          <a:p>
            <a:pPr lvl="2"/>
            <a:r>
              <a:rPr lang="en-US" dirty="0"/>
              <a:t>the genre or general type: comedies, romances … machine learning point of view, we can utilize the Internet Movie Database (IMDB) that assigns a genre or genres to every movies.</a:t>
            </a:r>
          </a:p>
          <a:p>
            <a:pPr lvl="1" eaLnBrk="1" hangingPunct="1"/>
            <a:r>
              <a:rPr lang="en-US" b="1" dirty="0"/>
              <a:t>For Text it could be:</a:t>
            </a:r>
            <a:r>
              <a:rPr lang="en-US" dirty="0"/>
              <a:t> a Set of “important” words in document.</a:t>
            </a:r>
          </a:p>
          <a:p>
            <a:pPr lvl="8"/>
            <a:endParaRPr lang="en-US" sz="500" dirty="0"/>
          </a:p>
          <a:p>
            <a:pPr eaLnBrk="1" hangingPunct="1"/>
            <a:r>
              <a:rPr lang="en-US" b="1" dirty="0">
                <a:solidFill>
                  <a:srgbClr val="00B050"/>
                </a:solidFill>
              </a:rPr>
              <a:t>How to pick important features?</a:t>
            </a:r>
          </a:p>
          <a:p>
            <a:pPr lvl="1"/>
            <a:r>
              <a:rPr lang="en-US" dirty="0"/>
              <a:t>Usual heuristic from text mining is to get higher </a:t>
            </a:r>
            <a:r>
              <a:rPr lang="en-US" b="1" dirty="0"/>
              <a:t>TF-IDF</a:t>
            </a:r>
            <a:br>
              <a:rPr lang="en-US" dirty="0"/>
            </a:br>
            <a:r>
              <a:rPr lang="en-US" dirty="0"/>
              <a:t>(Term frequency * Inverse Doc Frequency)</a:t>
            </a:r>
          </a:p>
          <a:p>
            <a:pPr lvl="2"/>
            <a:r>
              <a:rPr lang="en-US" dirty="0"/>
              <a:t>For example, in a news article, we would expect the words with the highest TF.IDF score to include the names of people discussed in the article, unusual properties of the event described, and the location of the event.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8358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4549" y="338479"/>
            <a:ext cx="8147051" cy="820271"/>
          </a:xfrm>
        </p:spPr>
        <p:txBody>
          <a:bodyPr/>
          <a:lstStyle/>
          <a:p>
            <a:pPr eaLnBrk="1" hangingPunct="1"/>
            <a:r>
              <a:rPr lang="en-US" dirty="0"/>
              <a:t>Item Profile: </a:t>
            </a:r>
            <a:r>
              <a:rPr lang="en-US" sz="3600" dirty="0"/>
              <a:t>TF-IDF</a:t>
            </a:r>
          </a:p>
        </p:txBody>
      </p:sp>
      <p:sp>
        <p:nvSpPr>
          <p:cNvPr id="40963" name="Rectangle 3"/>
          <p:cNvSpPr>
            <a:spLocks noGrp="1" noChangeArrowheads="1"/>
          </p:cNvSpPr>
          <p:nvPr>
            <p:ph type="body" idx="1"/>
          </p:nvPr>
        </p:nvSpPr>
        <p:spPr>
          <a:xfrm>
            <a:off x="381000" y="1499183"/>
            <a:ext cx="8147051" cy="4364598"/>
          </a:xfrm>
        </p:spPr>
        <p:txBody>
          <a:bodyPr>
            <a:normAutofit fontScale="77500" lnSpcReduction="20000"/>
          </a:bodyPr>
          <a:lstStyle/>
          <a:p>
            <a:pPr>
              <a:lnSpc>
                <a:spcPct val="90000"/>
              </a:lnSpc>
              <a:buNone/>
            </a:pPr>
            <a:r>
              <a:rPr lang="en-US" b="1" i="1" dirty="0" err="1"/>
              <a:t>f</a:t>
            </a:r>
            <a:r>
              <a:rPr lang="en-US" b="1" i="1" baseline="-25000" dirty="0" err="1"/>
              <a:t>ij</a:t>
            </a:r>
            <a:r>
              <a:rPr lang="en-US" dirty="0"/>
              <a:t> = frequency of term (feature) </a:t>
            </a:r>
            <a:r>
              <a:rPr lang="en-US" b="1" i="1" dirty="0" err="1"/>
              <a:t>i</a:t>
            </a:r>
            <a:r>
              <a:rPr lang="en-US" dirty="0"/>
              <a:t> in doc (item) </a:t>
            </a:r>
            <a:r>
              <a:rPr lang="en-US" b="1" i="1" dirty="0"/>
              <a:t>j </a:t>
            </a:r>
            <a:r>
              <a:rPr lang="en-US" sz="2100" dirty="0"/>
              <a:t>[1]</a:t>
            </a:r>
          </a:p>
          <a:p>
            <a:pPr eaLnBrk="1" hangingPunct="1">
              <a:lnSpc>
                <a:spcPct val="90000"/>
              </a:lnSpc>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i="1" dirty="0" err="1"/>
              <a:t>n</a:t>
            </a:r>
            <a:r>
              <a:rPr lang="en-US" b="1" i="1" baseline="-25000" dirty="0" err="1"/>
              <a:t>i</a:t>
            </a:r>
            <a:r>
              <a:rPr lang="en-US" dirty="0"/>
              <a:t> = number of docs that mention term </a:t>
            </a:r>
            <a:r>
              <a:rPr lang="en-US" b="1" i="1" dirty="0" err="1"/>
              <a:t>i</a:t>
            </a:r>
            <a:endParaRPr lang="en-US" b="1" i="1" dirty="0"/>
          </a:p>
          <a:p>
            <a:pPr eaLnBrk="1" hangingPunct="1">
              <a:lnSpc>
                <a:spcPct val="90000"/>
              </a:lnSpc>
              <a:buFont typeface="Wingdings" charset="2"/>
              <a:buNone/>
            </a:pPr>
            <a:r>
              <a:rPr lang="en-US" b="1" i="1" dirty="0"/>
              <a:t>N</a:t>
            </a:r>
            <a:r>
              <a:rPr lang="en-US" dirty="0"/>
              <a:t> = total number of docs</a:t>
            </a:r>
          </a:p>
          <a:p>
            <a:pPr eaLnBrk="1" hangingPunct="1">
              <a:lnSpc>
                <a:spcPct val="90000"/>
              </a:lnSpc>
              <a:buFont typeface="Wingdings" charset="2"/>
              <a:buNone/>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dirty="0"/>
              <a:t>TF-IDF score:</a:t>
            </a:r>
            <a:r>
              <a:rPr lang="en-US" dirty="0"/>
              <a:t>  </a:t>
            </a:r>
            <a:r>
              <a:rPr lang="en-US" b="1" i="1" dirty="0" err="1"/>
              <a:t>w</a:t>
            </a:r>
            <a:r>
              <a:rPr lang="en-US" b="1" i="1" baseline="-25000" dirty="0" err="1"/>
              <a:t>ij</a:t>
            </a:r>
            <a:r>
              <a:rPr lang="en-US" b="1" i="1" dirty="0"/>
              <a:t> = </a:t>
            </a:r>
            <a:r>
              <a:rPr lang="en-US" b="1" i="1" dirty="0" err="1"/>
              <a:t>TF</a:t>
            </a:r>
            <a:r>
              <a:rPr lang="en-US" b="1" i="1" baseline="-25000" dirty="0" err="1"/>
              <a:t>ij</a:t>
            </a:r>
            <a:r>
              <a:rPr lang="en-US" b="1" i="1" baseline="-25000" dirty="0"/>
              <a:t> </a:t>
            </a:r>
            <a:r>
              <a:rPr lang="en-US" b="1" i="1" dirty="0"/>
              <a:t> × </a:t>
            </a:r>
            <a:r>
              <a:rPr lang="en-US" b="1" i="1" dirty="0" err="1"/>
              <a:t>IDF</a:t>
            </a:r>
            <a:r>
              <a:rPr lang="en-US" b="1" i="1" baseline="-25000" dirty="0" err="1"/>
              <a:t>i</a:t>
            </a:r>
            <a:endParaRPr lang="en-US" b="1" i="1" dirty="0"/>
          </a:p>
          <a:p>
            <a:pPr eaLnBrk="1" hangingPunct="1">
              <a:lnSpc>
                <a:spcPct val="90000"/>
              </a:lnSpc>
              <a:buFont typeface="Wingdings" charset="2"/>
              <a:buNone/>
            </a:pPr>
            <a:endParaRPr lang="en-US" sz="1800" b="1" dirty="0">
              <a:solidFill>
                <a:schemeClr val="accent3"/>
              </a:solidFill>
            </a:endParaRPr>
          </a:p>
          <a:p>
            <a:pPr eaLnBrk="1" hangingPunct="1">
              <a:lnSpc>
                <a:spcPct val="90000"/>
              </a:lnSpc>
              <a:buFont typeface="Wingdings" charset="2"/>
              <a:buNone/>
            </a:pPr>
            <a:r>
              <a:rPr lang="en-US" b="1" dirty="0">
                <a:solidFill>
                  <a:srgbClr val="00B050"/>
                </a:solidFill>
              </a:rPr>
              <a:t>Doc profile </a:t>
            </a:r>
            <a:r>
              <a:rPr lang="en-US" b="1" dirty="0">
                <a:solidFill>
                  <a:srgbClr val="FF0000"/>
                </a:solidFill>
              </a:rPr>
              <a:t>=</a:t>
            </a:r>
            <a:r>
              <a:rPr lang="en-US" dirty="0">
                <a:solidFill>
                  <a:srgbClr val="FF0000"/>
                </a:solidFill>
              </a:rPr>
              <a:t> </a:t>
            </a:r>
            <a:r>
              <a:rPr lang="en-US" dirty="0"/>
              <a:t>set of words with highest </a:t>
            </a:r>
            <a:r>
              <a:rPr lang="en-US" b="1" dirty="0"/>
              <a:t>TF-IDF </a:t>
            </a:r>
            <a:r>
              <a:rPr lang="en-US" dirty="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2377432" y="1925083"/>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3585734" y="3605664"/>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22</a:t>
            </a:fld>
            <a:endParaRPr lang="en-US"/>
          </a:p>
        </p:txBody>
      </p:sp>
      <p:sp>
        <p:nvSpPr>
          <p:cNvPr id="2" name="TextBox 1"/>
          <p:cNvSpPr txBox="1"/>
          <p:nvPr/>
        </p:nvSpPr>
        <p:spPr>
          <a:xfrm>
            <a:off x="6634375" y="1926773"/>
            <a:ext cx="2297424" cy="830997"/>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Note:</a:t>
            </a:r>
            <a:r>
              <a:rPr lang="en-US" sz="1600" dirty="0">
                <a:solidFill>
                  <a:srgbClr val="008000"/>
                </a:solidFill>
                <a:latin typeface="Arial" pitchFamily="34" charset="0"/>
                <a:cs typeface="Arial" pitchFamily="34" charset="0"/>
              </a:rPr>
              <a:t> we normalize TF</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to discount for “longer”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4138959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0343" y="0"/>
            <a:ext cx="8605184" cy="744071"/>
          </a:xfrm>
        </p:spPr>
        <p:txBody>
          <a:bodyPr/>
          <a:lstStyle/>
          <a:p>
            <a:pPr eaLnBrk="1" hangingPunct="1"/>
            <a:r>
              <a:rPr lang="en-US" sz="3600" dirty="0"/>
              <a:t>Item Profile: </a:t>
            </a:r>
            <a:r>
              <a:rPr lang="en-US" sz="2400" dirty="0"/>
              <a:t>Obtaining Item Features From Tags</a:t>
            </a:r>
          </a:p>
        </p:txBody>
      </p:sp>
      <p:sp>
        <p:nvSpPr>
          <p:cNvPr id="28675" name="Rectangle 3"/>
          <p:cNvSpPr>
            <a:spLocks noGrp="1" noChangeArrowheads="1"/>
          </p:cNvSpPr>
          <p:nvPr>
            <p:ph type="body" idx="1"/>
          </p:nvPr>
        </p:nvSpPr>
        <p:spPr>
          <a:xfrm>
            <a:off x="228600" y="744071"/>
            <a:ext cx="8534401" cy="5977403"/>
          </a:xfrm>
        </p:spPr>
        <p:txBody>
          <a:bodyPr>
            <a:normAutofit/>
          </a:bodyPr>
          <a:lstStyle/>
          <a:p>
            <a:r>
              <a:rPr lang="en-US" dirty="0"/>
              <a:t>Let us consider a </a:t>
            </a:r>
            <a:r>
              <a:rPr lang="en-US" dirty="0">
                <a:solidFill>
                  <a:srgbClr val="0616B2"/>
                </a:solidFill>
              </a:rPr>
              <a:t>database of images</a:t>
            </a:r>
            <a:r>
              <a:rPr lang="en-US" dirty="0"/>
              <a:t>, as an example of a way that features have been obtained for items. </a:t>
            </a:r>
          </a:p>
          <a:p>
            <a:r>
              <a:rPr lang="en-US" dirty="0"/>
              <a:t>The </a:t>
            </a:r>
            <a:r>
              <a:rPr lang="en-US" dirty="0">
                <a:solidFill>
                  <a:srgbClr val="0616B2"/>
                </a:solidFill>
              </a:rPr>
              <a:t>problem with images</a:t>
            </a:r>
            <a:r>
              <a:rPr lang="en-US" dirty="0"/>
              <a:t> is that their data, typically an array of pixels, does not tell us anything useful about their features. </a:t>
            </a:r>
          </a:p>
          <a:p>
            <a:r>
              <a:rPr lang="en-US" dirty="0"/>
              <a:t>We can calculate simple properties of pixels, such as the </a:t>
            </a:r>
            <a:r>
              <a:rPr lang="en-US" dirty="0">
                <a:solidFill>
                  <a:srgbClr val="0616B2"/>
                </a:solidFill>
              </a:rPr>
              <a:t>average amount of red in the picture</a:t>
            </a:r>
            <a:r>
              <a:rPr lang="en-US" dirty="0"/>
              <a:t>, but few users are looking for red pictures or especially like red pictures.</a:t>
            </a:r>
          </a:p>
          <a:p>
            <a:r>
              <a:rPr lang="en-US" dirty="0">
                <a:solidFill>
                  <a:srgbClr val="C00000"/>
                </a:solidFill>
              </a:rPr>
              <a:t>There have been a number of attempts to obtain information about features of items by inviting users to tag the items by entering words or phrases that describe the item. </a:t>
            </a:r>
          </a:p>
          <a:p>
            <a:r>
              <a:rPr lang="en-US" dirty="0"/>
              <a:t>Also, different person has different perception while tagging and the distinction is not something that could be discovered by </a:t>
            </a:r>
            <a:r>
              <a:rPr lang="en-US" dirty="0">
                <a:solidFill>
                  <a:srgbClr val="0616B2"/>
                </a:solidFill>
              </a:rPr>
              <a:t>existing image-analysis programs</a:t>
            </a:r>
            <a:r>
              <a:rPr lang="en-US" dirty="0"/>
              <a: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3830771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0343" y="0"/>
            <a:ext cx="8910916" cy="744071"/>
          </a:xfrm>
        </p:spPr>
        <p:txBody>
          <a:bodyPr/>
          <a:lstStyle/>
          <a:p>
            <a:pPr eaLnBrk="1" hangingPunct="1"/>
            <a:r>
              <a:rPr lang="en-US" sz="3600" dirty="0"/>
              <a:t>… Obtaining Item Features From Tags</a:t>
            </a:r>
          </a:p>
        </p:txBody>
      </p:sp>
      <p:sp>
        <p:nvSpPr>
          <p:cNvPr id="28675" name="Rectangle 3"/>
          <p:cNvSpPr>
            <a:spLocks noGrp="1" noChangeArrowheads="1"/>
          </p:cNvSpPr>
          <p:nvPr>
            <p:ph type="body" idx="1"/>
          </p:nvPr>
        </p:nvSpPr>
        <p:spPr>
          <a:xfrm>
            <a:off x="191814" y="947764"/>
            <a:ext cx="8759445" cy="5578474"/>
          </a:xfrm>
        </p:spPr>
        <p:txBody>
          <a:bodyPr>
            <a:normAutofit fontScale="92500" lnSpcReduction="10000"/>
          </a:bodyPr>
          <a:lstStyle/>
          <a:p>
            <a:pPr algn="just"/>
            <a:r>
              <a:rPr lang="en-US" dirty="0">
                <a:solidFill>
                  <a:srgbClr val="0616B2"/>
                </a:solidFill>
              </a:rPr>
              <a:t>del.icio.us</a:t>
            </a:r>
            <a:r>
              <a:rPr lang="en-US" dirty="0"/>
              <a:t> (now part of Yahoo!) invited users to tag Web pages. </a:t>
            </a:r>
          </a:p>
          <a:p>
            <a:pPr algn="just"/>
            <a:r>
              <a:rPr lang="en-US" dirty="0"/>
              <a:t>The goal of this tagging was to make a new method of search available, where users entered a set of tags as their search query, and the system retrieved the Web pages that had been tagged that way. </a:t>
            </a:r>
          </a:p>
          <a:p>
            <a:pPr algn="just"/>
            <a:r>
              <a:rPr lang="en-US" dirty="0"/>
              <a:t>However, it is also </a:t>
            </a:r>
            <a:r>
              <a:rPr lang="en-US" dirty="0">
                <a:solidFill>
                  <a:srgbClr val="0616B2"/>
                </a:solidFill>
              </a:rPr>
              <a:t>possible to use the tags as a recommendation system</a:t>
            </a:r>
            <a:r>
              <a:rPr lang="en-US" dirty="0"/>
              <a:t>. If it is observed that a user bookmarks many pages with a certain set of tags, then we can recommend other pages with the same tags.</a:t>
            </a:r>
          </a:p>
          <a:p>
            <a:pPr algn="just"/>
            <a:r>
              <a:rPr lang="en-US" dirty="0"/>
              <a:t>The </a:t>
            </a:r>
            <a:r>
              <a:rPr lang="en-US" dirty="0">
                <a:solidFill>
                  <a:srgbClr val="0616B2"/>
                </a:solidFill>
              </a:rPr>
              <a:t>problem with tagging as an approach to feature discovery is that the process only works if users are willing to take the trouble to create the tags</a:t>
            </a:r>
            <a:r>
              <a:rPr lang="en-US" dirty="0"/>
              <a:t>, and there are enough tags that occasional erroneous ones will not bias the system too much. </a:t>
            </a:r>
          </a:p>
          <a:p>
            <a:pPr algn="just"/>
            <a:r>
              <a:rPr lang="en-US" dirty="0"/>
              <a:t>With the </a:t>
            </a:r>
            <a:r>
              <a:rPr lang="en-US" dirty="0">
                <a:solidFill>
                  <a:srgbClr val="C00000"/>
                </a:solidFill>
              </a:rPr>
              <a:t>recent trend of development of sophisticated software, in near future, tagging could be a promising approach for effective recommendation systems specially for images, movies, music etc</a:t>
            </a:r>
            <a:r>
              <a:rPr lang="en-US" dirty="0"/>
              <a:t>. </a:t>
            </a:r>
          </a:p>
          <a:p>
            <a:pPr algn="just"/>
            <a:endParaRPr lang="en-US" dirty="0"/>
          </a:p>
          <a:p>
            <a:pPr algn="just"/>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156704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0343" y="0"/>
            <a:ext cx="8910916" cy="744071"/>
          </a:xfrm>
        </p:spPr>
        <p:txBody>
          <a:bodyPr/>
          <a:lstStyle/>
          <a:p>
            <a:pPr eaLnBrk="1" hangingPunct="1"/>
            <a:r>
              <a:rPr lang="en-US" sz="3600" dirty="0"/>
              <a:t>Item Profile: </a:t>
            </a:r>
            <a:r>
              <a:rPr lang="en-US" sz="2800" dirty="0"/>
              <a:t>Representing Item Profiles</a:t>
            </a:r>
            <a:endParaRPr lang="en-US" sz="3600" dirty="0"/>
          </a:p>
        </p:txBody>
      </p:sp>
      <p:sp>
        <p:nvSpPr>
          <p:cNvPr id="28675" name="Rectangle 3"/>
          <p:cNvSpPr>
            <a:spLocks noGrp="1" noChangeArrowheads="1"/>
          </p:cNvSpPr>
          <p:nvPr>
            <p:ph type="body" idx="1"/>
          </p:nvPr>
        </p:nvSpPr>
        <p:spPr>
          <a:xfrm>
            <a:off x="191814" y="744071"/>
            <a:ext cx="8759445" cy="5782167"/>
          </a:xfrm>
        </p:spPr>
        <p:txBody>
          <a:bodyPr>
            <a:normAutofit/>
          </a:bodyPr>
          <a:lstStyle/>
          <a:p>
            <a:pPr algn="just"/>
            <a:r>
              <a:rPr lang="en-US" dirty="0"/>
              <a:t>Item profile is expected to have feature-value pairs.</a:t>
            </a:r>
          </a:p>
          <a:p>
            <a:pPr algn="just"/>
            <a:r>
              <a:rPr lang="en-US" dirty="0"/>
              <a:t>Example, for text, we can have a vector of 0’s and 1’s, where a 1 represented the occurrence of a high-TF.IDF word in the document. Since features for documents were all words, it is easy to represent profiles this way.</a:t>
            </a:r>
          </a:p>
          <a:p>
            <a:pPr algn="just"/>
            <a:r>
              <a:rPr lang="en-US" dirty="0"/>
              <a:t>For movies, if one feature is the set of </a:t>
            </a:r>
            <a:r>
              <a:rPr lang="en-US" dirty="0">
                <a:solidFill>
                  <a:srgbClr val="FF0000"/>
                </a:solidFill>
              </a:rPr>
              <a:t>actors</a:t>
            </a:r>
            <a:r>
              <a:rPr lang="en-US" dirty="0"/>
              <a:t>, then for each actor, a 1 indicates if that actor is in the movie, and 0 if not. Likewise, we can have a component for each possible </a:t>
            </a:r>
            <a:r>
              <a:rPr lang="en-US" dirty="0">
                <a:solidFill>
                  <a:srgbClr val="FF0000"/>
                </a:solidFill>
              </a:rPr>
              <a:t>director</a:t>
            </a:r>
            <a:r>
              <a:rPr lang="en-US" dirty="0"/>
              <a:t>, and each possible </a:t>
            </a:r>
            <a:r>
              <a:rPr lang="en-US" dirty="0">
                <a:solidFill>
                  <a:srgbClr val="FF0000"/>
                </a:solidFill>
              </a:rPr>
              <a:t>genre</a:t>
            </a:r>
            <a:r>
              <a:rPr lang="en-US" dirty="0"/>
              <a:t>. All these features can be represented using only 0’s and 1’s. </a:t>
            </a:r>
          </a:p>
          <a:p>
            <a:pPr algn="just"/>
            <a:r>
              <a:rPr lang="en-US" dirty="0"/>
              <a:t>Numerical features should be represented by single components of vectors representing items, for example, we might take the average rating for movies to be a feature and this average is a real number.</a:t>
            </a:r>
          </a:p>
          <a:p>
            <a:pPr algn="just"/>
            <a:endParaRPr lang="en-US" dirty="0"/>
          </a:p>
          <a:p>
            <a:pPr algn="just"/>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1094500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6078" y="246529"/>
            <a:ext cx="8910916" cy="744071"/>
          </a:xfrm>
        </p:spPr>
        <p:txBody>
          <a:bodyPr/>
          <a:lstStyle/>
          <a:p>
            <a:pPr eaLnBrk="1" hangingPunct="1"/>
            <a:r>
              <a:rPr lang="en-US" sz="3600"/>
              <a:t>… Item </a:t>
            </a:r>
            <a:r>
              <a:rPr lang="en-US" sz="3600" dirty="0"/>
              <a:t>Profile: </a:t>
            </a:r>
            <a:r>
              <a:rPr lang="en-US" sz="2800" dirty="0"/>
              <a:t>Representing Item Profiles</a:t>
            </a:r>
            <a:endParaRPr lang="en-US" sz="3600" dirty="0"/>
          </a:p>
        </p:txBody>
      </p:sp>
      <p:sp>
        <p:nvSpPr>
          <p:cNvPr id="28675" name="Rectangle 3"/>
          <p:cNvSpPr>
            <a:spLocks noGrp="1" noChangeArrowheads="1"/>
          </p:cNvSpPr>
          <p:nvPr>
            <p:ph type="body" idx="1"/>
          </p:nvPr>
        </p:nvSpPr>
        <p:spPr>
          <a:xfrm>
            <a:off x="191814" y="1143000"/>
            <a:ext cx="8759445" cy="5383238"/>
          </a:xfrm>
        </p:spPr>
        <p:txBody>
          <a:bodyPr>
            <a:normAutofit/>
          </a:bodyPr>
          <a:lstStyle/>
          <a:p>
            <a:pPr algn="just"/>
            <a:r>
              <a:rPr lang="en-US" dirty="0"/>
              <a:t>There is no harm if some components of the vectors are </a:t>
            </a:r>
            <a:r>
              <a:rPr lang="en-US" dirty="0" err="1"/>
              <a:t>boolean</a:t>
            </a:r>
            <a:r>
              <a:rPr lang="en-US" dirty="0"/>
              <a:t> and others are real-valued or integer-valued.</a:t>
            </a:r>
          </a:p>
          <a:p>
            <a:pPr algn="just"/>
            <a:r>
              <a:rPr lang="en-US" dirty="0"/>
              <a:t>The goal is to compute similarity between vectors by particularly applying </a:t>
            </a:r>
            <a:r>
              <a:rPr lang="en-US" dirty="0">
                <a:solidFill>
                  <a:srgbClr val="0000FF"/>
                </a:solidFill>
              </a:rPr>
              <a:t>cosine distance </a:t>
            </a:r>
            <a:r>
              <a:rPr lang="en-US" dirty="0"/>
              <a:t>between vectors and we should apply appropriate </a:t>
            </a:r>
            <a:r>
              <a:rPr lang="en-US" dirty="0">
                <a:solidFill>
                  <a:srgbClr val="0000FF"/>
                </a:solidFill>
              </a:rPr>
              <a:t>scaling</a:t>
            </a:r>
            <a:r>
              <a:rPr lang="en-US" dirty="0"/>
              <a:t> of the non-</a:t>
            </a:r>
            <a:r>
              <a:rPr lang="en-US" dirty="0" err="1"/>
              <a:t>boolean</a:t>
            </a:r>
            <a:r>
              <a:rPr lang="en-US" dirty="0"/>
              <a:t> components, so that they neither dominate the calculation nor are they irrelevant.</a:t>
            </a:r>
          </a:p>
          <a:p>
            <a:pPr algn="just"/>
            <a:r>
              <a:rPr lang="en-US" dirty="0">
                <a:solidFill>
                  <a:srgbClr val="C00000"/>
                </a:solidFill>
              </a:rPr>
              <a:t>Important Note</a:t>
            </a:r>
            <a:r>
              <a:rPr lang="en-US" dirty="0"/>
              <a:t> (1): While comparing for similarity, there are in principle an </a:t>
            </a:r>
            <a:r>
              <a:rPr lang="en-US" dirty="0">
                <a:solidFill>
                  <a:srgbClr val="0000FF"/>
                </a:solidFill>
              </a:rPr>
              <a:t>infinite number of additional components</a:t>
            </a:r>
            <a:r>
              <a:rPr lang="en-US" dirty="0"/>
              <a:t>, each with 0’s for both vectors, representing all the possible actors that neither movie has for example. </a:t>
            </a:r>
          </a:p>
          <a:p>
            <a:pPr algn="just"/>
            <a:r>
              <a:rPr lang="en-US" dirty="0">
                <a:solidFill>
                  <a:srgbClr val="C00000"/>
                </a:solidFill>
              </a:rPr>
              <a:t>Important</a:t>
            </a:r>
            <a:r>
              <a:rPr lang="en-US" dirty="0"/>
              <a:t> </a:t>
            </a:r>
            <a:r>
              <a:rPr lang="en-US" dirty="0">
                <a:solidFill>
                  <a:srgbClr val="C00000"/>
                </a:solidFill>
              </a:rPr>
              <a:t>Note </a:t>
            </a:r>
            <a:r>
              <a:rPr lang="en-US" dirty="0"/>
              <a:t>(2): Since cosine distance of </a:t>
            </a:r>
            <a:r>
              <a:rPr lang="en-US" dirty="0">
                <a:solidFill>
                  <a:srgbClr val="C00000"/>
                </a:solidFill>
              </a:rPr>
              <a:t>vectors is not affected by components in which both vectors have 0</a:t>
            </a:r>
            <a:r>
              <a:rPr lang="en-US" dirty="0"/>
              <a:t>, we need not worry about the effect of actors that are in neither movie.</a:t>
            </a:r>
          </a:p>
          <a:p>
            <a:pPr algn="just"/>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215318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5568" y="45573"/>
            <a:ext cx="8910916" cy="744071"/>
          </a:xfrm>
        </p:spPr>
        <p:txBody>
          <a:bodyPr/>
          <a:lstStyle/>
          <a:p>
            <a:pPr eaLnBrk="1" hangingPunct="1"/>
            <a:r>
              <a:rPr lang="en-US" sz="3600" dirty="0"/>
              <a:t>… Item Profile: </a:t>
            </a:r>
            <a:r>
              <a:rPr lang="en-US" sz="2800" dirty="0"/>
              <a:t>Representing Item Profiles</a:t>
            </a:r>
            <a:endParaRPr lang="en-US" sz="3600" dirty="0"/>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191814" y="789644"/>
                <a:ext cx="8759445" cy="5736594"/>
              </a:xfrm>
            </p:spPr>
            <p:txBody>
              <a:bodyPr>
                <a:normAutofit/>
              </a:bodyPr>
              <a:lstStyle/>
              <a:p>
                <a:pPr algn="just"/>
                <a:r>
                  <a:rPr lang="en-US" b="1" dirty="0">
                    <a:solidFill>
                      <a:srgbClr val="0000FF"/>
                    </a:solidFill>
                  </a:rPr>
                  <a:t>Example</a:t>
                </a:r>
                <a:r>
                  <a:rPr lang="en-US" dirty="0"/>
                  <a:t>: Suppose the only features of movies are the set of actors and the average rating. Consider two movies with five actors each. Two of the actors are in both movies. Also, one movie has an average rating of 3 and the other an average of 4. </a:t>
                </a:r>
              </a:p>
              <a:p>
                <a:pPr algn="just"/>
                <a:r>
                  <a:rPr lang="en-US" dirty="0"/>
                  <a:t>The vectors look something like:</a:t>
                </a:r>
              </a:p>
              <a:p>
                <a:pPr algn="just"/>
                <a:endParaRPr lang="en-US" sz="700" dirty="0"/>
              </a:p>
              <a:p>
                <a:pPr algn="just"/>
                <a:r>
                  <a:rPr lang="en-US" dirty="0"/>
                  <a:t>The last component shown represents the average rating, which has been shown having an unknown scaling factor </a:t>
                </a:r>
                <a:r>
                  <a:rPr lang="en-US" dirty="0">
                    <a:sym typeface="Symbol" panose="05050102010706020507" pitchFamily="18" charset="2"/>
                  </a:rPr>
                  <a:t></a:t>
                </a:r>
                <a:r>
                  <a:rPr lang="en-US" dirty="0"/>
                  <a:t>.</a:t>
                </a:r>
              </a:p>
              <a:p>
                <a:pPr algn="just"/>
                <a:r>
                  <a:rPr lang="en-US" dirty="0"/>
                  <a:t>The dot product is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2+12</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oMath>
                </a14:m>
                <a:r>
                  <a:rPr lang="en-US" dirty="0"/>
                  <a:t>), and the lengths of the vectors are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5+9</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e>
                    </m:rad>
                  </m:oMath>
                </a14:m>
                <a:r>
                  <a:rPr lang="en-US" dirty="0"/>
                  <a:t> and </a:t>
                </a:r>
                <a14:m>
                  <m:oMath xmlns:m="http://schemas.openxmlformats.org/officeDocument/2006/math">
                    <m:rad>
                      <m:radPr>
                        <m:degHide m:val="on"/>
                        <m:ctrlPr>
                          <a:rPr lang="en-US" i="1">
                            <a:latin typeface="Cambria Math" panose="02040503050406030204" pitchFamily="18" charset="0"/>
                          </a:rPr>
                        </m:ctrlPr>
                      </m:radPr>
                      <m:deg/>
                      <m:e>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16</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e>
                    </m:rad>
                  </m:oMath>
                </a14:m>
                <a:r>
                  <a:rPr lang="en-US" dirty="0"/>
                  <a:t>.</a:t>
                </a:r>
              </a:p>
              <a:p>
                <a:pPr algn="just"/>
                <a:r>
                  <a:rPr lang="en-US" dirty="0"/>
                  <a:t>Thus, the cosine of the angle between the vectors is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2+12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5+9</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e>
                        </m:rad>
                        <m:rad>
                          <m:radPr>
                            <m:degHide m:val="on"/>
                            <m:ctrlPr>
                              <a:rPr lang="en-US" i="1">
                                <a:latin typeface="Cambria Math" panose="02040503050406030204" pitchFamily="18" charset="0"/>
                              </a:rPr>
                            </m:ctrlPr>
                          </m:radPr>
                          <m:deg/>
                          <m:e>
                            <m:r>
                              <a:rPr lang="en-US" i="1">
                                <a:latin typeface="Cambria Math" panose="02040503050406030204" pitchFamily="18" charset="0"/>
                              </a:rPr>
                              <m:t>5+16</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e>
                        </m:rad>
                      </m:den>
                    </m:f>
                  </m:oMath>
                </a14:m>
                <a:endParaRPr lang="en-US" dirty="0"/>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191814" y="789644"/>
                <a:ext cx="8759445" cy="5736594"/>
              </a:xfrm>
              <a:blipFill>
                <a:blip r:embed="rId3"/>
                <a:stretch>
                  <a:fillRect l="-278" t="-638" r="-90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pic>
        <p:nvPicPr>
          <p:cNvPr id="2" name="Picture 1"/>
          <p:cNvPicPr>
            <a:picLocks noChangeAspect="1"/>
          </p:cNvPicPr>
          <p:nvPr/>
        </p:nvPicPr>
        <p:blipFill>
          <a:blip r:embed="rId4"/>
          <a:stretch>
            <a:fillRect/>
          </a:stretch>
        </p:blipFill>
        <p:spPr>
          <a:xfrm>
            <a:off x="4906090" y="2438400"/>
            <a:ext cx="3886200" cy="5959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03836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6078" y="246529"/>
            <a:ext cx="8910916" cy="744071"/>
          </a:xfrm>
        </p:spPr>
        <p:txBody>
          <a:bodyPr/>
          <a:lstStyle/>
          <a:p>
            <a:pPr eaLnBrk="1" hangingPunct="1"/>
            <a:r>
              <a:rPr lang="en-US" sz="3600"/>
              <a:t>… Item </a:t>
            </a:r>
            <a:r>
              <a:rPr lang="en-US" sz="3600" dirty="0"/>
              <a:t>Profile: </a:t>
            </a:r>
            <a:r>
              <a:rPr lang="en-US" sz="2800" dirty="0"/>
              <a:t>Representing Item Profiles</a:t>
            </a:r>
            <a:endParaRPr lang="en-US" sz="3600" dirty="0"/>
          </a:p>
        </p:txBody>
      </p:sp>
      <p:sp>
        <p:nvSpPr>
          <p:cNvPr id="28675" name="Rectangle 3"/>
          <p:cNvSpPr>
            <a:spLocks noGrp="1" noChangeArrowheads="1"/>
          </p:cNvSpPr>
          <p:nvPr>
            <p:ph type="body" idx="1"/>
          </p:nvPr>
        </p:nvSpPr>
        <p:spPr>
          <a:xfrm>
            <a:off x="191814" y="1143000"/>
            <a:ext cx="8759445" cy="5383238"/>
          </a:xfrm>
        </p:spPr>
        <p:txBody>
          <a:bodyPr>
            <a:normAutofit/>
          </a:bodyPr>
          <a:lstStyle/>
          <a:p>
            <a:pPr algn="just"/>
            <a:r>
              <a:rPr lang="en-US" dirty="0"/>
              <a:t>If we choose </a:t>
            </a:r>
            <a:r>
              <a:rPr lang="en-US" dirty="0">
                <a:sym typeface="Symbol" panose="05050102010706020507" pitchFamily="18" charset="2"/>
              </a:rPr>
              <a:t></a:t>
            </a:r>
            <a:r>
              <a:rPr lang="en-US" dirty="0"/>
              <a:t> = 1, that is, we take the average ratings as they are, then the value of the above expression is 0.816. </a:t>
            </a:r>
          </a:p>
          <a:p>
            <a:pPr algn="just"/>
            <a:r>
              <a:rPr lang="en-US" dirty="0"/>
              <a:t>If we use </a:t>
            </a:r>
            <a:r>
              <a:rPr lang="en-US" dirty="0">
                <a:sym typeface="Symbol" panose="05050102010706020507" pitchFamily="18" charset="2"/>
              </a:rPr>
              <a:t></a:t>
            </a:r>
            <a:r>
              <a:rPr lang="en-US" dirty="0"/>
              <a:t> = 2, that is, we double the ratings, then the cosine is 0.940. </a:t>
            </a:r>
          </a:p>
          <a:p>
            <a:pPr algn="just"/>
            <a:r>
              <a:rPr lang="en-US" dirty="0"/>
              <a:t>That is, the vectors appear much closer in direction than if we use </a:t>
            </a:r>
            <a:r>
              <a:rPr lang="en-US" dirty="0">
                <a:sym typeface="Symbol" panose="05050102010706020507" pitchFamily="18" charset="2"/>
              </a:rPr>
              <a:t></a:t>
            </a:r>
            <a:r>
              <a:rPr lang="en-US" dirty="0"/>
              <a:t> = 1. </a:t>
            </a:r>
          </a:p>
          <a:p>
            <a:pPr algn="just"/>
            <a:r>
              <a:rPr lang="en-US" dirty="0"/>
              <a:t>Likewise, if we use </a:t>
            </a:r>
            <a:r>
              <a:rPr lang="en-US" dirty="0">
                <a:sym typeface="Symbol" panose="05050102010706020507" pitchFamily="18" charset="2"/>
              </a:rPr>
              <a:t></a:t>
            </a:r>
            <a:r>
              <a:rPr lang="en-US" dirty="0"/>
              <a:t> = 1/2, then the cosine is 0.619, making the vectors look quite different. </a:t>
            </a:r>
          </a:p>
          <a:p>
            <a:pPr algn="just"/>
            <a:r>
              <a:rPr lang="en-US" dirty="0"/>
              <a:t>We cannot tell which value of </a:t>
            </a:r>
            <a:r>
              <a:rPr lang="en-US" dirty="0">
                <a:sym typeface="Symbol" panose="05050102010706020507" pitchFamily="18" charset="2"/>
              </a:rPr>
              <a:t></a:t>
            </a:r>
            <a:r>
              <a:rPr lang="en-US" dirty="0"/>
              <a:t> is “right,” directly but we see that the choice of scaling factor for numerical features affects our decision about how similar items are.</a:t>
            </a:r>
          </a:p>
          <a:p>
            <a:pPr algn="just"/>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914439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2741" y="94129"/>
            <a:ext cx="8758518" cy="820271"/>
          </a:xfrm>
        </p:spPr>
        <p:txBody>
          <a:bodyPr/>
          <a:lstStyle/>
          <a:p>
            <a:pPr eaLnBrk="1" hangingPunct="1"/>
            <a:r>
              <a:rPr lang="en-US" dirty="0"/>
              <a:t>User Profiles</a:t>
            </a:r>
          </a:p>
        </p:txBody>
      </p:sp>
      <p:sp>
        <p:nvSpPr>
          <p:cNvPr id="30723" name="Rectangle 3"/>
          <p:cNvSpPr>
            <a:spLocks noGrp="1" noChangeArrowheads="1"/>
          </p:cNvSpPr>
          <p:nvPr>
            <p:ph idx="1"/>
          </p:nvPr>
        </p:nvSpPr>
        <p:spPr>
          <a:xfrm>
            <a:off x="192741" y="930275"/>
            <a:ext cx="8758518" cy="5791200"/>
          </a:xfrm>
        </p:spPr>
        <p:txBody>
          <a:bodyPr>
            <a:normAutofit/>
          </a:bodyPr>
          <a:lstStyle/>
          <a:p>
            <a:pPr algn="just"/>
            <a:r>
              <a:rPr lang="en-US" dirty="0"/>
              <a:t>We not only need to create vectors describing items; we need to create vectors with the same components that describe the user’s preferences. </a:t>
            </a:r>
          </a:p>
          <a:p>
            <a:pPr eaLnBrk="1" hangingPunct="1"/>
            <a:r>
              <a:rPr lang="en-US" b="1" dirty="0">
                <a:solidFill>
                  <a:srgbClr val="00B050"/>
                </a:solidFill>
              </a:rPr>
              <a:t>User profile possibilities:</a:t>
            </a:r>
          </a:p>
          <a:p>
            <a:pPr lvl="1"/>
            <a:r>
              <a:rPr lang="en-US" dirty="0"/>
              <a:t>With the item vector, we can estimate regarding which items the user likes is some </a:t>
            </a:r>
            <a:r>
              <a:rPr lang="en-US" dirty="0">
                <a:solidFill>
                  <a:srgbClr val="0000FF"/>
                </a:solidFill>
              </a:rPr>
              <a:t>aggregation</a:t>
            </a:r>
            <a:r>
              <a:rPr lang="en-US" dirty="0"/>
              <a:t> of the profiles of those items.</a:t>
            </a:r>
          </a:p>
          <a:p>
            <a:pPr lvl="1"/>
            <a:endParaRPr lang="en-US" dirty="0"/>
          </a:p>
          <a:p>
            <a:pPr lvl="1"/>
            <a:r>
              <a:rPr lang="en-US" dirty="0"/>
              <a:t>If the utility matrix has only 1’s, then the natural aggregate is the average of the components of the vectors representing the item profiles for the items in which the utility matrix has 1 for that user.</a:t>
            </a:r>
          </a:p>
          <a:p>
            <a:pPr lvl="1"/>
            <a:endParaRPr lang="en-US" dirty="0"/>
          </a:p>
          <a:p>
            <a:pPr lvl="1"/>
            <a:r>
              <a:rPr lang="en-US" dirty="0"/>
              <a:t>Or, Weighted average of rated item profiles.</a:t>
            </a:r>
          </a:p>
          <a:p>
            <a:pPr lvl="1" eaLnBrk="1" hangingPunct="1"/>
            <a:endParaRPr lang="en-US" b="1" dirty="0"/>
          </a:p>
          <a:p>
            <a:pPr lvl="1" eaLnBrk="1" hangingPunct="1"/>
            <a:r>
              <a:rPr lang="en-US" b="1" dirty="0"/>
              <a:t>Variation:</a:t>
            </a:r>
            <a:r>
              <a:rPr lang="en-US" dirty="0"/>
              <a:t> weight by difference from average rating for item.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223722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sz="4400" dirty="0"/>
              <a:t>Overview</a:t>
            </a:r>
            <a:endParaRPr lang="en-US" dirty="0"/>
          </a:p>
        </p:txBody>
      </p:sp>
      <p:sp>
        <p:nvSpPr>
          <p:cNvPr id="3" name="Content Placeholder 2"/>
          <p:cNvSpPr>
            <a:spLocks noGrp="1"/>
          </p:cNvSpPr>
          <p:nvPr>
            <p:ph idx="1"/>
          </p:nvPr>
        </p:nvSpPr>
        <p:spPr>
          <a:xfrm>
            <a:off x="228600" y="914400"/>
            <a:ext cx="8722659" cy="5211763"/>
          </a:xfrm>
        </p:spPr>
        <p:txBody>
          <a:bodyPr>
            <a:normAutofit lnSpcReduction="10000"/>
          </a:bodyPr>
          <a:lstStyle/>
          <a:p>
            <a:r>
              <a:rPr lang="en-US" dirty="0"/>
              <a:t>The increasing applications of web-based businesses are driving the development of the recommender systems.</a:t>
            </a:r>
          </a:p>
          <a:p>
            <a:pPr lvl="1"/>
            <a:endParaRPr lang="en-US" dirty="0"/>
          </a:p>
          <a:p>
            <a:pPr lvl="1"/>
            <a:r>
              <a:rPr lang="en-US" dirty="0"/>
              <a:t>Web, enables users to provide feedback about their likes and dislikes.</a:t>
            </a:r>
          </a:p>
          <a:p>
            <a:pPr lvl="1"/>
            <a:endParaRPr lang="en-US" dirty="0"/>
          </a:p>
          <a:p>
            <a:pPr lvl="1"/>
            <a:r>
              <a:rPr lang="en-US" dirty="0"/>
              <a:t>Alternatively, user buying or browsing an item online, can be viewed as an expression of interest about the product. </a:t>
            </a:r>
          </a:p>
          <a:p>
            <a:r>
              <a:rPr lang="en-US" dirty="0"/>
              <a:t>Those aforementioned various sources of data help to infer customers’ interests and help form the basis of the recommender systems.</a:t>
            </a:r>
          </a:p>
          <a:p>
            <a:r>
              <a:rPr lang="en-US" dirty="0"/>
              <a:t>The goal of the recommender systems is to </a:t>
            </a:r>
            <a:r>
              <a:rPr lang="en-US" dirty="0">
                <a:solidFill>
                  <a:srgbClr val="0000FF"/>
                </a:solidFill>
              </a:rPr>
              <a:t>predict high interest</a:t>
            </a:r>
            <a:r>
              <a:rPr lang="en-US" dirty="0"/>
              <a:t> of a customer for a particular product in recommending the product for that customer.</a:t>
            </a:r>
          </a:p>
          <a:p>
            <a:pPr lvl="1"/>
            <a:endParaRPr lang="en-US" dirty="0"/>
          </a:p>
          <a:p>
            <a:pPr lvl="1"/>
            <a:endParaRPr lang="en-US" dirty="0"/>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Tree>
    <p:extLst>
      <p:ext uri="{BB962C8B-B14F-4D97-AF65-F5344CB8AC3E}">
        <p14:creationId xmlns:p14="http://schemas.microsoft.com/office/powerpoint/2010/main" val="3644322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00624" y="0"/>
            <a:ext cx="8758518" cy="820271"/>
          </a:xfrm>
        </p:spPr>
        <p:txBody>
          <a:bodyPr/>
          <a:lstStyle/>
          <a:p>
            <a:pPr eaLnBrk="1" hangingPunct="1"/>
            <a:r>
              <a:rPr lang="en-US" dirty="0"/>
              <a:t>… User Profiles</a:t>
            </a:r>
          </a:p>
        </p:txBody>
      </p:sp>
      <p:sp>
        <p:nvSpPr>
          <p:cNvPr id="30723" name="Rectangle 3"/>
          <p:cNvSpPr>
            <a:spLocks noGrp="1" noChangeArrowheads="1"/>
          </p:cNvSpPr>
          <p:nvPr>
            <p:ph idx="1"/>
          </p:nvPr>
        </p:nvSpPr>
        <p:spPr>
          <a:xfrm>
            <a:off x="192741" y="820271"/>
            <a:ext cx="8758518" cy="5901204"/>
          </a:xfrm>
        </p:spPr>
        <p:txBody>
          <a:bodyPr>
            <a:normAutofit/>
          </a:bodyPr>
          <a:lstStyle/>
          <a:p>
            <a:pPr algn="just"/>
            <a:r>
              <a:rPr lang="en-US" b="1" dirty="0">
                <a:solidFill>
                  <a:srgbClr val="0000FF"/>
                </a:solidFill>
              </a:rPr>
              <a:t>Example (1)</a:t>
            </a:r>
            <a:r>
              <a:rPr lang="en-US" b="1" dirty="0"/>
              <a:t>:</a:t>
            </a:r>
            <a:r>
              <a:rPr lang="en-US" dirty="0"/>
              <a:t> Suppose items are movies, represented by </a:t>
            </a:r>
            <a:r>
              <a:rPr lang="en-US" dirty="0" err="1"/>
              <a:t>boolean</a:t>
            </a:r>
            <a:r>
              <a:rPr lang="en-US" dirty="0"/>
              <a:t> profiles with components corresponding to actors. Also, the utility matrix has a 1 if the user has seen the movie and is blank otherwise. </a:t>
            </a:r>
          </a:p>
          <a:p>
            <a:pPr algn="just"/>
            <a:r>
              <a:rPr lang="en-US" dirty="0"/>
              <a:t>If 20% of the movies that user </a:t>
            </a:r>
            <a:r>
              <a:rPr lang="en-US" i="1" dirty="0"/>
              <a:t>U</a:t>
            </a:r>
            <a:r>
              <a:rPr lang="en-US" dirty="0"/>
              <a:t> likes have Eddie Murphy as one of the actors, then the user profile for </a:t>
            </a:r>
            <a:r>
              <a:rPr lang="en-US" i="1" dirty="0"/>
              <a:t>U</a:t>
            </a:r>
            <a:r>
              <a:rPr lang="en-US" dirty="0"/>
              <a:t> will have 0.2 in the component for Eddie Murphy.</a:t>
            </a:r>
          </a:p>
          <a:p>
            <a:pPr algn="just"/>
            <a:r>
              <a:rPr lang="en-US" dirty="0">
                <a:solidFill>
                  <a:srgbClr val="0000FF"/>
                </a:solidFill>
              </a:rPr>
              <a:t>If the utility matrix is not </a:t>
            </a:r>
            <a:r>
              <a:rPr lang="en-US" dirty="0" err="1">
                <a:solidFill>
                  <a:srgbClr val="0000FF"/>
                </a:solidFill>
              </a:rPr>
              <a:t>boolean</a:t>
            </a:r>
            <a:r>
              <a:rPr lang="en-US" dirty="0">
                <a:solidFill>
                  <a:srgbClr val="0000FF"/>
                </a:solidFill>
              </a:rPr>
              <a:t>, e.g., ratings 1–5, then we can weight the vectors representing the profiles of items by the utility value</a:t>
            </a:r>
            <a:r>
              <a:rPr lang="en-US" dirty="0"/>
              <a:t>. </a:t>
            </a:r>
          </a:p>
          <a:p>
            <a:pPr algn="just"/>
            <a:r>
              <a:rPr lang="en-US" dirty="0"/>
              <a:t>It makes sense to normalize the utilities by subtracting the average value for a user. That way, we get negative weights for items with a below-average rating, and positive weights for items with above-average ratings. </a:t>
            </a:r>
            <a:r>
              <a:rPr lang="en-US" dirty="0">
                <a:solidFill>
                  <a:srgbClr val="0070C0"/>
                </a:solidFill>
              </a:rPr>
              <a:t>This approach </a:t>
            </a:r>
            <a:r>
              <a:rPr lang="en-US">
                <a:solidFill>
                  <a:srgbClr val="0070C0"/>
                </a:solidFill>
              </a:rPr>
              <a:t>is very useful </a:t>
            </a:r>
            <a:r>
              <a:rPr lang="en-US" dirty="0">
                <a:solidFill>
                  <a:srgbClr val="0070C0"/>
                </a:solidFill>
              </a:rPr>
              <a:t>(discussed later).</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36656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00624" y="0"/>
            <a:ext cx="8758518" cy="820271"/>
          </a:xfrm>
        </p:spPr>
        <p:txBody>
          <a:bodyPr/>
          <a:lstStyle/>
          <a:p>
            <a:pPr eaLnBrk="1" hangingPunct="1"/>
            <a:r>
              <a:rPr lang="en-US" dirty="0"/>
              <a:t>… User Profiles</a:t>
            </a:r>
          </a:p>
        </p:txBody>
      </p:sp>
      <p:sp>
        <p:nvSpPr>
          <p:cNvPr id="30723" name="Rectangle 3"/>
          <p:cNvSpPr>
            <a:spLocks noGrp="1" noChangeArrowheads="1"/>
          </p:cNvSpPr>
          <p:nvPr>
            <p:ph idx="1"/>
          </p:nvPr>
        </p:nvSpPr>
        <p:spPr>
          <a:xfrm>
            <a:off x="192741" y="820271"/>
            <a:ext cx="8758518" cy="5901204"/>
          </a:xfrm>
        </p:spPr>
        <p:txBody>
          <a:bodyPr>
            <a:normAutofit/>
          </a:bodyPr>
          <a:lstStyle/>
          <a:p>
            <a:pPr algn="just"/>
            <a:r>
              <a:rPr lang="en-US" b="1" dirty="0">
                <a:solidFill>
                  <a:srgbClr val="0000FF"/>
                </a:solidFill>
              </a:rPr>
              <a:t>Example (2)</a:t>
            </a:r>
            <a:r>
              <a:rPr lang="en-US" b="1" dirty="0"/>
              <a:t>:</a:t>
            </a:r>
            <a:r>
              <a:rPr lang="en-US" dirty="0"/>
              <a:t> suppose the utility matrix has nonblank entries that are movie ratings in the 1–5 range. Suppose user </a:t>
            </a:r>
            <a:r>
              <a:rPr lang="en-US" i="1" dirty="0"/>
              <a:t>U</a:t>
            </a:r>
            <a:r>
              <a:rPr lang="en-US" dirty="0"/>
              <a:t> gives an average rating of 3. There are three movies with Eddie Murphy as an actor, and those movies got ratings of 3, 4, and 5. </a:t>
            </a:r>
          </a:p>
          <a:p>
            <a:pPr algn="just"/>
            <a:r>
              <a:rPr lang="en-US" dirty="0"/>
              <a:t>Then in the user profile of </a:t>
            </a:r>
            <a:r>
              <a:rPr lang="en-US" i="1" dirty="0"/>
              <a:t>U</a:t>
            </a:r>
            <a:r>
              <a:rPr lang="en-US" dirty="0"/>
              <a:t>, the component for Eddie Murphy will have value that is the average of 3 − 3, 4 − 3, and 5 − 3, that is, a value of 1 </a:t>
            </a:r>
            <a:r>
              <a:rPr lang="en-US"/>
              <a:t>(because ({0+1+2}/3).</a:t>
            </a:r>
            <a:endParaRPr lang="en-US" dirty="0"/>
          </a:p>
          <a:p>
            <a:pPr algn="just"/>
            <a:r>
              <a:rPr lang="en-US" dirty="0"/>
              <a:t>Similarly, user </a:t>
            </a:r>
            <a:r>
              <a:rPr lang="en-US" i="1" dirty="0"/>
              <a:t>V</a:t>
            </a:r>
            <a:r>
              <a:rPr lang="en-US" dirty="0"/>
              <a:t> gives an average rating of 4, and has also rated three movies with Eddie Murphy (it doesn’t matter whether or not they are the same three movies </a:t>
            </a:r>
            <a:r>
              <a:rPr lang="en-US" i="1" dirty="0"/>
              <a:t>U</a:t>
            </a:r>
            <a:r>
              <a:rPr lang="en-US" dirty="0"/>
              <a:t> rated). </a:t>
            </a:r>
          </a:p>
          <a:p>
            <a:pPr algn="just"/>
            <a:r>
              <a:rPr lang="en-US" dirty="0"/>
              <a:t>User V gives these three movies ratings of 2, 3, and 5. </a:t>
            </a:r>
          </a:p>
          <a:p>
            <a:pPr algn="just"/>
            <a:r>
              <a:rPr lang="en-US" dirty="0"/>
              <a:t>The user profile for </a:t>
            </a:r>
            <a:r>
              <a:rPr lang="en-US" i="1" dirty="0"/>
              <a:t>V</a:t>
            </a:r>
            <a:r>
              <a:rPr lang="en-US" dirty="0"/>
              <a:t> has, in the component for Eddie Murphy, the average of 2 − 4, 3 − 4, and 5 − 4, that is, the value −2/3.</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31</a:t>
            </a:fld>
            <a:endParaRPr lang="en-US"/>
          </a:p>
        </p:txBody>
      </p:sp>
    </p:spTree>
    <p:extLst>
      <p:ext uri="{BB962C8B-B14F-4D97-AF65-F5344CB8AC3E}">
        <p14:creationId xmlns:p14="http://schemas.microsoft.com/office/powerpoint/2010/main" val="158510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2741" y="94129"/>
            <a:ext cx="8758518" cy="1582271"/>
          </a:xfrm>
        </p:spPr>
        <p:txBody>
          <a:bodyPr/>
          <a:lstStyle/>
          <a:p>
            <a:pPr eaLnBrk="1" hangingPunct="1"/>
            <a:r>
              <a:rPr lang="en-US" sz="4400" dirty="0"/>
              <a:t>Recommending Items to User based on Content </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828799"/>
                <a:ext cx="8229600" cy="4511675"/>
              </a:xfrm>
            </p:spPr>
            <p:txBody>
              <a:bodyPr/>
              <a:lstStyle/>
              <a:p>
                <a:pPr eaLnBrk="1" hangingPunct="1"/>
                <a:r>
                  <a:rPr lang="en-US" b="1" dirty="0">
                    <a:solidFill>
                      <a:srgbClr val="0000FF"/>
                    </a:solidFill>
                  </a:rPr>
                  <a:t>Prediction heuristic:</a:t>
                </a:r>
              </a:p>
              <a:p>
                <a:pPr lvl="1"/>
                <a:r>
                  <a:rPr lang="en-US" dirty="0"/>
                  <a:t>Given user profile </a:t>
                </a:r>
                <a:r>
                  <a:rPr lang="en-US" b="1" i="1" dirty="0"/>
                  <a:t>x</a:t>
                </a:r>
                <a:r>
                  <a:rPr lang="en-US" dirty="0"/>
                  <a:t> and item profile </a:t>
                </a:r>
                <a:r>
                  <a:rPr lang="en-US" b="1" i="1" dirty="0" err="1"/>
                  <a:t>i</a:t>
                </a:r>
                <a:r>
                  <a:rPr lang="en-US" dirty="0"/>
                  <a:t>, </a:t>
                </a:r>
              </a:p>
              <a:p>
                <a:pPr lvl="2"/>
                <a:r>
                  <a:rPr lang="en-US" dirty="0"/>
                  <a:t>the estimated preference </a:t>
                </a:r>
                <a14:m>
                  <m:oMath xmlns:m="http://schemas.openxmlformats.org/officeDocument/2006/math">
                    <m:r>
                      <a:rPr lang="en-US" sz="2600" b="0" i="0" dirty="0" smtClean="0">
                        <a:solidFill>
                          <a:srgbClr val="008000"/>
                        </a:solidFill>
                        <a:latin typeface="Cambria Math" panose="02040503050406030204" pitchFamily="18" charset="0"/>
                      </a:rPr>
                      <m:t>=</m:t>
                    </m:r>
                    <m:r>
                      <m:rPr>
                        <m:sty m:val="p"/>
                      </m:rPr>
                      <a:rPr lang="en-US" sz="2600" i="1" dirty="0" err="1" smtClean="0">
                        <a:solidFill>
                          <a:srgbClr val="008000"/>
                        </a:solidFill>
                        <a:latin typeface="Cambria Math"/>
                      </a:rPr>
                      <m:t>cos</m:t>
                    </m:r>
                    <m:r>
                      <a:rPr lang="en-US" sz="2600" i="1" dirty="0" smtClean="0">
                        <a:solidFill>
                          <a:srgbClr val="008000"/>
                        </a:solidFill>
                        <a:latin typeface="Cambria Math"/>
                      </a:rPr>
                      <m:t>⁡(</m:t>
                    </m:r>
                    <m:r>
                      <a:rPr lang="en-US" sz="2600" b="1" i="1" dirty="0" smtClean="0">
                        <a:solidFill>
                          <a:srgbClr val="008000"/>
                        </a:solidFill>
                        <a:latin typeface="Cambria Math"/>
                      </a:rPr>
                      <m:t>𝒙</m:t>
                    </m:r>
                    <m:r>
                      <a:rPr lang="en-US" sz="2600" i="1" dirty="0" err="1" smtClean="0">
                        <a:solidFill>
                          <a:srgbClr val="008000"/>
                        </a:solidFill>
                        <a:latin typeface="Cambria Math"/>
                      </a:rPr>
                      <m:t>,</m:t>
                    </m:r>
                    <m:r>
                      <a:rPr lang="en-US" sz="2600" b="1" i="1" dirty="0" err="1" smtClean="0">
                        <a:solidFill>
                          <a:srgbClr val="008000"/>
                        </a:solidFill>
                        <a:latin typeface="Cambria Math"/>
                      </a:rPr>
                      <m:t>𝒊</m:t>
                    </m:r>
                    <m:r>
                      <a:rPr lang="en-US" sz="2600" i="1" dirty="0" smtClean="0">
                        <a:solidFill>
                          <a:srgbClr val="008000"/>
                        </a:solidFill>
                        <a:latin typeface="Cambria Math"/>
                      </a:rPr>
                      <m:t>) = </m:t>
                    </m:r>
                    <m:f>
                      <m:fPr>
                        <m:ctrlPr>
                          <a:rPr lang="en-US" sz="2600" b="0" i="1" dirty="0" smtClean="0">
                            <a:solidFill>
                              <a:srgbClr val="008000"/>
                            </a:solidFill>
                            <a:latin typeface="Cambria Math" panose="02040503050406030204" pitchFamily="18" charset="0"/>
                          </a:rPr>
                        </m:ctrlPr>
                      </m:fPr>
                      <m:num>
                        <m:r>
                          <a:rPr lang="en-US" sz="2600" b="1" i="1" dirty="0" smtClean="0">
                            <a:solidFill>
                              <a:srgbClr val="008000"/>
                            </a:solidFill>
                            <a:latin typeface="Cambria Math"/>
                          </a:rPr>
                          <m:t>𝒙</m:t>
                        </m:r>
                        <m:r>
                          <a:rPr lang="en-US" sz="2600" i="1" dirty="0" err="1">
                            <a:solidFill>
                              <a:srgbClr val="008000"/>
                            </a:solidFill>
                            <a:latin typeface="Cambria Math"/>
                          </a:rPr>
                          <m:t>·</m:t>
                        </m:r>
                        <m:r>
                          <a:rPr lang="en-US" sz="2600" b="1" i="1" dirty="0" err="1" smtClean="0">
                            <a:solidFill>
                              <a:srgbClr val="008000"/>
                            </a:solidFill>
                            <a:latin typeface="Cambria Math"/>
                          </a:rPr>
                          <m:t>𝒊</m:t>
                        </m:r>
                      </m:num>
                      <m:den>
                        <m:r>
                          <a:rPr lang="en-US" sz="2600" b="0" i="1" dirty="0" smtClean="0">
                            <a:solidFill>
                              <a:srgbClr val="008000"/>
                            </a:solidFill>
                            <a:latin typeface="Cambria Math"/>
                          </a:rPr>
                          <m:t>|</m:t>
                        </m:r>
                        <m:d>
                          <m:dPr>
                            <m:begChr m:val="|"/>
                            <m:endChr m:val="|"/>
                            <m:ctrlPr>
                              <a:rPr lang="en-US" sz="2600" b="0" i="1" dirty="0" smtClean="0">
                                <a:solidFill>
                                  <a:srgbClr val="008000"/>
                                </a:solidFill>
                                <a:latin typeface="Cambria Math" panose="02040503050406030204" pitchFamily="18" charset="0"/>
                              </a:rPr>
                            </m:ctrlPr>
                          </m:dPr>
                          <m:e>
                            <m:r>
                              <a:rPr lang="en-US" sz="2600" b="1" i="1" dirty="0" smtClean="0">
                                <a:solidFill>
                                  <a:srgbClr val="008000"/>
                                </a:solidFill>
                                <a:latin typeface="Cambria Math"/>
                              </a:rPr>
                              <m:t>𝒙</m:t>
                            </m:r>
                          </m:e>
                        </m:d>
                        <m:r>
                          <a:rPr lang="en-US" sz="2600" b="0" i="1" dirty="0" smtClean="0">
                            <a:solidFill>
                              <a:srgbClr val="008000"/>
                            </a:solidFill>
                            <a:latin typeface="Cambria Math"/>
                          </a:rPr>
                          <m:t>|⋅</m:t>
                        </m:r>
                        <m:r>
                          <a:rPr lang="en-US" sz="2600" i="1" dirty="0">
                            <a:solidFill>
                              <a:srgbClr val="008000"/>
                            </a:solidFill>
                            <a:latin typeface="Cambria Math"/>
                          </a:rPr>
                          <m:t>|</m:t>
                        </m:r>
                        <m:d>
                          <m:dPr>
                            <m:begChr m:val="|"/>
                            <m:endChr m:val="|"/>
                            <m:ctrlPr>
                              <a:rPr lang="en-US" sz="2600" b="1" i="1" dirty="0" smtClean="0">
                                <a:solidFill>
                                  <a:srgbClr val="008000"/>
                                </a:solidFill>
                                <a:latin typeface="Cambria Math" panose="02040503050406030204" pitchFamily="18" charset="0"/>
                              </a:rPr>
                            </m:ctrlPr>
                          </m:dPr>
                          <m:e>
                            <m:r>
                              <a:rPr lang="en-US" sz="2600" b="1" i="1" dirty="0" err="1">
                                <a:solidFill>
                                  <a:srgbClr val="008000"/>
                                </a:solidFill>
                                <a:latin typeface="Cambria Math"/>
                              </a:rPr>
                              <m:t>𝒊</m:t>
                            </m:r>
                          </m:e>
                        </m:d>
                        <m:r>
                          <a:rPr lang="en-US" sz="2600" b="0" i="1" dirty="0" smtClean="0">
                            <a:solidFill>
                              <a:srgbClr val="008000"/>
                            </a:solidFill>
                            <a:latin typeface="Cambria Math"/>
                          </a:rPr>
                          <m:t>|</m:t>
                        </m:r>
                      </m:den>
                    </m:f>
                  </m:oMath>
                </a14:m>
                <a:endParaRPr lang="en-US" dirty="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828799"/>
                <a:ext cx="8229600" cy="4511675"/>
              </a:xfrm>
              <a:blipFill rotWithShape="0">
                <a:blip r:embed="rId3"/>
                <a:stretch>
                  <a:fillRect l="-296" t="-8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186135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129"/>
            <a:ext cx="9067799" cy="820271"/>
          </a:xfrm>
        </p:spPr>
        <p:txBody>
          <a:bodyPr/>
          <a:lstStyle/>
          <a:p>
            <a:r>
              <a:rPr lang="en-US" sz="4800" dirty="0"/>
              <a:t>Pros: Content-based Approach</a:t>
            </a:r>
          </a:p>
        </p:txBody>
      </p:sp>
      <p:sp>
        <p:nvSpPr>
          <p:cNvPr id="3" name="Content Placeholder 2"/>
          <p:cNvSpPr>
            <a:spLocks noGrp="1"/>
          </p:cNvSpPr>
          <p:nvPr>
            <p:ph idx="1"/>
          </p:nvPr>
        </p:nvSpPr>
        <p:spPr>
          <a:xfrm>
            <a:off x="152400" y="1066800"/>
            <a:ext cx="8915400" cy="5638800"/>
          </a:xfrm>
        </p:spPr>
        <p:txBody>
          <a:bodyPr>
            <a:normAutofit/>
          </a:bodyPr>
          <a:lstStyle/>
          <a:p>
            <a:r>
              <a:rPr lang="en-US" b="1" dirty="0">
                <a:solidFill>
                  <a:srgbClr val="008000"/>
                </a:solidFill>
              </a:rPr>
              <a:t>+: No need for data on other users</a:t>
            </a:r>
          </a:p>
          <a:p>
            <a:pPr lvl="1"/>
            <a:r>
              <a:rPr lang="en-US" dirty="0"/>
              <a:t>No cold-start or sparsity problems</a:t>
            </a:r>
          </a:p>
          <a:p>
            <a:r>
              <a:rPr lang="en-US" b="1" dirty="0">
                <a:solidFill>
                  <a:srgbClr val="008000"/>
                </a:solidFill>
              </a:rPr>
              <a:t>+: Able to recommend to users with unique tastes</a:t>
            </a:r>
          </a:p>
          <a:p>
            <a:r>
              <a:rPr lang="en-US" b="1" dirty="0">
                <a:solidFill>
                  <a:srgbClr val="008000"/>
                </a:solidFill>
              </a:rPr>
              <a:t>+: Able to recommend new &amp; unpopular items</a:t>
            </a:r>
          </a:p>
          <a:p>
            <a:pPr lvl="1"/>
            <a:r>
              <a:rPr lang="en-US" dirty="0"/>
              <a:t>No first-rater problem</a:t>
            </a:r>
          </a:p>
          <a:p>
            <a:r>
              <a:rPr lang="en-US" b="1" dirty="0">
                <a:solidFill>
                  <a:srgbClr val="008000"/>
                </a:solidFill>
              </a:rPr>
              <a:t>+: Able to provide explanations</a:t>
            </a:r>
          </a:p>
          <a:p>
            <a:pPr lvl="1"/>
            <a:r>
              <a:rPr lang="en-US" dirty="0"/>
              <a:t>Can provide explanations of recommended items by listing content-features that caused an item to be recommended</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spTree>
    <p:extLst>
      <p:ext uri="{BB962C8B-B14F-4D97-AF65-F5344CB8AC3E}">
        <p14:creationId xmlns:p14="http://schemas.microsoft.com/office/powerpoint/2010/main" val="1411369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1" y="94129"/>
            <a:ext cx="8798858" cy="820271"/>
          </a:xfrm>
        </p:spPr>
        <p:txBody>
          <a:bodyPr>
            <a:normAutofit fontScale="90000"/>
          </a:bodyPr>
          <a:lstStyle/>
          <a:p>
            <a:pPr eaLnBrk="1" hangingPunct="1"/>
            <a:r>
              <a:rPr lang="en-US" dirty="0"/>
              <a:t>Cons: Content-based Approach</a:t>
            </a:r>
          </a:p>
        </p:txBody>
      </p:sp>
      <p:sp>
        <p:nvSpPr>
          <p:cNvPr id="32771" name="Rectangle 3"/>
          <p:cNvSpPr>
            <a:spLocks noGrp="1" noChangeArrowheads="1"/>
          </p:cNvSpPr>
          <p:nvPr>
            <p:ph idx="1"/>
          </p:nvPr>
        </p:nvSpPr>
        <p:spPr>
          <a:xfrm>
            <a:off x="152401" y="914400"/>
            <a:ext cx="8839199" cy="5638801"/>
          </a:xfrm>
        </p:spPr>
        <p:txBody>
          <a:bodyPr>
            <a:normAutofit/>
          </a:bodyPr>
          <a:lstStyle/>
          <a:p>
            <a:r>
              <a:rPr lang="en-US" b="1" dirty="0">
                <a:solidFill>
                  <a:srgbClr val="92D050"/>
                </a:solidFill>
              </a:rPr>
              <a:t>–: Finding the appropriate features is hard</a:t>
            </a:r>
          </a:p>
          <a:p>
            <a:pPr lvl="1" eaLnBrk="1" hangingPunct="1"/>
            <a:r>
              <a:rPr lang="en-US" dirty="0"/>
              <a:t>E.g., images, movies, music</a:t>
            </a:r>
          </a:p>
          <a:p>
            <a:r>
              <a:rPr lang="en-US" b="1" dirty="0">
                <a:solidFill>
                  <a:srgbClr val="92D050"/>
                </a:solidFill>
              </a:rPr>
              <a:t>–: Recommendations for new users</a:t>
            </a:r>
          </a:p>
          <a:p>
            <a:pPr lvl="1"/>
            <a:r>
              <a:rPr lang="en-US" b="1" dirty="0">
                <a:solidFill>
                  <a:srgbClr val="0000FF"/>
                </a:solidFill>
              </a:rPr>
              <a:t>How to build a user profile?</a:t>
            </a:r>
          </a:p>
          <a:p>
            <a:r>
              <a:rPr lang="en-US" b="1" dirty="0">
                <a:solidFill>
                  <a:srgbClr val="92D050"/>
                </a:solidFill>
              </a:rPr>
              <a:t>–: Overspecialization</a:t>
            </a:r>
          </a:p>
          <a:p>
            <a:pPr lvl="1" eaLnBrk="1" hangingPunct="1"/>
            <a:r>
              <a:rPr lang="en-US" dirty="0"/>
              <a:t>Never recommends items outside user’s content profile</a:t>
            </a:r>
          </a:p>
          <a:p>
            <a:pPr lvl="1" eaLnBrk="1" hangingPunct="1"/>
            <a:r>
              <a:rPr lang="en-US" dirty="0"/>
              <a:t>People might have multiple interests</a:t>
            </a:r>
          </a:p>
          <a:p>
            <a:pPr lvl="1"/>
            <a:r>
              <a:rPr lang="en-US" b="1" dirty="0"/>
              <a:t>Unable to exploit quality judgments of other users</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3272024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duotone>
              <a:schemeClr val="accent1">
                <a:shade val="70000"/>
                <a:satMod val="120000"/>
              </a:schemeClr>
              <a:schemeClr val="accent1">
                <a:tint val="30000"/>
                <a:satMod val="120000"/>
              </a:schemeClr>
            </a:duotone>
          </a:blip>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5334000"/>
            <a:ext cx="8147304" cy="1344168"/>
          </a:xfrm>
        </p:spPr>
        <p:txBody>
          <a:bodyPr>
            <a:noAutofit/>
          </a:bodyPr>
          <a:lstStyle/>
          <a:p>
            <a:r>
              <a:rPr lang="en-US" sz="4800" dirty="0"/>
              <a:t>Collaborative Filtering</a:t>
            </a:r>
            <a:br>
              <a:rPr lang="en-US" sz="4800" dirty="0"/>
            </a:br>
            <a:r>
              <a:rPr lang="en-US" sz="4800" dirty="0"/>
              <a:t>- </a:t>
            </a:r>
            <a:r>
              <a:rPr lang="en-US" sz="2800" dirty="0">
                <a:solidFill>
                  <a:srgbClr val="0000FF"/>
                </a:solidFill>
              </a:rPr>
              <a:t>Harnessing judgments of other similar users</a:t>
            </a:r>
          </a:p>
        </p:txBody>
      </p:sp>
      <p:cxnSp>
        <p:nvCxnSpPr>
          <p:cNvPr id="3" name="Straight Connector 2"/>
          <p:cNvCxnSpPr/>
          <p:nvPr/>
        </p:nvCxnSpPr>
        <p:spPr>
          <a:xfrm>
            <a:off x="345948" y="4800600"/>
            <a:ext cx="8528304" cy="0"/>
          </a:xfrm>
          <a:prstGeom prst="line">
            <a:avLst/>
          </a:prstGeom>
          <a:ln cmpd="sng">
            <a:solidFill>
              <a:srgbClr val="080A4C"/>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730752" y="3908945"/>
            <a:ext cx="2057400" cy="584775"/>
          </a:xfrm>
          <a:prstGeom prst="rect">
            <a:avLst/>
          </a:prstGeom>
          <a:noFill/>
        </p:spPr>
        <p:txBody>
          <a:bodyPr wrap="square" rtlCol="0">
            <a:spAutoFit/>
          </a:bodyPr>
          <a:lstStyle/>
          <a:p>
            <a:pPr algn="ctr"/>
            <a:r>
              <a:rPr lang="en-US" sz="3200" b="1" dirty="0">
                <a:solidFill>
                  <a:srgbClr val="0000FF"/>
                </a:solidFill>
                <a:effectLst>
                  <a:outerShdw blurRad="38100" dist="38100" dir="2700000" algn="tl">
                    <a:srgbClr val="000000">
                      <a:alpha val="43137"/>
                    </a:srgbClr>
                  </a:outerShdw>
                </a:effectLst>
              </a:rPr>
              <a:t>Next</a:t>
            </a:r>
          </a:p>
        </p:txBody>
      </p:sp>
    </p:spTree>
    <p:extLst>
      <p:ext uri="{BB962C8B-B14F-4D97-AF65-F5344CB8AC3E}">
        <p14:creationId xmlns:p14="http://schemas.microsoft.com/office/powerpoint/2010/main" val="2572695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1" y="94129"/>
            <a:ext cx="8722658" cy="963223"/>
          </a:xfrm>
        </p:spPr>
        <p:txBody>
          <a:bodyPr/>
          <a:lstStyle/>
          <a:p>
            <a:pPr eaLnBrk="1" hangingPunct="1"/>
            <a:r>
              <a:rPr lang="en-US" dirty="0"/>
              <a:t>Collaborative Filtering (CF)</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a:solidFill>
                  <a:srgbClr val="0000FF"/>
                </a:solidFill>
              </a:rPr>
              <a:t>Consider user </a:t>
            </a:r>
            <a:r>
              <a:rPr lang="en-US" b="1" i="1" dirty="0">
                <a:solidFill>
                  <a:srgbClr val="0000FF"/>
                </a:solidFill>
              </a:rPr>
              <a:t>x</a:t>
            </a:r>
          </a:p>
          <a:p>
            <a:pPr lvl="8"/>
            <a:endParaRPr lang="en-US" dirty="0"/>
          </a:p>
          <a:p>
            <a:pPr eaLnBrk="1" hangingPunct="1"/>
            <a:r>
              <a:rPr lang="en-US" dirty="0"/>
              <a:t>Find set </a:t>
            </a:r>
            <a:r>
              <a:rPr lang="en-US" b="1" i="1" dirty="0"/>
              <a:t>N</a:t>
            </a:r>
            <a:r>
              <a:rPr lang="en-US" dirty="0"/>
              <a:t> of other </a:t>
            </a:r>
            <a:br>
              <a:rPr lang="en-US" dirty="0"/>
            </a:br>
            <a:r>
              <a:rPr lang="en-US" dirty="0"/>
              <a:t>users whose ratings </a:t>
            </a:r>
            <a:br>
              <a:rPr lang="en-US" dirty="0"/>
            </a:br>
            <a:r>
              <a:rPr lang="en-US" dirty="0"/>
              <a:t>are “</a:t>
            </a:r>
            <a:r>
              <a:rPr lang="en-US" b="1" dirty="0">
                <a:solidFill>
                  <a:srgbClr val="0000FF"/>
                </a:solidFill>
              </a:rPr>
              <a:t>similar</a:t>
            </a:r>
            <a:r>
              <a:rPr lang="en-US" dirty="0"/>
              <a:t>” to </a:t>
            </a:r>
            <a:br>
              <a:rPr lang="en-US" dirty="0"/>
            </a:br>
            <a:r>
              <a:rPr lang="en-US" b="1" i="1" dirty="0"/>
              <a:t>x</a:t>
            </a:r>
            <a:r>
              <a:rPr lang="en-US" dirty="0"/>
              <a:t>’s ratings</a:t>
            </a:r>
          </a:p>
          <a:p>
            <a:pPr lvl="8"/>
            <a:endParaRPr lang="en-US" dirty="0"/>
          </a:p>
          <a:p>
            <a:pPr eaLnBrk="1" hangingPunct="1"/>
            <a:r>
              <a:rPr lang="en-US" dirty="0"/>
              <a:t>Estimate </a:t>
            </a:r>
            <a:r>
              <a:rPr lang="en-US" b="1" i="1" dirty="0"/>
              <a:t>x</a:t>
            </a:r>
            <a:r>
              <a:rPr lang="en-US" dirty="0"/>
              <a:t>’s ratings </a:t>
            </a:r>
            <a:br>
              <a:rPr lang="en-US" dirty="0"/>
            </a:br>
            <a:r>
              <a:rPr lang="en-US" dirty="0"/>
              <a:t>based on ratings </a:t>
            </a:r>
            <a:br>
              <a:rPr lang="en-US" dirty="0"/>
            </a:br>
            <a:r>
              <a:rPr lang="en-US" dirty="0"/>
              <a:t>of users in </a:t>
            </a:r>
            <a:r>
              <a:rPr lang="en-US" b="1" i="1" dirty="0"/>
              <a:t>N</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x</a:t>
            </a: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202812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98475" y="94130"/>
            <a:ext cx="8147051" cy="813068"/>
          </a:xfrm>
        </p:spPr>
        <p:txBody>
          <a:bodyPr/>
          <a:lstStyle/>
          <a:p>
            <a:pPr eaLnBrk="1" hangingPunct="1"/>
            <a:r>
              <a:rPr lang="en-US" dirty="0"/>
              <a:t> Finding Similar Users</a:t>
            </a:r>
          </a:p>
        </p:txBody>
      </p:sp>
      <p:sp>
        <p:nvSpPr>
          <p:cNvPr id="34819" name="Rectangle 3"/>
          <p:cNvSpPr>
            <a:spLocks noGrp="1" noChangeArrowheads="1"/>
          </p:cNvSpPr>
          <p:nvPr>
            <p:ph idx="1"/>
          </p:nvPr>
        </p:nvSpPr>
        <p:spPr>
          <a:xfrm>
            <a:off x="309671" y="2955403"/>
            <a:ext cx="8524657" cy="3459163"/>
          </a:xfrm>
        </p:spPr>
        <p:txBody>
          <a:bodyPr>
            <a:normAutofit/>
          </a:bodyPr>
          <a:lstStyle/>
          <a:p>
            <a:r>
              <a:rPr lang="en-US" dirty="0"/>
              <a:t>Observe specifically the users A and C. </a:t>
            </a:r>
          </a:p>
          <a:p>
            <a:r>
              <a:rPr lang="en-US" dirty="0"/>
              <a:t>A &amp; C rated two movies in common, but they appear to have almost completely opposite opinions of these movies, compared to A &amp; B (where they rated one movie in common).</a:t>
            </a:r>
          </a:p>
          <a:p>
            <a:r>
              <a:rPr lang="en-US" dirty="0"/>
              <a:t>We would expect that a good distance measure would make them rather far apart.</a:t>
            </a:r>
          </a:p>
          <a:p>
            <a:pPr eaLnBrk="1" hangingPunct="1">
              <a:buFont typeface="Wingdings" charset="2"/>
              <a:buNone/>
            </a:pPr>
            <a:r>
              <a:rPr lang="en-US" dirty="0"/>
              <a:t>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pic>
        <p:nvPicPr>
          <p:cNvPr id="13" name="Picture 12"/>
          <p:cNvPicPr>
            <a:picLocks noChangeAspect="1"/>
          </p:cNvPicPr>
          <p:nvPr/>
        </p:nvPicPr>
        <p:blipFill>
          <a:blip r:embed="rId3"/>
          <a:stretch>
            <a:fillRect/>
          </a:stretch>
        </p:blipFill>
        <p:spPr>
          <a:xfrm>
            <a:off x="1394995" y="1107236"/>
            <a:ext cx="6484209" cy="1669261"/>
          </a:xfrm>
          <a:prstGeom prst="rect">
            <a:avLst/>
          </a:prstGeom>
        </p:spPr>
      </p:pic>
      <p:sp>
        <p:nvSpPr>
          <p:cNvPr id="14" name="TextBox 13"/>
          <p:cNvSpPr txBox="1"/>
          <p:nvPr/>
        </p:nvSpPr>
        <p:spPr>
          <a:xfrm>
            <a:off x="120869" y="1094098"/>
            <a:ext cx="12192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Example</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8210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2740" y="94130"/>
            <a:ext cx="8641587" cy="813068"/>
          </a:xfrm>
        </p:spPr>
        <p:txBody>
          <a:bodyPr/>
          <a:lstStyle/>
          <a:p>
            <a:r>
              <a:rPr lang="en-US" sz="3200" dirty="0"/>
              <a:t>… Finding Similar Users: </a:t>
            </a:r>
            <a:r>
              <a:rPr lang="en-US" sz="2800" dirty="0" err="1">
                <a:solidFill>
                  <a:srgbClr val="0000FF"/>
                </a:solidFill>
              </a:rPr>
              <a:t>Jaccard</a:t>
            </a:r>
            <a:r>
              <a:rPr lang="en-US" sz="2800" dirty="0">
                <a:solidFill>
                  <a:srgbClr val="0000FF"/>
                </a:solidFill>
              </a:rPr>
              <a:t> Distance</a:t>
            </a:r>
            <a:endParaRPr lang="en-US" sz="3600" dirty="0">
              <a:solidFill>
                <a:srgbClr val="0000FF"/>
              </a:solidFill>
            </a:endParaRP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309671" y="1295399"/>
                <a:ext cx="8524657" cy="5119167"/>
              </a:xfrm>
            </p:spPr>
            <p:txBody>
              <a:bodyPr>
                <a:normAutofit/>
              </a:bodyPr>
              <a:lstStyle/>
              <a:p>
                <a:r>
                  <a:rPr lang="en-US" dirty="0"/>
                  <a:t>We could ignore values in the matrix and focus only on the sets of items rated.</a:t>
                </a:r>
              </a:p>
              <a:p>
                <a:r>
                  <a:rPr lang="en-US" dirty="0"/>
                  <a:t>If the utility matrix only reflected purchases, this measure would be a good one to choose. </a:t>
                </a:r>
              </a:p>
              <a:p>
                <a:r>
                  <a:rPr lang="en-US" dirty="0"/>
                  <a:t>However, when utilities are more detailed ratings, the </a:t>
                </a:r>
                <a:r>
                  <a:rPr lang="en-US" dirty="0" err="1"/>
                  <a:t>Jaccard</a:t>
                </a:r>
                <a:r>
                  <a:rPr lang="en-US" dirty="0"/>
                  <a:t> distance loses important information.</a:t>
                </a:r>
              </a:p>
              <a:p>
                <a:r>
                  <a:rPr lang="en-US" dirty="0"/>
                  <a:t>Let </a:t>
                </a:r>
                <a:r>
                  <a:rPr lang="en-US" b="1" i="1" dirty="0" err="1"/>
                  <a:t>r</a:t>
                </a:r>
                <a:r>
                  <a:rPr lang="en-US" b="1" i="1" baseline="-25000" dirty="0" err="1"/>
                  <a:t>x</a:t>
                </a:r>
                <a:r>
                  <a:rPr lang="en-US" dirty="0"/>
                  <a:t> be the vector of user </a:t>
                </a:r>
                <a:r>
                  <a:rPr lang="en-US" b="1" i="1" dirty="0"/>
                  <a:t>x</a:t>
                </a:r>
                <a:r>
                  <a:rPr lang="en-US" dirty="0"/>
                  <a:t>’s ratings, then similarity between A and B can be written as:</a:t>
                </a:r>
              </a:p>
              <a:p>
                <a:pPr marL="457200" lvl="1" indent="0">
                  <a:buNone/>
                </a:pPr>
                <a:r>
                  <a:rPr lang="en-US" dirty="0"/>
                  <a:t>			Sim (A, B)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𝐴</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𝐵</m:t>
                            </m:r>
                          </m:sub>
                        </m:sSub>
                        <m:r>
                          <a:rPr lang="en-US" b="0" i="1" smtClean="0">
                            <a:latin typeface="Cambria Math" panose="02040503050406030204" pitchFamily="18" charset="0"/>
                          </a:rPr>
                          <m:t>|</m:t>
                        </m:r>
                      </m:num>
                      <m:den>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𝐴</m:t>
                            </m:r>
                          </m:sub>
                        </m:sSub>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𝐵</m:t>
                            </m:r>
                          </m:sub>
                        </m:sSub>
                        <m:r>
                          <a:rPr lang="en-US" b="0" i="1" smtClean="0">
                            <a:latin typeface="Cambria Math" panose="02040503050406030204" pitchFamily="18" charset="0"/>
                          </a:rPr>
                          <m:t>|</m:t>
                        </m:r>
                      </m:den>
                    </m:f>
                  </m:oMath>
                </a14:m>
                <a:endParaRPr lang="en-US" dirty="0"/>
              </a:p>
              <a:p>
                <a:endParaRPr lang="en-US" dirty="0"/>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309671" y="1295399"/>
                <a:ext cx="8524657" cy="5119167"/>
              </a:xfrm>
              <a:blipFill rotWithShape="0">
                <a:blip r:embed="rId3"/>
                <a:stretch>
                  <a:fillRect l="-358" t="-595" r="-150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206106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2740" y="94130"/>
            <a:ext cx="8641587" cy="813068"/>
          </a:xfrm>
        </p:spPr>
        <p:txBody>
          <a:bodyPr/>
          <a:lstStyle/>
          <a:p>
            <a:r>
              <a:rPr lang="en-US" sz="3200" dirty="0"/>
              <a:t>… Finding Similar Users: </a:t>
            </a:r>
            <a:r>
              <a:rPr lang="en-US" sz="2800" dirty="0" err="1">
                <a:solidFill>
                  <a:srgbClr val="0000FF"/>
                </a:solidFill>
              </a:rPr>
              <a:t>Jaccard</a:t>
            </a:r>
            <a:r>
              <a:rPr lang="en-US" sz="2800" dirty="0">
                <a:solidFill>
                  <a:srgbClr val="0000FF"/>
                </a:solidFill>
              </a:rPr>
              <a:t> Distance</a:t>
            </a:r>
            <a:endParaRPr lang="en-US" sz="3600" dirty="0">
              <a:solidFill>
                <a:srgbClr val="0000FF"/>
              </a:solidFill>
            </a:endParaRPr>
          </a:p>
        </p:txBody>
      </p:sp>
      <p:sp>
        <p:nvSpPr>
          <p:cNvPr id="34819" name="Rectangle 3"/>
          <p:cNvSpPr>
            <a:spLocks noGrp="1" noChangeArrowheads="1"/>
          </p:cNvSpPr>
          <p:nvPr>
            <p:ph idx="1"/>
          </p:nvPr>
        </p:nvSpPr>
        <p:spPr>
          <a:xfrm>
            <a:off x="309671" y="907199"/>
            <a:ext cx="8681929" cy="5507368"/>
          </a:xfrm>
        </p:spPr>
        <p:txBody>
          <a:bodyPr>
            <a:normAutofit/>
          </a:bodyPr>
          <a:lstStyle/>
          <a:p>
            <a:r>
              <a:rPr lang="en-US" dirty="0">
                <a:solidFill>
                  <a:srgbClr val="0000FF"/>
                </a:solidFill>
              </a:rPr>
              <a:t>Example</a:t>
            </a:r>
            <a:r>
              <a:rPr lang="en-US" dirty="0"/>
              <a:t>: (see Table in slide #37) A and B have an intersection of size 1 and a union of size 5.</a:t>
            </a:r>
          </a:p>
          <a:p>
            <a:r>
              <a:rPr lang="en-US" dirty="0"/>
              <a:t>Thus,  A &amp; B‘s </a:t>
            </a:r>
            <a:r>
              <a:rPr lang="en-US" dirty="0" err="1"/>
              <a:t>Jaccard</a:t>
            </a:r>
            <a:r>
              <a:rPr lang="en-US" dirty="0"/>
              <a:t> similarity is 1/5, and their </a:t>
            </a:r>
            <a:r>
              <a:rPr lang="en-US" dirty="0" err="1"/>
              <a:t>Jaccard</a:t>
            </a:r>
            <a:r>
              <a:rPr lang="en-US" dirty="0"/>
              <a:t> distance is 4/5; i.e., they are very far apart. </a:t>
            </a:r>
          </a:p>
          <a:p>
            <a:r>
              <a:rPr lang="en-US" dirty="0"/>
              <a:t>In comparison, A and C have a </a:t>
            </a:r>
            <a:r>
              <a:rPr lang="en-US" dirty="0" err="1"/>
              <a:t>Jaccard</a:t>
            </a:r>
            <a:r>
              <a:rPr lang="en-US" dirty="0"/>
              <a:t> similarity of 2/4, so their </a:t>
            </a:r>
            <a:r>
              <a:rPr lang="en-US" dirty="0" err="1"/>
              <a:t>Jaccard</a:t>
            </a:r>
            <a:r>
              <a:rPr lang="en-US" dirty="0"/>
              <a:t> distance is the same, 1/2. </a:t>
            </a:r>
          </a:p>
          <a:p>
            <a:r>
              <a:rPr lang="en-US" dirty="0"/>
              <a:t>Thus, A appears closer to C than to B. </a:t>
            </a:r>
          </a:p>
          <a:p>
            <a:r>
              <a:rPr lang="en-US" dirty="0"/>
              <a:t>Yet that conclusion seems intuitively wrong. A and C disagree on the two movies they both watched, while A and B seem both to have liked the one movie they watched in common.</a:t>
            </a:r>
          </a:p>
          <a:p>
            <a:r>
              <a:rPr lang="en-US" dirty="0">
                <a:solidFill>
                  <a:srgbClr val="C00000"/>
                </a:solidFill>
              </a:rPr>
              <a:t>Jaccard dist. is NOT appropriate as we want to consider weights</a:t>
            </a:r>
            <a:r>
              <a:rPr lang="en-US" dirty="0"/>
              <a:t>.</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09102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4315"/>
            <a:ext cx="8722658" cy="820271"/>
          </a:xfrm>
        </p:spPr>
        <p:txBody>
          <a:bodyPr/>
          <a:lstStyle/>
          <a:p>
            <a:pPr algn="r"/>
            <a:r>
              <a:rPr lang="en-US" sz="4400" dirty="0"/>
              <a:t>… Overview: </a:t>
            </a:r>
            <a:r>
              <a:rPr lang="en-US" sz="3600" dirty="0"/>
              <a:t>why recommendation?</a:t>
            </a:r>
            <a:endParaRPr lang="en-US" sz="4400" dirty="0"/>
          </a:p>
        </p:txBody>
      </p:sp>
      <p:sp>
        <p:nvSpPr>
          <p:cNvPr id="3" name="Content Placeholder 2"/>
          <p:cNvSpPr>
            <a:spLocks noGrp="1"/>
          </p:cNvSpPr>
          <p:nvPr>
            <p:ph idx="1"/>
          </p:nvPr>
        </p:nvSpPr>
        <p:spPr>
          <a:xfrm>
            <a:off x="228600" y="1327149"/>
            <a:ext cx="8722659" cy="5211763"/>
          </a:xfrm>
        </p:spPr>
        <p:txBody>
          <a:bodyPr>
            <a:normAutofit/>
          </a:bodyPr>
          <a:lstStyle/>
          <a:p>
            <a:r>
              <a:rPr lang="en-US" b="1" dirty="0"/>
              <a:t>Scarcity </a:t>
            </a:r>
            <a:r>
              <a:rPr lang="en-US" dirty="0"/>
              <a:t>[1]: </a:t>
            </a:r>
          </a:p>
          <a:p>
            <a:pPr lvl="1"/>
            <a:r>
              <a:rPr lang="en-US" dirty="0"/>
              <a:t>The shelf space is a scarce commodity for traditional retailers - e.g. Walmart.</a:t>
            </a:r>
          </a:p>
          <a:p>
            <a:pPr lvl="1"/>
            <a:r>
              <a:rPr lang="en-US" dirty="0"/>
              <a:t>Also: TV networks, movie theaters,…	</a:t>
            </a:r>
          </a:p>
          <a:p>
            <a:r>
              <a:rPr lang="en-US" b="1" dirty="0"/>
              <a:t>From scarcity to abundance</a:t>
            </a:r>
            <a:r>
              <a:rPr lang="en-US" dirty="0"/>
              <a:t>: </a:t>
            </a:r>
          </a:p>
          <a:p>
            <a:pPr lvl="1"/>
            <a:r>
              <a:rPr lang="en-US" dirty="0"/>
              <a:t>Web enables near-zero-cost dissemination of information about products. </a:t>
            </a:r>
          </a:p>
          <a:p>
            <a:r>
              <a:rPr lang="en-US" b="1" dirty="0"/>
              <a:t>More choice necessitates better filters</a:t>
            </a:r>
          </a:p>
          <a:p>
            <a:pPr lvl="1"/>
            <a:r>
              <a:rPr lang="en-US" dirty="0"/>
              <a:t>Recommendation engines emerged</a:t>
            </a:r>
          </a:p>
          <a:p>
            <a:pPr lvl="1"/>
            <a:r>
              <a:rPr lang="en-US" dirty="0"/>
              <a:t>See, how </a:t>
            </a:r>
            <a:r>
              <a:rPr lang="en-US" b="1" i="1" dirty="0">
                <a:solidFill>
                  <a:srgbClr val="0070C0"/>
                </a:solidFill>
              </a:rPr>
              <a:t>Into Thin Air </a:t>
            </a:r>
            <a:r>
              <a:rPr lang="en-US" dirty="0"/>
              <a:t>made </a:t>
            </a:r>
            <a:r>
              <a:rPr lang="en-US" b="1" i="1" dirty="0">
                <a:solidFill>
                  <a:srgbClr val="0070C0"/>
                </a:solidFill>
              </a:rPr>
              <a:t>Touching the Void</a:t>
            </a:r>
            <a:r>
              <a:rPr lang="en-US" b="1" dirty="0">
                <a:solidFill>
                  <a:srgbClr val="0070C0"/>
                </a:solidFill>
              </a:rPr>
              <a:t> </a:t>
            </a:r>
            <a:br>
              <a:rPr lang="en-US" dirty="0"/>
            </a:br>
            <a:r>
              <a:rPr lang="en-US" dirty="0"/>
              <a:t>a bestseller: </a:t>
            </a:r>
            <a:r>
              <a:rPr lang="en-US" dirty="0">
                <a:hlinkClick r:id="rId3"/>
              </a:rPr>
              <a:t>https://www.wired.com/2004/10/tail/</a:t>
            </a:r>
            <a:r>
              <a:rPr lang="en-US" dirty="0"/>
              <a:t> </a:t>
            </a:r>
          </a:p>
          <a:p>
            <a:pPr lvl="1"/>
            <a:endParaRPr lang="en-US" dirty="0"/>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spTree>
    <p:extLst>
      <p:ext uri="{BB962C8B-B14F-4D97-AF65-F5344CB8AC3E}">
        <p14:creationId xmlns:p14="http://schemas.microsoft.com/office/powerpoint/2010/main" val="4272412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2740" y="94130"/>
            <a:ext cx="8641587" cy="667870"/>
          </a:xfrm>
        </p:spPr>
        <p:txBody>
          <a:bodyPr/>
          <a:lstStyle/>
          <a:p>
            <a:r>
              <a:rPr lang="en-US" sz="3200" dirty="0"/>
              <a:t>… Finding Similar Users: </a:t>
            </a:r>
            <a:r>
              <a:rPr lang="en-US" sz="2800" dirty="0">
                <a:solidFill>
                  <a:srgbClr val="0000FF"/>
                </a:solidFill>
              </a:rPr>
              <a:t>Cosine Distance</a:t>
            </a:r>
            <a:endParaRPr lang="en-US" sz="3600" dirty="0">
              <a:solidFill>
                <a:srgbClr val="0000FF"/>
              </a:solidFill>
            </a:endParaRPr>
          </a:p>
        </p:txBody>
      </p:sp>
      <p:sp>
        <p:nvSpPr>
          <p:cNvPr id="34819" name="Rectangle 3"/>
          <p:cNvSpPr>
            <a:spLocks noGrp="1" noChangeArrowheads="1"/>
          </p:cNvSpPr>
          <p:nvPr>
            <p:ph idx="1"/>
          </p:nvPr>
        </p:nvSpPr>
        <p:spPr>
          <a:xfrm>
            <a:off x="309671" y="907199"/>
            <a:ext cx="8524657" cy="5507368"/>
          </a:xfrm>
        </p:spPr>
        <p:txBody>
          <a:bodyPr>
            <a:normAutofit/>
          </a:bodyPr>
          <a:lstStyle/>
          <a:p>
            <a:r>
              <a:rPr lang="en-US" dirty="0"/>
              <a:t>We can treat blanks as a 0 value. </a:t>
            </a:r>
          </a:p>
          <a:p>
            <a:r>
              <a:rPr lang="en-US" dirty="0"/>
              <a:t>The above choice is questionable, since it has the effect of treating the lack of a rating as more similar to disliking the movie than liking it.</a:t>
            </a:r>
          </a:p>
          <a:p>
            <a:pPr marL="0" indent="0">
              <a:buNone/>
            </a:pPr>
            <a:r>
              <a:rPr lang="en-US" dirty="0">
                <a:solidFill>
                  <a:srgbClr val="0000FF"/>
                </a:solidFill>
              </a:rPr>
              <a:t>Example</a:t>
            </a:r>
            <a:r>
              <a:rPr lang="en-US" dirty="0"/>
              <a:t> (see Table in slide #37): </a:t>
            </a:r>
          </a:p>
          <a:p>
            <a:pPr>
              <a:buFont typeface="Wingdings" panose="05000000000000000000" pitchFamily="2" charset="2"/>
              <a:buChar char="Ø"/>
            </a:pPr>
            <a:r>
              <a:rPr lang="en-US" dirty="0"/>
              <a:t>The cosine of the angle between A and B is</a:t>
            </a:r>
          </a:p>
          <a:p>
            <a:pPr>
              <a:buFont typeface="Wingdings" panose="05000000000000000000" pitchFamily="2" charset="2"/>
              <a:buChar char="Ø"/>
            </a:pPr>
            <a:endParaRPr lang="en-US" sz="900" dirty="0"/>
          </a:p>
          <a:p>
            <a:pPr>
              <a:buFont typeface="Wingdings" panose="05000000000000000000" pitchFamily="2" charset="2"/>
              <a:buChar char="Ø"/>
            </a:pPr>
            <a:endParaRPr lang="en-US" sz="100" dirty="0"/>
          </a:p>
          <a:p>
            <a:pPr>
              <a:buFont typeface="Wingdings" panose="05000000000000000000" pitchFamily="2" charset="2"/>
              <a:buChar char="Ø"/>
            </a:pPr>
            <a:r>
              <a:rPr lang="en-US" dirty="0"/>
              <a:t>The cosine of the angle between A and C is </a:t>
            </a:r>
          </a:p>
          <a:p>
            <a:pPr>
              <a:buFont typeface="Wingdings" panose="05000000000000000000" pitchFamily="2" charset="2"/>
              <a:buChar char="Ø"/>
            </a:pPr>
            <a:endParaRPr lang="en-US" dirty="0"/>
          </a:p>
          <a:p>
            <a:pPr>
              <a:buFont typeface="Wingdings" panose="05000000000000000000" pitchFamily="2" charset="2"/>
              <a:buChar char="Ø"/>
            </a:pPr>
            <a:r>
              <a:rPr lang="en-US" dirty="0"/>
              <a:t>Here, Sim(A, B) &gt; Sim (A, C) but marginal.</a:t>
            </a:r>
          </a:p>
          <a:p>
            <a:pPr>
              <a:buFont typeface="Wingdings" panose="05000000000000000000" pitchFamily="2" charset="2"/>
              <a:buChar char="Ø"/>
            </a:pP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40</a:t>
            </a:fld>
            <a:endParaRPr lang="en-US"/>
          </a:p>
        </p:txBody>
      </p:sp>
      <p:pic>
        <p:nvPicPr>
          <p:cNvPr id="2" name="Picture 1"/>
          <p:cNvPicPr>
            <a:picLocks noChangeAspect="1"/>
          </p:cNvPicPr>
          <p:nvPr/>
        </p:nvPicPr>
        <p:blipFill>
          <a:blip r:embed="rId3"/>
          <a:stretch>
            <a:fillRect/>
          </a:stretch>
        </p:blipFill>
        <p:spPr>
          <a:xfrm>
            <a:off x="3703969" y="3725604"/>
            <a:ext cx="4191000" cy="751222"/>
          </a:xfrm>
          <a:prstGeom prst="rect">
            <a:avLst/>
          </a:prstGeom>
        </p:spPr>
      </p:pic>
      <p:pic>
        <p:nvPicPr>
          <p:cNvPr id="3" name="Picture 2"/>
          <p:cNvPicPr>
            <a:picLocks noChangeAspect="1"/>
          </p:cNvPicPr>
          <p:nvPr/>
        </p:nvPicPr>
        <p:blipFill>
          <a:blip r:embed="rId4"/>
          <a:stretch>
            <a:fillRect/>
          </a:stretch>
        </p:blipFill>
        <p:spPr>
          <a:xfrm>
            <a:off x="3581400" y="5040977"/>
            <a:ext cx="4191000" cy="751221"/>
          </a:xfrm>
          <a:prstGeom prst="rect">
            <a:avLst/>
          </a:prstGeom>
        </p:spPr>
      </p:pic>
      <p:sp>
        <p:nvSpPr>
          <p:cNvPr id="7" name="TextBox 6"/>
          <p:cNvSpPr txBox="1"/>
          <p:nvPr/>
        </p:nvSpPr>
        <p:spPr>
          <a:xfrm>
            <a:off x="2026276" y="3889427"/>
            <a:ext cx="1620919" cy="400110"/>
          </a:xfrm>
          <a:prstGeom prst="rect">
            <a:avLst/>
          </a:prstGeom>
          <a:noFill/>
        </p:spPr>
        <p:txBody>
          <a:bodyPr wrap="square" rtlCol="0">
            <a:spAutoFit/>
          </a:bodyPr>
          <a:lstStyle/>
          <a:p>
            <a:pPr algn="r"/>
            <a:r>
              <a:rPr lang="en-US" sz="2000" dirty="0"/>
              <a:t>Sim (A, B)=</a:t>
            </a:r>
          </a:p>
        </p:txBody>
      </p:sp>
      <p:sp>
        <p:nvSpPr>
          <p:cNvPr id="8" name="TextBox 7"/>
          <p:cNvSpPr txBox="1"/>
          <p:nvPr/>
        </p:nvSpPr>
        <p:spPr>
          <a:xfrm>
            <a:off x="1871466" y="5196734"/>
            <a:ext cx="1620919" cy="400110"/>
          </a:xfrm>
          <a:prstGeom prst="rect">
            <a:avLst/>
          </a:prstGeom>
          <a:noFill/>
        </p:spPr>
        <p:txBody>
          <a:bodyPr wrap="square" rtlCol="0">
            <a:spAutoFit/>
          </a:bodyPr>
          <a:lstStyle/>
          <a:p>
            <a:pPr algn="r"/>
            <a:r>
              <a:rPr lang="en-US" sz="2000" dirty="0"/>
              <a:t>Sim (A, C)=</a:t>
            </a:r>
          </a:p>
        </p:txBody>
      </p:sp>
    </p:spTree>
    <p:extLst>
      <p:ext uri="{BB962C8B-B14F-4D97-AF65-F5344CB8AC3E}">
        <p14:creationId xmlns:p14="http://schemas.microsoft.com/office/powerpoint/2010/main" val="418346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2740" y="228600"/>
            <a:ext cx="8641587" cy="667870"/>
          </a:xfrm>
        </p:spPr>
        <p:txBody>
          <a:bodyPr/>
          <a:lstStyle/>
          <a:p>
            <a:r>
              <a:rPr lang="en-US" sz="3200" dirty="0"/>
              <a:t>… Finding Similar Users: </a:t>
            </a:r>
            <a:r>
              <a:rPr lang="en-US" sz="2800" dirty="0">
                <a:solidFill>
                  <a:srgbClr val="0000FF"/>
                </a:solidFill>
              </a:rPr>
              <a:t>Normalizing Ratings</a:t>
            </a:r>
            <a:endParaRPr lang="en-US" sz="3600" dirty="0">
              <a:solidFill>
                <a:srgbClr val="0000FF"/>
              </a:solidFill>
            </a:endParaRPr>
          </a:p>
        </p:txBody>
      </p:sp>
      <p:sp>
        <p:nvSpPr>
          <p:cNvPr id="34819" name="Rectangle 3"/>
          <p:cNvSpPr>
            <a:spLocks noGrp="1" noChangeArrowheads="1"/>
          </p:cNvSpPr>
          <p:nvPr>
            <p:ph idx="1"/>
          </p:nvPr>
        </p:nvSpPr>
        <p:spPr>
          <a:xfrm>
            <a:off x="309671" y="1066799"/>
            <a:ext cx="8524657" cy="5347767"/>
          </a:xfrm>
        </p:spPr>
        <p:txBody>
          <a:bodyPr>
            <a:normAutofit/>
          </a:bodyPr>
          <a:lstStyle/>
          <a:p>
            <a:r>
              <a:rPr lang="en-US" dirty="0"/>
              <a:t>We can </a:t>
            </a:r>
            <a:r>
              <a:rPr lang="en-US" dirty="0">
                <a:solidFill>
                  <a:srgbClr val="0000FF"/>
                </a:solidFill>
              </a:rPr>
              <a:t>normalize ratings, by subtracting</a:t>
            </a:r>
            <a:r>
              <a:rPr lang="en-US" dirty="0"/>
              <a:t> from each rating the average rating of that user. </a:t>
            </a:r>
          </a:p>
          <a:p>
            <a:r>
              <a:rPr lang="en-US" dirty="0"/>
              <a:t>Thus, we turn low ratings into negative numbers and high ratings into positive numbers.</a:t>
            </a:r>
          </a:p>
          <a:p>
            <a:pPr algn="just"/>
            <a:r>
              <a:rPr lang="en-US" dirty="0"/>
              <a:t>If we then take the cosine distance, we find that users with opposite views of the movies they viewed in common will have vectors in almost opposite directions, and can be considered as far apart as possible. </a:t>
            </a:r>
          </a:p>
          <a:p>
            <a:r>
              <a:rPr lang="en-US" dirty="0"/>
              <a:t>However, users with similar opinions about the movies rated in common will have a relatively small angle between them.</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362041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2740" y="228600"/>
            <a:ext cx="8641587" cy="667870"/>
          </a:xfrm>
        </p:spPr>
        <p:txBody>
          <a:bodyPr/>
          <a:lstStyle/>
          <a:p>
            <a:r>
              <a:rPr lang="en-US" sz="3200" dirty="0"/>
              <a:t>… Finding Similar Users: </a:t>
            </a:r>
            <a:r>
              <a:rPr lang="en-US" sz="2800" dirty="0">
                <a:solidFill>
                  <a:srgbClr val="0000FF"/>
                </a:solidFill>
              </a:rPr>
              <a:t>Normalizing Ratings</a:t>
            </a:r>
            <a:endParaRPr lang="en-US" sz="3600" dirty="0">
              <a:solidFill>
                <a:srgbClr val="0000FF"/>
              </a:solidFill>
            </a:endParaRPr>
          </a:p>
        </p:txBody>
      </p:sp>
      <p:sp>
        <p:nvSpPr>
          <p:cNvPr id="34819" name="Rectangle 3"/>
          <p:cNvSpPr>
            <a:spLocks noGrp="1" noChangeArrowheads="1"/>
          </p:cNvSpPr>
          <p:nvPr>
            <p:ph idx="1"/>
          </p:nvPr>
        </p:nvSpPr>
        <p:spPr>
          <a:xfrm>
            <a:off x="309671" y="1066799"/>
            <a:ext cx="8524657" cy="5347767"/>
          </a:xfrm>
        </p:spPr>
        <p:txBody>
          <a:bodyPr>
            <a:normAutofit/>
          </a:bodyPr>
          <a:lstStyle/>
          <a:p>
            <a:r>
              <a:rPr lang="en-US" dirty="0"/>
              <a:t>This normalized rating in fact is Pearson correlation coefficient (PCC).</a:t>
            </a:r>
          </a:p>
          <a:p>
            <a:r>
              <a:rPr lang="en-US" dirty="0"/>
              <a:t>If </a:t>
            </a:r>
            <a:r>
              <a:rPr lang="en-US" b="1" i="1" dirty="0" err="1">
                <a:solidFill>
                  <a:srgbClr val="0000FF"/>
                </a:solidFill>
              </a:rPr>
              <a:t>S</a:t>
            </a:r>
            <a:r>
              <a:rPr lang="en-US" b="1" i="1" baseline="-25000" dirty="0" err="1">
                <a:solidFill>
                  <a:srgbClr val="0000FF"/>
                </a:solidFill>
              </a:rPr>
              <a:t>xy</a:t>
            </a:r>
            <a:r>
              <a:rPr lang="en-US" dirty="0"/>
              <a:t> = items rated by both users </a:t>
            </a:r>
            <a:r>
              <a:rPr lang="en-US" b="1" i="1" dirty="0">
                <a:solidFill>
                  <a:srgbClr val="0000FF"/>
                </a:solidFill>
              </a:rPr>
              <a:t>x</a:t>
            </a:r>
            <a:r>
              <a:rPr lang="en-US" dirty="0"/>
              <a:t> and </a:t>
            </a:r>
            <a:r>
              <a:rPr lang="en-US" b="1" i="1" dirty="0">
                <a:solidFill>
                  <a:srgbClr val="0000FF"/>
                </a:solidFill>
              </a:rPr>
              <a:t>y</a:t>
            </a:r>
            <a:r>
              <a:rPr lang="en-US" dirty="0"/>
              <a:t>; and</a:t>
            </a:r>
          </a:p>
          <a:p>
            <a:pPr lvl="1">
              <a:buNone/>
            </a:pPr>
            <a:r>
              <a:rPr lang="en-US" b="1" i="1" dirty="0" err="1">
                <a:solidFill>
                  <a:srgbClr val="0000FF"/>
                </a:solidFill>
              </a:rPr>
              <a:t>S</a:t>
            </a:r>
            <a:r>
              <a:rPr lang="en-US" b="1" i="1" baseline="-25000" dirty="0" err="1">
                <a:solidFill>
                  <a:srgbClr val="0000FF"/>
                </a:solidFill>
              </a:rPr>
              <a:t>x</a:t>
            </a:r>
            <a:r>
              <a:rPr lang="en-US" dirty="0"/>
              <a:t> = items rated by user </a:t>
            </a:r>
            <a:r>
              <a:rPr lang="en-US" b="1" i="1" dirty="0">
                <a:solidFill>
                  <a:srgbClr val="0000FF"/>
                </a:solidFill>
              </a:rPr>
              <a:t>x</a:t>
            </a:r>
            <a:r>
              <a:rPr lang="en-US" dirty="0"/>
              <a:t>,</a:t>
            </a:r>
          </a:p>
          <a:p>
            <a:pPr>
              <a:buNone/>
            </a:pPr>
            <a:r>
              <a:rPr lang="en-US" dirty="0"/>
              <a:t>	</a:t>
            </a:r>
          </a:p>
          <a:p>
            <a:endParaRPr lang="en-US" dirty="0"/>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944158" y="3174447"/>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panose="02040503050406030204" pitchFamily="18" charset="0"/>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panose="02040503050406030204" pitchFamily="18" charset="0"/>
                              <a:cs typeface="Arial" pitchFamily="34" charset="0"/>
                            </a:rPr>
                          </m:ctrlPr>
                        </m:fPr>
                        <m:num>
                          <m:nary>
                            <m:naryPr>
                              <m:chr m:val="∑"/>
                              <m:supHide m:val="on"/>
                              <m:ctrlPr>
                                <a:rPr lang="en-US" sz="2400" b="1" i="1" smtClean="0">
                                  <a:latin typeface="Cambria Math" panose="02040503050406030204" pitchFamily="18" charset="0"/>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44158" y="3174447"/>
                <a:ext cx="7138749" cy="143045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43000" y="5025105"/>
                <a:ext cx="7691328" cy="490840"/>
              </a:xfrm>
              <a:prstGeom prst="rect">
                <a:avLst/>
              </a:prstGeom>
              <a:noFill/>
            </p:spPr>
            <p:txBody>
              <a:bodyPr wrap="square" rtlCol="0">
                <a:spAutoFit/>
              </a:bodyPr>
              <a:lstStyle/>
              <a:p>
                <a:pPr algn="just"/>
                <a:r>
                  <a:rPr lang="en-US" sz="2400" dirty="0">
                    <a:solidFill>
                      <a:schemeClr val="tx1"/>
                    </a:solidFill>
                    <a:latin typeface="Arial" pitchFamily="34" charset="0"/>
                    <a:cs typeface="Arial" pitchFamily="34" charset="0"/>
                  </a:rPr>
                  <a:t>where, </a:t>
                </a:r>
                <a14:m>
                  <m:oMath xmlns:m="http://schemas.openxmlformats.org/officeDocument/2006/math">
                    <m:acc>
                      <m:accPr>
                        <m:chr m:val="̅"/>
                        <m:ctrlPr>
                          <a:rPr lang="en-US" sz="2400" i="1" smtClean="0">
                            <a:solidFill>
                              <a:schemeClr val="tx1"/>
                            </a:solidFill>
                            <a:latin typeface="Cambria Math" panose="02040503050406030204" pitchFamily="18" charset="0"/>
                            <a:cs typeface="Arial" pitchFamily="34" charset="0"/>
                          </a:rPr>
                        </m:ctrlPr>
                      </m:accPr>
                      <m:e>
                        <m:sSub>
                          <m:sSubPr>
                            <m:ctrlPr>
                              <a:rPr lang="en-US" sz="2400" i="1" smtClean="0">
                                <a:solidFill>
                                  <a:schemeClr val="tx1"/>
                                </a:solidFill>
                                <a:latin typeface="Cambria Math" panose="02040503050406030204" pitchFamily="18" charset="0"/>
                                <a:cs typeface="Arial" pitchFamily="34" charset="0"/>
                              </a:rPr>
                            </m:ctrlPr>
                          </m:sSubPr>
                          <m:e>
                            <m:r>
                              <a:rPr lang="en-US" sz="2400" b="0" i="1" smtClean="0">
                                <a:solidFill>
                                  <a:schemeClr val="tx1"/>
                                </a:solidFill>
                                <a:latin typeface="Cambria Math" panose="02040503050406030204" pitchFamily="18" charset="0"/>
                                <a:cs typeface="Arial" pitchFamily="34" charset="0"/>
                              </a:rPr>
                              <m:t>𝑟</m:t>
                            </m:r>
                          </m:e>
                          <m:sub>
                            <m:r>
                              <a:rPr lang="en-US" sz="2400" b="0" i="1" smtClean="0">
                                <a:solidFill>
                                  <a:schemeClr val="tx1"/>
                                </a:solidFill>
                                <a:latin typeface="Cambria Math" panose="02040503050406030204" pitchFamily="18" charset="0"/>
                                <a:cs typeface="Arial" pitchFamily="34" charset="0"/>
                              </a:rPr>
                              <m:t>𝑥</m:t>
                            </m:r>
                          </m:sub>
                        </m:sSub>
                        <m:r>
                          <a:rPr lang="en-US" sz="2400" b="0" i="1" smtClean="0">
                            <a:solidFill>
                              <a:schemeClr val="tx1"/>
                            </a:solidFill>
                            <a:latin typeface="Cambria Math" panose="02040503050406030204" pitchFamily="18" charset="0"/>
                            <a:cs typeface="Arial" pitchFamily="34" charset="0"/>
                          </a:rPr>
                          <m:t> </m:t>
                        </m:r>
                      </m:e>
                    </m:acc>
                  </m:oMath>
                </a14:m>
                <a:r>
                  <a:rPr lang="en-US" sz="2400" dirty="0">
                    <a:solidFill>
                      <a:schemeClr val="tx1"/>
                    </a:solidFill>
                    <a:latin typeface="Arial" pitchFamily="34" charset="0"/>
                    <a:cs typeface="Arial" pitchFamily="34" charset="0"/>
                  </a:rPr>
                  <a:t>, </a:t>
                </a:r>
                <a14:m>
                  <m:oMath xmlns:m="http://schemas.openxmlformats.org/officeDocument/2006/math">
                    <m:acc>
                      <m:accPr>
                        <m:chr m:val="̅"/>
                        <m:ctrlPr>
                          <a:rPr lang="en-US" sz="2400" i="1">
                            <a:solidFill>
                              <a:schemeClr val="tx1"/>
                            </a:solidFill>
                            <a:latin typeface="Cambria Math" panose="02040503050406030204" pitchFamily="18" charset="0"/>
                            <a:cs typeface="Arial" pitchFamily="34" charset="0"/>
                          </a:rPr>
                        </m:ctrlPr>
                      </m:accPr>
                      <m:e>
                        <m:sSub>
                          <m:sSubPr>
                            <m:ctrlPr>
                              <a:rPr lang="en-US" sz="2400" i="1">
                                <a:solidFill>
                                  <a:schemeClr val="tx1"/>
                                </a:solidFill>
                                <a:latin typeface="Cambria Math" panose="02040503050406030204" pitchFamily="18" charset="0"/>
                                <a:cs typeface="Arial" pitchFamily="34" charset="0"/>
                              </a:rPr>
                            </m:ctrlPr>
                          </m:sSubPr>
                          <m:e>
                            <m:r>
                              <a:rPr lang="en-US" sz="2400" i="1">
                                <a:solidFill>
                                  <a:schemeClr val="tx1"/>
                                </a:solidFill>
                                <a:latin typeface="Cambria Math" panose="02040503050406030204" pitchFamily="18" charset="0"/>
                                <a:cs typeface="Arial" pitchFamily="34" charset="0"/>
                              </a:rPr>
                              <m:t>𝑟</m:t>
                            </m:r>
                          </m:e>
                          <m:sub>
                            <m:r>
                              <a:rPr lang="en-US" sz="2400" b="0" i="1" smtClean="0">
                                <a:solidFill>
                                  <a:schemeClr val="tx1"/>
                                </a:solidFill>
                                <a:latin typeface="Cambria Math" panose="02040503050406030204" pitchFamily="18" charset="0"/>
                                <a:cs typeface="Arial" pitchFamily="34" charset="0"/>
                              </a:rPr>
                              <m:t>𝑦</m:t>
                            </m:r>
                          </m:sub>
                        </m:sSub>
                        <m:r>
                          <a:rPr lang="en-US" sz="2400" i="1">
                            <a:solidFill>
                              <a:schemeClr val="tx1"/>
                            </a:solidFill>
                            <a:latin typeface="Cambria Math" panose="02040503050406030204" pitchFamily="18" charset="0"/>
                            <a:cs typeface="Arial" pitchFamily="34" charset="0"/>
                          </a:rPr>
                          <m:t> </m:t>
                        </m:r>
                      </m:e>
                    </m:acc>
                  </m:oMath>
                </a14:m>
                <a:r>
                  <a:rPr lang="en-US" sz="2400" dirty="0">
                    <a:solidFill>
                      <a:schemeClr val="tx1"/>
                    </a:solidFill>
                    <a:latin typeface="Arial" pitchFamily="34" charset="0"/>
                    <a:cs typeface="Arial" pitchFamily="34" charset="0"/>
                  </a:rPr>
                  <a:t> are the avg. rating of </a:t>
                </a:r>
                <a:r>
                  <a:rPr lang="en-US" sz="2400" b="1" dirty="0">
                    <a:solidFill>
                      <a:schemeClr val="tx1"/>
                    </a:solidFill>
                    <a:latin typeface="Arial" pitchFamily="34" charset="0"/>
                    <a:cs typeface="Arial" pitchFamily="34" charset="0"/>
                  </a:rPr>
                  <a:t>x</a:t>
                </a:r>
                <a:r>
                  <a:rPr lang="en-US" sz="2400" dirty="0">
                    <a:solidFill>
                      <a:schemeClr val="tx1"/>
                    </a:solidFill>
                    <a:latin typeface="Arial" pitchFamily="34" charset="0"/>
                    <a:cs typeface="Arial" pitchFamily="34" charset="0"/>
                  </a:rPr>
                  <a:t>, </a:t>
                </a:r>
                <a:r>
                  <a:rPr lang="en-US" sz="2400" b="1" dirty="0">
                    <a:solidFill>
                      <a:schemeClr val="tx1"/>
                    </a:solidFill>
                    <a:latin typeface="Arial" pitchFamily="34" charset="0"/>
                    <a:cs typeface="Arial" pitchFamily="34" charset="0"/>
                  </a:rPr>
                  <a:t>y </a:t>
                </a:r>
                <a:r>
                  <a:rPr lang="en-US" sz="2400" dirty="0">
                    <a:solidFill>
                      <a:schemeClr val="tx1"/>
                    </a:solidFill>
                    <a:latin typeface="Arial" pitchFamily="34" charset="0"/>
                    <a:cs typeface="Arial" pitchFamily="34" charset="0"/>
                  </a:rPr>
                  <a:t>respectively</a:t>
                </a:r>
                <a:r>
                  <a:rPr lang="en-US" sz="2400" b="1" dirty="0">
                    <a:solidFill>
                      <a:schemeClr val="tx1"/>
                    </a:solidFill>
                    <a:latin typeface="Arial" pitchFamily="34" charset="0"/>
                    <a:cs typeface="Arial" pitchFamily="34" charset="0"/>
                  </a:rPr>
                  <a:t>.</a:t>
                </a:r>
                <a:endParaRPr lang="en-US" sz="2400" b="1" baseline="-25000" dirty="0">
                  <a:solidFill>
                    <a:schemeClr val="tx1"/>
                  </a:solidFill>
                  <a:latin typeface="Arial" pitchFamily="34" charset="0"/>
                  <a:cs typeface="Arial"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143000" y="5025105"/>
                <a:ext cx="7691328" cy="490840"/>
              </a:xfrm>
              <a:prstGeom prst="rect">
                <a:avLst/>
              </a:prstGeom>
              <a:blipFill rotWithShape="0">
                <a:blip r:embed="rId4"/>
                <a:stretch>
                  <a:fillRect l="-1269" t="-9877" b="-20988"/>
                </a:stretch>
              </a:blipFill>
            </p:spPr>
            <p:txBody>
              <a:bodyPr/>
              <a:lstStyle/>
              <a:p>
                <a:r>
                  <a:rPr lang="en-US">
                    <a:noFill/>
                  </a:rPr>
                  <a:t> </a:t>
                </a:r>
              </a:p>
            </p:txBody>
          </p:sp>
        </mc:Fallback>
      </mc:AlternateContent>
    </p:spTree>
    <p:extLst>
      <p:ext uri="{BB962C8B-B14F-4D97-AF65-F5344CB8AC3E}">
        <p14:creationId xmlns:p14="http://schemas.microsoft.com/office/powerpoint/2010/main" val="188309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2740" y="228600"/>
            <a:ext cx="8641587" cy="667870"/>
          </a:xfrm>
        </p:spPr>
        <p:txBody>
          <a:bodyPr/>
          <a:lstStyle/>
          <a:p>
            <a:r>
              <a:rPr lang="en-US" sz="3200" dirty="0"/>
              <a:t>… Finding Similar Users: </a:t>
            </a:r>
            <a:r>
              <a:rPr lang="en-US" sz="2800" dirty="0">
                <a:solidFill>
                  <a:srgbClr val="0000FF"/>
                </a:solidFill>
              </a:rPr>
              <a:t>Normalizing Ratings</a:t>
            </a:r>
            <a:endParaRPr lang="en-US" sz="3600" dirty="0">
              <a:solidFill>
                <a:srgbClr val="0000FF"/>
              </a:solidFill>
            </a:endParaRPr>
          </a:p>
        </p:txBody>
      </p:sp>
      <p:sp>
        <p:nvSpPr>
          <p:cNvPr id="34819" name="Rectangle 3"/>
          <p:cNvSpPr>
            <a:spLocks noGrp="1" noChangeArrowheads="1"/>
          </p:cNvSpPr>
          <p:nvPr>
            <p:ph idx="1"/>
          </p:nvPr>
        </p:nvSpPr>
        <p:spPr>
          <a:xfrm>
            <a:off x="96369" y="1045369"/>
            <a:ext cx="8834328" cy="5347767"/>
          </a:xfrm>
        </p:spPr>
        <p:txBody>
          <a:bodyPr>
            <a:normAutofit/>
          </a:bodyPr>
          <a:lstStyle/>
          <a:p>
            <a:r>
              <a:rPr lang="en-US" b="1" dirty="0">
                <a:solidFill>
                  <a:srgbClr val="0000FF"/>
                </a:solidFill>
              </a:rPr>
              <a:t>Example</a:t>
            </a:r>
            <a:r>
              <a:rPr lang="en-US" dirty="0"/>
              <a:t>: by subtracting the (row) mean from the table in slide 37, it becomes:</a:t>
            </a:r>
          </a:p>
          <a:p>
            <a:endParaRPr lang="en-US" dirty="0"/>
          </a:p>
          <a:p>
            <a:endParaRPr lang="en-US" dirty="0"/>
          </a:p>
          <a:p>
            <a:endParaRPr lang="en-US" sz="1050" dirty="0"/>
          </a:p>
          <a:p>
            <a:r>
              <a:rPr lang="en-US" dirty="0"/>
              <a:t>Now, the cosine of the angle between A and B:</a:t>
            </a:r>
          </a:p>
          <a:p>
            <a:endParaRPr lang="en-US" dirty="0"/>
          </a:p>
          <a:p>
            <a:endParaRPr lang="en-US" sz="100" dirty="0"/>
          </a:p>
          <a:p>
            <a:r>
              <a:rPr lang="en-US" dirty="0"/>
              <a:t>Now, the cosine of the angle between A and C:</a:t>
            </a:r>
          </a:p>
          <a:p>
            <a:pPr marL="0" indent="0">
              <a:buNone/>
            </a:pPr>
            <a:r>
              <a:rPr lang="en-US" dirty="0"/>
              <a:t>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a:p>
        </p:txBody>
      </p:sp>
      <p:pic>
        <p:nvPicPr>
          <p:cNvPr id="2" name="Picture 1"/>
          <p:cNvPicPr>
            <a:picLocks noChangeAspect="1"/>
          </p:cNvPicPr>
          <p:nvPr/>
        </p:nvPicPr>
        <p:blipFill>
          <a:blip r:embed="rId3"/>
          <a:stretch>
            <a:fillRect/>
          </a:stretch>
        </p:blipFill>
        <p:spPr>
          <a:xfrm>
            <a:off x="2590800" y="1752600"/>
            <a:ext cx="5715000" cy="1470923"/>
          </a:xfrm>
          <a:prstGeom prst="rect">
            <a:avLst/>
          </a:prstGeom>
        </p:spPr>
      </p:pic>
      <p:pic>
        <p:nvPicPr>
          <p:cNvPr id="4" name="Picture 3"/>
          <p:cNvPicPr>
            <a:picLocks noChangeAspect="1"/>
          </p:cNvPicPr>
          <p:nvPr/>
        </p:nvPicPr>
        <p:blipFill>
          <a:blip r:embed="rId4"/>
          <a:stretch>
            <a:fillRect/>
          </a:stretch>
        </p:blipFill>
        <p:spPr>
          <a:xfrm>
            <a:off x="1811031" y="4029297"/>
            <a:ext cx="7023296" cy="740744"/>
          </a:xfrm>
          <a:prstGeom prst="rect">
            <a:avLst/>
          </a:prstGeom>
        </p:spPr>
      </p:pic>
      <p:pic>
        <p:nvPicPr>
          <p:cNvPr id="5" name="Picture 4"/>
          <p:cNvPicPr>
            <a:picLocks noChangeAspect="1"/>
          </p:cNvPicPr>
          <p:nvPr/>
        </p:nvPicPr>
        <p:blipFill>
          <a:blip r:embed="rId5"/>
          <a:stretch>
            <a:fillRect/>
          </a:stretch>
        </p:blipFill>
        <p:spPr>
          <a:xfrm>
            <a:off x="1666272" y="5531990"/>
            <a:ext cx="7162800" cy="683544"/>
          </a:xfrm>
          <a:prstGeom prst="rect">
            <a:avLst/>
          </a:prstGeom>
        </p:spPr>
      </p:pic>
      <p:sp>
        <p:nvSpPr>
          <p:cNvPr id="3" name="TextBox 2"/>
          <p:cNvSpPr txBox="1"/>
          <p:nvPr/>
        </p:nvSpPr>
        <p:spPr>
          <a:xfrm>
            <a:off x="226899" y="4177208"/>
            <a:ext cx="1620919" cy="400110"/>
          </a:xfrm>
          <a:prstGeom prst="rect">
            <a:avLst/>
          </a:prstGeom>
          <a:noFill/>
        </p:spPr>
        <p:txBody>
          <a:bodyPr wrap="square" rtlCol="0">
            <a:spAutoFit/>
          </a:bodyPr>
          <a:lstStyle/>
          <a:p>
            <a:pPr algn="r"/>
            <a:r>
              <a:rPr lang="en-US" sz="2000" dirty="0"/>
              <a:t>Sim (A, B)=</a:t>
            </a:r>
          </a:p>
        </p:txBody>
      </p:sp>
      <p:sp>
        <p:nvSpPr>
          <p:cNvPr id="9" name="TextBox 8"/>
          <p:cNvSpPr txBox="1"/>
          <p:nvPr/>
        </p:nvSpPr>
        <p:spPr>
          <a:xfrm>
            <a:off x="72089" y="5642175"/>
            <a:ext cx="1620919" cy="400110"/>
          </a:xfrm>
          <a:prstGeom prst="rect">
            <a:avLst/>
          </a:prstGeom>
          <a:noFill/>
        </p:spPr>
        <p:txBody>
          <a:bodyPr wrap="square" rtlCol="0">
            <a:spAutoFit/>
          </a:bodyPr>
          <a:lstStyle/>
          <a:p>
            <a:pPr algn="r"/>
            <a:r>
              <a:rPr lang="en-US" sz="2000" dirty="0"/>
              <a:t>Sim (A, C)=</a:t>
            </a:r>
          </a:p>
        </p:txBody>
      </p:sp>
    </p:spTree>
    <p:extLst>
      <p:ext uri="{BB962C8B-B14F-4D97-AF65-F5344CB8AC3E}">
        <p14:creationId xmlns:p14="http://schemas.microsoft.com/office/powerpoint/2010/main" val="25913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2740" y="228600"/>
            <a:ext cx="8641587" cy="667870"/>
          </a:xfrm>
        </p:spPr>
        <p:txBody>
          <a:bodyPr/>
          <a:lstStyle/>
          <a:p>
            <a:r>
              <a:rPr lang="en-US" sz="3200" dirty="0"/>
              <a:t>… Finding Similar Users: </a:t>
            </a:r>
            <a:r>
              <a:rPr lang="en-US" sz="2800" dirty="0">
                <a:solidFill>
                  <a:srgbClr val="0000FF"/>
                </a:solidFill>
              </a:rPr>
              <a:t>Normalizing Ratings</a:t>
            </a:r>
            <a:endParaRPr lang="en-US" sz="3600" dirty="0">
              <a:solidFill>
                <a:srgbClr val="0000FF"/>
              </a:solidFill>
            </a:endParaRPr>
          </a:p>
        </p:txBody>
      </p:sp>
      <p:sp>
        <p:nvSpPr>
          <p:cNvPr id="34819" name="Rectangle 3"/>
          <p:cNvSpPr>
            <a:spLocks noGrp="1" noChangeArrowheads="1"/>
          </p:cNvSpPr>
          <p:nvPr>
            <p:ph idx="1"/>
          </p:nvPr>
        </p:nvSpPr>
        <p:spPr>
          <a:xfrm>
            <a:off x="96369" y="1447800"/>
            <a:ext cx="8834328" cy="4945336"/>
          </a:xfrm>
        </p:spPr>
        <p:txBody>
          <a:bodyPr>
            <a:normAutofit/>
          </a:bodyPr>
          <a:lstStyle/>
          <a:p>
            <a:r>
              <a:rPr lang="en-US" dirty="0"/>
              <a:t>Notice that under this measure, A and C are much further apart than A and B. </a:t>
            </a:r>
          </a:p>
          <a:p>
            <a:r>
              <a:rPr lang="en-US" dirty="0"/>
              <a:t>Both these observations make intuitive sense, given that A and C disagree on the two movies they rated in common, while A and B give similar scores to the one movie they rated in common.</a:t>
            </a:r>
          </a:p>
          <a:p>
            <a:pPr marL="0" indent="0">
              <a:buNone/>
            </a:pPr>
            <a:r>
              <a:rPr lang="en-US" dirty="0"/>
              <a:t>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85089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98475" y="26276"/>
            <a:ext cx="8147051" cy="972671"/>
          </a:xfrm>
        </p:spPr>
        <p:txBody>
          <a:bodyPr/>
          <a:lstStyle/>
          <a:p>
            <a:pPr eaLnBrk="1" hangingPunct="1"/>
            <a:r>
              <a:rPr lang="en-US" dirty="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a:xfrm>
                <a:off x="152400" y="1066800"/>
                <a:ext cx="8798859" cy="5059363"/>
              </a:xfrm>
            </p:spPr>
            <p:txBody>
              <a:bodyPr>
                <a:normAutofit/>
              </a:bodyPr>
              <a:lstStyle/>
              <a:p>
                <a:pPr marL="118872" indent="0">
                  <a:buNone/>
                </a:pPr>
                <a:r>
                  <a:rPr lang="en-US" b="1" dirty="0">
                    <a:solidFill>
                      <a:srgbClr val="0000FF"/>
                    </a:solidFill>
                  </a:rPr>
                  <a:t>From similarity metric to recommendations:</a:t>
                </a:r>
              </a:p>
              <a:p>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pPr eaLnBrk="1" hangingPunct="1"/>
                <a:r>
                  <a:rPr lang="en-US" dirty="0"/>
                  <a:t>Let </a:t>
                </a:r>
                <a:r>
                  <a:rPr lang="en-US" b="1" i="1" dirty="0"/>
                  <a:t>N</a:t>
                </a:r>
                <a:r>
                  <a:rPr lang="en-US" dirty="0"/>
                  <a:t> be the set of </a:t>
                </a:r>
                <a:r>
                  <a:rPr lang="en-US" b="1" i="1" dirty="0"/>
                  <a:t>k</a:t>
                </a:r>
                <a:r>
                  <a:rPr lang="en-US" dirty="0"/>
                  <a:t> users most similar to </a:t>
                </a:r>
                <a:r>
                  <a:rPr lang="en-US" b="1" i="1" dirty="0"/>
                  <a:t>x</a:t>
                </a:r>
                <a:r>
                  <a:rPr lang="en-US" dirty="0"/>
                  <a:t> who have rated item </a:t>
                </a:r>
                <a:r>
                  <a:rPr lang="en-US" b="1" i="1" dirty="0" err="1"/>
                  <a:t>i</a:t>
                </a:r>
                <a:endParaRPr lang="en-US" b="1" i="1" dirty="0"/>
              </a:p>
              <a:p>
                <a:pPr eaLnBrk="1" hangingPunct="1"/>
                <a:r>
                  <a:rPr lang="en-US" b="1" dirty="0">
                    <a:solidFill>
                      <a:srgbClr val="008000"/>
                    </a:solidFill>
                  </a:rPr>
                  <a:t>Predict rating of user </a:t>
                </a:r>
                <a:r>
                  <a:rPr lang="en-US" b="1" i="1" dirty="0">
                    <a:solidFill>
                      <a:srgbClr val="008000"/>
                    </a:solidFill>
                  </a:rPr>
                  <a:t>x</a:t>
                </a:r>
                <a:r>
                  <a:rPr lang="en-US" b="1" dirty="0">
                    <a:solidFill>
                      <a:srgbClr val="008000"/>
                    </a:solidFill>
                  </a:rPr>
                  <a:t> on item </a:t>
                </a:r>
                <a:r>
                  <a:rPr lang="en-US" b="1" i="1" dirty="0">
                    <a:solidFill>
                      <a:srgbClr val="008000"/>
                    </a:solidFill>
                  </a:rPr>
                  <a:t>i</a:t>
                </a:r>
                <a:r>
                  <a:rPr lang="en-US" b="1" dirty="0">
                    <a:solidFill>
                      <a:srgbClr val="008000"/>
                    </a:solidFill>
                  </a:rPr>
                  <a:t>:</a:t>
                </a:r>
              </a:p>
              <a:p>
                <a:pPr lvl="1"/>
                <a:r>
                  <a:rPr lang="en-US" b="0" dirty="0"/>
                  <a:t>Option 1: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d>
                      <m:dPr>
                        <m:ctrlPr>
                          <a:rPr lang="en-US"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a:rPr>
                              <m:t>1</m:t>
                            </m:r>
                          </m:num>
                          <m:den>
                            <m:r>
                              <a:rPr lang="en-US" i="1" dirty="0">
                                <a:latin typeface="Cambria Math"/>
                              </a:rPr>
                              <m:t>𝑘</m:t>
                            </m:r>
                          </m:den>
                        </m:f>
                      </m:e>
                    </m:d>
                    <m:r>
                      <a:rPr lang="en-US" i="1" dirty="0" smtClean="0">
                        <a:latin typeface="Cambria Math"/>
                      </a:rPr>
                      <m:t> </m:t>
                    </m:r>
                    <m:nary>
                      <m:naryPr>
                        <m:chr m:val="∑"/>
                        <m:supHide m:val="on"/>
                        <m:ctrlPr>
                          <a:rPr lang="en-US" b="0" i="1" dirty="0" smtClean="0">
                            <a:latin typeface="Cambria Math" panose="02040503050406030204" pitchFamily="18"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a:p>
              <a:p>
                <a:pPr lvl="1"/>
                <a:endParaRPr lang="en-US" dirty="0"/>
              </a:p>
              <a:p>
                <a:pPr lvl="1"/>
                <a:r>
                  <a:rPr lang="en-US" dirty="0"/>
                  <a:t>Option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panose="02040503050406030204" pitchFamily="18" charset="0"/>
                          </a:rPr>
                        </m:ctrlPr>
                      </m:fPr>
                      <m:num>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e>
                        </m:nary>
                      </m:den>
                    </m:f>
                  </m:oMath>
                </a14:m>
                <a:endParaRPr lang="en-US" i="1" dirty="0"/>
              </a:p>
              <a:p>
                <a:pPr lvl="1" eaLnBrk="1" hangingPunct="1"/>
                <a:endParaRPr lang="en-US" dirty="0"/>
              </a:p>
              <a:p>
                <a:pPr lvl="1" eaLnBrk="1" hangingPunct="1"/>
                <a:r>
                  <a:rPr lang="en-US" dirty="0"/>
                  <a:t>Other options are possible.</a:t>
                </a:r>
              </a:p>
              <a:p>
                <a:pPr lvl="1" eaLnBrk="1" hangingPunct="1">
                  <a:buFont typeface="Wingdings" charset="2"/>
                  <a:buNone/>
                </a:pPr>
                <a:endParaRPr lang="en-US" dirty="0"/>
              </a:p>
              <a:p>
                <a:pPr lvl="1" eaLnBrk="1" hangingPunct="1"/>
                <a:endParaRPr lang="en-US" baseline="-25000"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xfrm>
                <a:off x="152400" y="1066800"/>
                <a:ext cx="8798859" cy="5059363"/>
              </a:xfrm>
              <a:blipFill>
                <a:blip r:embed="rId3"/>
                <a:stretch>
                  <a:fillRect l="-277" t="-723" r="-83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45</a:t>
            </a:fld>
            <a:endParaRPr lang="en-US"/>
          </a:p>
        </p:txBody>
      </p:sp>
      <mc:AlternateContent xmlns:mc="http://schemas.openxmlformats.org/markup-compatibility/2006" xmlns:a14="http://schemas.microsoft.com/office/drawing/2010/main">
        <mc:Choice Requires="a14">
          <p:sp>
            <p:nvSpPr>
              <p:cNvPr id="2" name="Rectangle 1"/>
              <p:cNvSpPr/>
              <p:nvPr/>
            </p:nvSpPr>
            <p:spPr>
              <a:xfrm>
                <a:off x="2590800" y="4767091"/>
                <a:ext cx="3688144" cy="394788"/>
              </a:xfrm>
              <a:prstGeom prst="rect">
                <a:avLst/>
              </a:prstGeom>
            </p:spPr>
            <p:txBody>
              <a:bodyPr wrap="square">
                <a:spAutoFit/>
              </a:bodyPr>
              <a:lstStyle/>
              <a:p>
                <a:r>
                  <a:rPr lang="en-US" dirty="0">
                    <a:solidFill>
                      <a:schemeClr val="tx1"/>
                    </a:solidFill>
                  </a:rPr>
                  <a:t>where,  </a:t>
                </a: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a:rPr>
                          <m:t>𝑠</m:t>
                        </m:r>
                      </m:e>
                      <m:sub>
                        <m:r>
                          <a:rPr lang="en-US" b="0" i="1" dirty="0" smtClean="0">
                            <a:solidFill>
                              <a:schemeClr val="tx1"/>
                            </a:solidFill>
                            <a:latin typeface="Cambria Math"/>
                          </a:rPr>
                          <m:t>𝑥𝑦</m:t>
                        </m:r>
                      </m:sub>
                    </m:sSub>
                    <m:r>
                      <a:rPr lang="en-US" b="0" i="1" dirty="0" smtClean="0">
                        <a:solidFill>
                          <a:schemeClr val="tx1"/>
                        </a:solidFill>
                        <a:latin typeface="Cambria Math"/>
                      </a:rPr>
                      <m:t>=</m:t>
                    </m:r>
                    <m:r>
                      <a:rPr lang="en-US" b="0" i="1" dirty="0">
                        <a:solidFill>
                          <a:schemeClr val="tx1"/>
                        </a:solidFill>
                        <a:latin typeface="Cambria Math"/>
                      </a:rPr>
                      <m:t>𝑠𝑖𝑚</m:t>
                    </m:r>
                    <m:d>
                      <m:dPr>
                        <m:ctrlPr>
                          <a:rPr lang="en-US" i="1" dirty="0">
                            <a:solidFill>
                              <a:schemeClr val="tx1"/>
                            </a:solidFill>
                            <a:latin typeface="Cambria Math" panose="02040503050406030204" pitchFamily="18" charset="0"/>
                          </a:rPr>
                        </m:ctrlPr>
                      </m:dPr>
                      <m:e>
                        <m:r>
                          <a:rPr lang="en-US" b="0" i="1" dirty="0">
                            <a:solidFill>
                              <a:schemeClr val="tx1"/>
                            </a:solidFill>
                            <a:latin typeface="Cambria Math"/>
                          </a:rPr>
                          <m:t>𝑥</m:t>
                        </m:r>
                        <m:r>
                          <a:rPr lang="en-US" b="0" i="1" dirty="0">
                            <a:solidFill>
                              <a:schemeClr val="tx1"/>
                            </a:solidFill>
                            <a:latin typeface="Cambria Math"/>
                          </a:rPr>
                          <m:t>,</m:t>
                        </m:r>
                        <m:r>
                          <a:rPr lang="en-US" b="0" i="1" dirty="0">
                            <a:solidFill>
                              <a:schemeClr val="tx1"/>
                            </a:solidFill>
                            <a:latin typeface="Cambria Math"/>
                          </a:rPr>
                          <m:t>𝑦</m:t>
                        </m:r>
                      </m:e>
                    </m:d>
                  </m:oMath>
                </a14:m>
                <a:endParaRPr lang="en-US"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590800" y="4767091"/>
                <a:ext cx="3688144" cy="394788"/>
              </a:xfrm>
              <a:prstGeom prst="rect">
                <a:avLst/>
              </a:prstGeom>
              <a:blipFill rotWithShape="0">
                <a:blip r:embed="rId4"/>
                <a:stretch>
                  <a:fillRect l="-1322" t="-4615" b="-20000"/>
                </a:stretch>
              </a:blipFill>
            </p:spPr>
            <p:txBody>
              <a:bodyPr/>
              <a:lstStyle/>
              <a:p>
                <a:r>
                  <a:rPr lang="en-US">
                    <a:noFill/>
                  </a:rPr>
                  <a:t> </a:t>
                </a:r>
              </a:p>
            </p:txBody>
          </p:sp>
        </mc:Fallback>
      </mc:AlternateContent>
    </p:spTree>
    <p:extLst>
      <p:ext uri="{BB962C8B-B14F-4D97-AF65-F5344CB8AC3E}">
        <p14:creationId xmlns:p14="http://schemas.microsoft.com/office/powerpoint/2010/main" val="449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0"/>
            <a:ext cx="9143999" cy="820271"/>
          </a:xfrm>
        </p:spPr>
        <p:txBody>
          <a:bodyPr/>
          <a:lstStyle/>
          <a:p>
            <a:pPr eaLnBrk="1" hangingPunct="1"/>
            <a:r>
              <a:rPr lang="en-US" sz="4400" dirty="0"/>
              <a:t>Item-Item Collaborative Filtering</a:t>
            </a:r>
          </a:p>
        </p:txBody>
      </p:sp>
      <mc:AlternateContent xmlns:mc="http://schemas.openxmlformats.org/markup-compatibility/2006">
        <mc:Choice xmlns:a14="http://schemas.microsoft.com/office/drawing/2010/main" Requires="a14">
          <p:sp>
            <p:nvSpPr>
              <p:cNvPr id="38915" name="Rectangle 3"/>
              <p:cNvSpPr>
                <a:spLocks noGrp="1" noChangeArrowheads="1"/>
              </p:cNvSpPr>
              <p:nvPr>
                <p:ph idx="1"/>
              </p:nvPr>
            </p:nvSpPr>
            <p:spPr>
              <a:xfrm>
                <a:off x="267087" y="1082674"/>
                <a:ext cx="8686800" cy="5470525"/>
              </a:xfrm>
            </p:spPr>
            <p:txBody>
              <a:bodyPr>
                <a:normAutofit/>
              </a:bodyPr>
              <a:lstStyle/>
              <a:p>
                <a:pPr eaLnBrk="1" hangingPunct="1"/>
                <a:r>
                  <a:rPr lang="en-US" b="1" dirty="0"/>
                  <a:t>So far:</a:t>
                </a:r>
                <a:r>
                  <a:rPr lang="en-US" dirty="0"/>
                  <a:t> </a:t>
                </a:r>
                <a:r>
                  <a:rPr lang="en-US" b="1" dirty="0">
                    <a:solidFill>
                      <a:srgbClr val="0000FF"/>
                    </a:solidFill>
                  </a:rPr>
                  <a:t>User-user collaborative filtering</a:t>
                </a:r>
              </a:p>
              <a:p>
                <a:pPr eaLnBrk="1" hangingPunct="1"/>
                <a:r>
                  <a:rPr lang="en-US" b="1" dirty="0">
                    <a:solidFill>
                      <a:srgbClr val="00B050"/>
                    </a:solidFill>
                  </a:rPr>
                  <a:t>Another view: </a:t>
                </a:r>
                <a:r>
                  <a:rPr lang="en-US" b="1" dirty="0"/>
                  <a:t>Item-item</a:t>
                </a:r>
              </a:p>
              <a:p>
                <a:pPr lvl="1" eaLnBrk="1" hangingPunct="1"/>
                <a:r>
                  <a:rPr lang="en-US" dirty="0"/>
                  <a:t>For item </a:t>
                </a:r>
                <a:r>
                  <a:rPr lang="en-US" b="1" i="1" dirty="0" err="1"/>
                  <a:t>i</a:t>
                </a:r>
                <a:r>
                  <a:rPr lang="en-US" dirty="0"/>
                  <a:t>, find other similar items</a:t>
                </a:r>
              </a:p>
              <a:p>
                <a:pPr lvl="1" eaLnBrk="1" hangingPunct="1"/>
                <a:r>
                  <a:rPr lang="en-US" dirty="0"/>
                  <a:t>Estimate rating for item </a:t>
                </a:r>
                <a:r>
                  <a:rPr lang="en-US" b="1" i="1" dirty="0" err="1"/>
                  <a:t>i</a:t>
                </a:r>
                <a:r>
                  <a:rPr lang="en-US" dirty="0"/>
                  <a:t> based on ratings for similar items</a:t>
                </a:r>
              </a:p>
              <a:p>
                <a:pPr lvl="1" eaLnBrk="1" hangingPunct="1"/>
                <a:r>
                  <a:rPr lang="en-US" dirty="0"/>
                  <a:t>Can use same similarity metrics and prediction functions as in user-user model</a:t>
                </a:r>
              </a:p>
              <a:p>
                <a:pPr lvl="1" eaLnBrk="1" hangingPunct="1"/>
                <a:endParaRPr lang="en-US" dirty="0"/>
              </a:p>
              <a:p>
                <a:pPr lvl="1"/>
                <a14:m>
                  <m:oMath xmlns:m="http://schemas.openxmlformats.org/officeDocument/2006/math">
                    <m:sSub>
                      <m:sSubPr>
                        <m:ctrlPr>
                          <a:rPr lang="en-US" sz="3600" i="1" smtClean="0">
                            <a:latin typeface="Cambria Math" panose="02040503050406030204" pitchFamily="18" charset="0"/>
                          </a:rPr>
                        </m:ctrlPr>
                      </m:sSubPr>
                      <m:e>
                        <m:r>
                          <a:rPr lang="en-US" sz="3600" b="1" i="1" smtClean="0">
                            <a:latin typeface="Cambria Math" panose="02040503050406030204" pitchFamily="18" charset="0"/>
                          </a:rPr>
                          <m:t>𝒓</m:t>
                        </m:r>
                      </m:e>
                      <m:sub>
                        <m:r>
                          <a:rPr lang="en-US" sz="3600" b="0" i="1" smtClean="0">
                            <a:latin typeface="Cambria Math" panose="02040503050406030204" pitchFamily="18" charset="0"/>
                          </a:rPr>
                          <m:t>𝑖𝑥</m:t>
                        </m:r>
                      </m:sub>
                    </m:sSub>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nary>
                          <m:naryPr>
                            <m:chr m:val="∑"/>
                            <m:supHide m:val="on"/>
                            <m:ctrlPr>
                              <a:rPr lang="en-US" sz="3600" b="0" i="1" smtClean="0">
                                <a:latin typeface="Cambria Math" panose="02040503050406030204" pitchFamily="18" charset="0"/>
                              </a:rPr>
                            </m:ctrlPr>
                          </m:naryPr>
                          <m:sub>
                            <m:r>
                              <m:rPr>
                                <m:brk m:alnAt="7"/>
                              </m:rPr>
                              <a:rPr lang="en-US" sz="3600" b="0" i="1" smtClean="0">
                                <a:latin typeface="Cambria Math" panose="02040503050406030204" pitchFamily="18" charset="0"/>
                              </a:rPr>
                              <m:t>𝑗</m:t>
                            </m:r>
                            <m:r>
                              <a:rPr lang="en-US" sz="3600" b="0" i="1" smtClean="0">
                                <a:latin typeface="Cambria Math" panose="02040503050406030204" pitchFamily="18" charset="0"/>
                                <a:ea typeface="Cambria Math" panose="02040503050406030204" pitchFamily="18" charset="0"/>
                              </a:rPr>
                              <m:t>∈</m:t>
                            </m:r>
                            <m:r>
                              <m:rPr>
                                <m:brk m:alnAt="7"/>
                              </m:rPr>
                              <a:rPr lang="en-US" sz="3600" b="1" i="1" smtClean="0">
                                <a:latin typeface="Cambria Math" panose="02040503050406030204" pitchFamily="18" charset="0"/>
                                <a:ea typeface="Cambria Math" panose="02040503050406030204" pitchFamily="18" charset="0"/>
                              </a:rPr>
                              <m:t>𝑵</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𝑖</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𝑥</m:t>
                                </m:r>
                              </m:e>
                            </m:d>
                          </m:sub>
                          <m:sup/>
                          <m:e>
                            <m:sSub>
                              <m:sSubPr>
                                <m:ctrlPr>
                                  <a:rPr lang="en-US" sz="3600" b="0" i="1" smtClean="0">
                                    <a:latin typeface="Cambria Math" panose="02040503050406030204" pitchFamily="18" charset="0"/>
                                  </a:rPr>
                                </m:ctrlPr>
                              </m:sSubPr>
                              <m:e>
                                <m:r>
                                  <a:rPr lang="en-US" sz="3600" b="1" i="1" smtClean="0">
                                    <a:latin typeface="Cambria Math" panose="02040503050406030204" pitchFamily="18" charset="0"/>
                                  </a:rPr>
                                  <m:t>𝑺</m:t>
                                </m:r>
                              </m:e>
                              <m:sub>
                                <m:r>
                                  <a:rPr lang="en-US" sz="3600" b="0" i="1" smtClean="0">
                                    <a:latin typeface="Cambria Math" panose="02040503050406030204" pitchFamily="18" charset="0"/>
                                  </a:rPr>
                                  <m:t>𝑖𝑗</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 </m:t>
                            </m:r>
                            <m:sSub>
                              <m:sSubPr>
                                <m:ctrlPr>
                                  <a:rPr lang="en-US" sz="3600" b="0"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𝒓</m:t>
                                </m:r>
                              </m:e>
                              <m:sub>
                                <m:r>
                                  <a:rPr lang="en-US" sz="3600" b="0" i="1" smtClean="0">
                                    <a:latin typeface="Cambria Math" panose="02040503050406030204" pitchFamily="18" charset="0"/>
                                    <a:ea typeface="Cambria Math" panose="02040503050406030204" pitchFamily="18" charset="0"/>
                                  </a:rPr>
                                  <m:t>𝑗</m:t>
                                </m:r>
                                <m:r>
                                  <a:rPr lang="en-US" sz="3600" b="0" i="1" smtClean="0">
                                    <a:latin typeface="Cambria Math" panose="02040503050406030204" pitchFamily="18" charset="0"/>
                                    <a:ea typeface="Cambria Math" panose="02040503050406030204" pitchFamily="18" charset="0"/>
                                  </a:rPr>
                                  <m:t>𝑥</m:t>
                                </m:r>
                              </m:sub>
                            </m:sSub>
                          </m:e>
                        </m:nary>
                      </m:num>
                      <m:den>
                        <m:nary>
                          <m:naryPr>
                            <m:chr m:val="∑"/>
                            <m:supHide m:val="on"/>
                            <m:ctrlPr>
                              <a:rPr lang="en-US" sz="3600" i="1">
                                <a:latin typeface="Cambria Math" panose="02040503050406030204" pitchFamily="18" charset="0"/>
                              </a:rPr>
                            </m:ctrlPr>
                          </m:naryPr>
                          <m:sub>
                            <m:r>
                              <m:rPr>
                                <m:brk m:alnAt="7"/>
                              </m:rPr>
                              <a:rPr lang="en-US" sz="3600" i="1">
                                <a:latin typeface="Cambria Math" panose="02040503050406030204" pitchFamily="18" charset="0"/>
                              </a:rPr>
                              <m:t>𝑗</m:t>
                            </m:r>
                            <m:r>
                              <a:rPr lang="en-US" sz="3600"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𝑵</m:t>
                            </m:r>
                            <m:d>
                              <m:dPr>
                                <m:ctrlPr>
                                  <a:rPr lang="en-US" sz="3600" i="1">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𝑖</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𝑥</m:t>
                                </m:r>
                              </m:e>
                            </m:d>
                          </m:sub>
                          <m:sup/>
                          <m:e>
                            <m:sSub>
                              <m:sSubPr>
                                <m:ctrlPr>
                                  <a:rPr lang="en-US" sz="3600" i="1">
                                    <a:latin typeface="Cambria Math" panose="02040503050406030204" pitchFamily="18" charset="0"/>
                                  </a:rPr>
                                </m:ctrlPr>
                              </m:sSubPr>
                              <m:e>
                                <m:r>
                                  <a:rPr lang="en-US" sz="3600" b="1" i="1">
                                    <a:latin typeface="Cambria Math" panose="02040503050406030204" pitchFamily="18" charset="0"/>
                                  </a:rPr>
                                  <m:t>𝑺</m:t>
                                </m:r>
                              </m:e>
                              <m:sub>
                                <m:r>
                                  <a:rPr lang="en-US" sz="3600" i="1">
                                    <a:latin typeface="Cambria Math" panose="02040503050406030204" pitchFamily="18" charset="0"/>
                                  </a:rPr>
                                  <m:t>𝑖𝑗</m:t>
                                </m:r>
                              </m:sub>
                            </m:sSub>
                          </m:e>
                        </m:nary>
                      </m:den>
                    </m:f>
                  </m:oMath>
                </a14:m>
                <a:endParaRPr lang="en-US" sz="3600" dirty="0"/>
              </a:p>
              <a:p>
                <a:pPr lvl="1" eaLnBrk="1" hangingPunct="1"/>
                <a:endParaRPr lang="en-US" dirty="0"/>
              </a:p>
            </p:txBody>
          </p:sp>
        </mc:Choice>
        <mc:Fallback>
          <p:sp>
            <p:nvSpPr>
              <p:cNvPr id="38915" name="Rectangle 3"/>
              <p:cNvSpPr>
                <a:spLocks noGrp="1" noRot="1" noChangeAspect="1" noMove="1" noResize="1" noEditPoints="1" noAdjustHandles="1" noChangeArrowheads="1" noChangeShapeType="1" noTextEdit="1"/>
              </p:cNvSpPr>
              <p:nvPr>
                <p:ph idx="1"/>
              </p:nvPr>
            </p:nvSpPr>
            <p:spPr>
              <a:xfrm>
                <a:off x="267087" y="1082674"/>
                <a:ext cx="8686800" cy="5470525"/>
              </a:xfrm>
              <a:blipFill>
                <a:blip r:embed="rId3"/>
                <a:stretch>
                  <a:fillRect l="-351" t="-669" r="-63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46</a:t>
            </a:fld>
            <a:endParaRPr lang="en-US"/>
          </a:p>
        </p:txBody>
      </p:sp>
      <p:sp>
        <p:nvSpPr>
          <p:cNvPr id="8" name="TextBox 7"/>
          <p:cNvSpPr txBox="1"/>
          <p:nvPr/>
        </p:nvSpPr>
        <p:spPr>
          <a:xfrm>
            <a:off x="1316690" y="5352870"/>
            <a:ext cx="4451367" cy="1200329"/>
          </a:xfrm>
          <a:prstGeom prst="rect">
            <a:avLst/>
          </a:prstGeom>
          <a:noFill/>
        </p:spPr>
        <p:txBody>
          <a:bodyPr wrap="square" rtlCol="0">
            <a:spAutoFit/>
          </a:bodyPr>
          <a:lstStyle/>
          <a:p>
            <a:pPr algn="just"/>
            <a:r>
              <a:rPr lang="en-US" dirty="0">
                <a:solidFill>
                  <a:srgbClr val="008000"/>
                </a:solidFill>
                <a:latin typeface="Arial" pitchFamily="34" charset="0"/>
                <a:cs typeface="Arial" pitchFamily="34" charset="0"/>
              </a:rPr>
              <a:t>where, </a:t>
            </a:r>
          </a:p>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 similarity of items </a:t>
            </a:r>
            <a:r>
              <a:rPr lang="en-US" b="1" i="1"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ix</a:t>
            </a:r>
            <a:r>
              <a:rPr lang="en-US" dirty="0">
                <a:solidFill>
                  <a:srgbClr val="008000"/>
                </a:solidFill>
                <a:latin typeface="Arial" pitchFamily="34" charset="0"/>
                <a:cs typeface="Arial" pitchFamily="34" charset="0"/>
              </a:rPr>
              <a:t> = rating of 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a:p>
            <a:pPr algn="just"/>
            <a:r>
              <a:rPr lang="en-US" b="1" i="1" dirty="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a:t>
            </a:r>
            <a:r>
              <a:rPr lang="en-US" i="1" dirty="0" err="1">
                <a:solidFill>
                  <a:srgbClr val="008000"/>
                </a:solidFill>
                <a:latin typeface="Arial" pitchFamily="34" charset="0"/>
                <a:cs typeface="Arial" pitchFamily="34" charset="0"/>
              </a:rPr>
              <a:t>i</a:t>
            </a:r>
            <a:r>
              <a:rPr lang="en-US" dirty="0" err="1">
                <a:solidFill>
                  <a:srgbClr val="008000"/>
                </a:solidFill>
                <a:latin typeface="Arial" pitchFamily="34" charset="0"/>
                <a:cs typeface="Arial" pitchFamily="34" charset="0"/>
              </a:rPr>
              <a:t>;</a:t>
            </a:r>
            <a:r>
              <a:rPr lang="en-US" i="1" dirty="0" err="1">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 set items rated by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similar to</a:t>
            </a:r>
            <a:r>
              <a:rPr lang="en-US" b="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i</a:t>
            </a:r>
          </a:p>
        </p:txBody>
      </p:sp>
      <p:sp>
        <p:nvSpPr>
          <p:cNvPr id="2" name="Rectangle 1"/>
          <p:cNvSpPr/>
          <p:nvPr/>
        </p:nvSpPr>
        <p:spPr>
          <a:xfrm>
            <a:off x="1219200" y="3822766"/>
            <a:ext cx="3962400" cy="1323878"/>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71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a:t>Item-Item CF (|N|=2)</a:t>
            </a:r>
          </a:p>
        </p:txBody>
      </p:sp>
      <p:graphicFrame>
        <p:nvGraphicFramePr>
          <p:cNvPr id="12680" name="Group 392"/>
          <p:cNvGraphicFramePr>
            <a:graphicFrameLocks noGrp="1"/>
          </p:cNvGraphicFramePr>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47</a:t>
            </a:fld>
            <a:endParaRPr lang="en-US"/>
          </a:p>
        </p:txBody>
      </p:sp>
    </p:spTree>
    <p:extLst>
      <p:ext uri="{BB962C8B-B14F-4D97-AF65-F5344CB8AC3E}">
        <p14:creationId xmlns:p14="http://schemas.microsoft.com/office/powerpoint/2010/main" val="650358551"/>
      </p:ext>
    </p:extLst>
  </p:cSld>
  <p:clrMapOvr>
    <a:masterClrMapping/>
  </p:clrMapOvr>
  <p:transition advTm="1675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8841" y="-109535"/>
            <a:ext cx="8229600" cy="871535"/>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1419352486"/>
              </p:ext>
            </p:extLst>
          </p:nvPr>
        </p:nvGraphicFramePr>
        <p:xfrm>
          <a:off x="1158875" y="13033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bg1"/>
                          </a:solidFill>
                          <a:effectLst/>
                          <a:latin typeface="Arial" charset="0"/>
                          <a:cs typeface="Arial" charset="0"/>
                        </a:rPr>
                        <a:t>? </a:t>
                      </a:r>
                      <a:endParaRPr kumimoji="0" lang="en-US" sz="2000" b="0" i="0" u="none" strike="noStrike" cap="none" normalizeH="0" baseline="0" dirty="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4" name="Text Box 122"/>
          <p:cNvSpPr txBox="1">
            <a:spLocks noChangeArrowheads="1"/>
          </p:cNvSpPr>
          <p:nvPr/>
        </p:nvSpPr>
        <p:spPr bwMode="auto">
          <a:xfrm>
            <a:off x="4130675" y="8382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5880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6642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48</a:t>
            </a:fld>
            <a:endParaRPr lang="en-US"/>
          </a:p>
        </p:txBody>
      </p:sp>
      <p:sp>
        <p:nvSpPr>
          <p:cNvPr id="13" name="Text Box 384"/>
          <p:cNvSpPr txBox="1">
            <a:spLocks noChangeArrowheads="1"/>
          </p:cNvSpPr>
          <p:nvPr/>
        </p:nvSpPr>
        <p:spPr bwMode="auto">
          <a:xfrm rot="16200000">
            <a:off x="313531" y="32170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222696443"/>
      </p:ext>
    </p:extLst>
  </p:cSld>
  <p:clrMapOvr>
    <a:masterClrMapping/>
  </p:clrMapOvr>
  <p:transition advTm="24953"/>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1560293515"/>
              </p:ext>
            </p:extLst>
          </p:nvPr>
        </p:nvGraphicFramePr>
        <p:xfrm>
          <a:off x="1082676" y="13795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endParaRPr kumimoji="0" lang="en-US" sz="2000" b="1" i="0" u="sng" strike="noStrike" cap="none" normalizeH="0" baseline="0" dirty="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6</a:t>
                      </a:r>
                      <a:endParaRPr kumimoji="0" lang="en-US" sz="2000" b="1" i="0" u="sng" strike="noStrike" cap="none" normalizeH="0" baseline="0" dirty="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8" name="Text Box 122"/>
          <p:cNvSpPr txBox="1">
            <a:spLocks noChangeArrowheads="1"/>
          </p:cNvSpPr>
          <p:nvPr/>
        </p:nvSpPr>
        <p:spPr bwMode="auto">
          <a:xfrm>
            <a:off x="4054476" y="9144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700307" y="5571038"/>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br>
              <a:rPr lang="en-US" dirty="0">
                <a:latin typeface="Arial" pitchFamily="34" charset="0"/>
                <a:cs typeface="Arial" pitchFamily="34" charset="0"/>
              </a:rPr>
            </a:br>
            <a:r>
              <a:rPr lang="en-US" dirty="0">
                <a:latin typeface="Arial" pitchFamily="34" charset="0"/>
                <a:cs typeface="Arial" pitchFamily="34" charset="0"/>
              </a:rPr>
              <a:t>movie </a:t>
            </a:r>
            <a:r>
              <a:rPr lang="en-US" b="1" dirty="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a:xfrm>
            <a:off x="6741460" y="6127750"/>
            <a:ext cx="2133600" cy="365125"/>
          </a:xfrm>
        </p:spPr>
        <p:txBody>
          <a:bodyPr/>
          <a:lstStyle/>
          <a:p>
            <a:fld id="{19B12225-5612-419B-A8D5-4B8EEE4C217E}" type="slidenum">
              <a:rPr lang="en-US" smtClean="0"/>
              <a:pPr/>
              <a:t>49</a:t>
            </a:fld>
            <a:endParaRPr lang="en-US"/>
          </a:p>
        </p:txBody>
      </p:sp>
      <p:sp>
        <p:nvSpPr>
          <p:cNvPr id="12" name="Text Box 384"/>
          <p:cNvSpPr txBox="1">
            <a:spLocks noChangeArrowheads="1"/>
          </p:cNvSpPr>
          <p:nvPr/>
        </p:nvSpPr>
        <p:spPr bwMode="auto">
          <a:xfrm rot="16200000">
            <a:off x="237332" y="32932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12076" y="20574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5" name="Rectangle 4"/>
          <p:cNvSpPr/>
          <p:nvPr/>
        </p:nvSpPr>
        <p:spPr>
          <a:xfrm>
            <a:off x="7682739" y="1600200"/>
            <a:ext cx="1335623" cy="400110"/>
          </a:xfrm>
          <a:prstGeom prst="rect">
            <a:avLst/>
          </a:prstGeom>
        </p:spPr>
        <p:txBody>
          <a:bodyPr wrap="none">
            <a:spAutoFit/>
          </a:bodyPr>
          <a:lstStyle/>
          <a:p>
            <a:pPr algn="r"/>
            <a:r>
              <a:rPr lang="en-US" sz="2000" b="1" dirty="0">
                <a:solidFill>
                  <a:srgbClr val="008000"/>
                </a:solidFill>
                <a:latin typeface="Arial" pitchFamily="34" charset="0"/>
                <a:cs typeface="Arial" pitchFamily="34" charset="0"/>
              </a:rPr>
              <a:t>Sim</a:t>
            </a:r>
            <a:r>
              <a:rPr lang="en-US" sz="900" b="1" dirty="0">
                <a:solidFill>
                  <a:srgbClr val="008000"/>
                </a:solidFill>
                <a:latin typeface="Arial" pitchFamily="34" charset="0"/>
                <a:cs typeface="Arial" pitchFamily="34" charset="0"/>
              </a:rPr>
              <a:t> </a:t>
            </a:r>
            <a:r>
              <a:rPr lang="en-US" sz="2000" b="1" dirty="0">
                <a:solidFill>
                  <a:srgbClr val="008000"/>
                </a:solidFill>
                <a:latin typeface="Arial" pitchFamily="34" charset="0"/>
                <a:cs typeface="Arial" pitchFamily="34" charset="0"/>
              </a:rPr>
              <a:t>(1,</a:t>
            </a:r>
            <a:r>
              <a:rPr lang="en-US" sz="2000" b="1" i="1" dirty="0">
                <a:solidFill>
                  <a:srgbClr val="008000"/>
                </a:solidFill>
                <a:latin typeface="Arial" pitchFamily="34" charset="0"/>
                <a:cs typeface="Arial" pitchFamily="34" charset="0"/>
              </a:rPr>
              <a:t>m</a:t>
            </a:r>
            <a:r>
              <a:rPr lang="en-US" sz="2000" b="1" dirty="0">
                <a:solidFill>
                  <a:srgbClr val="008000"/>
                </a:solidFill>
                <a:latin typeface="Arial" pitchFamily="34" charset="0"/>
                <a:cs typeface="Arial" pitchFamily="34" charset="0"/>
              </a:rPr>
              <a:t>)</a:t>
            </a:r>
          </a:p>
        </p:txBody>
      </p:sp>
      <p:sp>
        <p:nvSpPr>
          <p:cNvPr id="14" name="TextBox 13"/>
          <p:cNvSpPr txBox="1"/>
          <p:nvPr/>
        </p:nvSpPr>
        <p:spPr>
          <a:xfrm>
            <a:off x="4198938" y="5571038"/>
            <a:ext cx="3962400" cy="1092607"/>
          </a:xfrm>
          <a:prstGeom prst="rect">
            <a:avLst/>
          </a:prstGeom>
          <a:noFill/>
        </p:spPr>
        <p:txBody>
          <a:bodyPr wrap="square" rtlCol="0">
            <a:spAutoFit/>
          </a:bodyPr>
          <a:lstStyle/>
          <a:p>
            <a:r>
              <a:rPr lang="en-US" sz="1300" b="1" dirty="0">
                <a:solidFill>
                  <a:srgbClr val="008000"/>
                </a:solidFill>
                <a:latin typeface="Arial" pitchFamily="34" charset="0"/>
                <a:cs typeface="Arial" pitchFamily="34" charset="0"/>
              </a:rPr>
              <a:t>Here we use Pearson correlation as similarity:</a:t>
            </a:r>
          </a:p>
          <a:p>
            <a:r>
              <a:rPr lang="en-US" sz="1300" b="1" dirty="0">
                <a:solidFill>
                  <a:srgbClr val="008000"/>
                </a:solidFill>
                <a:latin typeface="Arial" pitchFamily="34" charset="0"/>
                <a:cs typeface="Arial" pitchFamily="34" charset="0"/>
              </a:rPr>
              <a:t>1)</a:t>
            </a:r>
            <a:r>
              <a:rPr lang="en-US" sz="1300" dirty="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a:solidFill>
                  <a:srgbClr val="008000"/>
                </a:solidFill>
                <a:latin typeface="Arial" pitchFamily="34" charset="0"/>
                <a:cs typeface="Arial" pitchFamily="34" charset="0"/>
              </a:rPr>
              <a:t> from each movie </a:t>
            </a:r>
            <a:r>
              <a:rPr lang="en-US" sz="1300" b="1" i="1" dirty="0" err="1">
                <a:solidFill>
                  <a:srgbClr val="008000"/>
                </a:solidFill>
                <a:latin typeface="Arial" pitchFamily="34" charset="0"/>
                <a:cs typeface="Arial" pitchFamily="34" charset="0"/>
              </a:rPr>
              <a:t>i</a:t>
            </a:r>
            <a:br>
              <a:rPr lang="en-US" sz="1300" b="1"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m</a:t>
            </a:r>
            <a:r>
              <a:rPr lang="en-US" sz="1300" b="1" i="1" baseline="-25000" dirty="0">
                <a:solidFill>
                  <a:srgbClr val="008000"/>
                </a:solidFill>
                <a:latin typeface="Arial" pitchFamily="34" charset="0"/>
                <a:cs typeface="Arial" pitchFamily="34" charset="0"/>
              </a:rPr>
              <a:t>1</a:t>
            </a:r>
            <a:r>
              <a:rPr lang="en-US" sz="1300" i="1" baseline="-25000" dirty="0">
                <a:solidFill>
                  <a:srgbClr val="008000"/>
                </a:solidFill>
                <a:latin typeface="Arial" pitchFamily="34" charset="0"/>
                <a:cs typeface="Arial" pitchFamily="34" charset="0"/>
              </a:rPr>
              <a:t> </a:t>
            </a:r>
            <a:r>
              <a:rPr lang="en-US" sz="1300" i="1" dirty="0">
                <a:solidFill>
                  <a:srgbClr val="008000"/>
                </a:solidFill>
                <a:latin typeface="Arial" pitchFamily="34" charset="0"/>
                <a:cs typeface="Arial" pitchFamily="34" charset="0"/>
              </a:rPr>
              <a:t>= (1+3+5+5+4)/5 = </a:t>
            </a:r>
            <a:r>
              <a:rPr lang="en-US" sz="1300" b="1" i="1" dirty="0">
                <a:solidFill>
                  <a:srgbClr val="008000"/>
                </a:solidFill>
                <a:latin typeface="Arial" pitchFamily="34" charset="0"/>
                <a:cs typeface="Arial" pitchFamily="34" charset="0"/>
              </a:rPr>
              <a:t>3.6</a:t>
            </a:r>
            <a:br>
              <a:rPr lang="en-US" sz="1300"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row 1:</a:t>
            </a:r>
            <a:r>
              <a:rPr lang="en-US" sz="1300" i="1" dirty="0">
                <a:solidFill>
                  <a:srgbClr val="008000"/>
                </a:solidFill>
                <a:latin typeface="Arial" pitchFamily="34" charset="0"/>
                <a:cs typeface="Arial" pitchFamily="34" charset="0"/>
              </a:rPr>
              <a:t> [-2.6, 0, -0.6, 0, 0, 1.4, 0, 0, 1.4, 0, 0.4, 0]</a:t>
            </a:r>
          </a:p>
          <a:p>
            <a:r>
              <a:rPr lang="en-US" sz="1300" b="1" dirty="0">
                <a:solidFill>
                  <a:srgbClr val="008000"/>
                </a:solidFill>
                <a:latin typeface="Arial" pitchFamily="34" charset="0"/>
                <a:cs typeface="Arial" pitchFamily="34" charset="0"/>
              </a:rPr>
              <a:t>2)</a:t>
            </a:r>
            <a:r>
              <a:rPr lang="en-US" sz="1300" dirty="0">
                <a:solidFill>
                  <a:srgbClr val="008000"/>
                </a:solidFill>
                <a:latin typeface="Arial" pitchFamily="34" charset="0"/>
                <a:cs typeface="Arial" pitchFamily="34" charset="0"/>
              </a:rPr>
              <a:t> Compute cosine similarities between rows</a:t>
            </a:r>
          </a:p>
        </p:txBody>
      </p:sp>
      <p:sp>
        <p:nvSpPr>
          <p:cNvPr id="3" name="TextBox 2"/>
          <p:cNvSpPr txBox="1"/>
          <p:nvPr/>
        </p:nvSpPr>
        <p:spPr>
          <a:xfrm>
            <a:off x="1095815" y="3172353"/>
            <a:ext cx="304801" cy="369332"/>
          </a:xfrm>
          <a:prstGeom prst="rect">
            <a:avLst/>
          </a:prstGeom>
          <a:solidFill>
            <a:schemeClr val="accent1"/>
          </a:solidFill>
        </p:spPr>
        <p:txBody>
          <a:bodyPr wrap="square" rtlCol="0">
            <a:spAutoFit/>
          </a:bodyPr>
          <a:lstStyle/>
          <a:p>
            <a:r>
              <a:rPr lang="en-US" b="1" u="sng" dirty="0">
                <a:solidFill>
                  <a:srgbClr val="FF0000"/>
                </a:solidFill>
              </a:rPr>
              <a:t>3</a:t>
            </a:r>
          </a:p>
        </p:txBody>
      </p:sp>
      <p:sp>
        <p:nvSpPr>
          <p:cNvPr id="13" name="TextBox 12"/>
          <p:cNvSpPr txBox="1"/>
          <p:nvPr/>
        </p:nvSpPr>
        <p:spPr>
          <a:xfrm>
            <a:off x="1095814" y="4941843"/>
            <a:ext cx="304801" cy="369332"/>
          </a:xfrm>
          <a:prstGeom prst="rect">
            <a:avLst/>
          </a:prstGeom>
          <a:solidFill>
            <a:schemeClr val="accent1"/>
          </a:solidFill>
        </p:spPr>
        <p:txBody>
          <a:bodyPr wrap="square" rtlCol="0">
            <a:spAutoFit/>
          </a:bodyPr>
          <a:lstStyle/>
          <a:p>
            <a:r>
              <a:rPr lang="en-US" b="1" u="sng" dirty="0">
                <a:solidFill>
                  <a:srgbClr val="FF0000"/>
                </a:solidFill>
              </a:rPr>
              <a:t>6</a:t>
            </a:r>
          </a:p>
        </p:txBody>
      </p:sp>
    </p:spTree>
    <p:extLst>
      <p:ext uri="{BB962C8B-B14F-4D97-AF65-F5344CB8AC3E}">
        <p14:creationId xmlns:p14="http://schemas.microsoft.com/office/powerpoint/2010/main" val="1769921304"/>
      </p:ext>
    </p:extLst>
  </p:cSld>
  <p:clrMapOvr>
    <a:masterClrMapping/>
  </p:clrMapOvr>
  <p:transition advTm="31719"/>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4315"/>
            <a:ext cx="8722658" cy="820271"/>
          </a:xfrm>
        </p:spPr>
        <p:txBody>
          <a:bodyPr/>
          <a:lstStyle/>
          <a:p>
            <a:pPr algn="r"/>
            <a:r>
              <a:rPr lang="en-US" sz="4000" dirty="0"/>
              <a:t>… Overview: </a:t>
            </a:r>
            <a:r>
              <a:rPr lang="en-US" sz="3200" dirty="0"/>
              <a:t>The Long Tail Phenomenon?</a:t>
            </a:r>
            <a:endParaRPr lang="en-US" sz="4000" dirty="0"/>
          </a:p>
        </p:txBody>
      </p:sp>
      <p:sp>
        <p:nvSpPr>
          <p:cNvPr id="3" name="Content Placeholder 2"/>
          <p:cNvSpPr>
            <a:spLocks noGrp="1"/>
          </p:cNvSpPr>
          <p:nvPr>
            <p:ph idx="1"/>
          </p:nvPr>
        </p:nvSpPr>
        <p:spPr>
          <a:xfrm>
            <a:off x="228600" y="1327149"/>
            <a:ext cx="8722659" cy="5211763"/>
          </a:xfrm>
        </p:spPr>
        <p:txBody>
          <a:bodyPr>
            <a:normAutofit/>
          </a:bodyPr>
          <a:lstStyle/>
          <a:p>
            <a:pPr algn="just"/>
            <a:r>
              <a:rPr lang="en-US" dirty="0"/>
              <a:t>Physical stores have limited shelf space and can show the customer only a small fraction of all the choices that exist.</a:t>
            </a:r>
          </a:p>
          <a:p>
            <a:pPr algn="just"/>
            <a:r>
              <a:rPr lang="en-US" dirty="0"/>
              <a:t>In contrast, online stores can make anything that exists, available to the customer.</a:t>
            </a:r>
          </a:p>
          <a:p>
            <a:pPr algn="just"/>
            <a:r>
              <a:rPr lang="en-US" dirty="0"/>
              <a:t>Example (1): Thus, a physical bookstore may have several thousand books on its shelves, but Amazon offers millions of books.</a:t>
            </a:r>
          </a:p>
          <a:p>
            <a:pPr algn="just"/>
            <a:r>
              <a:rPr lang="en-US" dirty="0"/>
              <a:t>Example (2): A physical newspaper can print several dozen articles per day, while online news services offer thousands per day.</a:t>
            </a:r>
          </a:p>
          <a:p>
            <a:endParaRPr lang="en-US" dirty="0"/>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spTree>
    <p:extLst>
      <p:ext uri="{BB962C8B-B14F-4D97-AF65-F5344CB8AC3E}">
        <p14:creationId xmlns:p14="http://schemas.microsoft.com/office/powerpoint/2010/main" val="3093888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861775"/>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2265040379"/>
              </p:ext>
            </p:extLst>
          </p:nvPr>
        </p:nvGraphicFramePr>
        <p:xfrm>
          <a:off x="1158875" y="14557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482" name="Text Box 122"/>
          <p:cNvSpPr txBox="1">
            <a:spLocks noChangeArrowheads="1"/>
          </p:cNvSpPr>
          <p:nvPr/>
        </p:nvSpPr>
        <p:spPr bwMode="auto">
          <a:xfrm>
            <a:off x="4130675" y="9906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3255726" y="5669182"/>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br>
              <a:rPr lang="en-US" dirty="0">
                <a:latin typeface="Arial" pitchFamily="34" charset="0"/>
                <a:cs typeface="Arial" pitchFamily="34" charset="0"/>
              </a:rPr>
            </a:br>
            <a:r>
              <a:rPr lang="en-US" sz="2000" b="1" dirty="0">
                <a:solidFill>
                  <a:srgbClr val="0000FF"/>
                </a:solidFill>
                <a:latin typeface="Arial" pitchFamily="34" charset="0"/>
                <a:cs typeface="Arial" pitchFamily="34" charset="0"/>
              </a:rPr>
              <a:t>s</a:t>
            </a:r>
            <a:r>
              <a:rPr lang="en-US" sz="2000" b="1" baseline="-25000" dirty="0">
                <a:solidFill>
                  <a:srgbClr val="0000FF"/>
                </a:solidFill>
                <a:latin typeface="Arial" pitchFamily="34" charset="0"/>
                <a:cs typeface="Arial" pitchFamily="34" charset="0"/>
              </a:rPr>
              <a:t>1,3</a:t>
            </a:r>
            <a:r>
              <a:rPr lang="en-US" sz="2000" b="1" dirty="0">
                <a:solidFill>
                  <a:srgbClr val="0000FF"/>
                </a:solidFill>
                <a:latin typeface="Arial" pitchFamily="34" charset="0"/>
                <a:cs typeface="Arial" pitchFamily="34" charset="0"/>
              </a:rPr>
              <a:t>=0.41, s</a:t>
            </a:r>
            <a:r>
              <a:rPr lang="en-US" sz="2000" b="1" baseline="-25000" dirty="0">
                <a:solidFill>
                  <a:srgbClr val="0000FF"/>
                </a:solidFill>
                <a:latin typeface="Arial" pitchFamily="34" charset="0"/>
                <a:cs typeface="Arial" pitchFamily="34" charset="0"/>
              </a:rPr>
              <a:t>1,6</a:t>
            </a:r>
            <a:r>
              <a:rPr lang="en-US" sz="2000" b="1" dirty="0">
                <a:solidFill>
                  <a:srgbClr val="0000FF"/>
                </a:solidFill>
                <a:latin typeface="Arial" pitchFamily="34" charset="0"/>
                <a:cs typeface="Arial" pitchFamily="34" charset="0"/>
              </a:rPr>
              <a:t>=0.59</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50</a:t>
            </a:fld>
            <a:endParaRPr lang="en-US"/>
          </a:p>
        </p:txBody>
      </p:sp>
      <p:sp>
        <p:nvSpPr>
          <p:cNvPr id="12" name="Text Box 384"/>
          <p:cNvSpPr txBox="1">
            <a:spLocks noChangeArrowheads="1"/>
          </p:cNvSpPr>
          <p:nvPr/>
        </p:nvSpPr>
        <p:spPr bwMode="auto">
          <a:xfrm rot="16200000">
            <a:off x="319763" y="33678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1336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14" name="Rectangle 13"/>
          <p:cNvSpPr/>
          <p:nvPr/>
        </p:nvSpPr>
        <p:spPr>
          <a:xfrm>
            <a:off x="7858325" y="16764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2007522830"/>
      </p:ext>
    </p:extLst>
  </p:cSld>
  <p:clrMapOvr>
    <a:masterClrMapping/>
  </p:clrMapOvr>
  <p:transition advTm="14828"/>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710" y="-139643"/>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1778498614"/>
              </p:ext>
            </p:extLst>
          </p:nvPr>
        </p:nvGraphicFramePr>
        <p:xfrm>
          <a:off x="1143000" y="14557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06" name="Text Box 122"/>
          <p:cNvSpPr txBox="1">
            <a:spLocks noChangeArrowheads="1"/>
          </p:cNvSpPr>
          <p:nvPr/>
        </p:nvSpPr>
        <p:spPr bwMode="auto">
          <a:xfrm>
            <a:off x="4114800" y="9906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5626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p>
          <a:p>
            <a:pPr>
              <a:spcBef>
                <a:spcPct val="50000"/>
              </a:spcBef>
            </a:pPr>
            <a:r>
              <a:rPr lang="en-US" b="1" dirty="0">
                <a:latin typeface="Arial" pitchFamily="34" charset="0"/>
                <a:cs typeface="Arial" pitchFamily="34" charset="0"/>
              </a:rPr>
              <a:t>r</a:t>
            </a:r>
            <a:r>
              <a:rPr lang="en-US" b="1" baseline="-25000" dirty="0">
                <a:latin typeface="Arial" pitchFamily="34" charset="0"/>
                <a:cs typeface="Arial" pitchFamily="34" charset="0"/>
              </a:rPr>
              <a:t>1.5 </a:t>
            </a:r>
            <a:r>
              <a:rPr lang="en-US" b="1" dirty="0">
                <a:latin typeface="Arial" pitchFamily="34" charset="0"/>
                <a:cs typeface="Arial" pitchFamily="34" charset="0"/>
              </a:rPr>
              <a:t>= </a:t>
            </a:r>
            <a:r>
              <a:rPr lang="en-US" sz="2000" b="1" dirty="0">
                <a:solidFill>
                  <a:srgbClr val="0000FF"/>
                </a:solidFill>
                <a:latin typeface="Arial" pitchFamily="34" charset="0"/>
                <a:cs typeface="Arial" pitchFamily="34" charset="0"/>
              </a:rPr>
              <a:t>(0.41*2 + 0.59*3) / (0.41+0.59) = 2.6</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51</a:t>
            </a:fld>
            <a:endParaRPr lang="en-US"/>
          </a:p>
        </p:txBody>
      </p:sp>
      <p:sp>
        <p:nvSpPr>
          <p:cNvPr id="12" name="Text Box 384"/>
          <p:cNvSpPr txBox="1">
            <a:spLocks noChangeArrowheads="1"/>
          </p:cNvSpPr>
          <p:nvPr/>
        </p:nvSpPr>
        <p:spPr bwMode="auto">
          <a:xfrm rot="16200000">
            <a:off x="319763" y="33678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6149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panose="02040503050406030204" pitchFamily="18" charset="0"/>
                              <a:cs typeface="Arial" pitchFamily="34" charset="0"/>
                            </a:rPr>
                          </m:ctrlPr>
                        </m:fPr>
                        <m:num>
                          <m:nary>
                            <m:naryPr>
                              <m:chr m:val="∑"/>
                              <m:supHide m:val="on"/>
                              <m:ctrlPr>
                                <a:rPr lang="en-US" sz="2000" b="1" i="1" smtClean="0">
                                  <a:latin typeface="Cambria Math" panose="02040503050406030204" pitchFamily="18"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614937"/>
                <a:ext cx="2645211" cy="80413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8045062"/>
      </p:ext>
    </p:extLst>
  </p:cSld>
  <p:clrMapOvr>
    <a:masterClrMapping/>
  </p:clrMapOvr>
  <p:transition advTm="1365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6277" y="178214"/>
            <a:ext cx="9143999" cy="667871"/>
          </a:xfrm>
        </p:spPr>
        <p:txBody>
          <a:bodyPr>
            <a:normAutofit fontScale="90000"/>
          </a:bodyPr>
          <a:lstStyle/>
          <a:p>
            <a:pPr eaLnBrk="1" hangingPunct="1"/>
            <a:r>
              <a:rPr lang="en-US" sz="4000" dirty="0"/>
              <a:t>Pros/Cons of Collaborative Filtering</a:t>
            </a:r>
          </a:p>
        </p:txBody>
      </p:sp>
      <p:sp>
        <p:nvSpPr>
          <p:cNvPr id="39939" name="Rectangle 3"/>
          <p:cNvSpPr>
            <a:spLocks noGrp="1" noChangeArrowheads="1"/>
          </p:cNvSpPr>
          <p:nvPr>
            <p:ph idx="1"/>
          </p:nvPr>
        </p:nvSpPr>
        <p:spPr>
          <a:xfrm>
            <a:off x="307427" y="962243"/>
            <a:ext cx="8534400" cy="5562600"/>
          </a:xfrm>
        </p:spPr>
        <p:txBody>
          <a:bodyPr>
            <a:normAutofit/>
          </a:bodyPr>
          <a:lstStyle/>
          <a:p>
            <a:pPr eaLnBrk="1" hangingPunct="1"/>
            <a:r>
              <a:rPr lang="en-US" b="1" dirty="0">
                <a:solidFill>
                  <a:srgbClr val="008000"/>
                </a:solidFill>
              </a:rPr>
              <a:t>+ Works for any kind of item</a:t>
            </a:r>
          </a:p>
          <a:p>
            <a:pPr lvl="1" eaLnBrk="1" hangingPunct="1"/>
            <a:r>
              <a:rPr lang="en-US" dirty="0"/>
              <a:t>No feature selection needed</a:t>
            </a:r>
          </a:p>
          <a:p>
            <a:pPr>
              <a:lnSpc>
                <a:spcPct val="90000"/>
              </a:lnSpc>
            </a:pPr>
            <a:r>
              <a:rPr lang="en-US" b="1" dirty="0">
                <a:solidFill>
                  <a:srgbClr val="D60093"/>
                </a:solidFill>
              </a:rPr>
              <a:t>- </a:t>
            </a:r>
            <a:r>
              <a:rPr lang="en-US" b="1" dirty="0">
                <a:solidFill>
                  <a:srgbClr val="C00000"/>
                </a:solidFill>
              </a:rPr>
              <a:t>Cold Start:</a:t>
            </a:r>
          </a:p>
          <a:p>
            <a:pPr lvl="1">
              <a:lnSpc>
                <a:spcPct val="90000"/>
              </a:lnSpc>
            </a:pPr>
            <a:r>
              <a:rPr lang="en-US" dirty="0"/>
              <a:t>Need enough users in the system to find a match</a:t>
            </a:r>
          </a:p>
          <a:p>
            <a:pPr>
              <a:lnSpc>
                <a:spcPct val="90000"/>
              </a:lnSpc>
            </a:pPr>
            <a:r>
              <a:rPr lang="en-US" b="1" dirty="0">
                <a:solidFill>
                  <a:srgbClr val="C00000"/>
                </a:solidFill>
              </a:rPr>
              <a:t>- </a:t>
            </a:r>
            <a:r>
              <a:rPr lang="en-US" b="1" dirty="0" err="1">
                <a:solidFill>
                  <a:srgbClr val="C00000"/>
                </a:solidFill>
              </a:rPr>
              <a:t>Sparsity</a:t>
            </a:r>
            <a:r>
              <a:rPr lang="en-US" b="1" dirty="0">
                <a:solidFill>
                  <a:srgbClr val="C00000"/>
                </a:solidFill>
              </a:rPr>
              <a:t>: </a:t>
            </a:r>
          </a:p>
          <a:p>
            <a:pPr lvl="1">
              <a:lnSpc>
                <a:spcPct val="90000"/>
              </a:lnSpc>
            </a:pPr>
            <a:r>
              <a:rPr lang="en-US" dirty="0"/>
              <a:t>The user/ratings matrix is sparse</a:t>
            </a:r>
          </a:p>
          <a:p>
            <a:pPr lvl="1">
              <a:lnSpc>
                <a:spcPct val="90000"/>
              </a:lnSpc>
            </a:pPr>
            <a:r>
              <a:rPr lang="en-US" dirty="0"/>
              <a:t>Hard to find users that have rated the same items</a:t>
            </a:r>
          </a:p>
          <a:p>
            <a:pPr>
              <a:lnSpc>
                <a:spcPct val="90000"/>
              </a:lnSpc>
            </a:pPr>
            <a:r>
              <a:rPr lang="en-US" b="1" dirty="0">
                <a:solidFill>
                  <a:srgbClr val="C00000"/>
                </a:solidFill>
              </a:rPr>
              <a:t>- First rater: </a:t>
            </a:r>
          </a:p>
          <a:p>
            <a:pPr lvl="1">
              <a:lnSpc>
                <a:spcPct val="90000"/>
              </a:lnSpc>
            </a:pPr>
            <a:r>
              <a:rPr lang="en-US" dirty="0"/>
              <a:t>Cannot recommend an item that has not been previously rated</a:t>
            </a:r>
          </a:p>
          <a:p>
            <a:pPr lvl="1">
              <a:lnSpc>
                <a:spcPct val="90000"/>
              </a:lnSpc>
            </a:pPr>
            <a:r>
              <a:rPr lang="en-US" dirty="0"/>
              <a:t>Thus, problem with: New items, Esoteric items</a:t>
            </a:r>
          </a:p>
          <a:p>
            <a:pPr>
              <a:lnSpc>
                <a:spcPct val="90000"/>
              </a:lnSpc>
            </a:pPr>
            <a:r>
              <a:rPr lang="en-US" b="1" dirty="0">
                <a:solidFill>
                  <a:srgbClr val="C00000"/>
                </a:solidFill>
              </a:rPr>
              <a:t>- Popularity bias: </a:t>
            </a:r>
          </a:p>
          <a:p>
            <a:pPr lvl="1">
              <a:lnSpc>
                <a:spcPct val="90000"/>
              </a:lnSpc>
            </a:pPr>
            <a:r>
              <a:rPr lang="en-US" dirty="0"/>
              <a:t>Tends to recommend popular items</a:t>
            </a:r>
          </a:p>
          <a:p>
            <a:pPr lvl="1">
              <a:lnSpc>
                <a:spcPct val="90000"/>
              </a:lnSpc>
            </a:pPr>
            <a:r>
              <a:rPr lang="en-US" dirty="0"/>
              <a:t>Cannot recommend items to someone with unique taste </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52</a:t>
            </a:fld>
            <a:endParaRPr lang="en-US"/>
          </a:p>
        </p:txBody>
      </p:sp>
    </p:spTree>
    <p:extLst>
      <p:ext uri="{BB962C8B-B14F-4D97-AF65-F5344CB8AC3E}">
        <p14:creationId xmlns:p14="http://schemas.microsoft.com/office/powerpoint/2010/main" val="31829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939">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08985" y="152400"/>
            <a:ext cx="8147051" cy="820271"/>
          </a:xfrm>
        </p:spPr>
        <p:txBody>
          <a:bodyPr/>
          <a:lstStyle/>
          <a:p>
            <a:pPr eaLnBrk="1" hangingPunct="1"/>
            <a:r>
              <a:rPr lang="en-US" dirty="0"/>
              <a:t>Hybrid Methods</a:t>
            </a:r>
          </a:p>
        </p:txBody>
      </p:sp>
      <p:sp>
        <p:nvSpPr>
          <p:cNvPr id="41987" name="Rectangle 3"/>
          <p:cNvSpPr>
            <a:spLocks noGrp="1" noChangeArrowheads="1"/>
          </p:cNvSpPr>
          <p:nvPr>
            <p:ph type="body" idx="1"/>
          </p:nvPr>
        </p:nvSpPr>
        <p:spPr>
          <a:xfrm>
            <a:off x="304801" y="1143000"/>
            <a:ext cx="8646458" cy="4800600"/>
          </a:xfrm>
        </p:spPr>
        <p:txBody>
          <a:bodyPr/>
          <a:lstStyle/>
          <a:p>
            <a:pPr eaLnBrk="1" hangingPunct="1"/>
            <a:r>
              <a:rPr lang="en-US" sz="2400" b="1" dirty="0">
                <a:solidFill>
                  <a:srgbClr val="00B050"/>
                </a:solidFill>
              </a:rPr>
              <a:t>Add content-based methods to collaborative filtering</a:t>
            </a:r>
          </a:p>
          <a:p>
            <a:pPr lvl="1" eaLnBrk="1" hangingPunct="1"/>
            <a:r>
              <a:rPr lang="en-US" sz="2400" dirty="0"/>
              <a:t>Item profiles for new item problem</a:t>
            </a:r>
          </a:p>
          <a:p>
            <a:pPr lvl="1" eaLnBrk="1" hangingPunct="1"/>
            <a:r>
              <a:rPr lang="en-US" sz="2400" dirty="0"/>
              <a:t>Demographics to deal with new user problem</a:t>
            </a:r>
          </a:p>
          <a:p>
            <a:pPr lvl="1" eaLnBrk="1" hangingPunct="1"/>
            <a:endParaRPr lang="en-US" sz="2400" dirty="0"/>
          </a:p>
          <a:p>
            <a:pPr lvl="1" eaLnBrk="1" hangingPunct="1"/>
            <a:endParaRPr lang="en-US" sz="2400" dirty="0"/>
          </a:p>
          <a:p>
            <a:r>
              <a:rPr lang="en-US" sz="2400" b="1" dirty="0">
                <a:solidFill>
                  <a:srgbClr val="0000FF"/>
                </a:solidFill>
              </a:rPr>
              <a:t>Implement two or more different recommenders and combine predictions</a:t>
            </a:r>
          </a:p>
          <a:p>
            <a:pPr lvl="1"/>
            <a:r>
              <a:rPr lang="en-US" sz="2400" dirty="0"/>
              <a:t>Perhaps using a linear model</a:t>
            </a:r>
          </a:p>
          <a:p>
            <a:pPr lvl="2"/>
            <a:r>
              <a:rPr lang="en-US" sz="2200" dirty="0">
                <a:solidFill>
                  <a:srgbClr val="00B050"/>
                </a:solidFill>
              </a:rPr>
              <a:t>e.g., Global baseline</a:t>
            </a:r>
            <a:r>
              <a:rPr lang="en-US" sz="2200" dirty="0"/>
              <a:t> with </a:t>
            </a:r>
            <a:r>
              <a:rPr lang="en-US" sz="2200" dirty="0">
                <a:solidFill>
                  <a:srgbClr val="0000FF"/>
                </a:solidFill>
              </a:rPr>
              <a:t>Collaborative Filtering</a:t>
            </a:r>
            <a:r>
              <a:rPr lang="en-US" sz="2200" dirty="0"/>
              <a:t> </a:t>
            </a:r>
          </a:p>
          <a:p>
            <a:pPr lvl="1" eaLnBrk="1" hangingPunct="1"/>
            <a:endParaRPr lang="en-US" sz="2400" dirty="0"/>
          </a:p>
          <a:p>
            <a:pPr lvl="1" eaLnBrk="1" hangingPunct="1">
              <a:buFont typeface="Wingdings"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53</a:t>
            </a:fld>
            <a:endParaRPr lang="en-US"/>
          </a:p>
        </p:txBody>
      </p:sp>
    </p:spTree>
    <p:extLst>
      <p:ext uri="{BB962C8B-B14F-4D97-AF65-F5344CB8AC3E}">
        <p14:creationId xmlns:p14="http://schemas.microsoft.com/office/powerpoint/2010/main" val="228142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399" y="152399"/>
            <a:ext cx="8798859" cy="850957"/>
          </a:xfrm>
        </p:spPr>
        <p:txBody>
          <a:bodyPr/>
          <a:lstStyle/>
          <a:p>
            <a:r>
              <a:rPr lang="en-US" sz="4400" dirty="0"/>
              <a:t>Global Baseline Estimation (GBE)</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54</a:t>
            </a:fld>
            <a:endParaRPr lang="en-US"/>
          </a:p>
        </p:txBody>
      </p:sp>
      <p:sp>
        <p:nvSpPr>
          <p:cNvPr id="9" name="Rectangle 3"/>
          <p:cNvSpPr txBox="1">
            <a:spLocks noChangeArrowheads="1"/>
          </p:cNvSpPr>
          <p:nvPr/>
        </p:nvSpPr>
        <p:spPr>
          <a:xfrm>
            <a:off x="304801" y="1143000"/>
            <a:ext cx="8646458" cy="5334000"/>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Task</a:t>
            </a:r>
            <a:r>
              <a:rPr lang="en-US" sz="2400" dirty="0"/>
              <a:t>: Estimate David’s rating for the movie, “The Lord of the Rings”</a:t>
            </a:r>
          </a:p>
          <a:p>
            <a:r>
              <a:rPr lang="en-US" sz="2400" u="sng" dirty="0"/>
              <a:t>Problem</a:t>
            </a:r>
            <a:r>
              <a:rPr lang="en-US" sz="2400" dirty="0"/>
              <a:t>: David has not rated any similar movie.</a:t>
            </a:r>
          </a:p>
          <a:p>
            <a:r>
              <a:rPr lang="en-US" sz="2400" u="sng" dirty="0"/>
              <a:t>Findings</a:t>
            </a:r>
            <a:r>
              <a:rPr lang="en-US" sz="2400" dirty="0"/>
              <a:t>:  for “The Lord of the Rings” </a:t>
            </a:r>
            <a:r>
              <a:rPr lang="en-US" sz="2400" dirty="0">
                <a:sym typeface="Symbol" panose="05050102010706020507" pitchFamily="18" charset="2"/>
              </a:rPr>
              <a:t> </a:t>
            </a:r>
            <a:endParaRPr lang="en-US" sz="2400" dirty="0"/>
          </a:p>
          <a:p>
            <a:pPr lvl="1"/>
            <a:r>
              <a:rPr lang="en-US" dirty="0">
                <a:sym typeface="Symbol" panose="05050102010706020507" pitchFamily="18" charset="2"/>
              </a:rPr>
              <a:t> (movies, users), the </a:t>
            </a:r>
            <a:r>
              <a:rPr lang="en-US" b="1" dirty="0">
                <a:sym typeface="Symbol" panose="05050102010706020507" pitchFamily="18" charset="2"/>
              </a:rPr>
              <a:t>m</a:t>
            </a:r>
            <a:r>
              <a:rPr lang="en-US" b="1" dirty="0"/>
              <a:t>ean</a:t>
            </a:r>
            <a:r>
              <a:rPr lang="en-US" dirty="0"/>
              <a:t> movie rating, </a:t>
            </a:r>
            <a:r>
              <a:rPr lang="en-US" sz="2400" b="1" dirty="0">
                <a:solidFill>
                  <a:srgbClr val="0000FF"/>
                </a:solidFill>
                <a:sym typeface="Symbol" panose="05050102010706020507" pitchFamily="18" charset="2"/>
              </a:rPr>
              <a:t></a:t>
            </a:r>
            <a:r>
              <a:rPr lang="en-US" dirty="0"/>
              <a:t> = </a:t>
            </a:r>
            <a:r>
              <a:rPr lang="en-US" b="1" dirty="0"/>
              <a:t>3.2</a:t>
            </a:r>
            <a:r>
              <a:rPr lang="en-US" dirty="0"/>
              <a:t> stars.</a:t>
            </a:r>
          </a:p>
          <a:p>
            <a:pPr lvl="1"/>
            <a:r>
              <a:rPr lang="en-US" dirty="0">
                <a:sym typeface="Symbol" panose="05050102010706020507" pitchFamily="18" charset="2"/>
              </a:rPr>
              <a:t>Avg. rating of “The Lord …”  is </a:t>
            </a:r>
            <a:r>
              <a:rPr lang="en-US" b="1" i="1" dirty="0">
                <a:solidFill>
                  <a:srgbClr val="00B050"/>
                </a:solidFill>
                <a:sym typeface="Symbol" panose="05050102010706020507" pitchFamily="18" charset="2"/>
              </a:rPr>
              <a:t>b</a:t>
            </a:r>
            <a:r>
              <a:rPr lang="en-US" b="1" baseline="-25000" dirty="0">
                <a:solidFill>
                  <a:srgbClr val="00B050"/>
                </a:solidFill>
                <a:sym typeface="Symbol" panose="05050102010706020507" pitchFamily="18" charset="2"/>
              </a:rPr>
              <a:t>i</a:t>
            </a:r>
            <a:r>
              <a:rPr lang="en-US" dirty="0">
                <a:sym typeface="Symbol" panose="05050102010706020507" pitchFamily="18" charset="2"/>
              </a:rPr>
              <a:t> = </a:t>
            </a:r>
            <a:r>
              <a:rPr lang="en-US" b="1" dirty="0">
                <a:sym typeface="Symbol" panose="05050102010706020507" pitchFamily="18" charset="2"/>
              </a:rPr>
              <a:t>+ 0.7</a:t>
            </a:r>
            <a:r>
              <a:rPr lang="en-US" dirty="0">
                <a:sym typeface="Symbol" panose="05050102010706020507" pitchFamily="18" charset="2"/>
              </a:rPr>
              <a:t> </a:t>
            </a:r>
            <a:r>
              <a:rPr lang="en-US" dirty="0">
                <a:sym typeface="Wingdings" panose="05000000000000000000" pitchFamily="2" charset="2"/>
              </a:rPr>
              <a:t></a:t>
            </a:r>
            <a:r>
              <a:rPr lang="en-US" dirty="0">
                <a:sym typeface="Symbol" panose="05050102010706020507" pitchFamily="18" charset="2"/>
              </a:rPr>
              <a:t> above average movies.</a:t>
            </a:r>
          </a:p>
          <a:p>
            <a:pPr lvl="1"/>
            <a:r>
              <a:rPr lang="en-US" dirty="0">
                <a:sym typeface="Symbol" panose="05050102010706020507" pitchFamily="18" charset="2"/>
              </a:rPr>
              <a:t>David is a </a:t>
            </a:r>
            <a:r>
              <a:rPr lang="en-US" b="1" i="1" dirty="0" err="1">
                <a:solidFill>
                  <a:srgbClr val="C00000"/>
                </a:solidFill>
                <a:sym typeface="Symbol" panose="05050102010706020507" pitchFamily="18" charset="2"/>
              </a:rPr>
              <a:t>b</a:t>
            </a:r>
            <a:r>
              <a:rPr lang="en-US" b="1" baseline="-25000" dirty="0" err="1">
                <a:solidFill>
                  <a:srgbClr val="C00000"/>
                </a:solidFill>
                <a:sym typeface="Symbol" panose="05050102010706020507" pitchFamily="18" charset="2"/>
              </a:rPr>
              <a:t>x</a:t>
            </a:r>
            <a:r>
              <a:rPr lang="en-US" dirty="0">
                <a:sym typeface="Symbol" panose="05050102010706020507" pitchFamily="18" charset="2"/>
              </a:rPr>
              <a:t> = </a:t>
            </a:r>
            <a:r>
              <a:rPr lang="en-US" b="1" dirty="0">
                <a:sym typeface="Symbol" panose="05050102010706020507" pitchFamily="18" charset="2"/>
              </a:rPr>
              <a:t>- 0.4 </a:t>
            </a:r>
            <a:r>
              <a:rPr lang="en-US" dirty="0">
                <a:sym typeface="Wingdings" panose="05000000000000000000" pitchFamily="2" charset="2"/>
              </a:rPr>
              <a:t></a:t>
            </a:r>
            <a:r>
              <a:rPr lang="en-US" b="1" dirty="0">
                <a:sym typeface="Symbol" panose="05050102010706020507" pitchFamily="18" charset="2"/>
              </a:rPr>
              <a:t>,</a:t>
            </a:r>
            <a:r>
              <a:rPr lang="en-US" dirty="0">
                <a:sym typeface="Symbol" panose="05050102010706020507" pitchFamily="18" charset="2"/>
              </a:rPr>
              <a:t> below average rater.</a:t>
            </a:r>
            <a:endParaRPr lang="en-US" dirty="0"/>
          </a:p>
          <a:p>
            <a:r>
              <a:rPr lang="en-US" sz="2600" dirty="0"/>
              <a:t>Therefore, baseline estimate rating = </a:t>
            </a:r>
            <a:r>
              <a:rPr lang="en-US" sz="2800" b="1" dirty="0">
                <a:solidFill>
                  <a:srgbClr val="0000FF"/>
                </a:solidFill>
                <a:sym typeface="Symbol" panose="05050102010706020507" pitchFamily="18" charset="2"/>
              </a:rPr>
              <a:t> + </a:t>
            </a:r>
            <a:r>
              <a:rPr lang="en-US" sz="2800" b="1" i="1" dirty="0">
                <a:solidFill>
                  <a:srgbClr val="00B050"/>
                </a:solidFill>
                <a:sym typeface="Symbol" panose="05050102010706020507" pitchFamily="18" charset="2"/>
              </a:rPr>
              <a:t>b</a:t>
            </a:r>
            <a:r>
              <a:rPr lang="en-US" sz="2800" b="1" baseline="-25000" dirty="0">
                <a:solidFill>
                  <a:srgbClr val="00B050"/>
                </a:solidFill>
                <a:sym typeface="Symbol" panose="05050102010706020507" pitchFamily="18" charset="2"/>
              </a:rPr>
              <a:t>i</a:t>
            </a:r>
            <a:r>
              <a:rPr lang="en-US" sz="2800" dirty="0">
                <a:sym typeface="Symbol" panose="05050102010706020507" pitchFamily="18" charset="2"/>
              </a:rPr>
              <a:t> + </a:t>
            </a:r>
            <a:r>
              <a:rPr lang="en-US" sz="2800" b="1" i="1" dirty="0" err="1">
                <a:solidFill>
                  <a:srgbClr val="C00000"/>
                </a:solidFill>
                <a:sym typeface="Symbol" panose="05050102010706020507" pitchFamily="18" charset="2"/>
              </a:rPr>
              <a:t>b</a:t>
            </a:r>
            <a:r>
              <a:rPr lang="en-US" sz="2800" b="1" baseline="-25000" dirty="0" err="1">
                <a:solidFill>
                  <a:srgbClr val="C00000"/>
                </a:solidFill>
                <a:sym typeface="Symbol" panose="05050102010706020507" pitchFamily="18" charset="2"/>
              </a:rPr>
              <a:t>x</a:t>
            </a:r>
            <a:r>
              <a:rPr lang="en-US" sz="2800" dirty="0">
                <a:sym typeface="Symbol" panose="05050102010706020507" pitchFamily="18" charset="2"/>
              </a:rPr>
              <a:t> </a:t>
            </a:r>
          </a:p>
          <a:p>
            <a:pPr marL="914400" lvl="2" indent="0">
              <a:buNone/>
            </a:pPr>
            <a:r>
              <a:rPr lang="en-US" sz="2200" dirty="0">
                <a:sym typeface="Symbol" panose="05050102010706020507" pitchFamily="18" charset="2"/>
              </a:rPr>
              <a:t>                                                            = 3.2 + 0.7 - 0.4  </a:t>
            </a:r>
          </a:p>
          <a:p>
            <a:pPr marL="914400" lvl="2" indent="0">
              <a:buNone/>
            </a:pPr>
            <a:r>
              <a:rPr lang="en-US" sz="2200" dirty="0">
                <a:sym typeface="Symbol" panose="05050102010706020507" pitchFamily="18" charset="2"/>
              </a:rPr>
              <a:t>                                                            = </a:t>
            </a:r>
            <a:r>
              <a:rPr lang="en-US" sz="2200" b="1" dirty="0">
                <a:sym typeface="Symbol" panose="05050102010706020507" pitchFamily="18" charset="2"/>
              </a:rPr>
              <a:t>3.5 </a:t>
            </a:r>
            <a:r>
              <a:rPr lang="en-US" sz="2800" b="1" dirty="0">
                <a:sym typeface="Wingdings" panose="05000000000000000000" pitchFamily="2" charset="2"/>
              </a:rPr>
              <a:t></a:t>
            </a:r>
            <a:r>
              <a:rPr lang="en-US" sz="2400" dirty="0">
                <a:sym typeface="Wingdings" panose="05000000000000000000" pitchFamily="2" charset="2"/>
              </a:rPr>
              <a:t>.</a:t>
            </a:r>
            <a:r>
              <a:rPr lang="en-US" sz="2200" dirty="0">
                <a:sym typeface="Symbol" panose="05050102010706020507" pitchFamily="18" charset="2"/>
              </a:rPr>
              <a:t>                                      </a:t>
            </a:r>
            <a:endParaRPr lang="en-US" sz="2200" dirty="0"/>
          </a:p>
          <a:p>
            <a:pPr lvl="1">
              <a:buFont typeface="Wingdings" charset="2"/>
              <a:buNone/>
            </a:pPr>
            <a:endParaRPr lang="en-US" dirty="0"/>
          </a:p>
        </p:txBody>
      </p:sp>
    </p:spTree>
    <p:extLst>
      <p:ext uri="{BB962C8B-B14F-4D97-AF65-F5344CB8AC3E}">
        <p14:creationId xmlns:p14="http://schemas.microsoft.com/office/powerpoint/2010/main" val="107014969"/>
      </p:ext>
    </p:extLst>
  </p:cSld>
  <p:clrMapOvr>
    <a:masterClrMapping/>
  </p:clrMapOvr>
  <p:transition advTm="13656"/>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152400"/>
            <a:ext cx="8798859" cy="850957"/>
          </a:xfrm>
        </p:spPr>
        <p:txBody>
          <a:bodyPr/>
          <a:lstStyle/>
          <a:p>
            <a:r>
              <a:rPr lang="en-US" dirty="0"/>
              <a:t>Combine: CF with GBE</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55</a:t>
            </a:fld>
            <a:endParaRPr lang="en-US"/>
          </a:p>
        </p:txBody>
      </p:sp>
      <p:sp>
        <p:nvSpPr>
          <p:cNvPr id="9" name="Rectangle 3"/>
          <p:cNvSpPr txBox="1">
            <a:spLocks noChangeArrowheads="1"/>
          </p:cNvSpPr>
          <p:nvPr/>
        </p:nvSpPr>
        <p:spPr>
          <a:xfrm>
            <a:off x="304801" y="1371600"/>
            <a:ext cx="8646458" cy="4800600"/>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CF Approach: </a:t>
            </a:r>
          </a:p>
          <a:p>
            <a:pPr lvl="1"/>
            <a:r>
              <a:rPr lang="en-US" sz="2400" dirty="0"/>
              <a:t>assume, David does not like similar movie “The Hobbit”</a:t>
            </a:r>
          </a:p>
          <a:p>
            <a:pPr lvl="1"/>
            <a:r>
              <a:rPr lang="en-US" sz="2400" dirty="0"/>
              <a:t>David rated “The Hobbit” 1 </a:t>
            </a:r>
            <a:r>
              <a:rPr lang="en-US" sz="2400" dirty="0">
                <a:sym typeface="Wingdings" panose="05000000000000000000" pitchFamily="2" charset="2"/>
              </a:rPr>
              <a:t> </a:t>
            </a:r>
            <a:r>
              <a:rPr lang="en-US" sz="2400" dirty="0"/>
              <a:t>below the average rating. </a:t>
            </a:r>
          </a:p>
          <a:p>
            <a:pPr marL="457200" lvl="1" indent="0">
              <a:buNone/>
            </a:pPr>
            <a:endParaRPr lang="en-US" dirty="0"/>
          </a:p>
          <a:p>
            <a:r>
              <a:rPr lang="en-US" sz="2600" dirty="0"/>
              <a:t>Then, therefore, a final estimate based on linear combination of GBE &amp; CF = 3.5 -1 </a:t>
            </a:r>
          </a:p>
          <a:p>
            <a:pPr marL="0" indent="0">
              <a:buNone/>
            </a:pPr>
            <a:r>
              <a:rPr lang="en-US" sz="2200" dirty="0">
                <a:sym typeface="Symbol" panose="05050102010706020507" pitchFamily="18" charset="2"/>
              </a:rPr>
              <a:t>				         = 2</a:t>
            </a:r>
            <a:r>
              <a:rPr lang="en-US" sz="2200" b="1" dirty="0">
                <a:sym typeface="Symbol" panose="05050102010706020507" pitchFamily="18" charset="2"/>
              </a:rPr>
              <a:t>.5 </a:t>
            </a:r>
            <a:r>
              <a:rPr lang="en-US" sz="2800" b="1" dirty="0">
                <a:sym typeface="Wingdings" panose="05000000000000000000" pitchFamily="2" charset="2"/>
              </a:rPr>
              <a:t></a:t>
            </a:r>
            <a:r>
              <a:rPr lang="en-US" sz="2400" dirty="0">
                <a:sym typeface="Wingdings" panose="05000000000000000000" pitchFamily="2" charset="2"/>
              </a:rPr>
              <a:t>.</a:t>
            </a:r>
            <a:r>
              <a:rPr lang="en-US" sz="2200" dirty="0">
                <a:sym typeface="Symbol" panose="05050102010706020507" pitchFamily="18" charset="2"/>
              </a:rPr>
              <a:t>  </a:t>
            </a:r>
          </a:p>
          <a:p>
            <a:pPr>
              <a:buFont typeface="Wingdings" panose="05000000000000000000" pitchFamily="2" charset="2"/>
              <a:buChar char="Ø"/>
            </a:pPr>
            <a:r>
              <a:rPr lang="en-US" dirty="0">
                <a:sym typeface="Symbol" panose="05050102010706020507" pitchFamily="18" charset="2"/>
              </a:rPr>
              <a:t>This linear combination of GBE &amp; CF is, in fact, a common practice in CF.</a:t>
            </a:r>
            <a:r>
              <a:rPr lang="en-US" sz="2200" dirty="0">
                <a:sym typeface="Symbol" panose="05050102010706020507" pitchFamily="18" charset="2"/>
              </a:rPr>
              <a:t>                                    </a:t>
            </a:r>
            <a:endParaRPr lang="en-US" sz="2200" dirty="0"/>
          </a:p>
          <a:p>
            <a:pPr lvl="1">
              <a:buFont typeface="Wingdings" charset="2"/>
              <a:buNone/>
            </a:pPr>
            <a:endParaRPr lang="en-US" dirty="0"/>
          </a:p>
        </p:txBody>
      </p:sp>
    </p:spTree>
    <p:extLst>
      <p:ext uri="{BB962C8B-B14F-4D97-AF65-F5344CB8AC3E}">
        <p14:creationId xmlns:p14="http://schemas.microsoft.com/office/powerpoint/2010/main" val="1622467849"/>
      </p:ext>
    </p:extLst>
  </p:cSld>
  <p:clrMapOvr>
    <a:masterClrMapping/>
  </p:clrMapOvr>
  <p:transition advTm="13656"/>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a:xfrm>
            <a:off x="498475" y="51547"/>
            <a:ext cx="8147051" cy="923366"/>
          </a:xfrm>
        </p:spPr>
        <p:txBody>
          <a:bodyPr/>
          <a:lstStyle/>
          <a:p>
            <a:r>
              <a:rPr lang="en-US" dirty="0"/>
              <a:t>Common Practice in CF</a:t>
            </a:r>
          </a:p>
        </p:txBody>
      </p:sp>
      <p:sp>
        <p:nvSpPr>
          <p:cNvPr id="124931" name="Rectangle 3"/>
          <p:cNvSpPr>
            <a:spLocks noGrp="1" noChangeArrowheads="1"/>
          </p:cNvSpPr>
          <p:nvPr>
            <p:ph idx="1"/>
          </p:nvPr>
        </p:nvSpPr>
        <p:spPr>
          <a:xfrm>
            <a:off x="457200" y="1295401"/>
            <a:ext cx="8610600" cy="3581400"/>
          </a:xfrm>
        </p:spPr>
        <p:txBody>
          <a:bodyPr/>
          <a:lstStyle/>
          <a:p>
            <a:r>
              <a:rPr lang="en-US" dirty="0"/>
              <a:t>Define </a:t>
            </a:r>
            <a:r>
              <a:rPr lang="en-US" b="1" dirty="0">
                <a:solidFill>
                  <a:srgbClr val="00B050"/>
                </a:solidFill>
              </a:rPr>
              <a:t>similarity</a:t>
            </a:r>
            <a:r>
              <a:rPr lang="en-US" b="1" dirty="0">
                <a:solidFill>
                  <a:srgbClr val="FF0066"/>
                </a:solidFill>
              </a:rPr>
              <a:t>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dirty="0"/>
              <a:t> nearest neighbors </a:t>
            </a:r>
            <a:r>
              <a:rPr lang="en-US" b="1" i="1" dirty="0">
                <a:solidFill>
                  <a:srgbClr val="0000FF"/>
                </a:solidFill>
              </a:rPr>
              <a:t>N(</a:t>
            </a:r>
            <a:r>
              <a:rPr lang="en-US" b="1" i="1" dirty="0" err="1">
                <a:solidFill>
                  <a:srgbClr val="0000FF"/>
                </a:solidFill>
              </a:rPr>
              <a:t>i</a:t>
            </a:r>
            <a:r>
              <a:rPr lang="en-US" b="1" i="1" dirty="0">
                <a:solidFill>
                  <a:srgbClr val="0000FF"/>
                </a:solidFill>
              </a:rPr>
              <a:t>; x)</a:t>
            </a:r>
          </a:p>
          <a:p>
            <a:pPr lvl="1"/>
            <a:r>
              <a:rPr lang="en-US" dirty="0"/>
              <a:t>Items most similar to </a:t>
            </a:r>
            <a:r>
              <a:rPr lang="en-US" b="1" i="1" dirty="0" err="1"/>
              <a:t>i</a:t>
            </a:r>
            <a:r>
              <a:rPr lang="en-US" dirty="0"/>
              <a:t>, that were rated by </a:t>
            </a:r>
            <a:r>
              <a:rPr lang="en-US" b="1" i="1" dirty="0"/>
              <a:t>x</a:t>
            </a:r>
          </a:p>
          <a:p>
            <a:r>
              <a:rPr lang="en-US" dirty="0"/>
              <a:t>Estimate rating </a:t>
            </a:r>
            <a:r>
              <a:rPr lang="en-US" b="1" i="1" dirty="0" err="1">
                <a:solidFill>
                  <a:srgbClr val="0000FF"/>
                </a:solidFill>
              </a:rPr>
              <a:t>r</a:t>
            </a:r>
            <a:r>
              <a:rPr lang="en-US" b="1" i="1" baseline="-25000" dirty="0" err="1">
                <a:solidFill>
                  <a:srgbClr val="0000FF"/>
                </a:solidFill>
              </a:rPr>
              <a:t>xi</a:t>
            </a:r>
            <a:r>
              <a:rPr lang="en-US" dirty="0"/>
              <a:t> as the weighted average: </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56</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2508" name="Equation" r:id="rId4" imgW="114120" imgH="177480" progId="">
                  <p:embed/>
                </p:oleObj>
              </mc:Choice>
              <mc:Fallback>
                <p:oleObj name="Equation" r:id="rId4" imgW="114120" imgH="1774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3068638"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a:ln>
                  <a:noFill/>
                </a:ln>
                <a:solidFill>
                  <a:srgbClr val="0000FF"/>
                </a:solidFill>
                <a:effectLst/>
                <a:uLnTx/>
                <a:uFillTx/>
                <a:latin typeface="Calibri" pitchFamily="34" charset="0"/>
                <a:cs typeface="Calibri" pitchFamily="34" charset="0"/>
              </a:rPr>
              <a:t>μ</a:t>
            </a:r>
            <a:r>
              <a:rPr kumimoji="0" lang="en-US" sz="2000" b="0" i="0" u="none" strike="noStrike" kern="1200" cap="none" spc="0" normalizeH="0" baseline="0" noProof="0" dirty="0">
                <a:ln>
                  <a:noFill/>
                </a:ln>
                <a:solidFill>
                  <a:srgbClr val="0000FF"/>
                </a:solidFill>
                <a:effectLst/>
                <a:uLnTx/>
                <a:uFillTx/>
                <a:latin typeface="Calibri" pitchFamily="34" charset="0"/>
                <a:cs typeface="Calibri" pitchFamily="34" charset="0"/>
              </a:rPr>
              <a:t> </a:t>
            </a:r>
            <a:r>
              <a:rPr kumimoji="0" lang="en-CA" sz="2000" b="0" i="0" u="none" strike="noStrike" kern="1200" cap="none" spc="0" normalizeH="0" baseline="0" noProof="0" dirty="0">
                <a:ln>
                  <a:noFill/>
                </a:ln>
                <a:solidFill>
                  <a:srgbClr val="0000FF"/>
                </a:solidFill>
                <a:effectLst/>
                <a:uLnTx/>
                <a:uFillTx/>
                <a:latin typeface="Calibri" pitchFamily="34" charset="0"/>
                <a:cs typeface="Calibri" pitchFamily="34" charset="0"/>
              </a:rPr>
              <a:t>  =  overall mean movie rating</a:t>
            </a:r>
          </a:p>
          <a:p>
            <a:pPr marL="438912" lvl="0" indent="-320040">
              <a:buClr>
                <a:schemeClr val="accent1"/>
              </a:buClr>
              <a:buSzPct val="80000"/>
              <a:buFont typeface="Wingdings 2"/>
              <a:buChar char=""/>
              <a:defRPr/>
            </a:pP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a:ln>
                  <a:noFill/>
                </a:ln>
                <a:solidFill>
                  <a:srgbClr val="008000"/>
                </a:solidFill>
                <a:effectLst/>
                <a:uLnTx/>
                <a:uFillTx/>
                <a:latin typeface="Calibri" pitchFamily="34" charset="0"/>
                <a:cs typeface="Calibri" pitchFamily="34" charset="0"/>
              </a:rPr>
              <a:t> </a:t>
            </a:r>
          </a:p>
          <a:p>
            <a:pPr marL="438912" lvl="0" indent="-320040" defTabSz="914400">
              <a:buClr>
                <a:schemeClr val="accent1"/>
              </a:buClr>
              <a:buSzPct val="80000"/>
              <a:buFont typeface="Wingdings 2"/>
              <a:buChar char=""/>
              <a:defRPr/>
            </a:pPr>
            <a:r>
              <a:rPr lang="en-CA" sz="2000" b="1" i="1" dirty="0" err="1">
                <a:solidFill>
                  <a:srgbClr val="C00000"/>
                </a:solidFill>
                <a:latin typeface="Calibri" pitchFamily="34" charset="0"/>
                <a:cs typeface="Calibri" pitchFamily="34" charset="0"/>
              </a:rPr>
              <a:t>b</a:t>
            </a:r>
            <a:r>
              <a:rPr lang="en-CA" sz="2000" b="1" i="1" baseline="-25000" dirty="0" err="1">
                <a:solidFill>
                  <a:srgbClr val="C00000"/>
                </a:solidFill>
                <a:latin typeface="Calibri" pitchFamily="34" charset="0"/>
                <a:cs typeface="Calibri" pitchFamily="34" charset="0"/>
              </a:rPr>
              <a:t>x</a:t>
            </a:r>
            <a:r>
              <a:rPr lang="en-CA" sz="2000" dirty="0">
                <a:solidFill>
                  <a:srgbClr val="C00000"/>
                </a:solidFill>
                <a:latin typeface="Calibri" pitchFamily="34" charset="0"/>
                <a:cs typeface="Calibri" pitchFamily="34" charset="0"/>
              </a:rPr>
              <a:t>  =  rating deviation of user </a:t>
            </a:r>
            <a:r>
              <a:rPr lang="en-CA" sz="2000" b="1" i="1" dirty="0">
                <a:solidFill>
                  <a:srgbClr val="C00000"/>
                </a:solidFill>
                <a:latin typeface="Calibri" pitchFamily="34" charset="0"/>
                <a:cs typeface="Calibri" pitchFamily="34" charset="0"/>
              </a:rPr>
              <a:t>x</a:t>
            </a:r>
          </a:p>
          <a:p>
            <a:pPr marL="118872" lvl="0">
              <a:buClr>
                <a:schemeClr val="accent1"/>
              </a:buClr>
              <a:buSzPct val="80000"/>
              <a:defRPr/>
            </a:pPr>
            <a:r>
              <a:rPr lang="en-CA" sz="2000" i="1" dirty="0">
                <a:solidFill>
                  <a:srgbClr val="C00000"/>
                </a:solidFill>
                <a:latin typeface="Calibri" pitchFamily="34" charset="0"/>
                <a:cs typeface="Calibri" pitchFamily="34" charset="0"/>
              </a:rPr>
              <a:t>            </a:t>
            </a:r>
            <a:r>
              <a:rPr lang="en-US" sz="2000" dirty="0">
                <a:solidFill>
                  <a:srgbClr val="C00000"/>
                </a:solidFill>
                <a:latin typeface="Calibri" pitchFamily="34" charset="0"/>
                <a:cs typeface="Calibri" pitchFamily="34" charset="0"/>
              </a:rPr>
              <a:t>= (</a:t>
            </a:r>
            <a:r>
              <a:rPr lang="en-US" sz="2000" i="1" dirty="0">
                <a:solidFill>
                  <a:srgbClr val="C00000"/>
                </a:solidFill>
                <a:latin typeface="Calibri" pitchFamily="34" charset="0"/>
                <a:cs typeface="Calibri" pitchFamily="34" charset="0"/>
              </a:rPr>
              <a:t>avg. rating of user </a:t>
            </a:r>
            <a:r>
              <a:rPr lang="en-US" sz="2000" b="1" i="1" dirty="0">
                <a:solidFill>
                  <a:srgbClr val="C00000"/>
                </a:solidFill>
                <a:latin typeface="Calibri" pitchFamily="34" charset="0"/>
                <a:cs typeface="Calibri" pitchFamily="34" charset="0"/>
              </a:rPr>
              <a:t>x</a:t>
            </a:r>
            <a:r>
              <a:rPr lang="en-US" sz="2000" i="1" dirty="0">
                <a:solidFill>
                  <a:srgbClr val="C00000"/>
                </a:solidFill>
                <a:latin typeface="Calibri" pitchFamily="34" charset="0"/>
                <a:cs typeface="Calibri" pitchFamily="34" charset="0"/>
              </a:rPr>
              <a:t>)</a:t>
            </a:r>
            <a:r>
              <a:rPr lang="en-US" sz="2000" b="1" i="1" dirty="0">
                <a:solidFill>
                  <a:srgbClr val="008000"/>
                </a:solidFill>
                <a:latin typeface="Calibri" pitchFamily="34" charset="0"/>
                <a:cs typeface="Calibri" pitchFamily="34" charset="0"/>
              </a:rPr>
              <a:t> – </a:t>
            </a:r>
            <a:r>
              <a:rPr lang="el-GR" sz="2000" b="1" i="1" dirty="0">
                <a:solidFill>
                  <a:srgbClr val="008000"/>
                </a:solidFill>
                <a:latin typeface="Calibri" pitchFamily="34" charset="0"/>
                <a:cs typeface="Calibri" pitchFamily="34" charset="0"/>
              </a:rPr>
              <a:t>μ</a:t>
            </a:r>
            <a:r>
              <a:rPr lang="en-US" sz="2000" i="1" dirty="0">
                <a:solidFill>
                  <a:srgbClr val="008000"/>
                </a:solidFill>
                <a:latin typeface="Calibri" pitchFamily="34" charset="0"/>
                <a:cs typeface="Calibri" pitchFamily="34" charset="0"/>
              </a:rPr>
              <a:t> </a:t>
            </a:r>
            <a:endParaRPr lang="en-CA" sz="2000" i="1" dirty="0">
              <a:solidFill>
                <a:srgbClr val="008000"/>
              </a:solidFill>
              <a:latin typeface="Calibri" pitchFamily="34" charset="0"/>
              <a:cs typeface="Calibri" pitchFamily="34" charset="0"/>
            </a:endParaRPr>
          </a:p>
          <a:p>
            <a:pPr marL="438912" lvl="0" indent="-320040">
              <a:buClr>
                <a:schemeClr val="accent1"/>
              </a:buClr>
              <a:buSzPct val="80000"/>
              <a:buFont typeface="Wingdings 2"/>
              <a:buChar char=""/>
              <a:defRPr/>
            </a:pP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5" name="Object 4"/>
          <p:cNvGraphicFramePr>
            <a:graphicFrameLocks noChangeAspect="1"/>
          </p:cNvGraphicFramePr>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spid="_x0000_s2509" name="Equation" r:id="rId6" imgW="1930320" imgH="545760" progId="Equation.3">
                  <p:embed/>
                </p:oleObj>
              </mc:Choice>
              <mc:Fallback>
                <p:oleObj name="Equation" r:id="rId6" imgW="1930320" imgH="545760" progId="Equation.3">
                  <p:embed/>
                  <p:pic>
                    <p:nvPicPr>
                      <p:cNvPr id="0" name=""/>
                      <p:cNvPicPr>
                        <a:picLocks noChangeAspect="1" noChangeArrowheads="1"/>
                      </p:cNvPicPr>
                      <p:nvPr/>
                    </p:nvPicPr>
                    <p:blipFill>
                      <a:blip r:embed="rId7"/>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595383" y="5722880"/>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solidFill>
                            <a:srgbClr val="0000FF"/>
                          </a:solidFill>
                          <a:latin typeface="Cambria Math"/>
                          <a:cs typeface="Arial" pitchFamily="34" charset="0"/>
                        </a:rPr>
                        <m:t>𝝁</m:t>
                      </m:r>
                      <m:r>
                        <a:rPr lang="en-US" sz="2400" b="1" i="1" smtClean="0">
                          <a:latin typeface="Cambria Math"/>
                          <a:cs typeface="Arial" pitchFamily="34" charset="0"/>
                        </a:rPr>
                        <m:t>+</m:t>
                      </m:r>
                      <m:sSub>
                        <m:sSubPr>
                          <m:ctrlPr>
                            <a:rPr lang="en-US" sz="2400" b="1" i="1" smtClean="0">
                              <a:solidFill>
                                <a:srgbClr val="00B050"/>
                              </a:solidFill>
                              <a:latin typeface="Cambria Math" panose="02040503050406030204" pitchFamily="18" charset="0"/>
                              <a:cs typeface="Arial" pitchFamily="34" charset="0"/>
                            </a:rPr>
                          </m:ctrlPr>
                        </m:sSubPr>
                        <m:e>
                          <m:r>
                            <a:rPr lang="en-US" sz="2400" b="1" i="1" smtClean="0">
                              <a:solidFill>
                                <a:srgbClr val="00B050"/>
                              </a:solidFill>
                              <a:latin typeface="Cambria Math"/>
                              <a:cs typeface="Arial" pitchFamily="34" charset="0"/>
                            </a:rPr>
                            <m:t>𝒃</m:t>
                          </m:r>
                        </m:e>
                        <m:sub>
                          <m:r>
                            <a:rPr lang="en-US" sz="2400" b="1" i="1" smtClean="0">
                              <a:solidFill>
                                <a:srgbClr val="00B050"/>
                              </a:solidFill>
                              <a:latin typeface="Cambria Math"/>
                              <a:cs typeface="Arial" pitchFamily="34" charset="0"/>
                            </a:rPr>
                            <m:t>𝒊</m:t>
                          </m:r>
                        </m:sub>
                      </m:sSub>
                      <m:r>
                        <a:rPr lang="en-US" sz="2400" b="1" i="1">
                          <a:latin typeface="Cambria Math"/>
                          <a:cs typeface="Arial" pitchFamily="34" charset="0"/>
                        </a:rPr>
                        <m:t>+</m:t>
                      </m:r>
                      <m:sSub>
                        <m:sSubPr>
                          <m:ctrlPr>
                            <a:rPr lang="en-US" sz="2400" b="1" i="1" smtClean="0">
                              <a:solidFill>
                                <a:srgbClr val="C00000"/>
                              </a:solidFill>
                              <a:latin typeface="Cambria Math" panose="02040503050406030204" pitchFamily="18" charset="0"/>
                              <a:cs typeface="Arial" pitchFamily="34" charset="0"/>
                            </a:rPr>
                          </m:ctrlPr>
                        </m:sSubPr>
                        <m:e>
                          <m:r>
                            <a:rPr lang="en-US" sz="2400" b="1" i="1">
                              <a:solidFill>
                                <a:srgbClr val="C00000"/>
                              </a:solidFill>
                              <a:latin typeface="Cambria Math"/>
                              <a:cs typeface="Arial" pitchFamily="34" charset="0"/>
                            </a:rPr>
                            <m:t>𝒃</m:t>
                          </m:r>
                        </m:e>
                        <m:sub>
                          <m:r>
                            <a:rPr lang="en-US" sz="2400" b="1" i="1">
                              <a:solidFill>
                                <a:srgbClr val="C00000"/>
                              </a:solidFill>
                              <a:latin typeface="Cambria Math"/>
                              <a:cs typeface="Arial" pitchFamily="34" charset="0"/>
                            </a:rPr>
                            <m:t>𝒙</m:t>
                          </m:r>
                        </m:sub>
                      </m:sSub>
                    </m:oMath>
                  </m:oMathPara>
                </a14:m>
                <a:endParaRPr lang="en-US" sz="2400" b="1" dirty="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95383" y="5722880"/>
                <a:ext cx="2624821" cy="461665"/>
              </a:xfrm>
              <a:prstGeom prst="rect">
                <a:avLst/>
              </a:prstGeom>
              <a:blipFill rotWithShape="0">
                <a:blip r:embed="rId8"/>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704557533"/>
      </p:ext>
    </p:extLst>
  </p:cSld>
  <p:clrMapOvr>
    <a:masterClrMapping/>
  </p:clrMapOvr>
  <p:transition advTm="96906"/>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a:xfrm>
            <a:off x="498475" y="51547"/>
            <a:ext cx="8147051" cy="923366"/>
          </a:xfrm>
        </p:spPr>
        <p:txBody>
          <a:bodyPr/>
          <a:lstStyle/>
          <a:p>
            <a:r>
              <a:rPr lang="en-US" dirty="0"/>
              <a:t>… Common Practice in CF</a:t>
            </a:r>
          </a:p>
        </p:txBody>
      </p:sp>
      <p:sp>
        <p:nvSpPr>
          <p:cNvPr id="124931" name="Rectangle 3"/>
          <p:cNvSpPr>
            <a:spLocks noGrp="1" noChangeArrowheads="1"/>
          </p:cNvSpPr>
          <p:nvPr>
            <p:ph idx="1"/>
          </p:nvPr>
        </p:nvSpPr>
        <p:spPr>
          <a:xfrm>
            <a:off x="152400" y="1295401"/>
            <a:ext cx="8915400" cy="3581400"/>
          </a:xfrm>
        </p:spPr>
        <p:txBody>
          <a:bodyPr/>
          <a:lstStyle/>
          <a:p>
            <a:r>
              <a:rPr lang="en-US" dirty="0"/>
              <a:t>Summary:</a:t>
            </a:r>
          </a:p>
          <a:p>
            <a:pPr lvl="1"/>
            <a:r>
              <a:rPr lang="en-US" dirty="0"/>
              <a:t>In CF,</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57</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4728" name="Equation" r:id="rId4" imgW="114120" imgH="177480" progId="">
                  <p:embed/>
                </p:oleObj>
              </mc:Choice>
              <mc:Fallback>
                <p:oleObj name="Equation" r:id="rId4" imgW="114120" imgH="1774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29178369"/>
              </p:ext>
            </p:extLst>
          </p:nvPr>
        </p:nvGraphicFramePr>
        <p:xfrm>
          <a:off x="1585984" y="3943111"/>
          <a:ext cx="4586217" cy="1395573"/>
        </p:xfrm>
        <a:graphic>
          <a:graphicData uri="http://schemas.openxmlformats.org/presentationml/2006/ole">
            <mc:AlternateContent xmlns:mc="http://schemas.openxmlformats.org/markup-compatibility/2006">
              <mc:Choice xmlns:v="urn:schemas-microsoft-com:vml" Requires="v">
                <p:oleObj spid="_x0000_s4729" name="Equation" r:id="rId6" imgW="1930320" imgH="545760" progId="Equation.3">
                  <p:embed/>
                </p:oleObj>
              </mc:Choice>
              <mc:Fallback>
                <p:oleObj name="Equation" r:id="rId6" imgW="1930320" imgH="545760" progId="Equation.3">
                  <p:embed/>
                  <p:pic>
                    <p:nvPicPr>
                      <p:cNvPr id="0" name=""/>
                      <p:cNvPicPr>
                        <a:picLocks noChangeAspect="1" noChangeArrowheads="1"/>
                      </p:cNvPicPr>
                      <p:nvPr/>
                    </p:nvPicPr>
                    <p:blipFill>
                      <a:blip r:embed="rId7"/>
                      <a:srcRect/>
                      <a:stretch>
                        <a:fillRect/>
                      </a:stretch>
                    </p:blipFill>
                    <p:spPr bwMode="auto">
                      <a:xfrm>
                        <a:off x="1585984" y="3943111"/>
                        <a:ext cx="4586217" cy="1395573"/>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42155817"/>
              </p:ext>
            </p:extLst>
          </p:nvPr>
        </p:nvGraphicFramePr>
        <p:xfrm>
          <a:off x="2819400" y="2239869"/>
          <a:ext cx="2514600" cy="1278031"/>
        </p:xfrm>
        <a:graphic>
          <a:graphicData uri="http://schemas.openxmlformats.org/presentationml/2006/ole">
            <mc:AlternateContent xmlns:mc="http://schemas.openxmlformats.org/markup-compatibility/2006">
              <mc:Choice xmlns:v="urn:schemas-microsoft-com:vml" Requires="v">
                <p:oleObj spid="_x0000_s4730" name="Equation" r:id="rId8" imgW="1155600" imgH="545760" progId="Equation.3">
                  <p:embed/>
                </p:oleObj>
              </mc:Choice>
              <mc:Fallback>
                <p:oleObj name="Equation" r:id="rId8" imgW="1155600" imgH="545760" progId="Equation.3">
                  <p:embed/>
                  <p:pic>
                    <p:nvPicPr>
                      <p:cNvPr id="0" name=""/>
                      <p:cNvPicPr>
                        <a:picLocks noChangeAspect="1" noChangeArrowheads="1"/>
                      </p:cNvPicPr>
                      <p:nvPr/>
                    </p:nvPicPr>
                    <p:blipFill>
                      <a:blip r:embed="rId9"/>
                      <a:srcRect/>
                      <a:stretch>
                        <a:fillRect/>
                      </a:stretch>
                    </p:blipFill>
                    <p:spPr bwMode="auto">
                      <a:xfrm>
                        <a:off x="2819400" y="2239869"/>
                        <a:ext cx="2514600" cy="1278031"/>
                      </a:xfrm>
                      <a:prstGeom prst="rect">
                        <a:avLst/>
                      </a:prstGeom>
                      <a:noFill/>
                      <a:ln>
                        <a:noFill/>
                      </a:ln>
                    </p:spPr>
                  </p:pic>
                </p:oleObj>
              </mc:Fallback>
            </mc:AlternateContent>
          </a:graphicData>
        </a:graphic>
      </p:graphicFrame>
      <p:sp>
        <p:nvSpPr>
          <p:cNvPr id="3" name="Rectangle 2"/>
          <p:cNvSpPr/>
          <p:nvPr/>
        </p:nvSpPr>
        <p:spPr>
          <a:xfrm>
            <a:off x="1498610" y="2678829"/>
            <a:ext cx="1446261"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instead of </a:t>
            </a:r>
          </a:p>
        </p:txBody>
      </p:sp>
      <p:sp>
        <p:nvSpPr>
          <p:cNvPr id="17" name="Rectangle 16"/>
          <p:cNvSpPr/>
          <p:nvPr/>
        </p:nvSpPr>
        <p:spPr>
          <a:xfrm>
            <a:off x="5331373" y="2631174"/>
            <a:ext cx="840828"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p>
        </p:txBody>
      </p:sp>
      <p:sp>
        <p:nvSpPr>
          <p:cNvPr id="18" name="Rectangle 17"/>
          <p:cNvSpPr/>
          <p:nvPr/>
        </p:nvSpPr>
        <p:spPr>
          <a:xfrm>
            <a:off x="6178994" y="4367057"/>
            <a:ext cx="2471787"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is commonly used. </a:t>
            </a:r>
          </a:p>
        </p:txBody>
      </p:sp>
    </p:spTree>
    <p:extLst>
      <p:ext uri="{BB962C8B-B14F-4D97-AF65-F5344CB8AC3E}">
        <p14:creationId xmlns:p14="http://schemas.microsoft.com/office/powerpoint/2010/main" val="3638909305"/>
      </p:ext>
    </p:extLst>
  </p:cSld>
  <p:clrMapOvr>
    <a:masterClrMapping/>
  </p:clrMapOvr>
  <p:transition advTm="96906"/>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duotone>
              <a:schemeClr val="accent1">
                <a:shade val="70000"/>
                <a:satMod val="120000"/>
              </a:schemeClr>
              <a:schemeClr val="accent1">
                <a:tint val="30000"/>
                <a:satMod val="120000"/>
              </a:schemeClr>
            </a:duotone>
          </a:blip>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73152" y="5181600"/>
            <a:ext cx="8991600" cy="1524000"/>
          </a:xfrm>
        </p:spPr>
        <p:txBody>
          <a:bodyPr>
            <a:noAutofit/>
          </a:bodyPr>
          <a:lstStyle/>
          <a:p>
            <a:r>
              <a:rPr lang="en-US" sz="4400" dirty="0"/>
              <a:t>Evaluate Recommender Systems</a:t>
            </a:r>
            <a:br>
              <a:rPr lang="en-US" sz="4800" dirty="0"/>
            </a:br>
            <a:endParaRPr lang="en-US" sz="2800" dirty="0">
              <a:solidFill>
                <a:srgbClr val="0000FF"/>
              </a:solidFill>
            </a:endParaRPr>
          </a:p>
        </p:txBody>
      </p:sp>
      <p:cxnSp>
        <p:nvCxnSpPr>
          <p:cNvPr id="3" name="Straight Connector 2"/>
          <p:cNvCxnSpPr/>
          <p:nvPr/>
        </p:nvCxnSpPr>
        <p:spPr>
          <a:xfrm>
            <a:off x="304800" y="5105400"/>
            <a:ext cx="8528304" cy="0"/>
          </a:xfrm>
          <a:prstGeom prst="line">
            <a:avLst/>
          </a:prstGeom>
          <a:ln cmpd="sng">
            <a:solidFill>
              <a:srgbClr val="080A4C"/>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527114" y="4249710"/>
            <a:ext cx="2057400" cy="584775"/>
          </a:xfrm>
          <a:prstGeom prst="rect">
            <a:avLst/>
          </a:prstGeom>
          <a:noFill/>
        </p:spPr>
        <p:txBody>
          <a:bodyPr wrap="square" rtlCol="0">
            <a:spAutoFit/>
          </a:bodyPr>
          <a:lstStyle/>
          <a:p>
            <a:pPr algn="ctr"/>
            <a:r>
              <a:rPr lang="en-US" sz="3200" b="1" dirty="0">
                <a:solidFill>
                  <a:srgbClr val="0000FF"/>
                </a:solidFill>
                <a:effectLst>
                  <a:outerShdw blurRad="38100" dist="38100" dir="2700000" algn="tl">
                    <a:srgbClr val="000000">
                      <a:alpha val="43137"/>
                    </a:srgbClr>
                  </a:outerShdw>
                </a:effectLst>
              </a:rPr>
              <a:t>Next</a:t>
            </a:r>
          </a:p>
        </p:txBody>
      </p:sp>
    </p:spTree>
    <p:extLst>
      <p:ext uri="{BB962C8B-B14F-4D97-AF65-F5344CB8AC3E}">
        <p14:creationId xmlns:p14="http://schemas.microsoft.com/office/powerpoint/2010/main" val="2880669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a:xfrm>
            <a:off x="498475" y="94129"/>
            <a:ext cx="8147051" cy="896471"/>
          </a:xfrm>
        </p:spPr>
        <p:txBody>
          <a:bodyPr>
            <a:normAutofit/>
          </a:bodyPr>
          <a:lstStyle/>
          <a:p>
            <a:r>
              <a:rPr lang="en-US" altLang="ko-KR" dirty="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59</a:t>
            </a:fld>
            <a:endParaRPr lang="en-US"/>
          </a:p>
        </p:txBody>
      </p:sp>
    </p:spTree>
    <p:extLst>
      <p:ext uri="{BB962C8B-B14F-4D97-AF65-F5344CB8AC3E}">
        <p14:creationId xmlns:p14="http://schemas.microsoft.com/office/powerpoint/2010/main" val="154655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4315"/>
            <a:ext cx="8722658" cy="820271"/>
          </a:xfrm>
        </p:spPr>
        <p:txBody>
          <a:bodyPr/>
          <a:lstStyle/>
          <a:p>
            <a:pPr algn="r"/>
            <a:r>
              <a:rPr lang="en-US" sz="4000" dirty="0"/>
              <a:t>… Overview: </a:t>
            </a:r>
            <a:r>
              <a:rPr lang="en-US" sz="3200" dirty="0"/>
              <a:t>The Long Tail Phenomenon?</a:t>
            </a:r>
            <a:endParaRPr lang="en-US" sz="4000" dirty="0"/>
          </a:p>
        </p:txBody>
      </p:sp>
      <p:sp>
        <p:nvSpPr>
          <p:cNvPr id="3" name="Content Placeholder 2"/>
          <p:cNvSpPr>
            <a:spLocks noGrp="1"/>
          </p:cNvSpPr>
          <p:nvPr>
            <p:ph idx="1"/>
          </p:nvPr>
        </p:nvSpPr>
        <p:spPr>
          <a:xfrm>
            <a:off x="228600" y="1327149"/>
            <a:ext cx="8722659" cy="5211763"/>
          </a:xfrm>
        </p:spPr>
        <p:txBody>
          <a:bodyPr>
            <a:normAutofit/>
          </a:bodyPr>
          <a:lstStyle/>
          <a:p>
            <a:pPr algn="just"/>
            <a:r>
              <a:rPr lang="en-US" dirty="0"/>
              <a:t>Recommendation in the physical world is fairly simple, because: </a:t>
            </a:r>
          </a:p>
          <a:p>
            <a:pPr lvl="1" algn="just"/>
            <a:endParaRPr lang="en-US" dirty="0"/>
          </a:p>
          <a:p>
            <a:pPr lvl="1" algn="just"/>
            <a:r>
              <a:rPr lang="en-US" dirty="0"/>
              <a:t>It is </a:t>
            </a:r>
            <a:r>
              <a:rPr lang="en-US" dirty="0">
                <a:solidFill>
                  <a:srgbClr val="0616B2"/>
                </a:solidFill>
              </a:rPr>
              <a:t>not possible to tailor</a:t>
            </a:r>
            <a:r>
              <a:rPr lang="en-US" dirty="0"/>
              <a:t> the store to each </a:t>
            </a:r>
            <a:r>
              <a:rPr lang="en-US" dirty="0">
                <a:solidFill>
                  <a:srgbClr val="0616B2"/>
                </a:solidFill>
              </a:rPr>
              <a:t>individual customer</a:t>
            </a:r>
            <a:r>
              <a:rPr lang="en-US" dirty="0"/>
              <a:t>. </a:t>
            </a:r>
          </a:p>
          <a:p>
            <a:pPr lvl="1" algn="just"/>
            <a:endParaRPr lang="en-US" dirty="0"/>
          </a:p>
          <a:p>
            <a:pPr lvl="1" algn="just"/>
            <a:r>
              <a:rPr lang="en-US" dirty="0"/>
              <a:t>The choice of what is made available is governed </a:t>
            </a:r>
            <a:r>
              <a:rPr lang="en-US" dirty="0">
                <a:solidFill>
                  <a:srgbClr val="0616B2"/>
                </a:solidFill>
              </a:rPr>
              <a:t>only by the aggregate numbers</a:t>
            </a:r>
            <a:r>
              <a:rPr lang="en-US" dirty="0"/>
              <a:t>. </a:t>
            </a:r>
          </a:p>
          <a:p>
            <a:pPr lvl="1" algn="just"/>
            <a:endParaRPr lang="en-US" dirty="0"/>
          </a:p>
          <a:p>
            <a:pPr lvl="1" algn="just"/>
            <a:r>
              <a:rPr lang="en-US" dirty="0"/>
              <a:t>Typically, a bookstore will </a:t>
            </a:r>
            <a:r>
              <a:rPr lang="en-US" dirty="0">
                <a:solidFill>
                  <a:srgbClr val="0616B2"/>
                </a:solidFill>
              </a:rPr>
              <a:t>display only</a:t>
            </a:r>
            <a:r>
              <a:rPr lang="en-US" dirty="0"/>
              <a:t> the books that are </a:t>
            </a:r>
            <a:r>
              <a:rPr lang="en-US" dirty="0">
                <a:solidFill>
                  <a:srgbClr val="0616B2"/>
                </a:solidFill>
              </a:rPr>
              <a:t>most popular</a:t>
            </a:r>
            <a:r>
              <a:rPr lang="en-US" dirty="0"/>
              <a:t> - so, sales figures govern the choices. </a:t>
            </a:r>
          </a:p>
          <a:p>
            <a:pPr lvl="1" algn="just"/>
            <a:endParaRPr lang="en-US" dirty="0"/>
          </a:p>
          <a:p>
            <a:pPr lvl="1" algn="just"/>
            <a:r>
              <a:rPr lang="en-US" dirty="0"/>
              <a:t>A newspaper will print only the articles it believes the most people will be interested in - editorial judgement serves.</a:t>
            </a:r>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a:p>
        </p:txBody>
      </p:sp>
    </p:spTree>
    <p:extLst>
      <p:ext uri="{BB962C8B-B14F-4D97-AF65-F5344CB8AC3E}">
        <p14:creationId xmlns:p14="http://schemas.microsoft.com/office/powerpoint/2010/main" val="16492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8475" y="94129"/>
            <a:ext cx="8147051" cy="940921"/>
          </a:xfrm>
        </p:spPr>
        <p:txBody>
          <a:bodyPr>
            <a:normAutofit/>
          </a:bodyPr>
          <a:lstStyle/>
          <a:p>
            <a:r>
              <a:rPr lang="en-US" altLang="ko-KR" dirty="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Set</a:t>
            </a: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60</a:t>
            </a:fld>
            <a:endParaRPr lang="en-US"/>
          </a:p>
        </p:txBody>
      </p:sp>
    </p:spTree>
    <p:extLst>
      <p:ext uri="{BB962C8B-B14F-4D97-AF65-F5344CB8AC3E}">
        <p14:creationId xmlns:p14="http://schemas.microsoft.com/office/powerpoint/2010/main" val="1818990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7440" y="152400"/>
            <a:ext cx="8147051" cy="744071"/>
          </a:xfrm>
        </p:spPr>
        <p:txBody>
          <a:bodyPr/>
          <a:lstStyle/>
          <a:p>
            <a:pPr eaLnBrk="1" hangingPunct="1"/>
            <a:r>
              <a:rPr lang="en-US" dirty="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123265" y="909918"/>
                <a:ext cx="8915400" cy="5656729"/>
              </a:xfrm>
            </p:spPr>
            <p:txBody>
              <a:bodyPr>
                <a:normAutofit/>
              </a:bodyPr>
              <a:lstStyle/>
              <a:p>
                <a:pPr eaLnBrk="1" hangingPunct="1">
                  <a:lnSpc>
                    <a:spcPct val="90000"/>
                  </a:lnSpc>
                </a:pPr>
                <a:r>
                  <a:rPr lang="en-US" b="1" dirty="0">
                    <a:solidFill>
                      <a:srgbClr val="00B050"/>
                    </a:solidFill>
                  </a:rPr>
                  <a:t>Compare predictions with known ratings</a:t>
                </a:r>
              </a:p>
              <a:p>
                <a:pPr lvl="1" eaLnBrk="1" hangingPunct="1">
                  <a:lnSpc>
                    <a:spcPct val="90000"/>
                  </a:lnSpc>
                </a:pPr>
                <a:r>
                  <a:rPr lang="en-US" b="1" dirty="0"/>
                  <a:t>Root-mean-square error</a:t>
                </a:r>
                <a:r>
                  <a:rPr lang="en-US" dirty="0"/>
                  <a:t> (RMSE)</a:t>
                </a:r>
              </a:p>
              <a:p>
                <a:pPr lvl="2">
                  <a:lnSpc>
                    <a:spcPct val="90000"/>
                  </a:lnSpc>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𝑁</m:t>
                        </m:r>
                      </m:den>
                    </m:f>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a:rPr>
                              <m:t>𝑥𝑖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a:t> is predicted,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a:t> is the true rating of </a:t>
                </a:r>
                <a:r>
                  <a:rPr lang="en-US" b="1" i="1" dirty="0"/>
                  <a:t>x</a:t>
                </a:r>
                <a:r>
                  <a:rPr lang="en-US" dirty="0"/>
                  <a:t> on </a:t>
                </a:r>
                <a:r>
                  <a:rPr lang="en-US" b="1" i="1" dirty="0" err="1"/>
                  <a:t>i</a:t>
                </a:r>
                <a:endParaRPr lang="en-US" b="1" i="1" dirty="0"/>
              </a:p>
              <a:p>
                <a:pPr lvl="1"/>
                <a:endParaRPr lang="en-US" b="1" dirty="0"/>
              </a:p>
              <a:p>
                <a:pPr lvl="1"/>
                <a:r>
                  <a:rPr lang="en-US" b="1" dirty="0"/>
                  <a:t>Precision at top 10</a:t>
                </a:r>
                <a:r>
                  <a:rPr lang="en-US" dirty="0"/>
                  <a:t>: </a:t>
                </a:r>
              </a:p>
              <a:p>
                <a:pPr lvl="2"/>
                <a:r>
                  <a:rPr lang="en-US" dirty="0"/>
                  <a:t>% of those in top 10</a:t>
                </a:r>
              </a:p>
              <a:p>
                <a:pPr lvl="1"/>
                <a:endParaRPr lang="en-US" b="1" dirty="0"/>
              </a:p>
              <a:p>
                <a:pPr lvl="1"/>
                <a:r>
                  <a:rPr lang="en-US" b="1" dirty="0"/>
                  <a:t>Rank Correlation</a:t>
                </a:r>
                <a:r>
                  <a:rPr lang="en-US" dirty="0"/>
                  <a:t>: </a:t>
                </a:r>
              </a:p>
              <a:p>
                <a:pPr lvl="2"/>
                <a:r>
                  <a:rPr lang="en-US" dirty="0"/>
                  <a:t>Spearman’s </a:t>
                </a:r>
                <a:r>
                  <a:rPr lang="en-US" i="1" dirty="0"/>
                  <a:t>correlation</a:t>
                </a:r>
                <a:r>
                  <a:rPr lang="en-US" dirty="0"/>
                  <a:t> between system’s and user’s complete rankings</a:t>
                </a:r>
              </a:p>
              <a:p>
                <a:pPr lvl="1">
                  <a:lnSpc>
                    <a:spcPct val="90000"/>
                  </a:lnSpc>
                </a:pPr>
                <a:endParaRPr lang="en-US" b="1" dirty="0"/>
              </a:p>
              <a:p>
                <a:pPr lvl="1">
                  <a:lnSpc>
                    <a:spcPct val="90000"/>
                  </a:lnSpc>
                </a:pPr>
                <a:r>
                  <a:rPr lang="en-US" b="1" dirty="0"/>
                  <a:t>Precision:</a:t>
                </a:r>
              </a:p>
              <a:p>
                <a:pPr lvl="2">
                  <a:lnSpc>
                    <a:spcPct val="90000"/>
                  </a:lnSpc>
                </a:pPr>
                <a:r>
                  <a:rPr lang="en-US" dirty="0"/>
                  <a:t>Accuracy of predictions </a:t>
                </a:r>
              </a:p>
              <a:p>
                <a:pPr lvl="1">
                  <a:lnSpc>
                    <a:spcPct val="90000"/>
                  </a:lnSpc>
                </a:pPr>
                <a:endParaRPr lang="en-US" b="1" dirty="0"/>
              </a:p>
              <a:p>
                <a:pPr lvl="1">
                  <a:lnSpc>
                    <a:spcPct val="90000"/>
                  </a:lnSpc>
                </a:pPr>
                <a:r>
                  <a:rPr lang="en-US" b="1" dirty="0"/>
                  <a:t>Receiver operating characteristic</a:t>
                </a:r>
                <a:r>
                  <a:rPr lang="en-US" dirty="0"/>
                  <a:t> (ROC)</a:t>
                </a:r>
              </a:p>
              <a:p>
                <a:pPr lvl="2">
                  <a:lnSpc>
                    <a:spcPct val="90000"/>
                  </a:lnSpc>
                </a:pPr>
                <a:r>
                  <a:rPr lang="en-US" dirty="0"/>
                  <a:t>Tradeoff curve between false positives and false negatives</a:t>
                </a:r>
              </a:p>
              <a:p>
                <a:pPr lvl="2"/>
                <a:endParaRPr lang="en-US" dirty="0"/>
              </a:p>
              <a:p>
                <a:pPr lvl="8"/>
                <a:endParaRPr lang="en-US" dirty="0"/>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123265" y="909918"/>
                <a:ext cx="8915400" cy="5656729"/>
              </a:xfrm>
              <a:blipFill>
                <a:blip r:embed="rId3"/>
                <a:stretch>
                  <a:fillRect l="-273" t="-1185" b="-64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61</a:t>
            </a:fld>
            <a:endParaRPr lang="en-US"/>
          </a:p>
        </p:txBody>
      </p:sp>
    </p:spTree>
    <p:extLst>
      <p:ext uri="{BB962C8B-B14F-4D97-AF65-F5344CB8AC3E}">
        <p14:creationId xmlns:p14="http://schemas.microsoft.com/office/powerpoint/2010/main" val="2043200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2401" y="398929"/>
            <a:ext cx="8798858" cy="744071"/>
          </a:xfrm>
        </p:spPr>
        <p:txBody>
          <a:bodyPr/>
          <a:lstStyle/>
          <a:p>
            <a:pPr eaLnBrk="1" hangingPunct="1"/>
            <a:r>
              <a:rPr lang="en-US" sz="4400" dirty="0"/>
              <a:t>Problems with Error Measures</a:t>
            </a:r>
          </a:p>
        </p:txBody>
      </p:sp>
      <p:sp>
        <p:nvSpPr>
          <p:cNvPr id="63491" name="Rectangle 3"/>
          <p:cNvSpPr>
            <a:spLocks noGrp="1" noChangeArrowheads="1"/>
          </p:cNvSpPr>
          <p:nvPr>
            <p:ph type="body" idx="1"/>
          </p:nvPr>
        </p:nvSpPr>
        <p:spPr>
          <a:xfrm>
            <a:off x="498475" y="1447800"/>
            <a:ext cx="8147051" cy="4678363"/>
          </a:xfrm>
        </p:spPr>
        <p:txBody>
          <a:bodyPr/>
          <a:lstStyle/>
          <a:p>
            <a:pPr eaLnBrk="1" hangingPunct="1"/>
            <a:r>
              <a:rPr lang="en-US" b="1" dirty="0"/>
              <a:t>Narrow focus on accuracy sometimes misses the point</a:t>
            </a:r>
          </a:p>
          <a:p>
            <a:pPr lvl="1" eaLnBrk="1" hangingPunct="1"/>
            <a:r>
              <a:rPr lang="en-US" dirty="0"/>
              <a:t>Prediction Diversity</a:t>
            </a:r>
          </a:p>
          <a:p>
            <a:pPr lvl="1" eaLnBrk="1" hangingPunct="1"/>
            <a:r>
              <a:rPr lang="en-US" dirty="0"/>
              <a:t>Prediction Context</a:t>
            </a:r>
          </a:p>
          <a:p>
            <a:pPr lvl="1" eaLnBrk="1" hangingPunct="1"/>
            <a:r>
              <a:rPr lang="en-US" dirty="0"/>
              <a:t>Order </a:t>
            </a:r>
            <a:r>
              <a:rPr lang="en-US"/>
              <a:t>of predictions</a:t>
            </a:r>
            <a:endParaRPr lang="en-US" dirty="0"/>
          </a:p>
          <a:p>
            <a:pPr eaLnBrk="1" hangingPunct="1"/>
            <a:endParaRPr lang="en-US" b="1" dirty="0"/>
          </a:p>
          <a:p>
            <a:pPr eaLnBrk="1" hangingPunct="1"/>
            <a:r>
              <a:rPr lang="en-US" b="1" dirty="0"/>
              <a:t>In practice, we care only to predict high ratings:</a:t>
            </a:r>
          </a:p>
          <a:p>
            <a:pPr lvl="1" eaLnBrk="1" hangingPunct="1"/>
            <a:r>
              <a:rPr lang="en-US" dirty="0"/>
              <a:t>RMSE might penalize a method that does well 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62</a:t>
            </a:fld>
            <a:endParaRPr lang="en-US"/>
          </a:p>
        </p:txBody>
      </p:sp>
    </p:spTree>
    <p:extLst>
      <p:ext uri="{BB962C8B-B14F-4D97-AF65-F5344CB8AC3E}">
        <p14:creationId xmlns:p14="http://schemas.microsoft.com/office/powerpoint/2010/main" val="1146497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2400" y="0"/>
            <a:ext cx="8839200" cy="914400"/>
          </a:xfrm>
        </p:spPr>
        <p:txBody>
          <a:bodyPr>
            <a:noAutofit/>
          </a:bodyPr>
          <a:lstStyle/>
          <a:p>
            <a:pPr eaLnBrk="1" hangingPunct="1"/>
            <a:r>
              <a:rPr lang="en-US" sz="4000" dirty="0"/>
              <a:t>Collaborative Filtering: Complexity</a:t>
            </a:r>
          </a:p>
        </p:txBody>
      </p:sp>
      <p:sp>
        <p:nvSpPr>
          <p:cNvPr id="36867" name="Rectangle 3"/>
          <p:cNvSpPr>
            <a:spLocks noGrp="1" noChangeArrowheads="1"/>
          </p:cNvSpPr>
          <p:nvPr>
            <p:ph type="body" idx="1"/>
          </p:nvPr>
        </p:nvSpPr>
        <p:spPr>
          <a:xfrm>
            <a:off x="498475" y="1143000"/>
            <a:ext cx="8452784" cy="5213350"/>
          </a:xfrm>
        </p:spPr>
        <p:txBody>
          <a:bodyPr>
            <a:normAutofit/>
          </a:bodyPr>
          <a:lstStyle/>
          <a:p>
            <a:pPr eaLnBrk="1" hangingPunct="1"/>
            <a:r>
              <a:rPr lang="en-US" dirty="0"/>
              <a:t>Expensive step is finding </a:t>
            </a:r>
            <a:r>
              <a:rPr lang="en-US" b="1" i="1" dirty="0"/>
              <a:t>k</a:t>
            </a:r>
            <a:r>
              <a:rPr lang="en-US" dirty="0"/>
              <a:t> most similar customers: </a:t>
            </a:r>
            <a:r>
              <a:rPr lang="en-US" b="1" dirty="0"/>
              <a:t>O(|X|) </a:t>
            </a:r>
          </a:p>
          <a:p>
            <a:pPr lvl="1"/>
            <a:r>
              <a:rPr lang="en-US" dirty="0"/>
              <a:t>where, X is the set of customers</a:t>
            </a:r>
          </a:p>
          <a:p>
            <a:pPr eaLnBrk="1" hangingPunct="1"/>
            <a:r>
              <a:rPr lang="en-US" dirty="0"/>
              <a:t>Naïve pre-computation takes time </a:t>
            </a:r>
            <a:r>
              <a:rPr lang="en-US" b="1" dirty="0"/>
              <a:t>O(k ·|X|)</a:t>
            </a:r>
          </a:p>
          <a:p>
            <a:r>
              <a:rPr lang="en-US" dirty="0"/>
              <a:t>Too expensive to do at runtime</a:t>
            </a:r>
          </a:p>
          <a:p>
            <a:pPr lvl="1"/>
            <a:r>
              <a:rPr lang="en-US" dirty="0"/>
              <a:t>Could pre-compute</a:t>
            </a:r>
          </a:p>
          <a:p>
            <a:r>
              <a:rPr lang="en-US" b="1" dirty="0"/>
              <a:t>Reduction in time complexity by the followings</a:t>
            </a:r>
            <a:r>
              <a:rPr lang="en-US" b="1" dirty="0">
                <a:solidFill>
                  <a:srgbClr val="008000"/>
                </a:solidFill>
              </a:rPr>
              <a:t>:</a:t>
            </a:r>
          </a:p>
          <a:p>
            <a:pPr lvl="1"/>
            <a:r>
              <a:rPr lang="en-US" dirty="0"/>
              <a:t>Near-neighbor search in high dimensions (</a:t>
            </a:r>
            <a:r>
              <a:rPr lang="en-US" b="1" dirty="0"/>
              <a:t>LSH</a:t>
            </a:r>
            <a:r>
              <a:rPr lang="en-US" dirty="0"/>
              <a:t>: </a:t>
            </a:r>
            <a:r>
              <a:rPr lang="en-US" sz="1100" dirty="0"/>
              <a:t>Locality Sensitive Hashing</a:t>
            </a:r>
            <a:r>
              <a:rPr lang="en-US" dirty="0"/>
              <a:t>)</a:t>
            </a:r>
          </a:p>
          <a:p>
            <a:pPr lvl="1"/>
            <a:r>
              <a:rPr lang="en-US" dirty="0"/>
              <a:t>Clustering (</a:t>
            </a:r>
            <a:r>
              <a:rPr lang="en-US" dirty="0">
                <a:solidFill>
                  <a:srgbClr val="92D050"/>
                </a:solidFill>
              </a:rPr>
              <a:t>will be discussed next</a:t>
            </a:r>
            <a:r>
              <a:rPr lang="en-US" dirty="0"/>
              <a:t>)</a:t>
            </a:r>
          </a:p>
          <a:p>
            <a:pPr lvl="1"/>
            <a:r>
              <a:rPr lang="en-US" dirty="0"/>
              <a:t>Dimensionality reduction (</a:t>
            </a:r>
            <a:r>
              <a:rPr lang="en-US" dirty="0">
                <a:solidFill>
                  <a:srgbClr val="92D050"/>
                </a:solidFill>
              </a:rPr>
              <a:t>will be discussed next</a:t>
            </a:r>
            <a:r>
              <a:rPr lang="en-US" dirty="0"/>
              <a:t>)</a:t>
            </a:r>
          </a:p>
          <a:p>
            <a:pPr lvl="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63</a:t>
            </a:fld>
            <a:endParaRPr lang="en-US"/>
          </a:p>
        </p:txBody>
      </p:sp>
    </p:spTree>
    <p:extLst>
      <p:ext uri="{BB962C8B-B14F-4D97-AF65-F5344CB8AC3E}">
        <p14:creationId xmlns:p14="http://schemas.microsoft.com/office/powerpoint/2010/main" val="3134817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98475" y="94129"/>
            <a:ext cx="8147051" cy="972671"/>
          </a:xfrm>
        </p:spPr>
        <p:txBody>
          <a:bodyPr/>
          <a:lstStyle/>
          <a:p>
            <a:r>
              <a:rPr lang="en-US" dirty="0"/>
              <a:t>Remarks</a:t>
            </a:r>
          </a:p>
        </p:txBody>
      </p:sp>
      <p:sp>
        <p:nvSpPr>
          <p:cNvPr id="90115" name="Rectangle 3"/>
          <p:cNvSpPr>
            <a:spLocks noGrp="1" noChangeArrowheads="1"/>
          </p:cNvSpPr>
          <p:nvPr>
            <p:ph idx="1"/>
          </p:nvPr>
        </p:nvSpPr>
        <p:spPr>
          <a:xfrm>
            <a:off x="152400" y="1066800"/>
            <a:ext cx="8798859" cy="5059363"/>
          </a:xfrm>
        </p:spPr>
        <p:txBody>
          <a:bodyPr>
            <a:normAutofit lnSpcReduction="10000"/>
          </a:bodyPr>
          <a:lstStyle/>
          <a:p>
            <a:r>
              <a:rPr lang="en-US" b="1" dirty="0"/>
              <a:t>Leverage all the data</a:t>
            </a:r>
          </a:p>
          <a:p>
            <a:pPr lvl="1"/>
            <a:r>
              <a:rPr lang="en-US" dirty="0"/>
              <a:t>Don’t try to reduce data size in an effort to make fancy algorithms work</a:t>
            </a:r>
          </a:p>
          <a:p>
            <a:pPr lvl="1"/>
            <a:r>
              <a:rPr lang="en-US" dirty="0"/>
              <a:t>Simple methods on large data do best</a:t>
            </a:r>
          </a:p>
          <a:p>
            <a:pPr lvl="8"/>
            <a:endParaRPr lang="en-US" dirty="0"/>
          </a:p>
          <a:p>
            <a:r>
              <a:rPr lang="en-US" b="1" dirty="0"/>
              <a:t>Add more data</a:t>
            </a:r>
          </a:p>
          <a:p>
            <a:pPr lvl="1"/>
            <a:r>
              <a:rPr lang="en-US" dirty="0"/>
              <a:t>Run tools to generate useful features</a:t>
            </a:r>
          </a:p>
          <a:p>
            <a:pPr lvl="2"/>
            <a:r>
              <a:rPr lang="en-US" dirty="0"/>
              <a:t>e.g., add IMDB data on genres</a:t>
            </a:r>
          </a:p>
          <a:p>
            <a:pPr lvl="8"/>
            <a:endParaRPr lang="en-US" dirty="0"/>
          </a:p>
          <a:p>
            <a:r>
              <a:rPr lang="en-US" b="1" dirty="0"/>
              <a:t>Data is gold in data-mining – </a:t>
            </a:r>
          </a:p>
          <a:p>
            <a:pPr lvl="1"/>
            <a:r>
              <a:rPr lang="en-US" dirty="0"/>
              <a:t>More data beats better algorithms,</a:t>
            </a:r>
          </a:p>
          <a:p>
            <a:pPr lvl="2"/>
            <a:r>
              <a:rPr lang="en-US" dirty="0"/>
              <a:t>See: </a:t>
            </a:r>
            <a:r>
              <a:rPr lang="en-US" dirty="0">
                <a:hlinkClick r:id="rId3"/>
              </a:rPr>
              <a:t>http://anand.typepad.com/datawocky/2008/03/more-data-usual.html</a:t>
            </a:r>
            <a:r>
              <a:rPr lang="en-US" dirty="0"/>
              <a:t> </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64</a:t>
            </a:fld>
            <a:endParaRPr lang="en-US"/>
          </a:p>
        </p:txBody>
      </p:sp>
    </p:spTree>
    <p:extLst>
      <p:ext uri="{BB962C8B-B14F-4D97-AF65-F5344CB8AC3E}">
        <p14:creationId xmlns:p14="http://schemas.microsoft.com/office/powerpoint/2010/main" val="544085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3">
            <a:duotone>
              <a:schemeClr val="accent1">
                <a:shade val="70000"/>
                <a:satMod val="120000"/>
              </a:schemeClr>
              <a:schemeClr val="accent1">
                <a:tint val="30000"/>
                <a:satMod val="120000"/>
              </a:schemeClr>
            </a:duotone>
          </a:blip>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73152" y="5181600"/>
            <a:ext cx="8991600" cy="1524000"/>
          </a:xfrm>
        </p:spPr>
        <p:txBody>
          <a:bodyPr>
            <a:noAutofit/>
          </a:bodyPr>
          <a:lstStyle/>
          <a:p>
            <a:r>
              <a:rPr lang="en-US" sz="4400" dirty="0"/>
              <a:t>Improve Recommender Systems</a:t>
            </a:r>
            <a:br>
              <a:rPr lang="en-US" sz="4800" dirty="0"/>
            </a:br>
            <a:endParaRPr lang="en-US" sz="2800" dirty="0">
              <a:solidFill>
                <a:srgbClr val="0000FF"/>
              </a:solidFill>
            </a:endParaRPr>
          </a:p>
        </p:txBody>
      </p:sp>
      <p:cxnSp>
        <p:nvCxnSpPr>
          <p:cNvPr id="3" name="Straight Connector 2"/>
          <p:cNvCxnSpPr/>
          <p:nvPr/>
        </p:nvCxnSpPr>
        <p:spPr>
          <a:xfrm>
            <a:off x="304800" y="5105400"/>
            <a:ext cx="8528304" cy="0"/>
          </a:xfrm>
          <a:prstGeom prst="line">
            <a:avLst/>
          </a:prstGeom>
          <a:ln cmpd="sng">
            <a:solidFill>
              <a:srgbClr val="080A4C"/>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527114" y="4249710"/>
            <a:ext cx="2057400" cy="584775"/>
          </a:xfrm>
          <a:prstGeom prst="rect">
            <a:avLst/>
          </a:prstGeom>
          <a:noFill/>
        </p:spPr>
        <p:txBody>
          <a:bodyPr wrap="square" rtlCol="0">
            <a:spAutoFit/>
          </a:bodyPr>
          <a:lstStyle/>
          <a:p>
            <a:pPr algn="ctr"/>
            <a:r>
              <a:rPr lang="en-US" sz="3200" b="1" dirty="0">
                <a:solidFill>
                  <a:srgbClr val="0000FF"/>
                </a:solidFill>
                <a:effectLst>
                  <a:outerShdw blurRad="38100" dist="38100" dir="2700000" algn="tl">
                    <a:srgbClr val="000000">
                      <a:alpha val="43137"/>
                    </a:srgbClr>
                  </a:outerShdw>
                </a:effectLst>
              </a:rPr>
              <a:t>Next</a:t>
            </a:r>
          </a:p>
        </p:txBody>
      </p:sp>
    </p:spTree>
    <p:extLst>
      <p:ext uri="{BB962C8B-B14F-4D97-AF65-F5344CB8AC3E}">
        <p14:creationId xmlns:p14="http://schemas.microsoft.com/office/powerpoint/2010/main" val="21820889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1" y="94129"/>
            <a:ext cx="8798858" cy="597077"/>
          </a:xfrm>
        </p:spPr>
        <p:txBody>
          <a:bodyPr/>
          <a:lstStyle/>
          <a:p>
            <a:r>
              <a:rPr lang="en-US" dirty="0"/>
              <a:t>Clustering Users and Items</a:t>
            </a:r>
          </a:p>
        </p:txBody>
      </p:sp>
      <p:sp>
        <p:nvSpPr>
          <p:cNvPr id="90115" name="Rectangle 3"/>
          <p:cNvSpPr>
            <a:spLocks noGrp="1" noChangeArrowheads="1"/>
          </p:cNvSpPr>
          <p:nvPr>
            <p:ph idx="1"/>
          </p:nvPr>
        </p:nvSpPr>
        <p:spPr>
          <a:xfrm>
            <a:off x="170793" y="691206"/>
            <a:ext cx="8798859" cy="6030269"/>
          </a:xfrm>
        </p:spPr>
        <p:txBody>
          <a:bodyPr>
            <a:normAutofit/>
          </a:bodyPr>
          <a:lstStyle/>
          <a:p>
            <a:pPr algn="just"/>
            <a:r>
              <a:rPr lang="en-US" dirty="0"/>
              <a:t>It is hard to detect similarity among either items or users, because we have little information about user-item pairs in the sparse utility matrix.</a:t>
            </a:r>
          </a:p>
          <a:p>
            <a:pPr algn="just">
              <a:spcBef>
                <a:spcPts val="1200"/>
              </a:spcBef>
            </a:pPr>
            <a:r>
              <a:rPr lang="en-US" dirty="0"/>
              <a:t>To improve, we can cluster items and/or users based on an effective similarity/distance measure.</a:t>
            </a:r>
          </a:p>
          <a:p>
            <a:pPr algn="just">
              <a:spcBef>
                <a:spcPts val="1200"/>
              </a:spcBef>
            </a:pPr>
            <a:r>
              <a:rPr lang="en-US" dirty="0"/>
              <a:t>Example:</a:t>
            </a:r>
          </a:p>
          <a:p>
            <a:pPr algn="just"/>
            <a:endParaRPr lang="en-US" dirty="0"/>
          </a:p>
          <a:p>
            <a:pPr algn="just"/>
            <a:endParaRPr lang="en-US" dirty="0"/>
          </a:p>
          <a:p>
            <a:pPr algn="just"/>
            <a:endParaRPr lang="en-US" dirty="0"/>
          </a:p>
          <a:p>
            <a:pPr algn="just"/>
            <a:r>
              <a:rPr lang="en-US" dirty="0"/>
              <a:t>Then, we can have user cluster by </a:t>
            </a:r>
            <a:r>
              <a:rPr lang="en-US" dirty="0">
                <a:solidFill>
                  <a:srgbClr val="0000FF"/>
                </a:solidFill>
              </a:rPr>
              <a:t>averaging the ratings of the users in the cluster</a:t>
            </a:r>
            <a:r>
              <a:rPr lang="en-US" dirty="0"/>
              <a:t>.</a:t>
            </a:r>
          </a:p>
          <a:p>
            <a:pPr algn="just"/>
            <a:r>
              <a:rPr lang="en-US" dirty="0"/>
              <a:t>We can repeatedly cluster items and then users, to get our desired size of the utility matrix.</a:t>
            </a:r>
          </a:p>
          <a:p>
            <a:pPr algn="just"/>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66</a:t>
            </a:fld>
            <a:endParaRPr lang="en-US" dirty="0"/>
          </a:p>
        </p:txBody>
      </p:sp>
      <p:pic>
        <p:nvPicPr>
          <p:cNvPr id="2" name="Picture 1"/>
          <p:cNvPicPr>
            <a:picLocks noChangeAspect="1"/>
          </p:cNvPicPr>
          <p:nvPr/>
        </p:nvPicPr>
        <p:blipFill>
          <a:blip r:embed="rId3"/>
          <a:stretch>
            <a:fillRect/>
          </a:stretch>
        </p:blipFill>
        <p:spPr>
          <a:xfrm>
            <a:off x="6370469" y="3263800"/>
            <a:ext cx="1913147" cy="1091979"/>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4"/>
          <a:stretch>
            <a:fillRect/>
          </a:stretch>
        </p:blipFill>
        <p:spPr>
          <a:xfrm>
            <a:off x="463505" y="3263800"/>
            <a:ext cx="4870496" cy="1276789"/>
          </a:xfrm>
          <a:prstGeom prst="rect">
            <a:avLst/>
          </a:prstGeom>
          <a:effectLst>
            <a:outerShdw blurRad="63500" sx="102000" sy="102000" algn="ctr" rotWithShape="0">
              <a:prstClr val="black">
                <a:alpha val="40000"/>
              </a:prstClr>
            </a:outerShdw>
          </a:effectLst>
        </p:spPr>
      </p:pic>
      <p:sp>
        <p:nvSpPr>
          <p:cNvPr id="5" name="Right Arrow 4"/>
          <p:cNvSpPr/>
          <p:nvPr/>
        </p:nvSpPr>
        <p:spPr>
          <a:xfrm>
            <a:off x="5584221" y="3749794"/>
            <a:ext cx="5334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905000" y="4548262"/>
            <a:ext cx="2834430" cy="369332"/>
          </a:xfrm>
          <a:prstGeom prst="rect">
            <a:avLst/>
          </a:prstGeom>
        </p:spPr>
        <p:txBody>
          <a:bodyPr wrap="none">
            <a:spAutoFit/>
          </a:bodyPr>
          <a:lstStyle/>
          <a:p>
            <a:r>
              <a:rPr lang="en-US" dirty="0"/>
              <a:t>The original utility matrix</a:t>
            </a:r>
          </a:p>
        </p:txBody>
      </p:sp>
      <p:sp>
        <p:nvSpPr>
          <p:cNvPr id="8" name="Rectangle 7"/>
          <p:cNvSpPr/>
          <p:nvPr/>
        </p:nvSpPr>
        <p:spPr>
          <a:xfrm>
            <a:off x="6170898" y="4409762"/>
            <a:ext cx="2566938" cy="646331"/>
          </a:xfrm>
          <a:prstGeom prst="rect">
            <a:avLst/>
          </a:prstGeom>
        </p:spPr>
        <p:txBody>
          <a:bodyPr wrap="square">
            <a:spAutoFit/>
          </a:bodyPr>
          <a:lstStyle/>
          <a:p>
            <a:r>
              <a:rPr lang="en-US" dirty="0"/>
              <a:t>Utility matrix </a:t>
            </a:r>
            <a:r>
              <a:rPr lang="en-US" dirty="0">
                <a:solidFill>
                  <a:srgbClr val="0000FF"/>
                </a:solidFill>
              </a:rPr>
              <a:t>for users</a:t>
            </a:r>
            <a:r>
              <a:rPr lang="en-US" dirty="0"/>
              <a:t> and </a:t>
            </a:r>
            <a:r>
              <a:rPr lang="en-US" u="sng" dirty="0"/>
              <a:t>clusters of items</a:t>
            </a:r>
          </a:p>
        </p:txBody>
      </p:sp>
    </p:spTree>
    <p:extLst>
      <p:ext uri="{BB962C8B-B14F-4D97-AF65-F5344CB8AC3E}">
        <p14:creationId xmlns:p14="http://schemas.microsoft.com/office/powerpoint/2010/main" val="15484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1" y="94129"/>
            <a:ext cx="8798858" cy="972671"/>
          </a:xfrm>
        </p:spPr>
        <p:txBody>
          <a:bodyPr/>
          <a:lstStyle/>
          <a:p>
            <a:r>
              <a:rPr lang="en-US" dirty="0"/>
              <a:t>… </a:t>
            </a:r>
            <a:r>
              <a:rPr lang="en-US" sz="4800" dirty="0"/>
              <a:t>Clustering Users and Items</a:t>
            </a:r>
          </a:p>
        </p:txBody>
      </p:sp>
      <p:sp>
        <p:nvSpPr>
          <p:cNvPr id="90115" name="Rectangle 3"/>
          <p:cNvSpPr>
            <a:spLocks noGrp="1" noChangeArrowheads="1"/>
          </p:cNvSpPr>
          <p:nvPr>
            <p:ph idx="1"/>
          </p:nvPr>
        </p:nvSpPr>
        <p:spPr>
          <a:xfrm>
            <a:off x="170793" y="1295400"/>
            <a:ext cx="8798859" cy="5426075"/>
          </a:xfrm>
        </p:spPr>
        <p:txBody>
          <a:bodyPr>
            <a:normAutofit/>
          </a:bodyPr>
          <a:lstStyle/>
          <a:p>
            <a:pPr marL="0" indent="0" algn="just">
              <a:buNone/>
            </a:pPr>
            <a:r>
              <a:rPr lang="en-US" dirty="0"/>
              <a:t>Using the cluster, for user </a:t>
            </a:r>
            <a:r>
              <a:rPr lang="en-US" b="1" i="1" dirty="0">
                <a:solidFill>
                  <a:srgbClr val="0000FF"/>
                </a:solidFill>
              </a:rPr>
              <a:t>U</a:t>
            </a:r>
            <a:r>
              <a:rPr lang="en-US" dirty="0"/>
              <a:t> and item </a:t>
            </a:r>
            <a:r>
              <a:rPr lang="en-US" b="1" i="1" dirty="0">
                <a:solidFill>
                  <a:srgbClr val="0000FF"/>
                </a:solidFill>
              </a:rPr>
              <a:t>I</a:t>
            </a:r>
            <a:r>
              <a:rPr lang="en-US" dirty="0"/>
              <a:t> in the original utility matrix, we can estimate the rating (of the blank entry) as follows:</a:t>
            </a:r>
          </a:p>
          <a:p>
            <a:pPr marL="514350" indent="-514350" algn="just">
              <a:buFont typeface="+mj-lt"/>
              <a:buAutoNum type="romanUcPeriod"/>
            </a:pPr>
            <a:r>
              <a:rPr lang="en-US" dirty="0"/>
              <a:t>Find the clusters to which </a:t>
            </a:r>
            <a:r>
              <a:rPr lang="en-US" b="1" i="1" dirty="0">
                <a:solidFill>
                  <a:srgbClr val="0000FF"/>
                </a:solidFill>
              </a:rPr>
              <a:t>U</a:t>
            </a:r>
            <a:r>
              <a:rPr lang="en-US" dirty="0"/>
              <a:t> and </a:t>
            </a:r>
            <a:r>
              <a:rPr lang="en-US" b="1" i="1" dirty="0">
                <a:solidFill>
                  <a:srgbClr val="0000FF"/>
                </a:solidFill>
              </a:rPr>
              <a:t>I</a:t>
            </a:r>
            <a:r>
              <a:rPr lang="en-US" dirty="0"/>
              <a:t> belong, say clusters </a:t>
            </a:r>
            <a:r>
              <a:rPr lang="en-US" b="1" i="1" dirty="0">
                <a:solidFill>
                  <a:srgbClr val="C00000"/>
                </a:solidFill>
              </a:rPr>
              <a:t>C</a:t>
            </a:r>
            <a:r>
              <a:rPr lang="en-US" dirty="0"/>
              <a:t> and </a:t>
            </a:r>
            <a:r>
              <a:rPr lang="en-US" b="1" i="1" dirty="0">
                <a:solidFill>
                  <a:srgbClr val="C00000"/>
                </a:solidFill>
              </a:rPr>
              <a:t>D</a:t>
            </a:r>
            <a:r>
              <a:rPr lang="en-US" dirty="0"/>
              <a:t>, respectively.</a:t>
            </a:r>
          </a:p>
          <a:p>
            <a:pPr marL="514350" indent="-514350" algn="just">
              <a:buFont typeface="+mj-lt"/>
              <a:buAutoNum type="romanUcPeriod"/>
            </a:pPr>
            <a:r>
              <a:rPr lang="en-US" dirty="0"/>
              <a:t>If the entry in the cluster-cluster utility matrix for </a:t>
            </a:r>
            <a:r>
              <a:rPr lang="en-US" b="1" i="1" dirty="0">
                <a:solidFill>
                  <a:srgbClr val="C00000"/>
                </a:solidFill>
              </a:rPr>
              <a:t>C</a:t>
            </a:r>
            <a:r>
              <a:rPr lang="en-US" dirty="0"/>
              <a:t> and </a:t>
            </a:r>
            <a:r>
              <a:rPr lang="en-US" b="1" i="1" dirty="0">
                <a:solidFill>
                  <a:srgbClr val="C00000"/>
                </a:solidFill>
              </a:rPr>
              <a:t>D</a:t>
            </a:r>
            <a:r>
              <a:rPr lang="en-US" dirty="0"/>
              <a:t> is something other than blank, use this value as the estimated value for the </a:t>
            </a:r>
            <a:r>
              <a:rPr lang="en-US" b="1" i="1" dirty="0">
                <a:solidFill>
                  <a:srgbClr val="0000FF"/>
                </a:solidFill>
              </a:rPr>
              <a:t>U - I</a:t>
            </a:r>
            <a:r>
              <a:rPr lang="en-US" dirty="0"/>
              <a:t> entry in the original utility matrix.</a:t>
            </a:r>
          </a:p>
          <a:p>
            <a:pPr marL="514350" indent="-514350" algn="just">
              <a:buFont typeface="+mj-lt"/>
              <a:buAutoNum type="romanUcPeriod"/>
            </a:pPr>
            <a:r>
              <a:rPr lang="en-US" dirty="0"/>
              <a:t>If the entry for </a:t>
            </a:r>
            <a:r>
              <a:rPr lang="en-US" b="1" i="1" dirty="0">
                <a:solidFill>
                  <a:srgbClr val="C00000"/>
                </a:solidFill>
              </a:rPr>
              <a:t>C</a:t>
            </a:r>
            <a:r>
              <a:rPr lang="en-US" dirty="0"/>
              <a:t>–</a:t>
            </a:r>
            <a:r>
              <a:rPr lang="en-US" b="1" i="1" dirty="0">
                <a:solidFill>
                  <a:srgbClr val="C00000"/>
                </a:solidFill>
              </a:rPr>
              <a:t>D</a:t>
            </a:r>
            <a:r>
              <a:rPr lang="en-US" dirty="0"/>
              <a:t> is blank, then use an effective method (outlined before) to estimate that entry by considering clusters similar to </a:t>
            </a:r>
            <a:r>
              <a:rPr lang="en-US" b="1" i="1" dirty="0">
                <a:solidFill>
                  <a:srgbClr val="C00000"/>
                </a:solidFill>
              </a:rPr>
              <a:t>C</a:t>
            </a:r>
            <a:r>
              <a:rPr lang="en-US" dirty="0"/>
              <a:t> or </a:t>
            </a:r>
            <a:r>
              <a:rPr lang="en-US" b="1" i="1" dirty="0">
                <a:solidFill>
                  <a:srgbClr val="C00000"/>
                </a:solidFill>
              </a:rPr>
              <a:t>D</a:t>
            </a:r>
            <a:r>
              <a:rPr lang="en-US" dirty="0"/>
              <a:t>. Use the resulting estimate as the estimate for the </a:t>
            </a:r>
            <a:r>
              <a:rPr lang="en-US" b="1" i="1" dirty="0">
                <a:solidFill>
                  <a:srgbClr val="0000FF"/>
                </a:solidFill>
              </a:rPr>
              <a:t>U </a:t>
            </a:r>
            <a:r>
              <a:rPr lang="en-US" dirty="0"/>
              <a:t>-</a:t>
            </a:r>
            <a:r>
              <a:rPr lang="en-US" b="1" i="1" dirty="0">
                <a:solidFill>
                  <a:srgbClr val="0000FF"/>
                </a:solidFill>
              </a:rPr>
              <a:t> I</a:t>
            </a:r>
            <a:r>
              <a:rPr lang="en-US" dirty="0"/>
              <a:t> entry.</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67</a:t>
            </a:fld>
            <a:endParaRPr lang="en-US"/>
          </a:p>
        </p:txBody>
      </p:sp>
    </p:spTree>
    <p:extLst>
      <p:ext uri="{BB962C8B-B14F-4D97-AF65-F5344CB8AC3E}">
        <p14:creationId xmlns:p14="http://schemas.microsoft.com/office/powerpoint/2010/main" val="108257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0"/>
            <a:ext cx="9144000" cy="744071"/>
          </a:xfrm>
        </p:spPr>
        <p:txBody>
          <a:bodyPr/>
          <a:lstStyle/>
          <a:p>
            <a:r>
              <a:rPr lang="en-US" sz="2800" b="1" dirty="0"/>
              <a:t>Dimensionality Reduction (</a:t>
            </a:r>
            <a:r>
              <a:rPr lang="en-US" sz="2800" b="1" dirty="0">
                <a:solidFill>
                  <a:srgbClr val="FF0000"/>
                </a:solidFill>
              </a:rPr>
              <a:t>Latent factor based</a:t>
            </a:r>
            <a:r>
              <a:rPr lang="en-US" sz="2800" b="1" dirty="0"/>
              <a:t>)</a:t>
            </a:r>
          </a:p>
        </p:txBody>
      </p:sp>
      <p:sp>
        <p:nvSpPr>
          <p:cNvPr id="90115" name="Rectangle 3"/>
          <p:cNvSpPr>
            <a:spLocks noGrp="1" noChangeArrowheads="1"/>
          </p:cNvSpPr>
          <p:nvPr>
            <p:ph idx="1"/>
          </p:nvPr>
        </p:nvSpPr>
        <p:spPr>
          <a:xfrm>
            <a:off x="170793" y="1066800"/>
            <a:ext cx="8798859" cy="5654675"/>
          </a:xfrm>
        </p:spPr>
        <p:txBody>
          <a:bodyPr>
            <a:normAutofit/>
          </a:bodyPr>
          <a:lstStyle/>
          <a:p>
            <a:pPr algn="just"/>
            <a:r>
              <a:rPr lang="en-US" dirty="0"/>
              <a:t>This is an entirely different approach (</a:t>
            </a:r>
            <a:r>
              <a:rPr lang="en-US" dirty="0">
                <a:solidFill>
                  <a:srgbClr val="00B050"/>
                </a:solidFill>
              </a:rPr>
              <a:t>called “UV-decomposition</a:t>
            </a:r>
            <a:r>
              <a:rPr lang="en-US" dirty="0"/>
              <a:t>”) to estimating the blank entries in the utility matrix </a:t>
            </a:r>
          </a:p>
          <a:p>
            <a:pPr algn="just"/>
            <a:r>
              <a:rPr lang="en-US" dirty="0"/>
              <a:t>Here, assume that the utility matrix is the product of two long, thin matrices.</a:t>
            </a:r>
          </a:p>
          <a:p>
            <a:pPr algn="just"/>
            <a:r>
              <a:rPr lang="en-US" dirty="0"/>
              <a:t>Example:</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68</a:t>
            </a:fld>
            <a:endParaRPr lang="en-US"/>
          </a:p>
        </p:txBody>
      </p:sp>
      <p:pic>
        <p:nvPicPr>
          <p:cNvPr id="2" name="Picture 1"/>
          <p:cNvPicPr>
            <a:picLocks noChangeAspect="1"/>
          </p:cNvPicPr>
          <p:nvPr/>
        </p:nvPicPr>
        <p:blipFill>
          <a:blip r:embed="rId3"/>
          <a:stretch>
            <a:fillRect/>
          </a:stretch>
        </p:blipFill>
        <p:spPr>
          <a:xfrm>
            <a:off x="304800" y="3333219"/>
            <a:ext cx="8668407" cy="1840632"/>
          </a:xfrm>
          <a:prstGeom prst="rect">
            <a:avLst/>
          </a:prstGeom>
        </p:spPr>
      </p:pic>
      <p:sp>
        <p:nvSpPr>
          <p:cNvPr id="3" name="TextBox 2"/>
          <p:cNvSpPr txBox="1"/>
          <p:nvPr/>
        </p:nvSpPr>
        <p:spPr>
          <a:xfrm>
            <a:off x="762000" y="5344180"/>
            <a:ext cx="2743200" cy="523220"/>
          </a:xfrm>
          <a:prstGeom prst="rect">
            <a:avLst/>
          </a:prstGeom>
          <a:noFill/>
        </p:spPr>
        <p:txBody>
          <a:bodyPr wrap="square" rtlCol="0">
            <a:spAutoFit/>
          </a:bodyPr>
          <a:lstStyle/>
          <a:p>
            <a:r>
              <a:rPr lang="en-US" sz="2800" b="1" dirty="0"/>
              <a:t>M</a:t>
            </a:r>
            <a:r>
              <a:rPr lang="en-US" sz="2800" dirty="0"/>
              <a:t> ( 5 </a:t>
            </a:r>
            <a:r>
              <a:rPr lang="en-US" sz="2800" dirty="0">
                <a:sym typeface="Symbol" panose="05050102010706020507" pitchFamily="18" charset="2"/>
              </a:rPr>
              <a:t> 5)      = </a:t>
            </a:r>
            <a:endParaRPr lang="en-US" sz="2800" dirty="0"/>
          </a:p>
        </p:txBody>
      </p:sp>
      <p:sp>
        <p:nvSpPr>
          <p:cNvPr id="7" name="TextBox 6"/>
          <p:cNvSpPr txBox="1"/>
          <p:nvPr/>
        </p:nvSpPr>
        <p:spPr>
          <a:xfrm>
            <a:off x="3266476" y="5302394"/>
            <a:ext cx="1686524" cy="523220"/>
          </a:xfrm>
          <a:prstGeom prst="rect">
            <a:avLst/>
          </a:prstGeom>
          <a:noFill/>
        </p:spPr>
        <p:txBody>
          <a:bodyPr wrap="square" rtlCol="0">
            <a:spAutoFit/>
          </a:bodyPr>
          <a:lstStyle/>
          <a:p>
            <a:r>
              <a:rPr lang="en-US" sz="2800" b="1" dirty="0"/>
              <a:t>U</a:t>
            </a:r>
            <a:r>
              <a:rPr lang="en-US" sz="2800" dirty="0"/>
              <a:t> ( 5 </a:t>
            </a:r>
            <a:r>
              <a:rPr lang="en-US" sz="2800" dirty="0">
                <a:sym typeface="Symbol" panose="05050102010706020507" pitchFamily="18" charset="2"/>
              </a:rPr>
              <a:t> 2)       </a:t>
            </a:r>
            <a:endParaRPr lang="en-US" sz="2800" dirty="0"/>
          </a:p>
        </p:txBody>
      </p:sp>
      <p:sp>
        <p:nvSpPr>
          <p:cNvPr id="8" name="TextBox 7"/>
          <p:cNvSpPr txBox="1"/>
          <p:nvPr/>
        </p:nvSpPr>
        <p:spPr>
          <a:xfrm>
            <a:off x="6362159" y="5317861"/>
            <a:ext cx="1686524" cy="523220"/>
          </a:xfrm>
          <a:prstGeom prst="rect">
            <a:avLst/>
          </a:prstGeom>
          <a:noFill/>
        </p:spPr>
        <p:txBody>
          <a:bodyPr wrap="square" rtlCol="0">
            <a:spAutoFit/>
          </a:bodyPr>
          <a:lstStyle/>
          <a:p>
            <a:r>
              <a:rPr lang="en-US" sz="2800" b="1" dirty="0"/>
              <a:t>V</a:t>
            </a:r>
            <a:r>
              <a:rPr lang="en-US" sz="2800" dirty="0"/>
              <a:t> ( 2 </a:t>
            </a:r>
            <a:r>
              <a:rPr lang="en-US" sz="2800" dirty="0">
                <a:sym typeface="Symbol" panose="05050102010706020507" pitchFamily="18" charset="2"/>
              </a:rPr>
              <a:t> 5)       </a:t>
            </a:r>
            <a:endParaRPr lang="en-US" sz="2800" dirty="0"/>
          </a:p>
        </p:txBody>
      </p:sp>
      <p:sp>
        <p:nvSpPr>
          <p:cNvPr id="6" name="TextBox 5"/>
          <p:cNvSpPr txBox="1"/>
          <p:nvPr/>
        </p:nvSpPr>
        <p:spPr>
          <a:xfrm>
            <a:off x="5358228" y="5256306"/>
            <a:ext cx="685800" cy="584775"/>
          </a:xfrm>
          <a:prstGeom prst="rect">
            <a:avLst/>
          </a:prstGeom>
          <a:noFill/>
        </p:spPr>
        <p:txBody>
          <a:bodyPr wrap="square" rtlCol="0">
            <a:spAutoFit/>
          </a:bodyPr>
          <a:lstStyle/>
          <a:p>
            <a:r>
              <a:rPr lang="en-US" sz="3200" dirty="0">
                <a:sym typeface="Symbol" panose="05050102010706020507" pitchFamily="18" charset="2"/>
              </a:rPr>
              <a:t></a:t>
            </a:r>
            <a:endParaRPr lang="en-US" dirty="0"/>
          </a:p>
        </p:txBody>
      </p:sp>
    </p:spTree>
    <p:extLst>
      <p:ext uri="{BB962C8B-B14F-4D97-AF65-F5344CB8AC3E}">
        <p14:creationId xmlns:p14="http://schemas.microsoft.com/office/powerpoint/2010/main" val="8915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1" y="524435"/>
            <a:ext cx="8798858" cy="744071"/>
          </a:xfrm>
        </p:spPr>
        <p:txBody>
          <a:bodyPr/>
          <a:lstStyle/>
          <a:p>
            <a:r>
              <a:rPr lang="en-US" dirty="0"/>
              <a:t>… Dimensionality Reduction</a:t>
            </a:r>
            <a:endParaRPr lang="en-US" sz="4800" dirty="0"/>
          </a:p>
        </p:txBody>
      </p:sp>
      <p:sp>
        <p:nvSpPr>
          <p:cNvPr id="90115" name="Rectangle 3"/>
          <p:cNvSpPr>
            <a:spLocks noGrp="1" noChangeArrowheads="1"/>
          </p:cNvSpPr>
          <p:nvPr>
            <p:ph idx="1"/>
          </p:nvPr>
        </p:nvSpPr>
        <p:spPr>
          <a:xfrm>
            <a:off x="170793" y="1676400"/>
            <a:ext cx="8798859" cy="5045075"/>
          </a:xfrm>
        </p:spPr>
        <p:txBody>
          <a:bodyPr>
            <a:normAutofit/>
          </a:bodyPr>
          <a:lstStyle/>
          <a:p>
            <a:pPr algn="just"/>
            <a:r>
              <a:rPr lang="en-US" dirty="0"/>
              <a:t>Initialize U and V with arbitrary values as following and then find the produce is P:</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69</a:t>
            </a:fld>
            <a:endParaRPr lang="en-US"/>
          </a:p>
        </p:txBody>
      </p:sp>
      <p:pic>
        <p:nvPicPr>
          <p:cNvPr id="5" name="Picture 4"/>
          <p:cNvPicPr>
            <a:picLocks noChangeAspect="1"/>
          </p:cNvPicPr>
          <p:nvPr/>
        </p:nvPicPr>
        <p:blipFill>
          <a:blip r:embed="rId3"/>
          <a:stretch>
            <a:fillRect/>
          </a:stretch>
        </p:blipFill>
        <p:spPr>
          <a:xfrm>
            <a:off x="838200" y="3154060"/>
            <a:ext cx="4000673" cy="1815966"/>
          </a:xfrm>
          <a:prstGeom prst="rect">
            <a:avLst/>
          </a:prstGeom>
        </p:spPr>
      </p:pic>
      <p:sp>
        <p:nvSpPr>
          <p:cNvPr id="10" name="TextBox 9"/>
          <p:cNvSpPr txBox="1"/>
          <p:nvPr/>
        </p:nvSpPr>
        <p:spPr>
          <a:xfrm>
            <a:off x="734024" y="5232900"/>
            <a:ext cx="1752600" cy="523220"/>
          </a:xfrm>
          <a:prstGeom prst="rect">
            <a:avLst/>
          </a:prstGeom>
          <a:noFill/>
        </p:spPr>
        <p:txBody>
          <a:bodyPr wrap="square" rtlCol="0">
            <a:spAutoFit/>
          </a:bodyPr>
          <a:lstStyle/>
          <a:p>
            <a:r>
              <a:rPr lang="en-US" sz="2800" b="1" dirty="0"/>
              <a:t>U</a:t>
            </a:r>
            <a:r>
              <a:rPr lang="en-US" sz="2800" dirty="0"/>
              <a:t> ( 5 </a:t>
            </a:r>
            <a:r>
              <a:rPr lang="en-US" sz="2800" dirty="0">
                <a:sym typeface="Symbol" panose="05050102010706020507" pitchFamily="18" charset="2"/>
              </a:rPr>
              <a:t> 2)       </a:t>
            </a:r>
            <a:endParaRPr lang="en-US" sz="2800" dirty="0"/>
          </a:p>
        </p:txBody>
      </p:sp>
      <p:sp>
        <p:nvSpPr>
          <p:cNvPr id="11" name="TextBox 10"/>
          <p:cNvSpPr txBox="1"/>
          <p:nvPr/>
        </p:nvSpPr>
        <p:spPr>
          <a:xfrm>
            <a:off x="2667000" y="5220835"/>
            <a:ext cx="1686524" cy="523220"/>
          </a:xfrm>
          <a:prstGeom prst="rect">
            <a:avLst/>
          </a:prstGeom>
          <a:noFill/>
        </p:spPr>
        <p:txBody>
          <a:bodyPr wrap="square" rtlCol="0">
            <a:spAutoFit/>
          </a:bodyPr>
          <a:lstStyle/>
          <a:p>
            <a:r>
              <a:rPr lang="en-US" sz="2800" b="1" dirty="0"/>
              <a:t>V</a:t>
            </a:r>
            <a:r>
              <a:rPr lang="en-US" sz="2800" dirty="0"/>
              <a:t> ( 2 </a:t>
            </a:r>
            <a:r>
              <a:rPr lang="en-US" sz="2800" dirty="0">
                <a:sym typeface="Symbol" panose="05050102010706020507" pitchFamily="18" charset="2"/>
              </a:rPr>
              <a:t> 5)       </a:t>
            </a:r>
            <a:endParaRPr lang="en-US" sz="2800" dirty="0"/>
          </a:p>
        </p:txBody>
      </p:sp>
      <p:pic>
        <p:nvPicPr>
          <p:cNvPr id="6" name="Picture 5"/>
          <p:cNvPicPr>
            <a:picLocks noChangeAspect="1"/>
          </p:cNvPicPr>
          <p:nvPr/>
        </p:nvPicPr>
        <p:blipFill>
          <a:blip r:embed="rId4"/>
          <a:stretch>
            <a:fillRect/>
          </a:stretch>
        </p:blipFill>
        <p:spPr>
          <a:xfrm>
            <a:off x="5268219" y="3234540"/>
            <a:ext cx="2616240" cy="1655007"/>
          </a:xfrm>
          <a:prstGeom prst="rect">
            <a:avLst/>
          </a:prstGeom>
        </p:spPr>
      </p:pic>
      <p:sp>
        <p:nvSpPr>
          <p:cNvPr id="13" name="TextBox 12"/>
          <p:cNvSpPr txBox="1"/>
          <p:nvPr/>
        </p:nvSpPr>
        <p:spPr>
          <a:xfrm>
            <a:off x="5105400" y="5220835"/>
            <a:ext cx="3352800" cy="523220"/>
          </a:xfrm>
          <a:prstGeom prst="rect">
            <a:avLst/>
          </a:prstGeom>
          <a:noFill/>
        </p:spPr>
        <p:txBody>
          <a:bodyPr wrap="square" rtlCol="0">
            <a:spAutoFit/>
          </a:bodyPr>
          <a:lstStyle/>
          <a:p>
            <a:r>
              <a:rPr lang="en-US" sz="2800" dirty="0">
                <a:sym typeface="Symbol" panose="05050102010706020507" pitchFamily="18" charset="2"/>
              </a:rPr>
              <a:t> =    P</a:t>
            </a:r>
            <a:r>
              <a:rPr lang="en-US" sz="2800" dirty="0"/>
              <a:t> ( 5 </a:t>
            </a:r>
            <a:r>
              <a:rPr lang="en-US" sz="2800" dirty="0">
                <a:sym typeface="Symbol" panose="05050102010706020507" pitchFamily="18" charset="2"/>
              </a:rPr>
              <a:t> 5)</a:t>
            </a:r>
            <a:endParaRPr lang="en-US" sz="2800" dirty="0"/>
          </a:p>
        </p:txBody>
      </p:sp>
    </p:spTree>
    <p:extLst>
      <p:ext uri="{BB962C8B-B14F-4D97-AF65-F5344CB8AC3E}">
        <p14:creationId xmlns:p14="http://schemas.microsoft.com/office/powerpoint/2010/main" val="189338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0"/>
            <a:ext cx="8722658" cy="820271"/>
          </a:xfrm>
        </p:spPr>
        <p:txBody>
          <a:bodyPr/>
          <a:lstStyle/>
          <a:p>
            <a:pPr algn="r"/>
            <a:r>
              <a:rPr lang="en-US" sz="4000" dirty="0"/>
              <a:t>… Overview: </a:t>
            </a:r>
            <a:r>
              <a:rPr lang="en-US" sz="3200" dirty="0"/>
              <a:t>The Long Tail Phenomenon?</a:t>
            </a:r>
            <a:endParaRPr lang="en-US" sz="4000" dirty="0"/>
          </a:p>
        </p:txBody>
      </p:sp>
      <p:sp>
        <p:nvSpPr>
          <p:cNvPr id="3" name="Content Placeholder 2"/>
          <p:cNvSpPr>
            <a:spLocks noGrp="1"/>
          </p:cNvSpPr>
          <p:nvPr>
            <p:ph idx="1"/>
          </p:nvPr>
        </p:nvSpPr>
        <p:spPr>
          <a:xfrm>
            <a:off x="228600" y="820271"/>
            <a:ext cx="8722659" cy="5718642"/>
          </a:xfrm>
        </p:spPr>
        <p:txBody>
          <a:bodyPr>
            <a:normAutofit/>
          </a:bodyPr>
          <a:lstStyle/>
          <a:p>
            <a:pPr algn="just"/>
            <a:r>
              <a:rPr lang="en-US" dirty="0"/>
              <a:t>The distinction between the physical and online worlds has been called the </a:t>
            </a:r>
            <a:r>
              <a:rPr lang="en-US" b="1" i="1" dirty="0">
                <a:solidFill>
                  <a:srgbClr val="0070C0"/>
                </a:solidFill>
              </a:rPr>
              <a:t>long tail phenomenon</a:t>
            </a:r>
            <a:r>
              <a:rPr lang="en-US" dirty="0"/>
              <a:t> (see Fig. below):</a:t>
            </a:r>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pic>
        <p:nvPicPr>
          <p:cNvPr id="5" name="Picture 4"/>
          <p:cNvPicPr>
            <a:picLocks noChangeAspect="1"/>
          </p:cNvPicPr>
          <p:nvPr/>
        </p:nvPicPr>
        <p:blipFill rotWithShape="1">
          <a:blip r:embed="rId3"/>
          <a:srcRect b="6383"/>
          <a:stretch/>
        </p:blipFill>
        <p:spPr>
          <a:xfrm>
            <a:off x="4575013" y="1669445"/>
            <a:ext cx="4485291" cy="3153121"/>
          </a:xfrm>
          <a:prstGeom prst="rect">
            <a:avLst/>
          </a:prstGeom>
        </p:spPr>
      </p:pic>
      <p:sp>
        <p:nvSpPr>
          <p:cNvPr id="6" name="Rectangle 5"/>
          <p:cNvSpPr/>
          <p:nvPr/>
        </p:nvSpPr>
        <p:spPr>
          <a:xfrm>
            <a:off x="4558398" y="5236916"/>
            <a:ext cx="4572000" cy="1200329"/>
          </a:xfrm>
          <a:prstGeom prst="rect">
            <a:avLst/>
          </a:prstGeom>
        </p:spPr>
        <p:txBody>
          <a:bodyPr wrap="square">
            <a:spAutoFit/>
          </a:bodyPr>
          <a:lstStyle/>
          <a:p>
            <a:r>
              <a:rPr lang="en-US" b="1" dirty="0"/>
              <a:t>Figure</a:t>
            </a:r>
            <a:r>
              <a:rPr lang="en-US" dirty="0"/>
              <a:t>: The long tail: physical institutions can only provide what is popular, while on-line institutions can make everything available.</a:t>
            </a:r>
          </a:p>
        </p:txBody>
      </p:sp>
      <p:sp>
        <p:nvSpPr>
          <p:cNvPr id="7" name="TextBox 6"/>
          <p:cNvSpPr txBox="1"/>
          <p:nvPr/>
        </p:nvSpPr>
        <p:spPr>
          <a:xfrm rot="16200000">
            <a:off x="3349245" y="2931651"/>
            <a:ext cx="1965434" cy="369332"/>
          </a:xfrm>
          <a:prstGeom prst="rect">
            <a:avLst/>
          </a:prstGeom>
          <a:noFill/>
        </p:spPr>
        <p:txBody>
          <a:bodyPr wrap="square" rtlCol="0">
            <a:spAutoFit/>
          </a:bodyPr>
          <a:lstStyle/>
          <a:p>
            <a:r>
              <a:rPr lang="en-US" dirty="0"/>
              <a:t>Popularity </a:t>
            </a:r>
            <a:r>
              <a:rPr lang="en-US" dirty="0">
                <a:sym typeface="Wingdings" panose="05000000000000000000" pitchFamily="2" charset="2"/>
              </a:rPr>
              <a:t> </a:t>
            </a:r>
            <a:endParaRPr lang="en-US" dirty="0"/>
          </a:p>
        </p:txBody>
      </p:sp>
      <p:sp>
        <p:nvSpPr>
          <p:cNvPr id="8" name="Line Callout 2 (No Border) 7"/>
          <p:cNvSpPr/>
          <p:nvPr/>
        </p:nvSpPr>
        <p:spPr>
          <a:xfrm>
            <a:off x="5331528" y="1669445"/>
            <a:ext cx="2972259" cy="521278"/>
          </a:xfrm>
          <a:prstGeom prst="callout2">
            <a:avLst>
              <a:gd name="adj1" fmla="val 54472"/>
              <a:gd name="adj2" fmla="val 4360"/>
              <a:gd name="adj3" fmla="val 53654"/>
              <a:gd name="adj4" fmla="val -3182"/>
              <a:gd name="adj5" fmla="val 433709"/>
              <a:gd name="adj6" fmla="val -17225"/>
            </a:avLst>
          </a:prstGeom>
          <a:noFill/>
          <a:ln>
            <a:solidFill>
              <a:srgbClr val="06084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Physical and online shops</a:t>
            </a:r>
          </a:p>
        </p:txBody>
      </p:sp>
      <p:sp>
        <p:nvSpPr>
          <p:cNvPr id="9" name="TextBox 8"/>
          <p:cNvSpPr txBox="1"/>
          <p:nvPr/>
        </p:nvSpPr>
        <p:spPr>
          <a:xfrm>
            <a:off x="4975370" y="4806710"/>
            <a:ext cx="3312651" cy="369332"/>
          </a:xfrm>
          <a:prstGeom prst="rect">
            <a:avLst/>
          </a:prstGeom>
          <a:noFill/>
        </p:spPr>
        <p:txBody>
          <a:bodyPr wrap="square" rtlCol="0">
            <a:spAutoFit/>
          </a:bodyPr>
          <a:lstStyle/>
          <a:p>
            <a:r>
              <a:rPr lang="en-US" dirty="0">
                <a:sym typeface="Wingdings" panose="05000000000000000000" pitchFamily="2" charset="2"/>
              </a:rPr>
              <a:t> </a:t>
            </a:r>
            <a:r>
              <a:rPr lang="en-US" dirty="0"/>
              <a:t>Item ranked by popularity </a:t>
            </a:r>
          </a:p>
        </p:txBody>
      </p:sp>
      <p:sp>
        <p:nvSpPr>
          <p:cNvPr id="10" name="Line Callout 2 (No Border) 9"/>
          <p:cNvSpPr/>
          <p:nvPr/>
        </p:nvSpPr>
        <p:spPr>
          <a:xfrm>
            <a:off x="5890782" y="2190723"/>
            <a:ext cx="2972259" cy="521278"/>
          </a:xfrm>
          <a:prstGeom prst="callout2">
            <a:avLst>
              <a:gd name="adj1" fmla="val 54472"/>
              <a:gd name="adj2" fmla="val 4360"/>
              <a:gd name="adj3" fmla="val 53654"/>
              <a:gd name="adj4" fmla="val -3713"/>
              <a:gd name="adj5" fmla="val 355075"/>
              <a:gd name="adj6" fmla="val -19347"/>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 </a:t>
            </a:r>
            <a:r>
              <a:rPr lang="en-US" dirty="0">
                <a:solidFill>
                  <a:srgbClr val="0070C0"/>
                </a:solidFill>
              </a:rPr>
              <a:t>cutoff point</a:t>
            </a:r>
          </a:p>
        </p:txBody>
      </p:sp>
      <p:sp>
        <p:nvSpPr>
          <p:cNvPr id="11" name="Line Callout 2 (No Border) 10"/>
          <p:cNvSpPr/>
          <p:nvPr/>
        </p:nvSpPr>
        <p:spPr>
          <a:xfrm>
            <a:off x="5886115" y="3418953"/>
            <a:ext cx="2972259" cy="521278"/>
          </a:xfrm>
          <a:prstGeom prst="callout2">
            <a:avLst>
              <a:gd name="adj1" fmla="val 54472"/>
              <a:gd name="adj2" fmla="val 4360"/>
              <a:gd name="adj3" fmla="val 53654"/>
              <a:gd name="adj4" fmla="val -3182"/>
              <a:gd name="adj5" fmla="val 203855"/>
              <a:gd name="adj6" fmla="val -8207"/>
            </a:avLst>
          </a:prstGeom>
          <a:noFill/>
          <a:ln>
            <a:solidFill>
              <a:srgbClr val="06084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Online shops only – the AUC can be very large.</a:t>
            </a:r>
          </a:p>
        </p:txBody>
      </p:sp>
      <p:sp>
        <p:nvSpPr>
          <p:cNvPr id="12" name="Rectangle 11"/>
          <p:cNvSpPr/>
          <p:nvPr/>
        </p:nvSpPr>
        <p:spPr>
          <a:xfrm>
            <a:off x="130273" y="2269639"/>
            <a:ext cx="3924138" cy="4093428"/>
          </a:xfrm>
          <a:prstGeom prst="rect">
            <a:avLst/>
          </a:prstGeom>
        </p:spPr>
        <p:txBody>
          <a:bodyPr wrap="square">
            <a:spAutoFit/>
          </a:bodyPr>
          <a:lstStyle/>
          <a:p>
            <a:pPr marL="342900" indent="-342900">
              <a:buFont typeface="Arial" panose="020B0604020202020204" pitchFamily="34" charset="0"/>
              <a:buChar char="•"/>
            </a:pPr>
            <a:r>
              <a:rPr lang="en-US" sz="2000" dirty="0"/>
              <a:t>For online, it is not possible to present all available items to the user, the way physical institutions can.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cannot expect users to have heard of each of the items they might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Thus, the long-tail phenomenon </a:t>
            </a:r>
            <a:r>
              <a:rPr lang="en-US" sz="2000" u="sng" dirty="0">
                <a:solidFill>
                  <a:srgbClr val="0616B2"/>
                </a:solidFill>
              </a:rPr>
              <a:t>forces</a:t>
            </a:r>
            <a:r>
              <a:rPr lang="en-US" sz="2000" u="sng" dirty="0"/>
              <a:t> online institutions to </a:t>
            </a:r>
            <a:r>
              <a:rPr lang="en-US" sz="2000" u="sng" dirty="0">
                <a:solidFill>
                  <a:srgbClr val="0616B2"/>
                </a:solidFill>
              </a:rPr>
              <a:t>recommend items to individual users</a:t>
            </a:r>
            <a:r>
              <a:rPr lang="en-US" sz="2000" dirty="0"/>
              <a:t>.</a:t>
            </a:r>
          </a:p>
        </p:txBody>
      </p:sp>
    </p:spTree>
    <p:extLst>
      <p:ext uri="{BB962C8B-B14F-4D97-AF65-F5344CB8AC3E}">
        <p14:creationId xmlns:p14="http://schemas.microsoft.com/office/powerpoint/2010/main" val="35164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1" y="152400"/>
            <a:ext cx="8798858" cy="744071"/>
          </a:xfrm>
        </p:spPr>
        <p:txBody>
          <a:bodyPr/>
          <a:lstStyle/>
          <a:p>
            <a:r>
              <a:rPr lang="en-US" dirty="0"/>
              <a:t>… Dimensionality Reduction</a:t>
            </a:r>
            <a:endParaRPr lang="en-US" sz="4800" dirty="0"/>
          </a:p>
        </p:txBody>
      </p:sp>
      <mc:AlternateContent xmlns:mc="http://schemas.openxmlformats.org/markup-compatibility/2006" xmlns:a14="http://schemas.microsoft.com/office/drawing/2010/main">
        <mc:Choice Requires="a14">
          <p:sp>
            <p:nvSpPr>
              <p:cNvPr id="90115" name="Rectangle 3"/>
              <p:cNvSpPr>
                <a:spLocks noGrp="1" noChangeArrowheads="1"/>
              </p:cNvSpPr>
              <p:nvPr>
                <p:ph idx="1"/>
              </p:nvPr>
            </p:nvSpPr>
            <p:spPr>
              <a:xfrm>
                <a:off x="170793" y="1066800"/>
                <a:ext cx="8798859" cy="5654675"/>
              </a:xfrm>
            </p:spPr>
            <p:txBody>
              <a:bodyPr>
                <a:normAutofit/>
              </a:bodyPr>
              <a:lstStyle/>
              <a:p>
                <a:pPr algn="just"/>
                <a:r>
                  <a:rPr lang="en-US" dirty="0"/>
                  <a:t>Compute the </a:t>
                </a:r>
                <a:r>
                  <a:rPr lang="en-US" dirty="0">
                    <a:solidFill>
                      <a:srgbClr val="0000FF"/>
                    </a:solidFill>
                  </a:rPr>
                  <a:t>RMSE</a:t>
                </a:r>
                <a:r>
                  <a:rPr lang="en-US" dirty="0"/>
                  <a:t> in between </a:t>
                </a:r>
                <a:r>
                  <a:rPr lang="en-US" b="1" dirty="0">
                    <a:solidFill>
                      <a:srgbClr val="00B050"/>
                    </a:solidFill>
                  </a:rPr>
                  <a:t>M</a:t>
                </a:r>
                <a:r>
                  <a:rPr lang="en-US" dirty="0"/>
                  <a:t> and </a:t>
                </a:r>
                <a:r>
                  <a:rPr lang="en-US" b="1" dirty="0">
                    <a:solidFill>
                      <a:srgbClr val="C00000"/>
                    </a:solidFill>
                  </a:rPr>
                  <a:t>P</a:t>
                </a:r>
                <a:r>
                  <a:rPr lang="en-US" dirty="0"/>
                  <a:t>. </a:t>
                </a:r>
              </a:p>
              <a:p>
                <a:pPr lvl="1" algn="just"/>
                <a:r>
                  <a:rPr lang="en-US" dirty="0"/>
                  <a:t>Note: It is sufficient to compute </a:t>
                </a:r>
                <a:r>
                  <a:rPr lang="en-US" dirty="0">
                    <a:solidFill>
                      <a:srgbClr val="0000FF"/>
                    </a:solidFill>
                  </a:rPr>
                  <a:t>MSE</a:t>
                </a:r>
                <a:r>
                  <a:rPr lang="en-US" dirty="0"/>
                  <a:t> or even </a:t>
                </a:r>
                <a:r>
                  <a:rPr lang="en-US" dirty="0">
                    <a:solidFill>
                      <a:srgbClr val="0000FF"/>
                    </a:solidFill>
                  </a:rPr>
                  <a:t>SE </a:t>
                </a:r>
                <a:r>
                  <a:rPr lang="en-US" sz="1800" dirty="0"/>
                  <a:t>(instead of RMSE)</a:t>
                </a:r>
                <a:r>
                  <a:rPr lang="en-US" dirty="0"/>
                  <a:t>.</a:t>
                </a:r>
              </a:p>
              <a:p>
                <a:pPr lvl="1" algn="just"/>
                <a:endParaRPr lang="en-US" dirty="0"/>
              </a:p>
              <a:p>
                <a:pPr lvl="1" algn="just"/>
                <a:endParaRPr lang="en-US" dirty="0"/>
              </a:p>
              <a:p>
                <a:pPr lvl="1" algn="just"/>
                <a:endParaRPr lang="en-US" dirty="0"/>
              </a:p>
              <a:p>
                <a:pPr lvl="1" algn="just"/>
                <a:endParaRPr lang="en-US" dirty="0"/>
              </a:p>
              <a:p>
                <a:pPr lvl="1" algn="just"/>
                <a:endParaRPr lang="en-US" dirty="0"/>
              </a:p>
              <a:p>
                <a:pPr lvl="1" algn="just"/>
                <a:endParaRPr lang="en-US" dirty="0"/>
              </a:p>
              <a:p>
                <a:pPr lvl="1" algn="just"/>
                <a:endParaRPr lang="en-US" dirty="0"/>
              </a:p>
              <a:p>
                <a:pPr lvl="1" algn="just"/>
                <a:r>
                  <a:rPr lang="en-US" b="1" dirty="0">
                    <a:solidFill>
                      <a:srgbClr val="0000FF"/>
                    </a:solidFill>
                  </a:rPr>
                  <a:t>SE</a:t>
                </a:r>
                <a:r>
                  <a:rPr lang="en-US" dirty="0"/>
                  <a:t> of the 1</a:t>
                </a:r>
                <a:r>
                  <a:rPr lang="en-US" baseline="30000" dirty="0"/>
                  <a:t>st</a:t>
                </a:r>
                <a:r>
                  <a:rPr lang="en-US" dirty="0"/>
                  <a:t> row = (3)</a:t>
                </a:r>
                <a:r>
                  <a:rPr lang="en-US" baseline="30000" dirty="0"/>
                  <a:t> 2 </a:t>
                </a:r>
                <a:r>
                  <a:rPr lang="en-US" dirty="0"/>
                  <a:t>+ (0)</a:t>
                </a:r>
                <a:r>
                  <a:rPr lang="en-US" baseline="30000" dirty="0"/>
                  <a:t> 2 </a:t>
                </a:r>
                <a:r>
                  <a:rPr lang="en-US" dirty="0"/>
                  <a:t>+ (2)</a:t>
                </a:r>
                <a:r>
                  <a:rPr lang="en-US" baseline="30000" dirty="0"/>
                  <a:t> 2 </a:t>
                </a:r>
                <a:r>
                  <a:rPr lang="en-US" dirty="0"/>
                  <a:t>+ (2) </a:t>
                </a:r>
                <a:r>
                  <a:rPr lang="en-US" baseline="30000" dirty="0"/>
                  <a:t>2 </a:t>
                </a:r>
                <a:r>
                  <a:rPr lang="en-US" dirty="0"/>
                  <a:t>+ (1)</a:t>
                </a:r>
                <a:r>
                  <a:rPr lang="en-US" baseline="30000" dirty="0"/>
                  <a:t> 2</a:t>
                </a:r>
                <a:r>
                  <a:rPr lang="en-US" dirty="0"/>
                  <a:t> = 18.</a:t>
                </a:r>
              </a:p>
              <a:p>
                <a:pPr lvl="1" algn="just"/>
                <a:r>
                  <a:rPr lang="en-US" b="1" dirty="0">
                    <a:solidFill>
                      <a:srgbClr val="0000FF"/>
                    </a:solidFill>
                  </a:rPr>
                  <a:t>SE</a:t>
                </a:r>
                <a:r>
                  <a:rPr lang="en-US" dirty="0"/>
                  <a:t> of the 2</a:t>
                </a:r>
                <a:r>
                  <a:rPr lang="en-US" baseline="30000" dirty="0"/>
                  <a:t>nd</a:t>
                </a:r>
                <a:r>
                  <a:rPr lang="en-US" dirty="0"/>
                  <a:t> row = (1)</a:t>
                </a:r>
                <a:r>
                  <a:rPr lang="en-US" baseline="30000" dirty="0"/>
                  <a:t> 2 </a:t>
                </a:r>
                <a:r>
                  <a:rPr lang="en-US" dirty="0"/>
                  <a:t>+(−1)</a:t>
                </a:r>
                <a:r>
                  <a:rPr lang="en-US" baseline="30000" dirty="0"/>
                  <a:t> 2 </a:t>
                </a:r>
                <a:r>
                  <a:rPr lang="en-US" dirty="0"/>
                  <a:t>+(0)</a:t>
                </a:r>
                <a:r>
                  <a:rPr lang="en-US" baseline="30000" dirty="0"/>
                  <a:t> 2 </a:t>
                </a:r>
                <a:r>
                  <a:rPr lang="en-US" dirty="0"/>
                  <a:t>+(2)</a:t>
                </a:r>
                <a:r>
                  <a:rPr lang="en-US" baseline="30000" dirty="0"/>
                  <a:t> 2 </a:t>
                </a:r>
                <a:r>
                  <a:rPr lang="en-US" dirty="0"/>
                  <a:t>+(−1)</a:t>
                </a:r>
                <a:r>
                  <a:rPr lang="en-US" baseline="30000" dirty="0"/>
                  <a:t> 2</a:t>
                </a:r>
                <a:r>
                  <a:rPr lang="en-US" dirty="0"/>
                  <a:t> = 7.</a:t>
                </a:r>
              </a:p>
              <a:p>
                <a:pPr lvl="1" algn="just"/>
                <a:r>
                  <a:rPr lang="en-US" b="1" dirty="0">
                    <a:solidFill>
                      <a:srgbClr val="0000FF"/>
                    </a:solidFill>
                  </a:rPr>
                  <a:t>SE</a:t>
                </a:r>
                <a:r>
                  <a:rPr lang="en-US" dirty="0"/>
                  <a:t> of the 3</a:t>
                </a:r>
                <a:r>
                  <a:rPr lang="en-US" baseline="30000" dirty="0"/>
                  <a:t>rd</a:t>
                </a:r>
                <a:r>
                  <a:rPr lang="en-US" dirty="0"/>
                  <a:t> row = (0)</a:t>
                </a:r>
                <a:r>
                  <a:rPr lang="en-US" baseline="30000" dirty="0"/>
                  <a:t> 2 </a:t>
                </a:r>
                <a:r>
                  <a:rPr lang="en-US" dirty="0"/>
                  <a:t>+[</a:t>
                </a:r>
                <a:r>
                  <a:rPr lang="en-US" b="1" dirty="0">
                    <a:solidFill>
                      <a:srgbClr val="C00000"/>
                    </a:solidFill>
                  </a:rPr>
                  <a:t>ignored</a:t>
                </a:r>
                <a:r>
                  <a:rPr lang="en-US" dirty="0"/>
                  <a:t>]+(1)</a:t>
                </a:r>
                <a:r>
                  <a:rPr lang="en-US" baseline="30000" dirty="0"/>
                  <a:t> 2 </a:t>
                </a:r>
                <a:r>
                  <a:rPr lang="en-US" dirty="0"/>
                  <a:t>+(−1)</a:t>
                </a:r>
                <a:r>
                  <a:rPr lang="en-US" baseline="30000" dirty="0"/>
                  <a:t> 2 </a:t>
                </a:r>
                <a:r>
                  <a:rPr lang="en-US" dirty="0"/>
                  <a:t>+(2)</a:t>
                </a:r>
                <a:r>
                  <a:rPr lang="en-US" baseline="30000" dirty="0"/>
                  <a:t> 2</a:t>
                </a:r>
                <a:r>
                  <a:rPr lang="en-US" dirty="0"/>
                  <a:t> = 6. </a:t>
                </a:r>
              </a:p>
              <a:p>
                <a:pPr lvl="1" algn="just"/>
                <a:r>
                  <a:rPr lang="en-US" dirty="0"/>
                  <a:t>…</a:t>
                </a:r>
              </a:p>
              <a:p>
                <a:pPr lvl="1" algn="just"/>
                <a:r>
                  <a:rPr lang="en-US" dirty="0"/>
                  <a:t>Finally, </a:t>
                </a:r>
                <a:r>
                  <a:rPr lang="en-US" b="1" dirty="0">
                    <a:solidFill>
                      <a:srgbClr val="0000FF"/>
                    </a:solidFill>
                  </a:rPr>
                  <a:t>SE</a:t>
                </a:r>
                <a:r>
                  <a:rPr lang="en-US" dirty="0"/>
                  <a:t> (</a:t>
                </a:r>
                <a:r>
                  <a:rPr lang="en-US" b="1" dirty="0">
                    <a:solidFill>
                      <a:srgbClr val="00B050"/>
                    </a:solidFill>
                  </a:rPr>
                  <a:t>M</a:t>
                </a:r>
                <a:r>
                  <a:rPr lang="en-US" dirty="0"/>
                  <a:t>,</a:t>
                </a:r>
                <a:r>
                  <a:rPr lang="en-US" b="1" dirty="0">
                    <a:solidFill>
                      <a:srgbClr val="C00000"/>
                    </a:solidFill>
                  </a:rPr>
                  <a:t>P</a:t>
                </a:r>
                <a:r>
                  <a:rPr lang="en-US" dirty="0"/>
                  <a:t>) = </a:t>
                </a:r>
                <a:r>
                  <a:rPr lang="en-US" sz="1400" dirty="0"/>
                  <a:t>18+7+6+23+21</a:t>
                </a:r>
                <a:r>
                  <a:rPr lang="en-US" dirty="0"/>
                  <a:t> = </a:t>
                </a:r>
                <a:r>
                  <a:rPr lang="en-US" b="1" dirty="0"/>
                  <a:t>75</a:t>
                </a:r>
                <a:r>
                  <a:rPr lang="en-US" dirty="0"/>
                  <a:t>; and </a:t>
                </a:r>
                <a:r>
                  <a:rPr lang="en-US" b="1" dirty="0">
                    <a:solidFill>
                      <a:srgbClr val="0000FF"/>
                    </a:solidFill>
                  </a:rPr>
                  <a:t>RMSE</a:t>
                </a:r>
                <a:r>
                  <a:rPr lang="en-US" dirty="0"/>
                  <a:t>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75</m:t>
                        </m:r>
                        <m:r>
                          <a:rPr lang="en-US" b="0" i="1" smtClean="0">
                            <a:latin typeface="Cambria Math" panose="02040503050406030204" pitchFamily="18" charset="0"/>
                          </a:rPr>
                          <m:t>/</m:t>
                        </m:r>
                        <m:r>
                          <a:rPr lang="en-US" b="0" i="1" smtClean="0">
                            <a:latin typeface="Cambria Math" panose="02040503050406030204" pitchFamily="18" charset="0"/>
                          </a:rPr>
                          <m:t>23</m:t>
                        </m:r>
                      </m:e>
                    </m:rad>
                  </m:oMath>
                </a14:m>
                <a:r>
                  <a:rPr lang="en-US" dirty="0"/>
                  <a:t> =</a:t>
                </a:r>
                <a:r>
                  <a:rPr lang="en-US" b="1" dirty="0"/>
                  <a:t>1.806</a:t>
                </a:r>
                <a:r>
                  <a:rPr lang="en-US" dirty="0"/>
                  <a:t>.</a:t>
                </a:r>
              </a:p>
              <a:p>
                <a:pPr algn="just"/>
                <a:endParaRPr lang="en-US" dirty="0"/>
              </a:p>
            </p:txBody>
          </p:sp>
        </mc:Choice>
        <mc:Fallback xmlns="">
          <p:sp>
            <p:nvSpPr>
              <p:cNvPr id="90115" name="Rectangle 3"/>
              <p:cNvSpPr>
                <a:spLocks noGrp="1" noRot="1" noChangeAspect="1" noMove="1" noResize="1" noEditPoints="1" noAdjustHandles="1" noChangeArrowheads="1" noChangeShapeType="1" noTextEdit="1"/>
              </p:cNvSpPr>
              <p:nvPr>
                <p:ph idx="1"/>
              </p:nvPr>
            </p:nvSpPr>
            <p:spPr>
              <a:xfrm>
                <a:off x="170793" y="1066800"/>
                <a:ext cx="8798859" cy="5654675"/>
              </a:xfrm>
              <a:blipFill rotWithShape="0">
                <a:blip r:embed="rId3"/>
                <a:stretch>
                  <a:fillRect l="-277" t="-64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70</a:t>
            </a:fld>
            <a:endParaRPr lang="en-US"/>
          </a:p>
        </p:txBody>
      </p:sp>
      <p:grpSp>
        <p:nvGrpSpPr>
          <p:cNvPr id="19" name="Group 18"/>
          <p:cNvGrpSpPr/>
          <p:nvPr/>
        </p:nvGrpSpPr>
        <p:grpSpPr>
          <a:xfrm>
            <a:off x="1174068" y="1853573"/>
            <a:ext cx="6792308" cy="2462595"/>
            <a:chOff x="1174068" y="1853573"/>
            <a:chExt cx="6792308" cy="2462595"/>
          </a:xfrm>
        </p:grpSpPr>
        <p:pic>
          <p:nvPicPr>
            <p:cNvPr id="2" name="Picture 1"/>
            <p:cNvPicPr>
              <a:picLocks noChangeAspect="1"/>
            </p:cNvPicPr>
            <p:nvPr/>
          </p:nvPicPr>
          <p:blipFill rotWithShape="1">
            <a:blip r:embed="rId4"/>
            <a:srcRect l="12210"/>
            <a:stretch/>
          </p:blipFill>
          <p:spPr>
            <a:xfrm>
              <a:off x="5073665" y="2455047"/>
              <a:ext cx="1826486" cy="1316120"/>
            </a:xfrm>
            <a:prstGeom prst="rect">
              <a:avLst/>
            </a:prstGeom>
          </p:spPr>
        </p:pic>
        <p:sp>
          <p:nvSpPr>
            <p:cNvPr id="8" name="Left Bracket 7"/>
            <p:cNvSpPr/>
            <p:nvPr/>
          </p:nvSpPr>
          <p:spPr>
            <a:xfrm>
              <a:off x="2166407" y="2120325"/>
              <a:ext cx="381000" cy="2057400"/>
            </a:xfrm>
            <a:prstGeom prst="leftBracket">
              <a:avLst/>
            </a:prstGeom>
            <a:solidFill>
              <a:schemeClr val="bg1"/>
            </a:solidFill>
            <a:ln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9" name="Picture 8"/>
            <p:cNvPicPr>
              <a:picLocks noChangeAspect="1"/>
            </p:cNvPicPr>
            <p:nvPr/>
          </p:nvPicPr>
          <p:blipFill>
            <a:blip r:embed="rId5"/>
            <a:stretch>
              <a:fillRect/>
            </a:stretch>
          </p:blipFill>
          <p:spPr>
            <a:xfrm>
              <a:off x="2626235" y="2455047"/>
              <a:ext cx="1837830" cy="1383582"/>
            </a:xfrm>
            <a:prstGeom prst="rect">
              <a:avLst/>
            </a:prstGeom>
          </p:spPr>
        </p:pic>
        <p:sp>
          <p:nvSpPr>
            <p:cNvPr id="15" name="Left Bracket 14"/>
            <p:cNvSpPr/>
            <p:nvPr/>
          </p:nvSpPr>
          <p:spPr>
            <a:xfrm rot="10800000">
              <a:off x="6940470" y="2084406"/>
              <a:ext cx="379520" cy="2057400"/>
            </a:xfrm>
            <a:prstGeom prst="leftBracket">
              <a:avLst/>
            </a:prstGeom>
            <a:solidFill>
              <a:schemeClr val="bg1"/>
            </a:solidFill>
            <a:ln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4694143" y="2632704"/>
              <a:ext cx="379521" cy="369332"/>
            </a:xfrm>
            <a:prstGeom prst="rect">
              <a:avLst/>
            </a:prstGeom>
            <a:noFill/>
          </p:spPr>
          <p:txBody>
            <a:bodyPr wrap="square" rtlCol="0">
              <a:spAutoFit/>
            </a:bodyPr>
            <a:lstStyle/>
            <a:p>
              <a:r>
                <a:rPr lang="en-US" dirty="0">
                  <a:sym typeface="Symbol" panose="05050102010706020507" pitchFamily="18" charset="2"/>
                </a:rPr>
                <a:t></a:t>
              </a:r>
              <a:endParaRPr lang="en-US" dirty="0"/>
            </a:p>
          </p:txBody>
        </p:sp>
        <p:sp>
          <p:nvSpPr>
            <p:cNvPr id="14" name="TextBox 13"/>
            <p:cNvSpPr txBox="1"/>
            <p:nvPr/>
          </p:nvSpPr>
          <p:spPr>
            <a:xfrm>
              <a:off x="7356776" y="1853573"/>
              <a:ext cx="609600" cy="461665"/>
            </a:xfrm>
            <a:prstGeom prst="rect">
              <a:avLst/>
            </a:prstGeom>
            <a:noFill/>
          </p:spPr>
          <p:txBody>
            <a:bodyPr wrap="square" rtlCol="0">
              <a:spAutoFit/>
            </a:bodyPr>
            <a:lstStyle/>
            <a:p>
              <a:r>
                <a:rPr lang="en-US" sz="2400" b="1" dirty="0">
                  <a:solidFill>
                    <a:srgbClr val="0000FF"/>
                  </a:solidFill>
                </a:rPr>
                <a:t>2</a:t>
              </a:r>
            </a:p>
          </p:txBody>
        </p:sp>
        <p:sp>
          <p:nvSpPr>
            <p:cNvPr id="18" name="TextBox 17"/>
            <p:cNvSpPr txBox="1"/>
            <p:nvPr/>
          </p:nvSpPr>
          <p:spPr>
            <a:xfrm>
              <a:off x="1174068" y="2882274"/>
              <a:ext cx="842567" cy="461665"/>
            </a:xfrm>
            <a:prstGeom prst="rect">
              <a:avLst/>
            </a:prstGeom>
            <a:noFill/>
          </p:spPr>
          <p:txBody>
            <a:bodyPr wrap="square" rtlCol="0">
              <a:spAutoFit/>
            </a:bodyPr>
            <a:lstStyle/>
            <a:p>
              <a:pPr algn="r"/>
              <a:r>
                <a:rPr lang="en-US" sz="2400" b="1" dirty="0">
                  <a:solidFill>
                    <a:srgbClr val="0000FF"/>
                  </a:solidFill>
                </a:rPr>
                <a:t>SE=</a:t>
              </a:r>
            </a:p>
          </p:txBody>
        </p:sp>
        <p:sp>
          <p:nvSpPr>
            <p:cNvPr id="21" name="TextBox 20"/>
            <p:cNvSpPr txBox="1"/>
            <p:nvPr/>
          </p:nvSpPr>
          <p:spPr>
            <a:xfrm>
              <a:off x="3253263" y="3838683"/>
              <a:ext cx="547915" cy="461665"/>
            </a:xfrm>
            <a:prstGeom prst="rect">
              <a:avLst/>
            </a:prstGeom>
            <a:noFill/>
          </p:spPr>
          <p:txBody>
            <a:bodyPr wrap="square" rtlCol="0">
              <a:spAutoFit/>
            </a:bodyPr>
            <a:lstStyle/>
            <a:p>
              <a:pPr algn="r"/>
              <a:r>
                <a:rPr lang="en-US" sz="2400" b="1" dirty="0">
                  <a:solidFill>
                    <a:srgbClr val="00B050"/>
                  </a:solidFill>
                </a:rPr>
                <a:t>M</a:t>
              </a:r>
            </a:p>
          </p:txBody>
        </p:sp>
        <p:sp>
          <p:nvSpPr>
            <p:cNvPr id="22" name="TextBox 21"/>
            <p:cNvSpPr txBox="1"/>
            <p:nvPr/>
          </p:nvSpPr>
          <p:spPr>
            <a:xfrm>
              <a:off x="5759753" y="3854503"/>
              <a:ext cx="547915" cy="461665"/>
            </a:xfrm>
            <a:prstGeom prst="rect">
              <a:avLst/>
            </a:prstGeom>
            <a:noFill/>
          </p:spPr>
          <p:txBody>
            <a:bodyPr wrap="square" rtlCol="0">
              <a:spAutoFit/>
            </a:bodyPr>
            <a:lstStyle/>
            <a:p>
              <a:r>
                <a:rPr lang="en-US" sz="2400" b="1" dirty="0">
                  <a:solidFill>
                    <a:srgbClr val="C00000"/>
                  </a:solidFill>
                </a:rPr>
                <a:t>P</a:t>
              </a:r>
            </a:p>
          </p:txBody>
        </p:sp>
      </p:grpSp>
    </p:spTree>
    <p:extLst>
      <p:ext uri="{BB962C8B-B14F-4D97-AF65-F5344CB8AC3E}">
        <p14:creationId xmlns:p14="http://schemas.microsoft.com/office/powerpoint/2010/main" val="88568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11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1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1" y="152400"/>
            <a:ext cx="8798858" cy="744071"/>
          </a:xfrm>
        </p:spPr>
        <p:txBody>
          <a:bodyPr/>
          <a:lstStyle/>
          <a:p>
            <a:r>
              <a:rPr lang="en-US" dirty="0"/>
              <a:t>… Dimensionality Reduction</a:t>
            </a:r>
            <a:endParaRPr lang="en-US" sz="4800" dirty="0"/>
          </a:p>
        </p:txBody>
      </p:sp>
      <p:sp>
        <p:nvSpPr>
          <p:cNvPr id="90115" name="Rectangle 3"/>
          <p:cNvSpPr>
            <a:spLocks noGrp="1" noChangeArrowheads="1"/>
          </p:cNvSpPr>
          <p:nvPr>
            <p:ph idx="1"/>
          </p:nvPr>
        </p:nvSpPr>
        <p:spPr>
          <a:xfrm>
            <a:off x="170793" y="896472"/>
            <a:ext cx="8798859" cy="5825004"/>
          </a:xfrm>
        </p:spPr>
        <p:txBody>
          <a:bodyPr>
            <a:normAutofit/>
          </a:bodyPr>
          <a:lstStyle/>
          <a:p>
            <a:pPr marL="0" indent="0" algn="just">
              <a:buNone/>
            </a:pPr>
            <a:r>
              <a:rPr lang="en-US" u="sng" dirty="0"/>
              <a:t>Do incremental computation of a UV-Decomposition with a target to lower RMSE (SE)</a:t>
            </a:r>
            <a:r>
              <a:rPr lang="en-US" dirty="0"/>
              <a:t>:</a:t>
            </a:r>
          </a:p>
          <a:p>
            <a:pPr algn="just"/>
            <a:r>
              <a:rPr lang="en-US" dirty="0"/>
              <a:t>To alter, </a:t>
            </a:r>
            <a:r>
              <a:rPr lang="en-US" b="1" dirty="0"/>
              <a:t>u</a:t>
            </a:r>
            <a:r>
              <a:rPr lang="en-US" baseline="-25000" dirty="0"/>
              <a:t>11</a:t>
            </a:r>
            <a:r>
              <a:rPr lang="en-US" dirty="0"/>
              <a:t>, we do the following:</a:t>
            </a:r>
          </a:p>
          <a:p>
            <a:pPr algn="just"/>
            <a:endParaRPr lang="en-US" dirty="0"/>
          </a:p>
          <a:p>
            <a:pPr algn="just"/>
            <a:endParaRPr lang="en-US" dirty="0"/>
          </a:p>
          <a:p>
            <a:pPr algn="just"/>
            <a:endParaRPr lang="en-US" dirty="0"/>
          </a:p>
          <a:p>
            <a:pPr algn="just"/>
            <a:r>
              <a:rPr lang="en-US" b="1" dirty="0">
                <a:solidFill>
                  <a:srgbClr val="0000FF"/>
                </a:solidFill>
              </a:rPr>
              <a:t>SE</a:t>
            </a:r>
            <a:r>
              <a:rPr lang="en-US" dirty="0">
                <a:solidFill>
                  <a:srgbClr val="0000FF"/>
                </a:solidFill>
              </a:rPr>
              <a:t> </a:t>
            </a:r>
            <a:r>
              <a:rPr lang="en-US" dirty="0"/>
              <a:t>of the 1</a:t>
            </a:r>
            <a:r>
              <a:rPr lang="en-US" baseline="30000" dirty="0"/>
              <a:t>st</a:t>
            </a:r>
            <a:r>
              <a:rPr lang="en-US" dirty="0"/>
              <a:t> row is now:</a:t>
            </a:r>
          </a:p>
          <a:p>
            <a:pPr algn="just"/>
            <a:endParaRPr lang="en-US" dirty="0"/>
          </a:p>
          <a:p>
            <a:pPr algn="just"/>
            <a:endParaRPr lang="en-US" sz="900" dirty="0"/>
          </a:p>
          <a:p>
            <a:pPr algn="just">
              <a:spcBef>
                <a:spcPts val="600"/>
              </a:spcBef>
            </a:pPr>
            <a:r>
              <a:rPr lang="en-US" dirty="0"/>
              <a:t>We want the value of </a:t>
            </a:r>
            <a:r>
              <a:rPr lang="en-US" b="1" i="1" dirty="0">
                <a:solidFill>
                  <a:srgbClr val="0000FF"/>
                </a:solidFill>
              </a:rPr>
              <a:t>x</a:t>
            </a:r>
            <a:r>
              <a:rPr lang="en-US" dirty="0"/>
              <a:t> that minimizes the sum, so we take the derivative and set that equal to 0, as:</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71</a:t>
            </a:fld>
            <a:endParaRPr lang="en-US"/>
          </a:p>
        </p:txBody>
      </p:sp>
      <p:pic>
        <p:nvPicPr>
          <p:cNvPr id="3" name="Picture 2"/>
          <p:cNvPicPr>
            <a:picLocks noChangeAspect="1"/>
          </p:cNvPicPr>
          <p:nvPr/>
        </p:nvPicPr>
        <p:blipFill rotWithShape="1">
          <a:blip r:embed="rId3"/>
          <a:srcRect r="995"/>
          <a:stretch/>
        </p:blipFill>
        <p:spPr>
          <a:xfrm>
            <a:off x="685800" y="2369908"/>
            <a:ext cx="7467600" cy="1485484"/>
          </a:xfrm>
          <a:prstGeom prst="rect">
            <a:avLst/>
          </a:prstGeom>
        </p:spPr>
      </p:pic>
      <p:pic>
        <p:nvPicPr>
          <p:cNvPr id="5" name="Picture 4"/>
          <p:cNvPicPr>
            <a:picLocks noChangeAspect="1"/>
          </p:cNvPicPr>
          <p:nvPr/>
        </p:nvPicPr>
        <p:blipFill>
          <a:blip r:embed="rId4"/>
          <a:stretch>
            <a:fillRect/>
          </a:stretch>
        </p:blipFill>
        <p:spPr>
          <a:xfrm>
            <a:off x="685800" y="4641589"/>
            <a:ext cx="8077200" cy="420218"/>
          </a:xfrm>
          <a:prstGeom prst="rect">
            <a:avLst/>
          </a:prstGeom>
        </p:spPr>
      </p:pic>
      <p:pic>
        <p:nvPicPr>
          <p:cNvPr id="6" name="Picture 5"/>
          <p:cNvPicPr>
            <a:picLocks noChangeAspect="1"/>
          </p:cNvPicPr>
          <p:nvPr/>
        </p:nvPicPr>
        <p:blipFill>
          <a:blip r:embed="rId5"/>
          <a:stretch>
            <a:fillRect/>
          </a:stretch>
        </p:blipFill>
        <p:spPr>
          <a:xfrm>
            <a:off x="1066799" y="5123707"/>
            <a:ext cx="6534807" cy="421252"/>
          </a:xfrm>
          <a:prstGeom prst="rect">
            <a:avLst/>
          </a:prstGeom>
        </p:spPr>
      </p:pic>
      <p:sp>
        <p:nvSpPr>
          <p:cNvPr id="7" name="TextBox 6"/>
          <p:cNvSpPr txBox="1"/>
          <p:nvPr/>
        </p:nvSpPr>
        <p:spPr>
          <a:xfrm>
            <a:off x="381000" y="4736539"/>
            <a:ext cx="304800" cy="369332"/>
          </a:xfrm>
          <a:prstGeom prst="rect">
            <a:avLst/>
          </a:prstGeom>
          <a:noFill/>
        </p:spPr>
        <p:txBody>
          <a:bodyPr wrap="square" rtlCol="0">
            <a:spAutoFit/>
          </a:bodyPr>
          <a:lstStyle/>
          <a:p>
            <a:r>
              <a:rPr lang="en-US" dirty="0"/>
              <a:t>=</a:t>
            </a:r>
          </a:p>
        </p:txBody>
      </p:sp>
      <p:sp>
        <p:nvSpPr>
          <p:cNvPr id="20" name="TextBox 19"/>
          <p:cNvSpPr txBox="1"/>
          <p:nvPr/>
        </p:nvSpPr>
        <p:spPr>
          <a:xfrm>
            <a:off x="381000" y="5174545"/>
            <a:ext cx="304800" cy="369332"/>
          </a:xfrm>
          <a:prstGeom prst="rect">
            <a:avLst/>
          </a:prstGeom>
          <a:noFill/>
        </p:spPr>
        <p:txBody>
          <a:bodyPr wrap="square" rtlCol="0">
            <a:spAutoFit/>
          </a:bodyPr>
          <a:lstStyle/>
          <a:p>
            <a:r>
              <a:rPr lang="en-US" dirty="0"/>
              <a:t>=</a:t>
            </a:r>
          </a:p>
        </p:txBody>
      </p:sp>
      <p:pic>
        <p:nvPicPr>
          <p:cNvPr id="10" name="Picture 9"/>
          <p:cNvPicPr>
            <a:picLocks noChangeAspect="1"/>
          </p:cNvPicPr>
          <p:nvPr/>
        </p:nvPicPr>
        <p:blipFill>
          <a:blip r:embed="rId6"/>
          <a:stretch>
            <a:fillRect/>
          </a:stretch>
        </p:blipFill>
        <p:spPr>
          <a:xfrm>
            <a:off x="1066799" y="6383547"/>
            <a:ext cx="5792630" cy="252283"/>
          </a:xfrm>
          <a:prstGeom prst="rect">
            <a:avLst/>
          </a:prstGeom>
        </p:spPr>
      </p:pic>
      <p:sp>
        <p:nvSpPr>
          <p:cNvPr id="11" name="TextBox 10"/>
          <p:cNvSpPr txBox="1"/>
          <p:nvPr/>
        </p:nvSpPr>
        <p:spPr>
          <a:xfrm>
            <a:off x="7083044" y="6323489"/>
            <a:ext cx="1451356" cy="369332"/>
          </a:xfrm>
          <a:prstGeom prst="rect">
            <a:avLst/>
          </a:prstGeom>
          <a:noFill/>
        </p:spPr>
        <p:txBody>
          <a:bodyPr wrap="square" rtlCol="0">
            <a:spAutoFit/>
          </a:bodyPr>
          <a:lstStyle/>
          <a:p>
            <a:r>
              <a:rPr lang="en-US" dirty="0"/>
              <a:t>=&gt;  </a:t>
            </a:r>
            <a:r>
              <a:rPr lang="en-US" b="1" i="1" dirty="0">
                <a:solidFill>
                  <a:srgbClr val="0000FF"/>
                </a:solidFill>
              </a:rPr>
              <a:t>x</a:t>
            </a:r>
            <a:r>
              <a:rPr lang="en-US" dirty="0"/>
              <a:t> = 2.6.</a:t>
            </a:r>
          </a:p>
        </p:txBody>
      </p:sp>
    </p:spTree>
    <p:extLst>
      <p:ext uri="{BB962C8B-B14F-4D97-AF65-F5344CB8AC3E}">
        <p14:creationId xmlns:p14="http://schemas.microsoft.com/office/powerpoint/2010/main" val="27361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1" y="152400"/>
            <a:ext cx="8798858" cy="744071"/>
          </a:xfrm>
        </p:spPr>
        <p:txBody>
          <a:bodyPr/>
          <a:lstStyle/>
          <a:p>
            <a:r>
              <a:rPr lang="en-US" dirty="0"/>
              <a:t>… Dimensionality Reduction</a:t>
            </a:r>
            <a:endParaRPr lang="en-US" sz="4800" dirty="0"/>
          </a:p>
        </p:txBody>
      </p:sp>
      <p:sp>
        <p:nvSpPr>
          <p:cNvPr id="90115" name="Rectangle 3"/>
          <p:cNvSpPr>
            <a:spLocks noGrp="1" noChangeArrowheads="1"/>
          </p:cNvSpPr>
          <p:nvPr>
            <p:ph idx="1"/>
          </p:nvPr>
        </p:nvSpPr>
        <p:spPr>
          <a:xfrm>
            <a:off x="170793" y="896472"/>
            <a:ext cx="8798859" cy="5825004"/>
          </a:xfrm>
        </p:spPr>
        <p:txBody>
          <a:bodyPr>
            <a:normAutofit/>
          </a:bodyPr>
          <a:lstStyle/>
          <a:p>
            <a:pPr algn="just"/>
            <a:r>
              <a:rPr lang="en-US" dirty="0"/>
              <a:t>With </a:t>
            </a:r>
            <a:r>
              <a:rPr lang="en-US" b="1" dirty="0"/>
              <a:t>u</a:t>
            </a:r>
            <a:r>
              <a:rPr lang="en-US" baseline="-25000" dirty="0"/>
              <a:t>11 </a:t>
            </a:r>
            <a:r>
              <a:rPr lang="en-US" dirty="0"/>
              <a:t>= 2.6, the </a:t>
            </a:r>
            <a:r>
              <a:rPr lang="en-US" b="1" dirty="0">
                <a:solidFill>
                  <a:srgbClr val="0000FF"/>
                </a:solidFill>
              </a:rPr>
              <a:t>SE</a:t>
            </a:r>
            <a:r>
              <a:rPr lang="en-US" dirty="0"/>
              <a:t> (</a:t>
            </a:r>
            <a:r>
              <a:rPr lang="en-US" b="1" dirty="0">
                <a:solidFill>
                  <a:srgbClr val="00B050"/>
                </a:solidFill>
              </a:rPr>
              <a:t>M</a:t>
            </a:r>
            <a:r>
              <a:rPr lang="en-US" dirty="0"/>
              <a:t>,</a:t>
            </a:r>
            <a:r>
              <a:rPr lang="en-US" b="1" dirty="0">
                <a:solidFill>
                  <a:srgbClr val="C00000"/>
                </a:solidFill>
              </a:rPr>
              <a:t>P</a:t>
            </a:r>
            <a:r>
              <a:rPr lang="en-US" dirty="0"/>
              <a:t>) is reduced from </a:t>
            </a:r>
            <a:r>
              <a:rPr lang="en-US" b="1" dirty="0">
                <a:solidFill>
                  <a:srgbClr val="0000FF"/>
                </a:solidFill>
              </a:rPr>
              <a:t>75</a:t>
            </a:r>
            <a:r>
              <a:rPr lang="en-US" dirty="0"/>
              <a:t> to </a:t>
            </a:r>
            <a:r>
              <a:rPr lang="en-US" b="1" dirty="0">
                <a:solidFill>
                  <a:srgbClr val="0000FF"/>
                </a:solidFill>
              </a:rPr>
              <a:t>62.2</a:t>
            </a:r>
            <a:r>
              <a:rPr lang="en-US" dirty="0"/>
              <a:t>.</a:t>
            </a:r>
          </a:p>
          <a:p>
            <a:pPr algn="just"/>
            <a:r>
              <a:rPr lang="en-US" dirty="0"/>
              <a:t>Now, assume </a:t>
            </a:r>
            <a:r>
              <a:rPr lang="en-US" b="1" dirty="0"/>
              <a:t>v</a:t>
            </a:r>
            <a:r>
              <a:rPr lang="en-US" baseline="-25000" dirty="0"/>
              <a:t>11 </a:t>
            </a:r>
            <a:r>
              <a:rPr lang="en-US" dirty="0"/>
              <a:t>= y, and similarly:</a:t>
            </a:r>
          </a:p>
          <a:p>
            <a:pPr algn="just"/>
            <a:endParaRPr lang="en-US" dirty="0"/>
          </a:p>
          <a:p>
            <a:pPr algn="just"/>
            <a:endParaRPr lang="en-US" dirty="0"/>
          </a:p>
          <a:p>
            <a:pPr algn="just"/>
            <a:endParaRPr lang="en-US" dirty="0"/>
          </a:p>
          <a:p>
            <a:pPr algn="just"/>
            <a:r>
              <a:rPr lang="en-US" dirty="0"/>
              <a:t>Derivative of (                                                                )= 0</a:t>
            </a:r>
          </a:p>
          <a:p>
            <a:pPr algn="just"/>
            <a:r>
              <a:rPr lang="en-US" dirty="0"/>
              <a:t>By solving, we get, </a:t>
            </a:r>
            <a:r>
              <a:rPr lang="en-US" i="1" dirty="0"/>
              <a:t>y</a:t>
            </a:r>
            <a:r>
              <a:rPr lang="en-US" dirty="0"/>
              <a:t> = 1.617.</a:t>
            </a:r>
          </a:p>
          <a:p>
            <a:pPr algn="just"/>
            <a:endParaRPr lang="en-US" dirty="0"/>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72</a:t>
            </a:fld>
            <a:endParaRPr lang="en-US"/>
          </a:p>
        </p:txBody>
      </p:sp>
      <p:pic>
        <p:nvPicPr>
          <p:cNvPr id="2" name="Picture 1"/>
          <p:cNvPicPr>
            <a:picLocks noChangeAspect="1"/>
          </p:cNvPicPr>
          <p:nvPr/>
        </p:nvPicPr>
        <p:blipFill rotWithShape="1">
          <a:blip r:embed="rId3"/>
          <a:srcRect r="985"/>
          <a:stretch/>
        </p:blipFill>
        <p:spPr>
          <a:xfrm>
            <a:off x="798723" y="2057399"/>
            <a:ext cx="7659477" cy="1600201"/>
          </a:xfrm>
          <a:prstGeom prst="rect">
            <a:avLst/>
          </a:prstGeom>
        </p:spPr>
      </p:pic>
      <p:pic>
        <p:nvPicPr>
          <p:cNvPr id="8" name="Picture 7"/>
          <p:cNvPicPr>
            <a:picLocks noChangeAspect="1"/>
          </p:cNvPicPr>
          <p:nvPr/>
        </p:nvPicPr>
        <p:blipFill>
          <a:blip r:embed="rId4"/>
          <a:stretch>
            <a:fillRect/>
          </a:stretch>
        </p:blipFill>
        <p:spPr>
          <a:xfrm>
            <a:off x="2514600" y="3970718"/>
            <a:ext cx="4873244" cy="216247"/>
          </a:xfrm>
          <a:prstGeom prst="rect">
            <a:avLst/>
          </a:prstGeom>
        </p:spPr>
      </p:pic>
    </p:spTree>
    <p:extLst>
      <p:ext uri="{BB962C8B-B14F-4D97-AF65-F5344CB8AC3E}">
        <p14:creationId xmlns:p14="http://schemas.microsoft.com/office/powerpoint/2010/main" val="224808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1" y="152400"/>
            <a:ext cx="8798858" cy="744071"/>
          </a:xfrm>
        </p:spPr>
        <p:txBody>
          <a:bodyPr/>
          <a:lstStyle/>
          <a:p>
            <a:r>
              <a:rPr lang="en-US" dirty="0"/>
              <a:t>… Dimensionality Reduction</a:t>
            </a:r>
            <a:endParaRPr lang="en-US" sz="4800" dirty="0"/>
          </a:p>
        </p:txBody>
      </p:sp>
      <p:sp>
        <p:nvSpPr>
          <p:cNvPr id="90115" name="Rectangle 3"/>
          <p:cNvSpPr>
            <a:spLocks noGrp="1" noChangeArrowheads="1"/>
          </p:cNvSpPr>
          <p:nvPr>
            <p:ph idx="1"/>
          </p:nvPr>
        </p:nvSpPr>
        <p:spPr>
          <a:xfrm>
            <a:off x="170793" y="896472"/>
            <a:ext cx="8798859" cy="5825004"/>
          </a:xfrm>
        </p:spPr>
        <p:txBody>
          <a:bodyPr>
            <a:normAutofit lnSpcReduction="10000"/>
          </a:bodyPr>
          <a:lstStyle/>
          <a:p>
            <a:pPr algn="just"/>
            <a:r>
              <a:rPr lang="en-US" dirty="0"/>
              <a:t>Now, assume </a:t>
            </a:r>
            <a:r>
              <a:rPr lang="en-US" b="1" dirty="0"/>
              <a:t>u</a:t>
            </a:r>
            <a:r>
              <a:rPr lang="en-US" baseline="-25000" dirty="0"/>
              <a:t>31 </a:t>
            </a:r>
            <a:r>
              <a:rPr lang="en-US" dirty="0"/>
              <a:t>= </a:t>
            </a:r>
            <a:r>
              <a:rPr lang="en-US" b="1" dirty="0">
                <a:solidFill>
                  <a:srgbClr val="0000FF"/>
                </a:solidFill>
              </a:rPr>
              <a:t>z</a:t>
            </a:r>
            <a:r>
              <a:rPr lang="en-US" dirty="0"/>
              <a:t>, we get:</a:t>
            </a:r>
          </a:p>
          <a:p>
            <a:pPr algn="just"/>
            <a:endParaRPr lang="en-US" dirty="0"/>
          </a:p>
          <a:p>
            <a:pPr algn="just"/>
            <a:endParaRPr lang="en-US" dirty="0"/>
          </a:p>
          <a:p>
            <a:pPr algn="just"/>
            <a:endParaRPr lang="en-US" dirty="0"/>
          </a:p>
          <a:p>
            <a:pPr algn="just"/>
            <a:r>
              <a:rPr lang="en-US" dirty="0"/>
              <a:t>We can express the sum of the squares of the errors as:</a:t>
            </a:r>
          </a:p>
          <a:p>
            <a:pPr lvl="1" algn="just"/>
            <a:r>
              <a:rPr lang="pl-PL" sz="1600" dirty="0"/>
              <a:t>(2−(1.617z + 1))</a:t>
            </a:r>
            <a:r>
              <a:rPr lang="pl-PL" sz="1600" baseline="30000" dirty="0"/>
              <a:t>2</a:t>
            </a:r>
            <a:r>
              <a:rPr lang="en-US" sz="1600" baseline="30000" dirty="0"/>
              <a:t> </a:t>
            </a:r>
            <a:r>
              <a:rPr lang="pl-PL" sz="1600" dirty="0"/>
              <a:t>+</a:t>
            </a:r>
            <a:r>
              <a:rPr lang="en-US" sz="1600" dirty="0"/>
              <a:t> </a:t>
            </a:r>
            <a:r>
              <a:rPr lang="pl-PL" sz="1600" dirty="0"/>
              <a:t>[</a:t>
            </a:r>
            <a:r>
              <a:rPr lang="pl-PL" sz="1600" b="1" dirty="0">
                <a:solidFill>
                  <a:srgbClr val="0000FF"/>
                </a:solidFill>
              </a:rPr>
              <a:t>ignored</a:t>
            </a:r>
            <a:r>
              <a:rPr lang="pl-PL" sz="1600" dirty="0"/>
              <a:t>]</a:t>
            </a:r>
            <a:r>
              <a:rPr lang="en-US" sz="1600" dirty="0"/>
              <a:t> </a:t>
            </a:r>
            <a:r>
              <a:rPr lang="pl-PL" sz="1600" dirty="0"/>
              <a:t>+</a:t>
            </a:r>
            <a:r>
              <a:rPr lang="en-US" sz="1600" dirty="0"/>
              <a:t> </a:t>
            </a:r>
            <a:r>
              <a:rPr lang="pl-PL" sz="1600" dirty="0"/>
              <a:t>(3 − (z + 1))</a:t>
            </a:r>
            <a:r>
              <a:rPr lang="pl-PL" sz="1600" baseline="30000" dirty="0"/>
              <a:t> 2 </a:t>
            </a:r>
            <a:r>
              <a:rPr lang="pl-PL" sz="1600" dirty="0"/>
              <a:t>+</a:t>
            </a:r>
            <a:r>
              <a:rPr lang="en-US" sz="1600" dirty="0"/>
              <a:t> </a:t>
            </a:r>
            <a:r>
              <a:rPr lang="pl-PL" sz="1600" dirty="0"/>
              <a:t>(1 − (z + 1))</a:t>
            </a:r>
            <a:r>
              <a:rPr lang="pl-PL" sz="1600" baseline="30000" dirty="0"/>
              <a:t> 2 </a:t>
            </a:r>
            <a:r>
              <a:rPr lang="en-US" sz="1600" baseline="30000" dirty="0"/>
              <a:t> </a:t>
            </a:r>
            <a:r>
              <a:rPr lang="pl-PL" sz="1600" dirty="0"/>
              <a:t>+ </a:t>
            </a:r>
            <a:r>
              <a:rPr lang="en-US" sz="1600" dirty="0"/>
              <a:t> </a:t>
            </a:r>
            <a:r>
              <a:rPr lang="pl-PL" sz="1600" dirty="0"/>
              <a:t>(4 − (z + 1))</a:t>
            </a:r>
            <a:r>
              <a:rPr lang="pl-PL" sz="1600" baseline="30000" dirty="0"/>
              <a:t> 2</a:t>
            </a:r>
            <a:endParaRPr lang="en-US" sz="1600" dirty="0"/>
          </a:p>
          <a:p>
            <a:pPr algn="just"/>
            <a:r>
              <a:rPr lang="en-US" dirty="0"/>
              <a:t>Similarly, solving the derivative, we get, </a:t>
            </a:r>
            <a:r>
              <a:rPr lang="en-US" b="1" i="1" dirty="0">
                <a:solidFill>
                  <a:srgbClr val="0000FF"/>
                </a:solidFill>
              </a:rPr>
              <a:t>z</a:t>
            </a:r>
            <a:r>
              <a:rPr lang="en-US" dirty="0"/>
              <a:t> = 1.178,  ….</a:t>
            </a:r>
          </a:p>
          <a:p>
            <a:pPr algn="just"/>
            <a:r>
              <a:rPr lang="en-US" b="1" dirty="0"/>
              <a:t>Continue optimization</a:t>
            </a:r>
            <a:r>
              <a:rPr lang="en-US" dirty="0"/>
              <a:t>:</a:t>
            </a:r>
          </a:p>
          <a:p>
            <a:pPr lvl="1" algn="just"/>
            <a:r>
              <a:rPr lang="en-US" dirty="0"/>
              <a:t>In order to reach a (local) minimum from a given starting value of U and V , we need to pick an order in which we visit the elements of U and V. </a:t>
            </a:r>
          </a:p>
          <a:p>
            <a:pPr lvl="1" algn="just"/>
            <a:r>
              <a:rPr lang="en-US" dirty="0"/>
              <a:t>Say, we pick an order, e.g., row-by-row, for the elements of U and V, and visit them in round-robin fashion.</a:t>
            </a:r>
          </a:p>
          <a:p>
            <a:pPr algn="just"/>
            <a:endParaRPr lang="en-US" dirty="0"/>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73</a:t>
            </a:fld>
            <a:endParaRPr lang="en-US"/>
          </a:p>
        </p:txBody>
      </p:sp>
      <p:pic>
        <p:nvPicPr>
          <p:cNvPr id="3" name="Picture 2"/>
          <p:cNvPicPr>
            <a:picLocks noChangeAspect="1"/>
          </p:cNvPicPr>
          <p:nvPr/>
        </p:nvPicPr>
        <p:blipFill>
          <a:blip r:embed="rId3"/>
          <a:stretch>
            <a:fillRect/>
          </a:stretch>
        </p:blipFill>
        <p:spPr>
          <a:xfrm>
            <a:off x="653266" y="1371600"/>
            <a:ext cx="8297993" cy="1371600"/>
          </a:xfrm>
          <a:prstGeom prst="rect">
            <a:avLst/>
          </a:prstGeom>
        </p:spPr>
      </p:pic>
    </p:spTree>
    <p:extLst>
      <p:ext uri="{BB962C8B-B14F-4D97-AF65-F5344CB8AC3E}">
        <p14:creationId xmlns:p14="http://schemas.microsoft.com/office/powerpoint/2010/main" val="408000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1" y="152400"/>
            <a:ext cx="8798858" cy="744071"/>
          </a:xfrm>
        </p:spPr>
        <p:txBody>
          <a:bodyPr/>
          <a:lstStyle/>
          <a:p>
            <a:r>
              <a:rPr lang="en-US" dirty="0"/>
              <a:t>… Dimensionality Reduction</a:t>
            </a:r>
            <a:endParaRPr lang="en-US" sz="4800" dirty="0"/>
          </a:p>
        </p:txBody>
      </p:sp>
      <p:sp>
        <p:nvSpPr>
          <p:cNvPr id="90115" name="Rectangle 3"/>
          <p:cNvSpPr>
            <a:spLocks noGrp="1" noChangeArrowheads="1"/>
          </p:cNvSpPr>
          <p:nvPr>
            <p:ph idx="1"/>
          </p:nvPr>
        </p:nvSpPr>
        <p:spPr>
          <a:xfrm>
            <a:off x="170793" y="896472"/>
            <a:ext cx="8798859" cy="5825004"/>
          </a:xfrm>
        </p:spPr>
        <p:txBody>
          <a:bodyPr>
            <a:normAutofit/>
          </a:bodyPr>
          <a:lstStyle/>
          <a:p>
            <a:pPr algn="just"/>
            <a:r>
              <a:rPr lang="en-US" dirty="0"/>
              <a:t>Converging to minimum:</a:t>
            </a:r>
          </a:p>
          <a:p>
            <a:pPr lvl="1" algn="just"/>
            <a:r>
              <a:rPr lang="en-US" dirty="0"/>
              <a:t>Ideally, at some point the RMSE becomes 0 – actually, close to 0*.</a:t>
            </a:r>
          </a:p>
          <a:p>
            <a:pPr algn="just"/>
            <a:r>
              <a:rPr lang="en-US" dirty="0"/>
              <a:t>While optimizing, we will need to take care to avoid overfitting by:</a:t>
            </a:r>
          </a:p>
          <a:p>
            <a:pPr lvl="1" algn="just"/>
            <a:r>
              <a:rPr lang="en-US" dirty="0"/>
              <a:t>Early stopping, and/or, </a:t>
            </a:r>
          </a:p>
          <a:p>
            <a:pPr lvl="1" algn="just"/>
            <a:r>
              <a:rPr lang="en-US" dirty="0"/>
              <a:t>Guided by test cases,</a:t>
            </a:r>
          </a:p>
          <a:p>
            <a:pPr lvl="1" algn="just"/>
            <a:r>
              <a:rPr lang="en-US" dirty="0"/>
              <a:t>Take several different UV decompositions, and when predicting a new entry in the matrix M, take the average of the results of using each decomposition.</a:t>
            </a:r>
          </a:p>
          <a:p>
            <a:pPr algn="just"/>
            <a:r>
              <a:rPr lang="en-US" dirty="0"/>
              <a:t>Now, from the final </a:t>
            </a:r>
            <a:r>
              <a:rPr lang="en-US" b="1" dirty="0"/>
              <a:t>U</a:t>
            </a:r>
            <a:r>
              <a:rPr lang="en-US" dirty="0"/>
              <a:t> and </a:t>
            </a:r>
            <a:r>
              <a:rPr lang="en-US" b="1" dirty="0"/>
              <a:t>V,</a:t>
            </a:r>
            <a:r>
              <a:rPr lang="en-US" dirty="0"/>
              <a:t> we can compute the blank value </a:t>
            </a:r>
          </a:p>
          <a:p>
            <a:pPr lvl="1" algn="just"/>
            <a:r>
              <a:rPr lang="en-US" b="1" i="1" dirty="0" err="1"/>
              <a:t>m</a:t>
            </a:r>
            <a:r>
              <a:rPr lang="en-US" b="1" baseline="-25000" dirty="0" err="1"/>
              <a:t>i,j</a:t>
            </a:r>
            <a:r>
              <a:rPr lang="en-US" dirty="0"/>
              <a:t> in </a:t>
            </a:r>
            <a:r>
              <a:rPr lang="en-US" b="1" dirty="0">
                <a:solidFill>
                  <a:srgbClr val="0000FF"/>
                </a:solidFill>
              </a:rPr>
              <a:t>M</a:t>
            </a:r>
            <a:r>
              <a:rPr lang="en-US" dirty="0"/>
              <a:t> = (</a:t>
            </a:r>
            <a:r>
              <a:rPr lang="en-US" b="1" i="1" dirty="0"/>
              <a:t>I </a:t>
            </a:r>
            <a:r>
              <a:rPr lang="en-US" baseline="30000" dirty="0" err="1"/>
              <a:t>th</a:t>
            </a:r>
            <a:r>
              <a:rPr lang="en-US" dirty="0"/>
              <a:t> row of </a:t>
            </a:r>
            <a:r>
              <a:rPr lang="en-US" b="1" dirty="0"/>
              <a:t>U</a:t>
            </a:r>
            <a:r>
              <a:rPr lang="en-US" dirty="0"/>
              <a:t>) </a:t>
            </a:r>
            <a:r>
              <a:rPr lang="en-US" dirty="0">
                <a:sym typeface="Symbol" panose="05050102010706020507" pitchFamily="18" charset="2"/>
              </a:rPr>
              <a:t></a:t>
            </a:r>
            <a:r>
              <a:rPr lang="en-US" dirty="0"/>
              <a:t> (</a:t>
            </a:r>
            <a:r>
              <a:rPr lang="en-US" b="1" i="1" dirty="0"/>
              <a:t>j </a:t>
            </a:r>
            <a:r>
              <a:rPr lang="en-US" baseline="30000" dirty="0" err="1"/>
              <a:t>th</a:t>
            </a:r>
            <a:r>
              <a:rPr lang="en-US" dirty="0"/>
              <a:t> column of </a:t>
            </a:r>
            <a:r>
              <a:rPr lang="en-US" b="1" dirty="0"/>
              <a:t>V</a:t>
            </a:r>
            <a:r>
              <a:rPr lang="en-US" dirty="0"/>
              <a:t>)</a:t>
            </a:r>
          </a:p>
          <a:p>
            <a:pPr lvl="1"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74</a:t>
            </a:fld>
            <a:endParaRPr lang="en-US"/>
          </a:p>
        </p:txBody>
      </p:sp>
    </p:spTree>
    <p:extLst>
      <p:ext uri="{BB962C8B-B14F-4D97-AF65-F5344CB8AC3E}">
        <p14:creationId xmlns:p14="http://schemas.microsoft.com/office/powerpoint/2010/main" val="365754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3">
            <a:duotone>
              <a:schemeClr val="accent1">
                <a:shade val="70000"/>
                <a:satMod val="120000"/>
              </a:schemeClr>
              <a:schemeClr val="accent1">
                <a:tint val="30000"/>
                <a:satMod val="120000"/>
              </a:schemeClr>
            </a:duotone>
          </a:blip>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73152" y="4648200"/>
            <a:ext cx="8991600" cy="2057400"/>
          </a:xfrm>
        </p:spPr>
        <p:txBody>
          <a:bodyPr>
            <a:noAutofit/>
          </a:bodyPr>
          <a:lstStyle/>
          <a:p>
            <a:pPr>
              <a:lnSpc>
                <a:spcPts val="5000"/>
              </a:lnSpc>
            </a:pPr>
            <a:r>
              <a:rPr lang="en-US" sz="4400" dirty="0"/>
              <a:t>The Netflix challenge </a:t>
            </a:r>
            <a:br>
              <a:rPr lang="en-US" sz="4400" dirty="0"/>
            </a:br>
            <a:r>
              <a:rPr lang="en-US" sz="4400" dirty="0"/>
              <a:t>and </a:t>
            </a:r>
            <a:br>
              <a:rPr lang="en-US" sz="4400" dirty="0"/>
            </a:br>
            <a:r>
              <a:rPr lang="en-US" sz="4400" dirty="0"/>
              <a:t>the winning strategy</a:t>
            </a:r>
            <a:endParaRPr lang="en-US" sz="2800" dirty="0">
              <a:solidFill>
                <a:srgbClr val="0000FF"/>
              </a:solidFill>
            </a:endParaRPr>
          </a:p>
        </p:txBody>
      </p:sp>
      <p:cxnSp>
        <p:nvCxnSpPr>
          <p:cNvPr id="3" name="Straight Connector 2"/>
          <p:cNvCxnSpPr/>
          <p:nvPr/>
        </p:nvCxnSpPr>
        <p:spPr>
          <a:xfrm>
            <a:off x="304800" y="4648200"/>
            <a:ext cx="8528304" cy="0"/>
          </a:xfrm>
          <a:prstGeom prst="line">
            <a:avLst/>
          </a:prstGeom>
          <a:ln cmpd="sng">
            <a:solidFill>
              <a:srgbClr val="080A4C"/>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657600" y="3886200"/>
            <a:ext cx="2057400" cy="584775"/>
          </a:xfrm>
          <a:prstGeom prst="rect">
            <a:avLst/>
          </a:prstGeom>
          <a:noFill/>
        </p:spPr>
        <p:txBody>
          <a:bodyPr wrap="square" rtlCol="0">
            <a:spAutoFit/>
          </a:bodyPr>
          <a:lstStyle/>
          <a:p>
            <a:pPr algn="ctr"/>
            <a:r>
              <a:rPr lang="en-US" sz="3200" b="1" dirty="0">
                <a:solidFill>
                  <a:srgbClr val="0000FF"/>
                </a:solidFill>
                <a:effectLst>
                  <a:outerShdw blurRad="38100" dist="38100" dir="2700000" algn="tl">
                    <a:srgbClr val="000000">
                      <a:alpha val="43137"/>
                    </a:srgbClr>
                  </a:outerShdw>
                </a:effectLst>
              </a:rPr>
              <a:t>Next</a:t>
            </a:r>
          </a:p>
        </p:txBody>
      </p:sp>
    </p:spTree>
    <p:extLst>
      <p:ext uri="{BB962C8B-B14F-4D97-AF65-F5344CB8AC3E}">
        <p14:creationId xmlns:p14="http://schemas.microsoft.com/office/powerpoint/2010/main" val="34447087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The Netflix Challenge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052512"/>
                <a:ext cx="8534400" cy="5486400"/>
              </a:xfrm>
            </p:spPr>
            <p:txBody>
              <a:bodyPr>
                <a:normAutofit/>
              </a:bodyPr>
              <a:lstStyle/>
              <a:p>
                <a:r>
                  <a:rPr lang="en-US" b="1" dirty="0">
                    <a:solidFill>
                      <a:srgbClr val="00B050"/>
                    </a:solidFill>
                  </a:rPr>
                  <a:t>Training data</a:t>
                </a:r>
              </a:p>
              <a:p>
                <a:pPr lvl="1"/>
                <a:r>
                  <a:rPr lang="en-US" dirty="0"/>
                  <a:t>100 million ratings, 480,189 users, 17,770 movies</a:t>
                </a:r>
              </a:p>
              <a:p>
                <a:pPr lvl="1"/>
                <a:r>
                  <a:rPr lang="en-US" dirty="0"/>
                  <a:t>6 years of data: 2000-2005</a:t>
                </a:r>
              </a:p>
              <a:p>
                <a:r>
                  <a:rPr lang="en-US" b="1" dirty="0">
                    <a:solidFill>
                      <a:srgbClr val="0000FF"/>
                    </a:solidFill>
                  </a:rPr>
                  <a:t>Test data</a:t>
                </a:r>
              </a:p>
              <a:p>
                <a:pPr lvl="1"/>
                <a:r>
                  <a:rPr lang="en-US" dirty="0"/>
                  <a:t>Last few ratings of each user (2.8 million) </a:t>
                </a:r>
                <a:r>
                  <a:rPr lang="en-US" sz="1600" dirty="0"/>
                  <a:t>[only Jury knows the rating</a:t>
                </a:r>
                <a:r>
                  <a:rPr lang="en-US" dirty="0"/>
                  <a:t>]</a:t>
                </a:r>
              </a:p>
              <a:p>
                <a:pPr lvl="1"/>
                <a:r>
                  <a:rPr lang="en-US" b="1" dirty="0"/>
                  <a:t>Evaluation criterion:</a:t>
                </a:r>
                <a:r>
                  <a:rPr lang="en-US" dirty="0"/>
                  <a:t> Root Mean Square Error (RMSE)</a:t>
                </a:r>
                <a:r>
                  <a:rPr lang="en-US" dirty="0">
                    <a:solidFill>
                      <a:srgbClr val="0000FF"/>
                    </a:solidFill>
                  </a:rPr>
                  <a:t> </a:t>
                </a:r>
                <a14:m>
                  <m:oMath xmlns:m="http://schemas.openxmlformats.org/officeDocument/2006/math">
                    <m:r>
                      <a:rPr lang="en-US" i="1">
                        <a:solidFill>
                          <a:srgbClr val="0000FF"/>
                        </a:solidFill>
                        <a:latin typeface="Cambria Math"/>
                      </a:rPr>
                      <m:t>=</m:t>
                    </m:r>
                    <m:f>
                      <m:fPr>
                        <m:ctrlPr>
                          <a:rPr lang="en-US" i="1">
                            <a:solidFill>
                              <a:srgbClr val="0000FF"/>
                            </a:solidFill>
                            <a:latin typeface="Cambria Math" panose="02040503050406030204" pitchFamily="18" charset="0"/>
                          </a:rPr>
                        </m:ctrlPr>
                      </m:fPr>
                      <m:num>
                        <m:r>
                          <a:rPr lang="en-US" i="1">
                            <a:solidFill>
                              <a:srgbClr val="0000FF"/>
                            </a:solidFill>
                            <a:latin typeface="Cambria Math"/>
                          </a:rPr>
                          <m:t>1</m:t>
                        </m:r>
                      </m:num>
                      <m:den>
                        <m:d>
                          <m:dPr>
                            <m:begChr m:val="|"/>
                            <m:endChr m:val="|"/>
                            <m:ctrlPr>
                              <a:rPr lang="en-US" i="1">
                                <a:solidFill>
                                  <a:srgbClr val="0000FF"/>
                                </a:solidFill>
                                <a:latin typeface="Cambria Math" panose="02040503050406030204" pitchFamily="18" charset="0"/>
                              </a:rPr>
                            </m:ctrlPr>
                          </m:dPr>
                          <m:e>
                            <m:r>
                              <a:rPr lang="en-US" i="1">
                                <a:solidFill>
                                  <a:srgbClr val="0000FF"/>
                                </a:solidFill>
                                <a:latin typeface="Cambria Math"/>
                              </a:rPr>
                              <m:t>𝑅</m:t>
                            </m:r>
                          </m:e>
                        </m:d>
                      </m:den>
                    </m:f>
                    <m:rad>
                      <m:radPr>
                        <m:degHide m:val="on"/>
                        <m:ctrlPr>
                          <a:rPr lang="en-US" i="1">
                            <a:solidFill>
                              <a:srgbClr val="0000FF"/>
                            </a:solidFill>
                            <a:latin typeface="Cambria Math" panose="02040503050406030204" pitchFamily="18" charset="0"/>
                          </a:rPr>
                        </m:ctrlPr>
                      </m:radPr>
                      <m:deg/>
                      <m:e>
                        <m:nary>
                          <m:naryPr>
                            <m:chr m:val="∑"/>
                            <m:supHide m:val="on"/>
                            <m:ctrlPr>
                              <a:rPr lang="en-US" i="1">
                                <a:solidFill>
                                  <a:srgbClr val="0000FF"/>
                                </a:solidFill>
                                <a:latin typeface="Cambria Math" panose="02040503050406030204" pitchFamily="18" charset="0"/>
                              </a:rPr>
                            </m:ctrlPr>
                          </m:naryPr>
                          <m:sub>
                            <m:r>
                              <m:rPr>
                                <m:brk m:alnAt="7"/>
                              </m:rPr>
                              <a:rPr lang="en-US" i="1">
                                <a:solidFill>
                                  <a:srgbClr val="0000FF"/>
                                </a:solidFill>
                                <a:latin typeface="Cambria Math"/>
                              </a:rPr>
                              <m:t>(</m:t>
                            </m:r>
                            <m:r>
                              <a:rPr lang="en-US" i="1">
                                <a:solidFill>
                                  <a:srgbClr val="0000FF"/>
                                </a:solidFill>
                                <a:latin typeface="Cambria Math"/>
                              </a:rPr>
                              <m:t>𝑖</m:t>
                            </m:r>
                            <m:r>
                              <a:rPr lang="en-US" i="1">
                                <a:solidFill>
                                  <a:srgbClr val="0000FF"/>
                                </a:solidFill>
                                <a:latin typeface="Cambria Math"/>
                              </a:rPr>
                              <m:t>,</m:t>
                            </m:r>
                            <m:r>
                              <a:rPr lang="en-US" i="1">
                                <a:solidFill>
                                  <a:srgbClr val="0000FF"/>
                                </a:solidFill>
                                <a:latin typeface="Cambria Math"/>
                              </a:rPr>
                              <m:t>𝑥</m:t>
                            </m:r>
                            <m:r>
                              <a:rPr lang="en-US" i="1">
                                <a:solidFill>
                                  <a:srgbClr val="0000FF"/>
                                </a:solidFill>
                                <a:latin typeface="Cambria Math"/>
                              </a:rPr>
                              <m:t>)∈</m:t>
                            </m:r>
                            <m:r>
                              <a:rPr lang="en-US" i="1">
                                <a:solidFill>
                                  <a:srgbClr val="0000FF"/>
                                </a:solidFill>
                                <a:latin typeface="Cambria Math"/>
                              </a:rPr>
                              <m:t>𝑅</m:t>
                            </m:r>
                          </m:sub>
                          <m:sup/>
                          <m:e>
                            <m:sSup>
                              <m:sSupPr>
                                <m:ctrlPr>
                                  <a:rPr lang="en-US" i="1">
                                    <a:solidFill>
                                      <a:srgbClr val="0000FF"/>
                                    </a:solidFill>
                                    <a:latin typeface="Cambria Math" panose="02040503050406030204" pitchFamily="18" charset="0"/>
                                  </a:rPr>
                                </m:ctrlPr>
                              </m:sSupPr>
                              <m:e>
                                <m:d>
                                  <m:dPr>
                                    <m:ctrlPr>
                                      <a:rPr lang="en-US" i="1">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acc>
                                          <m:accPr>
                                            <m:chr m:val="̂"/>
                                            <m:ctrlPr>
                                              <a:rPr lang="en-US" i="1" dirty="0">
                                                <a:solidFill>
                                                  <a:srgbClr val="0000FF"/>
                                                </a:solidFill>
                                                <a:latin typeface="Cambria Math" panose="02040503050406030204" pitchFamily="18" charset="0"/>
                                              </a:rPr>
                                            </m:ctrlPr>
                                          </m:accPr>
                                          <m:e>
                                            <m:r>
                                              <a:rPr lang="en-US" i="1" dirty="0">
                                                <a:solidFill>
                                                  <a:srgbClr val="0000FF"/>
                                                </a:solidFill>
                                                <a:latin typeface="Cambria Math"/>
                                              </a:rPr>
                                              <m:t>𝑟</m:t>
                                            </m:r>
                                          </m:e>
                                        </m:acc>
                                      </m:e>
                                      <m:sub>
                                        <m:r>
                                          <a:rPr lang="en-US" i="1" dirty="0">
                                            <a:solidFill>
                                              <a:srgbClr val="0000FF"/>
                                            </a:solidFill>
                                            <a:latin typeface="Cambria Math"/>
                                          </a:rPr>
                                          <m:t>𝑥𝑖</m:t>
                                        </m:r>
                                      </m:sub>
                                    </m:sSub>
                                    <m:r>
                                      <a:rPr lang="en-US" i="1" dirty="0">
                                        <a:solidFill>
                                          <a:srgbClr val="0000FF"/>
                                        </a:solidFill>
                                        <a:latin typeface="Cambria Math"/>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d>
                              </m:e>
                              <m:sup>
                                <m:r>
                                  <a:rPr lang="en-US" i="1">
                                    <a:solidFill>
                                      <a:srgbClr val="0000FF"/>
                                    </a:solidFill>
                                    <a:latin typeface="Cambria Math"/>
                                  </a:rPr>
                                  <m:t>2</m:t>
                                </m:r>
                              </m:sup>
                            </m:sSup>
                          </m:e>
                        </m:nary>
                      </m:e>
                    </m:rad>
                  </m:oMath>
                </a14:m>
                <a:endParaRPr lang="en-US" baseline="30000" dirty="0">
                  <a:solidFill>
                    <a:srgbClr val="0000FF"/>
                  </a:solidFill>
                  <a:latin typeface="Times New Roman" pitchFamily="18" charset="0"/>
                  <a:cs typeface="Times New Roman" pitchFamily="18" charset="0"/>
                </a:endParaRPr>
              </a:p>
              <a:p>
                <a:pPr lvl="1"/>
                <a:r>
                  <a:rPr lang="en-US" b="1" dirty="0"/>
                  <a:t>Netflix’s system RMSE: 0.9514</a:t>
                </a:r>
              </a:p>
              <a:p>
                <a:r>
                  <a:rPr lang="en-US" b="1" dirty="0">
                    <a:solidFill>
                      <a:srgbClr val="008000"/>
                    </a:solidFill>
                  </a:rPr>
                  <a:t>Competition</a:t>
                </a:r>
              </a:p>
              <a:p>
                <a:pPr lvl="1"/>
                <a:r>
                  <a:rPr lang="en-US" dirty="0"/>
                  <a:t>2,700+ teams</a:t>
                </a:r>
              </a:p>
              <a:p>
                <a:pPr lvl="1"/>
                <a:r>
                  <a:rPr lang="en-US" b="1" dirty="0"/>
                  <a:t>$1 million</a:t>
                </a:r>
                <a:r>
                  <a:rPr lang="en-US" dirty="0"/>
                  <a:t> prize for 10% improvement on Netflix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052512"/>
                <a:ext cx="8534400" cy="5486400"/>
              </a:xfrm>
              <a:blipFill rotWithShape="0">
                <a:blip r:embed="rId3"/>
                <a:stretch>
                  <a:fillRect l="-286" t="-66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76</a:t>
            </a:fld>
            <a:endParaRPr lang="en-US"/>
          </a:p>
        </p:txBody>
      </p:sp>
    </p:spTree>
    <p:extLst>
      <p:ext uri="{BB962C8B-B14F-4D97-AF65-F5344CB8AC3E}">
        <p14:creationId xmlns:p14="http://schemas.microsoft.com/office/powerpoint/2010/main" val="40251394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6868" y="-34042"/>
            <a:ext cx="8147051" cy="872787"/>
          </a:xfrm>
        </p:spPr>
        <p:txBody>
          <a:bodyPr>
            <a:normAutofit fontScale="90000"/>
          </a:bodyPr>
          <a:lstStyle/>
          <a:p>
            <a:r>
              <a:rPr lang="en-US" altLang="ko-KR" dirty="0">
                <a:ea typeface="굴림" charset="-127"/>
              </a:rPr>
              <a:t>Utility Matrix </a:t>
            </a:r>
            <a:r>
              <a:rPr lang="en-US" altLang="ko-KR" i="1" dirty="0">
                <a:ea typeface="굴림" charset="-127"/>
              </a:rPr>
              <a:t>R</a:t>
            </a:r>
            <a:r>
              <a:rPr lang="en-US" altLang="ko-KR" dirty="0">
                <a:ea typeface="굴림" charset="-127"/>
              </a:rPr>
              <a:t>: Evaluation</a:t>
            </a:r>
          </a:p>
        </p:txBody>
      </p:sp>
      <p:graphicFrame>
        <p:nvGraphicFramePr>
          <p:cNvPr id="243800" name="Group 88"/>
          <p:cNvGraphicFramePr>
            <a:graphicFrameLocks noGrp="1"/>
          </p:cNvGraphicFramePr>
          <p:nvPr>
            <p:ph type="tbl" idx="4294967295"/>
          </p:nvPr>
        </p:nvGraphicFramePr>
        <p:xfrm>
          <a:off x="2667000" y="1512332"/>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3803650"/>
            <a:ext cx="162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Arial" pitchFamily="34" charset="0"/>
                <a:ea typeface="굴림" charset="-127"/>
                <a:cs typeface="Arial" pitchFamily="34" charset="0"/>
              </a:rPr>
              <a:t>Test Data Set</a:t>
            </a:r>
          </a:p>
        </p:txBody>
      </p:sp>
      <p:sp>
        <p:nvSpPr>
          <p:cNvPr id="11348" name="Line 84"/>
          <p:cNvSpPr>
            <a:spLocks noChangeShapeType="1"/>
          </p:cNvSpPr>
          <p:nvPr/>
        </p:nvSpPr>
        <p:spPr bwMode="auto">
          <a:xfrm>
            <a:off x="2413000" y="1550432"/>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385332"/>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141232"/>
            <a:ext cx="901700" cy="2921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mc:AlternateContent xmlns:mc="http://schemas.openxmlformats.org/markup-compatibility/2006" xmlns:a14="http://schemas.microsoft.com/office/drawing/2010/main">
        <mc:Choice Requires="a14">
          <p:sp>
            <p:nvSpPr>
              <p:cNvPr id="12" name="Rectangle 11"/>
              <p:cNvSpPr/>
              <p:nvPr/>
            </p:nvSpPr>
            <p:spPr>
              <a:xfrm>
                <a:off x="990600" y="5485907"/>
                <a:ext cx="7162800" cy="1219693"/>
              </a:xfrm>
              <a:prstGeom prst="rect">
                <a:avLst/>
              </a:prstGeom>
            </p:spPr>
            <p:txBody>
              <a:bodyPr wrap="square">
                <a:spAutoFit/>
              </a:bodyPr>
              <a:lstStyle/>
              <a:p>
                <a:pPr algn="ctr"/>
                <a:r>
                  <a:rPr lang="en-CA" sz="3600" b="1" dirty="0">
                    <a:solidFill>
                      <a:srgbClr val="0000FF"/>
                    </a:solidFill>
                    <a:latin typeface="Arial" pitchFamily="34" charset="0"/>
                    <a:cs typeface="Arial" pitchFamily="34" charset="0"/>
                  </a:rPr>
                  <a:t>RMSE</a:t>
                </a:r>
                <a:r>
                  <a:rPr lang="en-CA" sz="3600" dirty="0">
                    <a:solidFill>
                      <a:srgbClr val="0000FF"/>
                    </a:solidFill>
                  </a:rPr>
                  <a:t> </a:t>
                </a:r>
                <a:r>
                  <a:rPr lang="en-CA" sz="3600" dirty="0">
                    <a:solidFill>
                      <a:srgbClr val="0000FF"/>
                    </a:solidFill>
                    <a:latin typeface="Times New Roman" pitchFamily="18" charset="0"/>
                    <a:cs typeface="Times New Roman" pitchFamily="18" charset="0"/>
                  </a:rPr>
                  <a:t>= </a:t>
                </a:r>
                <a14:m>
                  <m:oMath xmlns:m="http://schemas.openxmlformats.org/officeDocument/2006/math">
                    <m:f>
                      <m:fPr>
                        <m:ctrlPr>
                          <a:rPr lang="en-US" sz="3600" b="0" i="1" smtClean="0">
                            <a:solidFill>
                              <a:srgbClr val="0000FF"/>
                            </a:solidFill>
                            <a:latin typeface="Cambria Math" panose="02040503050406030204" pitchFamily="18" charset="0"/>
                          </a:rPr>
                        </m:ctrlPr>
                      </m:fPr>
                      <m:num>
                        <m:r>
                          <a:rPr lang="en-US" sz="3600">
                            <a:solidFill>
                              <a:srgbClr val="0000FF"/>
                            </a:solidFill>
                            <a:latin typeface="Cambria Math"/>
                          </a:rPr>
                          <m:t>1</m:t>
                        </m:r>
                      </m:num>
                      <m:den>
                        <m:d>
                          <m:dPr>
                            <m:begChr m:val="|"/>
                            <m:endChr m:val="|"/>
                            <m:ctrlPr>
                              <a:rPr lang="en-US" sz="3600" b="0" i="1" smtClean="0">
                                <a:solidFill>
                                  <a:srgbClr val="0000FF"/>
                                </a:solidFill>
                                <a:latin typeface="Cambria Math" panose="02040503050406030204" pitchFamily="18" charset="0"/>
                              </a:rPr>
                            </m:ctrlPr>
                          </m:dPr>
                          <m:e>
                            <m:r>
                              <m:rPr>
                                <m:sty m:val="p"/>
                              </m:rPr>
                              <a:rPr lang="en-US" sz="3600" b="0" i="0" smtClean="0">
                                <a:solidFill>
                                  <a:srgbClr val="0000FF"/>
                                </a:solidFill>
                                <a:latin typeface="Cambria Math"/>
                              </a:rPr>
                              <m:t>R</m:t>
                            </m:r>
                          </m:e>
                        </m:d>
                      </m:den>
                    </m:f>
                    <m:rad>
                      <m:radPr>
                        <m:degHide m:val="on"/>
                        <m:ctrlPr>
                          <a:rPr lang="en-US" sz="3600" b="0" i="1" smtClean="0">
                            <a:solidFill>
                              <a:srgbClr val="0000FF"/>
                            </a:solidFill>
                            <a:latin typeface="Cambria Math" panose="02040503050406030204" pitchFamily="18" charset="0"/>
                          </a:rPr>
                        </m:ctrlPr>
                      </m:radPr>
                      <m:deg/>
                      <m:e>
                        <m:nary>
                          <m:naryPr>
                            <m:chr m:val="∑"/>
                            <m:supHide m:val="on"/>
                            <m:ctrlPr>
                              <a:rPr lang="en-US" sz="3600" i="1">
                                <a:solidFill>
                                  <a:srgbClr val="0000FF"/>
                                </a:solidFill>
                                <a:latin typeface="Cambria Math" panose="02040503050406030204" pitchFamily="18" charset="0"/>
                              </a:rPr>
                            </m:ctrlPr>
                          </m:naryPr>
                          <m:sub>
                            <m:r>
                              <m:rPr>
                                <m:brk m:alnAt="7"/>
                              </m:rPr>
                              <a:rPr lang="en-US" sz="3600" i="1">
                                <a:solidFill>
                                  <a:srgbClr val="0000FF"/>
                                </a:solidFill>
                                <a:latin typeface="Cambria Math"/>
                              </a:rPr>
                              <m:t>(</m:t>
                            </m:r>
                            <m:r>
                              <a:rPr lang="en-US" sz="3600" i="1">
                                <a:solidFill>
                                  <a:srgbClr val="0000FF"/>
                                </a:solidFill>
                                <a:latin typeface="Cambria Math"/>
                              </a:rPr>
                              <m:t>𝑖</m:t>
                            </m:r>
                            <m:r>
                              <a:rPr lang="en-US" sz="3600" i="1">
                                <a:solidFill>
                                  <a:srgbClr val="0000FF"/>
                                </a:solidFill>
                                <a:latin typeface="Cambria Math"/>
                              </a:rPr>
                              <m:t>,</m:t>
                            </m:r>
                            <m:r>
                              <a:rPr lang="en-US" sz="3600" i="1">
                                <a:solidFill>
                                  <a:srgbClr val="0000FF"/>
                                </a:solidFill>
                                <a:latin typeface="Cambria Math"/>
                              </a:rPr>
                              <m:t>𝑥</m:t>
                            </m:r>
                            <m:r>
                              <a:rPr lang="en-US" sz="3600" i="1">
                                <a:solidFill>
                                  <a:srgbClr val="0000FF"/>
                                </a:solidFill>
                                <a:latin typeface="Cambria Math"/>
                              </a:rPr>
                              <m:t>)∈</m:t>
                            </m:r>
                            <m:r>
                              <a:rPr lang="en-US" sz="3600" i="1">
                                <a:solidFill>
                                  <a:srgbClr val="0000FF"/>
                                </a:solidFill>
                                <a:latin typeface="Cambria Math"/>
                              </a:rPr>
                              <m:t>𝑅</m:t>
                            </m:r>
                          </m:sub>
                          <m:sup/>
                          <m:e>
                            <m:sSup>
                              <m:sSupPr>
                                <m:ctrlPr>
                                  <a:rPr lang="en-US" sz="3600" i="1">
                                    <a:solidFill>
                                      <a:srgbClr val="0000FF"/>
                                    </a:solidFill>
                                    <a:latin typeface="Cambria Math" panose="02040503050406030204" pitchFamily="18" charset="0"/>
                                  </a:rPr>
                                </m:ctrlPr>
                              </m:sSupPr>
                              <m:e>
                                <m:d>
                                  <m:dPr>
                                    <m:ctrlPr>
                                      <a:rPr lang="en-US" sz="3600" i="1">
                                        <a:solidFill>
                                          <a:srgbClr val="0000FF"/>
                                        </a:solidFill>
                                        <a:latin typeface="Cambria Math" panose="02040503050406030204" pitchFamily="18" charset="0"/>
                                      </a:rPr>
                                    </m:ctrlPr>
                                  </m:dPr>
                                  <m:e>
                                    <m:sSub>
                                      <m:sSubPr>
                                        <m:ctrlPr>
                                          <a:rPr lang="en-US" sz="3600" i="1" dirty="0">
                                            <a:solidFill>
                                              <a:srgbClr val="0000FF"/>
                                            </a:solidFill>
                                            <a:latin typeface="Cambria Math" panose="02040503050406030204" pitchFamily="18" charset="0"/>
                                          </a:rPr>
                                        </m:ctrlPr>
                                      </m:sSubPr>
                                      <m:e>
                                        <m:acc>
                                          <m:accPr>
                                            <m:chr m:val="̂"/>
                                            <m:ctrlPr>
                                              <a:rPr lang="en-US" sz="3600" i="1" dirty="0">
                                                <a:solidFill>
                                                  <a:srgbClr val="0000FF"/>
                                                </a:solidFill>
                                                <a:latin typeface="Cambria Math" panose="02040503050406030204" pitchFamily="18" charset="0"/>
                                              </a:rPr>
                                            </m:ctrlPr>
                                          </m:accPr>
                                          <m:e>
                                            <m:r>
                                              <a:rPr lang="en-US" sz="3600" i="1" dirty="0">
                                                <a:solidFill>
                                                  <a:srgbClr val="0000FF"/>
                                                </a:solidFill>
                                                <a:latin typeface="Cambria Math"/>
                                              </a:rPr>
                                              <m:t>𝑟</m:t>
                                            </m:r>
                                          </m:e>
                                        </m:acc>
                                      </m:e>
                                      <m:sub>
                                        <m:r>
                                          <a:rPr lang="en-US" sz="3600" i="1" dirty="0">
                                            <a:solidFill>
                                              <a:srgbClr val="0000FF"/>
                                            </a:solidFill>
                                            <a:latin typeface="Cambria Math"/>
                                          </a:rPr>
                                          <m:t>𝑥𝑖</m:t>
                                        </m:r>
                                      </m:sub>
                                    </m:sSub>
                                    <m:r>
                                      <a:rPr lang="en-US" sz="3600" i="1" dirty="0">
                                        <a:solidFill>
                                          <a:srgbClr val="0000FF"/>
                                        </a:solidFill>
                                        <a:latin typeface="Cambria Math"/>
                                      </a:rPr>
                                      <m:t>−</m:t>
                                    </m:r>
                                    <m:sSub>
                                      <m:sSubPr>
                                        <m:ctrlPr>
                                          <a:rPr lang="en-US" sz="3600" i="1">
                                            <a:solidFill>
                                              <a:srgbClr val="0000FF"/>
                                            </a:solidFill>
                                            <a:latin typeface="Cambria Math" panose="02040503050406030204" pitchFamily="18" charset="0"/>
                                          </a:rPr>
                                        </m:ctrlPr>
                                      </m:sSubPr>
                                      <m:e>
                                        <m:r>
                                          <a:rPr lang="en-US" sz="3600" i="1">
                                            <a:solidFill>
                                              <a:srgbClr val="0000FF"/>
                                            </a:solidFill>
                                            <a:latin typeface="Cambria Math"/>
                                          </a:rPr>
                                          <m:t>𝑟</m:t>
                                        </m:r>
                                      </m:e>
                                      <m:sub>
                                        <m:r>
                                          <a:rPr lang="en-US" sz="3600" i="1">
                                            <a:solidFill>
                                              <a:srgbClr val="0000FF"/>
                                            </a:solidFill>
                                            <a:latin typeface="Cambria Math"/>
                                          </a:rPr>
                                          <m:t>𝑥𝑖</m:t>
                                        </m:r>
                                      </m:sub>
                                    </m:sSub>
                                  </m:e>
                                </m:d>
                              </m:e>
                              <m:sup>
                                <m:r>
                                  <a:rPr lang="en-US" sz="3600" i="1">
                                    <a:solidFill>
                                      <a:srgbClr val="0000FF"/>
                                    </a:solidFill>
                                    <a:latin typeface="Cambria Math"/>
                                  </a:rPr>
                                  <m:t>2</m:t>
                                </m:r>
                              </m:sup>
                            </m:sSup>
                          </m:e>
                        </m:nary>
                      </m:e>
                    </m:rad>
                  </m:oMath>
                </a14:m>
                <a:endParaRPr lang="en-US" sz="3600" baseline="30000" dirty="0">
                  <a:solidFill>
                    <a:srgbClr val="0000FF"/>
                  </a:solidFill>
                  <a:latin typeface="Times New Roman" pitchFamily="18" charset="0"/>
                  <a:cs typeface="Times New Roman"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990600" y="5485907"/>
                <a:ext cx="7162800" cy="1219693"/>
              </a:xfrm>
              <a:prstGeom prst="rect">
                <a:avLst/>
              </a:prstGeom>
              <a:blipFill rotWithShape="1">
                <a:blip r:embed="rId3"/>
                <a:stretch>
                  <a:fillRect/>
                </a:stretch>
              </a:blipFill>
            </p:spPr>
            <p:txBody>
              <a:bodyPr/>
              <a:lstStyle/>
              <a:p>
                <a:r>
                  <a:rPr lang="en-US">
                    <a:noFill/>
                  </a:rPr>
                  <a:t> </a:t>
                </a:r>
              </a:p>
            </p:txBody>
          </p:sp>
        </mc:Fallback>
      </mc:AlternateContent>
      <p:sp>
        <p:nvSpPr>
          <p:cNvPr id="16" name="Slide Number Placeholder 15"/>
          <p:cNvSpPr>
            <a:spLocks noGrp="1"/>
          </p:cNvSpPr>
          <p:nvPr>
            <p:ph type="sldNum" sz="quarter" idx="12"/>
          </p:nvPr>
        </p:nvSpPr>
        <p:spPr/>
        <p:txBody>
          <a:bodyPr/>
          <a:lstStyle/>
          <a:p>
            <a:fld id="{19B12225-5612-419B-A8D5-4B8EEE4C217E}" type="slidenum">
              <a:rPr lang="en-US" smtClean="0"/>
              <a:pPr/>
              <a:t>77</a:t>
            </a:fld>
            <a:endParaRPr lang="en-US"/>
          </a:p>
        </p:txBody>
      </p:sp>
      <p:sp>
        <p:nvSpPr>
          <p:cNvPr id="18" name="Text Box 153"/>
          <p:cNvSpPr txBox="1">
            <a:spLocks noChangeArrowheads="1"/>
          </p:cNvSpPr>
          <p:nvPr/>
        </p:nvSpPr>
        <p:spPr bwMode="auto">
          <a:xfrm>
            <a:off x="3540125" y="10668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Arial" pitchFamily="34" charset="0"/>
                <a:ea typeface="굴림" charset="-127"/>
                <a:cs typeface="Arial" pitchFamily="34" charset="0"/>
              </a:rPr>
              <a:t>480,000 users</a:t>
            </a:r>
          </a:p>
        </p:txBody>
      </p:sp>
      <p:sp>
        <p:nvSpPr>
          <p:cNvPr id="19" name="Text Box 154"/>
          <p:cNvSpPr txBox="1">
            <a:spLocks noChangeArrowheads="1"/>
          </p:cNvSpPr>
          <p:nvPr/>
        </p:nvSpPr>
        <p:spPr bwMode="auto">
          <a:xfrm>
            <a:off x="1295400" y="2852182"/>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cxnSp>
        <p:nvCxnSpPr>
          <p:cNvPr id="3" name="Elbow Connector 2"/>
          <p:cNvCxnSpPr/>
          <p:nvPr/>
        </p:nvCxnSpPr>
        <p:spPr>
          <a:xfrm rot="10800000">
            <a:off x="6019801" y="6342619"/>
            <a:ext cx="450850" cy="374651"/>
          </a:xfrm>
          <a:prstGeom prst="bentConnector3">
            <a:avLst>
              <a:gd name="adj1" fmla="val 100285"/>
            </a:avLst>
          </a:prstGeom>
          <a:ln w="28575">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422758" y="6488668"/>
            <a:ext cx="180049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Predicted rating</a:t>
            </a:r>
          </a:p>
        </p:txBody>
      </p:sp>
      <p:cxnSp>
        <p:nvCxnSpPr>
          <p:cNvPr id="21" name="Elbow Connector 20"/>
          <p:cNvCxnSpPr/>
          <p:nvPr/>
        </p:nvCxnSpPr>
        <p:spPr>
          <a:xfrm rot="5400000">
            <a:off x="6791215" y="5293096"/>
            <a:ext cx="788782" cy="512227"/>
          </a:xfrm>
          <a:prstGeom prst="bentConnector3">
            <a:avLst>
              <a:gd name="adj1" fmla="val 131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369155" y="4953000"/>
            <a:ext cx="1774845"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True rating of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0" name="Text Box 82"/>
              <p:cNvSpPr txBox="1">
                <a:spLocks noChangeArrowheads="1"/>
              </p:cNvSpPr>
              <p:nvPr/>
            </p:nvSpPr>
            <p:spPr bwMode="auto">
              <a:xfrm>
                <a:off x="6619984" y="1810782"/>
                <a:ext cx="619016" cy="381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14:m>
                  <m:oMathPara xmlns:m="http://schemas.openxmlformats.org/officeDocument/2006/math">
                    <m:oMathParaPr>
                      <m:jc m:val="centerGroup"/>
                    </m:oMathParaPr>
                    <m:oMath xmlns:m="http://schemas.openxmlformats.org/officeDocument/2006/math">
                      <m:sSub>
                        <m:sSubPr>
                          <m:ctrlPr>
                            <a:rPr lang="en-US" altLang="ko-KR" sz="1800" b="1" i="1" dirty="0" smtClean="0">
                              <a:solidFill>
                                <a:srgbClr val="0000FF"/>
                              </a:solidFill>
                              <a:latin typeface="Cambria Math" panose="02040503050406030204" pitchFamily="18" charset="0"/>
                              <a:ea typeface="굴림" charset="-127"/>
                              <a:cs typeface="Arial" pitchFamily="34" charset="0"/>
                            </a:rPr>
                          </m:ctrlPr>
                        </m:sSubPr>
                        <m:e>
                          <m:r>
                            <a:rPr lang="en-US" altLang="ko-KR" sz="1800" b="1" i="1" dirty="0" smtClean="0">
                              <a:solidFill>
                                <a:srgbClr val="0000FF"/>
                              </a:solidFill>
                              <a:latin typeface="Cambria Math"/>
                              <a:ea typeface="굴림" charset="-127"/>
                              <a:cs typeface="Arial" pitchFamily="34" charset="0"/>
                            </a:rPr>
                            <m:t>𝒓</m:t>
                          </m:r>
                        </m:e>
                        <m:sub>
                          <m:r>
                            <a:rPr lang="en-US" altLang="ko-KR" sz="1800" b="1" i="1" dirty="0" smtClean="0">
                              <a:solidFill>
                                <a:srgbClr val="0000FF"/>
                              </a:solidFill>
                              <a:latin typeface="Cambria Math"/>
                              <a:ea typeface="굴림" charset="-127"/>
                              <a:cs typeface="Arial" pitchFamily="34" charset="0"/>
                            </a:rPr>
                            <m:t>𝟑</m:t>
                          </m:r>
                          <m:r>
                            <a:rPr lang="en-US" altLang="ko-KR" sz="1800" b="1" i="1" dirty="0" smtClean="0">
                              <a:solidFill>
                                <a:srgbClr val="0000FF"/>
                              </a:solidFill>
                              <a:latin typeface="Cambria Math"/>
                              <a:ea typeface="굴림" charset="-127"/>
                              <a:cs typeface="Arial" pitchFamily="34" charset="0"/>
                            </a:rPr>
                            <m:t>,</m:t>
                          </m:r>
                          <m:r>
                            <a:rPr lang="en-US" altLang="ko-KR" sz="1800" b="1" i="1" dirty="0" smtClean="0">
                              <a:solidFill>
                                <a:srgbClr val="0000FF"/>
                              </a:solidFill>
                              <a:latin typeface="Cambria Math"/>
                              <a:ea typeface="굴림" charset="-127"/>
                              <a:cs typeface="Arial" pitchFamily="34" charset="0"/>
                            </a:rPr>
                            <m:t>𝟔</m:t>
                          </m:r>
                        </m:sub>
                      </m:sSub>
                    </m:oMath>
                  </m:oMathPara>
                </a14:m>
                <a:endParaRPr lang="en-US" altLang="ko-KR" sz="1800" b="1" dirty="0">
                  <a:solidFill>
                    <a:srgbClr val="0000FF"/>
                  </a:solidFill>
                  <a:latin typeface="Arial" pitchFamily="34" charset="0"/>
                  <a:ea typeface="굴림" charset="-127"/>
                  <a:cs typeface="Arial" pitchFamily="34" charset="0"/>
                </a:endParaRPr>
              </a:p>
            </p:txBody>
          </p:sp>
        </mc:Choice>
        <mc:Fallback xmlns="">
          <p:sp>
            <p:nvSpPr>
              <p:cNvPr id="30" name="Text Box 82"/>
              <p:cNvSpPr txBox="1">
                <a:spLocks noRot="1" noChangeAspect="1" noMove="1" noResize="1" noEditPoints="1" noAdjustHandles="1" noChangeArrowheads="1" noChangeShapeType="1" noTextEdit="1"/>
              </p:cNvSpPr>
              <p:nvPr/>
            </p:nvSpPr>
            <p:spPr bwMode="auto">
              <a:xfrm>
                <a:off x="6619984" y="1810782"/>
                <a:ext cx="619016" cy="381515"/>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1" name="Line 89"/>
          <p:cNvSpPr>
            <a:spLocks noChangeShapeType="1"/>
          </p:cNvSpPr>
          <p:nvPr/>
        </p:nvSpPr>
        <p:spPr bwMode="auto">
          <a:xfrm flipH="1">
            <a:off x="5943600" y="2204482"/>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3" name="Rectangle 22"/>
          <p:cNvSpPr/>
          <p:nvPr/>
        </p:nvSpPr>
        <p:spPr>
          <a:xfrm>
            <a:off x="76200" y="1227266"/>
            <a:ext cx="2005677" cy="646331"/>
          </a:xfrm>
          <a:prstGeom prst="rect">
            <a:avLst/>
          </a:prstGeom>
        </p:spPr>
        <p:txBody>
          <a:bodyPr wrap="none">
            <a:spAutoFit/>
          </a:bodyPr>
          <a:lstStyle/>
          <a:p>
            <a:r>
              <a:rPr lang="en-CA" sz="3600" b="1" i="1" dirty="0">
                <a:solidFill>
                  <a:srgbClr val="00B050"/>
                </a:solidFill>
                <a:latin typeface="Arial" pitchFamily="34" charset="0"/>
                <a:cs typeface="Arial" pitchFamily="34" charset="0"/>
              </a:rPr>
              <a:t>Matrix R</a:t>
            </a:r>
            <a:endParaRPr lang="en-US" i="1" dirty="0">
              <a:solidFill>
                <a:srgbClr val="00B050"/>
              </a:solidFill>
            </a:endParaRPr>
          </a:p>
        </p:txBody>
      </p:sp>
      <p:cxnSp>
        <p:nvCxnSpPr>
          <p:cNvPr id="25" name="Straight Connector 24"/>
          <p:cNvCxnSpPr/>
          <p:nvPr/>
        </p:nvCxnSpPr>
        <p:spPr>
          <a:xfrm>
            <a:off x="4306062" y="3533029"/>
            <a:ext cx="1524" cy="2005203"/>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362450" y="3533029"/>
            <a:ext cx="1709166" cy="2011553"/>
          </a:xfrm>
          <a:prstGeom prst="rect">
            <a:avLst/>
          </a:prstGeom>
          <a:ln w="5715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 Box 82"/>
          <p:cNvSpPr txBox="1">
            <a:spLocks noChangeArrowheads="1"/>
          </p:cNvSpPr>
          <p:nvPr/>
        </p:nvSpPr>
        <p:spPr bwMode="auto">
          <a:xfrm>
            <a:off x="175857" y="3771384"/>
            <a:ext cx="206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B050"/>
                </a:solidFill>
                <a:latin typeface="Arial" pitchFamily="34" charset="0"/>
                <a:ea typeface="굴림" charset="-127"/>
                <a:cs typeface="Arial" pitchFamily="34" charset="0"/>
              </a:rPr>
              <a:t>Training Data Set</a:t>
            </a:r>
          </a:p>
        </p:txBody>
      </p:sp>
      <p:sp>
        <p:nvSpPr>
          <p:cNvPr id="39" name="Line 89"/>
          <p:cNvSpPr>
            <a:spLocks noChangeShapeType="1"/>
          </p:cNvSpPr>
          <p:nvPr/>
        </p:nvSpPr>
        <p:spPr bwMode="auto">
          <a:xfrm>
            <a:off x="1079038" y="4108966"/>
            <a:ext cx="1549862" cy="445016"/>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p:cxnSp>
        <p:nvCxnSpPr>
          <p:cNvPr id="41" name="Straight Connector 40"/>
          <p:cNvCxnSpPr>
            <a:endCxn id="243800" idx="2"/>
          </p:cNvCxnSpPr>
          <p:nvPr/>
        </p:nvCxnSpPr>
        <p:spPr>
          <a:xfrm>
            <a:off x="2652712" y="5538232"/>
            <a:ext cx="1709738"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652712" y="1550431"/>
            <a:ext cx="0" cy="3987801"/>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2643568" y="1513855"/>
            <a:ext cx="34189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a:stCxn id="243800" idx="3"/>
          </p:cNvCxnSpPr>
          <p:nvPr/>
        </p:nvCxnSpPr>
        <p:spPr>
          <a:xfrm flipH="1" flipV="1">
            <a:off x="6051232" y="1513856"/>
            <a:ext cx="6668" cy="2011426"/>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4315206" y="3479562"/>
            <a:ext cx="17485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50110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5461000" y="2686050"/>
            <a:ext cx="2844800" cy="3563937"/>
            <a:chOff x="3379" y="1162"/>
            <a:chExt cx="1792" cy="2245"/>
          </a:xfrm>
        </p:grpSpPr>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Rectangle 1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9" name="Title 18"/>
          <p:cNvSpPr>
            <a:spLocks noGrp="1"/>
          </p:cNvSpPr>
          <p:nvPr>
            <p:ph type="title"/>
          </p:nvPr>
        </p:nvSpPr>
        <p:spPr>
          <a:xfrm>
            <a:off x="152401" y="94129"/>
            <a:ext cx="8798858" cy="1087661"/>
          </a:xfrm>
        </p:spPr>
        <p:txBody>
          <a:bodyPr/>
          <a:lstStyle/>
          <a:p>
            <a:r>
              <a:rPr lang="en-US" sz="4800" dirty="0" err="1"/>
              <a:t>BellKor</a:t>
            </a:r>
            <a:r>
              <a:rPr lang="en-US" sz="4800" dirty="0"/>
              <a:t> Recommender System</a:t>
            </a:r>
          </a:p>
        </p:txBody>
      </p:sp>
      <p:sp>
        <p:nvSpPr>
          <p:cNvPr id="3" name="Content Placeholder 2"/>
          <p:cNvSpPr>
            <a:spLocks noGrp="1"/>
          </p:cNvSpPr>
          <p:nvPr>
            <p:ph idx="1"/>
          </p:nvPr>
        </p:nvSpPr>
        <p:spPr/>
        <p:txBody>
          <a:bodyPr>
            <a:normAutofit/>
          </a:bodyPr>
          <a:lstStyle/>
          <a:p>
            <a:r>
              <a:rPr lang="en-US" b="1" dirty="0">
                <a:solidFill>
                  <a:srgbClr val="008000"/>
                </a:solidFill>
              </a:rPr>
              <a:t>The winner of the Netflix Challenge!</a:t>
            </a:r>
          </a:p>
          <a:p>
            <a:r>
              <a:rPr lang="en-US" b="1" dirty="0">
                <a:solidFill>
                  <a:srgbClr val="0000FF"/>
                </a:solidFill>
              </a:rPr>
              <a:t>Multi-scale modeling of the data:</a:t>
            </a:r>
            <a:br>
              <a:rPr lang="en-US" b="1" dirty="0">
                <a:solidFill>
                  <a:srgbClr val="0000FF"/>
                </a:solidFill>
              </a:rPr>
            </a:br>
            <a:r>
              <a:rPr lang="en-US" dirty="0"/>
              <a:t>Combine top level, “regional”</a:t>
            </a:r>
            <a:br>
              <a:rPr lang="en-US" dirty="0"/>
            </a:br>
            <a:r>
              <a:rPr lang="en-US" dirty="0"/>
              <a:t>modeling of the data, with </a:t>
            </a:r>
            <a:br>
              <a:rPr lang="en-US" dirty="0"/>
            </a:br>
            <a:r>
              <a:rPr lang="en-US" dirty="0"/>
              <a:t>a refined, local view:</a:t>
            </a:r>
          </a:p>
          <a:p>
            <a:pPr lvl="1"/>
            <a:r>
              <a:rPr lang="en-US" b="1" dirty="0">
                <a:solidFill>
                  <a:srgbClr val="00B050"/>
                </a:solidFill>
              </a:rPr>
              <a:t>Global</a:t>
            </a:r>
            <a:r>
              <a:rPr lang="en-US" b="1" dirty="0">
                <a:solidFill>
                  <a:srgbClr val="D60093"/>
                </a:solidFill>
              </a:rPr>
              <a:t>:</a:t>
            </a:r>
          </a:p>
          <a:p>
            <a:pPr lvl="2"/>
            <a:r>
              <a:rPr lang="en-US" dirty="0"/>
              <a:t>Overall deviations of users/movies</a:t>
            </a:r>
          </a:p>
          <a:p>
            <a:pPr lvl="1"/>
            <a:r>
              <a:rPr lang="en-US" b="1" dirty="0">
                <a:solidFill>
                  <a:srgbClr val="00B050"/>
                </a:solidFill>
              </a:rPr>
              <a:t>Factorization</a:t>
            </a:r>
            <a:r>
              <a:rPr lang="en-US" b="1" dirty="0">
                <a:solidFill>
                  <a:srgbClr val="D60093"/>
                </a:solidFill>
              </a:rPr>
              <a:t>:</a:t>
            </a:r>
            <a:r>
              <a:rPr lang="en-US" dirty="0">
                <a:solidFill>
                  <a:srgbClr val="D60093"/>
                </a:solidFill>
              </a:rPr>
              <a:t> </a:t>
            </a:r>
          </a:p>
          <a:p>
            <a:pPr lvl="2"/>
            <a:r>
              <a:rPr lang="en-US" dirty="0"/>
              <a:t>Addressing “regional” effects</a:t>
            </a:r>
          </a:p>
          <a:p>
            <a:pPr lvl="1"/>
            <a:r>
              <a:rPr lang="en-US" b="1" dirty="0">
                <a:solidFill>
                  <a:srgbClr val="00B050"/>
                </a:solidFill>
              </a:rPr>
              <a:t>Collaborative filtering:</a:t>
            </a:r>
            <a:r>
              <a:rPr lang="en-US" dirty="0">
                <a:solidFill>
                  <a:srgbClr val="00B050"/>
                </a:solidFill>
              </a:rPr>
              <a:t> </a:t>
            </a:r>
          </a:p>
          <a:p>
            <a:pPr lvl="2"/>
            <a:r>
              <a:rPr lang="en-US" dirty="0"/>
              <a:t>Extract local patterns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78</a:t>
            </a:fld>
            <a:endParaRPr lang="en-US"/>
          </a:p>
        </p:txBody>
      </p:sp>
      <p:sp>
        <p:nvSpPr>
          <p:cNvPr id="12" name="Text Box 12"/>
          <p:cNvSpPr txBox="1">
            <a:spLocks noChangeArrowheads="1"/>
          </p:cNvSpPr>
          <p:nvPr/>
        </p:nvSpPr>
        <p:spPr bwMode="auto">
          <a:xfrm>
            <a:off x="7391401" y="2362200"/>
            <a:ext cx="1847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00B050"/>
                </a:solidFill>
              </a:rPr>
              <a:t>Global effects</a:t>
            </a:r>
          </a:p>
        </p:txBody>
      </p:sp>
      <p:sp>
        <p:nvSpPr>
          <p:cNvPr id="13" name="Text Box 13"/>
          <p:cNvSpPr txBox="1">
            <a:spLocks noChangeArrowheads="1"/>
          </p:cNvSpPr>
          <p:nvPr/>
        </p:nvSpPr>
        <p:spPr bwMode="auto">
          <a:xfrm>
            <a:off x="7467463" y="3586162"/>
            <a:ext cx="1805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00B050"/>
                </a:solidFill>
              </a:rPr>
              <a:t>Factorization</a:t>
            </a:r>
          </a:p>
        </p:txBody>
      </p:sp>
      <p:sp>
        <p:nvSpPr>
          <p:cNvPr id="14" name="Text Box 14"/>
          <p:cNvSpPr txBox="1">
            <a:spLocks noChangeArrowheads="1"/>
          </p:cNvSpPr>
          <p:nvPr/>
        </p:nvSpPr>
        <p:spPr bwMode="auto">
          <a:xfrm>
            <a:off x="7543801" y="4535269"/>
            <a:ext cx="1752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00B050"/>
                </a:solidFill>
              </a:rPr>
              <a:t>Collaborative filtering</a:t>
            </a:r>
          </a:p>
        </p:txBody>
      </p:sp>
    </p:spTree>
    <p:extLst>
      <p:ext uri="{BB962C8B-B14F-4D97-AF65-F5344CB8AC3E}">
        <p14:creationId xmlns:p14="http://schemas.microsoft.com/office/powerpoint/2010/main" val="32351146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4">
              <a:lumMod val="75000"/>
            </a:schemeClr>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4886" name="AutoShape 22"/>
          <p:cNvSpPr>
            <a:spLocks noChangeArrowheads="1"/>
          </p:cNvSpPr>
          <p:nvPr/>
        </p:nvSpPr>
        <p:spPr bwMode="auto">
          <a:xfrm>
            <a:off x="4219575" y="1447800"/>
            <a:ext cx="585787" cy="4267199"/>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371975" y="5367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624387" y="5043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614862" y="2093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92" name="Rectangle 28"/>
          <p:cNvSpPr>
            <a:spLocks noGrp="1" noChangeArrowheads="1"/>
          </p:cNvSpPr>
          <p:nvPr>
            <p:ph type="title"/>
          </p:nvPr>
        </p:nvSpPr>
        <p:spPr>
          <a:xfrm>
            <a:off x="76200" y="94129"/>
            <a:ext cx="9067799" cy="788521"/>
          </a:xfrm>
          <a:noFill/>
          <a:ln/>
        </p:spPr>
        <p:txBody>
          <a:bodyPr/>
          <a:lstStyle/>
          <a:p>
            <a:r>
              <a:rPr lang="en-US" sz="4400" dirty="0"/>
              <a:t>Performance of Various Methods</a:t>
            </a:r>
          </a:p>
        </p:txBody>
      </p:sp>
      <p:sp>
        <p:nvSpPr>
          <p:cNvPr id="35" name="Line 3"/>
          <p:cNvSpPr>
            <a:spLocks noChangeShapeType="1"/>
          </p:cNvSpPr>
          <p:nvPr/>
        </p:nvSpPr>
        <p:spPr bwMode="auto">
          <a:xfrm>
            <a:off x="4365243" y="2440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763581" y="2907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847725" y="2590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Basic Collaborative filtering: 0.94</a:t>
            </a:r>
          </a:p>
        </p:txBody>
      </p:sp>
      <p:sp>
        <p:nvSpPr>
          <p:cNvPr id="38" name="Line 3"/>
          <p:cNvSpPr>
            <a:spLocks noChangeShapeType="1"/>
          </p:cNvSpPr>
          <p:nvPr/>
        </p:nvSpPr>
        <p:spPr bwMode="auto">
          <a:xfrm>
            <a:off x="3763581" y="3614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316037" y="3297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factors: 0.90</a:t>
            </a:r>
          </a:p>
        </p:txBody>
      </p:sp>
      <p:sp>
        <p:nvSpPr>
          <p:cNvPr id="41" name="Line 3"/>
          <p:cNvSpPr>
            <a:spLocks noChangeShapeType="1"/>
          </p:cNvSpPr>
          <p:nvPr/>
        </p:nvSpPr>
        <p:spPr bwMode="auto">
          <a:xfrm>
            <a:off x="3763581" y="4083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1076325" y="3757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a:t>
            </a:r>
            <a:r>
              <a:rPr lang="en-US" dirty="0" err="1">
                <a:solidFill>
                  <a:srgbClr val="FFFF00"/>
                </a:solidFill>
                <a:latin typeface="Arial" pitchFamily="34" charset="0"/>
                <a:cs typeface="Arial" pitchFamily="34" charset="0"/>
              </a:rPr>
              <a:t>factors+Biases</a:t>
            </a:r>
            <a:r>
              <a:rPr lang="en-US" dirty="0">
                <a:solidFill>
                  <a:srgbClr val="FFFF00"/>
                </a:solidFill>
                <a:latin typeface="Arial" pitchFamily="34" charset="0"/>
                <a:cs typeface="Arial" pitchFamily="34" charset="0"/>
              </a:rPr>
              <a:t>: 0.89</a:t>
            </a:r>
          </a:p>
        </p:txBody>
      </p:sp>
      <p:sp>
        <p:nvSpPr>
          <p:cNvPr id="43" name="Line 3"/>
          <p:cNvSpPr>
            <a:spLocks noChangeShapeType="1"/>
          </p:cNvSpPr>
          <p:nvPr/>
        </p:nvSpPr>
        <p:spPr bwMode="auto">
          <a:xfrm>
            <a:off x="3763581" y="3300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847725" y="2983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Collaborative filtering++: 0.91</a:t>
            </a:r>
          </a:p>
        </p:txBody>
      </p:sp>
      <p:sp>
        <p:nvSpPr>
          <p:cNvPr id="4" name="Slide Number Placeholder 3"/>
          <p:cNvSpPr>
            <a:spLocks noGrp="1"/>
          </p:cNvSpPr>
          <p:nvPr>
            <p:ph type="sldNum" sz="quarter" idx="12"/>
          </p:nvPr>
        </p:nvSpPr>
        <p:spPr/>
        <p:txBody>
          <a:bodyPr/>
          <a:lstStyle/>
          <a:p>
            <a:fld id="{19B12225-5612-419B-A8D5-4B8EEE4C217E}" type="slidenum">
              <a:rPr lang="en-US" smtClean="0"/>
              <a:pPr/>
              <a:t>79</a:t>
            </a:fld>
            <a:endParaRPr lang="en-US"/>
          </a:p>
        </p:txBody>
      </p:sp>
      <p:sp>
        <p:nvSpPr>
          <p:cNvPr id="30" name="Line 3"/>
          <p:cNvSpPr>
            <a:spLocks noChangeShapeType="1"/>
          </p:cNvSpPr>
          <p:nvPr/>
        </p:nvSpPr>
        <p:spPr bwMode="auto">
          <a:xfrm>
            <a:off x="3763581" y="4833604"/>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1" name="Text Box 16"/>
          <p:cNvSpPr txBox="1">
            <a:spLocks noChangeArrowheads="1"/>
          </p:cNvSpPr>
          <p:nvPr/>
        </p:nvSpPr>
        <p:spPr bwMode="auto">
          <a:xfrm>
            <a:off x="314325" y="4507468"/>
            <a:ext cx="403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Latent </a:t>
            </a:r>
            <a:r>
              <a:rPr lang="en-US" b="1" dirty="0" err="1">
                <a:solidFill>
                  <a:srgbClr val="FFFF00"/>
                </a:solidFill>
                <a:latin typeface="Arial" pitchFamily="34" charset="0"/>
                <a:cs typeface="Arial" pitchFamily="34" charset="0"/>
              </a:rPr>
              <a:t>factors+Biases+Time</a:t>
            </a:r>
            <a:r>
              <a:rPr lang="en-US" b="1" dirty="0">
                <a:solidFill>
                  <a:srgbClr val="FFFF00"/>
                </a:solidFill>
                <a:latin typeface="Arial" pitchFamily="34" charset="0"/>
                <a:cs typeface="Arial" pitchFamily="34" charset="0"/>
              </a:rPr>
              <a:t>: 0.876</a:t>
            </a:r>
          </a:p>
        </p:txBody>
      </p:sp>
    </p:spTree>
    <p:extLst>
      <p:ext uri="{BB962C8B-B14F-4D97-AF65-F5344CB8AC3E}">
        <p14:creationId xmlns:p14="http://schemas.microsoft.com/office/powerpoint/2010/main" val="3446302693"/>
      </p:ext>
    </p:extLst>
  </p:cSld>
  <p:clrMapOvr>
    <a:masterClrMapping/>
  </p:clrMapOvr>
  <p:transition advTm="3209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27376" y="304800"/>
            <a:ext cx="8147051" cy="667871"/>
          </a:xfrm>
        </p:spPr>
        <p:txBody>
          <a:bodyPr/>
          <a:lstStyle/>
          <a:p>
            <a:r>
              <a:rPr lang="en-US" sz="4400" dirty="0"/>
              <a:t>Types of Recommendations</a:t>
            </a:r>
          </a:p>
        </p:txBody>
      </p:sp>
      <p:sp>
        <p:nvSpPr>
          <p:cNvPr id="17411" name="Rectangle 3"/>
          <p:cNvSpPr>
            <a:spLocks noGrp="1" noChangeArrowheads="1"/>
          </p:cNvSpPr>
          <p:nvPr>
            <p:ph type="body" idx="1"/>
          </p:nvPr>
        </p:nvSpPr>
        <p:spPr>
          <a:xfrm>
            <a:off x="609600" y="1143000"/>
            <a:ext cx="8147051" cy="5213350"/>
          </a:xfrm>
        </p:spPr>
        <p:txBody>
          <a:bodyPr>
            <a:normAutofit fontScale="92500" lnSpcReduction="20000"/>
          </a:bodyPr>
          <a:lstStyle/>
          <a:p>
            <a:pPr eaLnBrk="1" hangingPunct="1"/>
            <a:r>
              <a:rPr lang="en-US" b="1" dirty="0"/>
              <a:t>Editorial and hand curated </a:t>
            </a:r>
            <a:r>
              <a:rPr lang="en-US" dirty="0"/>
              <a:t>[1]</a:t>
            </a:r>
          </a:p>
          <a:p>
            <a:pPr lvl="1"/>
            <a:r>
              <a:rPr lang="en-US" dirty="0"/>
              <a:t>List of favorites</a:t>
            </a:r>
          </a:p>
          <a:p>
            <a:pPr lvl="1"/>
            <a:r>
              <a:rPr lang="en-US" dirty="0"/>
              <a:t>Lists of “essential” items</a:t>
            </a:r>
          </a:p>
          <a:p>
            <a:pPr lvl="8"/>
            <a:endParaRPr lang="en-US" dirty="0"/>
          </a:p>
          <a:p>
            <a:pPr eaLnBrk="1" hangingPunct="1"/>
            <a:r>
              <a:rPr lang="en-US" b="1" dirty="0"/>
              <a:t>Simple aggregates</a:t>
            </a:r>
          </a:p>
          <a:p>
            <a:pPr lvl="1" eaLnBrk="1" hangingPunct="1"/>
            <a:r>
              <a:rPr lang="en-US" dirty="0"/>
              <a:t>Manager’s special, </a:t>
            </a:r>
          </a:p>
          <a:p>
            <a:pPr lvl="1" eaLnBrk="1" hangingPunct="1"/>
            <a:r>
              <a:rPr lang="en-US" dirty="0"/>
              <a:t>Top 10, </a:t>
            </a:r>
          </a:p>
          <a:p>
            <a:pPr lvl="1" eaLnBrk="1" hangingPunct="1"/>
            <a:r>
              <a:rPr lang="en-US" dirty="0"/>
              <a:t>Most Popular, </a:t>
            </a:r>
          </a:p>
          <a:p>
            <a:pPr lvl="1" eaLnBrk="1" hangingPunct="1"/>
            <a:r>
              <a:rPr lang="en-US" dirty="0"/>
              <a:t>Recent Uploads</a:t>
            </a:r>
          </a:p>
          <a:p>
            <a:pPr lvl="8"/>
            <a:endParaRPr lang="en-US" dirty="0">
              <a:solidFill>
                <a:srgbClr val="FF0066"/>
              </a:solidFill>
            </a:endParaRPr>
          </a:p>
          <a:p>
            <a:pPr eaLnBrk="1" hangingPunct="1"/>
            <a:r>
              <a:rPr lang="en-US" b="1" dirty="0">
                <a:solidFill>
                  <a:srgbClr val="00B050"/>
                </a:solidFill>
              </a:rPr>
              <a:t>Tailored to individual users</a:t>
            </a:r>
          </a:p>
          <a:p>
            <a:pPr lvl="1" eaLnBrk="1" hangingPunct="1"/>
            <a:r>
              <a:rPr lang="en-US" dirty="0" err="1"/>
              <a:t>Amazon.com’s</a:t>
            </a:r>
            <a:r>
              <a:rPr lang="en-US" dirty="0"/>
              <a:t> recommendation system </a:t>
            </a:r>
          </a:p>
          <a:p>
            <a:pPr lvl="1" eaLnBrk="1" hangingPunct="1"/>
            <a:r>
              <a:rPr lang="en-US" dirty="0"/>
              <a:t>Netflix movie recommendation system </a:t>
            </a:r>
          </a:p>
          <a:p>
            <a:pPr lvl="1" eaLnBrk="1" hangingPunct="1"/>
            <a:r>
              <a:rPr lang="en-US" dirty="0"/>
              <a:t>Google news personalization system</a:t>
            </a:r>
          </a:p>
          <a:p>
            <a:pPr lvl="1" eaLnBrk="1" hangingPunct="1"/>
            <a:r>
              <a:rPr lang="en-US" dirty="0"/>
              <a:t>Facebook friend recommendations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23566079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a:xfrm>
            <a:off x="152400" y="94129"/>
            <a:ext cx="8991599" cy="820271"/>
          </a:xfrm>
        </p:spPr>
        <p:txBody>
          <a:bodyPr/>
          <a:lstStyle/>
          <a:p>
            <a:r>
              <a:rPr lang="en-US" dirty="0"/>
              <a:t>24 Hours from the Deadline</a:t>
            </a:r>
          </a:p>
        </p:txBody>
      </p:sp>
      <p:sp>
        <p:nvSpPr>
          <p:cNvPr id="65539" name="Content Placeholder 4"/>
          <p:cNvSpPr>
            <a:spLocks noGrp="1"/>
          </p:cNvSpPr>
          <p:nvPr>
            <p:ph idx="1"/>
          </p:nvPr>
        </p:nvSpPr>
        <p:spPr>
          <a:xfrm>
            <a:off x="457200" y="948778"/>
            <a:ext cx="8534400" cy="5410200"/>
          </a:xfrm>
        </p:spPr>
        <p:txBody>
          <a:bodyPr>
            <a:normAutofit lnSpcReduction="10000"/>
          </a:bodyPr>
          <a:lstStyle/>
          <a:p>
            <a:r>
              <a:rPr lang="en-US" b="1" dirty="0">
                <a:solidFill>
                  <a:srgbClr val="0000FF"/>
                </a:solidFill>
              </a:rPr>
              <a:t>Submissions limited to 1 a day</a:t>
            </a:r>
          </a:p>
          <a:p>
            <a:pPr lvl="1"/>
            <a:r>
              <a:rPr lang="en-US" dirty="0"/>
              <a:t>Only 1 final submission could be made in the last 24hours</a:t>
            </a:r>
          </a:p>
          <a:p>
            <a:pPr lvl="8"/>
            <a:endParaRPr lang="en-US" dirty="0">
              <a:solidFill>
                <a:schemeClr val="accent3"/>
              </a:solidFill>
            </a:endParaRPr>
          </a:p>
          <a:p>
            <a:r>
              <a:rPr lang="en-US" b="1" dirty="0">
                <a:solidFill>
                  <a:srgbClr val="008000"/>
                </a:solidFill>
              </a:rPr>
              <a:t>24 hours before deadline…</a:t>
            </a:r>
          </a:p>
          <a:p>
            <a:pPr lvl="1"/>
            <a:r>
              <a:rPr lang="en-US" b="1" dirty="0" err="1">
                <a:solidFill>
                  <a:srgbClr val="0000FF"/>
                </a:solidFill>
              </a:rPr>
              <a:t>BellKor</a:t>
            </a:r>
            <a:r>
              <a:rPr lang="en-US" dirty="0">
                <a:solidFill>
                  <a:srgbClr val="0000FF"/>
                </a:solidFill>
              </a:rPr>
              <a:t> </a:t>
            </a:r>
            <a:r>
              <a:rPr lang="en-US" dirty="0"/>
              <a:t>team member in Austria notices (by chance) that </a:t>
            </a:r>
            <a:r>
              <a:rPr lang="en-US" b="1" dirty="0">
                <a:solidFill>
                  <a:srgbClr val="C00000"/>
                </a:solidFill>
              </a:rPr>
              <a:t>Ensemble</a:t>
            </a:r>
            <a:r>
              <a:rPr lang="en-US" dirty="0">
                <a:solidFill>
                  <a:srgbClr val="C00000"/>
                </a:solidFill>
              </a:rPr>
              <a:t> </a:t>
            </a:r>
            <a:r>
              <a:rPr lang="en-US" dirty="0"/>
              <a:t>posts a score that is slightly better than </a:t>
            </a:r>
            <a:r>
              <a:rPr lang="en-US" dirty="0" err="1"/>
              <a:t>BellKor’s</a:t>
            </a:r>
            <a:endParaRPr lang="en-US" dirty="0"/>
          </a:p>
          <a:p>
            <a:pPr lvl="8"/>
            <a:endParaRPr lang="en-US" dirty="0"/>
          </a:p>
          <a:p>
            <a:r>
              <a:rPr lang="en-US" b="1" dirty="0">
                <a:solidFill>
                  <a:srgbClr val="008000"/>
                </a:solidFill>
              </a:rPr>
              <a:t>Frantic last 24 hours for both teams</a:t>
            </a:r>
          </a:p>
          <a:p>
            <a:pPr lvl="1"/>
            <a:r>
              <a:rPr lang="en-US" dirty="0"/>
              <a:t>Much computer time on final optimization</a:t>
            </a:r>
          </a:p>
          <a:p>
            <a:pPr lvl="1"/>
            <a:r>
              <a:rPr lang="en-US" dirty="0"/>
              <a:t>Carefully calibrated to end about an hour before deadline</a:t>
            </a:r>
          </a:p>
          <a:p>
            <a:r>
              <a:rPr lang="en-US" b="1" dirty="0">
                <a:solidFill>
                  <a:srgbClr val="008000"/>
                </a:solidFill>
              </a:rPr>
              <a:t>Final submissions</a:t>
            </a:r>
          </a:p>
          <a:p>
            <a:pPr lvl="1"/>
            <a:r>
              <a:rPr lang="en-US" b="1" dirty="0" err="1">
                <a:solidFill>
                  <a:srgbClr val="0000FF"/>
                </a:solidFill>
              </a:rPr>
              <a:t>BellKor</a:t>
            </a:r>
            <a:r>
              <a:rPr lang="en-US" dirty="0">
                <a:solidFill>
                  <a:srgbClr val="0000FF"/>
                </a:solidFill>
              </a:rPr>
              <a:t> </a:t>
            </a:r>
            <a:r>
              <a:rPr lang="en-US" dirty="0"/>
              <a:t>submits a little early (on purpose), 40 mins before deadline</a:t>
            </a:r>
          </a:p>
          <a:p>
            <a:pPr lvl="1"/>
            <a:r>
              <a:rPr lang="en-US" b="1" dirty="0">
                <a:solidFill>
                  <a:srgbClr val="C00000"/>
                </a:solidFill>
              </a:rPr>
              <a:t>Ensemble</a:t>
            </a:r>
            <a:r>
              <a:rPr lang="en-US" dirty="0">
                <a:solidFill>
                  <a:srgbClr val="C00000"/>
                </a:solidFill>
              </a:rPr>
              <a:t> </a:t>
            </a:r>
            <a:r>
              <a:rPr lang="en-US" dirty="0"/>
              <a:t>submits their final entry 20 mins after the </a:t>
            </a:r>
            <a:r>
              <a:rPr lang="en-US" dirty="0" err="1"/>
              <a:t>BellKor</a:t>
            </a:r>
            <a:endParaRPr lang="en-US" dirty="0"/>
          </a:p>
          <a:p>
            <a:pPr lvl="1"/>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80</a:t>
            </a:fld>
            <a:endParaRPr lang="en-US"/>
          </a:p>
        </p:txBody>
      </p:sp>
    </p:spTree>
    <p:extLst>
      <p:ext uri="{BB962C8B-B14F-4D97-AF65-F5344CB8AC3E}">
        <p14:creationId xmlns:p14="http://schemas.microsoft.com/office/powerpoint/2010/main" val="9844035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6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097338" y="2827338"/>
            <a:ext cx="3433762" cy="474662"/>
          </a:xfrm>
          <a:prstGeom prst="rect">
            <a:avLst/>
          </a:prstGeom>
          <a:noFill/>
          <a:ln w="95250" cap="flat" cmpd="sng" algn="ctr">
            <a:solidFill>
              <a:srgbClr val="D60093"/>
            </a:solidFill>
            <a:prstDash val="sysDash"/>
            <a:round/>
            <a:headEnd type="none" w="med" len="med"/>
            <a:tailEnd type="none" w="med" len="med"/>
          </a:ln>
          <a:effectLst/>
        </p:spPr>
        <p:txBody>
          <a:bodyPr/>
          <a:lstStyle/>
          <a:p>
            <a:pPr>
              <a:defRPr/>
            </a:pPr>
            <a:endParaRPr lang="en-US">
              <a:cs typeface="Arial" pitchFamily="34" charset="0"/>
            </a:endParaRPr>
          </a:p>
        </p:txBody>
      </p:sp>
      <p:sp>
        <p:nvSpPr>
          <p:cNvPr id="5" name="Slide Number Placeholder 4"/>
          <p:cNvSpPr>
            <a:spLocks noGrp="1"/>
          </p:cNvSpPr>
          <p:nvPr>
            <p:ph type="sldNum" sz="quarter" idx="12"/>
          </p:nvPr>
        </p:nvSpPr>
        <p:spPr/>
        <p:txBody>
          <a:bodyPr/>
          <a:lstStyle/>
          <a:p>
            <a:fld id="{19B12225-5612-419B-A8D5-4B8EEE4C217E}" type="slidenum">
              <a:rPr lang="en-US" smtClean="0"/>
              <a:pPr/>
              <a:t>81</a:t>
            </a:fld>
            <a:endParaRPr lang="en-US"/>
          </a:p>
        </p:txBody>
      </p:sp>
    </p:spTree>
    <p:extLst>
      <p:ext uri="{BB962C8B-B14F-4D97-AF65-F5344CB8AC3E}">
        <p14:creationId xmlns:p14="http://schemas.microsoft.com/office/powerpoint/2010/main" val="2045593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52673"/>
            <a:ext cx="8951258" cy="820271"/>
          </a:xfrm>
        </p:spPr>
        <p:txBody>
          <a:bodyPr/>
          <a:lstStyle/>
          <a:p>
            <a:r>
              <a:rPr lang="en-US" sz="3200" b="1" dirty="0"/>
              <a:t>Formulation of the Recommendation Problem</a:t>
            </a:r>
            <a:endParaRPr lang="en-US" sz="4000" b="1" dirty="0"/>
          </a:p>
        </p:txBody>
      </p:sp>
      <p:sp>
        <p:nvSpPr>
          <p:cNvPr id="3" name="Content Placeholder 2"/>
          <p:cNvSpPr>
            <a:spLocks noGrp="1"/>
          </p:cNvSpPr>
          <p:nvPr>
            <p:ph idx="1"/>
          </p:nvPr>
        </p:nvSpPr>
        <p:spPr>
          <a:xfrm>
            <a:off x="228600" y="1371600"/>
            <a:ext cx="8722659" cy="4754563"/>
          </a:xfrm>
        </p:spPr>
        <p:txBody>
          <a:bodyPr>
            <a:normAutofit/>
          </a:bodyPr>
          <a:lstStyle/>
          <a:p>
            <a:r>
              <a:rPr lang="en-US" b="1" i="1" dirty="0"/>
              <a:t>Prediction</a:t>
            </a:r>
            <a:r>
              <a:rPr lang="en-US" dirty="0"/>
              <a:t> problem: To predict the rating value for a user-item combination, assuming the training data of user preferences is available.</a:t>
            </a:r>
          </a:p>
          <a:p>
            <a:pPr lvl="1"/>
            <a:endParaRPr lang="en-US" dirty="0"/>
          </a:p>
          <a:p>
            <a:pPr lvl="1"/>
            <a:r>
              <a:rPr lang="en-US" dirty="0"/>
              <a:t>For </a:t>
            </a:r>
            <a:r>
              <a:rPr lang="en-US" b="1" i="1" dirty="0"/>
              <a:t>m</a:t>
            </a:r>
            <a:r>
              <a:rPr lang="en-US" dirty="0"/>
              <a:t> users and </a:t>
            </a:r>
            <a:r>
              <a:rPr lang="en-US" b="1" i="1" dirty="0"/>
              <a:t>n</a:t>
            </a:r>
            <a:r>
              <a:rPr lang="en-US" dirty="0"/>
              <a:t> items, this corresponds to an incomplete m </a:t>
            </a:r>
            <a:r>
              <a:rPr lang="en-US" dirty="0">
                <a:sym typeface="Symbol" panose="05050102010706020507" pitchFamily="18" charset="2"/>
              </a:rPr>
              <a:t> n </a:t>
            </a:r>
            <a:r>
              <a:rPr lang="en-US" dirty="0"/>
              <a:t> matrix, </a:t>
            </a:r>
            <a:r>
              <a:rPr lang="en-US" dirty="0">
                <a:solidFill>
                  <a:srgbClr val="0616B2"/>
                </a:solidFill>
              </a:rPr>
              <a:t>where the observed values are used for training</a:t>
            </a:r>
            <a:r>
              <a:rPr lang="en-US" dirty="0"/>
              <a:t>. The </a:t>
            </a:r>
            <a:r>
              <a:rPr lang="en-US" dirty="0">
                <a:solidFill>
                  <a:srgbClr val="0616B2"/>
                </a:solidFill>
              </a:rPr>
              <a:t>missing values are predicted using this training model</a:t>
            </a:r>
            <a:r>
              <a:rPr lang="en-US" dirty="0"/>
              <a:t>.</a:t>
            </a:r>
          </a:p>
          <a:p>
            <a:pPr lvl="1"/>
            <a:endParaRPr lang="en-US" dirty="0"/>
          </a:p>
          <a:p>
            <a:r>
              <a:rPr lang="en-US" b="1" i="1" dirty="0"/>
              <a:t>Ranking</a:t>
            </a:r>
            <a:r>
              <a:rPr lang="en-US" dirty="0"/>
              <a:t> problem: Here, a seller may want to recommend the top-</a:t>
            </a:r>
            <a:r>
              <a:rPr lang="en-US" i="1" dirty="0"/>
              <a:t>k</a:t>
            </a:r>
            <a:r>
              <a:rPr lang="en-US" dirty="0"/>
              <a:t> items for a particular user or determine the top-</a:t>
            </a:r>
            <a:r>
              <a:rPr lang="en-US" i="1" dirty="0"/>
              <a:t>k</a:t>
            </a:r>
            <a:r>
              <a:rPr lang="en-US" dirty="0"/>
              <a:t> users to target for a particular item.</a:t>
            </a:r>
          </a:p>
          <a:p>
            <a:endParaRPr lang="en-US" dirty="0"/>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Tree>
    <p:extLst>
      <p:ext uri="{BB962C8B-B14F-4D97-AF65-F5344CB8AC3E}">
        <p14:creationId xmlns:p14="http://schemas.microsoft.com/office/powerpoint/2010/main" val="1963374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32678</TotalTime>
  <Words>7074</Words>
  <Application>Microsoft Office PowerPoint</Application>
  <PresentationFormat>On-screen Show (4:3)</PresentationFormat>
  <Paragraphs>1240</Paragraphs>
  <Slides>81</Slides>
  <Notes>81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4" baseType="lpstr">
      <vt:lpstr>Arial</vt:lpstr>
      <vt:lpstr>Book Antiqua</vt:lpstr>
      <vt:lpstr>Calibri</vt:lpstr>
      <vt:lpstr>Cambria Math</vt:lpstr>
      <vt:lpstr>cmsy10</vt:lpstr>
      <vt:lpstr>Comic Sans MS</vt:lpstr>
      <vt:lpstr>Courier New</vt:lpstr>
      <vt:lpstr>Times New Roman</vt:lpstr>
      <vt:lpstr>Verdana</vt:lpstr>
      <vt:lpstr>Wingdings</vt:lpstr>
      <vt:lpstr>Wingdings 2</vt:lpstr>
      <vt:lpstr>Saddle</vt:lpstr>
      <vt:lpstr>Equation</vt:lpstr>
      <vt:lpstr>CSCI 4/5588 ML-II  Recommender Systems Chapter 07</vt:lpstr>
      <vt:lpstr>Presentation Overview</vt:lpstr>
      <vt:lpstr>Overview</vt:lpstr>
      <vt:lpstr>… Overview: why recommendation?</vt:lpstr>
      <vt:lpstr>… Overview: The Long Tail Phenomenon?</vt:lpstr>
      <vt:lpstr>… Overview: The Long Tail Phenomenon?</vt:lpstr>
      <vt:lpstr>… Overview: The Long Tail Phenomenon?</vt:lpstr>
      <vt:lpstr>Types of Recommendations</vt:lpstr>
      <vt:lpstr>Formulation of the Recommendation Problem</vt:lpstr>
      <vt:lpstr>Classification of Recommendation Systems</vt:lpstr>
      <vt:lpstr>Formal Model</vt:lpstr>
      <vt:lpstr>Utility Matrix</vt:lpstr>
      <vt:lpstr>… Utility Matrix</vt:lpstr>
      <vt:lpstr>… Utility Matrix</vt:lpstr>
      <vt:lpstr>Key Problems</vt:lpstr>
      <vt:lpstr>Initialization or, Gathering Ratings</vt:lpstr>
      <vt:lpstr>Extrapolating Utilities</vt:lpstr>
      <vt:lpstr>Content-based  Recommender Systems</vt:lpstr>
      <vt:lpstr>Content-based Recommendations</vt:lpstr>
      <vt:lpstr>Plan of Action</vt:lpstr>
      <vt:lpstr>Item Profiles</vt:lpstr>
      <vt:lpstr>Item Profile: TF-IDF</vt:lpstr>
      <vt:lpstr>Item Profile: Obtaining Item Features From Tags</vt:lpstr>
      <vt:lpstr>… Obtaining Item Features From Tags</vt:lpstr>
      <vt:lpstr>Item Profile: Representing Item Profiles</vt:lpstr>
      <vt:lpstr>… Item Profile: Representing Item Profiles</vt:lpstr>
      <vt:lpstr>… Item Profile: Representing Item Profiles</vt:lpstr>
      <vt:lpstr>… Item Profile: Representing Item Profiles</vt:lpstr>
      <vt:lpstr>User Profiles</vt:lpstr>
      <vt:lpstr>… User Profiles</vt:lpstr>
      <vt:lpstr>… User Profiles</vt:lpstr>
      <vt:lpstr>Recommending Items to User based on Content </vt:lpstr>
      <vt:lpstr>Pros: Content-based Approach</vt:lpstr>
      <vt:lpstr>Cons: Content-based Approach</vt:lpstr>
      <vt:lpstr>Collaborative Filtering - Harnessing judgments of other similar users</vt:lpstr>
      <vt:lpstr>Collaborative Filtering (CF)</vt:lpstr>
      <vt:lpstr> Finding Similar Users</vt:lpstr>
      <vt:lpstr>… Finding Similar Users: Jaccard Distance</vt:lpstr>
      <vt:lpstr>… Finding Similar Users: Jaccard Distance</vt:lpstr>
      <vt:lpstr>… Finding Similar Users: Cosine Distance</vt:lpstr>
      <vt:lpstr>… Finding Similar Users: Normalizing Ratings</vt:lpstr>
      <vt:lpstr>… Finding Similar Users: Normalizing Ratings</vt:lpstr>
      <vt:lpstr>… Finding Similar Users: Normalizing Ratings</vt:lpstr>
      <vt:lpstr>… Finding Similar Users: Normalizing Ratings</vt:lpstr>
      <vt:lpstr>Rating Predictions</vt:lpstr>
      <vt:lpstr>Item-Item Collaborative Filtering</vt:lpstr>
      <vt:lpstr>Item-Item CF (|N|=2)</vt:lpstr>
      <vt:lpstr>Item-Item CF (|N|=2)</vt:lpstr>
      <vt:lpstr>Item-Item CF (|N|=2)</vt:lpstr>
      <vt:lpstr>Item-Item CF (|N|=2)</vt:lpstr>
      <vt:lpstr>Item-Item CF (|N|=2)</vt:lpstr>
      <vt:lpstr>Pros/Cons of Collaborative Filtering</vt:lpstr>
      <vt:lpstr>Hybrid Methods</vt:lpstr>
      <vt:lpstr>Global Baseline Estimation (GBE)</vt:lpstr>
      <vt:lpstr>Combine: CF with GBE</vt:lpstr>
      <vt:lpstr>Common Practice in CF</vt:lpstr>
      <vt:lpstr>… Common Practice in CF</vt:lpstr>
      <vt:lpstr>Evaluate Recommender Systems </vt:lpstr>
      <vt:lpstr>Evaluation</vt:lpstr>
      <vt:lpstr>Evaluation</vt:lpstr>
      <vt:lpstr>Evaluating Predictions</vt:lpstr>
      <vt:lpstr>Problems with Error Measures</vt:lpstr>
      <vt:lpstr>Collaborative Filtering: Complexity</vt:lpstr>
      <vt:lpstr>Remarks</vt:lpstr>
      <vt:lpstr>Improve Recommender Systems </vt:lpstr>
      <vt:lpstr>Clustering Users and Items</vt:lpstr>
      <vt:lpstr>… Clustering Users and Items</vt:lpstr>
      <vt:lpstr>Dimensionality Reduction (Latent factor based)</vt:lpstr>
      <vt:lpstr>… Dimensionality Reduction</vt:lpstr>
      <vt:lpstr>… Dimensionality Reduction</vt:lpstr>
      <vt:lpstr>… Dimensionality Reduction</vt:lpstr>
      <vt:lpstr>… Dimensionality Reduction</vt:lpstr>
      <vt:lpstr>… Dimensionality Reduction</vt:lpstr>
      <vt:lpstr>… Dimensionality Reduction</vt:lpstr>
      <vt:lpstr>The Netflix challenge  and  the winning strategy</vt:lpstr>
      <vt:lpstr>The Netflix Challenge</vt:lpstr>
      <vt:lpstr>Utility Matrix R: Evaluation</vt:lpstr>
      <vt:lpstr>BellKor Recommender System</vt:lpstr>
      <vt:lpstr>Performance of Various Methods</vt:lpstr>
      <vt:lpstr>24 Hours from the Deadline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Christopher Taylor</dc:creator>
  <cp:lastModifiedBy>Tamjidul Hoque</cp:lastModifiedBy>
  <cp:revision>2634</cp:revision>
  <cp:lastPrinted>2019-11-17T17:27:26Z</cp:lastPrinted>
  <dcterms:created xsi:type="dcterms:W3CDTF">2010-11-05T16:55:14Z</dcterms:created>
  <dcterms:modified xsi:type="dcterms:W3CDTF">2020-11-23T22:29:42Z</dcterms:modified>
</cp:coreProperties>
</file>